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0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1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1.xml" ContentType="application/vnd.openxmlformats-officedocument.drawingml.chartshape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  <p:sldMasterId id="2147483683" r:id="rId6"/>
    <p:sldMasterId id="2147483687" r:id="rId7"/>
  </p:sldMasterIdLst>
  <p:notesMasterIdLst>
    <p:notesMasterId r:id="rId41"/>
  </p:notesMasterIdLst>
  <p:sldIdLst>
    <p:sldId id="2144327905" r:id="rId8"/>
    <p:sldId id="2144328268" r:id="rId9"/>
    <p:sldId id="2144327752" r:id="rId10"/>
    <p:sldId id="2144328253" r:id="rId11"/>
    <p:sldId id="2144327797" r:id="rId12"/>
    <p:sldId id="2144328258" r:id="rId13"/>
    <p:sldId id="2144328276" r:id="rId14"/>
    <p:sldId id="2144328265" r:id="rId15"/>
    <p:sldId id="2144328277" r:id="rId16"/>
    <p:sldId id="2144328275" r:id="rId17"/>
    <p:sldId id="2144328279" r:id="rId18"/>
    <p:sldId id="2144327888" r:id="rId19"/>
    <p:sldId id="2144328255" r:id="rId20"/>
    <p:sldId id="2144328292" r:id="rId21"/>
    <p:sldId id="2144328286" r:id="rId22"/>
    <p:sldId id="2144328291" r:id="rId23"/>
    <p:sldId id="2144328257" r:id="rId24"/>
    <p:sldId id="2144327904" r:id="rId25"/>
    <p:sldId id="2144328294" r:id="rId26"/>
    <p:sldId id="2144328296" r:id="rId27"/>
    <p:sldId id="2144328288" r:id="rId28"/>
    <p:sldId id="2144327876" r:id="rId29"/>
    <p:sldId id="275" r:id="rId30"/>
    <p:sldId id="2144327406" r:id="rId31"/>
    <p:sldId id="2144327929" r:id="rId32"/>
    <p:sldId id="2144328274" r:id="rId33"/>
    <p:sldId id="2144327796" r:id="rId34"/>
    <p:sldId id="2144327903" r:id="rId35"/>
    <p:sldId id="2144328272" r:id="rId36"/>
    <p:sldId id="2144328273" r:id="rId37"/>
    <p:sldId id="2144328271" r:id="rId38"/>
    <p:sldId id="2144328281" r:id="rId39"/>
    <p:sldId id="16304" r:id="rId4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385A107-2D3E-7AFE-0528-70F5B03A336C}" name="Marianne Vita" initials="MV" userId="S::mariannev@thevab.com::35b1102d-d340-4a85-a709-12ee727aa48b" providerId="AD"/>
  <p188:author id="{6644001F-98D2-AF68-925B-F4D39E797894}" name="Jason Wiese" initials="JW" userId="S::jasonw@thevab.com::4bff8d5b-7de6-4655-b397-69b0afc81113" providerId="AD"/>
  <p188:author id="{41E8424B-45FD-3ECB-0948-723F916FFB79}" name="Danielle Delauro" initials="DD" userId="S::danielled@thevab.com::79c3a64d-209a-45df-902b-7cba6cccfd68" providerId="AD"/>
  <p188:author id="{ACD09CA3-38A1-5F5B-8715-499BA24A48C7}" name="Karolina Guillen" initials="KG" userId="Karolina Guillen" providerId="None"/>
  <p188:author id="{F0141AB7-7F25-3C16-C77D-5FEA2DA4B116}" name="Karolina Guillen" initials="KG" userId="S::karolinaG@thevab.com::c1c08796-a0be-47c6-af52-5d31fd96ec50" providerId="AD"/>
  <p188:author id="{21855EDF-F9CE-3B66-C6A5-06158391F461}" name="Leah Montner Dixon" initials="LMD" userId="S::leahm@thevab.com::d5b2ae9e-9213-4442-b7df-4db8cbe51e5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ah Montner Dixon" initials="LMD" lastIdx="14" clrIdx="0">
    <p:extLst>
      <p:ext uri="{19B8F6BF-5375-455C-9EA6-DF929625EA0E}">
        <p15:presenceInfo xmlns:p15="http://schemas.microsoft.com/office/powerpoint/2012/main" userId="S::leahm@thevab.com::d5b2ae9e-9213-4442-b7df-4db8cbe51e5d" providerId="AD"/>
      </p:ext>
    </p:extLst>
  </p:cmAuthor>
  <p:cmAuthor id="2" name="karolinaG@thevab.com" initials="k" lastIdx="45" clrIdx="1">
    <p:extLst>
      <p:ext uri="{19B8F6BF-5375-455C-9EA6-DF929625EA0E}">
        <p15:presenceInfo xmlns:p15="http://schemas.microsoft.com/office/powerpoint/2012/main" userId="S::karolinaG@thevab.com::c1c08796-a0be-47c6-af52-5d31fd96ec50" providerId="AD"/>
      </p:ext>
    </p:extLst>
  </p:cmAuthor>
  <p:cmAuthor id="3" name="Jason Wiese" initials="JW" lastIdx="34" clrIdx="2">
    <p:extLst>
      <p:ext uri="{19B8F6BF-5375-455C-9EA6-DF929625EA0E}">
        <p15:presenceInfo xmlns:p15="http://schemas.microsoft.com/office/powerpoint/2012/main" userId="S::jasonw@thevab.com::4bff8d5b-7de6-4655-b397-69b0afc81113" providerId="AD"/>
      </p:ext>
    </p:extLst>
  </p:cmAuthor>
  <p:cmAuthor id="4" name="Marianne Vita" initials="MV" lastIdx="48" clrIdx="3">
    <p:extLst>
      <p:ext uri="{19B8F6BF-5375-455C-9EA6-DF929625EA0E}">
        <p15:presenceInfo xmlns:p15="http://schemas.microsoft.com/office/powerpoint/2012/main" userId="S::mariannev@thevab.com::35b1102d-d340-4a85-a709-12ee727aa48b" providerId="AD"/>
      </p:ext>
    </p:extLst>
  </p:cmAuthor>
  <p:cmAuthor id="5" name="Danielle Delauro" initials="DD" lastIdx="57" clrIdx="4">
    <p:extLst>
      <p:ext uri="{19B8F6BF-5375-455C-9EA6-DF929625EA0E}">
        <p15:presenceInfo xmlns:p15="http://schemas.microsoft.com/office/powerpoint/2012/main" userId="S::danielled@thevab.com::79c3a64d-209a-45df-902b-7cba6cccfd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1A62"/>
    <a:srgbClr val="FFE600"/>
    <a:srgbClr val="ED3C8D"/>
    <a:srgbClr val="D0D8E0"/>
    <a:srgbClr val="4EBEA4"/>
    <a:srgbClr val="00BFF2"/>
    <a:srgbClr val="A343FF"/>
    <a:srgbClr val="6D6DE2"/>
    <a:srgbClr val="5DDCFF"/>
    <a:srgbClr val="7ED2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89E169-4610-4EBA-9CAB-CED3E1EF7CFD}" v="3" dt="2022-04-18T19:50:28.066"/>
    <p1510:client id="{F817B0F1-8EF1-4D4C-82BE-BCD28D67ED8D}" v="1" dt="2022-04-18T20:22:58.8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85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commentAuthors" Target="commentAuthors.xml"/><Relationship Id="rId47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presProps" Target="presProps.xml"/><Relationship Id="rId48" Type="http://schemas.microsoft.com/office/2018/10/relationships/authors" Target="author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ableStyles" Target="tableStyles.xml"/><Relationship Id="rId20" Type="http://schemas.openxmlformats.org/officeDocument/2006/relationships/slide" Target="slides/slide13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87780827631876E-2"/>
          <c:y val="0.20843329538695377"/>
          <c:w val="0.93624438344736249"/>
          <c:h val="0.718059947270226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of U.S. respondents who feel optimistic*</c:v>
                </c:pt>
              </c:strCache>
            </c:strRef>
          </c:tx>
          <c:spPr>
            <a:solidFill>
              <a:srgbClr val="00C0F3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ED3C8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D06-48DE-9C97-F280B4C23E6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July '20</c:v>
                </c:pt>
                <c:pt idx="1">
                  <c:v>October '21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0.34</c:v>
                </c:pt>
                <c:pt idx="1">
                  <c:v>0.44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D06-48DE-9C97-F280B4C23E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6"/>
        <c:overlap val="-27"/>
        <c:axId val="18730080"/>
        <c:axId val="18745056"/>
      </c:barChart>
      <c:catAx>
        <c:axId val="18730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F1A6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1F1A62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18745056"/>
        <c:crosses val="autoZero"/>
        <c:auto val="1"/>
        <c:lblAlgn val="ctr"/>
        <c:lblOffset val="100"/>
        <c:noMultiLvlLbl val="0"/>
      </c:catAx>
      <c:valAx>
        <c:axId val="18745056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8730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790034065654907"/>
          <c:y val="0.10012390634711674"/>
          <c:w val="0.60696486835942909"/>
          <c:h val="0.89249214512713892"/>
        </c:manualLayout>
      </c:layout>
      <c:pieChart>
        <c:varyColors val="1"/>
        <c:ser>
          <c:idx val="0"/>
          <c:order val="0"/>
          <c:spPr>
            <a:solidFill>
              <a:srgbClr val="00BFF2"/>
            </a:solidFill>
            <a:ln w="15875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00BFF2"/>
              </a:solidFill>
              <a:ln w="158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114-4837-B92B-EFC245AA5B28}"/>
              </c:ext>
            </c:extLst>
          </c:dPt>
          <c:dPt>
            <c:idx val="1"/>
            <c:bubble3D val="0"/>
            <c:spPr>
              <a:solidFill>
                <a:srgbClr val="1F1A62"/>
              </a:solidFill>
              <a:ln w="158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114-4837-B92B-EFC245AA5B28}"/>
              </c:ext>
            </c:extLst>
          </c:dPt>
          <c:dLbls>
            <c:dLbl>
              <c:idx val="0"/>
              <c:layout>
                <c:manualLayout>
                  <c:x val="-0.20318524432961388"/>
                  <c:y val="-6.326426313849116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1F1A62"/>
                        </a:solidFill>
                        <a:latin typeface="Helvetica" panose="020B0403020202020204" pitchFamily="34" charset="0"/>
                        <a:ea typeface="+mn-ea"/>
                        <a:cs typeface="+mn-cs"/>
                      </a:defRPr>
                    </a:pPr>
                    <a:r>
                      <a:rPr lang="en-US" sz="1400">
                        <a:solidFill>
                          <a:srgbClr val="1F1A62"/>
                        </a:solidFill>
                      </a:rPr>
                      <a:t> ‘Behavior-Driven’ Brands*</a:t>
                    </a:r>
                  </a:p>
                  <a:p>
                    <a:pPr>
                      <a:defRPr sz="1400" b="1"/>
                    </a:pPr>
                    <a:fld id="{BE937504-DC4B-44EA-BDCA-BBF2E168B173}" type="VALUE">
                      <a:rPr lang="en-US" sz="1400" smtClean="0">
                        <a:solidFill>
                          <a:srgbClr val="1F1A62"/>
                        </a:solidFill>
                      </a:rPr>
                      <a:pPr>
                        <a:defRPr sz="1400" b="1"/>
                      </a:pPr>
                      <a:t>[VALUE]</a:t>
                    </a:fld>
                    <a:endParaRPr lang="en-US" sz="1400">
                      <a:solidFill>
                        <a:srgbClr val="1F1A62"/>
                      </a:solidFill>
                    </a:endParaRPr>
                  </a:p>
                  <a:p>
                    <a:pPr>
                      <a:defRPr sz="1400" b="1"/>
                    </a:pPr>
                    <a:r>
                      <a:rPr lang="en-US" sz="1100">
                        <a:solidFill>
                          <a:srgbClr val="1F1A62"/>
                        </a:solidFill>
                      </a:rPr>
                      <a:t>(</a:t>
                    </a:r>
                    <a:r>
                      <a:rPr lang="en-US" sz="1100" baseline="0">
                        <a:solidFill>
                          <a:srgbClr val="1F1A62"/>
                        </a:solidFill>
                      </a:rPr>
                      <a:t>$717,928</a:t>
                    </a:r>
                    <a:r>
                      <a:rPr lang="en-US" sz="1100">
                        <a:solidFill>
                          <a:srgbClr val="1F1A62"/>
                        </a:solidFill>
                      </a:rPr>
                      <a:t>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1F1A62"/>
                      </a:solidFill>
                      <a:latin typeface="Helvetica" panose="020B04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408108642224198"/>
                      <c:h val="0.2887998169082345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114-4837-B92B-EFC245AA5B28}"/>
                </c:ext>
              </c:extLst>
            </c:dLbl>
            <c:dLbl>
              <c:idx val="1"/>
              <c:layout>
                <c:manualLayout>
                  <c:x val="0.21155860515331695"/>
                  <c:y val="8.227246084445899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lang="en-US" sz="1400" b="1" i="0" u="none" strike="noStrike" kern="1200" baseline="0">
                        <a:solidFill>
                          <a:schemeClr val="bg1"/>
                        </a:solidFill>
                        <a:latin typeface="Helvetica" panose="020B0403020202020204" pitchFamily="34" charset="0"/>
                        <a:ea typeface="+mn-ea"/>
                        <a:cs typeface="+mn-cs"/>
                      </a:defRPr>
                    </a:pPr>
                    <a:r>
                      <a:rPr lang="en-US" sz="1400">
                        <a:solidFill>
                          <a:schemeClr val="bg1"/>
                        </a:solidFill>
                      </a:rPr>
                      <a:t>‘All Other’ </a:t>
                    </a:r>
                    <a:br>
                      <a:rPr lang="en-US" sz="1400">
                        <a:solidFill>
                          <a:schemeClr val="bg1"/>
                        </a:solidFill>
                      </a:rPr>
                    </a:br>
                    <a:r>
                      <a:rPr lang="en-US" sz="1400">
                        <a:solidFill>
                          <a:schemeClr val="bg1"/>
                        </a:solidFill>
                      </a:rPr>
                      <a:t>Brands</a:t>
                    </a:r>
                  </a:p>
                  <a:p>
                    <a:pPr algn="ctr">
                      <a:defRPr lang="en-US" sz="1400" b="1">
                        <a:solidFill>
                          <a:schemeClr val="bg1"/>
                        </a:solidFill>
                      </a:defRPr>
                    </a:pPr>
                    <a:fld id="{2D2F5DEA-C228-4EAD-A048-33AC71FC8C1C}" type="VALUE">
                      <a:rPr lang="en-US" sz="1400" smtClean="0">
                        <a:solidFill>
                          <a:schemeClr val="bg1"/>
                        </a:solidFill>
                      </a:rPr>
                      <a:pPr algn="ctr">
                        <a:defRPr lang="en-US" sz="1400" b="1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US" sz="1400">
                      <a:solidFill>
                        <a:schemeClr val="bg1"/>
                      </a:solidFill>
                    </a:endParaRPr>
                  </a:p>
                  <a:p>
                    <a:pPr algn="ctr">
                      <a:defRPr lang="en-US" sz="1400" b="1">
                        <a:solidFill>
                          <a:schemeClr val="bg1"/>
                        </a:solidFill>
                      </a:defRPr>
                    </a:pPr>
                    <a:r>
                      <a:rPr lang="en-US" sz="1100">
                        <a:solidFill>
                          <a:schemeClr val="bg1"/>
                        </a:solidFill>
                      </a:rPr>
                      <a:t>($602,320)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lang="en-US" sz="1400" b="1" i="0" u="none" strike="noStrike" kern="1200" baseline="0">
                      <a:solidFill>
                        <a:schemeClr val="bg1"/>
                      </a:solidFill>
                      <a:latin typeface="Helvetica" panose="020B04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657251502398656"/>
                      <c:h val="0.2987474058547941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114-4837-B92B-EFC245AA5B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Behavior-Driven</c:v>
                </c:pt>
                <c:pt idx="1">
                  <c:v>Non-Behavior Driven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0.54</c:v>
                </c:pt>
                <c:pt idx="1">
                  <c:v>0.46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4-2114-4837-B92B-EFC245AA5B28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2114-4837-B92B-EFC245AA5B28}"/>
              </c:ext>
            </c:extLst>
          </c:dPt>
          <c:cat>
            <c:strRef>
              <c:f>Sheet1!$A$2:$A$3</c:f>
              <c:strCache>
                <c:ptCount val="2"/>
                <c:pt idx="0">
                  <c:v>Behavior-Driven</c:v>
                </c:pt>
                <c:pt idx="1">
                  <c:v>Non-Behavior Driven</c:v>
                </c:pt>
              </c:strCache>
            </c:str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7-2114-4837-B92B-EFC245AA5B28}"/>
            </c:ext>
          </c:extLst>
        </c:ser>
        <c:ser>
          <c:idx val="2"/>
          <c:order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114-4837-B92B-EFC245AA5B28}"/>
              </c:ext>
            </c:extLst>
          </c:dPt>
          <c:cat>
            <c:strRef>
              <c:f>Sheet1!$A$2:$A$3</c:f>
              <c:strCache>
                <c:ptCount val="2"/>
                <c:pt idx="0">
                  <c:v>Behavior-Driven</c:v>
                </c:pt>
                <c:pt idx="1">
                  <c:v>Non-Behavior Driven</c:v>
                </c:pt>
              </c:strCache>
            </c:str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A-2114-4837-B92B-EFC245AA5B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1F1A62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87780827631876E-2"/>
          <c:y val="0.13083845091528812"/>
          <c:w val="0.93624438344736249"/>
          <c:h val="0.789583639408809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TV Campaign Launch Month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Behavior Driven Brands</c:v>
                </c:pt>
                <c:pt idx="1">
                  <c:v>Non-Behavior Driven Brands</c:v>
                </c:pt>
              </c:strCache>
            </c:strRef>
          </c:cat>
          <c:val>
            <c:numRef>
              <c:f>Sheet1!$B$2:$B$3</c:f>
              <c:numCache>
                <c:formatCode>"$"#,##0.0</c:formatCode>
                <c:ptCount val="2"/>
                <c:pt idx="0">
                  <c:v>487</c:v>
                </c:pt>
                <c:pt idx="1">
                  <c:v>933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870-4EC4-B8C0-32147CE5BBA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Post-TV Campaign Launch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ED3C8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156-49BF-BA53-AF293193A0E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Behavior Driven Brands</c:v>
                </c:pt>
                <c:pt idx="1">
                  <c:v>Non-Behavior Driven Brands</c:v>
                </c:pt>
              </c:strCache>
            </c:strRef>
          </c:cat>
          <c:val>
            <c:numRef>
              <c:f>Sheet1!$C$2:$C$3</c:f>
              <c:numCache>
                <c:formatCode>"$"#,##0.0</c:formatCode>
                <c:ptCount val="2"/>
                <c:pt idx="0">
                  <c:v>1080</c:v>
                </c:pt>
                <c:pt idx="1">
                  <c:v>1183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870-4EC4-B8C0-32147CE5BB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6"/>
        <c:overlap val="-27"/>
        <c:axId val="18730080"/>
        <c:axId val="18745056"/>
      </c:barChart>
      <c:catAx>
        <c:axId val="187300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745056"/>
        <c:crosses val="autoZero"/>
        <c:auto val="1"/>
        <c:lblAlgn val="ctr"/>
        <c:lblOffset val="100"/>
        <c:noMultiLvlLbl val="0"/>
      </c:catAx>
      <c:valAx>
        <c:axId val="18745056"/>
        <c:scaling>
          <c:orientation val="minMax"/>
          <c:max val="1200"/>
        </c:scaling>
        <c:delete val="1"/>
        <c:axPos val="l"/>
        <c:numFmt formatCode="&quot;$&quot;#,##0.0" sourceLinked="1"/>
        <c:majorTickMark val="out"/>
        <c:minorTickMark val="none"/>
        <c:tickLblPos val="nextTo"/>
        <c:crossAx val="18730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Helvetica" panose="020B040302020202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312144385847455E-3"/>
          <c:y val="1.9926890279325576E-2"/>
          <c:w val="0.9869409505368707"/>
          <c:h val="0.844207413823064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1F1A6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1F1A6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11C3-482F-A93D-CD91532DA3FA}"/>
              </c:ext>
            </c:extLst>
          </c:dPt>
          <c:dPt>
            <c:idx val="1"/>
            <c:invertIfNegative val="0"/>
            <c:bubble3D val="0"/>
            <c:spPr>
              <a:solidFill>
                <a:srgbClr val="1F1A6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9B5-46D3-AB57-A9319FB3E3B1}"/>
              </c:ext>
            </c:extLst>
          </c:dPt>
          <c:dPt>
            <c:idx val="2"/>
            <c:invertIfNegative val="0"/>
            <c:bubble3D val="0"/>
            <c:spPr>
              <a:solidFill>
                <a:srgbClr val="1F1A6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9B5-46D3-AB57-A9319FB3E3B1}"/>
              </c:ext>
            </c:extLst>
          </c:dPt>
          <c:dPt>
            <c:idx val="3"/>
            <c:invertIfNegative val="0"/>
            <c:bubble3D val="0"/>
            <c:spPr>
              <a:solidFill>
                <a:srgbClr val="1F1A6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9B5-46D3-AB57-A9319FB3E3B1}"/>
              </c:ext>
            </c:extLst>
          </c:dPt>
          <c:dPt>
            <c:idx val="4"/>
            <c:invertIfNegative val="0"/>
            <c:bubble3D val="0"/>
            <c:spPr>
              <a:solidFill>
                <a:srgbClr val="1F1A6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9B5-46D3-AB57-A9319FB3E3B1}"/>
              </c:ext>
            </c:extLst>
          </c:dPt>
          <c:dPt>
            <c:idx val="5"/>
            <c:invertIfNegative val="0"/>
            <c:bubble3D val="0"/>
            <c:spPr>
              <a:solidFill>
                <a:srgbClr val="1F1A6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9B5-46D3-AB57-A9319FB3E3B1}"/>
              </c:ext>
            </c:extLst>
          </c:dPt>
          <c:dPt>
            <c:idx val="6"/>
            <c:invertIfNegative val="0"/>
            <c:bubble3D val="0"/>
            <c:spPr>
              <a:solidFill>
                <a:srgbClr val="1F1A6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08A5-4457-A7BD-911217CF967C}"/>
              </c:ext>
            </c:extLst>
          </c:dPt>
          <c:dPt>
            <c:idx val="7"/>
            <c:invertIfNegative val="0"/>
            <c:bubble3D val="0"/>
            <c:spPr>
              <a:solidFill>
                <a:srgbClr val="1F1A6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08A5-4457-A7BD-911217CF967C}"/>
              </c:ext>
            </c:extLst>
          </c:dPt>
          <c:dPt>
            <c:idx val="8"/>
            <c:invertIfNegative val="0"/>
            <c:bubble3D val="0"/>
            <c:spPr>
              <a:solidFill>
                <a:srgbClr val="1F1A6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08A5-4457-A7BD-911217CF967C}"/>
              </c:ext>
            </c:extLst>
          </c:dPt>
          <c:dPt>
            <c:idx val="9"/>
            <c:invertIfNegative val="0"/>
            <c:bubble3D val="0"/>
            <c:spPr>
              <a:solidFill>
                <a:srgbClr val="1F1A6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08A5-4457-A7BD-911217CF967C}"/>
              </c:ext>
            </c:extLst>
          </c:dPt>
          <c:dPt>
            <c:idx val="10"/>
            <c:invertIfNegative val="0"/>
            <c:bubble3D val="0"/>
            <c:spPr>
              <a:solidFill>
                <a:srgbClr val="1F1A6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08A5-4457-A7BD-911217CF967C}"/>
              </c:ext>
            </c:extLst>
          </c:dPt>
          <c:dPt>
            <c:idx val="11"/>
            <c:invertIfNegative val="0"/>
            <c:bubble3D val="0"/>
            <c:spPr>
              <a:solidFill>
                <a:srgbClr val="1F1A6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08A5-4457-A7BD-911217CF967C}"/>
              </c:ext>
            </c:extLst>
          </c:dPt>
          <c:dLbls>
            <c:dLbl>
              <c:idx val="0"/>
              <c:layout>
                <c:manualLayout>
                  <c:x val="-5.423274627880089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1C3-482F-A93D-CD91532DA3FA}"/>
                </c:ext>
              </c:extLst>
            </c:dLbl>
            <c:dLbl>
              <c:idx val="1"/>
              <c:layout>
                <c:manualLayout>
                  <c:x val="-6.507929553456107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9B5-46D3-AB57-A9319FB3E3B1}"/>
                </c:ext>
              </c:extLst>
            </c:dLbl>
            <c:dLbl>
              <c:idx val="2"/>
              <c:layout>
                <c:manualLayout>
                  <c:x val="-1.0846549255760179E-2"/>
                  <c:y val="3.59616077273836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9B5-46D3-AB57-A9319FB3E3B1}"/>
                </c:ext>
              </c:extLst>
            </c:dLbl>
            <c:dLbl>
              <c:idx val="3"/>
              <c:layout>
                <c:manualLayout>
                  <c:x val="-8.6772394046081436E-3"/>
                  <c:y val="-3.5961607727386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9B5-46D3-AB57-A9319FB3E3B1}"/>
                </c:ext>
              </c:extLst>
            </c:dLbl>
            <c:dLbl>
              <c:idx val="4"/>
              <c:layout>
                <c:manualLayout>
                  <c:x val="-9.7618943301842013E-3"/>
                  <c:y val="-3.59616077273849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9B5-46D3-AB57-A9319FB3E3B1}"/>
                </c:ext>
              </c:extLst>
            </c:dLbl>
            <c:dLbl>
              <c:idx val="7"/>
              <c:layout>
                <c:manualLayout>
                  <c:x val="-7.5925844790321259E-3"/>
                  <c:y val="-7.19232154547699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8A5-4457-A7BD-911217CF967C}"/>
                </c:ext>
              </c:extLst>
            </c:dLbl>
            <c:dLbl>
              <c:idx val="9"/>
              <c:layout>
                <c:manualLayout>
                  <c:x val="0"/>
                  <c:y val="-3.95577685001235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08A5-4457-A7BD-911217CF967C}"/>
                </c:ext>
              </c:extLst>
            </c:dLbl>
            <c:dLbl>
              <c:idx val="10"/>
              <c:layout>
                <c:manualLayout>
                  <c:x val="-7.5925844790321259E-3"/>
                  <c:y val="-3.59616077273849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08A5-4457-A7BD-911217CF967C}"/>
                </c:ext>
              </c:extLst>
            </c:dLbl>
            <c:dLbl>
              <c:idx val="11"/>
              <c:layout>
                <c:manualLayout>
                  <c:x val="-7.5925844790321259E-3"/>
                  <c:y val="1.43846430909539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08A5-4457-A7BD-911217CF96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1F1A62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Sheet1!$B$2:$B$13</c:f>
              <c:numCache>
                <c:formatCode>"$"#,##0.0</c:formatCode>
                <c:ptCount val="12"/>
                <c:pt idx="0">
                  <c:v>23.8</c:v>
                </c:pt>
                <c:pt idx="1">
                  <c:v>49.2</c:v>
                </c:pt>
                <c:pt idx="2">
                  <c:v>69.7</c:v>
                </c:pt>
                <c:pt idx="3">
                  <c:v>89.1</c:v>
                </c:pt>
                <c:pt idx="4">
                  <c:v>126.2</c:v>
                </c:pt>
                <c:pt idx="5">
                  <c:v>101.2</c:v>
                </c:pt>
                <c:pt idx="6">
                  <c:v>85.2</c:v>
                </c:pt>
                <c:pt idx="7">
                  <c:v>98</c:v>
                </c:pt>
                <c:pt idx="8">
                  <c:v>130.80000000000001</c:v>
                </c:pt>
                <c:pt idx="9">
                  <c:v>153.30000000000001</c:v>
                </c:pt>
                <c:pt idx="10">
                  <c:v>147.69999999999999</c:v>
                </c:pt>
                <c:pt idx="11">
                  <c:v>204.8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9B5-46D3-AB57-A9319FB3E3B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592584479032125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F94-4723-B8F1-E676D6A758AF}"/>
                </c:ext>
              </c:extLst>
            </c:dLbl>
            <c:dLbl>
              <c:idx val="2"/>
              <c:layout>
                <c:manualLayout>
                  <c:x val="4.3386197023040718E-3"/>
                  <c:y val="3.59616077273836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F94-4723-B8F1-E676D6A758AF}"/>
                </c:ext>
              </c:extLst>
            </c:dLbl>
            <c:dLbl>
              <c:idx val="3"/>
              <c:layout>
                <c:manualLayout>
                  <c:x val="6.5079295534560683E-3"/>
                  <c:y val="-3.59616077273849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F94-4723-B8F1-E676D6A758AF}"/>
                </c:ext>
              </c:extLst>
            </c:dLbl>
            <c:dLbl>
              <c:idx val="4"/>
              <c:layout>
                <c:manualLayout>
                  <c:x val="7.592584479032125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F94-4723-B8F1-E676D6A758AF}"/>
                </c:ext>
              </c:extLst>
            </c:dLbl>
            <c:dLbl>
              <c:idx val="5"/>
              <c:layout>
                <c:manualLayout>
                  <c:x val="-7.9540442350930496E-17"/>
                  <c:y val="-2.87692861819079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F94-4723-B8F1-E676D6A758AF}"/>
                </c:ext>
              </c:extLst>
            </c:dLbl>
            <c:dLbl>
              <c:idx val="6"/>
              <c:layout>
                <c:manualLayout>
                  <c:x val="1.1931204181336119E-2"/>
                  <c:y val="3.59616077273843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F94-4723-B8F1-E676D6A758AF}"/>
                </c:ext>
              </c:extLst>
            </c:dLbl>
            <c:dLbl>
              <c:idx val="7"/>
              <c:layout>
                <c:manualLayout>
                  <c:x val="6.5079295534561073E-3"/>
                  <c:y val="-1.3185770510228366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F94-4723-B8F1-E676D6A758AF}"/>
                </c:ext>
              </c:extLst>
            </c:dLbl>
            <c:dLbl>
              <c:idx val="8"/>
              <c:layout>
                <c:manualLayout>
                  <c:x val="3.253964776728053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F94-4723-B8F1-E676D6A758AF}"/>
                </c:ext>
              </c:extLst>
            </c:dLbl>
            <c:dLbl>
              <c:idx val="9"/>
              <c:layout>
                <c:manualLayout>
                  <c:x val="1.084654925576018E-3"/>
                  <c:y val="-7.55193762275084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F94-4723-B8F1-E676D6A758AF}"/>
                </c:ext>
              </c:extLst>
            </c:dLbl>
            <c:dLbl>
              <c:idx val="11"/>
              <c:layout>
                <c:manualLayout>
                  <c:x val="1.0846549255760179E-2"/>
                  <c:y val="7.19232154547699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F94-4723-B8F1-E676D6A758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1F1A62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Sheet1!$C$2:$C$13</c:f>
              <c:numCache>
                <c:formatCode>"$"#,##0.0</c:formatCode>
                <c:ptCount val="12"/>
                <c:pt idx="0">
                  <c:v>30.884685999999999</c:v>
                </c:pt>
                <c:pt idx="1">
                  <c:v>81.552375999999995</c:v>
                </c:pt>
                <c:pt idx="2">
                  <c:v>68.546978999999965</c:v>
                </c:pt>
                <c:pt idx="3">
                  <c:v>71.204566000000014</c:v>
                </c:pt>
                <c:pt idx="4">
                  <c:v>103.50574500000002</c:v>
                </c:pt>
                <c:pt idx="5">
                  <c:v>109.71947200000001</c:v>
                </c:pt>
                <c:pt idx="6">
                  <c:v>82.025448999999995</c:v>
                </c:pt>
                <c:pt idx="7">
                  <c:v>87.017452000000063</c:v>
                </c:pt>
                <c:pt idx="8">
                  <c:v>99.435529000000045</c:v>
                </c:pt>
                <c:pt idx="9">
                  <c:v>176.84063500000002</c:v>
                </c:pt>
                <c:pt idx="10">
                  <c:v>222.55209300000018</c:v>
                </c:pt>
                <c:pt idx="11">
                  <c:v>186.96296099999984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94-4723-B8F1-E676D6A758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20541368"/>
        <c:axId val="920542008"/>
      </c:barChart>
      <c:catAx>
        <c:axId val="920541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F1A6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1F1A6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en-US"/>
          </a:p>
        </c:txPr>
        <c:crossAx val="920542008"/>
        <c:crosses val="autoZero"/>
        <c:auto val="1"/>
        <c:lblAlgn val="ctr"/>
        <c:lblOffset val="100"/>
        <c:noMultiLvlLbl val="0"/>
      </c:catAx>
      <c:valAx>
        <c:axId val="920542008"/>
        <c:scaling>
          <c:orientation val="minMax"/>
          <c:max val="260"/>
          <c:min val="0"/>
        </c:scaling>
        <c:delete val="1"/>
        <c:axPos val="l"/>
        <c:numFmt formatCode="&quot;$&quot;#,##0.0" sourceLinked="1"/>
        <c:majorTickMark val="out"/>
        <c:minorTickMark val="none"/>
        <c:tickLblPos val="nextTo"/>
        <c:crossAx val="920541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rgbClr val="1F1A62"/>
          </a:solidFill>
          <a:latin typeface="Helvetica" panose="020B0604020202020204" pitchFamily="34" charset="0"/>
          <a:cs typeface="Helvetica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260950180880958"/>
          <c:y val="0.10012389737775602"/>
          <c:w val="0.63499791707970565"/>
          <c:h val="0.8493629591933143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 of 2021 New TV Advertisers Spend</c:v>
                </c:pt>
              </c:strCache>
            </c:strRef>
          </c:tx>
          <c:spPr>
            <a:solidFill>
              <a:srgbClr val="1F1A62"/>
            </a:solidFill>
            <a:ln w="15875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00BFF2"/>
              </a:solidFill>
              <a:ln w="158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D0B-43E8-B0B5-5432F2E4AD57}"/>
              </c:ext>
            </c:extLst>
          </c:dPt>
          <c:dPt>
            <c:idx val="1"/>
            <c:bubble3D val="0"/>
            <c:spPr>
              <a:solidFill>
                <a:srgbClr val="1F1A62"/>
              </a:solidFill>
              <a:ln w="158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D0B-43E8-B0B5-5432F2E4AD57}"/>
              </c:ext>
            </c:extLst>
          </c:dPt>
          <c:dPt>
            <c:idx val="2"/>
            <c:bubble3D val="0"/>
            <c:spPr>
              <a:solidFill>
                <a:srgbClr val="ED3C8D"/>
              </a:solidFill>
              <a:ln w="158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D0B-43E8-B0B5-5432F2E4AD57}"/>
              </c:ext>
            </c:extLst>
          </c:dPt>
          <c:dPt>
            <c:idx val="3"/>
            <c:bubble3D val="0"/>
            <c:spPr>
              <a:solidFill>
                <a:srgbClr val="FFE600"/>
              </a:solidFill>
              <a:ln w="158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D0B-43E8-B0B5-5432F2E4AD57}"/>
              </c:ext>
            </c:extLst>
          </c:dPt>
          <c:dLbls>
            <c:dLbl>
              <c:idx val="0"/>
              <c:layout>
                <c:manualLayout>
                  <c:x val="-0.17633796525576576"/>
                  <c:y val="9.332041214666700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Helvetica" panose="020B0403020202020204" pitchFamily="34" charset="0"/>
                        <a:ea typeface="+mn-ea"/>
                        <a:cs typeface="+mn-cs"/>
                      </a:defRPr>
                    </a:pPr>
                    <a:fld id="{BE937504-DC4B-44EA-BDCA-BBF2E168B173}" type="VALUE">
                      <a:rPr lang="en-US" sz="1600" smtClean="0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US" sz="1400">
                      <a:solidFill>
                        <a:schemeClr val="bg1"/>
                      </a:solidFill>
                    </a:endParaRPr>
                  </a:p>
                  <a:p>
                    <a:pPr>
                      <a:defRPr sz="1400" b="1">
                        <a:solidFill>
                          <a:schemeClr val="bg1"/>
                        </a:solidFill>
                      </a:defRPr>
                    </a:pPr>
                    <a:r>
                      <a:rPr lang="en-US" sz="1200">
                        <a:solidFill>
                          <a:schemeClr val="bg1"/>
                        </a:solidFill>
                      </a:rPr>
                      <a:t>$181.0MM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Helvetica" panose="020B04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255165417068764"/>
                      <c:h val="0.2981076086706487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D0B-43E8-B0B5-5432F2E4AD57}"/>
                </c:ext>
              </c:extLst>
            </c:dLbl>
            <c:dLbl>
              <c:idx val="1"/>
              <c:layout>
                <c:manualLayout>
                  <c:x val="-0.15035955458415037"/>
                  <c:y val="-1.470583498672988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lang="en-US" sz="1400" b="1" i="0" u="none" strike="noStrike" kern="1200" baseline="0">
                        <a:solidFill>
                          <a:schemeClr val="bg1"/>
                        </a:solidFill>
                        <a:latin typeface="Helvetica" panose="020B0403020202020204" pitchFamily="34" charset="0"/>
                        <a:ea typeface="+mn-ea"/>
                        <a:cs typeface="+mn-cs"/>
                      </a:defRPr>
                    </a:pPr>
                    <a:fld id="{2D2F5DEA-C228-4EAD-A048-33AC71FC8C1C}" type="VALUE">
                      <a:rPr lang="en-US" sz="1600" smtClean="0">
                        <a:solidFill>
                          <a:schemeClr val="bg1"/>
                        </a:solidFill>
                      </a:rPr>
                      <a:pPr algn="ctr">
                        <a:defRPr lang="en-US" sz="1400" b="1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US" sz="1400">
                      <a:solidFill>
                        <a:schemeClr val="bg1"/>
                      </a:solidFill>
                    </a:endParaRPr>
                  </a:p>
                  <a:p>
                    <a:pPr algn="ctr">
                      <a:defRPr lang="en-US" sz="1400" b="1">
                        <a:solidFill>
                          <a:schemeClr val="bg1"/>
                        </a:solidFill>
                      </a:defRPr>
                    </a:pPr>
                    <a:r>
                      <a:rPr lang="en-US" sz="1200">
                        <a:solidFill>
                          <a:schemeClr val="bg1"/>
                        </a:solidFill>
                      </a:rPr>
                      <a:t>$284.4MM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lang="en-US" sz="1400" b="1" i="0" u="none" strike="noStrike" kern="1200" baseline="0">
                      <a:solidFill>
                        <a:schemeClr val="bg1"/>
                      </a:solidFill>
                      <a:latin typeface="Helvetica" panose="020B04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613713409051536"/>
                      <c:h val="0.2981079920562503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D0B-43E8-B0B5-5432F2E4AD57}"/>
                </c:ext>
              </c:extLst>
            </c:dLbl>
            <c:dLbl>
              <c:idx val="2"/>
              <c:layout>
                <c:manualLayout>
                  <c:x val="-9.0570912800689005E-2"/>
                  <c:y val="-0.16246070499111043"/>
                </c:manualLayout>
              </c:layout>
              <c:tx>
                <c:rich>
                  <a:bodyPr/>
                  <a:lstStyle/>
                  <a:p>
                    <a:fld id="{64A90575-4DA6-46E3-A18B-D7D7C58B4911}" type="VALUE">
                      <a:rPr lang="en-US" sz="1600" smtClean="0"/>
                      <a:pPr/>
                      <a:t>[VALUE]</a:t>
                    </a:fld>
                    <a:endParaRPr lang="en-US"/>
                  </a:p>
                  <a:p>
                    <a:r>
                      <a:rPr lang="en-US" sz="1200"/>
                      <a:t>$268.5MM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D0B-43E8-B0B5-5432F2E4AD57}"/>
                </c:ext>
              </c:extLst>
            </c:dLbl>
            <c:dLbl>
              <c:idx val="3"/>
              <c:layout>
                <c:manualLayout>
                  <c:x val="0.23007480051723847"/>
                  <c:y val="7.887426241335766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1F1A62"/>
                        </a:solidFill>
                        <a:latin typeface="Helvetica" panose="020B0403020202020204" pitchFamily="34" charset="0"/>
                        <a:ea typeface="+mn-ea"/>
                        <a:cs typeface="+mn-cs"/>
                      </a:defRPr>
                    </a:pPr>
                    <a:fld id="{E2282434-804D-4FBC-882B-A29A31A5B045}" type="VALUE">
                      <a:rPr lang="en-US" sz="1600" smtClean="0">
                        <a:solidFill>
                          <a:srgbClr val="1F1A62"/>
                        </a:solidFill>
                      </a:rPr>
                      <a:pPr>
                        <a:defRPr sz="1400" b="1"/>
                      </a:pPr>
                      <a:t>[VALUE]</a:t>
                    </a:fld>
                    <a:endParaRPr lang="en-US">
                      <a:solidFill>
                        <a:srgbClr val="1F1A62"/>
                      </a:solidFill>
                    </a:endParaRPr>
                  </a:p>
                  <a:p>
                    <a:pPr>
                      <a:defRPr sz="1400" b="1"/>
                    </a:pPr>
                    <a:r>
                      <a:rPr lang="en-US" sz="1200">
                        <a:solidFill>
                          <a:srgbClr val="1F1A62"/>
                        </a:solidFill>
                      </a:rPr>
                      <a:t>$586.4MM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1F1A62"/>
                      </a:solidFill>
                      <a:latin typeface="Helvetica" panose="020B04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3D0B-43E8-B0B5-5432F2E4AD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Q1 '21</c:v>
                </c:pt>
                <c:pt idx="1">
                  <c:v>Q2 '21</c:v>
                </c:pt>
                <c:pt idx="2">
                  <c:v>Q3 '21</c:v>
                </c:pt>
                <c:pt idx="3">
                  <c:v>Q4 '21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0.14000000000000001</c:v>
                </c:pt>
                <c:pt idx="1">
                  <c:v>0.22</c:v>
                </c:pt>
                <c:pt idx="2">
                  <c:v>0.2</c:v>
                </c:pt>
                <c:pt idx="3">
                  <c:v>0.44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D0B-43E8-B0B5-5432F2E4AD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1F1A62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260950180880958"/>
          <c:y val="0.10012389737775602"/>
          <c:w val="0.63499791707970565"/>
          <c:h val="0.8493629591933143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 of 2020 New TV Advertisers Spend</c:v>
                </c:pt>
              </c:strCache>
            </c:strRef>
          </c:tx>
          <c:spPr>
            <a:solidFill>
              <a:srgbClr val="1F1A62"/>
            </a:solidFill>
            <a:ln w="15875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00BFF2"/>
              </a:solidFill>
              <a:ln w="158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810-4C5E-B090-FCE5029D6B5E}"/>
              </c:ext>
            </c:extLst>
          </c:dPt>
          <c:dPt>
            <c:idx val="1"/>
            <c:bubble3D val="0"/>
            <c:spPr>
              <a:solidFill>
                <a:srgbClr val="1F1A62"/>
              </a:solidFill>
              <a:ln w="158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810-4C5E-B090-FCE5029D6B5E}"/>
              </c:ext>
            </c:extLst>
          </c:dPt>
          <c:dPt>
            <c:idx val="2"/>
            <c:bubble3D val="0"/>
            <c:spPr>
              <a:solidFill>
                <a:srgbClr val="ED3C8D"/>
              </a:solidFill>
              <a:ln w="158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94F-4008-A197-B1503BBCD4C8}"/>
              </c:ext>
            </c:extLst>
          </c:dPt>
          <c:dPt>
            <c:idx val="3"/>
            <c:bubble3D val="0"/>
            <c:spPr>
              <a:solidFill>
                <a:srgbClr val="FFE600"/>
              </a:solidFill>
              <a:ln w="158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F94F-4008-A197-B1503BBCD4C8}"/>
              </c:ext>
            </c:extLst>
          </c:dPt>
          <c:dLbls>
            <c:dLbl>
              <c:idx val="0"/>
              <c:layout>
                <c:manualLayout>
                  <c:x val="-0.16104716309466571"/>
                  <c:y val="6.264131709139630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Helvetica" panose="020B0403020202020204" pitchFamily="34" charset="0"/>
                        <a:ea typeface="+mn-ea"/>
                        <a:cs typeface="+mn-cs"/>
                      </a:defRPr>
                    </a:pPr>
                    <a:fld id="{BE937504-DC4B-44EA-BDCA-BBF2E168B173}" type="VALUE">
                      <a:rPr lang="en-US" sz="1600" smtClean="0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US" sz="1400">
                      <a:solidFill>
                        <a:schemeClr val="bg1"/>
                      </a:solidFill>
                    </a:endParaRPr>
                  </a:p>
                  <a:p>
                    <a:pPr>
                      <a:defRPr sz="1400" b="1">
                        <a:solidFill>
                          <a:schemeClr val="bg1"/>
                        </a:solidFill>
                      </a:defRPr>
                    </a:pPr>
                    <a:r>
                      <a:rPr lang="en-US" sz="1200">
                        <a:solidFill>
                          <a:schemeClr val="bg1"/>
                        </a:solidFill>
                      </a:rPr>
                      <a:t>$142.8MM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Helvetica" panose="020B04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255165417068764"/>
                      <c:h val="0.2981076086706487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810-4C5E-B090-FCE5029D6B5E}"/>
                </c:ext>
              </c:extLst>
            </c:dLbl>
            <c:dLbl>
              <c:idx val="1"/>
              <c:layout>
                <c:manualLayout>
                  <c:x val="-0.13761721944990035"/>
                  <c:y val="1.938204840801525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lang="en-US" sz="1400" b="1" i="0" u="none" strike="noStrike" kern="1200" baseline="0">
                        <a:solidFill>
                          <a:schemeClr val="bg1"/>
                        </a:solidFill>
                        <a:latin typeface="Helvetica" panose="020B0403020202020204" pitchFamily="34" charset="0"/>
                        <a:ea typeface="+mn-ea"/>
                        <a:cs typeface="+mn-cs"/>
                      </a:defRPr>
                    </a:pPr>
                    <a:fld id="{2D2F5DEA-C228-4EAD-A048-33AC71FC8C1C}" type="VALUE">
                      <a:rPr lang="en-US" sz="1600" smtClean="0">
                        <a:solidFill>
                          <a:schemeClr val="bg1"/>
                        </a:solidFill>
                      </a:rPr>
                      <a:pPr algn="ctr">
                        <a:defRPr lang="en-US" sz="1400" b="1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US" sz="1400">
                      <a:solidFill>
                        <a:schemeClr val="bg1"/>
                      </a:solidFill>
                    </a:endParaRPr>
                  </a:p>
                  <a:p>
                    <a:pPr algn="ctr">
                      <a:defRPr lang="en-US" sz="1400" b="1">
                        <a:solidFill>
                          <a:schemeClr val="bg1"/>
                        </a:solidFill>
                      </a:defRPr>
                    </a:pPr>
                    <a:r>
                      <a:rPr lang="en-US" sz="1200">
                        <a:solidFill>
                          <a:schemeClr val="bg1"/>
                        </a:solidFill>
                      </a:rPr>
                      <a:t>$316.6MM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lang="en-US" sz="1400" b="1" i="0" u="none" strike="noStrike" kern="1200" baseline="0">
                      <a:solidFill>
                        <a:schemeClr val="bg1"/>
                      </a:solidFill>
                      <a:latin typeface="Helvetica" panose="020B04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613713409051536"/>
                      <c:h val="0.2981079920562503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810-4C5E-B090-FCE5029D6B5E}"/>
                </c:ext>
              </c:extLst>
            </c:dLbl>
            <c:dLbl>
              <c:idx val="2"/>
              <c:layout>
                <c:manualLayout>
                  <c:x val="-4.7246973344238899E-2"/>
                  <c:y val="-0.1760958583490084"/>
                </c:manualLayout>
              </c:layout>
              <c:tx>
                <c:rich>
                  <a:bodyPr/>
                  <a:lstStyle/>
                  <a:p>
                    <a:fld id="{64A90575-4DA6-46E3-A18B-D7D7C58B4911}" type="VALUE">
                      <a:rPr lang="en-US" sz="1600" smtClean="0"/>
                      <a:pPr/>
                      <a:t>[VALUE]</a:t>
                    </a:fld>
                    <a:endParaRPr lang="en-US"/>
                  </a:p>
                  <a:p>
                    <a:r>
                      <a:rPr lang="en-US" sz="1200"/>
                      <a:t>$314.0MM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94F-4008-A197-B1503BBCD4C8}"/>
                </c:ext>
              </c:extLst>
            </c:dLbl>
            <c:dLbl>
              <c:idx val="3"/>
              <c:layout>
                <c:manualLayout>
                  <c:x val="0.23007480051723847"/>
                  <c:y val="7.887426241335766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1F1A62"/>
                        </a:solidFill>
                        <a:latin typeface="Helvetica" panose="020B0403020202020204" pitchFamily="34" charset="0"/>
                        <a:ea typeface="+mn-ea"/>
                        <a:cs typeface="+mn-cs"/>
                      </a:defRPr>
                    </a:pPr>
                    <a:fld id="{E2282434-804D-4FBC-882B-A29A31A5B045}" type="VALUE">
                      <a:rPr lang="en-US" sz="1600" smtClean="0">
                        <a:solidFill>
                          <a:srgbClr val="1F1A62"/>
                        </a:solidFill>
                      </a:rPr>
                      <a:pPr>
                        <a:defRPr sz="1400" b="1"/>
                      </a:pPr>
                      <a:t>[VALUE]</a:t>
                    </a:fld>
                    <a:endParaRPr lang="en-US">
                      <a:solidFill>
                        <a:srgbClr val="1F1A62"/>
                      </a:solidFill>
                    </a:endParaRPr>
                  </a:p>
                  <a:p>
                    <a:pPr>
                      <a:defRPr sz="1400" b="1"/>
                    </a:pPr>
                    <a:r>
                      <a:rPr lang="en-US" sz="1200">
                        <a:solidFill>
                          <a:srgbClr val="1F1A62"/>
                        </a:solidFill>
                      </a:rPr>
                      <a:t>$505.8MM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1F1A62"/>
                      </a:solidFill>
                      <a:latin typeface="Helvetica" panose="020B04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F94F-4008-A197-B1503BBCD4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Q1 '20</c:v>
                </c:pt>
                <c:pt idx="1">
                  <c:v>Q2 '20</c:v>
                </c:pt>
                <c:pt idx="2">
                  <c:v>Q3 '20</c:v>
                </c:pt>
                <c:pt idx="3">
                  <c:v>Q4 '20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0.112</c:v>
                </c:pt>
                <c:pt idx="1">
                  <c:v>0.248</c:v>
                </c:pt>
                <c:pt idx="2">
                  <c:v>0.245</c:v>
                </c:pt>
                <c:pt idx="3">
                  <c:v>0.39500000000000002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810-4C5E-B090-FCE5029D6B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1F1A62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7303847591837472"/>
          <c:y val="0.12157006603081436"/>
          <c:w val="0.55271799425568102"/>
          <c:h val="0.8290769151398894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00BFF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975-470C-86A5-FC7AE97E0E97}"/>
              </c:ext>
            </c:extLst>
          </c:dPt>
          <c:dPt>
            <c:idx val="1"/>
            <c:bubble3D val="0"/>
            <c:explosion val="1"/>
            <c:spPr>
              <a:solidFill>
                <a:srgbClr val="1B146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975-470C-86A5-FC7AE97E0E97}"/>
              </c:ext>
            </c:extLst>
          </c:dPt>
          <c:dPt>
            <c:idx val="2"/>
            <c:bubble3D val="0"/>
            <c:spPr>
              <a:solidFill>
                <a:srgbClr val="ED3C8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975-470C-86A5-FC7AE97E0E97}"/>
              </c:ext>
            </c:extLst>
          </c:dPt>
          <c:dPt>
            <c:idx val="3"/>
            <c:bubble3D val="0"/>
            <c:spPr>
              <a:solidFill>
                <a:srgbClr val="FFE6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975-470C-86A5-FC7AE97E0E97}"/>
              </c:ext>
            </c:extLst>
          </c:dPt>
          <c:cat>
            <c:strRef>
              <c:f>Sheet1!$A$2:$A$5</c:f>
              <c:strCache>
                <c:ptCount val="4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8-0975-470C-86A5-FC7AE97E0E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1F1A6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1F1A6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1F1A6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1F1A6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1.0967937786471054E-2"/>
          <c:y val="0.34736913975045808"/>
          <c:w val="0.98132361126273182"/>
          <c:h val="0.33832148408633389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rgbClr val="1F1A62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rgbClr val="1F1A62"/>
          </a:solidFill>
          <a:latin typeface="Helvetica" panose="020B0604020202020204" pitchFamily="34" charset="0"/>
          <a:cs typeface="Helvetica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790034065654907"/>
          <c:y val="0.10012390634711674"/>
          <c:w val="0.60696486835942909"/>
          <c:h val="0.89249214512713892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A343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E86-478B-AE39-D079180893A8}"/>
              </c:ext>
            </c:extLst>
          </c:dPt>
          <c:dPt>
            <c:idx val="1"/>
            <c:bubble3D val="0"/>
            <c:spPr>
              <a:solidFill>
                <a:srgbClr val="FFE6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E86-478B-AE39-D079180893A8}"/>
              </c:ext>
            </c:extLst>
          </c:dPt>
          <c:dPt>
            <c:idx val="2"/>
            <c:bubble3D val="0"/>
            <c:spPr>
              <a:solidFill>
                <a:srgbClr val="4EBEA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0E86-478B-AE39-D079180893A8}"/>
              </c:ext>
            </c:extLst>
          </c:dPt>
          <c:dPt>
            <c:idx val="3"/>
            <c:bubble3D val="0"/>
            <c:spPr>
              <a:solidFill>
                <a:srgbClr val="ED3C8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504-4F44-B81B-C08FC40F002D}"/>
              </c:ext>
            </c:extLst>
          </c:dPt>
          <c:dLbls>
            <c:dLbl>
              <c:idx val="0"/>
              <c:layout>
                <c:manualLayout>
                  <c:x val="-0.21040186866874119"/>
                  <c:y val="-6.9007585669643809E-2"/>
                </c:manualLayout>
              </c:layout>
              <c:tx>
                <c:rich>
                  <a:bodyPr/>
                  <a:lstStyle/>
                  <a:p>
                    <a:r>
                      <a:rPr lang="en-US" sz="1400">
                        <a:solidFill>
                          <a:schemeClr val="bg1"/>
                        </a:solidFill>
                      </a:rPr>
                      <a:t>Under $500k</a:t>
                    </a:r>
                  </a:p>
                  <a:p>
                    <a:fld id="{BE937504-DC4B-44EA-BDCA-BBF2E168B173}" type="VALUE">
                      <a:rPr lang="en-US" sz="1400" smtClean="0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 sz="1400">
                      <a:solidFill>
                        <a:schemeClr val="bg1"/>
                      </a:solidFill>
                    </a:endParaRPr>
                  </a:p>
                  <a:p>
                    <a:r>
                      <a:rPr lang="en-US" sz="1400">
                        <a:solidFill>
                          <a:schemeClr val="bg1"/>
                        </a:solidFill>
                      </a:rPr>
                      <a:t>(89 brands)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834723572602658"/>
                      <c:h val="0.2849631008456856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0E86-478B-AE39-D079180893A8}"/>
                </c:ext>
              </c:extLst>
            </c:dLbl>
            <c:dLbl>
              <c:idx val="1"/>
              <c:layout>
                <c:manualLayout>
                  <c:x val="-3.6188982598305067E-2"/>
                  <c:y val="-1.639642936894827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1F1A62"/>
                        </a:solidFill>
                        <a:latin typeface="Helvetica" panose="020B0403020202020204" pitchFamily="34" charset="0"/>
                        <a:ea typeface="+mn-ea"/>
                        <a:cs typeface="+mn-cs"/>
                      </a:defRPr>
                    </a:pPr>
                    <a:r>
                      <a:rPr lang="sv-SE"/>
                      <a:t>$500k-$1MM</a:t>
                    </a:r>
                  </a:p>
                  <a:p>
                    <a:pPr>
                      <a:defRPr sz="1400" b="1">
                        <a:solidFill>
                          <a:srgbClr val="1F1A62"/>
                        </a:solidFill>
                        <a:latin typeface="Helvetica" panose="020B0403020202020204" pitchFamily="34" charset="0"/>
                      </a:defRPr>
                    </a:pPr>
                    <a:fld id="{2D2F5DEA-C228-4EAD-A048-33AC71FC8C1C}" type="VALUE">
                      <a:rPr lang="sv-SE"/>
                      <a:pPr>
                        <a:defRPr sz="1400" b="1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defRPr>
                      </a:pPr>
                      <a:t>[VALUE]</a:t>
                    </a:fld>
                    <a:endParaRPr lang="sv-SE"/>
                  </a:p>
                  <a:p>
                    <a:pPr>
                      <a:defRPr sz="1400" b="1">
                        <a:solidFill>
                          <a:srgbClr val="1F1A62"/>
                        </a:solidFill>
                        <a:latin typeface="Helvetica" panose="020B0403020202020204" pitchFamily="34" charset="0"/>
                      </a:defRPr>
                    </a:pPr>
                    <a:r>
                      <a:rPr lang="sv-SE"/>
                      <a:t>(24 brands)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1F1A62"/>
                      </a:solidFill>
                      <a:latin typeface="Helvetica" panose="020B04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358710195891649"/>
                      <c:h val="0.2474230516324815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0E86-478B-AE39-D079180893A8}"/>
                </c:ext>
              </c:extLst>
            </c:dLbl>
            <c:dLbl>
              <c:idx val="2"/>
              <c:layout>
                <c:manualLayout>
                  <c:x val="0.19372621101911736"/>
                  <c:y val="6.4743148941018527E-2"/>
                </c:manualLayout>
              </c:layout>
              <c:tx>
                <c:rich>
                  <a:bodyPr/>
                  <a:lstStyle/>
                  <a:p>
                    <a:r>
                      <a:rPr lang="sv-SE">
                        <a:solidFill>
                          <a:srgbClr val="1F1A62"/>
                        </a:solidFill>
                      </a:rPr>
                      <a:t>$1-$5MM</a:t>
                    </a:r>
                  </a:p>
                  <a:p>
                    <a:fld id="{2599AD1A-1E93-4E9D-A437-13CD9ABB361B}" type="VALUE">
                      <a:rPr lang="sv-SE">
                        <a:solidFill>
                          <a:srgbClr val="1F1A62"/>
                        </a:solidFill>
                      </a:rPr>
                      <a:pPr/>
                      <a:t>[VALUE]</a:t>
                    </a:fld>
                    <a:endParaRPr lang="sv-SE">
                      <a:solidFill>
                        <a:srgbClr val="1F1A62"/>
                      </a:solidFill>
                    </a:endParaRPr>
                  </a:p>
                  <a:p>
                    <a:r>
                      <a:rPr lang="sv-SE">
                        <a:solidFill>
                          <a:srgbClr val="1F1A62"/>
                        </a:solidFill>
                      </a:rPr>
                      <a:t>(29 brands)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285048602972815"/>
                      <c:h val="0.2300181197245414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0E86-478B-AE39-D079180893A8}"/>
                </c:ext>
              </c:extLst>
            </c:dLbl>
            <c:dLbl>
              <c:idx val="3"/>
              <c:layout>
                <c:manualLayout>
                  <c:x val="-8.9991778465819239E-2"/>
                  <c:y val="4.228858328368745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Over $5MM</a:t>
                    </a:r>
                  </a:p>
                  <a:p>
                    <a:fld id="{CB5D9784-A08D-404A-A0E1-6C417CB0FBCE}" type="VALUE">
                      <a:rPr lang="en-US"/>
                      <a:pPr/>
                      <a:t>[VALUE]</a:t>
                    </a:fld>
                    <a:endParaRPr lang="en-US"/>
                  </a:p>
                  <a:p>
                    <a:r>
                      <a:rPr lang="en-US"/>
                      <a:t>(20 brands)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415338961357232"/>
                      <c:h val="0.2300181197245414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7504-4F44-B81B-C08FC40F00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Under $500k</c:v>
                </c:pt>
                <c:pt idx="1">
                  <c:v>$500k-$1MM</c:v>
                </c:pt>
                <c:pt idx="2">
                  <c:v>$1-$5MM</c:v>
                </c:pt>
                <c:pt idx="3">
                  <c:v>Over $5MM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0.55000000000000004</c:v>
                </c:pt>
                <c:pt idx="1">
                  <c:v>0.15</c:v>
                </c:pt>
                <c:pt idx="2">
                  <c:v>0.18</c:v>
                </c:pt>
                <c:pt idx="3">
                  <c:v>0.12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0-7E1B-471E-B17A-DC7C171CBC6B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0E86-478B-AE39-D079180893A8}"/>
              </c:ext>
            </c:extLst>
          </c:dPt>
          <c:cat>
            <c:strRef>
              <c:f>Sheet1!$A$2:$A$5</c:f>
              <c:strCache>
                <c:ptCount val="4"/>
                <c:pt idx="0">
                  <c:v>Under $500k</c:v>
                </c:pt>
                <c:pt idx="1">
                  <c:v>$500k-$1MM</c:v>
                </c:pt>
                <c:pt idx="2">
                  <c:v>$1-$5MM</c:v>
                </c:pt>
                <c:pt idx="3">
                  <c:v>Over $5MM</c:v>
                </c:pt>
              </c:strCache>
            </c:str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1-7E1B-471E-B17A-DC7C171CBC6B}"/>
            </c:ext>
          </c:extLst>
        </c:ser>
        <c:ser>
          <c:idx val="2"/>
          <c:order val="2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0E86-478B-AE39-D079180893A8}"/>
              </c:ext>
            </c:extLst>
          </c:dPt>
          <c:cat>
            <c:strRef>
              <c:f>Sheet1!$A$2:$A$5</c:f>
              <c:strCache>
                <c:ptCount val="4"/>
                <c:pt idx="0">
                  <c:v>Under $500k</c:v>
                </c:pt>
                <c:pt idx="1">
                  <c:v>$500k-$1MM</c:v>
                </c:pt>
                <c:pt idx="2">
                  <c:v>$1-$5MM</c:v>
                </c:pt>
                <c:pt idx="3">
                  <c:v>Over $5MM</c:v>
                </c:pt>
              </c:strCache>
            </c:str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2-7E1B-471E-B17A-DC7C171CBC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790041030221078"/>
          <c:y val="7.2172805564521367E-2"/>
          <c:w val="0.60696486835942909"/>
          <c:h val="0.89249214512713892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A343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C49-4C75-9016-9B26CE0D4839}"/>
              </c:ext>
            </c:extLst>
          </c:dPt>
          <c:dPt>
            <c:idx val="1"/>
            <c:bubble3D val="0"/>
            <c:spPr>
              <a:solidFill>
                <a:srgbClr val="FFE6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C49-4C75-9016-9B26CE0D4839}"/>
              </c:ext>
            </c:extLst>
          </c:dPt>
          <c:dPt>
            <c:idx val="2"/>
            <c:bubble3D val="0"/>
            <c:spPr>
              <a:solidFill>
                <a:srgbClr val="4EBEA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C49-4C75-9016-9B26CE0D4839}"/>
              </c:ext>
            </c:extLst>
          </c:dPt>
          <c:dPt>
            <c:idx val="3"/>
            <c:bubble3D val="0"/>
            <c:spPr>
              <a:solidFill>
                <a:srgbClr val="ED3C8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00E-4A4E-A3B9-F478A0BE376F}"/>
              </c:ext>
            </c:extLst>
          </c:dPt>
          <c:dLbls>
            <c:dLbl>
              <c:idx val="0"/>
              <c:layout>
                <c:manualLayout>
                  <c:x val="-0.21319352501056213"/>
                  <c:y val="0.1134666126003968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Helvetica" panose="020B0403020202020204" pitchFamily="34" charset="0"/>
                        <a:ea typeface="+mn-ea"/>
                        <a:cs typeface="+mn-cs"/>
                      </a:defRPr>
                    </a:pPr>
                    <a:r>
                      <a:rPr lang="en-US">
                        <a:solidFill>
                          <a:schemeClr val="bg1"/>
                        </a:solidFill>
                      </a:rPr>
                      <a:t>Under $500k</a:t>
                    </a:r>
                  </a:p>
                  <a:p>
                    <a:pPr>
                      <a:defRPr>
                        <a:solidFill>
                          <a:schemeClr val="bg1"/>
                        </a:solidFill>
                      </a:defRPr>
                    </a:pPr>
                    <a:fld id="{BE937504-DC4B-44EA-BDCA-BBF2E168B173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US">
                      <a:solidFill>
                        <a:schemeClr val="bg1"/>
                      </a:solidFill>
                    </a:endParaRPr>
                  </a:p>
                  <a:p>
                    <a:pPr>
                      <a:defRPr>
                        <a:solidFill>
                          <a:schemeClr val="bg1"/>
                        </a:solidFill>
                      </a:defRPr>
                    </a:pPr>
                    <a:r>
                      <a:rPr lang="en-US">
                        <a:solidFill>
                          <a:schemeClr val="bg1"/>
                        </a:solidFill>
                      </a:rPr>
                      <a:t>(61 brands)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Helvetica" panose="020B04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615906182878348"/>
                      <c:h val="0.2849631008456856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C49-4C75-9016-9B26CE0D4839}"/>
                </c:ext>
              </c:extLst>
            </c:dLbl>
            <c:dLbl>
              <c:idx val="1"/>
              <c:layout>
                <c:manualLayout>
                  <c:x val="4.4568435742481399E-2"/>
                  <c:y val="-8.0535363559387979E-2"/>
                </c:manualLayout>
              </c:layout>
              <c:tx>
                <c:rich>
                  <a:bodyPr/>
                  <a:lstStyle/>
                  <a:p>
                    <a:r>
                      <a:rPr lang="sv-SE"/>
                      <a:t>$500k-$1MM</a:t>
                    </a:r>
                  </a:p>
                  <a:p>
                    <a:fld id="{2D2F5DEA-C228-4EAD-A048-33AC71FC8C1C}" type="VALUE">
                      <a:rPr lang="sv-SE"/>
                      <a:pPr/>
                      <a:t>[VALUE]</a:t>
                    </a:fld>
                    <a:endParaRPr lang="sv-SE"/>
                  </a:p>
                  <a:p>
                    <a:r>
                      <a:rPr lang="sv-SE"/>
                      <a:t>(35 brands)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615906182878348"/>
                      <c:h val="0.2849631008456856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C49-4C75-9016-9B26CE0D4839}"/>
                </c:ext>
              </c:extLst>
            </c:dLbl>
            <c:dLbl>
              <c:idx val="2"/>
              <c:layout>
                <c:manualLayout>
                  <c:x val="0.19615338649418537"/>
                  <c:y val="7.0542643158050589E-2"/>
                </c:manualLayout>
              </c:layout>
              <c:tx>
                <c:rich>
                  <a:bodyPr/>
                  <a:lstStyle/>
                  <a:p>
                    <a:r>
                      <a:rPr lang="sv-SE">
                        <a:solidFill>
                          <a:srgbClr val="1F1A62"/>
                        </a:solidFill>
                      </a:rPr>
                      <a:t>$1-$5MM</a:t>
                    </a:r>
                  </a:p>
                  <a:p>
                    <a:fld id="{2599AD1A-1E93-4E9D-A437-13CD9ABB361B}" type="VALUE">
                      <a:rPr lang="sv-SE">
                        <a:solidFill>
                          <a:srgbClr val="1F1A62"/>
                        </a:solidFill>
                      </a:rPr>
                      <a:pPr/>
                      <a:t>[VALUE]</a:t>
                    </a:fld>
                    <a:endParaRPr lang="sv-SE">
                      <a:solidFill>
                        <a:srgbClr val="1F1A62"/>
                      </a:solidFill>
                    </a:endParaRPr>
                  </a:p>
                  <a:p>
                    <a:r>
                      <a:rPr lang="sv-SE">
                        <a:solidFill>
                          <a:srgbClr val="1F1A62"/>
                        </a:solidFill>
                      </a:rPr>
                      <a:t>(49 brands)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294643252288406"/>
                      <c:h val="0.2300181197245414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C49-4C75-9016-9B26CE0D4839}"/>
                </c:ext>
              </c:extLst>
            </c:dLbl>
            <c:dLbl>
              <c:idx val="3"/>
              <c:layout>
                <c:manualLayout>
                  <c:x val="-0.26574564168031239"/>
                  <c:y val="6.49128450117282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Over $5MM</a:t>
                    </a:r>
                  </a:p>
                  <a:p>
                    <a:fld id="{68CE953A-F39A-40E6-980C-44A469C2D1AA}" type="VALUE">
                      <a:rPr lang="en-US"/>
                      <a:pPr/>
                      <a:t>[VALUE]</a:t>
                    </a:fld>
                    <a:endParaRPr lang="en-US"/>
                  </a:p>
                  <a:p>
                    <a:r>
                      <a:rPr lang="en-US"/>
                      <a:t>(8 brands)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D00E-4A4E-A3B9-F478A0BE37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Under $500K</c:v>
                </c:pt>
                <c:pt idx="1">
                  <c:v>$500K - $1MM</c:v>
                </c:pt>
                <c:pt idx="2">
                  <c:v>$1MM - $5MM</c:v>
                </c:pt>
                <c:pt idx="3">
                  <c:v>Over $5MM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</c:v>
                </c:pt>
                <c:pt idx="1">
                  <c:v>0.23</c:v>
                </c:pt>
                <c:pt idx="2">
                  <c:v>0.32</c:v>
                </c:pt>
                <c:pt idx="3">
                  <c:v>0.05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6-2C49-4C75-9016-9B26CE0D4839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2C49-4C75-9016-9B26CE0D4839}"/>
              </c:ext>
            </c:extLst>
          </c:dPt>
          <c:cat>
            <c:strRef>
              <c:f>Sheet1!$A$2:$A$5</c:f>
              <c:strCache>
                <c:ptCount val="4"/>
                <c:pt idx="0">
                  <c:v>Under $500K</c:v>
                </c:pt>
                <c:pt idx="1">
                  <c:v>$500K - $1MM</c:v>
                </c:pt>
                <c:pt idx="2">
                  <c:v>$1MM - $5MM</c:v>
                </c:pt>
                <c:pt idx="3">
                  <c:v>Over $5MM</c:v>
                </c:pt>
              </c:strCache>
            </c:str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9-2C49-4C75-9016-9B26CE0D4839}"/>
            </c:ext>
          </c:extLst>
        </c:ser>
        <c:ser>
          <c:idx val="2"/>
          <c:order val="2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C49-4C75-9016-9B26CE0D4839}"/>
              </c:ext>
            </c:extLst>
          </c:dPt>
          <c:cat>
            <c:strRef>
              <c:f>Sheet1!$A$2:$A$5</c:f>
              <c:strCache>
                <c:ptCount val="4"/>
                <c:pt idx="0">
                  <c:v>Under $500K</c:v>
                </c:pt>
                <c:pt idx="1">
                  <c:v>$500K - $1MM</c:v>
                </c:pt>
                <c:pt idx="2">
                  <c:v>$1MM - $5MM</c:v>
                </c:pt>
                <c:pt idx="3">
                  <c:v>Over $5MM</c:v>
                </c:pt>
              </c:strCache>
            </c:str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C-2C49-4C75-9016-9B26CE0D48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rgbClr val="1F1A62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790034065654907"/>
          <c:y val="0.10012390634711674"/>
          <c:w val="0.60696486835942909"/>
          <c:h val="0.89249214512713892"/>
        </c:manualLayout>
      </c:layout>
      <c:pieChart>
        <c:varyColors val="1"/>
        <c:ser>
          <c:idx val="0"/>
          <c:order val="0"/>
          <c:spPr>
            <a:solidFill>
              <a:srgbClr val="1F1A62"/>
            </a:solidFill>
            <a:ln w="15875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00BFF2"/>
              </a:solidFill>
              <a:ln w="158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810-4C5E-B090-FCE5029D6B5E}"/>
              </c:ext>
            </c:extLst>
          </c:dPt>
          <c:dPt>
            <c:idx val="1"/>
            <c:bubble3D val="0"/>
            <c:spPr>
              <a:solidFill>
                <a:srgbClr val="1F1A62"/>
              </a:solidFill>
              <a:ln w="158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810-4C5E-B090-FCE5029D6B5E}"/>
              </c:ext>
            </c:extLst>
          </c:dPt>
          <c:dLbls>
            <c:dLbl>
              <c:idx val="0"/>
              <c:layout>
                <c:manualLayout>
                  <c:x val="-0.17843918061549002"/>
                  <c:y val="-1.938942281902351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Helvetica" panose="020B0403020202020204" pitchFamily="34" charset="0"/>
                        <a:ea typeface="+mn-ea"/>
                        <a:cs typeface="+mn-cs"/>
                      </a:defRPr>
                    </a:pPr>
                    <a:r>
                      <a:rPr lang="en-US" sz="1400">
                        <a:solidFill>
                          <a:schemeClr val="bg1"/>
                        </a:solidFill>
                      </a:rPr>
                      <a:t>COVID-related</a:t>
                    </a:r>
                  </a:p>
                  <a:p>
                    <a:pPr>
                      <a:defRPr sz="1400" b="1">
                        <a:solidFill>
                          <a:schemeClr val="bg1"/>
                        </a:solidFill>
                      </a:defRPr>
                    </a:pPr>
                    <a:fld id="{BE937504-DC4B-44EA-BDCA-BBF2E168B173}" type="VALUE">
                      <a:rPr lang="en-US" sz="1400" smtClean="0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US" sz="1400">
                      <a:solidFill>
                        <a:schemeClr val="bg1"/>
                      </a:solidFill>
                    </a:endParaRPr>
                  </a:p>
                  <a:p>
                    <a:pPr>
                      <a:defRPr sz="1400" b="1">
                        <a:solidFill>
                          <a:schemeClr val="bg1"/>
                        </a:solidFill>
                      </a:defRPr>
                    </a:pPr>
                    <a:r>
                      <a:rPr lang="en-US" sz="1400">
                        <a:solidFill>
                          <a:schemeClr val="bg1"/>
                        </a:solidFill>
                      </a:rPr>
                      <a:t>(76 brands)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Helvetica" panose="020B04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495767723489607"/>
                      <c:h val="0.298107692179131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810-4C5E-B090-FCE5029D6B5E}"/>
                </c:ext>
              </c:extLst>
            </c:dLbl>
            <c:dLbl>
              <c:idx val="1"/>
              <c:layout>
                <c:manualLayout>
                  <c:x val="0.19428252539969049"/>
                  <c:y val="-5.230526540803940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lang="en-US" sz="1400" b="1" i="0" u="none" strike="noStrike" kern="1200" baseline="0">
                        <a:solidFill>
                          <a:schemeClr val="bg1"/>
                        </a:solidFill>
                        <a:latin typeface="Helvetica" panose="020B0403020202020204" pitchFamily="34" charset="0"/>
                        <a:ea typeface="+mn-ea"/>
                        <a:cs typeface="+mn-cs"/>
                      </a:defRPr>
                    </a:pPr>
                    <a:r>
                      <a:rPr lang="en-US" sz="1400">
                        <a:solidFill>
                          <a:schemeClr val="bg1"/>
                        </a:solidFill>
                      </a:rPr>
                      <a:t>Non-COVID related</a:t>
                    </a:r>
                  </a:p>
                  <a:p>
                    <a:pPr algn="ctr">
                      <a:defRPr lang="en-US" sz="1400" b="1">
                        <a:solidFill>
                          <a:schemeClr val="bg1"/>
                        </a:solidFill>
                      </a:defRPr>
                    </a:pPr>
                    <a:fld id="{2D2F5DEA-C228-4EAD-A048-33AC71FC8C1C}" type="VALUE">
                      <a:rPr lang="en-US" sz="1400" smtClean="0">
                        <a:solidFill>
                          <a:schemeClr val="bg1"/>
                        </a:solidFill>
                      </a:rPr>
                      <a:pPr algn="ctr">
                        <a:defRPr lang="en-US" sz="1400" b="1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US" sz="1400">
                      <a:solidFill>
                        <a:schemeClr val="bg1"/>
                      </a:solidFill>
                    </a:endParaRPr>
                  </a:p>
                  <a:p>
                    <a:pPr algn="ctr">
                      <a:defRPr lang="en-US" sz="1400" b="1">
                        <a:solidFill>
                          <a:schemeClr val="bg1"/>
                        </a:solidFill>
                      </a:defRPr>
                    </a:pPr>
                    <a:r>
                      <a:rPr lang="en-US" sz="1400">
                        <a:solidFill>
                          <a:schemeClr val="bg1"/>
                        </a:solidFill>
                      </a:rPr>
                      <a:t>(86 brands)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lang="en-US" sz="1400" b="1" i="0" u="none" strike="noStrike" kern="1200" baseline="0">
                      <a:solidFill>
                        <a:schemeClr val="bg1"/>
                      </a:solidFill>
                      <a:latin typeface="Helvetica" panose="020B04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613713409051536"/>
                      <c:h val="0.2981079920562503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810-4C5E-B090-FCE5029D6B5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COVID-related</c:v>
                </c:pt>
                <c:pt idx="1">
                  <c:v>non-COVID related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0.47</c:v>
                </c:pt>
                <c:pt idx="1">
                  <c:v>0.53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810-4C5E-B090-FCE5029D6B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1F1A62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790034065654907"/>
          <c:y val="0.10012390634711674"/>
          <c:w val="0.60696486835942909"/>
          <c:h val="0.89249214512713892"/>
        </c:manualLayout>
      </c:layout>
      <c:pieChart>
        <c:varyColors val="1"/>
        <c:ser>
          <c:idx val="0"/>
          <c:order val="0"/>
          <c:spPr>
            <a:solidFill>
              <a:srgbClr val="00BFF2"/>
            </a:solidFill>
            <a:ln w="15875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00BFF2"/>
              </a:solidFill>
              <a:ln w="158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48E-48CF-A235-3D5F2D41241D}"/>
              </c:ext>
            </c:extLst>
          </c:dPt>
          <c:dPt>
            <c:idx val="1"/>
            <c:bubble3D val="0"/>
            <c:spPr>
              <a:solidFill>
                <a:srgbClr val="1F1A62"/>
              </a:solidFill>
              <a:ln w="158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48E-48CF-A235-3D5F2D41241D}"/>
              </c:ext>
            </c:extLst>
          </c:dPt>
          <c:dLbls>
            <c:dLbl>
              <c:idx val="0"/>
              <c:layout>
                <c:manualLayout>
                  <c:x val="0.30402358379914152"/>
                  <c:y val="4.523943506197682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1F1A62"/>
                        </a:solidFill>
                        <a:latin typeface="Helvetica" panose="020B0403020202020204" pitchFamily="34" charset="0"/>
                        <a:ea typeface="+mn-ea"/>
                        <a:cs typeface="+mn-cs"/>
                      </a:defRPr>
                    </a:pPr>
                    <a:r>
                      <a:rPr lang="en-US" sz="1400">
                        <a:solidFill>
                          <a:srgbClr val="1F1A62"/>
                        </a:solidFill>
                      </a:rPr>
                      <a:t>COVID-related</a:t>
                    </a:r>
                  </a:p>
                  <a:p>
                    <a:pPr>
                      <a:defRPr sz="1400" b="1"/>
                    </a:pPr>
                    <a:fld id="{BE937504-DC4B-44EA-BDCA-BBF2E168B173}" type="VALUE">
                      <a:rPr lang="en-US" sz="1400" smtClean="0">
                        <a:solidFill>
                          <a:srgbClr val="1F1A62"/>
                        </a:solidFill>
                      </a:rPr>
                      <a:pPr>
                        <a:defRPr sz="1400" b="1"/>
                      </a:pPr>
                      <a:t>[VALUE]</a:t>
                    </a:fld>
                    <a:endParaRPr lang="en-US" sz="1400">
                      <a:solidFill>
                        <a:srgbClr val="1F1A62"/>
                      </a:solidFill>
                    </a:endParaRPr>
                  </a:p>
                  <a:p>
                    <a:pPr>
                      <a:defRPr sz="1400" b="1"/>
                    </a:pPr>
                    <a:r>
                      <a:rPr lang="en-US" sz="1400">
                        <a:solidFill>
                          <a:srgbClr val="1F1A62"/>
                        </a:solidFill>
                      </a:rPr>
                      <a:t>(4 brands)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1F1A62"/>
                      </a:solidFill>
                      <a:latin typeface="Helvetica" panose="020B04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880916521283792"/>
                      <c:h val="0.2887999079874911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48E-48CF-A235-3D5F2D41241D}"/>
                </c:ext>
              </c:extLst>
            </c:dLbl>
            <c:dLbl>
              <c:idx val="1"/>
              <c:layout>
                <c:manualLayout>
                  <c:x val="0.10207030873367021"/>
                  <c:y val="-0.1445988656601450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lang="en-US" sz="1400" b="1" i="0" u="none" strike="noStrike" kern="1200" baseline="0">
                        <a:solidFill>
                          <a:schemeClr val="bg1"/>
                        </a:solidFill>
                        <a:latin typeface="Helvetica" panose="020B0403020202020204" pitchFamily="34" charset="0"/>
                        <a:ea typeface="+mn-ea"/>
                        <a:cs typeface="+mn-cs"/>
                      </a:defRPr>
                    </a:pPr>
                    <a:r>
                      <a:rPr lang="en-US" sz="1400">
                        <a:solidFill>
                          <a:schemeClr val="bg1"/>
                        </a:solidFill>
                      </a:rPr>
                      <a:t>Non-COVID related</a:t>
                    </a:r>
                  </a:p>
                  <a:p>
                    <a:pPr algn="ctr">
                      <a:defRPr lang="en-US" sz="1400" b="1">
                        <a:solidFill>
                          <a:schemeClr val="bg1"/>
                        </a:solidFill>
                      </a:defRPr>
                    </a:pPr>
                    <a:fld id="{2D2F5DEA-C228-4EAD-A048-33AC71FC8C1C}" type="VALUE">
                      <a:rPr lang="en-US" sz="1400" smtClean="0">
                        <a:solidFill>
                          <a:schemeClr val="bg1"/>
                        </a:solidFill>
                      </a:rPr>
                      <a:pPr algn="ctr">
                        <a:defRPr lang="en-US" sz="1400" b="1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US" sz="1400">
                      <a:solidFill>
                        <a:schemeClr val="bg1"/>
                      </a:solidFill>
                    </a:endParaRPr>
                  </a:p>
                  <a:p>
                    <a:pPr algn="ctr">
                      <a:defRPr lang="en-US" sz="1400" b="1">
                        <a:solidFill>
                          <a:schemeClr val="bg1"/>
                        </a:solidFill>
                      </a:defRPr>
                    </a:pPr>
                    <a:r>
                      <a:rPr lang="en-US" sz="1400">
                        <a:solidFill>
                          <a:schemeClr val="bg1"/>
                        </a:solidFill>
                      </a:rPr>
                      <a:t>(149 brands)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lang="en-US" sz="1400" b="1" i="0" u="none" strike="noStrike" kern="1200" baseline="0">
                      <a:solidFill>
                        <a:schemeClr val="bg1"/>
                      </a:solidFill>
                      <a:latin typeface="Helvetica" panose="020B04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0448319618522038"/>
                      <c:h val="0.2987475255210211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48E-48CF-A235-3D5F2D41241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COVID-related</c:v>
                </c:pt>
                <c:pt idx="1">
                  <c:v>non-COVID related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0.03</c:v>
                </c:pt>
                <c:pt idx="1">
                  <c:v>0.97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4-D48E-48CF-A235-3D5F2D41241D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D48E-48CF-A235-3D5F2D41241D}"/>
              </c:ext>
            </c:extLst>
          </c:dPt>
          <c:cat>
            <c:strRef>
              <c:f>Sheet1!$A$2:$A$3</c:f>
              <c:strCache>
                <c:ptCount val="2"/>
                <c:pt idx="0">
                  <c:v>COVID-related</c:v>
                </c:pt>
                <c:pt idx="1">
                  <c:v>non-COVID related</c:v>
                </c:pt>
              </c:strCache>
            </c:str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7-D48E-48CF-A235-3D5F2D41241D}"/>
            </c:ext>
          </c:extLst>
        </c:ser>
        <c:ser>
          <c:idx val="2"/>
          <c:order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48E-48CF-A235-3D5F2D41241D}"/>
              </c:ext>
            </c:extLst>
          </c:dPt>
          <c:cat>
            <c:strRef>
              <c:f>Sheet1!$A$2:$A$3</c:f>
              <c:strCache>
                <c:ptCount val="2"/>
                <c:pt idx="0">
                  <c:v>COVID-related</c:v>
                </c:pt>
                <c:pt idx="1">
                  <c:v>non-COVID related</c:v>
                </c:pt>
              </c:strCache>
            </c:str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A-D48E-48CF-A235-3D5F2D4124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1F1A62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790034065654907"/>
          <c:y val="0.10012390634711674"/>
          <c:w val="0.60696486835942909"/>
          <c:h val="0.89249214512713892"/>
        </c:manualLayout>
      </c:layout>
      <c:pieChart>
        <c:varyColors val="1"/>
        <c:ser>
          <c:idx val="0"/>
          <c:order val="0"/>
          <c:spPr>
            <a:solidFill>
              <a:srgbClr val="00BFF2"/>
            </a:solidFill>
            <a:ln w="15875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00BFF2"/>
              </a:solidFill>
              <a:ln w="158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3DB-4832-884D-1998ED49E1C1}"/>
              </c:ext>
            </c:extLst>
          </c:dPt>
          <c:dPt>
            <c:idx val="1"/>
            <c:bubble3D val="0"/>
            <c:spPr>
              <a:solidFill>
                <a:srgbClr val="1F1A62"/>
              </a:solidFill>
              <a:ln w="158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3DB-4832-884D-1998ED49E1C1}"/>
              </c:ext>
            </c:extLst>
          </c:dPt>
          <c:dLbls>
            <c:dLbl>
              <c:idx val="0"/>
              <c:layout>
                <c:manualLayout>
                  <c:x val="-0.20739633747634162"/>
                  <c:y val="-0.1717678814791494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1F1A62"/>
                        </a:solidFill>
                        <a:latin typeface="Helvetica" panose="020B0403020202020204" pitchFamily="34" charset="0"/>
                        <a:ea typeface="+mn-ea"/>
                        <a:cs typeface="+mn-cs"/>
                      </a:defRPr>
                    </a:pPr>
                    <a:r>
                      <a:rPr lang="en-US" sz="1400">
                        <a:solidFill>
                          <a:srgbClr val="1F1A62"/>
                        </a:solidFill>
                      </a:rPr>
                      <a:t> ‘Behavior-Driven’ Brands*</a:t>
                    </a:r>
                  </a:p>
                  <a:p>
                    <a:pPr>
                      <a:defRPr sz="1400" b="1"/>
                    </a:pPr>
                    <a:fld id="{BE937504-DC4B-44EA-BDCA-BBF2E168B173}" type="VALUE">
                      <a:rPr lang="en-US" sz="1400" smtClean="0">
                        <a:solidFill>
                          <a:srgbClr val="1F1A62"/>
                        </a:solidFill>
                      </a:rPr>
                      <a:pPr>
                        <a:defRPr sz="1400" b="1"/>
                      </a:pPr>
                      <a:t>[VALUE]</a:t>
                    </a:fld>
                    <a:endParaRPr lang="en-US" sz="1400">
                      <a:solidFill>
                        <a:srgbClr val="1F1A62"/>
                      </a:solidFill>
                    </a:endParaRPr>
                  </a:p>
                  <a:p>
                    <a:pPr>
                      <a:defRPr sz="1400" b="1"/>
                    </a:pPr>
                    <a:r>
                      <a:rPr lang="en-US" sz="1100">
                        <a:solidFill>
                          <a:srgbClr val="1F1A62"/>
                        </a:solidFill>
                      </a:rPr>
                      <a:t>(192 brands)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1F1A62"/>
                      </a:solidFill>
                      <a:latin typeface="Helvetica" panose="020B04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408108642224198"/>
                      <c:h val="0.2887998169082345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3DB-4832-884D-1998ED49E1C1}"/>
                </c:ext>
              </c:extLst>
            </c:dLbl>
            <c:dLbl>
              <c:idx val="1"/>
              <c:layout>
                <c:manualLayout>
                  <c:x val="0.21155860515331695"/>
                  <c:y val="0.1250163104938092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lang="en-US" sz="1400" b="1" i="0" u="none" strike="noStrike" kern="1200" baseline="0">
                        <a:solidFill>
                          <a:schemeClr val="bg1"/>
                        </a:solidFill>
                        <a:latin typeface="Helvetica" panose="020B0403020202020204" pitchFamily="34" charset="0"/>
                        <a:ea typeface="+mn-ea"/>
                        <a:cs typeface="+mn-cs"/>
                      </a:defRPr>
                    </a:pPr>
                    <a:r>
                      <a:rPr lang="en-US" sz="1400">
                        <a:solidFill>
                          <a:schemeClr val="bg1"/>
                        </a:solidFill>
                      </a:rPr>
                      <a:t>‘All Other’ </a:t>
                    </a:r>
                    <a:br>
                      <a:rPr lang="en-US" sz="1400">
                        <a:solidFill>
                          <a:schemeClr val="bg1"/>
                        </a:solidFill>
                      </a:rPr>
                    </a:br>
                    <a:r>
                      <a:rPr lang="en-US" sz="1400">
                        <a:solidFill>
                          <a:schemeClr val="bg1"/>
                        </a:solidFill>
                      </a:rPr>
                      <a:t>Brands</a:t>
                    </a:r>
                  </a:p>
                  <a:p>
                    <a:pPr algn="ctr">
                      <a:defRPr lang="en-US" sz="1400" b="1">
                        <a:solidFill>
                          <a:schemeClr val="bg1"/>
                        </a:solidFill>
                      </a:defRPr>
                    </a:pPr>
                    <a:fld id="{2D2F5DEA-C228-4EAD-A048-33AC71FC8C1C}" type="VALUE">
                      <a:rPr lang="en-US" sz="1400" smtClean="0">
                        <a:solidFill>
                          <a:schemeClr val="bg1"/>
                        </a:solidFill>
                      </a:rPr>
                      <a:pPr algn="ctr">
                        <a:defRPr lang="en-US" sz="1400" b="1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US" sz="1400">
                      <a:solidFill>
                        <a:schemeClr val="bg1"/>
                      </a:solidFill>
                    </a:endParaRPr>
                  </a:p>
                  <a:p>
                    <a:pPr algn="ctr">
                      <a:defRPr lang="en-US" sz="1400" b="1">
                        <a:solidFill>
                          <a:schemeClr val="bg1"/>
                        </a:solidFill>
                      </a:defRPr>
                    </a:pPr>
                    <a:r>
                      <a:rPr lang="en-US" sz="1100">
                        <a:solidFill>
                          <a:schemeClr val="bg1"/>
                        </a:solidFill>
                      </a:rPr>
                      <a:t>(123 brands)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lang="en-US" sz="1400" b="1" i="0" u="none" strike="noStrike" kern="1200" baseline="0">
                      <a:solidFill>
                        <a:schemeClr val="bg1"/>
                      </a:solidFill>
                      <a:latin typeface="Helvetica" panose="020B04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657251502398656"/>
                      <c:h val="0.2987474058547941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3DB-4832-884D-1998ED49E1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Behavior-Driven</c:v>
                </c:pt>
                <c:pt idx="1">
                  <c:v>Non-Behavior Driven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0.61</c:v>
                </c:pt>
                <c:pt idx="1">
                  <c:v>0.39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4-73DB-4832-884D-1998ED49E1C1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73DB-4832-884D-1998ED49E1C1}"/>
              </c:ext>
            </c:extLst>
          </c:dPt>
          <c:cat>
            <c:strRef>
              <c:f>Sheet1!$A$2:$A$3</c:f>
              <c:strCache>
                <c:ptCount val="2"/>
                <c:pt idx="0">
                  <c:v>Behavior-Driven</c:v>
                </c:pt>
                <c:pt idx="1">
                  <c:v>Non-Behavior Driven</c:v>
                </c:pt>
              </c:strCache>
            </c:str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7-73DB-4832-884D-1998ED49E1C1}"/>
            </c:ext>
          </c:extLst>
        </c:ser>
        <c:ser>
          <c:idx val="2"/>
          <c:order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3DB-4832-884D-1998ED49E1C1}"/>
              </c:ext>
            </c:extLst>
          </c:dPt>
          <c:cat>
            <c:strRef>
              <c:f>Sheet1!$A$2:$A$3</c:f>
              <c:strCache>
                <c:ptCount val="2"/>
                <c:pt idx="0">
                  <c:v>Behavior-Driven</c:v>
                </c:pt>
                <c:pt idx="1">
                  <c:v>Non-Behavior Driven</c:v>
                </c:pt>
              </c:strCache>
            </c:str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A-73DB-4832-884D-1998ED49E1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1F1A62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0.916</cdr:y>
    </cdr:from>
    <cdr:to>
      <cdr:x>1</cdr:x>
      <cdr:y>0.916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D493C394-02EA-4176-BDB3-7F160B52EE28}"/>
            </a:ext>
          </a:extLst>
        </cdr:cNvPr>
        <cdr:cNvCxnSpPr/>
      </cdr:nvCxnSpPr>
      <cdr:spPr>
        <a:xfrm xmlns:a="http://schemas.openxmlformats.org/drawingml/2006/main">
          <a:off x="0" y="3226596"/>
          <a:ext cx="9508791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1F1A62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C769033-CC82-0C4F-9180-62F036320BDF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3615BE2-BB6E-D846-B0CB-BE207E4BB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54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7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615BE2-BB6E-D846-B0CB-BE207E4BB8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13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17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1083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7462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5516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615BE2-BB6E-D846-B0CB-BE207E4BB8A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046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183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615BE2-BB6E-D846-B0CB-BE207E4BB8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524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615BE2-BB6E-D846-B0CB-BE207E4BB8A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18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615BE2-BB6E-D846-B0CB-BE207E4BB8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40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194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497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615BE2-BB6E-D846-B0CB-BE207E4BB8A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921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606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615BE2-BB6E-D846-B0CB-BE207E4BB8A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679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F0963-7DC2-D94F-A776-D72442CEA6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495044-A36F-3B4B-8BA3-3C27671B2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FCDA1-868E-B749-B61A-968C73D17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428A1-C7DE-2548-8BAF-A0B4D6BF2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42A2B-8250-2D4D-83A7-AA0836478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772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5DD58-5913-9144-9055-725483E98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9E1B56-BB11-754B-B3EF-0DD699412C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1952A-17CC-F34A-AC73-C84E37847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76CF2-CC1D-EA46-ACE5-C5D087834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987B6-427B-FF48-8A70-282A629F4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51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63D0B3-7FE9-DE40-8627-47994C5B45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233210-1708-F442-B808-1EF0F8677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18370-BBC5-5A44-8247-9E05209E6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C70C5-251A-8A4C-BFF0-87029DC9E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4F350-606F-594A-B445-47618EC08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47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ark, night sky&#10;&#10;Description automatically generated">
            <a:extLst>
              <a:ext uri="{FF2B5EF4-FFF2-40B4-BE49-F238E27FC236}">
                <a16:creationId xmlns:a16="http://schemas.microsoft.com/office/drawing/2014/main" id="{6DA7BB0A-876A-D448-A8A9-030BEBA856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867" y="-1"/>
            <a:ext cx="12201867" cy="6858001"/>
          </a:xfrm>
          <a:prstGeom prst="rect">
            <a:avLst/>
          </a:prstGeom>
        </p:spPr>
      </p:pic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660043" y="6108762"/>
            <a:ext cx="4730749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 spc="3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857208"/>
            <a:r>
              <a:rPr lang="en-US" sz="1067" b="0" i="0" spc="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rPr>
              <a:t>© 2021</a:t>
            </a:r>
            <a:r>
              <a:rPr lang="en-US" sz="1067" b="0" i="0" spc="0" baseline="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67" b="0" i="0" spc="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rPr>
              <a:t>TVSquared All Rights Reserved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BC0A82-031A-BC44-8522-E2F12AF7BB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8351" y="2943419"/>
            <a:ext cx="4595283" cy="13681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Montserrat Medium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EF8C305-9EC7-454F-A2D9-EBB3A2777764}"/>
              </a:ext>
            </a:extLst>
          </p:cNvPr>
          <p:cNvSpPr/>
          <p:nvPr userDrawn="1"/>
        </p:nvSpPr>
        <p:spPr>
          <a:xfrm>
            <a:off x="232339" y="260955"/>
            <a:ext cx="11727327" cy="6336095"/>
          </a:xfrm>
          <a:prstGeom prst="roundRect">
            <a:avLst>
              <a:gd name="adj" fmla="val 0"/>
            </a:avLst>
          </a:prstGeom>
          <a:noFill/>
          <a:ln w="25400">
            <a:gradFill>
              <a:gsLst>
                <a:gs pos="0">
                  <a:schemeClr val="accent6"/>
                </a:gs>
                <a:gs pos="22000">
                  <a:schemeClr val="tx2"/>
                </a:gs>
                <a:gs pos="58000">
                  <a:schemeClr val="accent1"/>
                </a:gs>
              </a:gsLst>
              <a:lin ang="21594000" scaled="0"/>
            </a:gra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32"/>
          </a:p>
        </p:txBody>
      </p:sp>
      <p:pic>
        <p:nvPicPr>
          <p:cNvPr id="10" name="Picture 9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6679B9D2-67B3-2940-BEA7-97D698C26D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921" y="4380024"/>
            <a:ext cx="3912772" cy="89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255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ark, outdoor, light, night&#10;&#10;Description automatically generated">
            <a:extLst>
              <a:ext uri="{FF2B5EF4-FFF2-40B4-BE49-F238E27FC236}">
                <a16:creationId xmlns:a16="http://schemas.microsoft.com/office/drawing/2014/main" id="{A4763548-6C85-BD46-B0E0-0309541094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866" y="0"/>
            <a:ext cx="12201867" cy="6858000"/>
          </a:xfrm>
          <a:prstGeom prst="rect">
            <a:avLst/>
          </a:prstGeom>
        </p:spPr>
      </p:pic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660043" y="6108762"/>
            <a:ext cx="4730749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 spc="3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857208"/>
            <a:r>
              <a:rPr lang="en-US" sz="1067" b="0" i="0" spc="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rPr>
              <a:t>© 2021</a:t>
            </a:r>
            <a:r>
              <a:rPr lang="en-US" sz="1067" b="0" i="0" spc="0" baseline="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67" b="0" i="0" spc="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rPr>
              <a:t>TVSquared All Rights Reserved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BC0A82-031A-BC44-8522-E2F12AF7BB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8351" y="2943419"/>
            <a:ext cx="4595283" cy="13681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Montserrat Medium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EF8C305-9EC7-454F-A2D9-EBB3A2777764}"/>
              </a:ext>
            </a:extLst>
          </p:cNvPr>
          <p:cNvSpPr/>
          <p:nvPr userDrawn="1"/>
        </p:nvSpPr>
        <p:spPr>
          <a:xfrm>
            <a:off x="232339" y="260955"/>
            <a:ext cx="11727327" cy="6336095"/>
          </a:xfrm>
          <a:prstGeom prst="roundRect">
            <a:avLst>
              <a:gd name="adj" fmla="val 0"/>
            </a:avLst>
          </a:prstGeom>
          <a:noFill/>
          <a:ln w="25400">
            <a:gradFill>
              <a:gsLst>
                <a:gs pos="0">
                  <a:schemeClr val="accent6"/>
                </a:gs>
                <a:gs pos="22000">
                  <a:schemeClr val="tx2"/>
                </a:gs>
                <a:gs pos="58000">
                  <a:schemeClr val="accent1"/>
                </a:gs>
              </a:gsLst>
              <a:lin ang="21594000" scaled="0"/>
            </a:gra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32"/>
          </a:p>
        </p:txBody>
      </p:sp>
      <p:pic>
        <p:nvPicPr>
          <p:cNvPr id="10" name="Picture 9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6679B9D2-67B3-2940-BEA7-97D698C26D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1688" y="3956979"/>
            <a:ext cx="3608624" cy="82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668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0" descr="Background pattern&#10;&#10;Description automatically generated">
            <a:extLst>
              <a:ext uri="{FF2B5EF4-FFF2-40B4-BE49-F238E27FC236}">
                <a16:creationId xmlns:a16="http://schemas.microsoft.com/office/drawing/2014/main" id="{713DBE3E-DA55-1043-9253-7BBC9A185A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8" name="Footer Placeholder 3"/>
          <p:cNvSpPr txBox="1">
            <a:spLocks/>
          </p:cNvSpPr>
          <p:nvPr userDrawn="1"/>
        </p:nvSpPr>
        <p:spPr>
          <a:xfrm>
            <a:off x="369461" y="6234527"/>
            <a:ext cx="1732895" cy="30857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33" b="0" i="0" err="1">
                <a:solidFill>
                  <a:schemeClr val="tx1"/>
                </a:solidFill>
                <a:latin typeface="Montserrat" charset="0"/>
                <a:ea typeface="Montserrat" charset="0"/>
                <a:cs typeface="Montserrat" charset="0"/>
              </a:rPr>
              <a:t>tvsquared.com</a:t>
            </a:r>
            <a:endParaRPr lang="en-US" sz="1333" b="0" i="0">
              <a:solidFill>
                <a:schemeClr val="tx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05112" y="396867"/>
            <a:ext cx="1171744" cy="272499"/>
          </a:xfrm>
          <a:prstGeom prst="rect">
            <a:avLst/>
          </a:prstGeom>
        </p:spPr>
      </p:pic>
      <p:sp>
        <p:nvSpPr>
          <p:cNvPr id="10" name="Footer Placeholder 3"/>
          <p:cNvSpPr txBox="1">
            <a:spLocks/>
          </p:cNvSpPr>
          <p:nvPr userDrawn="1"/>
        </p:nvSpPr>
        <p:spPr>
          <a:xfrm>
            <a:off x="11035704" y="6245232"/>
            <a:ext cx="810493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D2F7F4C-EEBE-764F-A5E0-511CC88AA392}" type="slidenum">
              <a:rPr lang="en-US" sz="1333" b="0" i="0" smtClean="0">
                <a:solidFill>
                  <a:schemeClr val="accent3"/>
                </a:solidFill>
                <a:latin typeface="Montserrat Medium" charset="0"/>
                <a:ea typeface="Montserrat Medium" charset="0"/>
                <a:cs typeface="Montserrat Medium" charset="0"/>
              </a:rPr>
              <a:pPr algn="r"/>
              <a:t>‹#›</a:t>
            </a:fld>
            <a:endParaRPr lang="en-US" sz="1333" b="0" i="0">
              <a:solidFill>
                <a:schemeClr val="accent3"/>
              </a:solidFill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D4DD531-5A45-FE46-9743-9CB98A831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9460" y="3128088"/>
            <a:ext cx="5726541" cy="601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 b="0" i="0">
                <a:latin typeface="Montserrat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F8509A6-D74F-1D4E-B425-1BAF38247FE7}"/>
              </a:ext>
            </a:extLst>
          </p:cNvPr>
          <p:cNvCxnSpPr>
            <a:cxnSpLocks/>
          </p:cNvCxnSpPr>
          <p:nvPr userDrawn="1"/>
        </p:nvCxnSpPr>
        <p:spPr>
          <a:xfrm>
            <a:off x="496729" y="3899516"/>
            <a:ext cx="5599273" cy="0"/>
          </a:xfrm>
          <a:prstGeom prst="line">
            <a:avLst/>
          </a:prstGeom>
          <a:ln w="25400" cmpd="sng">
            <a:gradFill flip="none" rotWithShape="1">
              <a:gsLst>
                <a:gs pos="0">
                  <a:schemeClr val="accent1"/>
                </a:gs>
                <a:gs pos="45000">
                  <a:schemeClr val="accent3"/>
                </a:gs>
                <a:gs pos="79000">
                  <a:schemeClr val="accent5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7567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0" descr="Background pattern&#10;&#10;Description automatically generated">
            <a:extLst>
              <a:ext uri="{FF2B5EF4-FFF2-40B4-BE49-F238E27FC236}">
                <a16:creationId xmlns:a16="http://schemas.microsoft.com/office/drawing/2014/main" id="{713DBE3E-DA55-1043-9253-7BBC9A185A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05112" y="396867"/>
            <a:ext cx="1171744" cy="272499"/>
          </a:xfrm>
          <a:prstGeom prst="rect">
            <a:avLst/>
          </a:prstGeom>
        </p:spPr>
      </p:pic>
      <p:sp>
        <p:nvSpPr>
          <p:cNvPr id="10" name="Footer Placeholder 3"/>
          <p:cNvSpPr txBox="1">
            <a:spLocks/>
          </p:cNvSpPr>
          <p:nvPr userDrawn="1"/>
        </p:nvSpPr>
        <p:spPr>
          <a:xfrm>
            <a:off x="11035704" y="6245232"/>
            <a:ext cx="810493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D2F7F4C-EEBE-764F-A5E0-511CC88AA392}" type="slidenum">
              <a:rPr lang="en-US" sz="1333" b="0" i="0" smtClean="0">
                <a:solidFill>
                  <a:schemeClr val="accent3"/>
                </a:solidFill>
                <a:latin typeface="Montserrat Medium" charset="0"/>
                <a:ea typeface="Montserrat Medium" charset="0"/>
                <a:cs typeface="Montserrat Medium" charset="0"/>
              </a:rPr>
              <a:pPr algn="r"/>
              <a:t>‹#›</a:t>
            </a:fld>
            <a:endParaRPr lang="en-US" sz="1333" b="0" i="0">
              <a:solidFill>
                <a:schemeClr val="accent3"/>
              </a:solidFill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D4DD531-5A45-FE46-9743-9CB98A831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9460" y="3128088"/>
            <a:ext cx="5726541" cy="601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 b="0" i="0">
                <a:latin typeface="Montserrat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1463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109A9C33-70C1-D34D-B5E0-1DB3C10A17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8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8" name="Footer Placeholder 3"/>
          <p:cNvSpPr txBox="1">
            <a:spLocks/>
          </p:cNvSpPr>
          <p:nvPr userDrawn="1"/>
        </p:nvSpPr>
        <p:spPr>
          <a:xfrm>
            <a:off x="369461" y="6234527"/>
            <a:ext cx="1732895" cy="30857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33" b="0" i="0" err="1">
                <a:solidFill>
                  <a:schemeClr val="tx1"/>
                </a:solidFill>
                <a:latin typeface="Montserrat" charset="0"/>
                <a:ea typeface="Montserrat" charset="0"/>
                <a:cs typeface="Montserrat" charset="0"/>
              </a:rPr>
              <a:t>tvsquared.com</a:t>
            </a:r>
            <a:endParaRPr lang="en-US" sz="1333" b="0" i="0">
              <a:solidFill>
                <a:schemeClr val="tx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05112" y="396867"/>
            <a:ext cx="1171744" cy="272499"/>
          </a:xfrm>
          <a:prstGeom prst="rect">
            <a:avLst/>
          </a:prstGeom>
        </p:spPr>
      </p:pic>
      <p:sp>
        <p:nvSpPr>
          <p:cNvPr id="10" name="Footer Placeholder 3"/>
          <p:cNvSpPr txBox="1">
            <a:spLocks/>
          </p:cNvSpPr>
          <p:nvPr userDrawn="1"/>
        </p:nvSpPr>
        <p:spPr>
          <a:xfrm>
            <a:off x="11035704" y="6245232"/>
            <a:ext cx="810493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D2F7F4C-EEBE-764F-A5E0-511CC88AA392}" type="slidenum">
              <a:rPr lang="en-US" sz="1333" b="0" i="0" smtClean="0">
                <a:solidFill>
                  <a:schemeClr val="accent3"/>
                </a:solidFill>
                <a:latin typeface="Montserrat Medium" charset="0"/>
                <a:ea typeface="Montserrat Medium" charset="0"/>
                <a:cs typeface="Montserrat Medium" charset="0"/>
              </a:rPr>
              <a:pPr algn="r"/>
              <a:t>‹#›</a:t>
            </a:fld>
            <a:endParaRPr lang="en-US" sz="1333" b="0" i="0">
              <a:solidFill>
                <a:schemeClr val="accent3"/>
              </a:solidFill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D4DD531-5A45-FE46-9743-9CB98A831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9460" y="3128088"/>
            <a:ext cx="5726541" cy="601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 b="0" i="0">
                <a:latin typeface="Montserrat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F8509A6-D74F-1D4E-B425-1BAF38247FE7}"/>
              </a:ext>
            </a:extLst>
          </p:cNvPr>
          <p:cNvCxnSpPr>
            <a:cxnSpLocks/>
          </p:cNvCxnSpPr>
          <p:nvPr userDrawn="1"/>
        </p:nvCxnSpPr>
        <p:spPr>
          <a:xfrm>
            <a:off x="496729" y="3899516"/>
            <a:ext cx="5599273" cy="0"/>
          </a:xfrm>
          <a:prstGeom prst="line">
            <a:avLst/>
          </a:prstGeom>
          <a:ln w="25400" cmpd="sng">
            <a:gradFill flip="none" rotWithShape="1">
              <a:gsLst>
                <a:gs pos="0">
                  <a:schemeClr val="accent1"/>
                </a:gs>
                <a:gs pos="45000">
                  <a:schemeClr val="accent3"/>
                </a:gs>
                <a:gs pos="79000">
                  <a:schemeClr val="accent5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10344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109A9C33-70C1-D34D-B5E0-1DB3C10A17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8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Footer Placeholder 3"/>
          <p:cNvSpPr txBox="1">
            <a:spLocks/>
          </p:cNvSpPr>
          <p:nvPr userDrawn="1"/>
        </p:nvSpPr>
        <p:spPr>
          <a:xfrm>
            <a:off x="11035704" y="6245232"/>
            <a:ext cx="810493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D2F7F4C-EEBE-764F-A5E0-511CC88AA392}" type="slidenum">
              <a:rPr lang="en-US" sz="1333" b="0" i="0" smtClean="0">
                <a:solidFill>
                  <a:schemeClr val="accent3"/>
                </a:solidFill>
                <a:latin typeface="Montserrat Medium" charset="0"/>
                <a:ea typeface="Montserrat Medium" charset="0"/>
                <a:cs typeface="Montserrat Medium" charset="0"/>
              </a:rPr>
              <a:pPr algn="r"/>
              <a:t>‹#›</a:t>
            </a:fld>
            <a:endParaRPr lang="en-US" sz="1333" b="0" i="0">
              <a:solidFill>
                <a:schemeClr val="accent3"/>
              </a:solidFill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D4DD531-5A45-FE46-9743-9CB98A831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9460" y="3128088"/>
            <a:ext cx="5726541" cy="601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 b="0" i="0">
                <a:latin typeface="Montserrat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077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pic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615142-8DB9-3342-8C68-984DFEA81CBB}"/>
              </a:ext>
            </a:extLst>
          </p:cNvPr>
          <p:cNvSpPr/>
          <p:nvPr userDrawn="1"/>
        </p:nvSpPr>
        <p:spPr>
          <a:xfrm>
            <a:off x="1" y="0"/>
            <a:ext cx="3723501" cy="6858000"/>
          </a:xfrm>
          <a:prstGeom prst="rect">
            <a:avLst/>
          </a:prstGeom>
          <a:solidFill>
            <a:srgbClr val="0037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Footer Placeholder 3"/>
          <p:cNvSpPr txBox="1">
            <a:spLocks/>
          </p:cNvSpPr>
          <p:nvPr userDrawn="1"/>
        </p:nvSpPr>
        <p:spPr>
          <a:xfrm>
            <a:off x="11032867" y="6245234"/>
            <a:ext cx="810493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D2F7F4C-EEBE-764F-A5E0-511CC88AA392}" type="slidenum">
              <a:rPr lang="en-US" sz="1333" b="0" i="0" smtClean="0">
                <a:solidFill>
                  <a:schemeClr val="accent3"/>
                </a:solidFill>
                <a:latin typeface="Montserrat Medium" charset="0"/>
                <a:ea typeface="Montserrat Medium" charset="0"/>
                <a:cs typeface="Montserrat Medium" charset="0"/>
              </a:rPr>
              <a:pPr algn="r"/>
              <a:t>‹#›</a:t>
            </a:fld>
            <a:endParaRPr lang="en-US" sz="1333" b="0" i="0">
              <a:solidFill>
                <a:schemeClr val="accent3"/>
              </a:solidFill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2F10956-1DD2-F646-B3FE-1DB280F6E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8611" y="397572"/>
            <a:ext cx="1172480" cy="270392"/>
          </a:xfrm>
          <a:prstGeom prst="rect">
            <a:avLst/>
          </a:prstGeom>
        </p:spPr>
      </p:pic>
      <p:sp>
        <p:nvSpPr>
          <p:cNvPr id="14" name="Shape 30">
            <a:extLst>
              <a:ext uri="{FF2B5EF4-FFF2-40B4-BE49-F238E27FC236}">
                <a16:creationId xmlns:a16="http://schemas.microsoft.com/office/drawing/2014/main" id="{A81B6D98-E064-D145-8BAD-859434E24467}"/>
              </a:ext>
            </a:extLst>
          </p:cNvPr>
          <p:cNvSpPr txBox="1">
            <a:spLocks noGrp="1"/>
          </p:cNvSpPr>
          <p:nvPr>
            <p:ph type="body" idx="18" hasCustomPrompt="1"/>
          </p:nvPr>
        </p:nvSpPr>
        <p:spPr>
          <a:xfrm>
            <a:off x="4302365" y="2020971"/>
            <a:ext cx="5728235" cy="4172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177796" marR="0" lvl="0" indent="-165096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1"/>
              </a:buClr>
              <a:buSzPct val="90000"/>
              <a:buFont typeface="Arial"/>
              <a:buChar char="•"/>
              <a:tabLst/>
              <a:defRPr sz="1867" b="0" i="0" u="none" strike="noStrike" cap="none" baseline="0">
                <a:solidFill>
                  <a:schemeClr val="tx1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1pPr>
            <a:lvl2pPr marL="359824" marR="0" lvl="1" indent="-182029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bg1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bg1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2pPr>
            <a:lvl3pPr marL="539737" marR="0" lvl="2" indent="-179913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bg1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bg1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3pPr>
            <a:lvl4pPr marL="2438339" marR="0" lvl="3" indent="-399615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399617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/>
              <a:t>Click to add text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3DBA92EB-17B8-0841-9A47-CCCC963D47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2365" y="787402"/>
            <a:ext cx="5430571" cy="7058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ts val="2400"/>
              </a:lnSpc>
              <a:defRPr sz="2400" b="0" i="0" baseline="0">
                <a:latin typeface="Montserrat Light" pitchFamily="2" charset="77"/>
              </a:defRPr>
            </a:lvl1pPr>
          </a:lstStyle>
          <a:p>
            <a:r>
              <a:rPr lang="en-GB"/>
              <a:t>Click here to edit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4912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 pic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615142-8DB9-3342-8C68-984DFEA81CBB}"/>
              </a:ext>
            </a:extLst>
          </p:cNvPr>
          <p:cNvSpPr/>
          <p:nvPr userDrawn="1"/>
        </p:nvSpPr>
        <p:spPr>
          <a:xfrm>
            <a:off x="1" y="0"/>
            <a:ext cx="3723501" cy="6858000"/>
          </a:xfrm>
          <a:prstGeom prst="rect">
            <a:avLst/>
          </a:prstGeom>
          <a:solidFill>
            <a:srgbClr val="0037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Footer Placeholder 3"/>
          <p:cNvSpPr txBox="1">
            <a:spLocks/>
          </p:cNvSpPr>
          <p:nvPr userDrawn="1"/>
        </p:nvSpPr>
        <p:spPr>
          <a:xfrm>
            <a:off x="11032867" y="6245234"/>
            <a:ext cx="810493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D2F7F4C-EEBE-764F-A5E0-511CC88AA392}" type="slidenum">
              <a:rPr lang="en-US" sz="1333" b="0" i="0" smtClean="0">
                <a:solidFill>
                  <a:schemeClr val="accent3"/>
                </a:solidFill>
                <a:latin typeface="Montserrat Medium" charset="0"/>
                <a:ea typeface="Montserrat Medium" charset="0"/>
                <a:cs typeface="Montserrat Medium" charset="0"/>
              </a:rPr>
              <a:pPr algn="r"/>
              <a:t>‹#›</a:t>
            </a:fld>
            <a:endParaRPr lang="en-US" sz="1333" b="0" i="0">
              <a:solidFill>
                <a:schemeClr val="accent3"/>
              </a:solidFill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2F10956-1DD2-F646-B3FE-1DB280F6E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8611" y="397572"/>
            <a:ext cx="1172480" cy="27039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BEF2DB8-C5E1-3146-B6E5-24633D3C0AF8}"/>
              </a:ext>
            </a:extLst>
          </p:cNvPr>
          <p:cNvCxnSpPr>
            <a:cxnSpLocks/>
          </p:cNvCxnSpPr>
          <p:nvPr userDrawn="1"/>
        </p:nvCxnSpPr>
        <p:spPr>
          <a:xfrm>
            <a:off x="4431329" y="1750019"/>
            <a:ext cx="5599273" cy="0"/>
          </a:xfrm>
          <a:prstGeom prst="line">
            <a:avLst/>
          </a:prstGeom>
          <a:ln w="25400" cmpd="sng">
            <a:gradFill flip="none" rotWithShape="1">
              <a:gsLst>
                <a:gs pos="0">
                  <a:schemeClr val="accent1"/>
                </a:gs>
                <a:gs pos="79000">
                  <a:schemeClr val="accent6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Shape 30">
            <a:extLst>
              <a:ext uri="{FF2B5EF4-FFF2-40B4-BE49-F238E27FC236}">
                <a16:creationId xmlns:a16="http://schemas.microsoft.com/office/drawing/2014/main" id="{A81B6D98-E064-D145-8BAD-859434E24467}"/>
              </a:ext>
            </a:extLst>
          </p:cNvPr>
          <p:cNvSpPr txBox="1">
            <a:spLocks noGrp="1"/>
          </p:cNvSpPr>
          <p:nvPr>
            <p:ph type="body" idx="18" hasCustomPrompt="1"/>
          </p:nvPr>
        </p:nvSpPr>
        <p:spPr>
          <a:xfrm>
            <a:off x="4302365" y="2020971"/>
            <a:ext cx="5728235" cy="4172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177796" marR="0" lvl="0" indent="-165096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1"/>
              </a:buClr>
              <a:buSzPct val="90000"/>
              <a:buFont typeface="Arial"/>
              <a:buChar char="•"/>
              <a:tabLst/>
              <a:defRPr sz="1867" b="0" i="0" u="none" strike="noStrike" cap="none" baseline="0">
                <a:solidFill>
                  <a:schemeClr val="tx1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1pPr>
            <a:lvl2pPr marL="359824" marR="0" lvl="1" indent="-182029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bg1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bg1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2pPr>
            <a:lvl3pPr marL="539737" marR="0" lvl="2" indent="-179913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bg1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bg1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3pPr>
            <a:lvl4pPr marL="2438339" marR="0" lvl="3" indent="-399615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399617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/>
              <a:t>Click to add text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3DBA92EB-17B8-0841-9A47-CCCC963D47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2365" y="787402"/>
            <a:ext cx="5430571" cy="7058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ts val="2400"/>
              </a:lnSpc>
              <a:defRPr sz="2400" b="0" i="0" baseline="0">
                <a:latin typeface="Montserrat Light" pitchFamily="2" charset="77"/>
              </a:defRPr>
            </a:lvl1pPr>
          </a:lstStyle>
          <a:p>
            <a:r>
              <a:rPr lang="en-GB"/>
              <a:t>Click here to edit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575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59E59-C3FC-204E-85CC-317362ACE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047EF-D6BD-E145-A9EF-61D40231D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A84CD0-A62C-3D4E-ADDB-0276DBB71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EBCD41-370D-044C-897A-559815EFC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F46B7-5F31-DB43-B955-4BE9B8D7F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6973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 pic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615142-8DB9-3342-8C68-984DFEA81CBB}"/>
              </a:ext>
            </a:extLst>
          </p:cNvPr>
          <p:cNvSpPr/>
          <p:nvPr userDrawn="1"/>
        </p:nvSpPr>
        <p:spPr>
          <a:xfrm>
            <a:off x="1" y="0"/>
            <a:ext cx="3723501" cy="6858000"/>
          </a:xfrm>
          <a:prstGeom prst="rect">
            <a:avLst/>
          </a:prstGeom>
          <a:solidFill>
            <a:srgbClr val="0037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Footer Placeholder 3"/>
          <p:cNvSpPr txBox="1">
            <a:spLocks/>
          </p:cNvSpPr>
          <p:nvPr userDrawn="1"/>
        </p:nvSpPr>
        <p:spPr>
          <a:xfrm>
            <a:off x="11032867" y="6245234"/>
            <a:ext cx="810493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D2F7F4C-EEBE-764F-A5E0-511CC88AA392}" type="slidenum">
              <a:rPr lang="en-US" sz="1333" b="0" i="0" smtClean="0">
                <a:solidFill>
                  <a:schemeClr val="accent3"/>
                </a:solidFill>
                <a:latin typeface="Montserrat Medium" charset="0"/>
                <a:ea typeface="Montserrat Medium" charset="0"/>
                <a:cs typeface="Montserrat Medium" charset="0"/>
              </a:rPr>
              <a:pPr algn="r"/>
              <a:t>‹#›</a:t>
            </a:fld>
            <a:endParaRPr lang="en-US" sz="1333" b="0" i="0">
              <a:solidFill>
                <a:schemeClr val="accent3"/>
              </a:solidFill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2F10956-1DD2-F646-B3FE-1DB280F6E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8611" y="397572"/>
            <a:ext cx="1172480" cy="27039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BEF2DB8-C5E1-3146-B6E5-24633D3C0AF8}"/>
              </a:ext>
            </a:extLst>
          </p:cNvPr>
          <p:cNvCxnSpPr>
            <a:cxnSpLocks/>
          </p:cNvCxnSpPr>
          <p:nvPr userDrawn="1"/>
        </p:nvCxnSpPr>
        <p:spPr>
          <a:xfrm>
            <a:off x="496727" y="1539756"/>
            <a:ext cx="2893652" cy="0"/>
          </a:xfrm>
          <a:prstGeom prst="line">
            <a:avLst/>
          </a:prstGeom>
          <a:ln w="25400" cmpd="sng">
            <a:gradFill flip="none" rotWithShape="1">
              <a:gsLst>
                <a:gs pos="0">
                  <a:schemeClr val="accent1"/>
                </a:gs>
                <a:gs pos="79000">
                  <a:schemeClr val="accent6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Shape 30">
            <a:extLst>
              <a:ext uri="{FF2B5EF4-FFF2-40B4-BE49-F238E27FC236}">
                <a16:creationId xmlns:a16="http://schemas.microsoft.com/office/drawing/2014/main" id="{A81B6D98-E064-D145-8BAD-859434E24467}"/>
              </a:ext>
            </a:extLst>
          </p:cNvPr>
          <p:cNvSpPr txBox="1">
            <a:spLocks noGrp="1"/>
          </p:cNvSpPr>
          <p:nvPr>
            <p:ph type="body" idx="18" hasCustomPrompt="1"/>
          </p:nvPr>
        </p:nvSpPr>
        <p:spPr>
          <a:xfrm>
            <a:off x="4302365" y="2020971"/>
            <a:ext cx="5728235" cy="4172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177796" marR="0" lvl="0" indent="-165096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1"/>
              </a:buClr>
              <a:buSzPct val="90000"/>
              <a:buFont typeface="Arial"/>
              <a:buChar char="•"/>
              <a:tabLst/>
              <a:defRPr sz="1867" b="0" i="0" u="none" strike="noStrike" cap="none" baseline="0">
                <a:solidFill>
                  <a:schemeClr val="tx1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1pPr>
            <a:lvl2pPr marL="359824" marR="0" lvl="1" indent="-182029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bg1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bg1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2pPr>
            <a:lvl3pPr marL="539737" marR="0" lvl="2" indent="-179913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bg1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bg1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3pPr>
            <a:lvl4pPr marL="2438339" marR="0" lvl="3" indent="-399615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399617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/>
              <a:t>Click to add text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3DBA92EB-17B8-0841-9A47-CCCC963D47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2365" y="787402"/>
            <a:ext cx="5430571" cy="7058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ts val="2400"/>
              </a:lnSpc>
              <a:defRPr sz="2400" b="0" i="0" baseline="0">
                <a:latin typeface="Montserrat Light" pitchFamily="2" charset="77"/>
              </a:defRPr>
            </a:lvl1pPr>
          </a:lstStyle>
          <a:p>
            <a:r>
              <a:rPr lang="en-GB"/>
              <a:t>Click here to edit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3642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 pic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615142-8DB9-3342-8C68-984DFEA81CBB}"/>
              </a:ext>
            </a:extLst>
          </p:cNvPr>
          <p:cNvSpPr/>
          <p:nvPr userDrawn="1"/>
        </p:nvSpPr>
        <p:spPr>
          <a:xfrm>
            <a:off x="1" y="0"/>
            <a:ext cx="3723501" cy="6858000"/>
          </a:xfrm>
          <a:prstGeom prst="rect">
            <a:avLst/>
          </a:prstGeom>
          <a:solidFill>
            <a:srgbClr val="0037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Footer Placeholder 3"/>
          <p:cNvSpPr txBox="1">
            <a:spLocks/>
          </p:cNvSpPr>
          <p:nvPr userDrawn="1"/>
        </p:nvSpPr>
        <p:spPr>
          <a:xfrm>
            <a:off x="11032867" y="6245234"/>
            <a:ext cx="810493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D2F7F4C-EEBE-764F-A5E0-511CC88AA392}" type="slidenum">
              <a:rPr lang="en-US" sz="1333" b="0" i="0" smtClean="0">
                <a:solidFill>
                  <a:schemeClr val="accent3"/>
                </a:solidFill>
                <a:latin typeface="Montserrat Medium" charset="0"/>
                <a:ea typeface="Montserrat Medium" charset="0"/>
                <a:cs typeface="Montserrat Medium" charset="0"/>
              </a:rPr>
              <a:pPr algn="r"/>
              <a:t>‹#›</a:t>
            </a:fld>
            <a:endParaRPr lang="en-US" sz="1333" b="0" i="0">
              <a:solidFill>
                <a:schemeClr val="accent3"/>
              </a:solidFill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2F10956-1DD2-F646-B3FE-1DB280F6E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8611" y="397572"/>
            <a:ext cx="1172480" cy="270392"/>
          </a:xfrm>
          <a:prstGeom prst="rect">
            <a:avLst/>
          </a:prstGeom>
        </p:spPr>
      </p:pic>
      <p:sp>
        <p:nvSpPr>
          <p:cNvPr id="14" name="Shape 30">
            <a:extLst>
              <a:ext uri="{FF2B5EF4-FFF2-40B4-BE49-F238E27FC236}">
                <a16:creationId xmlns:a16="http://schemas.microsoft.com/office/drawing/2014/main" id="{A81B6D98-E064-D145-8BAD-859434E24467}"/>
              </a:ext>
            </a:extLst>
          </p:cNvPr>
          <p:cNvSpPr txBox="1">
            <a:spLocks noGrp="1"/>
          </p:cNvSpPr>
          <p:nvPr>
            <p:ph type="body" idx="18" hasCustomPrompt="1"/>
          </p:nvPr>
        </p:nvSpPr>
        <p:spPr>
          <a:xfrm>
            <a:off x="4302365" y="2020971"/>
            <a:ext cx="5728235" cy="4172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177796" marR="0" lvl="0" indent="-165096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1"/>
              </a:buClr>
              <a:buSzPct val="90000"/>
              <a:buFont typeface="Arial"/>
              <a:buChar char="•"/>
              <a:tabLst/>
              <a:defRPr sz="1867" b="0" i="0" u="none" strike="noStrike" cap="none" baseline="0">
                <a:solidFill>
                  <a:schemeClr val="tx1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1pPr>
            <a:lvl2pPr marL="359824" marR="0" lvl="1" indent="-182029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bg1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bg1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2pPr>
            <a:lvl3pPr marL="539737" marR="0" lvl="2" indent="-179913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bg1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bg1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3pPr>
            <a:lvl4pPr marL="2438339" marR="0" lvl="3" indent="-399615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399617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/>
              <a:t>Click to add text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3DBA92EB-17B8-0841-9A47-CCCC963D47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2365" y="787402"/>
            <a:ext cx="5430571" cy="7058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ts val="2400"/>
              </a:lnSpc>
              <a:defRPr sz="2400" b="0" i="0" baseline="0">
                <a:latin typeface="Montserrat Light" pitchFamily="2" charset="77"/>
              </a:defRPr>
            </a:lvl1pPr>
          </a:lstStyle>
          <a:p>
            <a:r>
              <a:rPr lang="en-GB"/>
              <a:t>Click here to edit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9355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54679" y="787402"/>
            <a:ext cx="11299824" cy="7058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ts val="2400"/>
              </a:lnSpc>
              <a:defRPr sz="2400" b="0" i="0" baseline="0">
                <a:latin typeface="Montserrat Light" pitchFamily="2" charset="77"/>
              </a:defRPr>
            </a:lvl1pPr>
          </a:lstStyle>
          <a:p>
            <a:r>
              <a:rPr lang="en-GB"/>
              <a:t>Click here to edit</a:t>
            </a:r>
            <a:endParaRPr lang="en-US"/>
          </a:p>
        </p:txBody>
      </p:sp>
      <p:sp>
        <p:nvSpPr>
          <p:cNvPr id="14" name="Shape 30"/>
          <p:cNvSpPr txBox="1">
            <a:spLocks noGrp="1"/>
          </p:cNvSpPr>
          <p:nvPr>
            <p:ph type="body" idx="15" hasCustomPrompt="1"/>
          </p:nvPr>
        </p:nvSpPr>
        <p:spPr>
          <a:xfrm>
            <a:off x="340678" y="1724785"/>
            <a:ext cx="11331837" cy="744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accent2"/>
              </a:buClr>
              <a:buSzPct val="120000"/>
              <a:buFont typeface="Arial"/>
              <a:buNone/>
              <a:tabLst/>
              <a:defRPr sz="1867" b="0" i="0" u="none" strike="noStrike" cap="none" baseline="0">
                <a:solidFill>
                  <a:schemeClr val="tx2"/>
                </a:solidFill>
                <a:latin typeface="Montserrat Light" charset="0"/>
                <a:ea typeface="Montserrat Light" charset="0"/>
                <a:cs typeface="Montserrat Light" charset="0"/>
                <a:sym typeface="Montserrat Light"/>
              </a:defRPr>
            </a:lvl1pPr>
            <a:lvl2pPr marL="359824" marR="0" lvl="1" indent="-182029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10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charset="0"/>
                <a:ea typeface="Montserrat Light" charset="0"/>
                <a:cs typeface="Montserrat Light" charset="0"/>
                <a:sym typeface="Montserrat Light"/>
              </a:defRPr>
            </a:lvl2pPr>
            <a:lvl3pPr marL="539737" marR="0" lvl="2" indent="-179913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10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charset="0"/>
                <a:ea typeface="Montserrat Light" charset="0"/>
                <a:cs typeface="Montserrat Light" charset="0"/>
                <a:sym typeface="Montserrat Light"/>
              </a:defRPr>
            </a:lvl3pPr>
            <a:lvl4pPr marL="2438339" marR="0" lvl="3" indent="-399615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399617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/>
              <a:t>Click to add text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8611" y="397573"/>
            <a:ext cx="1172479" cy="270391"/>
          </a:xfrm>
          <a:prstGeom prst="rect">
            <a:avLst/>
          </a:prstGeom>
        </p:spPr>
      </p:pic>
      <p:sp>
        <p:nvSpPr>
          <p:cNvPr id="21" name="Footer Placeholder 3"/>
          <p:cNvSpPr txBox="1">
            <a:spLocks/>
          </p:cNvSpPr>
          <p:nvPr userDrawn="1"/>
        </p:nvSpPr>
        <p:spPr>
          <a:xfrm>
            <a:off x="369461" y="6234527"/>
            <a:ext cx="1732895" cy="30857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33" b="0" i="0" err="1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tvsquared.com</a:t>
            </a:r>
            <a:endParaRPr lang="en-US" sz="1333" b="0" i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22" name="Footer Placeholder 3"/>
          <p:cNvSpPr txBox="1">
            <a:spLocks/>
          </p:cNvSpPr>
          <p:nvPr userDrawn="1"/>
        </p:nvSpPr>
        <p:spPr>
          <a:xfrm>
            <a:off x="11035704" y="6245232"/>
            <a:ext cx="810493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D2F7F4C-EEBE-764F-A5E0-511CC88AA392}" type="slidenum">
              <a:rPr lang="en-US" sz="1333" b="0" i="0" smtClean="0">
                <a:solidFill>
                  <a:schemeClr val="accent3"/>
                </a:solidFill>
                <a:latin typeface="Montserrat Medium" charset="0"/>
                <a:ea typeface="Montserrat Medium" charset="0"/>
                <a:cs typeface="Montserrat Medium" charset="0"/>
              </a:rPr>
              <a:pPr algn="r"/>
              <a:t>‹#›</a:t>
            </a:fld>
            <a:endParaRPr lang="en-US" sz="1333" b="0" i="0">
              <a:solidFill>
                <a:schemeClr val="accent3"/>
              </a:solidFill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9D65450-86A6-5D42-8859-7C63A323C7EB}"/>
              </a:ext>
            </a:extLst>
          </p:cNvPr>
          <p:cNvCxnSpPr/>
          <p:nvPr userDrawn="1"/>
        </p:nvCxnSpPr>
        <p:spPr>
          <a:xfrm>
            <a:off x="477680" y="1557855"/>
            <a:ext cx="11176825" cy="0"/>
          </a:xfrm>
          <a:prstGeom prst="line">
            <a:avLst/>
          </a:prstGeom>
          <a:ln w="25400" cmpd="sng">
            <a:gradFill flip="none" rotWithShape="1">
              <a:gsLst>
                <a:gs pos="0">
                  <a:schemeClr val="accent1"/>
                </a:gs>
                <a:gs pos="45000">
                  <a:schemeClr val="accent3"/>
                </a:gs>
                <a:gs pos="80000">
                  <a:schemeClr val="accent6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68090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54679" y="787402"/>
            <a:ext cx="11299824" cy="7058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ts val="2400"/>
              </a:lnSpc>
              <a:defRPr sz="2400" b="0" i="0" baseline="0">
                <a:latin typeface="Montserrat Light" pitchFamily="2" charset="77"/>
              </a:defRPr>
            </a:lvl1pPr>
          </a:lstStyle>
          <a:p>
            <a:r>
              <a:rPr lang="en-GB"/>
              <a:t>Click here to edit</a:t>
            </a:r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8611" y="397573"/>
            <a:ext cx="1172479" cy="270391"/>
          </a:xfrm>
          <a:prstGeom prst="rect">
            <a:avLst/>
          </a:prstGeom>
        </p:spPr>
      </p:pic>
      <p:sp>
        <p:nvSpPr>
          <p:cNvPr id="21" name="Footer Placeholder 3"/>
          <p:cNvSpPr txBox="1">
            <a:spLocks/>
          </p:cNvSpPr>
          <p:nvPr userDrawn="1"/>
        </p:nvSpPr>
        <p:spPr>
          <a:xfrm>
            <a:off x="369461" y="6234527"/>
            <a:ext cx="1732895" cy="30857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33" b="0" i="0" err="1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tvsquared.com</a:t>
            </a:r>
            <a:endParaRPr lang="en-US" sz="1333" b="0" i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22" name="Footer Placeholder 3"/>
          <p:cNvSpPr txBox="1">
            <a:spLocks/>
          </p:cNvSpPr>
          <p:nvPr userDrawn="1"/>
        </p:nvSpPr>
        <p:spPr>
          <a:xfrm>
            <a:off x="11035704" y="6245232"/>
            <a:ext cx="810493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D2F7F4C-EEBE-764F-A5E0-511CC88AA392}" type="slidenum">
              <a:rPr lang="en-US" sz="1333" b="0" i="0" smtClean="0">
                <a:solidFill>
                  <a:schemeClr val="accent3"/>
                </a:solidFill>
                <a:latin typeface="Montserrat Medium" charset="0"/>
                <a:ea typeface="Montserrat Medium" charset="0"/>
                <a:cs typeface="Montserrat Medium" charset="0"/>
              </a:rPr>
              <a:pPr algn="r"/>
              <a:t>‹#›</a:t>
            </a:fld>
            <a:endParaRPr lang="en-US" sz="1333" b="0" i="0">
              <a:solidFill>
                <a:schemeClr val="accent3"/>
              </a:solidFill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71C36BB-DFC3-864C-8432-05AD3813823F}"/>
              </a:ext>
            </a:extLst>
          </p:cNvPr>
          <p:cNvCxnSpPr/>
          <p:nvPr userDrawn="1"/>
        </p:nvCxnSpPr>
        <p:spPr>
          <a:xfrm>
            <a:off x="477680" y="1557855"/>
            <a:ext cx="11176825" cy="0"/>
          </a:xfrm>
          <a:prstGeom prst="line">
            <a:avLst/>
          </a:prstGeom>
          <a:ln w="25400" cmpd="sng">
            <a:gradFill flip="none" rotWithShape="1">
              <a:gsLst>
                <a:gs pos="0">
                  <a:schemeClr val="accent1"/>
                </a:gs>
                <a:gs pos="45000">
                  <a:schemeClr val="accent3"/>
                </a:gs>
                <a:gs pos="80000">
                  <a:schemeClr val="accent6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Shape 30">
            <a:extLst>
              <a:ext uri="{FF2B5EF4-FFF2-40B4-BE49-F238E27FC236}">
                <a16:creationId xmlns:a16="http://schemas.microsoft.com/office/drawing/2014/main" id="{66DD2C20-4013-5549-98C3-BE1FD73BA50E}"/>
              </a:ext>
            </a:extLst>
          </p:cNvPr>
          <p:cNvSpPr txBox="1">
            <a:spLocks noGrp="1"/>
          </p:cNvSpPr>
          <p:nvPr>
            <p:ph type="body" idx="18" hasCustomPrompt="1"/>
          </p:nvPr>
        </p:nvSpPr>
        <p:spPr>
          <a:xfrm>
            <a:off x="338674" y="1724783"/>
            <a:ext cx="5506239" cy="4172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177796" marR="0" lvl="0" indent="-165096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accent2"/>
              </a:buClr>
              <a:buSzPct val="90000"/>
              <a:buFont typeface="Arial"/>
              <a:buChar char="•"/>
              <a:tabLst/>
              <a:defRPr sz="1867" b="0" i="0" u="none" strike="noStrike" cap="none" baseline="0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1pPr>
            <a:lvl2pPr marL="359824" marR="0" lvl="1" indent="-182029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2pPr>
            <a:lvl3pPr marL="539737" marR="0" lvl="2" indent="-179913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3pPr>
            <a:lvl4pPr marL="2438339" marR="0" lvl="3" indent="-399615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399617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/>
              <a:t>Click to add text</a:t>
            </a:r>
          </a:p>
          <a:p>
            <a:pPr lvl="1"/>
            <a:r>
              <a:rPr lang="en-GB"/>
              <a:t>Click to add text	</a:t>
            </a:r>
          </a:p>
          <a:p>
            <a:pPr lvl="2"/>
            <a:r>
              <a:rPr lang="en-GB"/>
              <a:t>Click to add text</a:t>
            </a:r>
          </a:p>
        </p:txBody>
      </p:sp>
      <p:sp>
        <p:nvSpPr>
          <p:cNvPr id="16" name="Shape 30">
            <a:extLst>
              <a:ext uri="{FF2B5EF4-FFF2-40B4-BE49-F238E27FC236}">
                <a16:creationId xmlns:a16="http://schemas.microsoft.com/office/drawing/2014/main" id="{F7266F63-2C28-1549-AB5B-A7507E111AEA}"/>
              </a:ext>
            </a:extLst>
          </p:cNvPr>
          <p:cNvSpPr txBox="1">
            <a:spLocks noGrp="1"/>
          </p:cNvSpPr>
          <p:nvPr>
            <p:ph type="body" idx="19" hasCustomPrompt="1"/>
          </p:nvPr>
        </p:nvSpPr>
        <p:spPr>
          <a:xfrm>
            <a:off x="6195614" y="1724783"/>
            <a:ext cx="5506239" cy="4172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177796" marR="0" lvl="0" indent="-165096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accent2"/>
              </a:buClr>
              <a:buSzPct val="90000"/>
              <a:buFont typeface="Arial"/>
              <a:buChar char="•"/>
              <a:tabLst/>
              <a:defRPr sz="1867" b="0" i="0" u="none" strike="noStrike" cap="none" baseline="0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1pPr>
            <a:lvl2pPr marL="359824" marR="0" lvl="1" indent="-182029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2pPr>
            <a:lvl3pPr marL="539737" marR="0" lvl="2" indent="-179913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3pPr>
            <a:lvl4pPr marL="2438339" marR="0" lvl="3" indent="-399615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399617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/>
              <a:t>Click to add text</a:t>
            </a:r>
          </a:p>
          <a:p>
            <a:pPr lvl="1"/>
            <a:r>
              <a:rPr lang="en-GB"/>
              <a:t>Click to add text	</a:t>
            </a:r>
          </a:p>
          <a:p>
            <a:pPr lvl="2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9139944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 pic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615142-8DB9-3342-8C68-984DFEA81CBB}"/>
              </a:ext>
            </a:extLst>
          </p:cNvPr>
          <p:cNvSpPr/>
          <p:nvPr userDrawn="1"/>
        </p:nvSpPr>
        <p:spPr>
          <a:xfrm>
            <a:off x="1" y="0"/>
            <a:ext cx="372350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Footer Placeholder 3"/>
          <p:cNvSpPr txBox="1">
            <a:spLocks/>
          </p:cNvSpPr>
          <p:nvPr userDrawn="1"/>
        </p:nvSpPr>
        <p:spPr>
          <a:xfrm>
            <a:off x="11032867" y="6245234"/>
            <a:ext cx="810493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D2F7F4C-EEBE-764F-A5E0-511CC88AA392}" type="slidenum">
              <a:rPr lang="en-US" sz="1333" b="0" i="0" smtClean="0">
                <a:solidFill>
                  <a:schemeClr val="accent3"/>
                </a:solidFill>
                <a:latin typeface="Montserrat Medium" charset="0"/>
                <a:ea typeface="Montserrat Medium" charset="0"/>
                <a:cs typeface="Montserrat Medium" charset="0"/>
              </a:rPr>
              <a:pPr algn="r"/>
              <a:t>‹#›</a:t>
            </a:fld>
            <a:endParaRPr lang="en-US" sz="1333" b="0" i="0">
              <a:solidFill>
                <a:schemeClr val="accent3"/>
              </a:solidFill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2F10956-1DD2-F646-B3FE-1DB280F6E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8611" y="397572"/>
            <a:ext cx="1172480" cy="27039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BEF2DB8-C5E1-3146-B6E5-24633D3C0AF8}"/>
              </a:ext>
            </a:extLst>
          </p:cNvPr>
          <p:cNvCxnSpPr>
            <a:cxnSpLocks/>
          </p:cNvCxnSpPr>
          <p:nvPr userDrawn="1"/>
        </p:nvCxnSpPr>
        <p:spPr>
          <a:xfrm>
            <a:off x="4431329" y="1750019"/>
            <a:ext cx="5599273" cy="0"/>
          </a:xfrm>
          <a:prstGeom prst="line">
            <a:avLst/>
          </a:prstGeom>
          <a:ln w="25400" cmpd="sng">
            <a:gradFill flip="none" rotWithShape="1">
              <a:gsLst>
                <a:gs pos="0">
                  <a:schemeClr val="accent1"/>
                </a:gs>
                <a:gs pos="79000">
                  <a:schemeClr val="accent6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Shape 30">
            <a:extLst>
              <a:ext uri="{FF2B5EF4-FFF2-40B4-BE49-F238E27FC236}">
                <a16:creationId xmlns:a16="http://schemas.microsoft.com/office/drawing/2014/main" id="{A81B6D98-E064-D145-8BAD-859434E24467}"/>
              </a:ext>
            </a:extLst>
          </p:cNvPr>
          <p:cNvSpPr txBox="1">
            <a:spLocks noGrp="1"/>
          </p:cNvSpPr>
          <p:nvPr>
            <p:ph type="body" idx="18" hasCustomPrompt="1"/>
          </p:nvPr>
        </p:nvSpPr>
        <p:spPr>
          <a:xfrm>
            <a:off x="4302365" y="2020971"/>
            <a:ext cx="5728235" cy="4172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177796" marR="0" lvl="0" indent="-165096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1"/>
              </a:buClr>
              <a:buSzPct val="90000"/>
              <a:buFont typeface="Arial"/>
              <a:buChar char="•"/>
              <a:tabLst/>
              <a:defRPr sz="1867" b="0" i="0" u="none" strike="noStrike" cap="none" baseline="0">
                <a:solidFill>
                  <a:schemeClr val="tx1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1pPr>
            <a:lvl2pPr marL="359824" marR="0" lvl="1" indent="-182029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bg1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bg1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2pPr>
            <a:lvl3pPr marL="539737" marR="0" lvl="2" indent="-179913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bg1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bg1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3pPr>
            <a:lvl4pPr marL="2438339" marR="0" lvl="3" indent="-399615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399617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/>
              <a:t>Click to add text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3DBA92EB-17B8-0841-9A47-CCCC963D47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2365" y="787402"/>
            <a:ext cx="5430571" cy="7058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ts val="2400"/>
              </a:lnSpc>
              <a:defRPr sz="2400" b="0" i="0" baseline="0">
                <a:latin typeface="Montserrat Light" pitchFamily="2" charset="77"/>
              </a:defRPr>
            </a:lvl1pPr>
          </a:lstStyle>
          <a:p>
            <a:r>
              <a:rPr lang="en-GB"/>
              <a:t>Click here to edit</a:t>
            </a:r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C31FEA5-821A-584D-8AAC-4C86EEF0E5AB}"/>
              </a:ext>
            </a:extLst>
          </p:cNvPr>
          <p:cNvSpPr/>
          <p:nvPr userDrawn="1"/>
        </p:nvSpPr>
        <p:spPr>
          <a:xfrm>
            <a:off x="490681" y="2057931"/>
            <a:ext cx="2742139" cy="2742139"/>
          </a:xfrm>
          <a:prstGeom prst="roundRect">
            <a:avLst>
              <a:gd name="adj" fmla="val 4544"/>
            </a:avLst>
          </a:prstGeom>
          <a:solidFill>
            <a:schemeClr val="tx2"/>
          </a:solidFill>
          <a:ln w="25400">
            <a:gradFill>
              <a:gsLst>
                <a:gs pos="0">
                  <a:schemeClr val="accent5"/>
                </a:gs>
                <a:gs pos="22000">
                  <a:schemeClr val="bg2"/>
                </a:gs>
                <a:gs pos="58000">
                  <a:schemeClr val="accent1"/>
                </a:gs>
              </a:gsLst>
              <a:lin ang="21594000" scaled="0"/>
            </a:gra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32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4808D3-FC63-7F4A-9582-81D85E6E76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4463" y="3247703"/>
            <a:ext cx="2141669" cy="49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8269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meline">
    <p:bg>
      <p:bgPr>
        <a:solidFill>
          <a:srgbClr val="0037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F57C3AE3-F330-9249-A4F0-8B9FD02A12C3}"/>
              </a:ext>
            </a:extLst>
          </p:cNvPr>
          <p:cNvSpPr/>
          <p:nvPr userDrawn="1"/>
        </p:nvSpPr>
        <p:spPr>
          <a:xfrm flipV="1">
            <a:off x="477677" y="2572321"/>
            <a:ext cx="3345332" cy="3396787"/>
          </a:xfrm>
          <a:prstGeom prst="rect">
            <a:avLst/>
          </a:prstGeom>
          <a:solidFill>
            <a:schemeClr val="bg1"/>
          </a:solidFill>
          <a:ln w="9525" cap="flat" cmpd="sng" algn="ctr">
            <a:gradFill>
              <a:gsLst>
                <a:gs pos="0">
                  <a:schemeClr val="accent1"/>
                </a:gs>
                <a:gs pos="48000">
                  <a:schemeClr val="accent3"/>
                </a:gs>
                <a:gs pos="100000">
                  <a:schemeClr val="accent6"/>
                </a:gs>
              </a:gsLst>
              <a:lin ang="5400000" scaled="1"/>
            </a:gra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01937A6-9B8D-934A-97E7-1978CA3DF8BF}"/>
              </a:ext>
            </a:extLst>
          </p:cNvPr>
          <p:cNvSpPr/>
          <p:nvPr userDrawn="1"/>
        </p:nvSpPr>
        <p:spPr>
          <a:xfrm flipV="1">
            <a:off x="4351647" y="2572321"/>
            <a:ext cx="3345332" cy="3396787"/>
          </a:xfrm>
          <a:prstGeom prst="rect">
            <a:avLst/>
          </a:prstGeom>
          <a:solidFill>
            <a:schemeClr val="bg1"/>
          </a:solidFill>
          <a:ln w="9525" cap="flat" cmpd="sng" algn="ctr">
            <a:gradFill>
              <a:gsLst>
                <a:gs pos="0">
                  <a:schemeClr val="accent1"/>
                </a:gs>
                <a:gs pos="48000">
                  <a:schemeClr val="accent3"/>
                </a:gs>
                <a:gs pos="100000">
                  <a:schemeClr val="accent6"/>
                </a:gs>
              </a:gsLst>
              <a:lin ang="5400000" scaled="1"/>
            </a:gra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96F7760-C696-144D-97B0-944F41B7F863}"/>
              </a:ext>
            </a:extLst>
          </p:cNvPr>
          <p:cNvSpPr/>
          <p:nvPr userDrawn="1"/>
        </p:nvSpPr>
        <p:spPr>
          <a:xfrm flipV="1">
            <a:off x="8240738" y="2572321"/>
            <a:ext cx="3345332" cy="3396787"/>
          </a:xfrm>
          <a:prstGeom prst="rect">
            <a:avLst/>
          </a:prstGeom>
          <a:solidFill>
            <a:schemeClr val="bg1"/>
          </a:solidFill>
          <a:ln w="9525" cap="flat" cmpd="sng" algn="ctr">
            <a:gradFill>
              <a:gsLst>
                <a:gs pos="0">
                  <a:schemeClr val="accent1"/>
                </a:gs>
                <a:gs pos="48000">
                  <a:schemeClr val="accent3"/>
                </a:gs>
                <a:gs pos="100000">
                  <a:schemeClr val="accent6"/>
                </a:gs>
              </a:gsLst>
              <a:lin ang="5400000" scaled="1"/>
            </a:gra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54679" y="787402"/>
            <a:ext cx="11299824" cy="7058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ts val="2400"/>
              </a:lnSpc>
              <a:defRPr sz="2400" b="0" i="0" baseline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r>
              <a:rPr lang="en-GB"/>
              <a:t>Click here to edit</a:t>
            </a:r>
            <a:endParaRPr lang="en-US"/>
          </a:p>
        </p:txBody>
      </p:sp>
      <p:sp>
        <p:nvSpPr>
          <p:cNvPr id="14" name="Shape 30"/>
          <p:cNvSpPr txBox="1">
            <a:spLocks noGrp="1"/>
          </p:cNvSpPr>
          <p:nvPr>
            <p:ph type="body" idx="15" hasCustomPrompt="1"/>
          </p:nvPr>
        </p:nvSpPr>
        <p:spPr>
          <a:xfrm>
            <a:off x="340678" y="1724785"/>
            <a:ext cx="11331837" cy="744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accent2"/>
              </a:buClr>
              <a:buSzPct val="120000"/>
              <a:buFont typeface="Arial"/>
              <a:buNone/>
              <a:tabLst/>
              <a:defRPr sz="1867" b="0" i="0" u="none" strike="noStrike" cap="none" baseline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  <a:sym typeface="Montserrat Light"/>
              </a:defRPr>
            </a:lvl1pPr>
            <a:lvl2pPr marL="359824" marR="0" lvl="1" indent="-182029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10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charset="0"/>
                <a:ea typeface="Montserrat Light" charset="0"/>
                <a:cs typeface="Montserrat Light" charset="0"/>
                <a:sym typeface="Montserrat Light"/>
              </a:defRPr>
            </a:lvl2pPr>
            <a:lvl3pPr marL="539737" marR="0" lvl="2" indent="-179913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10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charset="0"/>
                <a:ea typeface="Montserrat Light" charset="0"/>
                <a:cs typeface="Montserrat Light" charset="0"/>
                <a:sym typeface="Montserrat Light"/>
              </a:defRPr>
            </a:lvl3pPr>
            <a:lvl4pPr marL="2438339" marR="0" lvl="3" indent="-399615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399617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/>
              <a:t>Click to add text</a:t>
            </a:r>
          </a:p>
        </p:txBody>
      </p:sp>
      <p:sp>
        <p:nvSpPr>
          <p:cNvPr id="21" name="Footer Placeholder 3"/>
          <p:cNvSpPr txBox="1">
            <a:spLocks/>
          </p:cNvSpPr>
          <p:nvPr userDrawn="1"/>
        </p:nvSpPr>
        <p:spPr>
          <a:xfrm>
            <a:off x="369461" y="6234527"/>
            <a:ext cx="1732895" cy="30857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33" b="0" i="0" err="1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tvsquared.com</a:t>
            </a:r>
            <a:endParaRPr lang="en-US" sz="1333" b="0" i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22" name="Footer Placeholder 3"/>
          <p:cNvSpPr txBox="1">
            <a:spLocks/>
          </p:cNvSpPr>
          <p:nvPr userDrawn="1"/>
        </p:nvSpPr>
        <p:spPr>
          <a:xfrm>
            <a:off x="11035704" y="6245232"/>
            <a:ext cx="810493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D2F7F4C-EEBE-764F-A5E0-511CC88AA392}" type="slidenum">
              <a:rPr lang="en-US" sz="1333" b="0" i="0" smtClean="0">
                <a:solidFill>
                  <a:schemeClr val="accent3"/>
                </a:solidFill>
                <a:latin typeface="Montserrat Medium" charset="0"/>
                <a:ea typeface="Montserrat Medium" charset="0"/>
                <a:cs typeface="Montserrat Medium" charset="0"/>
              </a:rPr>
              <a:pPr algn="r"/>
              <a:t>‹#›</a:t>
            </a:fld>
            <a:endParaRPr lang="en-US" sz="1333" b="0" i="0">
              <a:solidFill>
                <a:schemeClr val="accent3"/>
              </a:solidFill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9D65450-86A6-5D42-8859-7C63A323C7EB}"/>
              </a:ext>
            </a:extLst>
          </p:cNvPr>
          <p:cNvCxnSpPr/>
          <p:nvPr userDrawn="1"/>
        </p:nvCxnSpPr>
        <p:spPr>
          <a:xfrm>
            <a:off x="477680" y="1557855"/>
            <a:ext cx="11176825" cy="0"/>
          </a:xfrm>
          <a:prstGeom prst="line">
            <a:avLst/>
          </a:prstGeom>
          <a:ln w="25400" cmpd="sng">
            <a:gradFill flip="none" rotWithShape="1">
              <a:gsLst>
                <a:gs pos="0">
                  <a:schemeClr val="accent1"/>
                </a:gs>
                <a:gs pos="45000">
                  <a:schemeClr val="accent3"/>
                </a:gs>
                <a:gs pos="80000">
                  <a:schemeClr val="accent6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" name="Shape 30">
            <a:extLst>
              <a:ext uri="{FF2B5EF4-FFF2-40B4-BE49-F238E27FC236}">
                <a16:creationId xmlns:a16="http://schemas.microsoft.com/office/drawing/2014/main" id="{A9108F10-9B08-1C48-B183-F48B5B8DEC25}"/>
              </a:ext>
            </a:extLst>
          </p:cNvPr>
          <p:cNvSpPr txBox="1">
            <a:spLocks noGrp="1"/>
          </p:cNvSpPr>
          <p:nvPr>
            <p:ph type="body" idx="18" hasCustomPrompt="1"/>
          </p:nvPr>
        </p:nvSpPr>
        <p:spPr>
          <a:xfrm>
            <a:off x="790049" y="3414379"/>
            <a:ext cx="2736035" cy="1349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177796" marR="0" lvl="0" indent="-165096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accent2"/>
              </a:buClr>
              <a:buSzPct val="90000"/>
              <a:buFont typeface="Arial"/>
              <a:buChar char="•"/>
              <a:tabLst/>
              <a:defRPr sz="1467" b="0" i="0" u="none" strike="noStrike" cap="none" baseline="0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1pPr>
            <a:lvl2pPr marL="359824" marR="0" lvl="1" indent="-182029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2pPr>
            <a:lvl3pPr marL="539737" marR="0" lvl="2" indent="-179913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3pPr>
            <a:lvl4pPr marL="2438339" marR="0" lvl="3" indent="-399615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399617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/>
              <a:t>Click to add text</a:t>
            </a:r>
          </a:p>
        </p:txBody>
      </p:sp>
      <p:sp>
        <p:nvSpPr>
          <p:cNvPr id="44" name="Shape 30">
            <a:extLst>
              <a:ext uri="{FF2B5EF4-FFF2-40B4-BE49-F238E27FC236}">
                <a16:creationId xmlns:a16="http://schemas.microsoft.com/office/drawing/2014/main" id="{B458893C-44D6-B248-AE9A-2A25EABF9E38}"/>
              </a:ext>
            </a:extLst>
          </p:cNvPr>
          <p:cNvSpPr txBox="1">
            <a:spLocks noGrp="1"/>
          </p:cNvSpPr>
          <p:nvPr>
            <p:ph type="body" idx="19" hasCustomPrompt="1"/>
          </p:nvPr>
        </p:nvSpPr>
        <p:spPr>
          <a:xfrm>
            <a:off x="4725443" y="3414379"/>
            <a:ext cx="2736035" cy="1349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177796" marR="0" lvl="0" indent="-165096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accent2"/>
              </a:buClr>
              <a:buSzPct val="90000"/>
              <a:buFont typeface="Arial"/>
              <a:buChar char="•"/>
              <a:tabLst/>
              <a:defRPr sz="1467" b="0" i="0" u="none" strike="noStrike" cap="none" baseline="0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1pPr>
            <a:lvl2pPr marL="359824" marR="0" lvl="1" indent="-182029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2pPr>
            <a:lvl3pPr marL="539737" marR="0" lvl="2" indent="-179913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3pPr>
            <a:lvl4pPr marL="2438339" marR="0" lvl="3" indent="-399615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399617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/>
              <a:t>Click to add text</a:t>
            </a:r>
          </a:p>
        </p:txBody>
      </p:sp>
      <p:sp>
        <p:nvSpPr>
          <p:cNvPr id="46" name="Shape 30">
            <a:extLst>
              <a:ext uri="{FF2B5EF4-FFF2-40B4-BE49-F238E27FC236}">
                <a16:creationId xmlns:a16="http://schemas.microsoft.com/office/drawing/2014/main" id="{27A97681-5093-7944-A3EB-3D58810E1D9F}"/>
              </a:ext>
            </a:extLst>
          </p:cNvPr>
          <p:cNvSpPr txBox="1">
            <a:spLocks noGrp="1"/>
          </p:cNvSpPr>
          <p:nvPr>
            <p:ph type="body" idx="20" hasCustomPrompt="1"/>
          </p:nvPr>
        </p:nvSpPr>
        <p:spPr>
          <a:xfrm>
            <a:off x="8506505" y="3414379"/>
            <a:ext cx="2736035" cy="1349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177796" marR="0" lvl="0" indent="-165096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accent2"/>
              </a:buClr>
              <a:buSzPct val="90000"/>
              <a:buFont typeface="Arial"/>
              <a:buChar char="•"/>
              <a:tabLst/>
              <a:defRPr sz="1467" b="0" i="0" u="none" strike="noStrike" cap="none" baseline="0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1pPr>
            <a:lvl2pPr marL="359824" marR="0" lvl="1" indent="-182029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2pPr>
            <a:lvl3pPr marL="539737" marR="0" lvl="2" indent="-179913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3pPr>
            <a:lvl4pPr marL="2438339" marR="0" lvl="3" indent="-399615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399617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/>
              <a:t>Click to add text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C107A5DE-5F6B-C349-B43E-4D8C826700C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4198" y="2876273"/>
            <a:ext cx="2736849" cy="38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0516C21F-D3C0-1F4D-8E16-5889BF37561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25024" y="2876273"/>
            <a:ext cx="2736849" cy="38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7C5FE5B0-263D-DC4C-8379-6243282C515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421520" y="2876273"/>
            <a:ext cx="2736849" cy="38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98D05A7-4006-A24D-B3E6-B517F9511C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05112" y="396867"/>
            <a:ext cx="1171744" cy="27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7121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melin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F57C3AE3-F330-9249-A4F0-8B9FD02A12C3}"/>
              </a:ext>
            </a:extLst>
          </p:cNvPr>
          <p:cNvSpPr/>
          <p:nvPr userDrawn="1"/>
        </p:nvSpPr>
        <p:spPr>
          <a:xfrm flipV="1">
            <a:off x="477677" y="2572321"/>
            <a:ext cx="3345332" cy="3396787"/>
          </a:xfrm>
          <a:prstGeom prst="rect">
            <a:avLst/>
          </a:prstGeom>
          <a:solidFill>
            <a:schemeClr val="bg1"/>
          </a:solidFill>
          <a:ln w="9525" cap="flat" cmpd="sng" algn="ctr">
            <a:gradFill>
              <a:gsLst>
                <a:gs pos="0">
                  <a:schemeClr val="accent1"/>
                </a:gs>
                <a:gs pos="48000">
                  <a:schemeClr val="accent3"/>
                </a:gs>
                <a:gs pos="100000">
                  <a:schemeClr val="accent6"/>
                </a:gs>
              </a:gsLst>
              <a:lin ang="5400000" scaled="1"/>
            </a:gra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01937A6-9B8D-934A-97E7-1978CA3DF8BF}"/>
              </a:ext>
            </a:extLst>
          </p:cNvPr>
          <p:cNvSpPr/>
          <p:nvPr userDrawn="1"/>
        </p:nvSpPr>
        <p:spPr>
          <a:xfrm flipV="1">
            <a:off x="4351647" y="2572321"/>
            <a:ext cx="3345332" cy="3396787"/>
          </a:xfrm>
          <a:prstGeom prst="rect">
            <a:avLst/>
          </a:prstGeom>
          <a:solidFill>
            <a:schemeClr val="bg1"/>
          </a:solidFill>
          <a:ln w="9525" cap="flat" cmpd="sng" algn="ctr">
            <a:gradFill>
              <a:gsLst>
                <a:gs pos="0">
                  <a:schemeClr val="accent1"/>
                </a:gs>
                <a:gs pos="48000">
                  <a:schemeClr val="accent3"/>
                </a:gs>
                <a:gs pos="100000">
                  <a:schemeClr val="accent6"/>
                </a:gs>
              </a:gsLst>
              <a:lin ang="5400000" scaled="1"/>
            </a:gra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96F7760-C696-144D-97B0-944F41B7F863}"/>
              </a:ext>
            </a:extLst>
          </p:cNvPr>
          <p:cNvSpPr/>
          <p:nvPr userDrawn="1"/>
        </p:nvSpPr>
        <p:spPr>
          <a:xfrm flipV="1">
            <a:off x="8240738" y="2572321"/>
            <a:ext cx="3345332" cy="3396787"/>
          </a:xfrm>
          <a:prstGeom prst="rect">
            <a:avLst/>
          </a:prstGeom>
          <a:solidFill>
            <a:schemeClr val="bg1"/>
          </a:solidFill>
          <a:ln w="9525" cap="flat" cmpd="sng" algn="ctr">
            <a:gradFill>
              <a:gsLst>
                <a:gs pos="0">
                  <a:schemeClr val="accent1"/>
                </a:gs>
                <a:gs pos="48000">
                  <a:schemeClr val="accent3"/>
                </a:gs>
                <a:gs pos="100000">
                  <a:schemeClr val="accent6"/>
                </a:gs>
              </a:gsLst>
              <a:lin ang="5400000" scaled="1"/>
            </a:gra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54679" y="787402"/>
            <a:ext cx="11299824" cy="7058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ts val="2400"/>
              </a:lnSpc>
              <a:defRPr sz="2400" b="0" i="0" baseline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r>
              <a:rPr lang="en-GB"/>
              <a:t>Click here to edit</a:t>
            </a:r>
            <a:endParaRPr lang="en-US"/>
          </a:p>
        </p:txBody>
      </p:sp>
      <p:sp>
        <p:nvSpPr>
          <p:cNvPr id="14" name="Shape 30"/>
          <p:cNvSpPr txBox="1">
            <a:spLocks noGrp="1"/>
          </p:cNvSpPr>
          <p:nvPr>
            <p:ph type="body" idx="15" hasCustomPrompt="1"/>
          </p:nvPr>
        </p:nvSpPr>
        <p:spPr>
          <a:xfrm>
            <a:off x="340678" y="1724785"/>
            <a:ext cx="11331837" cy="744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accent2"/>
              </a:buClr>
              <a:buSzPct val="120000"/>
              <a:buFont typeface="Arial"/>
              <a:buNone/>
              <a:tabLst/>
              <a:defRPr sz="1867" b="0" i="0" u="none" strike="noStrike" cap="none" baseline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  <a:sym typeface="Montserrat Light"/>
              </a:defRPr>
            </a:lvl1pPr>
            <a:lvl2pPr marL="359824" marR="0" lvl="1" indent="-182029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10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charset="0"/>
                <a:ea typeface="Montserrat Light" charset="0"/>
                <a:cs typeface="Montserrat Light" charset="0"/>
                <a:sym typeface="Montserrat Light"/>
              </a:defRPr>
            </a:lvl2pPr>
            <a:lvl3pPr marL="539737" marR="0" lvl="2" indent="-179913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10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charset="0"/>
                <a:ea typeface="Montserrat Light" charset="0"/>
                <a:cs typeface="Montserrat Light" charset="0"/>
                <a:sym typeface="Montserrat Light"/>
              </a:defRPr>
            </a:lvl3pPr>
            <a:lvl4pPr marL="2438339" marR="0" lvl="3" indent="-399615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399617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/>
              <a:t>Click to add text</a:t>
            </a:r>
          </a:p>
        </p:txBody>
      </p:sp>
      <p:sp>
        <p:nvSpPr>
          <p:cNvPr id="21" name="Footer Placeholder 3"/>
          <p:cNvSpPr txBox="1">
            <a:spLocks/>
          </p:cNvSpPr>
          <p:nvPr userDrawn="1"/>
        </p:nvSpPr>
        <p:spPr>
          <a:xfrm>
            <a:off x="369461" y="6234527"/>
            <a:ext cx="1732895" cy="30857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33" b="0" i="0" err="1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tvsquared.com</a:t>
            </a:r>
            <a:endParaRPr lang="en-US" sz="1333" b="0" i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22" name="Footer Placeholder 3"/>
          <p:cNvSpPr txBox="1">
            <a:spLocks/>
          </p:cNvSpPr>
          <p:nvPr userDrawn="1"/>
        </p:nvSpPr>
        <p:spPr>
          <a:xfrm>
            <a:off x="11035704" y="6245232"/>
            <a:ext cx="810493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D2F7F4C-EEBE-764F-A5E0-511CC88AA392}" type="slidenum">
              <a:rPr lang="en-US" sz="1333" b="0" i="0" smtClean="0">
                <a:solidFill>
                  <a:schemeClr val="accent3"/>
                </a:solidFill>
                <a:latin typeface="Montserrat Medium" charset="0"/>
                <a:ea typeface="Montserrat Medium" charset="0"/>
                <a:cs typeface="Montserrat Medium" charset="0"/>
              </a:rPr>
              <a:pPr algn="r"/>
              <a:t>‹#›</a:t>
            </a:fld>
            <a:endParaRPr lang="en-US" sz="1333" b="0" i="0">
              <a:solidFill>
                <a:schemeClr val="accent3"/>
              </a:solidFill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9D65450-86A6-5D42-8859-7C63A323C7EB}"/>
              </a:ext>
            </a:extLst>
          </p:cNvPr>
          <p:cNvCxnSpPr/>
          <p:nvPr userDrawn="1"/>
        </p:nvCxnSpPr>
        <p:spPr>
          <a:xfrm>
            <a:off x="477680" y="1557855"/>
            <a:ext cx="11176825" cy="0"/>
          </a:xfrm>
          <a:prstGeom prst="line">
            <a:avLst/>
          </a:prstGeom>
          <a:ln w="25400" cmpd="sng">
            <a:gradFill flip="none" rotWithShape="1">
              <a:gsLst>
                <a:gs pos="0">
                  <a:schemeClr val="accent1"/>
                </a:gs>
                <a:gs pos="45000">
                  <a:schemeClr val="accent3"/>
                </a:gs>
                <a:gs pos="80000">
                  <a:schemeClr val="accent6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" name="Shape 30">
            <a:extLst>
              <a:ext uri="{FF2B5EF4-FFF2-40B4-BE49-F238E27FC236}">
                <a16:creationId xmlns:a16="http://schemas.microsoft.com/office/drawing/2014/main" id="{A9108F10-9B08-1C48-B183-F48B5B8DEC25}"/>
              </a:ext>
            </a:extLst>
          </p:cNvPr>
          <p:cNvSpPr txBox="1">
            <a:spLocks noGrp="1"/>
          </p:cNvSpPr>
          <p:nvPr>
            <p:ph type="body" idx="18" hasCustomPrompt="1"/>
          </p:nvPr>
        </p:nvSpPr>
        <p:spPr>
          <a:xfrm>
            <a:off x="790049" y="3414379"/>
            <a:ext cx="2736035" cy="1349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177796" marR="0" lvl="0" indent="-165096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accent2"/>
              </a:buClr>
              <a:buSzPct val="90000"/>
              <a:buFont typeface="Arial"/>
              <a:buChar char="•"/>
              <a:tabLst/>
              <a:defRPr sz="1467" b="0" i="0" u="none" strike="noStrike" cap="none" baseline="0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1pPr>
            <a:lvl2pPr marL="359824" marR="0" lvl="1" indent="-182029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2pPr>
            <a:lvl3pPr marL="539737" marR="0" lvl="2" indent="-179913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3pPr>
            <a:lvl4pPr marL="2438339" marR="0" lvl="3" indent="-399615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399617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/>
              <a:t>Click to add text</a:t>
            </a:r>
          </a:p>
        </p:txBody>
      </p:sp>
      <p:sp>
        <p:nvSpPr>
          <p:cNvPr id="44" name="Shape 30">
            <a:extLst>
              <a:ext uri="{FF2B5EF4-FFF2-40B4-BE49-F238E27FC236}">
                <a16:creationId xmlns:a16="http://schemas.microsoft.com/office/drawing/2014/main" id="{B458893C-44D6-B248-AE9A-2A25EABF9E38}"/>
              </a:ext>
            </a:extLst>
          </p:cNvPr>
          <p:cNvSpPr txBox="1">
            <a:spLocks noGrp="1"/>
          </p:cNvSpPr>
          <p:nvPr>
            <p:ph type="body" idx="19" hasCustomPrompt="1"/>
          </p:nvPr>
        </p:nvSpPr>
        <p:spPr>
          <a:xfrm>
            <a:off x="4725443" y="3414379"/>
            <a:ext cx="2736035" cy="1349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177796" marR="0" lvl="0" indent="-165096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accent2"/>
              </a:buClr>
              <a:buSzPct val="90000"/>
              <a:buFont typeface="Arial"/>
              <a:buChar char="•"/>
              <a:tabLst/>
              <a:defRPr sz="1467" b="0" i="0" u="none" strike="noStrike" cap="none" baseline="0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1pPr>
            <a:lvl2pPr marL="359824" marR="0" lvl="1" indent="-182029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2pPr>
            <a:lvl3pPr marL="539737" marR="0" lvl="2" indent="-179913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3pPr>
            <a:lvl4pPr marL="2438339" marR="0" lvl="3" indent="-399615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399617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/>
              <a:t>Click to add text</a:t>
            </a:r>
          </a:p>
        </p:txBody>
      </p:sp>
      <p:sp>
        <p:nvSpPr>
          <p:cNvPr id="46" name="Shape 30">
            <a:extLst>
              <a:ext uri="{FF2B5EF4-FFF2-40B4-BE49-F238E27FC236}">
                <a16:creationId xmlns:a16="http://schemas.microsoft.com/office/drawing/2014/main" id="{27A97681-5093-7944-A3EB-3D58810E1D9F}"/>
              </a:ext>
            </a:extLst>
          </p:cNvPr>
          <p:cNvSpPr txBox="1">
            <a:spLocks noGrp="1"/>
          </p:cNvSpPr>
          <p:nvPr>
            <p:ph type="body" idx="20" hasCustomPrompt="1"/>
          </p:nvPr>
        </p:nvSpPr>
        <p:spPr>
          <a:xfrm>
            <a:off x="8506505" y="3414379"/>
            <a:ext cx="2736035" cy="1349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177796" marR="0" lvl="0" indent="-165096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accent2"/>
              </a:buClr>
              <a:buSzPct val="90000"/>
              <a:buFont typeface="Arial"/>
              <a:buChar char="•"/>
              <a:tabLst/>
              <a:defRPr sz="1467" b="0" i="0" u="none" strike="noStrike" cap="none" baseline="0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1pPr>
            <a:lvl2pPr marL="359824" marR="0" lvl="1" indent="-182029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2pPr>
            <a:lvl3pPr marL="539737" marR="0" lvl="2" indent="-179913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3pPr>
            <a:lvl4pPr marL="2438339" marR="0" lvl="3" indent="-399615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399617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/>
              <a:t>Click to add text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C107A5DE-5F6B-C349-B43E-4D8C826700C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4198" y="2876273"/>
            <a:ext cx="2736849" cy="38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0516C21F-D3C0-1F4D-8E16-5889BF37561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25024" y="2876273"/>
            <a:ext cx="2736849" cy="38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7C5FE5B0-263D-DC4C-8379-6243282C515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421520" y="2876273"/>
            <a:ext cx="2736849" cy="38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98D05A7-4006-A24D-B3E6-B517F9511C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05112" y="396867"/>
            <a:ext cx="1171744" cy="27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2071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3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77677" y="2341645"/>
            <a:ext cx="3360000" cy="3568089"/>
          </a:xfrm>
          <a:prstGeom prst="rect">
            <a:avLst/>
          </a:prstGeom>
          <a:solidFill>
            <a:schemeClr val="accent4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32"/>
          </a:p>
        </p:txBody>
      </p:sp>
      <p:sp>
        <p:nvSpPr>
          <p:cNvPr id="44" name="Rectangle 43"/>
          <p:cNvSpPr/>
          <p:nvPr userDrawn="1"/>
        </p:nvSpPr>
        <p:spPr>
          <a:xfrm>
            <a:off x="4352943" y="2341643"/>
            <a:ext cx="3360000" cy="3568091"/>
          </a:xfrm>
          <a:prstGeom prst="rect">
            <a:avLst/>
          </a:prstGeom>
          <a:solidFill>
            <a:schemeClr val="accent4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32"/>
          </a:p>
        </p:txBody>
      </p:sp>
      <p:sp>
        <p:nvSpPr>
          <p:cNvPr id="45" name="Rectangle 44"/>
          <p:cNvSpPr/>
          <p:nvPr userDrawn="1"/>
        </p:nvSpPr>
        <p:spPr>
          <a:xfrm>
            <a:off x="8228208" y="1845733"/>
            <a:ext cx="3360000" cy="4064000"/>
          </a:xfrm>
          <a:prstGeom prst="rect">
            <a:avLst/>
          </a:prstGeom>
          <a:solidFill>
            <a:schemeClr val="accent4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32"/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54679" y="787402"/>
            <a:ext cx="5211811" cy="7058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ts val="2400"/>
              </a:lnSpc>
              <a:defRPr sz="2400" b="0" i="0" baseline="0">
                <a:latin typeface="Montserrat Light" pitchFamily="2" charset="77"/>
              </a:defRPr>
            </a:lvl1pPr>
          </a:lstStyle>
          <a:p>
            <a:r>
              <a:rPr lang="en-GB"/>
              <a:t>Click here to edit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8611" y="397573"/>
            <a:ext cx="1172479" cy="270391"/>
          </a:xfrm>
          <a:prstGeom prst="rect">
            <a:avLst/>
          </a:prstGeom>
        </p:spPr>
      </p:pic>
      <p:sp>
        <p:nvSpPr>
          <p:cNvPr id="12" name="Footer Placeholder 3"/>
          <p:cNvSpPr txBox="1">
            <a:spLocks/>
          </p:cNvSpPr>
          <p:nvPr userDrawn="1"/>
        </p:nvSpPr>
        <p:spPr>
          <a:xfrm>
            <a:off x="369461" y="6234527"/>
            <a:ext cx="1732895" cy="30857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33" b="0" i="0" err="1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tvsquared.com</a:t>
            </a:r>
            <a:endParaRPr lang="en-US" sz="1333" b="0" i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3" name="Footer Placeholder 3"/>
          <p:cNvSpPr txBox="1">
            <a:spLocks/>
          </p:cNvSpPr>
          <p:nvPr userDrawn="1"/>
        </p:nvSpPr>
        <p:spPr>
          <a:xfrm>
            <a:off x="11035704" y="6245232"/>
            <a:ext cx="810493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D2F7F4C-EEBE-764F-A5E0-511CC88AA392}" type="slidenum">
              <a:rPr lang="en-US" sz="1333" b="0" i="0" smtClean="0">
                <a:solidFill>
                  <a:schemeClr val="accent3"/>
                </a:solidFill>
                <a:latin typeface="Montserrat Medium" charset="0"/>
                <a:ea typeface="Montserrat Medium" charset="0"/>
                <a:cs typeface="Montserrat Medium" charset="0"/>
              </a:rPr>
              <a:pPr algn="r"/>
              <a:t>‹#›</a:t>
            </a:fld>
            <a:endParaRPr lang="en-US" sz="1333" b="0" i="0">
              <a:solidFill>
                <a:schemeClr val="accent3"/>
              </a:solidFill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957679" y="2560133"/>
            <a:ext cx="2400000" cy="1920000"/>
          </a:xfrm>
          <a:custGeom>
            <a:avLst/>
            <a:gdLst>
              <a:gd name="connsiteX0" fmla="*/ 0 w 5070075"/>
              <a:gd name="connsiteY0" fmla="*/ 0 h 2849779"/>
              <a:gd name="connsiteX1" fmla="*/ 5070075 w 5070075"/>
              <a:gd name="connsiteY1" fmla="*/ 0 h 2849779"/>
              <a:gd name="connsiteX2" fmla="*/ 5070075 w 5070075"/>
              <a:gd name="connsiteY2" fmla="*/ 2849779 h 2849779"/>
              <a:gd name="connsiteX3" fmla="*/ 0 w 5070075"/>
              <a:gd name="connsiteY3" fmla="*/ 2849779 h 2849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0075" h="2849779">
                <a:moveTo>
                  <a:pt x="0" y="0"/>
                </a:moveTo>
                <a:lnTo>
                  <a:pt x="5070075" y="0"/>
                </a:lnTo>
                <a:lnTo>
                  <a:pt x="5070075" y="2849779"/>
                </a:lnTo>
                <a:lnTo>
                  <a:pt x="0" y="2849779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4832944" y="2560133"/>
            <a:ext cx="2400000" cy="1920000"/>
          </a:xfrm>
          <a:custGeom>
            <a:avLst/>
            <a:gdLst>
              <a:gd name="connsiteX0" fmla="*/ 0 w 5070075"/>
              <a:gd name="connsiteY0" fmla="*/ 0 h 2849779"/>
              <a:gd name="connsiteX1" fmla="*/ 5070075 w 5070075"/>
              <a:gd name="connsiteY1" fmla="*/ 0 h 2849779"/>
              <a:gd name="connsiteX2" fmla="*/ 5070075 w 5070075"/>
              <a:gd name="connsiteY2" fmla="*/ 2849779 h 2849779"/>
              <a:gd name="connsiteX3" fmla="*/ 0 w 5070075"/>
              <a:gd name="connsiteY3" fmla="*/ 2849779 h 2849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0075" h="2849779">
                <a:moveTo>
                  <a:pt x="0" y="0"/>
                </a:moveTo>
                <a:lnTo>
                  <a:pt x="5070075" y="0"/>
                </a:lnTo>
                <a:lnTo>
                  <a:pt x="5070075" y="2849779"/>
                </a:lnTo>
                <a:lnTo>
                  <a:pt x="0" y="2849779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8708209" y="2560133"/>
            <a:ext cx="2400000" cy="1920000"/>
          </a:xfrm>
          <a:custGeom>
            <a:avLst/>
            <a:gdLst>
              <a:gd name="connsiteX0" fmla="*/ 0 w 5070075"/>
              <a:gd name="connsiteY0" fmla="*/ 0 h 2849779"/>
              <a:gd name="connsiteX1" fmla="*/ 5070075 w 5070075"/>
              <a:gd name="connsiteY1" fmla="*/ 0 h 2849779"/>
              <a:gd name="connsiteX2" fmla="*/ 5070075 w 5070075"/>
              <a:gd name="connsiteY2" fmla="*/ 2849779 h 2849779"/>
              <a:gd name="connsiteX3" fmla="*/ 0 w 5070075"/>
              <a:gd name="connsiteY3" fmla="*/ 2849779 h 2849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0075" h="2849779">
                <a:moveTo>
                  <a:pt x="0" y="0"/>
                </a:moveTo>
                <a:lnTo>
                  <a:pt x="5070075" y="0"/>
                </a:lnTo>
                <a:lnTo>
                  <a:pt x="5070075" y="2849779"/>
                </a:lnTo>
                <a:lnTo>
                  <a:pt x="0" y="2849779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53" name="Rectangle 52"/>
          <p:cNvSpPr/>
          <p:nvPr userDrawn="1"/>
        </p:nvSpPr>
        <p:spPr>
          <a:xfrm>
            <a:off x="477679" y="1845735"/>
            <a:ext cx="3360000" cy="50838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32"/>
          </a:p>
        </p:txBody>
      </p:sp>
      <p:sp>
        <p:nvSpPr>
          <p:cNvPr id="54" name="Rectangle 53"/>
          <p:cNvSpPr/>
          <p:nvPr userDrawn="1"/>
        </p:nvSpPr>
        <p:spPr>
          <a:xfrm>
            <a:off x="4352944" y="1845735"/>
            <a:ext cx="3360000" cy="5083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32"/>
          </a:p>
        </p:txBody>
      </p:sp>
      <p:sp>
        <p:nvSpPr>
          <p:cNvPr id="55" name="Rectangle 54"/>
          <p:cNvSpPr/>
          <p:nvPr userDrawn="1"/>
        </p:nvSpPr>
        <p:spPr>
          <a:xfrm>
            <a:off x="8228209" y="1845735"/>
            <a:ext cx="3360000" cy="508389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32"/>
          </a:p>
        </p:txBody>
      </p:sp>
      <p:sp>
        <p:nvSpPr>
          <p:cNvPr id="56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477680" y="4770809"/>
            <a:ext cx="3360001" cy="1054256"/>
          </a:xfrm>
          <a:prstGeom prst="rect">
            <a:avLst/>
          </a:prstGeom>
        </p:spPr>
        <p:txBody>
          <a:bodyPr/>
          <a:lstStyle>
            <a:lvl1pPr marL="0" marR="0" indent="0" algn="ctr" defTabSz="121917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333" b="0" i="0" baseline="0">
                <a:latin typeface="Montserrat Light" pitchFamily="2" charset="77"/>
                <a:ea typeface="Montserrat Light" pitchFamily="2" charset="77"/>
                <a:cs typeface="Montserrat Light" pitchFamily="2" charset="77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This paragraph is a good place for a title description. This paragraph is a good place for a title description. This paragraph is a good place for a title description.</a:t>
            </a:r>
          </a:p>
          <a:p>
            <a:pPr lvl="0"/>
            <a:endParaRPr lang="en-US"/>
          </a:p>
        </p:txBody>
      </p:sp>
      <p:sp>
        <p:nvSpPr>
          <p:cNvPr id="71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4352945" y="4770809"/>
            <a:ext cx="3360001" cy="1054256"/>
          </a:xfrm>
          <a:prstGeom prst="rect">
            <a:avLst/>
          </a:prstGeom>
        </p:spPr>
        <p:txBody>
          <a:bodyPr/>
          <a:lstStyle>
            <a:lvl1pPr marL="0" marR="0" indent="0" algn="ctr" defTabSz="121917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333" b="0" i="0" baseline="0">
                <a:latin typeface="Montserrat Light" pitchFamily="2" charset="77"/>
                <a:ea typeface="Montserrat Light" pitchFamily="2" charset="77"/>
                <a:cs typeface="Montserrat Light" pitchFamily="2" charset="77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This paragraph is a good place for a title description. This paragraph is a good place for a title description. This paragraph is a good place for a title description.</a:t>
            </a:r>
          </a:p>
          <a:p>
            <a:pPr lvl="0"/>
            <a:endParaRPr lang="en-US"/>
          </a:p>
        </p:txBody>
      </p:sp>
      <p:sp>
        <p:nvSpPr>
          <p:cNvPr id="72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8228210" y="4770809"/>
            <a:ext cx="3360001" cy="1054256"/>
          </a:xfrm>
          <a:prstGeom prst="rect">
            <a:avLst/>
          </a:prstGeom>
        </p:spPr>
        <p:txBody>
          <a:bodyPr/>
          <a:lstStyle>
            <a:lvl1pPr marL="0" marR="0" indent="0" algn="ctr" defTabSz="121917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333" b="0" i="0" baseline="0">
                <a:latin typeface="Montserrat Light" pitchFamily="2" charset="77"/>
                <a:ea typeface="Montserrat Light" pitchFamily="2" charset="77"/>
                <a:cs typeface="Montserrat Light" pitchFamily="2" charset="77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This paragraph is a good place for a title description. This paragraph is a good place for a title description. This paragraph is a good place for a title description.</a:t>
            </a:r>
          </a:p>
          <a:p>
            <a:pPr lvl="0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3A062A6-F942-9744-9D48-AFC4AB8D823D}"/>
              </a:ext>
            </a:extLst>
          </p:cNvPr>
          <p:cNvCxnSpPr/>
          <p:nvPr userDrawn="1"/>
        </p:nvCxnSpPr>
        <p:spPr>
          <a:xfrm>
            <a:off x="477680" y="1557855"/>
            <a:ext cx="11176825" cy="0"/>
          </a:xfrm>
          <a:prstGeom prst="line">
            <a:avLst/>
          </a:prstGeom>
          <a:ln w="25400" cmpd="sng">
            <a:gradFill flip="none" rotWithShape="1">
              <a:gsLst>
                <a:gs pos="0">
                  <a:schemeClr val="accent1"/>
                </a:gs>
                <a:gs pos="45000">
                  <a:schemeClr val="accent3"/>
                </a:gs>
                <a:gs pos="80000">
                  <a:schemeClr val="accent6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477679" y="1911098"/>
            <a:ext cx="3360000" cy="37181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133"/>
              </a:lnSpc>
              <a:spcBef>
                <a:spcPts val="0"/>
              </a:spcBef>
              <a:buNone/>
              <a:defRPr sz="1867" b="0" i="0">
                <a:solidFill>
                  <a:schemeClr val="bg1"/>
                </a:solidFill>
                <a:latin typeface="Montserrat Medium" pitchFamily="2" charset="77"/>
                <a:ea typeface="Montserrat Medium" pitchFamily="2" charset="77"/>
                <a:cs typeface="Montserrat Medium" pitchFamily="2" charset="77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4352945" y="1911098"/>
            <a:ext cx="3359999" cy="37181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133"/>
              </a:lnSpc>
              <a:spcBef>
                <a:spcPts val="0"/>
              </a:spcBef>
              <a:buNone/>
              <a:defRPr sz="1867" b="0" i="0">
                <a:solidFill>
                  <a:schemeClr val="bg1"/>
                </a:solidFill>
                <a:latin typeface="Montserrat Medium" pitchFamily="2" charset="77"/>
                <a:ea typeface="Montserrat Medium" pitchFamily="2" charset="77"/>
                <a:cs typeface="Montserrat Medium" pitchFamily="2" charset="77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8228209" y="1911098"/>
            <a:ext cx="3360000" cy="37181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133"/>
              </a:lnSpc>
              <a:spcBef>
                <a:spcPts val="0"/>
              </a:spcBef>
              <a:buNone/>
              <a:defRPr sz="1867" b="0" i="0">
                <a:solidFill>
                  <a:schemeClr val="bg1"/>
                </a:solidFill>
                <a:latin typeface="Montserrat Medium" pitchFamily="2" charset="77"/>
                <a:ea typeface="Montserrat Medium" pitchFamily="2" charset="77"/>
                <a:cs typeface="Montserrat Medium" pitchFamily="2" charset="77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</p:spTree>
    <p:extLst>
      <p:ext uri="{BB962C8B-B14F-4D97-AF65-F5344CB8AC3E}">
        <p14:creationId xmlns:p14="http://schemas.microsoft.com/office/powerpoint/2010/main" val="13845812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creen_mockup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/>
          <p:cNvSpPr txBox="1">
            <a:spLocks/>
          </p:cNvSpPr>
          <p:nvPr userDrawn="1"/>
        </p:nvSpPr>
        <p:spPr>
          <a:xfrm>
            <a:off x="369461" y="6234527"/>
            <a:ext cx="1732895" cy="30857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33" b="0" i="0" err="1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tvsquared.com</a:t>
            </a:r>
            <a:endParaRPr lang="en-US" sz="1333" b="0" i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7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54679" y="787402"/>
            <a:ext cx="5211811" cy="7058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ts val="2400"/>
              </a:lnSpc>
              <a:defRPr sz="2400" b="0" i="0" baseline="0">
                <a:latin typeface="Montserrat Light" pitchFamily="2" charset="77"/>
              </a:defRPr>
            </a:lvl1pPr>
          </a:lstStyle>
          <a:p>
            <a:r>
              <a:rPr lang="en-GB"/>
              <a:t>Click here to edit</a:t>
            </a:r>
            <a:endParaRPr lang="en-US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487" y="383983"/>
            <a:ext cx="5211811" cy="326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 i="0">
                <a:solidFill>
                  <a:schemeClr val="accent1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3" name="Footer Placeholder 3"/>
          <p:cNvSpPr txBox="1">
            <a:spLocks/>
          </p:cNvSpPr>
          <p:nvPr userDrawn="1"/>
        </p:nvSpPr>
        <p:spPr>
          <a:xfrm>
            <a:off x="4926307" y="6245232"/>
            <a:ext cx="810493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D2F7F4C-EEBE-764F-A5E0-511CC88AA392}" type="slidenum">
              <a:rPr lang="en-US" sz="1333" b="0" i="0" smtClean="0">
                <a:solidFill>
                  <a:schemeClr val="accent3"/>
                </a:solidFill>
                <a:latin typeface="Montserrat Medium" charset="0"/>
                <a:ea typeface="Montserrat Medium" charset="0"/>
                <a:cs typeface="Montserrat Medium" charset="0"/>
              </a:rPr>
              <a:pPr algn="r"/>
              <a:t>‹#›</a:t>
            </a:fld>
            <a:endParaRPr lang="en-US" sz="1333" b="0" i="0">
              <a:solidFill>
                <a:schemeClr val="accent3"/>
              </a:solidFill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sp>
        <p:nvSpPr>
          <p:cNvPr id="16" name="Shape 30">
            <a:extLst>
              <a:ext uri="{FF2B5EF4-FFF2-40B4-BE49-F238E27FC236}">
                <a16:creationId xmlns:a16="http://schemas.microsoft.com/office/drawing/2014/main" id="{C3A93305-9405-A14E-8D01-A3A351EB1DFC}"/>
              </a:ext>
            </a:extLst>
          </p:cNvPr>
          <p:cNvSpPr txBox="1">
            <a:spLocks noGrp="1"/>
          </p:cNvSpPr>
          <p:nvPr>
            <p:ph type="body" idx="18" hasCustomPrompt="1"/>
          </p:nvPr>
        </p:nvSpPr>
        <p:spPr>
          <a:xfrm>
            <a:off x="340680" y="1724783"/>
            <a:ext cx="5109553" cy="4172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177796" marR="0" lvl="0" indent="-165096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accent2"/>
              </a:buClr>
              <a:buSzPct val="90000"/>
              <a:buFont typeface="Arial"/>
              <a:buChar char="•"/>
              <a:tabLst/>
              <a:defRPr sz="1867" b="0" i="0" u="none" strike="noStrike" cap="none" baseline="0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1pPr>
            <a:lvl2pPr marL="359824" marR="0" lvl="1" indent="-182029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2pPr>
            <a:lvl3pPr marL="539737" marR="0" lvl="2" indent="-179913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3pPr>
            <a:lvl4pPr marL="2438339" marR="0" lvl="3" indent="-399615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399617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/>
              <a:t>Click to add text</a:t>
            </a:r>
          </a:p>
          <a:p>
            <a:pPr lvl="1"/>
            <a:r>
              <a:rPr lang="en-GB"/>
              <a:t>Click to add text	</a:t>
            </a:r>
          </a:p>
          <a:p>
            <a:pPr lvl="2"/>
            <a:r>
              <a:rPr lang="en-GB"/>
              <a:t>Click to add text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028A04-018C-7342-AA2C-E0FB50FD585C}"/>
              </a:ext>
            </a:extLst>
          </p:cNvPr>
          <p:cNvCxnSpPr>
            <a:cxnSpLocks/>
          </p:cNvCxnSpPr>
          <p:nvPr userDrawn="1"/>
        </p:nvCxnSpPr>
        <p:spPr>
          <a:xfrm>
            <a:off x="477679" y="1557855"/>
            <a:ext cx="5088812" cy="0"/>
          </a:xfrm>
          <a:prstGeom prst="line">
            <a:avLst/>
          </a:prstGeom>
          <a:ln w="25400" cmpd="sng">
            <a:gradFill flip="none" rotWithShape="1">
              <a:gsLst>
                <a:gs pos="0">
                  <a:schemeClr val="accent1"/>
                </a:gs>
                <a:gs pos="45000">
                  <a:schemeClr val="accent3"/>
                </a:gs>
                <a:gs pos="80000">
                  <a:schemeClr val="accent6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A3F034C5-3A70-5843-8306-AFB56606C0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05112" y="396867"/>
            <a:ext cx="1171744" cy="27249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D35BEBD-9256-9B40-AB80-C7ADA5310665}"/>
              </a:ext>
            </a:extLst>
          </p:cNvPr>
          <p:cNvGrpSpPr/>
          <p:nvPr userDrawn="1"/>
        </p:nvGrpSpPr>
        <p:grpSpPr>
          <a:xfrm>
            <a:off x="6611143" y="1493276"/>
            <a:ext cx="5065716" cy="4421616"/>
            <a:chOff x="4958356" y="1119957"/>
            <a:chExt cx="3799287" cy="3316212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8357" y="1123667"/>
              <a:ext cx="3799286" cy="3312502"/>
            </a:xfrm>
            <a:prstGeom prst="rect">
              <a:avLst/>
            </a:prstGeom>
            <a:effectLst/>
          </p:spPr>
        </p:pic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8996D7B3-9F19-C24C-9B97-27F17A6F4C68}"/>
                </a:ext>
              </a:extLst>
            </p:cNvPr>
            <p:cNvSpPr/>
            <p:nvPr userDrawn="1"/>
          </p:nvSpPr>
          <p:spPr>
            <a:xfrm>
              <a:off x="4958356" y="1119957"/>
              <a:ext cx="3799285" cy="2736609"/>
            </a:xfrm>
            <a:prstGeom prst="roundRect">
              <a:avLst>
                <a:gd name="adj" fmla="val 5254"/>
              </a:avLst>
            </a:pr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32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D8D35C6-890D-F44C-B7F6-87275F496ECF}"/>
              </a:ext>
            </a:extLst>
          </p:cNvPr>
          <p:cNvSpPr txBox="1"/>
          <p:nvPr userDrawn="1"/>
        </p:nvSpPr>
        <p:spPr>
          <a:xfrm>
            <a:off x="11437228" y="-870857"/>
            <a:ext cx="65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endParaRPr lang="en-US" sz="1867" b="1">
              <a:solidFill>
                <a:schemeClr val="tx2"/>
              </a:solidFill>
              <a:latin typeface="Montserrat Semi" charset="0"/>
              <a:ea typeface="Montserrat Semi" charset="0"/>
              <a:cs typeface="Montserrat Semi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819483" y="1749643"/>
            <a:ext cx="4649037" cy="2625971"/>
          </a:xfrm>
          <a:custGeom>
            <a:avLst/>
            <a:gdLst>
              <a:gd name="connsiteX0" fmla="*/ 0 w 5070075"/>
              <a:gd name="connsiteY0" fmla="*/ 0 h 2849779"/>
              <a:gd name="connsiteX1" fmla="*/ 5070075 w 5070075"/>
              <a:gd name="connsiteY1" fmla="*/ 0 h 2849779"/>
              <a:gd name="connsiteX2" fmla="*/ 5070075 w 5070075"/>
              <a:gd name="connsiteY2" fmla="*/ 2849779 h 2849779"/>
              <a:gd name="connsiteX3" fmla="*/ 0 w 5070075"/>
              <a:gd name="connsiteY3" fmla="*/ 2849779 h 2849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0075" h="2849779">
                <a:moveTo>
                  <a:pt x="0" y="0"/>
                </a:moveTo>
                <a:lnTo>
                  <a:pt x="5070075" y="0"/>
                </a:lnTo>
                <a:lnTo>
                  <a:pt x="5070075" y="2849779"/>
                </a:lnTo>
                <a:lnTo>
                  <a:pt x="0" y="284977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54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creen_mockup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/>
          <p:cNvSpPr txBox="1">
            <a:spLocks/>
          </p:cNvSpPr>
          <p:nvPr userDrawn="1"/>
        </p:nvSpPr>
        <p:spPr>
          <a:xfrm>
            <a:off x="369461" y="6234527"/>
            <a:ext cx="1732895" cy="30857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33" b="0" i="0" err="1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tvsquared.com</a:t>
            </a:r>
            <a:endParaRPr lang="en-US" sz="1333" b="0" i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7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54679" y="787402"/>
            <a:ext cx="5211811" cy="7058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ts val="2400"/>
              </a:lnSpc>
              <a:defRPr sz="2400" b="0" i="0" baseline="0">
                <a:latin typeface="Montserrat Light" pitchFamily="2" charset="77"/>
              </a:defRPr>
            </a:lvl1pPr>
          </a:lstStyle>
          <a:p>
            <a:r>
              <a:rPr lang="en-GB"/>
              <a:t>Click here to edit</a:t>
            </a:r>
            <a:endParaRPr lang="en-US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487" y="383983"/>
            <a:ext cx="5211811" cy="326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 i="0">
                <a:solidFill>
                  <a:schemeClr val="accent1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3" name="Footer Placeholder 3"/>
          <p:cNvSpPr txBox="1">
            <a:spLocks/>
          </p:cNvSpPr>
          <p:nvPr userDrawn="1"/>
        </p:nvSpPr>
        <p:spPr>
          <a:xfrm>
            <a:off x="4926307" y="6245232"/>
            <a:ext cx="810493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D2F7F4C-EEBE-764F-A5E0-511CC88AA392}" type="slidenum">
              <a:rPr lang="en-US" sz="1333" b="0" i="0" smtClean="0">
                <a:solidFill>
                  <a:schemeClr val="accent3"/>
                </a:solidFill>
                <a:latin typeface="Montserrat Medium" charset="0"/>
                <a:ea typeface="Montserrat Medium" charset="0"/>
                <a:cs typeface="Montserrat Medium" charset="0"/>
              </a:rPr>
              <a:pPr algn="r"/>
              <a:t>‹#›</a:t>
            </a:fld>
            <a:endParaRPr lang="en-US" sz="1333" b="0" i="0">
              <a:solidFill>
                <a:schemeClr val="accent3"/>
              </a:solidFill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sp>
        <p:nvSpPr>
          <p:cNvPr id="16" name="Shape 30">
            <a:extLst>
              <a:ext uri="{FF2B5EF4-FFF2-40B4-BE49-F238E27FC236}">
                <a16:creationId xmlns:a16="http://schemas.microsoft.com/office/drawing/2014/main" id="{C3A93305-9405-A14E-8D01-A3A351EB1DFC}"/>
              </a:ext>
            </a:extLst>
          </p:cNvPr>
          <p:cNvSpPr txBox="1">
            <a:spLocks noGrp="1"/>
          </p:cNvSpPr>
          <p:nvPr>
            <p:ph type="body" idx="18" hasCustomPrompt="1"/>
          </p:nvPr>
        </p:nvSpPr>
        <p:spPr>
          <a:xfrm>
            <a:off x="340680" y="1724783"/>
            <a:ext cx="5109553" cy="4172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177796" marR="0" lvl="0" indent="-165096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accent2"/>
              </a:buClr>
              <a:buSzPct val="90000"/>
              <a:buFont typeface="Arial"/>
              <a:buChar char="•"/>
              <a:tabLst/>
              <a:defRPr sz="1867" b="0" i="0" u="none" strike="noStrike" cap="none" baseline="0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1pPr>
            <a:lvl2pPr marL="359824" marR="0" lvl="1" indent="-182029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2pPr>
            <a:lvl3pPr marL="539737" marR="0" lvl="2" indent="-179913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3pPr>
            <a:lvl4pPr marL="2438339" marR="0" lvl="3" indent="-399615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399617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/>
              <a:t>Click to add text</a:t>
            </a:r>
          </a:p>
          <a:p>
            <a:pPr lvl="1"/>
            <a:r>
              <a:rPr lang="en-GB"/>
              <a:t>Click to add text	</a:t>
            </a:r>
          </a:p>
          <a:p>
            <a:pPr lvl="2"/>
            <a:r>
              <a:rPr lang="en-GB"/>
              <a:t>Click to add text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028A04-018C-7342-AA2C-E0FB50FD585C}"/>
              </a:ext>
            </a:extLst>
          </p:cNvPr>
          <p:cNvCxnSpPr>
            <a:cxnSpLocks/>
          </p:cNvCxnSpPr>
          <p:nvPr userDrawn="1"/>
        </p:nvCxnSpPr>
        <p:spPr>
          <a:xfrm>
            <a:off x="477679" y="1557855"/>
            <a:ext cx="5088812" cy="0"/>
          </a:xfrm>
          <a:prstGeom prst="line">
            <a:avLst/>
          </a:prstGeom>
          <a:ln w="25400" cmpd="sng">
            <a:gradFill flip="none" rotWithShape="1">
              <a:gsLst>
                <a:gs pos="0">
                  <a:schemeClr val="accent1"/>
                </a:gs>
                <a:gs pos="45000">
                  <a:schemeClr val="accent3"/>
                </a:gs>
                <a:gs pos="80000">
                  <a:schemeClr val="accent6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A3F034C5-3A70-5843-8306-AFB56606C0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05112" y="396867"/>
            <a:ext cx="1171744" cy="27249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D35BEBD-9256-9B40-AB80-C7ADA5310665}"/>
              </a:ext>
            </a:extLst>
          </p:cNvPr>
          <p:cNvGrpSpPr/>
          <p:nvPr userDrawn="1"/>
        </p:nvGrpSpPr>
        <p:grpSpPr>
          <a:xfrm>
            <a:off x="6611143" y="1493276"/>
            <a:ext cx="5065716" cy="4421616"/>
            <a:chOff x="4958356" y="1119957"/>
            <a:chExt cx="3799287" cy="3316212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8357" y="1123667"/>
              <a:ext cx="3799286" cy="3312502"/>
            </a:xfrm>
            <a:prstGeom prst="rect">
              <a:avLst/>
            </a:prstGeom>
            <a:effectLst/>
          </p:spPr>
        </p:pic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8996D7B3-9F19-C24C-9B97-27F17A6F4C68}"/>
                </a:ext>
              </a:extLst>
            </p:cNvPr>
            <p:cNvSpPr/>
            <p:nvPr userDrawn="1"/>
          </p:nvSpPr>
          <p:spPr>
            <a:xfrm>
              <a:off x="4958356" y="1119957"/>
              <a:ext cx="3799285" cy="2736609"/>
            </a:xfrm>
            <a:prstGeom prst="roundRect">
              <a:avLst>
                <a:gd name="adj" fmla="val 5254"/>
              </a:avLst>
            </a:pr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32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D8D35C6-890D-F44C-B7F6-87275F496ECF}"/>
              </a:ext>
            </a:extLst>
          </p:cNvPr>
          <p:cNvSpPr txBox="1"/>
          <p:nvPr userDrawn="1"/>
        </p:nvSpPr>
        <p:spPr>
          <a:xfrm>
            <a:off x="11437228" y="-870857"/>
            <a:ext cx="65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endParaRPr lang="en-US" sz="1867" b="1">
              <a:solidFill>
                <a:schemeClr val="tx2"/>
              </a:solidFill>
              <a:latin typeface="Montserrat Semi" charset="0"/>
              <a:ea typeface="Montserrat Semi" charset="0"/>
              <a:cs typeface="Montserrat Semi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819483" y="1749643"/>
            <a:ext cx="4649037" cy="2625971"/>
          </a:xfrm>
          <a:custGeom>
            <a:avLst/>
            <a:gdLst>
              <a:gd name="connsiteX0" fmla="*/ 0 w 5070075"/>
              <a:gd name="connsiteY0" fmla="*/ 0 h 2849779"/>
              <a:gd name="connsiteX1" fmla="*/ 5070075 w 5070075"/>
              <a:gd name="connsiteY1" fmla="*/ 0 h 2849779"/>
              <a:gd name="connsiteX2" fmla="*/ 5070075 w 5070075"/>
              <a:gd name="connsiteY2" fmla="*/ 2849779 h 2849779"/>
              <a:gd name="connsiteX3" fmla="*/ 0 w 5070075"/>
              <a:gd name="connsiteY3" fmla="*/ 2849779 h 2849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0075" h="2849779">
                <a:moveTo>
                  <a:pt x="0" y="0"/>
                </a:moveTo>
                <a:lnTo>
                  <a:pt x="5070075" y="0"/>
                </a:lnTo>
                <a:lnTo>
                  <a:pt x="5070075" y="2849779"/>
                </a:lnTo>
                <a:lnTo>
                  <a:pt x="0" y="284977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099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22197-EA75-7C43-A891-3E34D66C4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250571-AFBE-7C4C-A2F3-761335BCE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1F708-0D8A-FE4D-BFDD-990819C45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B4C672-9FA9-2E46-9721-1933E1CCB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02321-B7DD-9241-AF4F-0B56185C1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6839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creen_mockup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/>
          <p:cNvSpPr txBox="1">
            <a:spLocks/>
          </p:cNvSpPr>
          <p:nvPr userDrawn="1"/>
        </p:nvSpPr>
        <p:spPr>
          <a:xfrm>
            <a:off x="369461" y="6234527"/>
            <a:ext cx="1732895" cy="30857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33" b="0" i="0" err="1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tvsquared.com</a:t>
            </a:r>
            <a:endParaRPr lang="en-US" sz="1333" b="0" i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7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54679" y="787402"/>
            <a:ext cx="5211811" cy="7058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ts val="2400"/>
              </a:lnSpc>
              <a:defRPr sz="2400" b="0" i="0" baseline="0">
                <a:latin typeface="Montserrat Light" pitchFamily="2" charset="77"/>
              </a:defRPr>
            </a:lvl1pPr>
          </a:lstStyle>
          <a:p>
            <a:r>
              <a:rPr lang="en-GB"/>
              <a:t>Click here to edit</a:t>
            </a:r>
            <a:endParaRPr lang="en-US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487" y="383983"/>
            <a:ext cx="5211811" cy="326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 i="0">
                <a:solidFill>
                  <a:schemeClr val="accent1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3" name="Footer Placeholder 3"/>
          <p:cNvSpPr txBox="1">
            <a:spLocks/>
          </p:cNvSpPr>
          <p:nvPr userDrawn="1"/>
        </p:nvSpPr>
        <p:spPr>
          <a:xfrm>
            <a:off x="4926307" y="6245232"/>
            <a:ext cx="810493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D2F7F4C-EEBE-764F-A5E0-511CC88AA392}" type="slidenum">
              <a:rPr lang="en-US" sz="1333" b="0" i="0" smtClean="0">
                <a:solidFill>
                  <a:schemeClr val="accent3"/>
                </a:solidFill>
                <a:latin typeface="Montserrat Medium" charset="0"/>
                <a:ea typeface="Montserrat Medium" charset="0"/>
                <a:cs typeface="Montserrat Medium" charset="0"/>
              </a:rPr>
              <a:pPr algn="r"/>
              <a:t>‹#›</a:t>
            </a:fld>
            <a:endParaRPr lang="en-US" sz="1333" b="0" i="0">
              <a:solidFill>
                <a:schemeClr val="accent3"/>
              </a:solidFill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7101" y="1233166"/>
            <a:ext cx="6094899" cy="3985125"/>
          </a:xfrm>
          <a:prstGeom prst="rect">
            <a:avLst/>
          </a:prstGeom>
        </p:spPr>
      </p:pic>
      <p:sp>
        <p:nvSpPr>
          <p:cNvPr id="15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7007051" y="1749643"/>
            <a:ext cx="4287296" cy="2625971"/>
          </a:xfrm>
          <a:custGeom>
            <a:avLst/>
            <a:gdLst>
              <a:gd name="connsiteX0" fmla="*/ 0 w 5070075"/>
              <a:gd name="connsiteY0" fmla="*/ 0 h 2849779"/>
              <a:gd name="connsiteX1" fmla="*/ 5070075 w 5070075"/>
              <a:gd name="connsiteY1" fmla="*/ 0 h 2849779"/>
              <a:gd name="connsiteX2" fmla="*/ 5070075 w 5070075"/>
              <a:gd name="connsiteY2" fmla="*/ 2849779 h 2849779"/>
              <a:gd name="connsiteX3" fmla="*/ 0 w 5070075"/>
              <a:gd name="connsiteY3" fmla="*/ 2849779 h 2849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0075" h="2849779">
                <a:moveTo>
                  <a:pt x="0" y="0"/>
                </a:moveTo>
                <a:lnTo>
                  <a:pt x="5070075" y="0"/>
                </a:lnTo>
                <a:lnTo>
                  <a:pt x="5070075" y="2849779"/>
                </a:lnTo>
                <a:lnTo>
                  <a:pt x="0" y="284977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7" name="Shape 30">
            <a:extLst>
              <a:ext uri="{FF2B5EF4-FFF2-40B4-BE49-F238E27FC236}">
                <a16:creationId xmlns:a16="http://schemas.microsoft.com/office/drawing/2014/main" id="{982A79E8-A694-E942-BDE1-1A8D47E7EE85}"/>
              </a:ext>
            </a:extLst>
          </p:cNvPr>
          <p:cNvSpPr txBox="1">
            <a:spLocks noGrp="1"/>
          </p:cNvSpPr>
          <p:nvPr>
            <p:ph type="body" idx="18" hasCustomPrompt="1"/>
          </p:nvPr>
        </p:nvSpPr>
        <p:spPr>
          <a:xfrm>
            <a:off x="340680" y="1724783"/>
            <a:ext cx="5109553" cy="4172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177796" marR="0" lvl="0" indent="-165096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accent2"/>
              </a:buClr>
              <a:buSzPct val="90000"/>
              <a:buFont typeface="Arial"/>
              <a:buChar char="•"/>
              <a:tabLst/>
              <a:defRPr sz="1867" b="0" i="0" u="none" strike="noStrike" cap="none" baseline="0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1pPr>
            <a:lvl2pPr marL="359824" marR="0" lvl="1" indent="-182029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2pPr>
            <a:lvl3pPr marL="539737" marR="0" lvl="2" indent="-179913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3pPr>
            <a:lvl4pPr marL="2438339" marR="0" lvl="3" indent="-399615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399617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/>
              <a:t>Click to add text</a:t>
            </a:r>
          </a:p>
          <a:p>
            <a:pPr lvl="1"/>
            <a:r>
              <a:rPr lang="en-GB"/>
              <a:t>Click to add text	</a:t>
            </a:r>
          </a:p>
          <a:p>
            <a:pPr lvl="2"/>
            <a:r>
              <a:rPr lang="en-GB"/>
              <a:t>Click to add text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6B65B3-A932-D540-9CBA-9E3D708242AC}"/>
              </a:ext>
            </a:extLst>
          </p:cNvPr>
          <p:cNvCxnSpPr>
            <a:cxnSpLocks/>
          </p:cNvCxnSpPr>
          <p:nvPr userDrawn="1"/>
        </p:nvCxnSpPr>
        <p:spPr>
          <a:xfrm>
            <a:off x="477679" y="1557855"/>
            <a:ext cx="5088812" cy="0"/>
          </a:xfrm>
          <a:prstGeom prst="line">
            <a:avLst/>
          </a:prstGeom>
          <a:ln w="25400" cmpd="sng">
            <a:gradFill flip="none" rotWithShape="1">
              <a:gsLst>
                <a:gs pos="0">
                  <a:schemeClr val="accent1"/>
                </a:gs>
                <a:gs pos="45000">
                  <a:schemeClr val="accent3"/>
                </a:gs>
                <a:gs pos="80000">
                  <a:schemeClr val="accent6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A39B2641-5494-294F-A7FE-E5D9D654D4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05112" y="396867"/>
            <a:ext cx="1171744" cy="27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5712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creen_mockup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/>
          <p:cNvSpPr txBox="1">
            <a:spLocks/>
          </p:cNvSpPr>
          <p:nvPr userDrawn="1"/>
        </p:nvSpPr>
        <p:spPr>
          <a:xfrm>
            <a:off x="369461" y="6234527"/>
            <a:ext cx="1732895" cy="30857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33" b="0" i="0" err="1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tvsquared.com</a:t>
            </a:r>
            <a:endParaRPr lang="en-US" sz="1333" b="0" i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7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54679" y="787402"/>
            <a:ext cx="5211811" cy="7058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ts val="2400"/>
              </a:lnSpc>
              <a:defRPr sz="2400" b="0" i="0" baseline="0">
                <a:latin typeface="Montserrat Light" pitchFamily="2" charset="77"/>
              </a:defRPr>
            </a:lvl1pPr>
          </a:lstStyle>
          <a:p>
            <a:r>
              <a:rPr lang="en-GB"/>
              <a:t>Click here to edit</a:t>
            </a:r>
            <a:endParaRPr lang="en-US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487" y="383983"/>
            <a:ext cx="5211811" cy="326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 i="0">
                <a:solidFill>
                  <a:schemeClr val="accent1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3" name="Footer Placeholder 3"/>
          <p:cNvSpPr txBox="1">
            <a:spLocks/>
          </p:cNvSpPr>
          <p:nvPr userDrawn="1"/>
        </p:nvSpPr>
        <p:spPr>
          <a:xfrm>
            <a:off x="4926307" y="6245232"/>
            <a:ext cx="810493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D2F7F4C-EEBE-764F-A5E0-511CC88AA392}" type="slidenum">
              <a:rPr lang="en-US" sz="1333" b="0" i="0" smtClean="0">
                <a:solidFill>
                  <a:schemeClr val="accent3"/>
                </a:solidFill>
                <a:latin typeface="Montserrat Medium" charset="0"/>
                <a:ea typeface="Montserrat Medium" charset="0"/>
                <a:cs typeface="Montserrat Medium" charset="0"/>
              </a:rPr>
              <a:pPr algn="r"/>
              <a:t>‹#›</a:t>
            </a:fld>
            <a:endParaRPr lang="en-US" sz="1333" b="0" i="0">
              <a:solidFill>
                <a:schemeClr val="accent3"/>
              </a:solidFill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7101" y="1233166"/>
            <a:ext cx="6094899" cy="3985125"/>
          </a:xfrm>
          <a:prstGeom prst="rect">
            <a:avLst/>
          </a:prstGeom>
        </p:spPr>
      </p:pic>
      <p:sp>
        <p:nvSpPr>
          <p:cNvPr id="15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7007051" y="1749643"/>
            <a:ext cx="4287296" cy="2625971"/>
          </a:xfrm>
          <a:custGeom>
            <a:avLst/>
            <a:gdLst>
              <a:gd name="connsiteX0" fmla="*/ 0 w 5070075"/>
              <a:gd name="connsiteY0" fmla="*/ 0 h 2849779"/>
              <a:gd name="connsiteX1" fmla="*/ 5070075 w 5070075"/>
              <a:gd name="connsiteY1" fmla="*/ 0 h 2849779"/>
              <a:gd name="connsiteX2" fmla="*/ 5070075 w 5070075"/>
              <a:gd name="connsiteY2" fmla="*/ 2849779 h 2849779"/>
              <a:gd name="connsiteX3" fmla="*/ 0 w 5070075"/>
              <a:gd name="connsiteY3" fmla="*/ 2849779 h 2849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0075" h="2849779">
                <a:moveTo>
                  <a:pt x="0" y="0"/>
                </a:moveTo>
                <a:lnTo>
                  <a:pt x="5070075" y="0"/>
                </a:lnTo>
                <a:lnTo>
                  <a:pt x="5070075" y="2849779"/>
                </a:lnTo>
                <a:lnTo>
                  <a:pt x="0" y="284977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7" name="Shape 30">
            <a:extLst>
              <a:ext uri="{FF2B5EF4-FFF2-40B4-BE49-F238E27FC236}">
                <a16:creationId xmlns:a16="http://schemas.microsoft.com/office/drawing/2014/main" id="{982A79E8-A694-E942-BDE1-1A8D47E7EE85}"/>
              </a:ext>
            </a:extLst>
          </p:cNvPr>
          <p:cNvSpPr txBox="1">
            <a:spLocks noGrp="1"/>
          </p:cNvSpPr>
          <p:nvPr>
            <p:ph type="body" idx="18" hasCustomPrompt="1"/>
          </p:nvPr>
        </p:nvSpPr>
        <p:spPr>
          <a:xfrm>
            <a:off x="340680" y="1724783"/>
            <a:ext cx="5109553" cy="4172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177796" marR="0" lvl="0" indent="-165096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accent2"/>
              </a:buClr>
              <a:buSzPct val="90000"/>
              <a:buFont typeface="Arial"/>
              <a:buChar char="•"/>
              <a:tabLst/>
              <a:defRPr sz="1867" b="0" i="0" u="none" strike="noStrike" cap="none" baseline="0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1pPr>
            <a:lvl2pPr marL="359824" marR="0" lvl="1" indent="-182029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2pPr>
            <a:lvl3pPr marL="539737" marR="0" lvl="2" indent="-179913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3pPr>
            <a:lvl4pPr marL="2438339" marR="0" lvl="3" indent="-399615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399617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/>
              <a:t>Click to add text</a:t>
            </a:r>
          </a:p>
          <a:p>
            <a:pPr lvl="1"/>
            <a:r>
              <a:rPr lang="en-GB"/>
              <a:t>Click to add text	</a:t>
            </a:r>
          </a:p>
          <a:p>
            <a:pPr lvl="2"/>
            <a:r>
              <a:rPr lang="en-GB"/>
              <a:t>Click to add text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6B65B3-A932-D540-9CBA-9E3D708242AC}"/>
              </a:ext>
            </a:extLst>
          </p:cNvPr>
          <p:cNvCxnSpPr>
            <a:cxnSpLocks/>
          </p:cNvCxnSpPr>
          <p:nvPr userDrawn="1"/>
        </p:nvCxnSpPr>
        <p:spPr>
          <a:xfrm>
            <a:off x="477679" y="1557855"/>
            <a:ext cx="5088812" cy="0"/>
          </a:xfrm>
          <a:prstGeom prst="line">
            <a:avLst/>
          </a:prstGeom>
          <a:ln w="25400" cmpd="sng">
            <a:gradFill flip="none" rotWithShape="1">
              <a:gsLst>
                <a:gs pos="0">
                  <a:schemeClr val="accent1"/>
                </a:gs>
                <a:gs pos="45000">
                  <a:schemeClr val="accent3"/>
                </a:gs>
                <a:gs pos="80000">
                  <a:schemeClr val="accent6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A39B2641-5494-294F-A7FE-E5D9D654D4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05112" y="396867"/>
            <a:ext cx="1171744" cy="27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4963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198AD5B-B330-0748-8AC8-24CA9A18D182}"/>
              </a:ext>
            </a:extLst>
          </p:cNvPr>
          <p:cNvCxnSpPr>
            <a:cxnSpLocks/>
            <a:stCxn id="40" idx="1"/>
          </p:cNvCxnSpPr>
          <p:nvPr userDrawn="1"/>
        </p:nvCxnSpPr>
        <p:spPr>
          <a:xfrm>
            <a:off x="532485" y="3453861"/>
            <a:ext cx="8112643" cy="11945"/>
          </a:xfrm>
          <a:prstGeom prst="line">
            <a:avLst/>
          </a:prstGeom>
          <a:ln w="25400" cmpd="sng">
            <a:gradFill flip="none" rotWithShape="1">
              <a:gsLst>
                <a:gs pos="0">
                  <a:schemeClr val="accent1"/>
                </a:gs>
                <a:gs pos="45000">
                  <a:schemeClr val="accent3"/>
                </a:gs>
                <a:gs pos="80000">
                  <a:schemeClr val="accent6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54679" y="787402"/>
            <a:ext cx="11299824" cy="7058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ts val="2400"/>
              </a:lnSpc>
              <a:defRPr sz="2400" b="0" i="0" baseline="0">
                <a:latin typeface="Montserrat Light" pitchFamily="2" charset="77"/>
              </a:defRPr>
            </a:lvl1pPr>
          </a:lstStyle>
          <a:p>
            <a:r>
              <a:rPr lang="en-GB"/>
              <a:t>Click here to edit</a:t>
            </a:r>
            <a:endParaRPr lang="en-US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487" y="383983"/>
            <a:ext cx="5211811" cy="326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 i="0">
                <a:solidFill>
                  <a:schemeClr val="accent1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21" name="Footer Placeholder 3"/>
          <p:cNvSpPr txBox="1">
            <a:spLocks/>
          </p:cNvSpPr>
          <p:nvPr userDrawn="1"/>
        </p:nvSpPr>
        <p:spPr>
          <a:xfrm>
            <a:off x="369461" y="6234527"/>
            <a:ext cx="1732895" cy="30857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33" b="0" i="0" err="1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tvsquared.com</a:t>
            </a:r>
            <a:endParaRPr lang="en-US" sz="1333" b="0" i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22" name="Footer Placeholder 3"/>
          <p:cNvSpPr txBox="1">
            <a:spLocks/>
          </p:cNvSpPr>
          <p:nvPr userDrawn="1"/>
        </p:nvSpPr>
        <p:spPr>
          <a:xfrm>
            <a:off x="11035704" y="6245232"/>
            <a:ext cx="810493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D2F7F4C-EEBE-764F-A5E0-511CC88AA392}" type="slidenum">
              <a:rPr lang="en-US" sz="1333" b="0" i="0" smtClean="0">
                <a:solidFill>
                  <a:schemeClr val="accent3"/>
                </a:solidFill>
                <a:latin typeface="Montserrat Medium" charset="0"/>
                <a:ea typeface="Montserrat Medium" charset="0"/>
                <a:cs typeface="Montserrat Medium" charset="0"/>
              </a:rPr>
              <a:pPr algn="r"/>
              <a:t>‹#›</a:t>
            </a:fld>
            <a:endParaRPr lang="en-US" sz="1333" b="0" i="0">
              <a:solidFill>
                <a:schemeClr val="accent3"/>
              </a:solidFill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150BC26-9C62-6241-8397-9FA4EDD9DF9C}"/>
              </a:ext>
            </a:extLst>
          </p:cNvPr>
          <p:cNvSpPr/>
          <p:nvPr userDrawn="1"/>
        </p:nvSpPr>
        <p:spPr>
          <a:xfrm>
            <a:off x="478367" y="3266420"/>
            <a:ext cx="381581" cy="38158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32">
              <a:latin typeface="Montserrat" panose="00000500000000000000" pitchFamily="50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11C5EB9-6065-764A-B124-8113BA86CDD6}"/>
              </a:ext>
            </a:extLst>
          </p:cNvPr>
          <p:cNvSpPr/>
          <p:nvPr userDrawn="1"/>
        </p:nvSpPr>
        <p:spPr>
          <a:xfrm>
            <a:off x="3084857" y="3266420"/>
            <a:ext cx="381581" cy="38158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32">
              <a:latin typeface="Montserrat" panose="00000500000000000000" pitchFamily="50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3D7ABA1-B7F2-D349-8393-A3F96066CF9B}"/>
              </a:ext>
            </a:extLst>
          </p:cNvPr>
          <p:cNvSpPr/>
          <p:nvPr userDrawn="1"/>
        </p:nvSpPr>
        <p:spPr>
          <a:xfrm>
            <a:off x="5691348" y="3266420"/>
            <a:ext cx="381581" cy="38158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32">
              <a:latin typeface="Montserrat" panose="00000500000000000000" pitchFamily="50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9A86AC1-7C60-2E44-86F7-AAB83CBCED85}"/>
              </a:ext>
            </a:extLst>
          </p:cNvPr>
          <p:cNvSpPr/>
          <p:nvPr userDrawn="1"/>
        </p:nvSpPr>
        <p:spPr>
          <a:xfrm>
            <a:off x="8297839" y="3266420"/>
            <a:ext cx="381581" cy="38158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32">
              <a:latin typeface="Montserrat" panose="00000500000000000000" pitchFamily="50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F298114-C8CC-2C42-97D4-19F71CD04068}"/>
              </a:ext>
            </a:extLst>
          </p:cNvPr>
          <p:cNvSpPr txBox="1"/>
          <p:nvPr userDrawn="1"/>
        </p:nvSpPr>
        <p:spPr>
          <a:xfrm>
            <a:off x="2122896" y="3913217"/>
            <a:ext cx="381581" cy="28732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867" b="1">
                <a:solidFill>
                  <a:schemeClr val="bg1"/>
                </a:solidFill>
                <a:latin typeface="Montserrat Semi" charset="0"/>
                <a:ea typeface="Montserrat Semi" charset="0"/>
                <a:cs typeface="Montserrat Semi" charset="0"/>
              </a:rPr>
              <a:t>1</a:t>
            </a:r>
            <a:endParaRPr lang="en-GB" sz="1867" b="1">
              <a:solidFill>
                <a:schemeClr val="bg1"/>
              </a:solidFill>
              <a:latin typeface="Montserrat Semi" charset="0"/>
              <a:ea typeface="Montserrat Semi" charset="0"/>
              <a:cs typeface="Montserrat Semi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C82FE63-638C-9E49-8F44-312773D69EFD}"/>
              </a:ext>
            </a:extLst>
          </p:cNvPr>
          <p:cNvSpPr txBox="1"/>
          <p:nvPr userDrawn="1"/>
        </p:nvSpPr>
        <p:spPr>
          <a:xfrm>
            <a:off x="532485" y="3310199"/>
            <a:ext cx="282568" cy="28732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867" b="0" i="0">
                <a:solidFill>
                  <a:schemeClr val="bg1"/>
                </a:solidFill>
                <a:latin typeface="Montserrat Light" pitchFamily="2" charset="77"/>
                <a:ea typeface="Montserrat Semi" charset="0"/>
                <a:cs typeface="Montserrat Semi" charset="0"/>
              </a:rPr>
              <a:t>1</a:t>
            </a:r>
            <a:endParaRPr lang="en-GB" sz="1867" b="0" i="0">
              <a:solidFill>
                <a:schemeClr val="bg1"/>
              </a:solidFill>
              <a:latin typeface="Montserrat Light" pitchFamily="2" charset="77"/>
              <a:ea typeface="Montserrat Semi" charset="0"/>
              <a:cs typeface="Montserrat Semi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6F349DC-7B22-6546-84FF-75E8926E69E2}"/>
              </a:ext>
            </a:extLst>
          </p:cNvPr>
          <p:cNvSpPr txBox="1"/>
          <p:nvPr userDrawn="1"/>
        </p:nvSpPr>
        <p:spPr>
          <a:xfrm>
            <a:off x="3129066" y="3310199"/>
            <a:ext cx="302476" cy="28732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867" b="0" i="0">
                <a:solidFill>
                  <a:schemeClr val="bg1"/>
                </a:solidFill>
                <a:latin typeface="Montserrat Light" pitchFamily="2" charset="77"/>
                <a:ea typeface="Montserrat Semi" charset="0"/>
                <a:cs typeface="Montserrat Semi" charset="0"/>
              </a:rPr>
              <a:t>2</a:t>
            </a:r>
            <a:endParaRPr lang="en-GB" sz="1867" b="0" i="0">
              <a:solidFill>
                <a:schemeClr val="bg1"/>
              </a:solidFill>
              <a:latin typeface="Montserrat Light" pitchFamily="2" charset="77"/>
              <a:ea typeface="Montserrat Semi" charset="0"/>
              <a:cs typeface="Montserrat Semi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A998916-8579-7A44-9E3C-9D72749A64FE}"/>
              </a:ext>
            </a:extLst>
          </p:cNvPr>
          <p:cNvSpPr txBox="1"/>
          <p:nvPr userDrawn="1"/>
        </p:nvSpPr>
        <p:spPr>
          <a:xfrm>
            <a:off x="5725645" y="3310199"/>
            <a:ext cx="302476" cy="28732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867" b="0" i="0">
                <a:solidFill>
                  <a:schemeClr val="bg1"/>
                </a:solidFill>
                <a:latin typeface="Montserrat Light" pitchFamily="2" charset="77"/>
                <a:ea typeface="Montserrat Semi" charset="0"/>
                <a:cs typeface="Montserrat Semi" charset="0"/>
              </a:rPr>
              <a:t>3</a:t>
            </a:r>
            <a:endParaRPr lang="en-GB" sz="1867" b="0" i="0">
              <a:solidFill>
                <a:schemeClr val="bg1"/>
              </a:solidFill>
              <a:latin typeface="Montserrat Light" pitchFamily="2" charset="77"/>
              <a:ea typeface="Montserrat Semi" charset="0"/>
              <a:cs typeface="Montserrat Semi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5AAA662-1804-E54C-980E-1526F9188F96}"/>
              </a:ext>
            </a:extLst>
          </p:cNvPr>
          <p:cNvSpPr txBox="1"/>
          <p:nvPr userDrawn="1"/>
        </p:nvSpPr>
        <p:spPr>
          <a:xfrm>
            <a:off x="8342653" y="3310199"/>
            <a:ext cx="302476" cy="28732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867" b="0" i="0">
                <a:solidFill>
                  <a:schemeClr val="bg1"/>
                </a:solidFill>
                <a:latin typeface="Montserrat Light" pitchFamily="2" charset="77"/>
                <a:ea typeface="Montserrat Semi" charset="0"/>
                <a:cs typeface="Montserrat Semi" charset="0"/>
              </a:rPr>
              <a:t>4</a:t>
            </a:r>
            <a:endParaRPr lang="en-GB" sz="1867" b="0" i="0">
              <a:solidFill>
                <a:schemeClr val="bg1"/>
              </a:solidFill>
              <a:latin typeface="Montserrat Light" pitchFamily="2" charset="77"/>
              <a:ea typeface="Montserrat Semi" charset="0"/>
              <a:cs typeface="Montserrat Semi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E82745-0A21-D34C-865A-80A6DEC52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9458" y="3824422"/>
            <a:ext cx="2462179" cy="14880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67" b="0" i="0">
                <a:latin typeface="Montserrat Light" pitchFamily="2" charset="77"/>
              </a:defRPr>
            </a:lvl1pPr>
            <a:lvl2pPr marL="609585" indent="0">
              <a:buNone/>
              <a:defRPr sz="1867" b="0" i="0">
                <a:latin typeface="Montserrat Light" pitchFamily="2" charset="77"/>
              </a:defRPr>
            </a:lvl2pPr>
            <a:lvl3pPr marL="1219170" indent="0">
              <a:buNone/>
              <a:defRPr sz="1867" b="0" i="0">
                <a:latin typeface="Montserrat Light" pitchFamily="2" charset="77"/>
              </a:defRPr>
            </a:lvl3pPr>
            <a:lvl4pPr marL="1828754" indent="0">
              <a:buNone/>
              <a:defRPr sz="1867" b="0" i="0">
                <a:latin typeface="Montserrat Light" pitchFamily="2" charset="77"/>
              </a:defRPr>
            </a:lvl4pPr>
            <a:lvl5pPr marL="2438339" indent="0">
              <a:buNone/>
              <a:defRPr sz="1867" b="0" i="0"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677DFA3C-8D64-7245-921C-2256D85818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84857" y="3824422"/>
            <a:ext cx="2462179" cy="14880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67" b="0" i="0">
                <a:latin typeface="Montserrat Light" pitchFamily="2" charset="77"/>
              </a:defRPr>
            </a:lvl1pPr>
            <a:lvl2pPr marL="609585" indent="0">
              <a:buNone/>
              <a:defRPr sz="1867" b="0" i="0">
                <a:latin typeface="Montserrat Light" pitchFamily="2" charset="77"/>
              </a:defRPr>
            </a:lvl2pPr>
            <a:lvl3pPr marL="1219170" indent="0">
              <a:buNone/>
              <a:defRPr sz="1867" b="0" i="0">
                <a:latin typeface="Montserrat Light" pitchFamily="2" charset="77"/>
              </a:defRPr>
            </a:lvl3pPr>
            <a:lvl4pPr marL="1828754" indent="0">
              <a:buNone/>
              <a:defRPr sz="1867" b="0" i="0">
                <a:latin typeface="Montserrat Light" pitchFamily="2" charset="77"/>
              </a:defRPr>
            </a:lvl4pPr>
            <a:lvl5pPr marL="2438339" indent="0">
              <a:buNone/>
              <a:defRPr sz="1867" b="0" i="0"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D94DA16A-9136-914E-AF78-BED41BE6A1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91348" y="3824422"/>
            <a:ext cx="2462179" cy="14880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67" b="0" i="0">
                <a:latin typeface="Montserrat Light" pitchFamily="2" charset="77"/>
              </a:defRPr>
            </a:lvl1pPr>
            <a:lvl2pPr marL="609585" indent="0">
              <a:buNone/>
              <a:defRPr sz="1867" b="0" i="0">
                <a:latin typeface="Montserrat Light" pitchFamily="2" charset="77"/>
              </a:defRPr>
            </a:lvl2pPr>
            <a:lvl3pPr marL="1219170" indent="0">
              <a:buNone/>
              <a:defRPr sz="1867" b="0" i="0">
                <a:latin typeface="Montserrat Light" pitchFamily="2" charset="77"/>
              </a:defRPr>
            </a:lvl3pPr>
            <a:lvl4pPr marL="1828754" indent="0">
              <a:buNone/>
              <a:defRPr sz="1867" b="0" i="0">
                <a:latin typeface="Montserrat Light" pitchFamily="2" charset="77"/>
              </a:defRPr>
            </a:lvl4pPr>
            <a:lvl5pPr marL="2438339" indent="0">
              <a:buNone/>
              <a:defRPr sz="1867" b="0" i="0"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EDCC0069-BD82-7A43-8C0E-0C780051E0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97839" y="3824422"/>
            <a:ext cx="2462179" cy="14880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67" b="0" i="0">
                <a:latin typeface="Montserrat Light" pitchFamily="2" charset="77"/>
              </a:defRPr>
            </a:lvl1pPr>
            <a:lvl2pPr marL="609585" indent="0">
              <a:buNone/>
              <a:defRPr sz="1867" b="0" i="0">
                <a:latin typeface="Montserrat Light" pitchFamily="2" charset="77"/>
              </a:defRPr>
            </a:lvl2pPr>
            <a:lvl3pPr marL="1219170" indent="0">
              <a:buNone/>
              <a:defRPr sz="1867" b="0" i="0">
                <a:latin typeface="Montserrat Light" pitchFamily="2" charset="77"/>
              </a:defRPr>
            </a:lvl3pPr>
            <a:lvl4pPr marL="1828754" indent="0">
              <a:buNone/>
              <a:defRPr sz="1867" b="0" i="0">
                <a:latin typeface="Montserrat Light" pitchFamily="2" charset="77"/>
              </a:defRPr>
            </a:lvl4pPr>
            <a:lvl5pPr marL="2438339" indent="0">
              <a:buNone/>
              <a:defRPr sz="1867" b="0" i="0"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382C63F-7DE6-2149-AF01-EA821090464D}"/>
              </a:ext>
            </a:extLst>
          </p:cNvPr>
          <p:cNvCxnSpPr/>
          <p:nvPr userDrawn="1"/>
        </p:nvCxnSpPr>
        <p:spPr>
          <a:xfrm>
            <a:off x="477680" y="1557855"/>
            <a:ext cx="11176825" cy="0"/>
          </a:xfrm>
          <a:prstGeom prst="line">
            <a:avLst/>
          </a:prstGeom>
          <a:ln w="25400" cmpd="sng">
            <a:gradFill flip="none" rotWithShape="1">
              <a:gsLst>
                <a:gs pos="0">
                  <a:schemeClr val="accent1"/>
                </a:gs>
                <a:gs pos="45000">
                  <a:schemeClr val="accent3"/>
                </a:gs>
                <a:gs pos="80000">
                  <a:schemeClr val="accent6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Shape 30">
            <a:extLst>
              <a:ext uri="{FF2B5EF4-FFF2-40B4-BE49-F238E27FC236}">
                <a16:creationId xmlns:a16="http://schemas.microsoft.com/office/drawing/2014/main" id="{A4519A10-3C66-8840-AFFE-B4D5E24B084A}"/>
              </a:ext>
            </a:extLst>
          </p:cNvPr>
          <p:cNvSpPr txBox="1">
            <a:spLocks noGrp="1"/>
          </p:cNvSpPr>
          <p:nvPr>
            <p:ph type="body" idx="15" hasCustomPrompt="1"/>
          </p:nvPr>
        </p:nvSpPr>
        <p:spPr>
          <a:xfrm>
            <a:off x="340678" y="1724785"/>
            <a:ext cx="11331837" cy="744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accent2"/>
              </a:buClr>
              <a:buSzPct val="120000"/>
              <a:buFont typeface="Arial"/>
              <a:buNone/>
              <a:tabLst/>
              <a:defRPr sz="1867" b="0" i="0" u="none" strike="noStrike" cap="none" baseline="0">
                <a:solidFill>
                  <a:schemeClr val="tx2"/>
                </a:solidFill>
                <a:latin typeface="Montserrat Light" charset="0"/>
                <a:ea typeface="Montserrat Light" charset="0"/>
                <a:cs typeface="Montserrat Light" charset="0"/>
                <a:sym typeface="Montserrat Light"/>
              </a:defRPr>
            </a:lvl1pPr>
            <a:lvl2pPr marL="359824" marR="0" lvl="1" indent="-182029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10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charset="0"/>
                <a:ea typeface="Montserrat Light" charset="0"/>
                <a:cs typeface="Montserrat Light" charset="0"/>
                <a:sym typeface="Montserrat Light"/>
              </a:defRPr>
            </a:lvl2pPr>
            <a:lvl3pPr marL="539737" marR="0" lvl="2" indent="-179913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10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charset="0"/>
                <a:ea typeface="Montserrat Light" charset="0"/>
                <a:cs typeface="Montserrat Light" charset="0"/>
                <a:sym typeface="Montserrat Light"/>
              </a:defRPr>
            </a:lvl3pPr>
            <a:lvl4pPr marL="2438339" marR="0" lvl="3" indent="-399615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399617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/>
              <a:t>Click to add text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A3EFB44A-EFF2-144C-BBCE-5BD0561EE8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8611" y="397573"/>
            <a:ext cx="1172479" cy="27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1693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198AD5B-B330-0748-8AC8-24CA9A18D182}"/>
              </a:ext>
            </a:extLst>
          </p:cNvPr>
          <p:cNvCxnSpPr>
            <a:cxnSpLocks/>
          </p:cNvCxnSpPr>
          <p:nvPr userDrawn="1"/>
        </p:nvCxnSpPr>
        <p:spPr>
          <a:xfrm>
            <a:off x="532488" y="3453857"/>
            <a:ext cx="8112641" cy="11947"/>
          </a:xfrm>
          <a:prstGeom prst="line">
            <a:avLst/>
          </a:prstGeom>
          <a:ln w="25400" cmpd="sng">
            <a:solidFill>
              <a:schemeClr val="accent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54679" y="787402"/>
            <a:ext cx="11299824" cy="7058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ts val="2400"/>
              </a:lnSpc>
              <a:defRPr sz="2400" b="0" i="0" baseline="0">
                <a:latin typeface="Montserrat Light" pitchFamily="2" charset="77"/>
              </a:defRPr>
            </a:lvl1pPr>
          </a:lstStyle>
          <a:p>
            <a:r>
              <a:rPr lang="en-GB"/>
              <a:t>Click here to edit</a:t>
            </a:r>
            <a:endParaRPr lang="en-US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487" y="383983"/>
            <a:ext cx="5211811" cy="326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 i="0">
                <a:solidFill>
                  <a:schemeClr val="accent1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21" name="Footer Placeholder 3"/>
          <p:cNvSpPr txBox="1">
            <a:spLocks/>
          </p:cNvSpPr>
          <p:nvPr userDrawn="1"/>
        </p:nvSpPr>
        <p:spPr>
          <a:xfrm>
            <a:off x="369461" y="6234527"/>
            <a:ext cx="1732895" cy="30857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33" b="0" i="0" err="1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tvsquared.com</a:t>
            </a:r>
            <a:endParaRPr lang="en-US" sz="1333" b="0" i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22" name="Footer Placeholder 3"/>
          <p:cNvSpPr txBox="1">
            <a:spLocks/>
          </p:cNvSpPr>
          <p:nvPr userDrawn="1"/>
        </p:nvSpPr>
        <p:spPr>
          <a:xfrm>
            <a:off x="11035704" y="6245232"/>
            <a:ext cx="810493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D2F7F4C-EEBE-764F-A5E0-511CC88AA392}" type="slidenum">
              <a:rPr lang="en-US" sz="1333" b="0" i="0" smtClean="0">
                <a:solidFill>
                  <a:schemeClr val="accent3"/>
                </a:solidFill>
                <a:latin typeface="Montserrat Medium" charset="0"/>
                <a:ea typeface="Montserrat Medium" charset="0"/>
                <a:cs typeface="Montserrat Medium" charset="0"/>
              </a:rPr>
              <a:pPr algn="r"/>
              <a:t>‹#›</a:t>
            </a:fld>
            <a:endParaRPr lang="en-US" sz="1333" b="0" i="0">
              <a:solidFill>
                <a:schemeClr val="accent3"/>
              </a:solidFill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150BC26-9C62-6241-8397-9FA4EDD9DF9C}"/>
              </a:ext>
            </a:extLst>
          </p:cNvPr>
          <p:cNvSpPr/>
          <p:nvPr userDrawn="1"/>
        </p:nvSpPr>
        <p:spPr>
          <a:xfrm>
            <a:off x="478367" y="3266420"/>
            <a:ext cx="381581" cy="3815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32">
              <a:latin typeface="Montserrat" panose="00000500000000000000" pitchFamily="50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11C5EB9-6065-764A-B124-8113BA86CDD6}"/>
              </a:ext>
            </a:extLst>
          </p:cNvPr>
          <p:cNvSpPr/>
          <p:nvPr userDrawn="1"/>
        </p:nvSpPr>
        <p:spPr>
          <a:xfrm>
            <a:off x="3084857" y="3266420"/>
            <a:ext cx="381581" cy="3815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32">
              <a:latin typeface="Montserrat" panose="00000500000000000000" pitchFamily="50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3D7ABA1-B7F2-D349-8393-A3F96066CF9B}"/>
              </a:ext>
            </a:extLst>
          </p:cNvPr>
          <p:cNvSpPr/>
          <p:nvPr userDrawn="1"/>
        </p:nvSpPr>
        <p:spPr>
          <a:xfrm>
            <a:off x="5691348" y="3266420"/>
            <a:ext cx="381581" cy="3815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32">
              <a:latin typeface="Montserrat" panose="00000500000000000000" pitchFamily="50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9A86AC1-7C60-2E44-86F7-AAB83CBCED85}"/>
              </a:ext>
            </a:extLst>
          </p:cNvPr>
          <p:cNvSpPr/>
          <p:nvPr userDrawn="1"/>
        </p:nvSpPr>
        <p:spPr>
          <a:xfrm>
            <a:off x="8297839" y="3266420"/>
            <a:ext cx="381581" cy="3815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32">
              <a:latin typeface="Montserrat" panose="00000500000000000000" pitchFamily="50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F298114-C8CC-2C42-97D4-19F71CD04068}"/>
              </a:ext>
            </a:extLst>
          </p:cNvPr>
          <p:cNvSpPr txBox="1"/>
          <p:nvPr userDrawn="1"/>
        </p:nvSpPr>
        <p:spPr>
          <a:xfrm>
            <a:off x="2122896" y="3913217"/>
            <a:ext cx="381581" cy="28732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867" b="1">
                <a:solidFill>
                  <a:schemeClr val="bg1"/>
                </a:solidFill>
                <a:latin typeface="Montserrat Semi" charset="0"/>
                <a:ea typeface="Montserrat Semi" charset="0"/>
                <a:cs typeface="Montserrat Semi" charset="0"/>
              </a:rPr>
              <a:t>1</a:t>
            </a:r>
            <a:endParaRPr lang="en-GB" sz="1867" b="1">
              <a:solidFill>
                <a:schemeClr val="bg1"/>
              </a:solidFill>
              <a:latin typeface="Montserrat Semi" charset="0"/>
              <a:ea typeface="Montserrat Semi" charset="0"/>
              <a:cs typeface="Montserrat Semi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E82745-0A21-D34C-865A-80A6DEC52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9458" y="3824422"/>
            <a:ext cx="2462179" cy="14880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67" b="0" i="0">
                <a:latin typeface="Montserrat Light" pitchFamily="2" charset="77"/>
              </a:defRPr>
            </a:lvl1pPr>
            <a:lvl2pPr marL="609585" indent="0">
              <a:buNone/>
              <a:defRPr sz="1867" b="0" i="0">
                <a:latin typeface="Montserrat Light" pitchFamily="2" charset="77"/>
              </a:defRPr>
            </a:lvl2pPr>
            <a:lvl3pPr marL="1219170" indent="0">
              <a:buNone/>
              <a:defRPr sz="1867" b="0" i="0">
                <a:latin typeface="Montserrat Light" pitchFamily="2" charset="77"/>
              </a:defRPr>
            </a:lvl3pPr>
            <a:lvl4pPr marL="1828754" indent="0">
              <a:buNone/>
              <a:defRPr sz="1867" b="0" i="0">
                <a:latin typeface="Montserrat Light" pitchFamily="2" charset="77"/>
              </a:defRPr>
            </a:lvl4pPr>
            <a:lvl5pPr marL="2438339" indent="0">
              <a:buNone/>
              <a:defRPr sz="1867" b="0" i="0"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677DFA3C-8D64-7245-921C-2256D85818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84857" y="3824422"/>
            <a:ext cx="2462179" cy="14880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67" b="0" i="0">
                <a:latin typeface="Montserrat Light" pitchFamily="2" charset="77"/>
              </a:defRPr>
            </a:lvl1pPr>
            <a:lvl2pPr marL="609585" indent="0">
              <a:buNone/>
              <a:defRPr sz="1867" b="0" i="0">
                <a:latin typeface="Montserrat Light" pitchFamily="2" charset="77"/>
              </a:defRPr>
            </a:lvl2pPr>
            <a:lvl3pPr marL="1219170" indent="0">
              <a:buNone/>
              <a:defRPr sz="1867" b="0" i="0">
                <a:latin typeface="Montserrat Light" pitchFamily="2" charset="77"/>
              </a:defRPr>
            </a:lvl3pPr>
            <a:lvl4pPr marL="1828754" indent="0">
              <a:buNone/>
              <a:defRPr sz="1867" b="0" i="0">
                <a:latin typeface="Montserrat Light" pitchFamily="2" charset="77"/>
              </a:defRPr>
            </a:lvl4pPr>
            <a:lvl5pPr marL="2438339" indent="0">
              <a:buNone/>
              <a:defRPr sz="1867" b="0" i="0"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D94DA16A-9136-914E-AF78-BED41BE6A1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91348" y="3824422"/>
            <a:ext cx="2462179" cy="14880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67" b="0" i="0">
                <a:latin typeface="Montserrat Light" pitchFamily="2" charset="77"/>
              </a:defRPr>
            </a:lvl1pPr>
            <a:lvl2pPr marL="609585" indent="0">
              <a:buNone/>
              <a:defRPr sz="1867" b="0" i="0">
                <a:latin typeface="Montserrat Light" pitchFamily="2" charset="77"/>
              </a:defRPr>
            </a:lvl2pPr>
            <a:lvl3pPr marL="1219170" indent="0">
              <a:buNone/>
              <a:defRPr sz="1867" b="0" i="0">
                <a:latin typeface="Montserrat Light" pitchFamily="2" charset="77"/>
              </a:defRPr>
            </a:lvl3pPr>
            <a:lvl4pPr marL="1828754" indent="0">
              <a:buNone/>
              <a:defRPr sz="1867" b="0" i="0">
                <a:latin typeface="Montserrat Light" pitchFamily="2" charset="77"/>
              </a:defRPr>
            </a:lvl4pPr>
            <a:lvl5pPr marL="2438339" indent="0">
              <a:buNone/>
              <a:defRPr sz="1867" b="0" i="0"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EDCC0069-BD82-7A43-8C0E-0C780051E0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97839" y="3824422"/>
            <a:ext cx="2462179" cy="14880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67" b="0" i="0">
                <a:latin typeface="Montserrat Light" pitchFamily="2" charset="77"/>
              </a:defRPr>
            </a:lvl1pPr>
            <a:lvl2pPr marL="609585" indent="0">
              <a:buNone/>
              <a:defRPr sz="1867" b="0" i="0">
                <a:latin typeface="Montserrat Light" pitchFamily="2" charset="77"/>
              </a:defRPr>
            </a:lvl2pPr>
            <a:lvl3pPr marL="1219170" indent="0">
              <a:buNone/>
              <a:defRPr sz="1867" b="0" i="0">
                <a:latin typeface="Montserrat Light" pitchFamily="2" charset="77"/>
              </a:defRPr>
            </a:lvl3pPr>
            <a:lvl4pPr marL="1828754" indent="0">
              <a:buNone/>
              <a:defRPr sz="1867" b="0" i="0">
                <a:latin typeface="Montserrat Light" pitchFamily="2" charset="77"/>
              </a:defRPr>
            </a:lvl4pPr>
            <a:lvl5pPr marL="2438339" indent="0">
              <a:buNone/>
              <a:defRPr sz="1867" b="0" i="0"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382C63F-7DE6-2149-AF01-EA821090464D}"/>
              </a:ext>
            </a:extLst>
          </p:cNvPr>
          <p:cNvCxnSpPr/>
          <p:nvPr userDrawn="1"/>
        </p:nvCxnSpPr>
        <p:spPr>
          <a:xfrm>
            <a:off x="477680" y="1557855"/>
            <a:ext cx="11176825" cy="0"/>
          </a:xfrm>
          <a:prstGeom prst="line">
            <a:avLst/>
          </a:prstGeom>
          <a:ln w="25400" cmpd="sng">
            <a:gradFill flip="none" rotWithShape="1">
              <a:gsLst>
                <a:gs pos="0">
                  <a:schemeClr val="accent1"/>
                </a:gs>
                <a:gs pos="45000">
                  <a:schemeClr val="accent3"/>
                </a:gs>
                <a:gs pos="80000">
                  <a:schemeClr val="accent6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Shape 30">
            <a:extLst>
              <a:ext uri="{FF2B5EF4-FFF2-40B4-BE49-F238E27FC236}">
                <a16:creationId xmlns:a16="http://schemas.microsoft.com/office/drawing/2014/main" id="{A4519A10-3C66-8840-AFFE-B4D5E24B084A}"/>
              </a:ext>
            </a:extLst>
          </p:cNvPr>
          <p:cNvSpPr txBox="1">
            <a:spLocks noGrp="1"/>
          </p:cNvSpPr>
          <p:nvPr>
            <p:ph type="body" idx="15" hasCustomPrompt="1"/>
          </p:nvPr>
        </p:nvSpPr>
        <p:spPr>
          <a:xfrm>
            <a:off x="340678" y="1724785"/>
            <a:ext cx="11331837" cy="744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accent2"/>
              </a:buClr>
              <a:buSzPct val="120000"/>
              <a:buFont typeface="Arial"/>
              <a:buNone/>
              <a:tabLst/>
              <a:defRPr sz="1867" b="0" i="0" u="none" strike="noStrike" cap="none" baseline="0">
                <a:solidFill>
                  <a:schemeClr val="tx2"/>
                </a:solidFill>
                <a:latin typeface="Montserrat Light" charset="0"/>
                <a:ea typeface="Montserrat Light" charset="0"/>
                <a:cs typeface="Montserrat Light" charset="0"/>
                <a:sym typeface="Montserrat Light"/>
              </a:defRPr>
            </a:lvl1pPr>
            <a:lvl2pPr marL="359824" marR="0" lvl="1" indent="-182029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10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charset="0"/>
                <a:ea typeface="Montserrat Light" charset="0"/>
                <a:cs typeface="Montserrat Light" charset="0"/>
                <a:sym typeface="Montserrat Light"/>
              </a:defRPr>
            </a:lvl2pPr>
            <a:lvl3pPr marL="539737" marR="0" lvl="2" indent="-179913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10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charset="0"/>
                <a:ea typeface="Montserrat Light" charset="0"/>
                <a:cs typeface="Montserrat Light" charset="0"/>
                <a:sym typeface="Montserrat Light"/>
              </a:defRPr>
            </a:lvl3pPr>
            <a:lvl4pPr marL="2438339" marR="0" lvl="3" indent="-399615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399617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/>
              <a:t>Click to add text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A3EFB44A-EFF2-144C-BBCE-5BD0561EE8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8611" y="397573"/>
            <a:ext cx="1172479" cy="27039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DFC3D9-BBAC-3E43-83D4-2C72DBCEAFE7}"/>
              </a:ext>
            </a:extLst>
          </p:cNvPr>
          <p:cNvSpPr txBox="1"/>
          <p:nvPr userDrawn="1"/>
        </p:nvSpPr>
        <p:spPr>
          <a:xfrm>
            <a:off x="532485" y="3310199"/>
            <a:ext cx="282568" cy="28732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867" b="0" i="0">
                <a:solidFill>
                  <a:schemeClr val="bg1"/>
                </a:solidFill>
                <a:latin typeface="Montserrat Light" pitchFamily="2" charset="77"/>
                <a:ea typeface="Montserrat Semi" charset="0"/>
                <a:cs typeface="Montserrat Semi" charset="0"/>
              </a:rPr>
              <a:t>1</a:t>
            </a:r>
            <a:endParaRPr lang="en-GB" sz="1867" b="0" i="0">
              <a:solidFill>
                <a:schemeClr val="bg1"/>
              </a:solidFill>
              <a:latin typeface="Montserrat Light" pitchFamily="2" charset="77"/>
              <a:ea typeface="Montserrat Semi" charset="0"/>
              <a:cs typeface="Montserrat Semi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ECEF8F-2ECE-9F47-8C92-CC1DDB86EA33}"/>
              </a:ext>
            </a:extLst>
          </p:cNvPr>
          <p:cNvSpPr txBox="1"/>
          <p:nvPr userDrawn="1"/>
        </p:nvSpPr>
        <p:spPr>
          <a:xfrm>
            <a:off x="3129066" y="3310199"/>
            <a:ext cx="302476" cy="28732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867" b="0" i="0">
                <a:solidFill>
                  <a:schemeClr val="bg1"/>
                </a:solidFill>
                <a:latin typeface="Montserrat Light" pitchFamily="2" charset="77"/>
                <a:ea typeface="Montserrat Semi" charset="0"/>
                <a:cs typeface="Montserrat Semi" charset="0"/>
              </a:rPr>
              <a:t>2</a:t>
            </a:r>
            <a:endParaRPr lang="en-GB" sz="1867" b="0" i="0">
              <a:solidFill>
                <a:schemeClr val="bg1"/>
              </a:solidFill>
              <a:latin typeface="Montserrat Light" pitchFamily="2" charset="77"/>
              <a:ea typeface="Montserrat Semi" charset="0"/>
              <a:cs typeface="Montserrat Semi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2800777-BD38-604A-8DA2-1625EE1DFD24}"/>
              </a:ext>
            </a:extLst>
          </p:cNvPr>
          <p:cNvSpPr txBox="1"/>
          <p:nvPr userDrawn="1"/>
        </p:nvSpPr>
        <p:spPr>
          <a:xfrm>
            <a:off x="5725645" y="3310199"/>
            <a:ext cx="302476" cy="28732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867" b="0" i="0">
                <a:solidFill>
                  <a:schemeClr val="bg1"/>
                </a:solidFill>
                <a:latin typeface="Montserrat Light" pitchFamily="2" charset="77"/>
                <a:ea typeface="Montserrat Semi" charset="0"/>
                <a:cs typeface="Montserrat Semi" charset="0"/>
              </a:rPr>
              <a:t>3</a:t>
            </a:r>
            <a:endParaRPr lang="en-GB" sz="1867" b="0" i="0">
              <a:solidFill>
                <a:schemeClr val="bg1"/>
              </a:solidFill>
              <a:latin typeface="Montserrat Light" pitchFamily="2" charset="77"/>
              <a:ea typeface="Montserrat Semi" charset="0"/>
              <a:cs typeface="Montserrat Semi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EAA304-121F-E04A-924D-6382EB6443D8}"/>
              </a:ext>
            </a:extLst>
          </p:cNvPr>
          <p:cNvSpPr txBox="1"/>
          <p:nvPr userDrawn="1"/>
        </p:nvSpPr>
        <p:spPr>
          <a:xfrm>
            <a:off x="8342653" y="3310199"/>
            <a:ext cx="302476" cy="28732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867" b="0" i="0">
                <a:solidFill>
                  <a:schemeClr val="bg1"/>
                </a:solidFill>
                <a:latin typeface="Montserrat Light" pitchFamily="2" charset="77"/>
                <a:ea typeface="Montserrat Semi" charset="0"/>
                <a:cs typeface="Montserrat Semi" charset="0"/>
              </a:rPr>
              <a:t>4</a:t>
            </a:r>
            <a:endParaRPr lang="en-GB" sz="1867" b="0" i="0">
              <a:solidFill>
                <a:schemeClr val="bg1"/>
              </a:solidFill>
              <a:latin typeface="Montserrat Light" pitchFamily="2" charset="77"/>
              <a:ea typeface="Montserrat Semi" charset="0"/>
              <a:cs typeface="Montserrat Sem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6074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Insert Chart Title Here </a:t>
            </a:r>
            <a:br>
              <a:rPr lang="en-US"/>
            </a:br>
            <a:r>
              <a:rPr lang="en-US"/>
              <a:t>Insert Long Chart Title Here</a:t>
            </a:r>
            <a:br>
              <a:rPr lang="en-US"/>
            </a:br>
            <a:r>
              <a:rPr lang="en-US"/>
              <a:t>Insert Chart Title Here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/>
              <a:t>Source: Insert Source Line Text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Small Report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7930613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Insert Chart Title Here </a:t>
            </a:r>
            <a:br>
              <a:rPr lang="en-US"/>
            </a:br>
            <a:r>
              <a:rPr lang="en-US"/>
              <a:t>Insert Long Chart Title Here</a:t>
            </a:r>
            <a:br>
              <a:rPr lang="en-US"/>
            </a:br>
            <a:r>
              <a:rPr lang="en-US"/>
              <a:t>Insert Chart Title Here 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/>
              <a:t>Source: Insert Source Line Text  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Small Report Title Goes 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26485" y="5335064"/>
            <a:ext cx="11728449" cy="888470"/>
          </a:xfrm>
          <a:prstGeom prst="rect">
            <a:avLst/>
          </a:prstGeom>
        </p:spPr>
        <p:txBody>
          <a:bodyPr vert="horz"/>
          <a:lstStyle>
            <a:lvl1pPr marL="0" indent="0" algn="ctr" defTabSz="457200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100"/>
            </a:lvl1pPr>
            <a:lvl5pPr marL="1828800" indent="0">
              <a:buFontTx/>
              <a:buNone/>
              <a:defRPr sz="1200"/>
            </a:lvl5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prstClr val="black"/>
                </a:solidFill>
                <a:latin typeface="Trebuchet MS" pitchFamily="34" charset="0"/>
              </a:rPr>
              <a:t>Less than a third of likely buyers found out about their local dealership through online search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prstClr val="black"/>
                </a:solidFill>
                <a:latin typeface="Trebuchet MS" pitchFamily="34" charset="0"/>
              </a:rPr>
              <a:t>Direct mail/email marketing has a nominal effect on informing buyers about their local dealership </a:t>
            </a:r>
          </a:p>
        </p:txBody>
      </p:sp>
    </p:spTree>
    <p:extLst>
      <p:ext uri="{BB962C8B-B14F-4D97-AF65-F5344CB8AC3E}">
        <p14:creationId xmlns:p14="http://schemas.microsoft.com/office/powerpoint/2010/main" val="565636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6176723" y="0"/>
            <a:ext cx="6015277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9" name="Picture 18" descr="Logo&#10;&#10;Description automatically generated with medium confidence">
            <a:extLst>
              <a:ext uri="{FF2B5EF4-FFF2-40B4-BE49-F238E27FC236}">
                <a16:creationId xmlns:a16="http://schemas.microsoft.com/office/drawing/2014/main" id="{73675C42-201E-4C63-A839-40455D5457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7722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18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4" name="Picture 13" descr="Logo&#10;&#10;Description automatically generated with medium confidence">
            <a:extLst>
              <a:ext uri="{FF2B5EF4-FFF2-40B4-BE49-F238E27FC236}">
                <a16:creationId xmlns:a16="http://schemas.microsoft.com/office/drawing/2014/main" id="{75BB585C-EC61-43F1-BD9D-EF637B312C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5352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V2">
    <p:bg>
      <p:bgPr>
        <a:solidFill>
          <a:srgbClr val="1B1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79B80E8-461F-4DCB-ACB0-9B2E25BDBF5F}"/>
              </a:ext>
            </a:extLst>
          </p:cNvPr>
          <p:cNvSpPr/>
          <p:nvPr/>
        </p:nvSpPr>
        <p:spPr>
          <a:xfrm>
            <a:off x="2783605" y="-13657"/>
            <a:ext cx="2085301" cy="1536683"/>
          </a:xfrm>
          <a:custGeom>
            <a:avLst/>
            <a:gdLst>
              <a:gd name="connsiteX0" fmla="*/ 1510748 w 2015520"/>
              <a:gd name="connsiteY0" fmla="*/ 0 h 1536683"/>
              <a:gd name="connsiteX1" fmla="*/ 2015520 w 2015520"/>
              <a:gd name="connsiteY1" fmla="*/ 0 h 1536683"/>
              <a:gd name="connsiteX2" fmla="*/ 2015520 w 2015520"/>
              <a:gd name="connsiteY2" fmla="*/ 1536683 h 1536683"/>
              <a:gd name="connsiteX3" fmla="*/ 0 w 2015520"/>
              <a:gd name="connsiteY3" fmla="*/ 634770 h 1536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5520" h="1536683">
                <a:moveTo>
                  <a:pt x="1510748" y="0"/>
                </a:moveTo>
                <a:lnTo>
                  <a:pt x="2015520" y="0"/>
                </a:lnTo>
                <a:lnTo>
                  <a:pt x="2015520" y="1536683"/>
                </a:lnTo>
                <a:lnTo>
                  <a:pt x="0" y="63477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5302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18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F192F2-B546-4826-B294-F211C3519C59}"/>
              </a:ext>
            </a:extLst>
          </p:cNvPr>
          <p:cNvGrpSpPr/>
          <p:nvPr userDrawn="1"/>
        </p:nvGrpSpPr>
        <p:grpSpPr>
          <a:xfrm>
            <a:off x="530696" y="5689601"/>
            <a:ext cx="2180462" cy="904633"/>
            <a:chOff x="2777007" y="5689600"/>
            <a:chExt cx="2107496" cy="904633"/>
          </a:xfrm>
        </p:grpSpPr>
        <p:pic>
          <p:nvPicPr>
            <p:cNvPr id="15" name="Picture 14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83FD563D-15A4-4249-8A4F-D144B04BF9A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77185" y="5689600"/>
              <a:ext cx="907318" cy="904633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6E623F0-2880-418B-B1FC-A7527A707898}"/>
                </a:ext>
              </a:extLst>
            </p:cNvPr>
            <p:cNvGrpSpPr/>
            <p:nvPr userDrawn="1"/>
          </p:nvGrpSpPr>
          <p:grpSpPr>
            <a:xfrm>
              <a:off x="2777007" y="5866153"/>
              <a:ext cx="1179028" cy="522582"/>
              <a:chOff x="2378209" y="5233339"/>
              <a:chExt cx="1179028" cy="522582"/>
            </a:xfrm>
            <a:solidFill>
              <a:schemeClr val="bg2"/>
            </a:solidFill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D80F0B0-7D2E-427E-A8EE-F1A24FDE178F}"/>
                  </a:ext>
                </a:extLst>
              </p:cNvPr>
              <p:cNvSpPr/>
              <p:nvPr/>
            </p:nvSpPr>
            <p:spPr>
              <a:xfrm>
                <a:off x="3170424" y="5236541"/>
                <a:ext cx="386813" cy="516178"/>
              </a:xfrm>
              <a:custGeom>
                <a:avLst/>
                <a:gdLst>
                  <a:gd name="connsiteX0" fmla="*/ 0 w 386813"/>
                  <a:gd name="connsiteY0" fmla="*/ 0 h 516178"/>
                  <a:gd name="connsiteX1" fmla="*/ 206856 w 386813"/>
                  <a:gd name="connsiteY1" fmla="*/ 0 h 516178"/>
                  <a:gd name="connsiteX2" fmla="*/ 284346 w 386813"/>
                  <a:gd name="connsiteY2" fmla="*/ 11528 h 516178"/>
                  <a:gd name="connsiteX3" fmla="*/ 334299 w 386813"/>
                  <a:gd name="connsiteY3" fmla="*/ 41627 h 516178"/>
                  <a:gd name="connsiteX4" fmla="*/ 361197 w 386813"/>
                  <a:gd name="connsiteY4" fmla="*/ 84535 h 516178"/>
                  <a:gd name="connsiteX5" fmla="*/ 369522 w 386813"/>
                  <a:gd name="connsiteY5" fmla="*/ 133207 h 516178"/>
                  <a:gd name="connsiteX6" fmla="*/ 362478 w 386813"/>
                  <a:gd name="connsiteY6" fmla="*/ 172913 h 516178"/>
                  <a:gd name="connsiteX7" fmla="*/ 341984 w 386813"/>
                  <a:gd name="connsiteY7" fmla="*/ 206215 h 516178"/>
                  <a:gd name="connsiteX8" fmla="*/ 309963 w 386813"/>
                  <a:gd name="connsiteY8" fmla="*/ 230551 h 516178"/>
                  <a:gd name="connsiteX9" fmla="*/ 268976 w 386813"/>
                  <a:gd name="connsiteY9" fmla="*/ 243359 h 516178"/>
                  <a:gd name="connsiteX10" fmla="*/ 270257 w 386813"/>
                  <a:gd name="connsiteY10" fmla="*/ 244640 h 516178"/>
                  <a:gd name="connsiteX11" fmla="*/ 293953 w 386813"/>
                  <a:gd name="connsiteY11" fmla="*/ 249123 h 516178"/>
                  <a:gd name="connsiteX12" fmla="*/ 333659 w 386813"/>
                  <a:gd name="connsiteY12" fmla="*/ 268336 h 516178"/>
                  <a:gd name="connsiteX13" fmla="*/ 370803 w 386813"/>
                  <a:gd name="connsiteY13" fmla="*/ 307401 h 516178"/>
                  <a:gd name="connsiteX14" fmla="*/ 386814 w 386813"/>
                  <a:gd name="connsiteY14" fmla="*/ 371443 h 516178"/>
                  <a:gd name="connsiteX15" fmla="*/ 374005 w 386813"/>
                  <a:gd name="connsiteY15" fmla="*/ 433564 h 516178"/>
                  <a:gd name="connsiteX16" fmla="*/ 337501 w 386813"/>
                  <a:gd name="connsiteY16" fmla="*/ 479034 h 516178"/>
                  <a:gd name="connsiteX17" fmla="*/ 280504 w 386813"/>
                  <a:gd name="connsiteY17" fmla="*/ 506572 h 516178"/>
                  <a:gd name="connsiteX18" fmla="*/ 206856 w 386813"/>
                  <a:gd name="connsiteY18" fmla="*/ 516178 h 516178"/>
                  <a:gd name="connsiteX19" fmla="*/ 0 w 386813"/>
                  <a:gd name="connsiteY19" fmla="*/ 516178 h 516178"/>
                  <a:gd name="connsiteX20" fmla="*/ 0 w 386813"/>
                  <a:gd name="connsiteY20" fmla="*/ 0 h 516178"/>
                  <a:gd name="connsiteX21" fmla="*/ 206215 w 386813"/>
                  <a:gd name="connsiteY21" fmla="*/ 234394 h 516178"/>
                  <a:gd name="connsiteX22" fmla="*/ 304840 w 386813"/>
                  <a:gd name="connsiteY22" fmla="*/ 204934 h 516178"/>
                  <a:gd name="connsiteX23" fmla="*/ 337501 w 386813"/>
                  <a:gd name="connsiteY23" fmla="*/ 128084 h 516178"/>
                  <a:gd name="connsiteX24" fmla="*/ 326614 w 386813"/>
                  <a:gd name="connsiteY24" fmla="*/ 80693 h 516178"/>
                  <a:gd name="connsiteX25" fmla="*/ 297795 w 386813"/>
                  <a:gd name="connsiteY25" fmla="*/ 49312 h 516178"/>
                  <a:gd name="connsiteX26" fmla="*/ 256168 w 386813"/>
                  <a:gd name="connsiteY26" fmla="*/ 32021 h 516178"/>
                  <a:gd name="connsiteX27" fmla="*/ 206856 w 386813"/>
                  <a:gd name="connsiteY27" fmla="*/ 26898 h 516178"/>
                  <a:gd name="connsiteX28" fmla="*/ 32021 w 386813"/>
                  <a:gd name="connsiteY28" fmla="*/ 26898 h 516178"/>
                  <a:gd name="connsiteX29" fmla="*/ 32021 w 386813"/>
                  <a:gd name="connsiteY29" fmla="*/ 233753 h 516178"/>
                  <a:gd name="connsiteX30" fmla="*/ 206215 w 386813"/>
                  <a:gd name="connsiteY30" fmla="*/ 233753 h 516178"/>
                  <a:gd name="connsiteX31" fmla="*/ 206215 w 386813"/>
                  <a:gd name="connsiteY31" fmla="*/ 488640 h 516178"/>
                  <a:gd name="connsiteX32" fmla="*/ 315087 w 386813"/>
                  <a:gd name="connsiteY32" fmla="*/ 459181 h 516178"/>
                  <a:gd name="connsiteX33" fmla="*/ 354793 w 386813"/>
                  <a:gd name="connsiteY33" fmla="*/ 371443 h 516178"/>
                  <a:gd name="connsiteX34" fmla="*/ 341344 w 386813"/>
                  <a:gd name="connsiteY34" fmla="*/ 317008 h 516178"/>
                  <a:gd name="connsiteX35" fmla="*/ 306121 w 386813"/>
                  <a:gd name="connsiteY35" fmla="*/ 283065 h 516178"/>
                  <a:gd name="connsiteX36" fmla="*/ 258089 w 386813"/>
                  <a:gd name="connsiteY36" fmla="*/ 265774 h 516178"/>
                  <a:gd name="connsiteX37" fmla="*/ 206215 w 386813"/>
                  <a:gd name="connsiteY37" fmla="*/ 261291 h 516178"/>
                  <a:gd name="connsiteX38" fmla="*/ 31381 w 386813"/>
                  <a:gd name="connsiteY38" fmla="*/ 261291 h 516178"/>
                  <a:gd name="connsiteX39" fmla="*/ 31381 w 386813"/>
                  <a:gd name="connsiteY39" fmla="*/ 488640 h 516178"/>
                  <a:gd name="connsiteX40" fmla="*/ 206215 w 386813"/>
                  <a:gd name="connsiteY40" fmla="*/ 488640 h 516178"/>
                  <a:gd name="connsiteX41" fmla="*/ 206215 w 386813"/>
                  <a:gd name="connsiteY41" fmla="*/ 488640 h 516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86813" h="516178">
                    <a:moveTo>
                      <a:pt x="0" y="0"/>
                    </a:moveTo>
                    <a:lnTo>
                      <a:pt x="206856" y="0"/>
                    </a:lnTo>
                    <a:cubicBezTo>
                      <a:pt x="237596" y="0"/>
                      <a:pt x="263213" y="3843"/>
                      <a:pt x="284346" y="11528"/>
                    </a:cubicBezTo>
                    <a:cubicBezTo>
                      <a:pt x="304840" y="19213"/>
                      <a:pt x="321491" y="29459"/>
                      <a:pt x="334299" y="41627"/>
                    </a:cubicBezTo>
                    <a:cubicBezTo>
                      <a:pt x="347108" y="54436"/>
                      <a:pt x="356074" y="68525"/>
                      <a:pt x="361197" y="84535"/>
                    </a:cubicBezTo>
                    <a:cubicBezTo>
                      <a:pt x="366961" y="100546"/>
                      <a:pt x="369522" y="117197"/>
                      <a:pt x="369522" y="133207"/>
                    </a:cubicBezTo>
                    <a:cubicBezTo>
                      <a:pt x="369522" y="147296"/>
                      <a:pt x="366961" y="160745"/>
                      <a:pt x="362478" y="172913"/>
                    </a:cubicBezTo>
                    <a:cubicBezTo>
                      <a:pt x="357354" y="185722"/>
                      <a:pt x="350950" y="196609"/>
                      <a:pt x="341984" y="206215"/>
                    </a:cubicBezTo>
                    <a:cubicBezTo>
                      <a:pt x="333018" y="215821"/>
                      <a:pt x="322131" y="224147"/>
                      <a:pt x="309963" y="230551"/>
                    </a:cubicBezTo>
                    <a:cubicBezTo>
                      <a:pt x="297795" y="236955"/>
                      <a:pt x="284346" y="241438"/>
                      <a:pt x="268976" y="243359"/>
                    </a:cubicBezTo>
                    <a:lnTo>
                      <a:pt x="270257" y="244640"/>
                    </a:lnTo>
                    <a:cubicBezTo>
                      <a:pt x="273459" y="244000"/>
                      <a:pt x="281785" y="245921"/>
                      <a:pt x="293953" y="249123"/>
                    </a:cubicBezTo>
                    <a:cubicBezTo>
                      <a:pt x="306761" y="252325"/>
                      <a:pt x="319570" y="258729"/>
                      <a:pt x="333659" y="268336"/>
                    </a:cubicBezTo>
                    <a:cubicBezTo>
                      <a:pt x="347108" y="277942"/>
                      <a:pt x="359916" y="290750"/>
                      <a:pt x="370803" y="307401"/>
                    </a:cubicBezTo>
                    <a:cubicBezTo>
                      <a:pt x="381690" y="324052"/>
                      <a:pt x="386814" y="345186"/>
                      <a:pt x="386814" y="371443"/>
                    </a:cubicBezTo>
                    <a:cubicBezTo>
                      <a:pt x="386814" y="395139"/>
                      <a:pt x="382331" y="415632"/>
                      <a:pt x="374005" y="433564"/>
                    </a:cubicBezTo>
                    <a:cubicBezTo>
                      <a:pt x="365039" y="451496"/>
                      <a:pt x="352871" y="466225"/>
                      <a:pt x="337501" y="479034"/>
                    </a:cubicBezTo>
                    <a:cubicBezTo>
                      <a:pt x="322131" y="491842"/>
                      <a:pt x="302919" y="500808"/>
                      <a:pt x="280504" y="506572"/>
                    </a:cubicBezTo>
                    <a:cubicBezTo>
                      <a:pt x="258089" y="512976"/>
                      <a:pt x="233753" y="516178"/>
                      <a:pt x="206856" y="516178"/>
                    </a:cubicBezTo>
                    <a:lnTo>
                      <a:pt x="0" y="516178"/>
                    </a:lnTo>
                    <a:lnTo>
                      <a:pt x="0" y="0"/>
                    </a:lnTo>
                    <a:close/>
                    <a:moveTo>
                      <a:pt x="206215" y="234394"/>
                    </a:moveTo>
                    <a:cubicBezTo>
                      <a:pt x="250404" y="234394"/>
                      <a:pt x="283066" y="224787"/>
                      <a:pt x="304840" y="204934"/>
                    </a:cubicBezTo>
                    <a:cubicBezTo>
                      <a:pt x="326614" y="185081"/>
                      <a:pt x="337501" y="159464"/>
                      <a:pt x="337501" y="128084"/>
                    </a:cubicBezTo>
                    <a:cubicBezTo>
                      <a:pt x="337501" y="109512"/>
                      <a:pt x="333659" y="93501"/>
                      <a:pt x="326614" y="80693"/>
                    </a:cubicBezTo>
                    <a:cubicBezTo>
                      <a:pt x="319570" y="67884"/>
                      <a:pt x="309963" y="57638"/>
                      <a:pt x="297795" y="49312"/>
                    </a:cubicBezTo>
                    <a:cubicBezTo>
                      <a:pt x="285627" y="41627"/>
                      <a:pt x="272179" y="35863"/>
                      <a:pt x="256168" y="32021"/>
                    </a:cubicBezTo>
                    <a:cubicBezTo>
                      <a:pt x="240798" y="28819"/>
                      <a:pt x="224147" y="26898"/>
                      <a:pt x="206856" y="26898"/>
                    </a:cubicBezTo>
                    <a:lnTo>
                      <a:pt x="32021" y="26898"/>
                    </a:lnTo>
                    <a:lnTo>
                      <a:pt x="32021" y="233753"/>
                    </a:lnTo>
                    <a:lnTo>
                      <a:pt x="206215" y="233753"/>
                    </a:lnTo>
                    <a:close/>
                    <a:moveTo>
                      <a:pt x="206215" y="488640"/>
                    </a:moveTo>
                    <a:cubicBezTo>
                      <a:pt x="252325" y="488640"/>
                      <a:pt x="288829" y="479034"/>
                      <a:pt x="315087" y="459181"/>
                    </a:cubicBezTo>
                    <a:cubicBezTo>
                      <a:pt x="341344" y="439328"/>
                      <a:pt x="354793" y="410509"/>
                      <a:pt x="354793" y="371443"/>
                    </a:cubicBezTo>
                    <a:cubicBezTo>
                      <a:pt x="354793" y="349029"/>
                      <a:pt x="350310" y="331097"/>
                      <a:pt x="341344" y="317008"/>
                    </a:cubicBezTo>
                    <a:cubicBezTo>
                      <a:pt x="332378" y="302918"/>
                      <a:pt x="320210" y="291391"/>
                      <a:pt x="306121" y="283065"/>
                    </a:cubicBezTo>
                    <a:cubicBezTo>
                      <a:pt x="292032" y="274740"/>
                      <a:pt x="276021" y="268976"/>
                      <a:pt x="258089" y="265774"/>
                    </a:cubicBezTo>
                    <a:cubicBezTo>
                      <a:pt x="240158" y="262572"/>
                      <a:pt x="223507" y="261291"/>
                      <a:pt x="206215" y="261291"/>
                    </a:cubicBezTo>
                    <a:lnTo>
                      <a:pt x="31381" y="261291"/>
                    </a:lnTo>
                    <a:lnTo>
                      <a:pt x="31381" y="488640"/>
                    </a:lnTo>
                    <a:lnTo>
                      <a:pt x="206215" y="488640"/>
                    </a:lnTo>
                    <a:lnTo>
                      <a:pt x="206215" y="488640"/>
                    </a:lnTo>
                    <a:close/>
                  </a:path>
                </a:pathLst>
              </a:custGeom>
              <a:grpFill/>
              <a:ln w="7373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C8656D2-0BCD-4D9E-8F00-7780B7131796}"/>
                  </a:ext>
                </a:extLst>
              </p:cNvPr>
              <p:cNvSpPr/>
              <p:nvPr/>
            </p:nvSpPr>
            <p:spPr>
              <a:xfrm>
                <a:off x="2378209" y="5233339"/>
                <a:ext cx="455979" cy="522582"/>
              </a:xfrm>
              <a:custGeom>
                <a:avLst/>
                <a:gdLst>
                  <a:gd name="connsiteX0" fmla="*/ 258089 w 455979"/>
                  <a:gd name="connsiteY0" fmla="*/ 522582 h 522582"/>
                  <a:gd name="connsiteX1" fmla="*/ 210058 w 455979"/>
                  <a:gd name="connsiteY1" fmla="*/ 522582 h 522582"/>
                  <a:gd name="connsiteX2" fmla="*/ 0 w 455979"/>
                  <a:gd name="connsiteY2" fmla="*/ 0 h 522582"/>
                  <a:gd name="connsiteX3" fmla="*/ 44829 w 455979"/>
                  <a:gd name="connsiteY3" fmla="*/ 0 h 522582"/>
                  <a:gd name="connsiteX4" fmla="*/ 233753 w 455979"/>
                  <a:gd name="connsiteY4" fmla="*/ 478393 h 522582"/>
                  <a:gd name="connsiteX5" fmla="*/ 235675 w 455979"/>
                  <a:gd name="connsiteY5" fmla="*/ 478393 h 522582"/>
                  <a:gd name="connsiteX6" fmla="*/ 413071 w 455979"/>
                  <a:gd name="connsiteY6" fmla="*/ 0 h 522582"/>
                  <a:gd name="connsiteX7" fmla="*/ 455979 w 455979"/>
                  <a:gd name="connsiteY7" fmla="*/ 0 h 522582"/>
                  <a:gd name="connsiteX8" fmla="*/ 258089 w 455979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979" h="522582">
                    <a:moveTo>
                      <a:pt x="258089" y="522582"/>
                    </a:moveTo>
                    <a:lnTo>
                      <a:pt x="210058" y="522582"/>
                    </a:lnTo>
                    <a:lnTo>
                      <a:pt x="0" y="0"/>
                    </a:lnTo>
                    <a:lnTo>
                      <a:pt x="44829" y="0"/>
                    </a:lnTo>
                    <a:lnTo>
                      <a:pt x="233753" y="478393"/>
                    </a:lnTo>
                    <a:lnTo>
                      <a:pt x="235675" y="478393"/>
                    </a:lnTo>
                    <a:lnTo>
                      <a:pt x="413071" y="0"/>
                    </a:lnTo>
                    <a:lnTo>
                      <a:pt x="455979" y="0"/>
                    </a:lnTo>
                    <a:lnTo>
                      <a:pt x="25808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5135115-035E-4731-A0DD-DB53C55C4BEB}"/>
                  </a:ext>
                </a:extLst>
              </p:cNvPr>
              <p:cNvSpPr/>
              <p:nvPr/>
            </p:nvSpPr>
            <p:spPr>
              <a:xfrm>
                <a:off x="2693936" y="5233339"/>
                <a:ext cx="455338" cy="522582"/>
              </a:xfrm>
              <a:custGeom>
                <a:avLst/>
                <a:gdLst>
                  <a:gd name="connsiteX0" fmla="*/ 455339 w 455338"/>
                  <a:gd name="connsiteY0" fmla="*/ 522582 h 522582"/>
                  <a:gd name="connsiteX1" fmla="*/ 412430 w 455338"/>
                  <a:gd name="connsiteY1" fmla="*/ 522582 h 522582"/>
                  <a:gd name="connsiteX2" fmla="*/ 235675 w 455338"/>
                  <a:gd name="connsiteY2" fmla="*/ 44829 h 522582"/>
                  <a:gd name="connsiteX3" fmla="*/ 233753 w 455338"/>
                  <a:gd name="connsiteY3" fmla="*/ 44829 h 522582"/>
                  <a:gd name="connsiteX4" fmla="*/ 44829 w 455338"/>
                  <a:gd name="connsiteY4" fmla="*/ 522582 h 522582"/>
                  <a:gd name="connsiteX5" fmla="*/ 0 w 455338"/>
                  <a:gd name="connsiteY5" fmla="*/ 522582 h 522582"/>
                  <a:gd name="connsiteX6" fmla="*/ 210698 w 455338"/>
                  <a:gd name="connsiteY6" fmla="*/ 0 h 522582"/>
                  <a:gd name="connsiteX7" fmla="*/ 258730 w 455338"/>
                  <a:gd name="connsiteY7" fmla="*/ 0 h 522582"/>
                  <a:gd name="connsiteX8" fmla="*/ 455339 w 455338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338" h="522582">
                    <a:moveTo>
                      <a:pt x="455339" y="522582"/>
                    </a:moveTo>
                    <a:lnTo>
                      <a:pt x="412430" y="522582"/>
                    </a:lnTo>
                    <a:lnTo>
                      <a:pt x="235675" y="44829"/>
                    </a:lnTo>
                    <a:lnTo>
                      <a:pt x="233753" y="44829"/>
                    </a:lnTo>
                    <a:lnTo>
                      <a:pt x="44829" y="522582"/>
                    </a:lnTo>
                    <a:lnTo>
                      <a:pt x="0" y="522582"/>
                    </a:lnTo>
                    <a:lnTo>
                      <a:pt x="210698" y="0"/>
                    </a:lnTo>
                    <a:lnTo>
                      <a:pt x="258730" y="0"/>
                    </a:lnTo>
                    <a:lnTo>
                      <a:pt x="45533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31CED2B-ADE8-4C17-A013-0B7D47F71F36}"/>
                  </a:ext>
                </a:extLst>
              </p:cNvPr>
              <p:cNvSpPr/>
              <p:nvPr userDrawn="1"/>
            </p:nvSpPr>
            <p:spPr>
              <a:xfrm>
                <a:off x="2877096" y="5532415"/>
                <a:ext cx="109511" cy="96703"/>
              </a:xfrm>
              <a:custGeom>
                <a:avLst/>
                <a:gdLst>
                  <a:gd name="connsiteX0" fmla="*/ 0 w 109511"/>
                  <a:gd name="connsiteY0" fmla="*/ 0 h 96703"/>
                  <a:gd name="connsiteX1" fmla="*/ 109512 w 109511"/>
                  <a:gd name="connsiteY1" fmla="*/ 48031 h 96703"/>
                  <a:gd name="connsiteX2" fmla="*/ 0 w 109511"/>
                  <a:gd name="connsiteY2" fmla="*/ 96703 h 96703"/>
                  <a:gd name="connsiteX3" fmla="*/ 0 w 109511"/>
                  <a:gd name="connsiteY3" fmla="*/ 0 h 96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511" h="96703">
                    <a:moveTo>
                      <a:pt x="0" y="0"/>
                    </a:moveTo>
                    <a:lnTo>
                      <a:pt x="109512" y="48031"/>
                    </a:lnTo>
                    <a:lnTo>
                      <a:pt x="0" y="96703"/>
                    </a:lnTo>
                    <a:cubicBezTo>
                      <a:pt x="0" y="96703"/>
                      <a:pt x="0" y="640"/>
                      <a:pt x="0" y="0"/>
                    </a:cubicBezTo>
                  </a:path>
                </a:pathLst>
              </a:custGeom>
              <a:solidFill>
                <a:schemeClr val="accent2"/>
              </a:solidFill>
              <a:ln w="63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58343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C165B6C-ACCE-49BB-85E1-400AE38352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1" y="3199443"/>
            <a:ext cx="3815324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third line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519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B03B8-98E1-614D-A4FA-00124125D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BB9A7-18E9-3E43-AB98-22C0813C1D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FB5814-1FE6-CF4A-88E9-202CBDA7E7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6D911-5035-494E-ACBA-385D31FE2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A76857-4EB6-C54D-B723-BE35A29CD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60BF94-92A5-8349-A6BF-78D65C34F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970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DF608D-2C25-4B83-8657-A6618BA34C9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1" y="3199443"/>
            <a:ext cx="3815324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third line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4328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FF43C99B-7FF5-4062-A7C8-38F7CA47F3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8C7477C8-3841-480E-8DF8-6EF41DB42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802059"/>
            <a:ext cx="5146391" cy="114765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here</a:t>
            </a:r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17409F1D-6D06-425D-B339-9EDBA0249C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050" y="3362008"/>
            <a:ext cx="1909268" cy="315912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3520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9B518C0-D923-49F9-BE87-803A528FC70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8C7477C8-3841-480E-8DF8-6EF41DB42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5357" y="2751004"/>
            <a:ext cx="5146391" cy="114765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here</a:t>
            </a:r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17409F1D-6D06-425D-B339-9EDBA0249C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5357" y="2310953"/>
            <a:ext cx="1909268" cy="315912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6127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8B4351C-CC4F-43F6-8D34-4F84EE862D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578" y="0"/>
            <a:ext cx="5088349" cy="6858000"/>
          </a:xfrm>
          <a:custGeom>
            <a:avLst/>
            <a:gdLst>
              <a:gd name="connsiteX0" fmla="*/ 0 w 4918075"/>
              <a:gd name="connsiteY0" fmla="*/ 0 h 6858000"/>
              <a:gd name="connsiteX1" fmla="*/ 4918075 w 4918075"/>
              <a:gd name="connsiteY1" fmla="*/ 0 h 6858000"/>
              <a:gd name="connsiteX2" fmla="*/ 4918075 w 4918075"/>
              <a:gd name="connsiteY2" fmla="*/ 6858000 h 6858000"/>
              <a:gd name="connsiteX3" fmla="*/ 4847716 w 4918075"/>
              <a:gd name="connsiteY3" fmla="*/ 6858000 h 6858000"/>
              <a:gd name="connsiteX4" fmla="*/ 634 w 4918075"/>
              <a:gd name="connsiteY4" fmla="*/ 4607723 h 6858000"/>
              <a:gd name="connsiteX5" fmla="*/ 1416 w 4918075"/>
              <a:gd name="connsiteY5" fmla="*/ 6855166 h 6858000"/>
              <a:gd name="connsiteX6" fmla="*/ 956400 w 4918075"/>
              <a:gd name="connsiteY6" fmla="*/ 6858000 h 6858000"/>
              <a:gd name="connsiteX7" fmla="*/ 0 w 491807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18075" h="6858000">
                <a:moveTo>
                  <a:pt x="0" y="0"/>
                </a:moveTo>
                <a:lnTo>
                  <a:pt x="4918075" y="0"/>
                </a:lnTo>
                <a:lnTo>
                  <a:pt x="4918075" y="6858000"/>
                </a:lnTo>
                <a:lnTo>
                  <a:pt x="4847716" y="6858000"/>
                </a:lnTo>
                <a:lnTo>
                  <a:pt x="634" y="4607723"/>
                </a:lnTo>
                <a:cubicBezTo>
                  <a:pt x="683" y="5360892"/>
                  <a:pt x="1367" y="6101998"/>
                  <a:pt x="1416" y="6855166"/>
                </a:cubicBezTo>
                <a:lnTo>
                  <a:pt x="956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itle 6">
            <a:extLst>
              <a:ext uri="{FF2B5EF4-FFF2-40B4-BE49-F238E27FC236}">
                <a16:creationId xmlns:a16="http://schemas.microsoft.com/office/drawing/2014/main" id="{C14B39AA-3975-4DE3-B79A-CD9AA20DF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390808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22" name="Text Placeholder 41">
            <a:extLst>
              <a:ext uri="{FF2B5EF4-FFF2-40B4-BE49-F238E27FC236}">
                <a16:creationId xmlns:a16="http://schemas.microsoft.com/office/drawing/2014/main" id="{BE126341-BFB4-40A6-8CA7-96E1F96F8B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050" y="2931395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8" name="Picture 17" descr="Logo&#10;&#10;Description automatically generated with medium confidence">
            <a:extLst>
              <a:ext uri="{FF2B5EF4-FFF2-40B4-BE49-F238E27FC236}">
                <a16:creationId xmlns:a16="http://schemas.microsoft.com/office/drawing/2014/main" id="{5DA54748-06E3-4CA2-B780-EC166E8E14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975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97D07EA-290D-41A0-977A-69A4329FF396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4846320"/>
            <a:ext cx="4250693" cy="12801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3"/>
            <a:ext cx="4422047" cy="2592575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470520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000008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tx1"/>
                </a:solidFill>
                <a:latin typeface="Helvetica-Lightoblique" pitchFamily="50" charset="0"/>
              </a:defRPr>
            </a:lvl1pPr>
          </a:lstStyle>
          <a:p>
            <a:pPr lvl="0"/>
            <a:r>
              <a:rPr lang="en-GB"/>
              <a:t>Lorem ipsum dolor sit amet, consectetuer adipiscing elit, sed </a:t>
            </a:r>
            <a:r>
              <a:rPr lang="en-GB" err="1"/>
              <a:t>diam</a:t>
            </a:r>
            <a:r>
              <a:rPr lang="en-GB"/>
              <a:t> nonummy nibh euismod tincidunt ut laoreet dolore magna aliquam erat volutpat. Ut wisi enim ad minim veniam,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82380257-FCF6-437B-B5B9-C333658153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280" y="5787771"/>
            <a:ext cx="1979832" cy="186248"/>
          </a:xfrm>
        </p:spPr>
        <p:txBody>
          <a:bodyPr tIns="91440" bIns="182880" anchor="ctr"/>
          <a:lstStyle>
            <a:lvl1pPr marL="0" indent="0" algn="ctr">
              <a:buNone/>
              <a:defRPr sz="72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NAME GOES HERE/COMPANY NAME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5275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Ice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5162551"/>
            <a:ext cx="4250693" cy="9620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2"/>
            <a:ext cx="4422047" cy="2772990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502143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333222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bg1"/>
                </a:solidFill>
                <a:latin typeface="Helvetica-Lightoblique" pitchFamily="50" charset="0"/>
              </a:defRPr>
            </a:lvl1pPr>
          </a:lstStyle>
          <a:p>
            <a:pPr lvl="0"/>
            <a:r>
              <a:rPr lang="en-GB"/>
              <a:t>Lorem ipsum dolor sit amet, consectetuer adipiscing elit, sed </a:t>
            </a:r>
            <a:r>
              <a:rPr lang="en-GB" err="1"/>
              <a:t>diam</a:t>
            </a:r>
            <a:r>
              <a:rPr lang="en-GB"/>
              <a:t> nonummy nibh euismod tincidunt ut laoreet dolore magna aliquam erat volutpat. Ut wisi enim ad minim veniam,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B62A3E-E214-4BCF-AD36-9D0C58A7EBEA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0508602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Ice Blue v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4846320"/>
            <a:ext cx="4250693" cy="128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3"/>
            <a:ext cx="4422047" cy="2592575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470520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000008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tx1"/>
                </a:solidFill>
                <a:latin typeface="Helvetica-Lightoblique" pitchFamily="50" charset="0"/>
              </a:defRPr>
            </a:lvl1pPr>
          </a:lstStyle>
          <a:p>
            <a:pPr lvl="0"/>
            <a:r>
              <a:rPr lang="en-GB"/>
              <a:t>Lorem ipsum dolor sit amet, consectetuer adipiscing elit, sed </a:t>
            </a:r>
            <a:r>
              <a:rPr lang="en-GB" err="1"/>
              <a:t>diam</a:t>
            </a:r>
            <a:r>
              <a:rPr lang="en-GB"/>
              <a:t> nonummy nibh euismod tincidunt ut laoreet dolore magna aliquam erat volutpat. Ut wisi enim ad minim veniam,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82380257-FCF6-437B-B5B9-C333658153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280" y="5787771"/>
            <a:ext cx="1979832" cy="186248"/>
          </a:xfrm>
        </p:spPr>
        <p:txBody>
          <a:bodyPr tIns="91440" bIns="182880" anchor="ctr"/>
          <a:lstStyle>
            <a:lvl1pPr marL="0" indent="0" algn="ctr">
              <a:buNone/>
              <a:defRPr sz="72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NAME GOES HERE/COMPANY NAME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8F0979B-92F6-4472-A93A-A4673C35CF75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8716375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6" y="3330480"/>
            <a:ext cx="4096734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3934602"/>
            <a:ext cx="3716874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4469478"/>
            <a:ext cx="4089075" cy="193132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26A58F6F-5C31-4CC5-9D83-5A25916CFC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32506" y="4469478"/>
            <a:ext cx="4089076" cy="193132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10F787-7274-462B-8B90-A25D467874DB}"/>
              </a:ext>
            </a:extLst>
          </p:cNvPr>
          <p:cNvSpPr/>
          <p:nvPr userDrawn="1"/>
        </p:nvSpPr>
        <p:spPr>
          <a:xfrm>
            <a:off x="5191" y="0"/>
            <a:ext cx="12186809" cy="312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762800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2">
          <p15:clr>
            <a:srgbClr val="FBAE40"/>
          </p15:clr>
        </p15:guide>
        <p15:guide id="2" pos="2944">
          <p15:clr>
            <a:srgbClr val="FBAE40"/>
          </p15:clr>
        </p15:guide>
        <p15:guide id="3" pos="3112">
          <p15:clr>
            <a:srgbClr val="FBAE40"/>
          </p15:clr>
        </p15:guide>
        <p15:guide id="4" pos="5728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u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D61715A-46B0-4F0A-A964-84B00D5ECCD9}"/>
              </a:ext>
            </a:extLst>
          </p:cNvPr>
          <p:cNvSpPr/>
          <p:nvPr userDrawn="1"/>
        </p:nvSpPr>
        <p:spPr>
          <a:xfrm>
            <a:off x="-1" y="2789239"/>
            <a:ext cx="12192000" cy="4068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1642127"/>
            <a:ext cx="4089075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32506" y="1642127"/>
            <a:ext cx="4089076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94499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up v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1642127"/>
            <a:ext cx="4089075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32506" y="1642127"/>
            <a:ext cx="4089076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3CB6C2-878B-44E4-9375-E95DEDA9BE29}"/>
              </a:ext>
            </a:extLst>
          </p:cNvPr>
          <p:cNvSpPr/>
          <p:nvPr userDrawn="1"/>
        </p:nvSpPr>
        <p:spPr>
          <a:xfrm>
            <a:off x="-1" y="2706527"/>
            <a:ext cx="12192000" cy="4151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0195206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E5AA4-CE49-4346-B1E9-39366FBDC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6BEF7-AD6B-9145-A11A-DFBBA018C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12D76D-7244-174D-B330-4751D3A3B6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170D02-414E-FC4F-98F7-663BA18AE0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3C5D75-B033-D84B-BDC2-E1DE69A766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BB9DDE-0844-7B40-960B-0B593FEB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942282-7BD7-E54A-9094-D59C8B387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46ED25-DC8B-A84C-B611-ED7DFCFAB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1791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8336" y="3333784"/>
            <a:ext cx="4051431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504" y="212790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5" name="Text Placeholder 41">
            <a:extLst>
              <a:ext uri="{FF2B5EF4-FFF2-40B4-BE49-F238E27FC236}">
                <a16:creationId xmlns:a16="http://schemas.microsoft.com/office/drawing/2014/main" id="{D52BC5D2-5C4D-4082-92FC-DDFD40B5758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8336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67D136FC-C39E-4B56-A8A7-902EFCBE1E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8335" y="2891539"/>
            <a:ext cx="4059315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19" name="Text Placeholder 41">
            <a:extLst>
              <a:ext uri="{FF2B5EF4-FFF2-40B4-BE49-F238E27FC236}">
                <a16:creationId xmlns:a16="http://schemas.microsoft.com/office/drawing/2014/main" id="{88629875-6B48-47C0-95E2-FCC671B7CB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32503" y="2891539"/>
            <a:ext cx="4059315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3852BDF8-9FCD-4338-9AB5-50F325D2E41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032503" y="3333784"/>
            <a:ext cx="4051431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74419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8335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1">
            <a:extLst>
              <a:ext uri="{FF2B5EF4-FFF2-40B4-BE49-F238E27FC236}">
                <a16:creationId xmlns:a16="http://schemas.microsoft.com/office/drawing/2014/main" id="{D52BC5D2-5C4D-4082-92FC-DDFD40B5758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8336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67D136FC-C39E-4B56-A8A7-902EFCBE1E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8336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28" name="Text Placeholder 41">
            <a:extLst>
              <a:ext uri="{FF2B5EF4-FFF2-40B4-BE49-F238E27FC236}">
                <a16:creationId xmlns:a16="http://schemas.microsoft.com/office/drawing/2014/main" id="{802D27AC-5BF8-4C33-A7A8-C234E04F258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93909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41">
            <a:extLst>
              <a:ext uri="{FF2B5EF4-FFF2-40B4-BE49-F238E27FC236}">
                <a16:creationId xmlns:a16="http://schemas.microsoft.com/office/drawing/2014/main" id="{ECD25102-B5CF-4D8F-A188-0B90FFE36B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93910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1" name="Text Placeholder 41">
            <a:extLst>
              <a:ext uri="{FF2B5EF4-FFF2-40B4-BE49-F238E27FC236}">
                <a16:creationId xmlns:a16="http://schemas.microsoft.com/office/drawing/2014/main" id="{9CCFC390-048E-4EBB-9396-1FD4F438ED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93910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33" name="Text Placeholder 41">
            <a:extLst>
              <a:ext uri="{FF2B5EF4-FFF2-40B4-BE49-F238E27FC236}">
                <a16:creationId xmlns:a16="http://schemas.microsoft.com/office/drawing/2014/main" id="{C6038199-F004-41CF-A621-792EF2E2334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891087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41">
            <a:extLst>
              <a:ext uri="{FF2B5EF4-FFF2-40B4-BE49-F238E27FC236}">
                <a16:creationId xmlns:a16="http://schemas.microsoft.com/office/drawing/2014/main" id="{F4C0732F-6C0A-4BC8-A772-0B31EA2F409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91088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5" name="Text Placeholder 41">
            <a:extLst>
              <a:ext uri="{FF2B5EF4-FFF2-40B4-BE49-F238E27FC236}">
                <a16:creationId xmlns:a16="http://schemas.microsoft.com/office/drawing/2014/main" id="{0927B884-632A-48DD-93F1-D73F9AB1B6A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91088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138345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36" name="Text Placeholder 41">
            <a:extLst>
              <a:ext uri="{FF2B5EF4-FFF2-40B4-BE49-F238E27FC236}">
                <a16:creationId xmlns:a16="http://schemas.microsoft.com/office/drawing/2014/main" id="{209BC04F-D5E4-4393-95C5-0F6591B855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93904" y="1392786"/>
            <a:ext cx="6219760" cy="94198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Lorem</a:t>
            </a:r>
          </a:p>
        </p:txBody>
      </p:sp>
      <p:sp>
        <p:nvSpPr>
          <p:cNvPr id="37" name="Text Placeholder 41">
            <a:extLst>
              <a:ext uri="{FF2B5EF4-FFF2-40B4-BE49-F238E27FC236}">
                <a16:creationId xmlns:a16="http://schemas.microsoft.com/office/drawing/2014/main" id="{7EBAC2CF-6AD1-476C-87B2-C06C9115D2F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93905" y="834162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39" name="Text Placeholder 41">
            <a:extLst>
              <a:ext uri="{FF2B5EF4-FFF2-40B4-BE49-F238E27FC236}">
                <a16:creationId xmlns:a16="http://schemas.microsoft.com/office/drawing/2014/main" id="{D0AEA13F-698D-439D-9EAB-368901F325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22666" y="3737381"/>
            <a:ext cx="6219760" cy="94198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Lorem</a:t>
            </a:r>
          </a:p>
        </p:txBody>
      </p:sp>
      <p:sp>
        <p:nvSpPr>
          <p:cNvPr id="40" name="Text Placeholder 41">
            <a:extLst>
              <a:ext uri="{FF2B5EF4-FFF2-40B4-BE49-F238E27FC236}">
                <a16:creationId xmlns:a16="http://schemas.microsoft.com/office/drawing/2014/main" id="{68FF66F6-B1C9-4BCD-8487-95074D981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22667" y="3188917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909666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A570DFD-BCDE-4B1E-983F-549B0B01A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6826" y="2470442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9AA4763E-9535-48D9-A7A0-47BAE8826A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7822" y="3074563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A8C92DB9-E053-4A8E-AD46-ECD172D91B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0798" y="3750351"/>
            <a:ext cx="4422047" cy="2210612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9507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Ic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A570DFD-BCDE-4B1E-983F-549B0B01A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6826" y="2470442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9AA4763E-9535-48D9-A7A0-47BAE8826A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7822" y="3074563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A8C92DB9-E053-4A8E-AD46-ECD172D91B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0798" y="3750351"/>
            <a:ext cx="4422047" cy="2210612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5811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9C8366E-4551-45B5-8315-BAD7D7822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FA376403-1F8F-4447-BF16-CD9AD84E53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856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C187C-E429-CD49-B58A-CB8E090FA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FF36D0-BFE4-9949-9E89-09906B4F5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EC319F-F805-6E4E-8D3C-3F4676E16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1641F0-9B6D-E94F-A979-91F56A4C5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93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FEA5EC-AF0C-494D-AE60-629E81986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66BDBD-DB55-CD48-A260-77AF4981A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E6D73C-B8F4-FA40-B1C2-BCC55C188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882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CAF58-FC7B-1541-98FB-DF0ECECA1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61D9D-6B49-3343-B0DC-1826A0A83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1A1FB-75E3-BE44-B4F1-61F798CDC8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8AD33D-B14A-1E4D-8C2E-9CB770455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653C3C-948F-704A-ADCA-862364F5D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C301E1-4B2C-5848-8BB6-DCA07C948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34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ECA18-21A7-4F4F-AE92-7693302AE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799FB2-811D-BB4E-A3BD-0A54421CD4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EB802F-649D-D04C-AA36-1801F2E482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CC28A1-74D0-0148-90F9-DC233F310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EFBCA-2FC4-9C46-BCA4-0B00D3E0A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8FBC0A-8886-A044-9D2E-E44EE7E3F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357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B83807-8083-E946-9568-F5DA5E376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21B6F-4AE4-CC48-AE78-093FC5E5D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92C3D-56C5-B443-9039-55850F1226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75F10-90BA-9A4B-97C5-0F6D45F15F43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BB4FE-21FC-9249-87CF-23D44CEF62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B5D03-AC5A-6F4D-91F4-FD920EF7E4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587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6614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1219170" rtl="0" eaLnBrk="1" latinLnBrk="0" hangingPunct="1">
        <a:lnSpc>
          <a:spcPts val="2800"/>
        </a:lnSpc>
        <a:spcBef>
          <a:spcPct val="0"/>
        </a:spcBef>
        <a:buNone/>
        <a:defRPr sz="2400" b="0" i="0" kern="1200">
          <a:solidFill>
            <a:schemeClr val="tx1"/>
          </a:solidFill>
          <a:latin typeface="Montserrat Medium" charset="0"/>
          <a:ea typeface="Montserrat Medium" charset="0"/>
          <a:cs typeface="Montserrat Medium" charset="0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3">
          <p15:clr>
            <a:srgbClr val="F26B43"/>
          </p15:clr>
        </p15:guide>
        <p15:guide id="2" pos="22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FF9373-5B95-4E54-BA9A-04A79311AD27}"/>
              </a:ext>
            </a:extLst>
          </p:cNvPr>
          <p:cNvSpPr/>
          <p:nvPr userDrawn="1"/>
        </p:nvSpPr>
        <p:spPr>
          <a:xfrm>
            <a:off x="9942786" y="6064469"/>
            <a:ext cx="2013174" cy="5904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83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44DC67-6DB7-4F5D-A26D-2E4937C5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85" y="457201"/>
            <a:ext cx="10972802" cy="589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AAD199-1DC0-4D3D-9CDE-E6FF5F89D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585" y="1270621"/>
            <a:ext cx="10972802" cy="49679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2A25F-7DCA-489E-AE91-407134B725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3" y="6356369"/>
            <a:ext cx="411479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3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EF800-22AA-44EE-B007-4A56DC7939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2" y="63563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3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034A4-E40F-4E23-A773-AC1BBA02D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723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</p:sldLayoutIdLst>
  <p:hf hdr="0" ftr="0" dt="0"/>
  <p:txStyles>
    <p:titleStyle>
      <a:lvl1pPr algn="l" defTabSz="944056" rtl="0" eaLnBrk="1" latinLnBrk="0" hangingPunct="1">
        <a:lnSpc>
          <a:spcPct val="100000"/>
        </a:lnSpc>
        <a:spcBef>
          <a:spcPct val="0"/>
        </a:spcBef>
        <a:buNone/>
        <a:defRPr sz="37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6014" indent="-236014" algn="l" defTabSz="944056" rtl="0" eaLnBrk="1" latinLnBrk="0" hangingPunct="1">
        <a:lnSpc>
          <a:spcPts val="1500"/>
        </a:lnSpc>
        <a:spcBef>
          <a:spcPts val="1033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1pPr>
      <a:lvl2pPr marL="708042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2pPr>
      <a:lvl3pPr marL="1180070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3pPr>
      <a:lvl4pPr marL="1652100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4pPr>
      <a:lvl5pPr marL="2124127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5pPr>
      <a:lvl6pPr marL="2596155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6pPr>
      <a:lvl7pPr marL="3068183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7pPr>
      <a:lvl8pPr marL="3540211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8pPr>
      <a:lvl9pPr marL="4012240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1pPr>
      <a:lvl2pPr marL="472028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2pPr>
      <a:lvl3pPr marL="944056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3pPr>
      <a:lvl4pPr marL="1416084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4pPr>
      <a:lvl5pPr marL="1888113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5pPr>
      <a:lvl6pPr marL="2360141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6pPr>
      <a:lvl7pPr marL="2832170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7pPr>
      <a:lvl8pPr marL="3304197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8pPr>
      <a:lvl9pPr marL="3776226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pos="256">
          <p15:clr>
            <a:srgbClr val="F26B43"/>
          </p15:clr>
        </p15:guide>
        <p15:guide id="3" pos="7192">
          <p15:clr>
            <a:srgbClr val="F26B43"/>
          </p15:clr>
        </p15:guide>
        <p15:guide id="4" orient="horz" pos="4032">
          <p15:clr>
            <a:srgbClr val="F26B43"/>
          </p15:clr>
        </p15:guide>
        <p15:guide id="5" pos="30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chart" Target="../charts/char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18" Type="http://schemas.openxmlformats.org/officeDocument/2006/relationships/image" Target="../media/image120.png"/><Relationship Id="rId3" Type="http://schemas.openxmlformats.org/officeDocument/2006/relationships/image" Target="../media/image106.png"/><Relationship Id="rId21" Type="http://schemas.openxmlformats.org/officeDocument/2006/relationships/image" Target="../media/image123.png"/><Relationship Id="rId7" Type="http://schemas.openxmlformats.org/officeDocument/2006/relationships/image" Target="../media/image109.png"/><Relationship Id="rId12" Type="http://schemas.openxmlformats.org/officeDocument/2006/relationships/image" Target="../media/image114.png"/><Relationship Id="rId17" Type="http://schemas.openxmlformats.org/officeDocument/2006/relationships/image" Target="../media/image119.png"/><Relationship Id="rId2" Type="http://schemas.openxmlformats.org/officeDocument/2006/relationships/image" Target="../media/image105.png"/><Relationship Id="rId16" Type="http://schemas.openxmlformats.org/officeDocument/2006/relationships/image" Target="../media/image118.jpeg"/><Relationship Id="rId20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5" Type="http://schemas.openxmlformats.org/officeDocument/2006/relationships/image" Target="../media/image117.png"/><Relationship Id="rId10" Type="http://schemas.openxmlformats.org/officeDocument/2006/relationships/image" Target="../media/image112.png"/><Relationship Id="rId19" Type="http://schemas.openxmlformats.org/officeDocument/2006/relationships/image" Target="../media/image121.png"/><Relationship Id="rId4" Type="http://schemas.openxmlformats.org/officeDocument/2006/relationships/image" Target="../media/image50.png"/><Relationship Id="rId9" Type="http://schemas.openxmlformats.org/officeDocument/2006/relationships/image" Target="../media/image111.png"/><Relationship Id="rId14" Type="http://schemas.openxmlformats.org/officeDocument/2006/relationships/image" Target="../media/image1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chart" Target="../charts/char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36.png"/><Relationship Id="rId21" Type="http://schemas.openxmlformats.org/officeDocument/2006/relationships/hyperlink" Target="https://harvesthosts.com/" TargetMode="External"/><Relationship Id="rId34" Type="http://schemas.openxmlformats.org/officeDocument/2006/relationships/image" Target="../media/image140.png"/><Relationship Id="rId42" Type="http://schemas.openxmlformats.org/officeDocument/2006/relationships/image" Target="../media/image143.png"/><Relationship Id="rId47" Type="http://schemas.openxmlformats.org/officeDocument/2006/relationships/hyperlink" Target="https://www.getsupernatural.com/" TargetMode="External"/><Relationship Id="rId50" Type="http://schemas.openxmlformats.org/officeDocument/2006/relationships/image" Target="../media/image146.png"/><Relationship Id="rId55" Type="http://schemas.openxmlformats.org/officeDocument/2006/relationships/hyperlink" Target="https://sendacake.com/" TargetMode="External"/><Relationship Id="rId63" Type="http://schemas.openxmlformats.org/officeDocument/2006/relationships/hyperlink" Target="https://www.tripamigo.com/" TargetMode="External"/><Relationship Id="rId7" Type="http://schemas.openxmlformats.org/officeDocument/2006/relationships/hyperlink" Target="https://getcerebral.com/" TargetMode="External"/><Relationship Id="rId2" Type="http://schemas.openxmlformats.org/officeDocument/2006/relationships/image" Target="../media/image125.png"/><Relationship Id="rId16" Type="http://schemas.openxmlformats.org/officeDocument/2006/relationships/image" Target="../media/image131.png"/><Relationship Id="rId29" Type="http://schemas.openxmlformats.org/officeDocument/2006/relationships/hyperlink" Target="https://pacificbath.com/" TargetMode="External"/><Relationship Id="rId11" Type="http://schemas.openxmlformats.org/officeDocument/2006/relationships/hyperlink" Target="https://slicelife.com/" TargetMode="External"/><Relationship Id="rId24" Type="http://schemas.openxmlformats.org/officeDocument/2006/relationships/image" Target="../media/image135.png"/><Relationship Id="rId32" Type="http://schemas.openxmlformats.org/officeDocument/2006/relationships/image" Target="../media/image139.png"/><Relationship Id="rId37" Type="http://schemas.openxmlformats.org/officeDocument/2006/relationships/hyperlink" Target="https://surelywell.com/" TargetMode="External"/><Relationship Id="rId40" Type="http://schemas.openxmlformats.org/officeDocument/2006/relationships/image" Target="../media/image64.jpeg"/><Relationship Id="rId45" Type="http://schemas.openxmlformats.org/officeDocument/2006/relationships/hyperlink" Target="https://thejetacademy.com/" TargetMode="External"/><Relationship Id="rId53" Type="http://schemas.openxmlformats.org/officeDocument/2006/relationships/hyperlink" Target="https://www.instacart.com/" TargetMode="External"/><Relationship Id="rId58" Type="http://schemas.openxmlformats.org/officeDocument/2006/relationships/image" Target="../media/image150.png"/><Relationship Id="rId5" Type="http://schemas.openxmlformats.org/officeDocument/2006/relationships/hyperlink" Target="https://www.theinside.com/" TargetMode="External"/><Relationship Id="rId61" Type="http://schemas.openxmlformats.org/officeDocument/2006/relationships/hyperlink" Target="https://www.womply.com/" TargetMode="External"/><Relationship Id="rId19" Type="http://schemas.openxmlformats.org/officeDocument/2006/relationships/hyperlink" Target="https://www.alltrails.com/" TargetMode="External"/><Relationship Id="rId14" Type="http://schemas.openxmlformats.org/officeDocument/2006/relationships/image" Target="../media/image130.png"/><Relationship Id="rId22" Type="http://schemas.openxmlformats.org/officeDocument/2006/relationships/image" Target="../media/image134.png"/><Relationship Id="rId27" Type="http://schemas.openxmlformats.org/officeDocument/2006/relationships/hyperlink" Target="https://www.jeswork.com/" TargetMode="External"/><Relationship Id="rId30" Type="http://schemas.openxmlformats.org/officeDocument/2006/relationships/image" Target="../media/image138.png"/><Relationship Id="rId35" Type="http://schemas.openxmlformats.org/officeDocument/2006/relationships/hyperlink" Target="https://www.abm.com/" TargetMode="External"/><Relationship Id="rId43" Type="http://schemas.openxmlformats.org/officeDocument/2006/relationships/hyperlink" Target="https://www.globalmedicalresponse.com/" TargetMode="External"/><Relationship Id="rId48" Type="http://schemas.openxmlformats.org/officeDocument/2006/relationships/image" Target="../media/image46.jpeg"/><Relationship Id="rId56" Type="http://schemas.openxmlformats.org/officeDocument/2006/relationships/image" Target="../media/image149.jpeg"/><Relationship Id="rId64" Type="http://schemas.openxmlformats.org/officeDocument/2006/relationships/image" Target="../media/image153.png"/><Relationship Id="rId8" Type="http://schemas.openxmlformats.org/officeDocument/2006/relationships/image" Target="../media/image128.png"/><Relationship Id="rId51" Type="http://schemas.openxmlformats.org/officeDocument/2006/relationships/hyperlink" Target="https://athleticgreens.com/en" TargetMode="External"/><Relationship Id="rId3" Type="http://schemas.openxmlformats.org/officeDocument/2006/relationships/hyperlink" Target="https://www.simplehuman.com/" TargetMode="External"/><Relationship Id="rId12" Type="http://schemas.openxmlformats.org/officeDocument/2006/relationships/image" Target="../media/image129.png"/><Relationship Id="rId17" Type="http://schemas.openxmlformats.org/officeDocument/2006/relationships/hyperlink" Target="https://www.workhuman.com/" TargetMode="External"/><Relationship Id="rId25" Type="http://schemas.openxmlformats.org/officeDocument/2006/relationships/hyperlink" Target="https://www.afterpay.com/" TargetMode="External"/><Relationship Id="rId33" Type="http://schemas.openxmlformats.org/officeDocument/2006/relationships/hyperlink" Target="https://nine-elements.com/" TargetMode="External"/><Relationship Id="rId38" Type="http://schemas.openxmlformats.org/officeDocument/2006/relationships/image" Target="../media/image142.jpeg"/><Relationship Id="rId46" Type="http://schemas.openxmlformats.org/officeDocument/2006/relationships/image" Target="../media/image145.jpeg"/><Relationship Id="rId59" Type="http://schemas.openxmlformats.org/officeDocument/2006/relationships/hyperlink" Target="https://www.staffdna.com/" TargetMode="External"/><Relationship Id="rId20" Type="http://schemas.openxmlformats.org/officeDocument/2006/relationships/image" Target="../media/image133.png"/><Relationship Id="rId41" Type="http://schemas.openxmlformats.org/officeDocument/2006/relationships/hyperlink" Target="https://askchapter.org/" TargetMode="External"/><Relationship Id="rId54" Type="http://schemas.openxmlformats.org/officeDocument/2006/relationships/image" Target="../media/image148.png"/><Relationship Id="rId6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15" Type="http://schemas.openxmlformats.org/officeDocument/2006/relationships/hyperlink" Target="https://posh.com/" TargetMode="External"/><Relationship Id="rId23" Type="http://schemas.openxmlformats.org/officeDocument/2006/relationships/hyperlink" Target="https://zebit.com/" TargetMode="External"/><Relationship Id="rId28" Type="http://schemas.openxmlformats.org/officeDocument/2006/relationships/image" Target="../media/image137.png"/><Relationship Id="rId36" Type="http://schemas.openxmlformats.org/officeDocument/2006/relationships/image" Target="../media/image141.png"/><Relationship Id="rId49" Type="http://schemas.openxmlformats.org/officeDocument/2006/relationships/hyperlink" Target="https://ergatta.com/" TargetMode="External"/><Relationship Id="rId57" Type="http://schemas.openxmlformats.org/officeDocument/2006/relationships/hyperlink" Target="https://www.capsule.com/" TargetMode="External"/><Relationship Id="rId10" Type="http://schemas.openxmlformats.org/officeDocument/2006/relationships/image" Target="../media/image115.png"/><Relationship Id="rId31" Type="http://schemas.openxmlformats.org/officeDocument/2006/relationships/hyperlink" Target="https://ruggable.com/" TargetMode="External"/><Relationship Id="rId44" Type="http://schemas.openxmlformats.org/officeDocument/2006/relationships/image" Target="../media/image144.png"/><Relationship Id="rId52" Type="http://schemas.openxmlformats.org/officeDocument/2006/relationships/image" Target="../media/image147.png"/><Relationship Id="rId60" Type="http://schemas.openxmlformats.org/officeDocument/2006/relationships/image" Target="../media/image151.png"/><Relationship Id="rId65" Type="http://schemas.openxmlformats.org/officeDocument/2006/relationships/image" Target="../media/image22.png"/><Relationship Id="rId4" Type="http://schemas.openxmlformats.org/officeDocument/2006/relationships/image" Target="../media/image126.png"/><Relationship Id="rId9" Type="http://schemas.openxmlformats.org/officeDocument/2006/relationships/hyperlink" Target="https://www.myxfitness.com/" TargetMode="External"/><Relationship Id="rId13" Type="http://schemas.openxmlformats.org/officeDocument/2006/relationships/hyperlink" Target="https://urbanstems.com/" TargetMode="External"/><Relationship Id="rId18" Type="http://schemas.openxmlformats.org/officeDocument/2006/relationships/image" Target="../media/image132.png"/><Relationship Id="rId39" Type="http://schemas.openxmlformats.org/officeDocument/2006/relationships/hyperlink" Target="https://ouraring.com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62.png"/><Relationship Id="rId21" Type="http://schemas.openxmlformats.org/officeDocument/2006/relationships/hyperlink" Target="https://www.coin.cloud/" TargetMode="External"/><Relationship Id="rId34" Type="http://schemas.openxmlformats.org/officeDocument/2006/relationships/image" Target="../media/image165.png"/><Relationship Id="rId42" Type="http://schemas.openxmlformats.org/officeDocument/2006/relationships/image" Target="../media/image31.png"/><Relationship Id="rId47" Type="http://schemas.openxmlformats.org/officeDocument/2006/relationships/hyperlink" Target="https://www.ripplefoods.com/" TargetMode="External"/><Relationship Id="rId50" Type="http://schemas.openxmlformats.org/officeDocument/2006/relationships/image" Target="../media/image170.png"/><Relationship Id="rId55" Type="http://schemas.openxmlformats.org/officeDocument/2006/relationships/hyperlink" Target="https://underdogfantasy.com/" TargetMode="External"/><Relationship Id="rId63" Type="http://schemas.openxmlformats.org/officeDocument/2006/relationships/hyperlink" Target="https://www.jambys.com/" TargetMode="External"/><Relationship Id="rId7" Type="http://schemas.openxmlformats.org/officeDocument/2006/relationships/hyperlink" Target="https://www.go2bank.com/" TargetMode="External"/><Relationship Id="rId2" Type="http://schemas.openxmlformats.org/officeDocument/2006/relationships/image" Target="../media/image125.png"/><Relationship Id="rId16" Type="http://schemas.openxmlformats.org/officeDocument/2006/relationships/image" Target="../media/image160.png"/><Relationship Id="rId29" Type="http://schemas.openxmlformats.org/officeDocument/2006/relationships/hyperlink" Target="https://www.hellobrigit.com/" TargetMode="External"/><Relationship Id="rId11" Type="http://schemas.openxmlformats.org/officeDocument/2006/relationships/hyperlink" Target="https://www.workingforwomen.org/" TargetMode="External"/><Relationship Id="rId24" Type="http://schemas.openxmlformats.org/officeDocument/2006/relationships/image" Target="../media/image161.png"/><Relationship Id="rId32" Type="http://schemas.openxmlformats.org/officeDocument/2006/relationships/image" Target="../media/image96.png"/><Relationship Id="rId37" Type="http://schemas.openxmlformats.org/officeDocument/2006/relationships/hyperlink" Target="https://www.goodamerican.com/" TargetMode="External"/><Relationship Id="rId40" Type="http://schemas.openxmlformats.org/officeDocument/2006/relationships/image" Target="../media/image167.png"/><Relationship Id="rId45" Type="http://schemas.openxmlformats.org/officeDocument/2006/relationships/hyperlink" Target="https://19crimes.com/" TargetMode="External"/><Relationship Id="rId53" Type="http://schemas.openxmlformats.org/officeDocument/2006/relationships/hyperlink" Target="https://motorsportgames.com/" TargetMode="External"/><Relationship Id="rId58" Type="http://schemas.openxmlformats.org/officeDocument/2006/relationships/image" Target="../media/image174.jpeg"/><Relationship Id="rId5" Type="http://schemas.openxmlformats.org/officeDocument/2006/relationships/hyperlink" Target="https://prende.tv/" TargetMode="External"/><Relationship Id="rId61" Type="http://schemas.openxmlformats.org/officeDocument/2006/relationships/hyperlink" Target="https://www.sheertex.com/" TargetMode="External"/><Relationship Id="rId19" Type="http://schemas.openxmlformats.org/officeDocument/2006/relationships/hyperlink" Target="https://ftx.com/en" TargetMode="External"/><Relationship Id="rId14" Type="http://schemas.openxmlformats.org/officeDocument/2006/relationships/image" Target="../media/image159.png"/><Relationship Id="rId22" Type="http://schemas.openxmlformats.org/officeDocument/2006/relationships/image" Target="../media/image43.jpeg"/><Relationship Id="rId27" Type="http://schemas.openxmlformats.org/officeDocument/2006/relationships/hyperlink" Target="https://pmdbeauty.com/" TargetMode="External"/><Relationship Id="rId30" Type="http://schemas.openxmlformats.org/officeDocument/2006/relationships/image" Target="../media/image164.png"/><Relationship Id="rId35" Type="http://schemas.openxmlformats.org/officeDocument/2006/relationships/hyperlink" Target="https://skims.com/" TargetMode="External"/><Relationship Id="rId43" Type="http://schemas.openxmlformats.org/officeDocument/2006/relationships/hyperlink" Target="https://stuffedpuffs.com/" TargetMode="External"/><Relationship Id="rId48" Type="http://schemas.openxmlformats.org/officeDocument/2006/relationships/image" Target="../media/image169.jpeg"/><Relationship Id="rId56" Type="http://schemas.openxmlformats.org/officeDocument/2006/relationships/image" Target="../media/image173.png"/><Relationship Id="rId64" Type="http://schemas.openxmlformats.org/officeDocument/2006/relationships/image" Target="../media/image177.png"/><Relationship Id="rId8" Type="http://schemas.openxmlformats.org/officeDocument/2006/relationships/image" Target="../media/image156.png"/><Relationship Id="rId51" Type="http://schemas.openxmlformats.org/officeDocument/2006/relationships/hyperlink" Target="https://tattooedchef.com/" TargetMode="External"/><Relationship Id="rId3" Type="http://schemas.openxmlformats.org/officeDocument/2006/relationships/hyperlink" Target="https://www.paramountplus.com/" TargetMode="External"/><Relationship Id="rId12" Type="http://schemas.openxmlformats.org/officeDocument/2006/relationships/image" Target="../media/image158.png"/><Relationship Id="rId17" Type="http://schemas.openxmlformats.org/officeDocument/2006/relationships/hyperlink" Target="https://crypto.com/" TargetMode="External"/><Relationship Id="rId25" Type="http://schemas.openxmlformats.org/officeDocument/2006/relationships/hyperlink" Target="https://derma-geek.com/" TargetMode="External"/><Relationship Id="rId33" Type="http://schemas.openxmlformats.org/officeDocument/2006/relationships/hyperlink" Target="https://www.getarculus.com/" TargetMode="External"/><Relationship Id="rId38" Type="http://schemas.openxmlformats.org/officeDocument/2006/relationships/image" Target="../media/image29.png"/><Relationship Id="rId46" Type="http://schemas.openxmlformats.org/officeDocument/2006/relationships/image" Target="../media/image168.jpeg"/><Relationship Id="rId59" Type="http://schemas.openxmlformats.org/officeDocument/2006/relationships/hyperlink" Target="https://www.roccat.com/" TargetMode="External"/><Relationship Id="rId20" Type="http://schemas.openxmlformats.org/officeDocument/2006/relationships/image" Target="../media/image44.png"/><Relationship Id="rId41" Type="http://schemas.openxmlformats.org/officeDocument/2006/relationships/hyperlink" Target="https://drinkcacti.com/" TargetMode="External"/><Relationship Id="rId54" Type="http://schemas.openxmlformats.org/officeDocument/2006/relationships/image" Target="../media/image172.png"/><Relationship Id="rId62" Type="http://schemas.openxmlformats.org/officeDocument/2006/relationships/image" Target="../media/image1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png"/><Relationship Id="rId15" Type="http://schemas.openxmlformats.org/officeDocument/2006/relationships/hyperlink" Target="https://plus.cnn.com/plus" TargetMode="External"/><Relationship Id="rId23" Type="http://schemas.openxmlformats.org/officeDocument/2006/relationships/hyperlink" Target="https://www.ruelala.com/boutique/" TargetMode="External"/><Relationship Id="rId28" Type="http://schemas.openxmlformats.org/officeDocument/2006/relationships/image" Target="../media/image163.jpeg"/><Relationship Id="rId36" Type="http://schemas.openxmlformats.org/officeDocument/2006/relationships/image" Target="../media/image166.png"/><Relationship Id="rId49" Type="http://schemas.openxmlformats.org/officeDocument/2006/relationships/hyperlink" Target="https://impossiblefoods.com/" TargetMode="External"/><Relationship Id="rId57" Type="http://schemas.openxmlformats.org/officeDocument/2006/relationships/hyperlink" Target="https://www.topeleven.com/" TargetMode="External"/><Relationship Id="rId10" Type="http://schemas.openxmlformats.org/officeDocument/2006/relationships/image" Target="../media/image157.jpeg"/><Relationship Id="rId31" Type="http://schemas.openxmlformats.org/officeDocument/2006/relationships/hyperlink" Target="https://bitwiseinvestments.com/" TargetMode="External"/><Relationship Id="rId44" Type="http://schemas.openxmlformats.org/officeDocument/2006/relationships/image" Target="../media/image32.png"/><Relationship Id="rId52" Type="http://schemas.openxmlformats.org/officeDocument/2006/relationships/image" Target="../media/image171.png"/><Relationship Id="rId60" Type="http://schemas.openxmlformats.org/officeDocument/2006/relationships/image" Target="../media/image175.png"/><Relationship Id="rId65" Type="http://schemas.openxmlformats.org/officeDocument/2006/relationships/image" Target="../media/image22.png"/><Relationship Id="rId4" Type="http://schemas.openxmlformats.org/officeDocument/2006/relationships/image" Target="../media/image154.png"/><Relationship Id="rId9" Type="http://schemas.openxmlformats.org/officeDocument/2006/relationships/hyperlink" Target="https://www.varomoney.com/" TargetMode="External"/><Relationship Id="rId13" Type="http://schemas.openxmlformats.org/officeDocument/2006/relationships/hyperlink" Target="https://climatepower.us/" TargetMode="External"/><Relationship Id="rId18" Type="http://schemas.openxmlformats.org/officeDocument/2006/relationships/image" Target="../media/image42.png"/><Relationship Id="rId39" Type="http://schemas.openxmlformats.org/officeDocument/2006/relationships/hyperlink" Target="https://www.savagex.com/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molekule.com/" TargetMode="External"/><Relationship Id="rId13" Type="http://schemas.openxmlformats.org/officeDocument/2006/relationships/image" Target="../media/image183.jpeg"/><Relationship Id="rId3" Type="http://schemas.openxmlformats.org/officeDocument/2006/relationships/image" Target="../media/image178.png"/><Relationship Id="rId7" Type="http://schemas.openxmlformats.org/officeDocument/2006/relationships/image" Target="../media/image180.png"/><Relationship Id="rId12" Type="http://schemas.openxmlformats.org/officeDocument/2006/relationships/hyperlink" Target="https://ouraring.com/" TargetMode="External"/><Relationship Id="rId2" Type="http://schemas.openxmlformats.org/officeDocument/2006/relationships/hyperlink" Target="https://www.allbirds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mrsmeyers.com/" TargetMode="External"/><Relationship Id="rId11" Type="http://schemas.openxmlformats.org/officeDocument/2006/relationships/image" Target="../media/image182.png"/><Relationship Id="rId5" Type="http://schemas.openxmlformats.org/officeDocument/2006/relationships/image" Target="../media/image179.png"/><Relationship Id="rId10" Type="http://schemas.openxmlformats.org/officeDocument/2006/relationships/hyperlink" Target="https://seralabshealth.com/" TargetMode="External"/><Relationship Id="rId4" Type="http://schemas.openxmlformats.org/officeDocument/2006/relationships/hyperlink" Target="https://skims.com/" TargetMode="External"/><Relationship Id="rId9" Type="http://schemas.openxmlformats.org/officeDocument/2006/relationships/image" Target="../media/image181.png"/><Relationship Id="rId1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image" Target="../media/image184.png"/><Relationship Id="rId7" Type="http://schemas.openxmlformats.org/officeDocument/2006/relationships/image" Target="../media/image18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thevab.com/insight/welcome-tv-FY-2020" TargetMode="External"/><Relationship Id="rId13" Type="http://schemas.openxmlformats.org/officeDocument/2006/relationships/hyperlink" Target="https://thevab.com/insight/secret-of-my-success" TargetMode="External"/><Relationship Id="rId3" Type="http://schemas.openxmlformats.org/officeDocument/2006/relationships/hyperlink" Target="https://thevab.com/" TargetMode="External"/><Relationship Id="rId7" Type="http://schemas.openxmlformats.org/officeDocument/2006/relationships/hyperlink" Target="https://thevab.com/insight/welcome-tv-1H-2021" TargetMode="External"/><Relationship Id="rId12" Type="http://schemas.openxmlformats.org/officeDocument/2006/relationships/image" Target="../media/image192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evab.com/insight/todays-innovations-measurement-q1-2022" TargetMode="External"/><Relationship Id="rId11" Type="http://schemas.openxmlformats.org/officeDocument/2006/relationships/image" Target="../media/image191.png"/><Relationship Id="rId5" Type="http://schemas.openxmlformats.org/officeDocument/2006/relationships/hyperlink" Target="https://thevab.com/our-team/leah-montner-dixon" TargetMode="External"/><Relationship Id="rId15" Type="http://schemas.openxmlformats.org/officeDocument/2006/relationships/image" Target="../media/image22.png"/><Relationship Id="rId10" Type="http://schemas.openxmlformats.org/officeDocument/2006/relationships/image" Target="../media/image190.jpeg"/><Relationship Id="rId4" Type="http://schemas.openxmlformats.org/officeDocument/2006/relationships/hyperlink" Target="https://thevab.com/team-board" TargetMode="External"/><Relationship Id="rId9" Type="http://schemas.openxmlformats.org/officeDocument/2006/relationships/slide" Target="slide25.xml"/><Relationship Id="rId14" Type="http://schemas.openxmlformats.org/officeDocument/2006/relationships/image" Target="../media/image19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thevab.com/vab-happenings/vab-brand-video" TargetMode="External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9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17" Type="http://schemas.openxmlformats.org/officeDocument/2006/relationships/hyperlink" Target="https://anytask.com/" TargetMode="External"/><Relationship Id="rId299" Type="http://schemas.openxmlformats.org/officeDocument/2006/relationships/hyperlink" Target="https://askchapter.org/" TargetMode="External"/><Relationship Id="rId21" Type="http://schemas.openxmlformats.org/officeDocument/2006/relationships/hyperlink" Target="https://19crimes.com/" TargetMode="External"/><Relationship Id="rId63" Type="http://schemas.openxmlformats.org/officeDocument/2006/relationships/hyperlink" Target="https://posh.com/" TargetMode="External"/><Relationship Id="rId159" Type="http://schemas.openxmlformats.org/officeDocument/2006/relationships/hyperlink" Target="https://bitwiseinvestments.com/" TargetMode="External"/><Relationship Id="rId170" Type="http://schemas.openxmlformats.org/officeDocument/2006/relationships/hyperlink" Target="https://www.glossier.com/" TargetMode="External"/><Relationship Id="rId226" Type="http://schemas.openxmlformats.org/officeDocument/2006/relationships/hyperlink" Target="https://www.shopflamingo.com/en/us/" TargetMode="External"/><Relationship Id="rId268" Type="http://schemas.openxmlformats.org/officeDocument/2006/relationships/hyperlink" Target="https://www.ruelala.com/" TargetMode="External"/><Relationship Id="rId32" Type="http://schemas.openxmlformats.org/officeDocument/2006/relationships/hyperlink" Target="https://oxygen.us/" TargetMode="External"/><Relationship Id="rId74" Type="http://schemas.openxmlformats.org/officeDocument/2006/relationships/hyperlink" Target="https://sendacake.com/" TargetMode="External"/><Relationship Id="rId128" Type="http://schemas.openxmlformats.org/officeDocument/2006/relationships/hyperlink" Target="https://www.instacart.com/" TargetMode="External"/><Relationship Id="rId5" Type="http://schemas.openxmlformats.org/officeDocument/2006/relationships/hyperlink" Target="https://www.opploans.com/" TargetMode="External"/><Relationship Id="rId181" Type="http://schemas.openxmlformats.org/officeDocument/2006/relationships/hyperlink" Target="https://augustinusbader.com/us/en/" TargetMode="External"/><Relationship Id="rId237" Type="http://schemas.openxmlformats.org/officeDocument/2006/relationships/hyperlink" Target="https://www.mdinr.com/" TargetMode="External"/><Relationship Id="rId279" Type="http://schemas.openxmlformats.org/officeDocument/2006/relationships/hyperlink" Target="https://www.victimsjusticegroup.com/" TargetMode="External"/><Relationship Id="rId43" Type="http://schemas.openxmlformats.org/officeDocument/2006/relationships/hyperlink" Target="https://www.joshcellars.com/" TargetMode="External"/><Relationship Id="rId139" Type="http://schemas.openxmlformats.org/officeDocument/2006/relationships/hyperlink" Target="https://vosswater.com/" TargetMode="External"/><Relationship Id="rId290" Type="http://schemas.openxmlformats.org/officeDocument/2006/relationships/hyperlink" Target="https://nityacapital.com/" TargetMode="External"/><Relationship Id="rId304" Type="http://schemas.openxmlformats.org/officeDocument/2006/relationships/hyperlink" Target="https://www.legacyquotedirect.com/" TargetMode="External"/><Relationship Id="rId85" Type="http://schemas.openxmlformats.org/officeDocument/2006/relationships/hyperlink" Target="https://www.getarculus.com/" TargetMode="External"/><Relationship Id="rId150" Type="http://schemas.openxmlformats.org/officeDocument/2006/relationships/hyperlink" Target="https://www.wihatools.com/" TargetMode="External"/><Relationship Id="rId192" Type="http://schemas.openxmlformats.org/officeDocument/2006/relationships/hyperlink" Target="https://getcerebral.com/" TargetMode="External"/><Relationship Id="rId206" Type="http://schemas.openxmlformats.org/officeDocument/2006/relationships/hyperlink" Target="https://pipettebaby.com/" TargetMode="External"/><Relationship Id="rId248" Type="http://schemas.openxmlformats.org/officeDocument/2006/relationships/hyperlink" Target="https://www.bingoblitz.com/" TargetMode="External"/><Relationship Id="rId12" Type="http://schemas.openxmlformats.org/officeDocument/2006/relationships/hyperlink" Target="https://www.worldremit.com/" TargetMode="External"/><Relationship Id="rId108" Type="http://schemas.openxmlformats.org/officeDocument/2006/relationships/hyperlink" Target="https://www.goodsports.org/" TargetMode="External"/><Relationship Id="rId54" Type="http://schemas.openxmlformats.org/officeDocument/2006/relationships/hyperlink" Target="https://www.jdsports.com/" TargetMode="External"/><Relationship Id="rId96" Type="http://schemas.openxmlformats.org/officeDocument/2006/relationships/hyperlink" Target="https://ouraring.com/" TargetMode="External"/><Relationship Id="rId161" Type="http://schemas.openxmlformats.org/officeDocument/2006/relationships/hyperlink" Target="https://www.thayers.com/" TargetMode="External"/><Relationship Id="rId217" Type="http://schemas.openxmlformats.org/officeDocument/2006/relationships/hyperlink" Target="https://www.kinder.com/us/en/applaydu" TargetMode="External"/><Relationship Id="rId259" Type="http://schemas.openxmlformats.org/officeDocument/2006/relationships/hyperlink" Target="https://drinkcirkul.com/" TargetMode="External"/><Relationship Id="rId23" Type="http://schemas.openxmlformats.org/officeDocument/2006/relationships/hyperlink" Target="https://www.moneylion.com/" TargetMode="External"/><Relationship Id="rId119" Type="http://schemas.openxmlformats.org/officeDocument/2006/relationships/hyperlink" Target="https://defy.com/" TargetMode="External"/><Relationship Id="rId270" Type="http://schemas.openxmlformats.org/officeDocument/2006/relationships/hyperlink" Target="http://www.origindiagnostics.com/" TargetMode="External"/><Relationship Id="rId65" Type="http://schemas.openxmlformats.org/officeDocument/2006/relationships/hyperlink" Target="http://impossiblefoods.com/" TargetMode="External"/><Relationship Id="rId130" Type="http://schemas.openxmlformats.org/officeDocument/2006/relationships/hyperlink" Target="https://www.ripplefoods.com/" TargetMode="External"/><Relationship Id="rId172" Type="http://schemas.openxmlformats.org/officeDocument/2006/relationships/hyperlink" Target="https://www.vaulthealth.com/" TargetMode="External"/><Relationship Id="rId193" Type="http://schemas.openxmlformats.org/officeDocument/2006/relationships/hyperlink" Target="https://www.bigfishgames.com/us/en/game/evermerge.html" TargetMode="External"/><Relationship Id="rId207" Type="http://schemas.openxmlformats.org/officeDocument/2006/relationships/hyperlink" Target="https://pixels.com/" TargetMode="External"/><Relationship Id="rId228" Type="http://schemas.openxmlformats.org/officeDocument/2006/relationships/hyperlink" Target="https://sentrylaw.com/" TargetMode="External"/><Relationship Id="rId249" Type="http://schemas.openxmlformats.org/officeDocument/2006/relationships/hyperlink" Target="https://www2.deloitte.com/ui/en.html" TargetMode="External"/><Relationship Id="rId13" Type="http://schemas.openxmlformats.org/officeDocument/2006/relationships/hyperlink" Target="https://www.massgeneralbrigham.org/" TargetMode="External"/><Relationship Id="rId109" Type="http://schemas.openxmlformats.org/officeDocument/2006/relationships/hyperlink" Target="https://www.womply.com/hp1/" TargetMode="External"/><Relationship Id="rId260" Type="http://schemas.openxmlformats.org/officeDocument/2006/relationships/hyperlink" Target="https://sofiaandgrace.com/" TargetMode="External"/><Relationship Id="rId281" Type="http://schemas.openxmlformats.org/officeDocument/2006/relationships/hyperlink" Target="https://www.deudacero.com/?lang=en" TargetMode="External"/><Relationship Id="rId34" Type="http://schemas.openxmlformats.org/officeDocument/2006/relationships/hyperlink" Target="https://www.breztri.com/" TargetMode="External"/><Relationship Id="rId55" Type="http://schemas.openxmlformats.org/officeDocument/2006/relationships/hyperlink" Target="https://skylar.com/" TargetMode="External"/><Relationship Id="rId76" Type="http://schemas.openxmlformats.org/officeDocument/2006/relationships/hyperlink" Target="https://ezrabrooks.com/" TargetMode="External"/><Relationship Id="rId97" Type="http://schemas.openxmlformats.org/officeDocument/2006/relationships/hyperlink" Target="https://oxcarcare.com/" TargetMode="External"/><Relationship Id="rId120" Type="http://schemas.openxmlformats.org/officeDocument/2006/relationships/hyperlink" Target="http://www.pharmacyclics.com/" TargetMode="External"/><Relationship Id="rId141" Type="http://schemas.openxmlformats.org/officeDocument/2006/relationships/hyperlink" Target="https://www.tickpick.com/" TargetMode="External"/><Relationship Id="rId7" Type="http://schemas.openxmlformats.org/officeDocument/2006/relationships/hyperlink" Target="https://www.owning.com/" TargetMode="External"/><Relationship Id="rId162" Type="http://schemas.openxmlformats.org/officeDocument/2006/relationships/hyperlink" Target="https://www.waystar.com/" TargetMode="External"/><Relationship Id="rId183" Type="http://schemas.openxmlformats.org/officeDocument/2006/relationships/hyperlink" Target="https://www.switchup.org/" TargetMode="External"/><Relationship Id="rId218" Type="http://schemas.openxmlformats.org/officeDocument/2006/relationships/hyperlink" Target="https://www.compeedusa.com/" TargetMode="External"/><Relationship Id="rId239" Type="http://schemas.openxmlformats.org/officeDocument/2006/relationships/hyperlink" Target="https://weslend.com/" TargetMode="External"/><Relationship Id="rId250" Type="http://schemas.openxmlformats.org/officeDocument/2006/relationships/hyperlink" Target="https://www.ipshowers.com/hotel-spa/" TargetMode="External"/><Relationship Id="rId271" Type="http://schemas.openxmlformats.org/officeDocument/2006/relationships/hyperlink" Target="http://www.varomoney.com/" TargetMode="External"/><Relationship Id="rId292" Type="http://schemas.openxmlformats.org/officeDocument/2006/relationships/hyperlink" Target="https://www.niceonline.com/corp" TargetMode="External"/><Relationship Id="rId306" Type="http://schemas.openxmlformats.org/officeDocument/2006/relationships/hyperlink" Target="https://www.asambeauty.com/us/" TargetMode="External"/><Relationship Id="rId24" Type="http://schemas.openxmlformats.org/officeDocument/2006/relationships/hyperlink" Target="https://harvesthosts.com/" TargetMode="External"/><Relationship Id="rId45" Type="http://schemas.openxmlformats.org/officeDocument/2006/relationships/hyperlink" Target="https://m1.com/" TargetMode="External"/><Relationship Id="rId66" Type="http://schemas.openxmlformats.org/officeDocument/2006/relationships/hyperlink" Target="https://www.everyplate.com/" TargetMode="External"/><Relationship Id="rId87" Type="http://schemas.openxmlformats.org/officeDocument/2006/relationships/hyperlink" Target="https://www.easyknock.com/" TargetMode="External"/><Relationship Id="rId110" Type="http://schemas.openxmlformats.org/officeDocument/2006/relationships/hyperlink" Target="https://intelliloan.com/" TargetMode="External"/><Relationship Id="rId131" Type="http://schemas.openxmlformats.org/officeDocument/2006/relationships/hyperlink" Target="https://swiftmeats.com/" TargetMode="External"/><Relationship Id="rId152" Type="http://schemas.openxmlformats.org/officeDocument/2006/relationships/hyperlink" Target="https://www.go2bank.com/" TargetMode="External"/><Relationship Id="rId173" Type="http://schemas.openxmlformats.org/officeDocument/2006/relationships/hyperlink" Target="https://www.pega.com/" TargetMode="External"/><Relationship Id="rId194" Type="http://schemas.openxmlformats.org/officeDocument/2006/relationships/hyperlink" Target="https://cuehealth.com/" TargetMode="External"/><Relationship Id="rId208" Type="http://schemas.openxmlformats.org/officeDocument/2006/relationships/hyperlink" Target="https://www.talentigelato.com/" TargetMode="External"/><Relationship Id="rId229" Type="http://schemas.openxmlformats.org/officeDocument/2006/relationships/hyperlink" Target="https://belpointeoz.com/" TargetMode="External"/><Relationship Id="rId240" Type="http://schemas.openxmlformats.org/officeDocument/2006/relationships/hyperlink" Target="https://www.therabody.com/" TargetMode="External"/><Relationship Id="rId261" Type="http://schemas.openxmlformats.org/officeDocument/2006/relationships/hyperlink" Target="https://ospreyfunds.io/" TargetMode="External"/><Relationship Id="rId14" Type="http://schemas.openxmlformats.org/officeDocument/2006/relationships/hyperlink" Target="https://www.uncommongoods.com/" TargetMode="External"/><Relationship Id="rId35" Type="http://schemas.openxmlformats.org/officeDocument/2006/relationships/hyperlink" Target="https://www.capecodchips.com/" TargetMode="External"/><Relationship Id="rId56" Type="http://schemas.openxmlformats.org/officeDocument/2006/relationships/hyperlink" Target="https://www.watchgang.com/" TargetMode="External"/><Relationship Id="rId77" Type="http://schemas.openxmlformats.org/officeDocument/2006/relationships/hyperlink" Target="https://www.alltrails.com/" TargetMode="External"/><Relationship Id="rId100" Type="http://schemas.openxmlformats.org/officeDocument/2006/relationships/hyperlink" Target="https://itrustcapital.com/" TargetMode="External"/><Relationship Id="rId282" Type="http://schemas.openxmlformats.org/officeDocument/2006/relationships/hyperlink" Target="https://www.greatamericanhomestore.com/" TargetMode="External"/><Relationship Id="rId8" Type="http://schemas.openxmlformats.org/officeDocument/2006/relationships/hyperlink" Target="https://itarestructuring.com/" TargetMode="External"/><Relationship Id="rId98" Type="http://schemas.openxmlformats.org/officeDocument/2006/relationships/hyperlink" Target="https://trueclassictees.com/" TargetMode="External"/><Relationship Id="rId121" Type="http://schemas.openxmlformats.org/officeDocument/2006/relationships/hyperlink" Target="https://www.houseoffun.com/" TargetMode="External"/><Relationship Id="rId142" Type="http://schemas.openxmlformats.org/officeDocument/2006/relationships/hyperlink" Target="https://iliabeauty.com/" TargetMode="External"/><Relationship Id="rId163" Type="http://schemas.openxmlformats.org/officeDocument/2006/relationships/hyperlink" Target="https://plus.cnn.com/signup" TargetMode="External"/><Relationship Id="rId184" Type="http://schemas.openxmlformats.org/officeDocument/2006/relationships/hyperlink" Target="https://www.wellcertified.com/" TargetMode="External"/><Relationship Id="rId219" Type="http://schemas.openxmlformats.org/officeDocument/2006/relationships/hyperlink" Target="https://www.tracksmith.com/" TargetMode="External"/><Relationship Id="rId230" Type="http://schemas.openxmlformats.org/officeDocument/2006/relationships/hyperlink" Target="https://www.aapc.com/" TargetMode="External"/><Relationship Id="rId251" Type="http://schemas.openxmlformats.org/officeDocument/2006/relationships/hyperlink" Target="https://frida.com/" TargetMode="External"/><Relationship Id="rId25" Type="http://schemas.openxmlformats.org/officeDocument/2006/relationships/hyperlink" Target="https://us.nakedwines.com/full_site" TargetMode="External"/><Relationship Id="rId46" Type="http://schemas.openxmlformats.org/officeDocument/2006/relationships/hyperlink" Target="https://www.afterpay.com/en-US" TargetMode="External"/><Relationship Id="rId67" Type="http://schemas.openxmlformats.org/officeDocument/2006/relationships/hyperlink" Target="https://climatepower.us/about/" TargetMode="External"/><Relationship Id="rId272" Type="http://schemas.openxmlformats.org/officeDocument/2006/relationships/hyperlink" Target="https://www.prizepicks.com/" TargetMode="External"/><Relationship Id="rId293" Type="http://schemas.openxmlformats.org/officeDocument/2006/relationships/hyperlink" Target="https://www.polestar.com/us/" TargetMode="External"/><Relationship Id="rId307" Type="http://schemas.openxmlformats.org/officeDocument/2006/relationships/hyperlink" Target="http://www.oatly.com/" TargetMode="External"/><Relationship Id="rId88" Type="http://schemas.openxmlformats.org/officeDocument/2006/relationships/hyperlink" Target="https://ftx.com/en" TargetMode="External"/><Relationship Id="rId111" Type="http://schemas.openxmlformats.org/officeDocument/2006/relationships/hyperlink" Target="https://www.hello-bag.com/" TargetMode="External"/><Relationship Id="rId132" Type="http://schemas.openxmlformats.org/officeDocument/2006/relationships/hyperlink" Target="https://www.goodamerican.com/" TargetMode="External"/><Relationship Id="rId153" Type="http://schemas.openxmlformats.org/officeDocument/2006/relationships/hyperlink" Target="https://www.abbott.com/BinaxNOW-Tests-NAVICA-App.html" TargetMode="External"/><Relationship Id="rId174" Type="http://schemas.openxmlformats.org/officeDocument/2006/relationships/hyperlink" Target="https://www.ey.com/en_us/strategy" TargetMode="External"/><Relationship Id="rId195" Type="http://schemas.openxmlformats.org/officeDocument/2006/relationships/hyperlink" Target="https://byjus.com/us/" TargetMode="External"/><Relationship Id="rId209" Type="http://schemas.openxmlformats.org/officeDocument/2006/relationships/hyperlink" Target="https://www.transperfect.com/" TargetMode="External"/><Relationship Id="rId220" Type="http://schemas.openxmlformats.org/officeDocument/2006/relationships/hyperlink" Target="https://vincerocollective.com/" TargetMode="External"/><Relationship Id="rId241" Type="http://schemas.openxmlformats.org/officeDocument/2006/relationships/hyperlink" Target="https://www.loneriverbevco.com/?gclid=CjwKCAiAvaGRBhBlEiwAiY-yMGNfXTT2uHxl-d0PD0PbCtMD7bot_zIELQ9D2xevZjCCryejaTfnURoCOzUQAvD_BwE&amp;gclsrc=aw.ds" TargetMode="External"/><Relationship Id="rId15" Type="http://schemas.openxmlformats.org/officeDocument/2006/relationships/hyperlink" Target="https://www.hellobrigit.com/" TargetMode="External"/><Relationship Id="rId36" Type="http://schemas.openxmlformats.org/officeDocument/2006/relationships/hyperlink" Target="https://ruggable.com/" TargetMode="External"/><Relationship Id="rId57" Type="http://schemas.openxmlformats.org/officeDocument/2006/relationships/hyperlink" Target="https://www.sunosi.com/" TargetMode="External"/><Relationship Id="rId262" Type="http://schemas.openxmlformats.org/officeDocument/2006/relationships/hyperlink" Target="https://www.staffdna.com/" TargetMode="External"/><Relationship Id="rId283" Type="http://schemas.openxmlformats.org/officeDocument/2006/relationships/hyperlink" Target="https://www.theinside.com/" TargetMode="External"/><Relationship Id="rId78" Type="http://schemas.openxmlformats.org/officeDocument/2006/relationships/hyperlink" Target="https://cozyearth.com/" TargetMode="External"/><Relationship Id="rId99" Type="http://schemas.openxmlformats.org/officeDocument/2006/relationships/hyperlink" Target="https://openfarmpet.com/" TargetMode="External"/><Relationship Id="rId101" Type="http://schemas.openxmlformats.org/officeDocument/2006/relationships/hyperlink" Target="https://www.peoplesmart.com/" TargetMode="External"/><Relationship Id="rId122" Type="http://schemas.openxmlformats.org/officeDocument/2006/relationships/hyperlink" Target="https://www.aon.com/home/index.html" TargetMode="External"/><Relationship Id="rId143" Type="http://schemas.openxmlformats.org/officeDocument/2006/relationships/hyperlink" Target="https://pacificbath.com/" TargetMode="External"/><Relationship Id="rId164" Type="http://schemas.openxmlformats.org/officeDocument/2006/relationships/hyperlink" Target="https://www.wondrium.com/" TargetMode="External"/><Relationship Id="rId185" Type="http://schemas.openxmlformats.org/officeDocument/2006/relationships/hyperlink" Target="https://trustandwill.com/" TargetMode="External"/><Relationship Id="rId9" Type="http://schemas.openxmlformats.org/officeDocument/2006/relationships/hyperlink" Target="https://surelywell.com/" TargetMode="External"/><Relationship Id="rId210" Type="http://schemas.openxmlformats.org/officeDocument/2006/relationships/hyperlink" Target="https://birthdate.co/" TargetMode="External"/><Relationship Id="rId26" Type="http://schemas.openxmlformats.org/officeDocument/2006/relationships/hyperlink" Target="https://www.ingrezza.com/" TargetMode="External"/><Relationship Id="rId231" Type="http://schemas.openxmlformats.org/officeDocument/2006/relationships/hyperlink" Target="https://daltonwholesalefloors.com/" TargetMode="External"/><Relationship Id="rId252" Type="http://schemas.openxmlformats.org/officeDocument/2006/relationships/hyperlink" Target="https://ddmovers.com/" TargetMode="External"/><Relationship Id="rId273" Type="http://schemas.openxmlformats.org/officeDocument/2006/relationships/hyperlink" Target="https://www.malwarebytes.com/" TargetMode="External"/><Relationship Id="rId294" Type="http://schemas.openxmlformats.org/officeDocument/2006/relationships/hyperlink" Target="https://stuffedpuffs.com/" TargetMode="External"/><Relationship Id="rId308" Type="http://schemas.openxmlformats.org/officeDocument/2006/relationships/hyperlink" Target="https://www.biberk.com/" TargetMode="External"/><Relationship Id="rId47" Type="http://schemas.openxmlformats.org/officeDocument/2006/relationships/hyperlink" Target="https://motorsportgames.com/" TargetMode="External"/><Relationship Id="rId68" Type="http://schemas.openxmlformats.org/officeDocument/2006/relationships/hyperlink" Target="https://holadoctor.net/" TargetMode="External"/><Relationship Id="rId89" Type="http://schemas.openxmlformats.org/officeDocument/2006/relationships/hyperlink" Target="https://www.pixicade.com/" TargetMode="External"/><Relationship Id="rId112" Type="http://schemas.openxmlformats.org/officeDocument/2006/relationships/hyperlink" Target="https://nine-elements.com/" TargetMode="External"/><Relationship Id="rId133" Type="http://schemas.openxmlformats.org/officeDocument/2006/relationships/hyperlink" Target="https://www.globalmedicalresponse.com/" TargetMode="External"/><Relationship Id="rId154" Type="http://schemas.openxmlformats.org/officeDocument/2006/relationships/hyperlink" Target="https://www.horizonfitness.com/" TargetMode="External"/><Relationship Id="rId175" Type="http://schemas.openxmlformats.org/officeDocument/2006/relationships/hyperlink" Target="https://www.vertexinc.com/" TargetMode="External"/><Relationship Id="rId196" Type="http://schemas.openxmlformats.org/officeDocument/2006/relationships/hyperlink" Target="https://www.upgrade.com/" TargetMode="External"/><Relationship Id="rId200" Type="http://schemas.openxmlformats.org/officeDocument/2006/relationships/hyperlink" Target="https://www.horizonph.com/" TargetMode="External"/><Relationship Id="rId16" Type="http://schemas.openxmlformats.org/officeDocument/2006/relationships/hyperlink" Target="https://thepillclub.com/" TargetMode="External"/><Relationship Id="rId221" Type="http://schemas.openxmlformats.org/officeDocument/2006/relationships/hyperlink" Target="https://www.quiverdistribution.com/" TargetMode="External"/><Relationship Id="rId242" Type="http://schemas.openxmlformats.org/officeDocument/2006/relationships/hyperlink" Target="https://urbanstems.com/" TargetMode="External"/><Relationship Id="rId263" Type="http://schemas.openxmlformats.org/officeDocument/2006/relationships/hyperlink" Target="https://uleva.com/" TargetMode="External"/><Relationship Id="rId284" Type="http://schemas.openxmlformats.org/officeDocument/2006/relationships/hyperlink" Target="https://www.jambys.com/" TargetMode="External"/><Relationship Id="rId37" Type="http://schemas.openxmlformats.org/officeDocument/2006/relationships/hyperlink" Target="https://www.capsule.com/" TargetMode="External"/><Relationship Id="rId58" Type="http://schemas.openxmlformats.org/officeDocument/2006/relationships/hyperlink" Target="https://zoaenergy.com/" TargetMode="External"/><Relationship Id="rId79" Type="http://schemas.openxmlformats.org/officeDocument/2006/relationships/hyperlink" Target="https://childressvineyards.com/" TargetMode="External"/><Relationship Id="rId102" Type="http://schemas.openxmlformats.org/officeDocument/2006/relationships/hyperlink" Target="https://chromagro.com/" TargetMode="External"/><Relationship Id="rId123" Type="http://schemas.openxmlformats.org/officeDocument/2006/relationships/hyperlink" Target="https://www.hammacher.com/" TargetMode="External"/><Relationship Id="rId144" Type="http://schemas.openxmlformats.org/officeDocument/2006/relationships/hyperlink" Target="https://lumedeodorant.com/" TargetMode="External"/><Relationship Id="rId90" Type="http://schemas.openxmlformats.org/officeDocument/2006/relationships/hyperlink" Target="https://www.everythingbreaks.com/" TargetMode="External"/><Relationship Id="rId165" Type="http://schemas.openxmlformats.org/officeDocument/2006/relationships/hyperlink" Target="https://www.savagex.com/" TargetMode="External"/><Relationship Id="rId186" Type="http://schemas.openxmlformats.org/officeDocument/2006/relationships/hyperlink" Target="https://pendulumlife.com/?&amp;utm_source=search&amp;utm_medium=google&amp;utm_campaign=acquisition_brand_pgc&amp;utm_content=backinstock&amp;utm_termpendulum%20glucose&amp;gclid=CjwKCAiA4KaRBhBdEiwAZi1zzj2gmTXjvmpUaMJ2VLKWPwpHQxa8geyZ9rBcE832LsI3rx8Ak0mfvxoCkNoQAvD_BwE" TargetMode="External"/><Relationship Id="rId211" Type="http://schemas.openxmlformats.org/officeDocument/2006/relationships/hyperlink" Target="https://yasso.com/" TargetMode="External"/><Relationship Id="rId232" Type="http://schemas.openxmlformats.org/officeDocument/2006/relationships/hyperlink" Target="https://olukai.com/" TargetMode="External"/><Relationship Id="rId253" Type="http://schemas.openxmlformats.org/officeDocument/2006/relationships/hyperlink" Target="https://247sports.com/" TargetMode="External"/><Relationship Id="rId274" Type="http://schemas.openxmlformats.org/officeDocument/2006/relationships/hyperlink" Target="https://www.sheertex.com/" TargetMode="External"/><Relationship Id="rId295" Type="http://schemas.openxmlformats.org/officeDocument/2006/relationships/hyperlink" Target="https://hivebrands.com/" TargetMode="External"/><Relationship Id="rId309" Type="http://schemas.openxmlformats.org/officeDocument/2006/relationships/hyperlink" Target="https://www.ten-x.com/" TargetMode="External"/><Relationship Id="rId27" Type="http://schemas.openxmlformats.org/officeDocument/2006/relationships/hyperlink" Target="https://fundrise.com/" TargetMode="External"/><Relationship Id="rId48" Type="http://schemas.openxmlformats.org/officeDocument/2006/relationships/hyperlink" Target="https://owletcare.com/" TargetMode="External"/><Relationship Id="rId69" Type="http://schemas.openxmlformats.org/officeDocument/2006/relationships/hyperlink" Target="https://seralabshealth.com/" TargetMode="External"/><Relationship Id="rId113" Type="http://schemas.openxmlformats.org/officeDocument/2006/relationships/hyperlink" Target="https://www.solostove.com/" TargetMode="External"/><Relationship Id="rId134" Type="http://schemas.openxmlformats.org/officeDocument/2006/relationships/hyperlink" Target="https://helloyumi.com/" TargetMode="External"/><Relationship Id="rId80" Type="http://schemas.openxmlformats.org/officeDocument/2006/relationships/hyperlink" Target="https://www.cabenuva.com/" TargetMode="External"/><Relationship Id="rId155" Type="http://schemas.openxmlformats.org/officeDocument/2006/relationships/hyperlink" Target="https://www.viktor-rolf.com/" TargetMode="External"/><Relationship Id="rId176" Type="http://schemas.openxmlformats.org/officeDocument/2006/relationships/hyperlink" Target="https://www.phexxi.com/" TargetMode="External"/><Relationship Id="rId197" Type="http://schemas.openxmlformats.org/officeDocument/2006/relationships/hyperlink" Target="https://www.alteryx.com/" TargetMode="External"/><Relationship Id="rId201" Type="http://schemas.openxmlformats.org/officeDocument/2006/relationships/hyperlink" Target="https://clearmatchmedicare.com/about-us" TargetMode="External"/><Relationship Id="rId222" Type="http://schemas.openxmlformats.org/officeDocument/2006/relationships/hyperlink" Target="https://www.onemedical.com/" TargetMode="External"/><Relationship Id="rId243" Type="http://schemas.openxmlformats.org/officeDocument/2006/relationships/hyperlink" Target="https://insurify.com/" TargetMode="External"/><Relationship Id="rId264" Type="http://schemas.openxmlformats.org/officeDocument/2006/relationships/hyperlink" Target="https://athleticgreens.com/en" TargetMode="External"/><Relationship Id="rId285" Type="http://schemas.openxmlformats.org/officeDocument/2006/relationships/hyperlink" Target="https://corkcicle.com/" TargetMode="External"/><Relationship Id="rId17" Type="http://schemas.openxmlformats.org/officeDocument/2006/relationships/hyperlink" Target="https://www.scotchporter.com/" TargetMode="External"/><Relationship Id="rId38" Type="http://schemas.openxmlformats.org/officeDocument/2006/relationships/hyperlink" Target="https://zebit.com/" TargetMode="External"/><Relationship Id="rId59" Type="http://schemas.openxmlformats.org/officeDocument/2006/relationships/hyperlink" Target="https://metacoregames.com/games" TargetMode="External"/><Relationship Id="rId103" Type="http://schemas.openxmlformats.org/officeDocument/2006/relationships/hyperlink" Target="https://getconfide.com/" TargetMode="External"/><Relationship Id="rId124" Type="http://schemas.openxmlformats.org/officeDocument/2006/relationships/hyperlink" Target="https://pureboost.com/" TargetMode="External"/><Relationship Id="rId310" Type="http://schemas.openxmlformats.org/officeDocument/2006/relationships/hyperlink" Target="https://oliveandjune.com/" TargetMode="External"/><Relationship Id="rId70" Type="http://schemas.openxmlformats.org/officeDocument/2006/relationships/hyperlink" Target="https://picsart.com/" TargetMode="External"/><Relationship Id="rId91" Type="http://schemas.openxmlformats.org/officeDocument/2006/relationships/hyperlink" Target="https://www.icapitalnetwork.com/" TargetMode="External"/><Relationship Id="rId145" Type="http://schemas.openxmlformats.org/officeDocument/2006/relationships/hyperlink" Target="https://www.disabilityhelp.today/" TargetMode="External"/><Relationship Id="rId166" Type="http://schemas.openxmlformats.org/officeDocument/2006/relationships/hyperlink" Target="https://criquetshirts.com/" TargetMode="External"/><Relationship Id="rId187" Type="http://schemas.openxmlformats.org/officeDocument/2006/relationships/hyperlink" Target="https://www.americanfinancing.net/" TargetMode="External"/><Relationship Id="rId1" Type="http://schemas.openxmlformats.org/officeDocument/2006/relationships/slideLayout" Target="../slideLayouts/slideLayout7.xml"/><Relationship Id="rId212" Type="http://schemas.openxmlformats.org/officeDocument/2006/relationships/hyperlink" Target="https://halopets.com/" TargetMode="External"/><Relationship Id="rId233" Type="http://schemas.openxmlformats.org/officeDocument/2006/relationships/hyperlink" Target="https://magicspoon.com/" TargetMode="External"/><Relationship Id="rId254" Type="http://schemas.openxmlformats.org/officeDocument/2006/relationships/hyperlink" Target="https://www.liquidagents.com/" TargetMode="External"/><Relationship Id="rId28" Type="http://schemas.openxmlformats.org/officeDocument/2006/relationships/hyperlink" Target="https://www.identityiq.com/" TargetMode="External"/><Relationship Id="rId49" Type="http://schemas.openxmlformats.org/officeDocument/2006/relationships/hyperlink" Target="https://carequiz.com/cq02/" TargetMode="External"/><Relationship Id="rId114" Type="http://schemas.openxmlformats.org/officeDocument/2006/relationships/hyperlink" Target="https://www.zeposia.com/" TargetMode="External"/><Relationship Id="rId275" Type="http://schemas.openxmlformats.org/officeDocument/2006/relationships/hyperlink" Target="https://www.workingforwomen.org/what-we-do/" TargetMode="External"/><Relationship Id="rId296" Type="http://schemas.openxmlformats.org/officeDocument/2006/relationships/hyperlink" Target="https://www.sofacityusa.com/" TargetMode="External"/><Relationship Id="rId300" Type="http://schemas.openxmlformats.org/officeDocument/2006/relationships/hyperlink" Target="https://www.mrsmeyers.com/" TargetMode="External"/><Relationship Id="rId60" Type="http://schemas.openxmlformats.org/officeDocument/2006/relationships/hyperlink" Target="https://www.pretzelcrisps.com/" TargetMode="External"/><Relationship Id="rId81" Type="http://schemas.openxmlformats.org/officeDocument/2006/relationships/hyperlink" Target="https://www.lighthouselife.com/" TargetMode="External"/><Relationship Id="rId135" Type="http://schemas.openxmlformats.org/officeDocument/2006/relationships/hyperlink" Target="https://www.roccat.com/" TargetMode="External"/><Relationship Id="rId156" Type="http://schemas.openxmlformats.org/officeDocument/2006/relationships/hyperlink" Target="https://www.gourmia.com/" TargetMode="External"/><Relationship Id="rId177" Type="http://schemas.openxmlformats.org/officeDocument/2006/relationships/hyperlink" Target="https://derma-geek.com/" TargetMode="External"/><Relationship Id="rId198" Type="http://schemas.openxmlformats.org/officeDocument/2006/relationships/hyperlink" Target="https://www.coin.cloud/" TargetMode="External"/><Relationship Id="rId202" Type="http://schemas.openxmlformats.org/officeDocument/2006/relationships/hyperlink" Target="https://www.bumper.com/" TargetMode="External"/><Relationship Id="rId223" Type="http://schemas.openxmlformats.org/officeDocument/2006/relationships/hyperlink" Target="https://www.cutsclothing.com/" TargetMode="External"/><Relationship Id="rId244" Type="http://schemas.openxmlformats.org/officeDocument/2006/relationships/hyperlink" Target="https://molekule.com/" TargetMode="External"/><Relationship Id="rId18" Type="http://schemas.openxmlformats.org/officeDocument/2006/relationships/hyperlink" Target="https://www.anhelosalud.com/" TargetMode="External"/><Relationship Id="rId39" Type="http://schemas.openxmlformats.org/officeDocument/2006/relationships/hyperlink" Target="https://myomigo.com/" TargetMode="External"/><Relationship Id="rId265" Type="http://schemas.openxmlformats.org/officeDocument/2006/relationships/hyperlink" Target="https://www.lemonade.com/?f=1" TargetMode="External"/><Relationship Id="rId286" Type="http://schemas.openxmlformats.org/officeDocument/2006/relationships/hyperlink" Target="https://slicelife.com/" TargetMode="External"/><Relationship Id="rId50" Type="http://schemas.openxmlformats.org/officeDocument/2006/relationships/hyperlink" Target="https://crypto.com/" TargetMode="External"/><Relationship Id="rId104" Type="http://schemas.openxmlformats.org/officeDocument/2006/relationships/hyperlink" Target="http://www.allbirds.com/" TargetMode="External"/><Relationship Id="rId125" Type="http://schemas.openxmlformats.org/officeDocument/2006/relationships/hyperlink" Target="https://paireyewear.com/" TargetMode="External"/><Relationship Id="rId146" Type="http://schemas.openxmlformats.org/officeDocument/2006/relationships/hyperlink" Target="https://frankspeech.com/" TargetMode="External"/><Relationship Id="rId167" Type="http://schemas.openxmlformats.org/officeDocument/2006/relationships/hyperlink" Target="https://glamnetic.com/" TargetMode="External"/><Relationship Id="rId188" Type="http://schemas.openxmlformats.org/officeDocument/2006/relationships/hyperlink" Target="https://lifecareinsurance.ca/" TargetMode="External"/><Relationship Id="rId311" Type="http://schemas.openxmlformats.org/officeDocument/2006/relationships/hyperlink" Target="https://www.hipoptical.com/" TargetMode="External"/><Relationship Id="rId71" Type="http://schemas.openxmlformats.org/officeDocument/2006/relationships/hyperlink" Target="https://www.peopleready.com/" TargetMode="External"/><Relationship Id="rId92" Type="http://schemas.openxmlformats.org/officeDocument/2006/relationships/hyperlink" Target="https://www.tripamigo.com/" TargetMode="External"/><Relationship Id="rId213" Type="http://schemas.openxmlformats.org/officeDocument/2006/relationships/hyperlink" Target="https://www.windmillvitamins.com/brand/resistance-c" TargetMode="External"/><Relationship Id="rId234" Type="http://schemas.openxmlformats.org/officeDocument/2006/relationships/hyperlink" Target="https://socialmediavictims.org/" TargetMode="External"/><Relationship Id="rId2" Type="http://schemas.openxmlformats.org/officeDocument/2006/relationships/notesSlide" Target="../notesSlides/notesSlide13.xml"/><Relationship Id="rId29" Type="http://schemas.openxmlformats.org/officeDocument/2006/relationships/hyperlink" Target="https://www.redpocket.com/" TargetMode="External"/><Relationship Id="rId255" Type="http://schemas.openxmlformats.org/officeDocument/2006/relationships/hyperlink" Target="https://www.epilog.com/" TargetMode="External"/><Relationship Id="rId276" Type="http://schemas.openxmlformats.org/officeDocument/2006/relationships/hyperlink" Target="https://www.hibbett.com/" TargetMode="External"/><Relationship Id="rId297" Type="http://schemas.openxmlformats.org/officeDocument/2006/relationships/hyperlink" Target="https://www.lovepop.com/" TargetMode="External"/><Relationship Id="rId40" Type="http://schemas.openxmlformats.org/officeDocument/2006/relationships/hyperlink" Target="https://www.smartmatch.com/" TargetMode="External"/><Relationship Id="rId115" Type="http://schemas.openxmlformats.org/officeDocument/2006/relationships/hyperlink" Target="https://brania.com/products/instant-beauty?variant=37973513240767&amp;currency=USD&amp;utm_medium=product_sync&amp;utm_source=google&amp;utm_content=sag_organic&amp;utm_campaign=sag_organic&amp;gclid=Cj0KCQjw1ouKBhC5ARIsAHXNMI8wX97OFMykH2q8Pq51SNlv_aBsEkAcE9VwIlFRX2Fe1HtB1i5suCUaAvN-EALw_wcB" TargetMode="External"/><Relationship Id="rId136" Type="http://schemas.openxmlformats.org/officeDocument/2006/relationships/hyperlink" Target="https://www.vazalore.com/" TargetMode="External"/><Relationship Id="rId157" Type="http://schemas.openxmlformats.org/officeDocument/2006/relationships/hyperlink" Target="https://gallagher.legal/" TargetMode="External"/><Relationship Id="rId178" Type="http://schemas.openxmlformats.org/officeDocument/2006/relationships/hyperlink" Target="https://www.charlottetilbury.com/us" TargetMode="External"/><Relationship Id="rId301" Type="http://schemas.openxmlformats.org/officeDocument/2006/relationships/hyperlink" Target="https://www.seniorangel.com/" TargetMode="External"/><Relationship Id="rId61" Type="http://schemas.openxmlformats.org/officeDocument/2006/relationships/hyperlink" Target="https://www.carewell.com/" TargetMode="External"/><Relationship Id="rId82" Type="http://schemas.openxmlformats.org/officeDocument/2006/relationships/hyperlink" Target="https://pmdbeauty.com/" TargetMode="External"/><Relationship Id="rId199" Type="http://schemas.openxmlformats.org/officeDocument/2006/relationships/hyperlink" Target="https://www.wolfandbadger.com/us/" TargetMode="External"/><Relationship Id="rId203" Type="http://schemas.openxmlformats.org/officeDocument/2006/relationships/hyperlink" Target="https://www.lucyd.co/" TargetMode="External"/><Relationship Id="rId19" Type="http://schemas.openxmlformats.org/officeDocument/2006/relationships/hyperlink" Target="https://www.sophos.com/en-us.aspx" TargetMode="External"/><Relationship Id="rId224" Type="http://schemas.openxmlformats.org/officeDocument/2006/relationships/hyperlink" Target="https://upsie.com/" TargetMode="External"/><Relationship Id="rId245" Type="http://schemas.openxmlformats.org/officeDocument/2006/relationships/hyperlink" Target="https://www.cookierun-kingdom.com/en/" TargetMode="External"/><Relationship Id="rId266" Type="http://schemas.openxmlformats.org/officeDocument/2006/relationships/hyperlink" Target="https://allblk.tv/" TargetMode="External"/><Relationship Id="rId287" Type="http://schemas.openxmlformats.org/officeDocument/2006/relationships/hyperlink" Target="https://pikmin3.nintendo.com/" TargetMode="External"/><Relationship Id="rId30" Type="http://schemas.openxmlformats.org/officeDocument/2006/relationships/hyperlink" Target="https://www.picnictax.com/" TargetMode="External"/><Relationship Id="rId105" Type="http://schemas.openxmlformats.org/officeDocument/2006/relationships/hyperlink" Target="https://www.bespokepost.com/" TargetMode="External"/><Relationship Id="rId126" Type="http://schemas.openxmlformats.org/officeDocument/2006/relationships/hyperlink" Target="https://www.algorand.com/" TargetMode="External"/><Relationship Id="rId147" Type="http://schemas.openxmlformats.org/officeDocument/2006/relationships/hyperlink" Target="https://www.zhounutrition.com/" TargetMode="External"/><Relationship Id="rId168" Type="http://schemas.openxmlformats.org/officeDocument/2006/relationships/hyperlink" Target="https://www.loopnet.com/" TargetMode="External"/><Relationship Id="rId312" Type="http://schemas.openxmlformats.org/officeDocument/2006/relationships/hyperlink" Target="https://www.dailypay.com/" TargetMode="External"/><Relationship Id="rId51" Type="http://schemas.openxmlformats.org/officeDocument/2006/relationships/hyperlink" Target="https://www.worthy.com/" TargetMode="External"/><Relationship Id="rId72" Type="http://schemas.openxmlformats.org/officeDocument/2006/relationships/hyperlink" Target="http://www.canva.com/" TargetMode="External"/><Relationship Id="rId93" Type="http://schemas.openxmlformats.org/officeDocument/2006/relationships/hyperlink" Target="https://www.simplehuman.com/" TargetMode="External"/><Relationship Id="rId189" Type="http://schemas.openxmlformats.org/officeDocument/2006/relationships/hyperlink" Target="https://www.publicrec.com/" TargetMode="External"/><Relationship Id="rId3" Type="http://schemas.openxmlformats.org/officeDocument/2006/relationships/hyperlink" Target="https://www.paramountplus.com/" TargetMode="External"/><Relationship Id="rId214" Type="http://schemas.openxmlformats.org/officeDocument/2006/relationships/hyperlink" Target="https://angelinos.com/" TargetMode="External"/><Relationship Id="rId235" Type="http://schemas.openxmlformats.org/officeDocument/2006/relationships/hyperlink" Target="https://skims.com/" TargetMode="External"/><Relationship Id="rId256" Type="http://schemas.openxmlformats.org/officeDocument/2006/relationships/hyperlink" Target="https://launch.shift4shop.com/" TargetMode="External"/><Relationship Id="rId277" Type="http://schemas.openxmlformats.org/officeDocument/2006/relationships/hyperlink" Target="https://www.gettr.com/" TargetMode="External"/><Relationship Id="rId298" Type="http://schemas.openxmlformats.org/officeDocument/2006/relationships/hyperlink" Target="https://www.cincoro.com/" TargetMode="External"/><Relationship Id="rId116" Type="http://schemas.openxmlformats.org/officeDocument/2006/relationships/hyperlink" Target="https://bartesian.com/" TargetMode="External"/><Relationship Id="rId137" Type="http://schemas.openxmlformats.org/officeDocument/2006/relationships/hyperlink" Target="https://www.geha.com/" TargetMode="External"/><Relationship Id="rId158" Type="http://schemas.openxmlformats.org/officeDocument/2006/relationships/hyperlink" Target="https://www.topeleven.com/" TargetMode="External"/><Relationship Id="rId302" Type="http://schemas.openxmlformats.org/officeDocument/2006/relationships/hyperlink" Target="https://www.dairylandinsurance.com/" TargetMode="External"/><Relationship Id="rId20" Type="http://schemas.openxmlformats.org/officeDocument/2006/relationships/hyperlink" Target="https://tattooedchef.com/" TargetMode="External"/><Relationship Id="rId41" Type="http://schemas.openxmlformats.org/officeDocument/2006/relationships/hyperlink" Target="https://www.thesexton.com/" TargetMode="External"/><Relationship Id="rId62" Type="http://schemas.openxmlformats.org/officeDocument/2006/relationships/hyperlink" Target="https://conceptivapps.com/blossom/index.html" TargetMode="External"/><Relationship Id="rId83" Type="http://schemas.openxmlformats.org/officeDocument/2006/relationships/hyperlink" Target="https://wowskinscience.com/" TargetMode="External"/><Relationship Id="rId179" Type="http://schemas.openxmlformats.org/officeDocument/2006/relationships/hyperlink" Target="https://www.udemy.com/" TargetMode="External"/><Relationship Id="rId190" Type="http://schemas.openxmlformats.org/officeDocument/2006/relationships/hyperlink" Target="https://www.fancysprinkles.com/" TargetMode="External"/><Relationship Id="rId204" Type="http://schemas.openxmlformats.org/officeDocument/2006/relationships/hyperlink" Target="https://www.stage6films.com/" TargetMode="External"/><Relationship Id="rId225" Type="http://schemas.openxmlformats.org/officeDocument/2006/relationships/hyperlink" Target="https://www.cybereason.com/" TargetMode="External"/><Relationship Id="rId246" Type="http://schemas.openxmlformats.org/officeDocument/2006/relationships/hyperlink" Target="https://www.getsupernatural.com/" TargetMode="External"/><Relationship Id="rId267" Type="http://schemas.openxmlformats.org/officeDocument/2006/relationships/hyperlink" Target="https://cosori.com/" TargetMode="External"/><Relationship Id="rId288" Type="http://schemas.openxmlformats.org/officeDocument/2006/relationships/hyperlink" Target="https://allpropasser.com/" TargetMode="External"/><Relationship Id="rId106" Type="http://schemas.openxmlformats.org/officeDocument/2006/relationships/hyperlink" Target="https://americanedgeproject.org/who-we-are/" TargetMode="External"/><Relationship Id="rId127" Type="http://schemas.openxmlformats.org/officeDocument/2006/relationships/hyperlink" Target="https://shapiromd.com/" TargetMode="External"/><Relationship Id="rId313" Type="http://schemas.openxmlformats.org/officeDocument/2006/relationships/hyperlink" Target="https://www.bobhurleyrv.com/" TargetMode="External"/><Relationship Id="rId10" Type="http://schemas.openxmlformats.org/officeDocument/2006/relationships/hyperlink" Target="https://prende.tv/" TargetMode="External"/><Relationship Id="rId31" Type="http://schemas.openxmlformats.org/officeDocument/2006/relationships/hyperlink" Target="https://www.cointreau.com/us/en/" TargetMode="External"/><Relationship Id="rId52" Type="http://schemas.openxmlformats.org/officeDocument/2006/relationships/hyperlink" Target="https://www.paw.com/" TargetMode="External"/><Relationship Id="rId73" Type="http://schemas.openxmlformats.org/officeDocument/2006/relationships/hyperlink" Target="https://www.workhuman.com/" TargetMode="External"/><Relationship Id="rId94" Type="http://schemas.openxmlformats.org/officeDocument/2006/relationships/hyperlink" Target="https://www.acremezcal.com/" TargetMode="External"/><Relationship Id="rId148" Type="http://schemas.openxmlformats.org/officeDocument/2006/relationships/hyperlink" Target="https://www.hotshot.com/" TargetMode="External"/><Relationship Id="rId169" Type="http://schemas.openxmlformats.org/officeDocument/2006/relationships/hyperlink" Target="https://embarkvet.com/" TargetMode="External"/><Relationship Id="rId4" Type="http://schemas.openxmlformats.org/officeDocument/2006/relationships/hyperlink" Target="https://www.collidersdesserts.com/" TargetMode="External"/><Relationship Id="rId180" Type="http://schemas.openxmlformats.org/officeDocument/2006/relationships/hyperlink" Target="https://www.boombycindyjoseph.com/" TargetMode="External"/><Relationship Id="rId215" Type="http://schemas.openxmlformats.org/officeDocument/2006/relationships/hyperlink" Target="https://thejetacademy.com/" TargetMode="External"/><Relationship Id="rId236" Type="http://schemas.openxmlformats.org/officeDocument/2006/relationships/hyperlink" Target="https://blendjet.com/" TargetMode="External"/><Relationship Id="rId257" Type="http://schemas.openxmlformats.org/officeDocument/2006/relationships/hyperlink" Target="https://milkbarstore.com/?view=hero" TargetMode="External"/><Relationship Id="rId278" Type="http://schemas.openxmlformats.org/officeDocument/2006/relationships/hyperlink" Target="https://www.stir.com/" TargetMode="External"/><Relationship Id="rId303" Type="http://schemas.openxmlformats.org/officeDocument/2006/relationships/hyperlink" Target="https://truebotanicals.com/" TargetMode="External"/><Relationship Id="rId42" Type="http://schemas.openxmlformats.org/officeDocument/2006/relationships/hyperlink" Target="https://www.kesimpta.com/" TargetMode="External"/><Relationship Id="rId84" Type="http://schemas.openxmlformats.org/officeDocument/2006/relationships/hyperlink" Target="https://srsdistribution.com/en/" TargetMode="External"/><Relationship Id="rId138" Type="http://schemas.openxmlformats.org/officeDocument/2006/relationships/hyperlink" Target="http://smithlawmt.com/about-us/" TargetMode="External"/><Relationship Id="rId191" Type="http://schemas.openxmlformats.org/officeDocument/2006/relationships/hyperlink" Target="https://www.fairharborclothing.com/" TargetMode="External"/><Relationship Id="rId205" Type="http://schemas.openxmlformats.org/officeDocument/2006/relationships/hyperlink" Target="https://crosscountrymortgage.com/" TargetMode="External"/><Relationship Id="rId247" Type="http://schemas.openxmlformats.org/officeDocument/2006/relationships/hyperlink" Target="https://undefeated.com/" TargetMode="External"/><Relationship Id="rId107" Type="http://schemas.openxmlformats.org/officeDocument/2006/relationships/hyperlink" Target="https://www.jeswork.com/" TargetMode="External"/><Relationship Id="rId289" Type="http://schemas.openxmlformats.org/officeDocument/2006/relationships/hyperlink" Target="https://southwindcarpet.com/" TargetMode="External"/><Relationship Id="rId11" Type="http://schemas.openxmlformats.org/officeDocument/2006/relationships/hyperlink" Target="https://makegolfyourthing.org/" TargetMode="External"/><Relationship Id="rId53" Type="http://schemas.openxmlformats.org/officeDocument/2006/relationships/hyperlink" Target="https://ergatta.com/" TargetMode="External"/><Relationship Id="rId149" Type="http://schemas.openxmlformats.org/officeDocument/2006/relationships/hyperlink" Target="https://www.abm.com/" TargetMode="External"/><Relationship Id="rId314" Type="http://schemas.openxmlformats.org/officeDocument/2006/relationships/image" Target="../media/image22.png"/><Relationship Id="rId95" Type="http://schemas.openxmlformats.org/officeDocument/2006/relationships/hyperlink" Target="https://www.trevipay.com/" TargetMode="External"/><Relationship Id="rId160" Type="http://schemas.openxmlformats.org/officeDocument/2006/relationships/hyperlink" Target="https://www.nervivehealth.com/en-us/products/nerve-relief" TargetMode="External"/><Relationship Id="rId216" Type="http://schemas.openxmlformats.org/officeDocument/2006/relationships/hyperlink" Target="https://www.joincalibrate.com/" TargetMode="External"/><Relationship Id="rId258" Type="http://schemas.openxmlformats.org/officeDocument/2006/relationships/hyperlink" Target="https://liveouter.com/" TargetMode="External"/><Relationship Id="rId22" Type="http://schemas.openxmlformats.org/officeDocument/2006/relationships/hyperlink" Target="https://underdogfantasy.com/" TargetMode="External"/><Relationship Id="rId64" Type="http://schemas.openxmlformats.org/officeDocument/2006/relationships/hyperlink" Target="https://www.austedo.com/" TargetMode="External"/><Relationship Id="rId118" Type="http://schemas.openxmlformats.org/officeDocument/2006/relationships/hyperlink" Target="https://gorjana.com/" TargetMode="External"/><Relationship Id="rId171" Type="http://schemas.openxmlformats.org/officeDocument/2006/relationships/hyperlink" Target="https://drinkcacti.com/" TargetMode="External"/><Relationship Id="rId227" Type="http://schemas.openxmlformats.org/officeDocument/2006/relationships/hyperlink" Target="https://www.keen.com/" TargetMode="External"/><Relationship Id="rId269" Type="http://schemas.openxmlformats.org/officeDocument/2006/relationships/hyperlink" Target="https://www.redvolcanopan.com/" TargetMode="External"/><Relationship Id="rId33" Type="http://schemas.openxmlformats.org/officeDocument/2006/relationships/hyperlink" Target="https://www.standardprocess.com/" TargetMode="External"/><Relationship Id="rId129" Type="http://schemas.openxmlformats.org/officeDocument/2006/relationships/hyperlink" Target="https://www.bbqguys.com/" TargetMode="External"/><Relationship Id="rId280" Type="http://schemas.openxmlformats.org/officeDocument/2006/relationships/hyperlink" Target="https://whiteheartlegal.com/" TargetMode="External"/><Relationship Id="rId75" Type="http://schemas.openxmlformats.org/officeDocument/2006/relationships/hyperlink" Target="https://www.myxfitness.com/" TargetMode="External"/><Relationship Id="rId140" Type="http://schemas.openxmlformats.org/officeDocument/2006/relationships/hyperlink" Target="https://zestypaws.com/" TargetMode="External"/><Relationship Id="rId182" Type="http://schemas.openxmlformats.org/officeDocument/2006/relationships/hyperlink" Target="https://www.ihatestevensinger.com/" TargetMode="External"/><Relationship Id="rId6" Type="http://schemas.openxmlformats.org/officeDocument/2006/relationships/hyperlink" Target="https://climeradar.com/" TargetMode="External"/><Relationship Id="rId238" Type="http://schemas.openxmlformats.org/officeDocument/2006/relationships/hyperlink" Target="https://lairdsuperfood.com/" TargetMode="External"/><Relationship Id="rId291" Type="http://schemas.openxmlformats.org/officeDocument/2006/relationships/hyperlink" Target="https://www.alvinailey.org/" TargetMode="External"/><Relationship Id="rId305" Type="http://schemas.openxmlformats.org/officeDocument/2006/relationships/hyperlink" Target="https://www.nexans.com/" TargetMode="External"/><Relationship Id="rId44" Type="http://schemas.openxmlformats.org/officeDocument/2006/relationships/hyperlink" Target="https://play.google.com/store/apps/details?id=com.productmadness.cashmancasino&amp;hl=en_US&amp;gl=US" TargetMode="External"/><Relationship Id="rId86" Type="http://schemas.openxmlformats.org/officeDocument/2006/relationships/hyperlink" Target="https://www.biz2credit.com/" TargetMode="External"/><Relationship Id="rId151" Type="http://schemas.openxmlformats.org/officeDocument/2006/relationships/hyperlink" Target="https://www.goaptive.com/" TargetMode="External"/></Relationships>
</file>

<file path=ppt/slides/_rels/slide27.xml.rels><?xml version="1.0" encoding="UTF-8" standalone="yes"?>
<Relationships xmlns="http://schemas.openxmlformats.org/package/2006/relationships"><Relationship Id="rId117" Type="http://schemas.openxmlformats.org/officeDocument/2006/relationships/hyperlink" Target="https://us.nakedwines.com/full_site" TargetMode="External"/><Relationship Id="rId21" Type="http://schemas.openxmlformats.org/officeDocument/2006/relationships/hyperlink" Target="https://www.tickpick.com/" TargetMode="External"/><Relationship Id="rId42" Type="http://schemas.openxmlformats.org/officeDocument/2006/relationships/hyperlink" Target="https://lumedeodorant.com/" TargetMode="External"/><Relationship Id="rId63" Type="http://schemas.openxmlformats.org/officeDocument/2006/relationships/hyperlink" Target="https://frankspeech.com/" TargetMode="External"/><Relationship Id="rId84" Type="http://schemas.openxmlformats.org/officeDocument/2006/relationships/hyperlink" Target="https://www.upgrade.com/" TargetMode="External"/><Relationship Id="rId138" Type="http://schemas.openxmlformats.org/officeDocument/2006/relationships/hyperlink" Target="https://magicspoon.com/" TargetMode="External"/><Relationship Id="rId159" Type="http://schemas.openxmlformats.org/officeDocument/2006/relationships/image" Target="../media/image215.png"/><Relationship Id="rId107" Type="http://schemas.openxmlformats.org/officeDocument/2006/relationships/hyperlink" Target="https://hivebrands.com/" TargetMode="External"/><Relationship Id="rId11" Type="http://schemas.openxmlformats.org/officeDocument/2006/relationships/image" Target="../media/image203.png"/><Relationship Id="rId32" Type="http://schemas.openxmlformats.org/officeDocument/2006/relationships/hyperlink" Target="https://www.owning.com/" TargetMode="External"/><Relationship Id="rId53" Type="http://schemas.openxmlformats.org/officeDocument/2006/relationships/hyperlink" Target="https://www.smartmatch.com/" TargetMode="External"/><Relationship Id="rId74" Type="http://schemas.openxmlformats.org/officeDocument/2006/relationships/hyperlink" Target="https://athleticgreens.com/en" TargetMode="External"/><Relationship Id="rId128" Type="http://schemas.openxmlformats.org/officeDocument/2006/relationships/hyperlink" Target="https://skylar.com/" TargetMode="External"/><Relationship Id="rId149" Type="http://schemas.openxmlformats.org/officeDocument/2006/relationships/hyperlink" Target="https://www.stir.com/" TargetMode="External"/><Relationship Id="rId5" Type="http://schemas.openxmlformats.org/officeDocument/2006/relationships/image" Target="../media/image198.png"/><Relationship Id="rId95" Type="http://schemas.openxmlformats.org/officeDocument/2006/relationships/hyperlink" Target="https://urbanstems.com/" TargetMode="External"/><Relationship Id="rId160" Type="http://schemas.openxmlformats.org/officeDocument/2006/relationships/image" Target="../media/image160.png"/><Relationship Id="rId22" Type="http://schemas.openxmlformats.org/officeDocument/2006/relationships/hyperlink" Target="https://crypto.com/" TargetMode="External"/><Relationship Id="rId43" Type="http://schemas.openxmlformats.org/officeDocument/2006/relationships/hyperlink" Target="https://play.google.com/store/apps/details?id=com.productmadness.cashmancasino&amp;hl=en_US&amp;gl=US" TargetMode="External"/><Relationship Id="rId64" Type="http://schemas.openxmlformats.org/officeDocument/2006/relationships/hyperlink" Target="https://bartesian.com/" TargetMode="External"/><Relationship Id="rId118" Type="http://schemas.openxmlformats.org/officeDocument/2006/relationships/hyperlink" Target="https://www.abbott.com/BinaxNOW-Tests-NAVICA-App.html" TargetMode="External"/><Relationship Id="rId139" Type="http://schemas.openxmlformats.org/officeDocument/2006/relationships/hyperlink" Target="https://byjus.com/us/" TargetMode="External"/><Relationship Id="rId85" Type="http://schemas.openxmlformats.org/officeDocument/2006/relationships/hyperlink" Target="https://www.coin.cloud/" TargetMode="External"/><Relationship Id="rId150" Type="http://schemas.openxmlformats.org/officeDocument/2006/relationships/image" Target="../media/image117.png"/><Relationship Id="rId12" Type="http://schemas.openxmlformats.org/officeDocument/2006/relationships/image" Target="../media/image204.png"/><Relationship Id="rId17" Type="http://schemas.openxmlformats.org/officeDocument/2006/relationships/image" Target="../media/image209.png"/><Relationship Id="rId33" Type="http://schemas.openxmlformats.org/officeDocument/2006/relationships/hyperlink" Target="https://www.alteryx.com/" TargetMode="External"/><Relationship Id="rId38" Type="http://schemas.openxmlformats.org/officeDocument/2006/relationships/hyperlink" Target="https://www.instacart.com/" TargetMode="External"/><Relationship Id="rId59" Type="http://schemas.openxmlformats.org/officeDocument/2006/relationships/hyperlink" Target="https://trueclassictees.com/" TargetMode="External"/><Relationship Id="rId103" Type="http://schemas.openxmlformats.org/officeDocument/2006/relationships/hyperlink" Target="https://allblk.tv/" TargetMode="External"/><Relationship Id="rId108" Type="http://schemas.openxmlformats.org/officeDocument/2006/relationships/hyperlink" Target="https://www.hipoptical.com/" TargetMode="External"/><Relationship Id="rId124" Type="http://schemas.openxmlformats.org/officeDocument/2006/relationships/hyperlink" Target="https://motorsportgames.com/" TargetMode="External"/><Relationship Id="rId129" Type="http://schemas.openxmlformats.org/officeDocument/2006/relationships/hyperlink" Target="https://bitwiseinvestments.com/" TargetMode="External"/><Relationship Id="rId54" Type="http://schemas.openxmlformats.org/officeDocument/2006/relationships/hyperlink" Target="https://getcerebral.com/" TargetMode="External"/><Relationship Id="rId70" Type="http://schemas.openxmlformats.org/officeDocument/2006/relationships/hyperlink" Target="https://www.bingoblitz.com/" TargetMode="External"/><Relationship Id="rId75" Type="http://schemas.openxmlformats.org/officeDocument/2006/relationships/hyperlink" Target="https://pendulumlife.com/?&amp;utm_source=search&amp;utm_medium=google&amp;utm_campaign=acquisition_brand_pgc&amp;utm_content=backinstock&amp;utm_termpendulum%20glucose&amp;gclid=CjwKCAiA4KaRBhBdEiwAZi1zzj2gmTXjvmpUaMJ2VLKWPwpHQxa8geyZ9rBcE832LsI3rx8Ak0mfvxoCkNoQAvD_BwE" TargetMode="External"/><Relationship Id="rId91" Type="http://schemas.openxmlformats.org/officeDocument/2006/relationships/hyperlink" Target="https://www.shopflamingo.com/en/us/" TargetMode="External"/><Relationship Id="rId96" Type="http://schemas.openxmlformats.org/officeDocument/2006/relationships/hyperlink" Target="https://www.ruelala.com/" TargetMode="External"/><Relationship Id="rId140" Type="http://schemas.openxmlformats.org/officeDocument/2006/relationships/hyperlink" Target="https://www.getarculus.com/" TargetMode="External"/><Relationship Id="rId145" Type="http://schemas.openxmlformats.org/officeDocument/2006/relationships/hyperlink" Target="https://www.cutsclothing.com/" TargetMode="External"/><Relationship Id="rId161" Type="http://schemas.openxmlformats.org/officeDocument/2006/relationships/image" Target="../media/image216.png"/><Relationship Id="rId166" Type="http://schemas.openxmlformats.org/officeDocument/2006/relationships/image" Target="../media/image2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9.png"/><Relationship Id="rId23" Type="http://schemas.openxmlformats.org/officeDocument/2006/relationships/hyperlink" Target="https://www.prizepicks.com/" TargetMode="External"/><Relationship Id="rId28" Type="http://schemas.openxmlformats.org/officeDocument/2006/relationships/hyperlink" Target="https://www.sheertex.com/" TargetMode="External"/><Relationship Id="rId49" Type="http://schemas.openxmlformats.org/officeDocument/2006/relationships/hyperlink" Target="https://thepillclub.com/" TargetMode="External"/><Relationship Id="rId114" Type="http://schemas.openxmlformats.org/officeDocument/2006/relationships/hyperlink" Target="https://www.houseoffun.com/" TargetMode="External"/><Relationship Id="rId119" Type="http://schemas.openxmlformats.org/officeDocument/2006/relationships/hyperlink" Target="https://www.myxfitness.com/" TargetMode="External"/><Relationship Id="rId44" Type="http://schemas.openxmlformats.org/officeDocument/2006/relationships/hyperlink" Target="https://zebit.com/" TargetMode="External"/><Relationship Id="rId60" Type="http://schemas.openxmlformats.org/officeDocument/2006/relationships/hyperlink" Target="https://itrustcapital.com/" TargetMode="External"/><Relationship Id="rId65" Type="http://schemas.openxmlformats.org/officeDocument/2006/relationships/hyperlink" Target="https://www.biz2credit.com/" TargetMode="External"/><Relationship Id="rId81" Type="http://schemas.openxmlformats.org/officeDocument/2006/relationships/hyperlink" Target="https://www.topeleven.com/" TargetMode="External"/><Relationship Id="rId86" Type="http://schemas.openxmlformats.org/officeDocument/2006/relationships/hyperlink" Target="https://www.mrsmeyers.com/" TargetMode="External"/><Relationship Id="rId130" Type="http://schemas.openxmlformats.org/officeDocument/2006/relationships/hyperlink" Target="https://www.kinder.com/us/en/applaydu" TargetMode="External"/><Relationship Id="rId135" Type="http://schemas.openxmlformats.org/officeDocument/2006/relationships/hyperlink" Target="https://www.udemy.com/" TargetMode="External"/><Relationship Id="rId151" Type="http://schemas.openxmlformats.org/officeDocument/2006/relationships/image" Target="../media/image210.png"/><Relationship Id="rId156" Type="http://schemas.openxmlformats.org/officeDocument/2006/relationships/image" Target="../media/image212.png"/><Relationship Id="rId13" Type="http://schemas.openxmlformats.org/officeDocument/2006/relationships/image" Target="../media/image205.png"/><Relationship Id="rId18" Type="http://schemas.openxmlformats.org/officeDocument/2006/relationships/hyperlink" Target="https://www.paramountplus.com/" TargetMode="External"/><Relationship Id="rId39" Type="http://schemas.openxmlformats.org/officeDocument/2006/relationships/hyperlink" Target="https://ruggable.com/" TargetMode="External"/><Relationship Id="rId109" Type="http://schemas.openxmlformats.org/officeDocument/2006/relationships/hyperlink" Target="https://www.gettr.com/" TargetMode="External"/><Relationship Id="rId34" Type="http://schemas.openxmlformats.org/officeDocument/2006/relationships/hyperlink" Target="http://www.allbirds.com/" TargetMode="External"/><Relationship Id="rId50" Type="http://schemas.openxmlformats.org/officeDocument/2006/relationships/hyperlink" Target="https://www.nervivehealth.com/en-us/products/nerve-relief" TargetMode="External"/><Relationship Id="rId55" Type="http://schemas.openxmlformats.org/officeDocument/2006/relationships/hyperlink" Target="https://sendacake.com/" TargetMode="External"/><Relationship Id="rId76" Type="http://schemas.openxmlformats.org/officeDocument/2006/relationships/hyperlink" Target="https://www.wondrium.com/" TargetMode="External"/><Relationship Id="rId97" Type="http://schemas.openxmlformats.org/officeDocument/2006/relationships/hyperlink" Target="https://www.onemedical.com/" TargetMode="External"/><Relationship Id="rId104" Type="http://schemas.openxmlformats.org/officeDocument/2006/relationships/hyperlink" Target="https://www.legacyquotedirect.com/" TargetMode="External"/><Relationship Id="rId120" Type="http://schemas.openxmlformats.org/officeDocument/2006/relationships/hyperlink" Target="https://myomigo.com/" TargetMode="External"/><Relationship Id="rId125" Type="http://schemas.openxmlformats.org/officeDocument/2006/relationships/hyperlink" Target="https://www.hello-bag.com/" TargetMode="External"/><Relationship Id="rId141" Type="http://schemas.openxmlformats.org/officeDocument/2006/relationships/hyperlink" Target="https://pixels.com/" TargetMode="External"/><Relationship Id="rId146" Type="http://schemas.openxmlformats.org/officeDocument/2006/relationships/hyperlink" Target="https://milkbarstore.com/?view=hero" TargetMode="External"/><Relationship Id="rId167" Type="http://schemas.openxmlformats.org/officeDocument/2006/relationships/image" Target="../media/image22.png"/><Relationship Id="rId7" Type="http://schemas.openxmlformats.org/officeDocument/2006/relationships/image" Target="../media/image200.png"/><Relationship Id="rId71" Type="http://schemas.openxmlformats.org/officeDocument/2006/relationships/hyperlink" Target="https://www.glossier.com/" TargetMode="External"/><Relationship Id="rId92" Type="http://schemas.openxmlformats.org/officeDocument/2006/relationships/hyperlink" Target="https://sofiaandgrace.com/" TargetMode="External"/><Relationship Id="rId162" Type="http://schemas.openxmlformats.org/officeDocument/2006/relationships/image" Target="../media/image96.png"/><Relationship Id="rId2" Type="http://schemas.openxmlformats.org/officeDocument/2006/relationships/notesSlide" Target="../notesSlides/notesSlide14.xml"/><Relationship Id="rId29" Type="http://schemas.openxmlformats.org/officeDocument/2006/relationships/hyperlink" Target="https://www.pega.com/" TargetMode="External"/><Relationship Id="rId24" Type="http://schemas.openxmlformats.org/officeDocument/2006/relationships/hyperlink" Target="https://frida.com/" TargetMode="External"/><Relationship Id="rId40" Type="http://schemas.openxmlformats.org/officeDocument/2006/relationships/hyperlink" Target="https://underdogfantasy.com/" TargetMode="External"/><Relationship Id="rId45" Type="http://schemas.openxmlformats.org/officeDocument/2006/relationships/hyperlink" Target="https://ospreyfunds.io/" TargetMode="External"/><Relationship Id="rId66" Type="http://schemas.openxmlformats.org/officeDocument/2006/relationships/hyperlink" Target="https://www.therabody.com/" TargetMode="External"/><Relationship Id="rId87" Type="http://schemas.openxmlformats.org/officeDocument/2006/relationships/hyperlink" Target="https://birthdate.co/" TargetMode="External"/><Relationship Id="rId110" Type="http://schemas.openxmlformats.org/officeDocument/2006/relationships/hyperlink" Target="https://www.bespokepost.com/" TargetMode="External"/><Relationship Id="rId115" Type="http://schemas.openxmlformats.org/officeDocument/2006/relationships/hyperlink" Target="https://www.capsule.com/" TargetMode="External"/><Relationship Id="rId131" Type="http://schemas.openxmlformats.org/officeDocument/2006/relationships/hyperlink" Target="https://plus.cnn.com/signup" TargetMode="External"/><Relationship Id="rId136" Type="http://schemas.openxmlformats.org/officeDocument/2006/relationships/hyperlink" Target="https://www.alltrails.com/" TargetMode="External"/><Relationship Id="rId157" Type="http://schemas.openxmlformats.org/officeDocument/2006/relationships/image" Target="../media/image213.png"/><Relationship Id="rId61" Type="http://schemas.openxmlformats.org/officeDocument/2006/relationships/hyperlink" Target="https://picsart.com/" TargetMode="External"/><Relationship Id="rId82" Type="http://schemas.openxmlformats.org/officeDocument/2006/relationships/hyperlink" Target="https://slicelife.com/" TargetMode="External"/><Relationship Id="rId152" Type="http://schemas.openxmlformats.org/officeDocument/2006/relationships/image" Target="../media/image211.png"/><Relationship Id="rId19" Type="http://schemas.openxmlformats.org/officeDocument/2006/relationships/hyperlink" Target="https://www.lemonade.com/?f=1" TargetMode="External"/><Relationship Id="rId14" Type="http://schemas.openxmlformats.org/officeDocument/2006/relationships/image" Target="../media/image206.png"/><Relationship Id="rId30" Type="http://schemas.openxmlformats.org/officeDocument/2006/relationships/hyperlink" Target="https://ftx.com/en" TargetMode="External"/><Relationship Id="rId35" Type="http://schemas.openxmlformats.org/officeDocument/2006/relationships/hyperlink" Target="https://www.identityiq.com/" TargetMode="External"/><Relationship Id="rId56" Type="http://schemas.openxmlformats.org/officeDocument/2006/relationships/hyperlink" Target="https://www.tripamigo.com/" TargetMode="External"/><Relationship Id="rId77" Type="http://schemas.openxmlformats.org/officeDocument/2006/relationships/hyperlink" Target="https://www.algorand.com/" TargetMode="External"/><Relationship Id="rId100" Type="http://schemas.openxmlformats.org/officeDocument/2006/relationships/hyperlink" Target="https://www.lovepop.com/" TargetMode="External"/><Relationship Id="rId105" Type="http://schemas.openxmlformats.org/officeDocument/2006/relationships/hyperlink" Target="https://www.staffdna.com/" TargetMode="External"/><Relationship Id="rId126" Type="http://schemas.openxmlformats.org/officeDocument/2006/relationships/hyperlink" Target="https://www.bigfishgames.com/us/en/game/evermerge.html" TargetMode="External"/><Relationship Id="rId147" Type="http://schemas.openxmlformats.org/officeDocument/2006/relationships/hyperlink" Target="https://www.keen.com/" TargetMode="External"/><Relationship Id="rId8" Type="http://schemas.openxmlformats.org/officeDocument/2006/relationships/image" Target="../media/image201.png"/><Relationship Id="rId51" Type="http://schemas.openxmlformats.org/officeDocument/2006/relationships/hyperlink" Target="https://www.everyplate.com/" TargetMode="External"/><Relationship Id="rId72" Type="http://schemas.openxmlformats.org/officeDocument/2006/relationships/hyperlink" Target="https://zestypaws.com/" TargetMode="External"/><Relationship Id="rId93" Type="http://schemas.openxmlformats.org/officeDocument/2006/relationships/hyperlink" Target="https://angelinos.com/" TargetMode="External"/><Relationship Id="rId98" Type="http://schemas.openxmlformats.org/officeDocument/2006/relationships/hyperlink" Target="https://www.joshcellars.com/" TargetMode="External"/><Relationship Id="rId121" Type="http://schemas.openxmlformats.org/officeDocument/2006/relationships/hyperlink" Target="https://getconfide.com/" TargetMode="External"/><Relationship Id="rId142" Type="http://schemas.openxmlformats.org/officeDocument/2006/relationships/hyperlink" Target="https://www2.deloitte.com/ui/en.html" TargetMode="External"/><Relationship Id="rId163" Type="http://schemas.openxmlformats.org/officeDocument/2006/relationships/image" Target="../media/image122.jpeg"/><Relationship Id="rId3" Type="http://schemas.openxmlformats.org/officeDocument/2006/relationships/image" Target="../media/image196.png"/><Relationship Id="rId25" Type="http://schemas.openxmlformats.org/officeDocument/2006/relationships/hyperlink" Target="https://www.savagex.com/" TargetMode="External"/><Relationship Id="rId46" Type="http://schemas.openxmlformats.org/officeDocument/2006/relationships/hyperlink" Target="https://www.go2bank.com/" TargetMode="External"/><Relationship Id="rId67" Type="http://schemas.openxmlformats.org/officeDocument/2006/relationships/hyperlink" Target="https://www.waystar.com/" TargetMode="External"/><Relationship Id="rId116" Type="http://schemas.openxmlformats.org/officeDocument/2006/relationships/hyperlink" Target="https://www.moneylion.com/" TargetMode="External"/><Relationship Id="rId137" Type="http://schemas.openxmlformats.org/officeDocument/2006/relationships/hyperlink" Target="https://www.wolfandbadger.com/us/" TargetMode="External"/><Relationship Id="rId158" Type="http://schemas.openxmlformats.org/officeDocument/2006/relationships/image" Target="../media/image214.png"/><Relationship Id="rId20" Type="http://schemas.openxmlformats.org/officeDocument/2006/relationships/hyperlink" Target="https://insurify.com/" TargetMode="External"/><Relationship Id="rId41" Type="http://schemas.openxmlformats.org/officeDocument/2006/relationships/hyperlink" Target="https://www.cookierun-kingdom.com/en/" TargetMode="External"/><Relationship Id="rId62" Type="http://schemas.openxmlformats.org/officeDocument/2006/relationships/hyperlink" Target="https://upsie.com/" TargetMode="External"/><Relationship Id="rId83" Type="http://schemas.openxmlformats.org/officeDocument/2006/relationships/hyperlink" Target="https://www.bumper.com/" TargetMode="External"/><Relationship Id="rId88" Type="http://schemas.openxmlformats.org/officeDocument/2006/relationships/hyperlink" Target="https://vincerocollective.com/" TargetMode="External"/><Relationship Id="rId111" Type="http://schemas.openxmlformats.org/officeDocument/2006/relationships/hyperlink" Target="https://climeradar.com/" TargetMode="External"/><Relationship Id="rId132" Type="http://schemas.openxmlformats.org/officeDocument/2006/relationships/hyperlink" Target="https://conceptivapps.com/blossom/index.html" TargetMode="External"/><Relationship Id="rId153" Type="http://schemas.openxmlformats.org/officeDocument/2006/relationships/image" Target="../media/image118.jpeg"/><Relationship Id="rId15" Type="http://schemas.openxmlformats.org/officeDocument/2006/relationships/image" Target="../media/image207.jpeg"/><Relationship Id="rId36" Type="http://schemas.openxmlformats.org/officeDocument/2006/relationships/hyperlink" Target="https://www.uncommongoods.com/" TargetMode="External"/><Relationship Id="rId57" Type="http://schemas.openxmlformats.org/officeDocument/2006/relationships/hyperlink" Target="https://owletcare.com/" TargetMode="External"/><Relationship Id="rId106" Type="http://schemas.openxmlformats.org/officeDocument/2006/relationships/hyperlink" Target="https://www.pixicade.com/" TargetMode="External"/><Relationship Id="rId127" Type="http://schemas.openxmlformats.org/officeDocument/2006/relationships/hyperlink" Target="https://swiftmeats.com/" TargetMode="External"/><Relationship Id="rId10" Type="http://schemas.openxmlformats.org/officeDocument/2006/relationships/image" Target="../media/image202.png"/><Relationship Id="rId31" Type="http://schemas.openxmlformats.org/officeDocument/2006/relationships/hyperlink" Target="https://www.worldremit.com/" TargetMode="External"/><Relationship Id="rId52" Type="http://schemas.openxmlformats.org/officeDocument/2006/relationships/hyperlink" Target="https://www.carewell.com/" TargetMode="External"/><Relationship Id="rId73" Type="http://schemas.openxmlformats.org/officeDocument/2006/relationships/hyperlink" Target="https://gorjana.com/" TargetMode="External"/><Relationship Id="rId78" Type="http://schemas.openxmlformats.org/officeDocument/2006/relationships/hyperlink" Target="http://www.varomoney.com/" TargetMode="External"/><Relationship Id="rId94" Type="http://schemas.openxmlformats.org/officeDocument/2006/relationships/hyperlink" Target="https://fundrise.com/" TargetMode="External"/><Relationship Id="rId99" Type="http://schemas.openxmlformats.org/officeDocument/2006/relationships/hyperlink" Target="https://liveouter.com/" TargetMode="External"/><Relationship Id="rId101" Type="http://schemas.openxmlformats.org/officeDocument/2006/relationships/hyperlink" Target="https://www.getsupernatural.com/" TargetMode="External"/><Relationship Id="rId122" Type="http://schemas.openxmlformats.org/officeDocument/2006/relationships/hyperlink" Target="https://embarkvet.com/" TargetMode="External"/><Relationship Id="rId143" Type="http://schemas.openxmlformats.org/officeDocument/2006/relationships/hyperlink" Target="https://www.tracksmith.com/" TargetMode="External"/><Relationship Id="rId148" Type="http://schemas.openxmlformats.org/officeDocument/2006/relationships/hyperlink" Target="https://paireyewear.com/" TargetMode="External"/><Relationship Id="rId164" Type="http://schemas.openxmlformats.org/officeDocument/2006/relationships/image" Target="../media/image123.png"/><Relationship Id="rId4" Type="http://schemas.openxmlformats.org/officeDocument/2006/relationships/image" Target="../media/image197.png"/><Relationship Id="rId9" Type="http://schemas.openxmlformats.org/officeDocument/2006/relationships/image" Target="../media/image106.png"/><Relationship Id="rId26" Type="http://schemas.openxmlformats.org/officeDocument/2006/relationships/hyperlink" Target="http://www.canva.com/" TargetMode="External"/><Relationship Id="rId47" Type="http://schemas.openxmlformats.org/officeDocument/2006/relationships/hyperlink" Target="https://metacoregames.com/games" TargetMode="External"/><Relationship Id="rId68" Type="http://schemas.openxmlformats.org/officeDocument/2006/relationships/hyperlink" Target="https://www.goodamerican.com/" TargetMode="External"/><Relationship Id="rId89" Type="http://schemas.openxmlformats.org/officeDocument/2006/relationships/hyperlink" Target="https://pipettebaby.com/" TargetMode="External"/><Relationship Id="rId112" Type="http://schemas.openxmlformats.org/officeDocument/2006/relationships/hyperlink" Target="https://www.hellobrigit.com/" TargetMode="External"/><Relationship Id="rId133" Type="http://schemas.openxmlformats.org/officeDocument/2006/relationships/hyperlink" Target="https://www.fairharborclothing.com/" TargetMode="External"/><Relationship Id="rId154" Type="http://schemas.openxmlformats.org/officeDocument/2006/relationships/image" Target="../media/image119.png"/><Relationship Id="rId16" Type="http://schemas.openxmlformats.org/officeDocument/2006/relationships/image" Target="../media/image208.jpeg"/><Relationship Id="rId37" Type="http://schemas.openxmlformats.org/officeDocument/2006/relationships/hyperlink" Target="https://www.quiverdistribution.com/" TargetMode="External"/><Relationship Id="rId58" Type="http://schemas.openxmlformats.org/officeDocument/2006/relationships/hyperlink" Target="https://www.talentigelato.com/" TargetMode="External"/><Relationship Id="rId79" Type="http://schemas.openxmlformats.org/officeDocument/2006/relationships/hyperlink" Target="https://cuehealth.com/" TargetMode="External"/><Relationship Id="rId102" Type="http://schemas.openxmlformats.org/officeDocument/2006/relationships/hyperlink" Target="https://www.worthy.com/" TargetMode="External"/><Relationship Id="rId123" Type="http://schemas.openxmlformats.org/officeDocument/2006/relationships/hyperlink" Target="https://brania.com/products/instant-beauty?variant=37973513240767&amp;currency=USD&amp;utm_medium=product_sync&amp;utm_source=google&amp;utm_content=sag_organic&amp;utm_campaign=sag_organic&amp;gclid=Cj0KCQjw1ouKBhC5ARIsAHXNMI8wX97OFMykH2q8Pq51SNlv_aBsEkAcE9VwIlFRX2Fe1HtB1i5suCUaAvN-EALw_wcB" TargetMode="External"/><Relationship Id="rId144" Type="http://schemas.openxmlformats.org/officeDocument/2006/relationships/hyperlink" Target="https://anytask.com/" TargetMode="External"/><Relationship Id="rId90" Type="http://schemas.openxmlformats.org/officeDocument/2006/relationships/hyperlink" Target="https://makegolfyourthing.org/" TargetMode="External"/><Relationship Id="rId165" Type="http://schemas.openxmlformats.org/officeDocument/2006/relationships/image" Target="../media/image217.png"/><Relationship Id="rId27" Type="http://schemas.openxmlformats.org/officeDocument/2006/relationships/hyperlink" Target="https://pikmin3.nintendo.com/" TargetMode="External"/><Relationship Id="rId48" Type="http://schemas.openxmlformats.org/officeDocument/2006/relationships/hyperlink" Target="https://www.afterpay.com/en-US" TargetMode="External"/><Relationship Id="rId69" Type="http://schemas.openxmlformats.org/officeDocument/2006/relationships/hyperlink" Target="https://chromagro.com/" TargetMode="External"/><Relationship Id="rId113" Type="http://schemas.openxmlformats.org/officeDocument/2006/relationships/hyperlink" Target="https://corkcicle.com/" TargetMode="External"/><Relationship Id="rId134" Type="http://schemas.openxmlformats.org/officeDocument/2006/relationships/hyperlink" Target="https://www.cybereason.com/" TargetMode="External"/><Relationship Id="rId80" Type="http://schemas.openxmlformats.org/officeDocument/2006/relationships/hyperlink" Target="https://www.vaulthealth.com/" TargetMode="External"/><Relationship Id="rId155" Type="http://schemas.openxmlformats.org/officeDocument/2006/relationships/image" Target="../media/image12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9.png"/><Relationship Id="rId18" Type="http://schemas.openxmlformats.org/officeDocument/2006/relationships/image" Target="../media/image234.png"/><Relationship Id="rId26" Type="http://schemas.openxmlformats.org/officeDocument/2006/relationships/image" Target="../media/image119.png"/><Relationship Id="rId39" Type="http://schemas.openxmlformats.org/officeDocument/2006/relationships/image" Target="../media/image22.png"/><Relationship Id="rId21" Type="http://schemas.openxmlformats.org/officeDocument/2006/relationships/image" Target="../media/image236.png"/><Relationship Id="rId34" Type="http://schemas.openxmlformats.org/officeDocument/2006/relationships/image" Target="../media/image96.png"/><Relationship Id="rId7" Type="http://schemas.openxmlformats.org/officeDocument/2006/relationships/image" Target="../media/image223.png"/><Relationship Id="rId12" Type="http://schemas.openxmlformats.org/officeDocument/2006/relationships/image" Target="../media/image228.png"/><Relationship Id="rId17" Type="http://schemas.openxmlformats.org/officeDocument/2006/relationships/image" Target="../media/image233.jpeg"/><Relationship Id="rId25" Type="http://schemas.openxmlformats.org/officeDocument/2006/relationships/image" Target="../media/image118.jpeg"/><Relationship Id="rId33" Type="http://schemas.openxmlformats.org/officeDocument/2006/relationships/image" Target="../media/image216.png"/><Relationship Id="rId38" Type="http://schemas.openxmlformats.org/officeDocument/2006/relationships/image" Target="../media/image218.png"/><Relationship Id="rId2" Type="http://schemas.openxmlformats.org/officeDocument/2006/relationships/chart" Target="../charts/chart12.xml"/><Relationship Id="rId16" Type="http://schemas.openxmlformats.org/officeDocument/2006/relationships/image" Target="../media/image232.png"/><Relationship Id="rId20" Type="http://schemas.openxmlformats.org/officeDocument/2006/relationships/image" Target="../media/image235.png"/><Relationship Id="rId29" Type="http://schemas.openxmlformats.org/officeDocument/2006/relationships/image" Target="../media/image2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2.png"/><Relationship Id="rId11" Type="http://schemas.openxmlformats.org/officeDocument/2006/relationships/image" Target="../media/image227.png"/><Relationship Id="rId24" Type="http://schemas.openxmlformats.org/officeDocument/2006/relationships/image" Target="../media/image211.png"/><Relationship Id="rId32" Type="http://schemas.openxmlformats.org/officeDocument/2006/relationships/image" Target="../media/image160.png"/><Relationship Id="rId37" Type="http://schemas.openxmlformats.org/officeDocument/2006/relationships/image" Target="../media/image217.png"/><Relationship Id="rId5" Type="http://schemas.openxmlformats.org/officeDocument/2006/relationships/image" Target="../media/image221.jpeg"/><Relationship Id="rId15" Type="http://schemas.openxmlformats.org/officeDocument/2006/relationships/image" Target="../media/image231.png"/><Relationship Id="rId23" Type="http://schemas.openxmlformats.org/officeDocument/2006/relationships/image" Target="../media/image210.png"/><Relationship Id="rId28" Type="http://schemas.openxmlformats.org/officeDocument/2006/relationships/image" Target="../media/image212.png"/><Relationship Id="rId36" Type="http://schemas.openxmlformats.org/officeDocument/2006/relationships/image" Target="../media/image123.png"/><Relationship Id="rId10" Type="http://schemas.openxmlformats.org/officeDocument/2006/relationships/image" Target="../media/image226.png"/><Relationship Id="rId19" Type="http://schemas.openxmlformats.org/officeDocument/2006/relationships/image" Target="../media/image32.png"/><Relationship Id="rId31" Type="http://schemas.openxmlformats.org/officeDocument/2006/relationships/image" Target="../media/image121.png"/><Relationship Id="rId4" Type="http://schemas.openxmlformats.org/officeDocument/2006/relationships/image" Target="../media/image220.png"/><Relationship Id="rId9" Type="http://schemas.openxmlformats.org/officeDocument/2006/relationships/image" Target="../media/image225.png"/><Relationship Id="rId14" Type="http://schemas.openxmlformats.org/officeDocument/2006/relationships/image" Target="../media/image230.png"/><Relationship Id="rId22" Type="http://schemas.openxmlformats.org/officeDocument/2006/relationships/image" Target="../media/image117.png"/><Relationship Id="rId27" Type="http://schemas.openxmlformats.org/officeDocument/2006/relationships/image" Target="../media/image120.png"/><Relationship Id="rId30" Type="http://schemas.openxmlformats.org/officeDocument/2006/relationships/image" Target="../media/image237.png"/><Relationship Id="rId35" Type="http://schemas.openxmlformats.org/officeDocument/2006/relationships/image" Target="../media/image122.jpeg"/><Relationship Id="rId8" Type="http://schemas.openxmlformats.org/officeDocument/2006/relationships/image" Target="../media/image224.png"/><Relationship Id="rId3" Type="http://schemas.openxmlformats.org/officeDocument/2006/relationships/image" Target="../media/image2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slide" Target="slide25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jpeg"/><Relationship Id="rId18" Type="http://schemas.openxmlformats.org/officeDocument/2006/relationships/image" Target="../media/image37.png"/><Relationship Id="rId26" Type="http://schemas.openxmlformats.org/officeDocument/2006/relationships/image" Target="../media/image43.jpeg"/><Relationship Id="rId39" Type="http://schemas.openxmlformats.org/officeDocument/2006/relationships/hyperlink" Target="https://www.prizepicks.com/" TargetMode="External"/><Relationship Id="rId21" Type="http://schemas.openxmlformats.org/officeDocument/2006/relationships/image" Target="../media/image40.jpeg"/><Relationship Id="rId34" Type="http://schemas.openxmlformats.org/officeDocument/2006/relationships/image" Target="../media/image48.gif"/><Relationship Id="rId42" Type="http://schemas.openxmlformats.org/officeDocument/2006/relationships/hyperlink" Target="https://corkcicle.com/" TargetMode="External"/><Relationship Id="rId47" Type="http://schemas.openxmlformats.org/officeDocument/2006/relationships/image" Target="../media/image22.png"/><Relationship Id="rId7" Type="http://schemas.openxmlformats.org/officeDocument/2006/relationships/image" Target="../media/image30.png"/><Relationship Id="rId2" Type="http://schemas.openxmlformats.org/officeDocument/2006/relationships/hyperlink" Target="https://skims.com/" TargetMode="External"/><Relationship Id="rId16" Type="http://schemas.openxmlformats.org/officeDocument/2006/relationships/image" Target="../media/image35.jpeg"/><Relationship Id="rId29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avagex.com/" TargetMode="External"/><Relationship Id="rId11" Type="http://schemas.openxmlformats.org/officeDocument/2006/relationships/image" Target="../media/image32.png"/><Relationship Id="rId24" Type="http://schemas.openxmlformats.org/officeDocument/2006/relationships/image" Target="../media/image42.png"/><Relationship Id="rId32" Type="http://schemas.openxmlformats.org/officeDocument/2006/relationships/image" Target="../media/image47.jpeg"/><Relationship Id="rId37" Type="http://schemas.openxmlformats.org/officeDocument/2006/relationships/image" Target="../media/image50.png"/><Relationship Id="rId40" Type="http://schemas.openxmlformats.org/officeDocument/2006/relationships/image" Target="../media/image52.png"/><Relationship Id="rId45" Type="http://schemas.openxmlformats.org/officeDocument/2006/relationships/hyperlink" Target="https://www.glossier.com/" TargetMode="External"/><Relationship Id="rId5" Type="http://schemas.openxmlformats.org/officeDocument/2006/relationships/image" Target="../media/image29.png"/><Relationship Id="rId15" Type="http://schemas.openxmlformats.org/officeDocument/2006/relationships/image" Target="../media/image34.jpeg"/><Relationship Id="rId23" Type="http://schemas.openxmlformats.org/officeDocument/2006/relationships/hyperlink" Target="https://crypto.com/" TargetMode="External"/><Relationship Id="rId28" Type="http://schemas.openxmlformats.org/officeDocument/2006/relationships/image" Target="../media/image44.png"/><Relationship Id="rId36" Type="http://schemas.openxmlformats.org/officeDocument/2006/relationships/hyperlink" Target="https://www.phexxi.com/" TargetMode="External"/><Relationship Id="rId10" Type="http://schemas.openxmlformats.org/officeDocument/2006/relationships/hyperlink" Target="https://stuffedpuffs.com/" TargetMode="External"/><Relationship Id="rId19" Type="http://schemas.openxmlformats.org/officeDocument/2006/relationships/image" Target="../media/image38.jpeg"/><Relationship Id="rId31" Type="http://schemas.openxmlformats.org/officeDocument/2006/relationships/image" Target="../media/image46.jpeg"/><Relationship Id="rId44" Type="http://schemas.openxmlformats.org/officeDocument/2006/relationships/image" Target="../media/image55.png"/><Relationship Id="rId4" Type="http://schemas.openxmlformats.org/officeDocument/2006/relationships/hyperlink" Target="https://www.goodamerican.com/" TargetMode="External"/><Relationship Id="rId9" Type="http://schemas.openxmlformats.org/officeDocument/2006/relationships/image" Target="../media/image31.png"/><Relationship Id="rId14" Type="http://schemas.openxmlformats.org/officeDocument/2006/relationships/hyperlink" Target="https://www.lemonade.com/" TargetMode="External"/><Relationship Id="rId22" Type="http://schemas.openxmlformats.org/officeDocument/2006/relationships/image" Target="../media/image41.png"/><Relationship Id="rId27" Type="http://schemas.openxmlformats.org/officeDocument/2006/relationships/hyperlink" Target="https://ftx.com/en" TargetMode="External"/><Relationship Id="rId30" Type="http://schemas.openxmlformats.org/officeDocument/2006/relationships/hyperlink" Target="https://www.getsupernatural.com/" TargetMode="External"/><Relationship Id="rId35" Type="http://schemas.openxmlformats.org/officeDocument/2006/relationships/image" Target="../media/image49.png"/><Relationship Id="rId43" Type="http://schemas.openxmlformats.org/officeDocument/2006/relationships/image" Target="../media/image54.png"/><Relationship Id="rId8" Type="http://schemas.openxmlformats.org/officeDocument/2006/relationships/hyperlink" Target="https://drinkcacti.com/" TargetMode="External"/><Relationship Id="rId3" Type="http://schemas.openxmlformats.org/officeDocument/2006/relationships/image" Target="../media/image28.png"/><Relationship Id="rId12" Type="http://schemas.openxmlformats.org/officeDocument/2006/relationships/hyperlink" Target="https://19crimes.com/" TargetMode="External"/><Relationship Id="rId17" Type="http://schemas.openxmlformats.org/officeDocument/2006/relationships/image" Target="../media/image36.jpeg"/><Relationship Id="rId25" Type="http://schemas.openxmlformats.org/officeDocument/2006/relationships/hyperlink" Target="https://www.coin.cloud/" TargetMode="External"/><Relationship Id="rId33" Type="http://schemas.openxmlformats.org/officeDocument/2006/relationships/hyperlink" Target="https://www.polestar.com/us/" TargetMode="External"/><Relationship Id="rId38" Type="http://schemas.openxmlformats.org/officeDocument/2006/relationships/image" Target="../media/image51.png"/><Relationship Id="rId46" Type="http://schemas.openxmlformats.org/officeDocument/2006/relationships/image" Target="../media/image56.png"/><Relationship Id="rId20" Type="http://schemas.openxmlformats.org/officeDocument/2006/relationships/image" Target="../media/image39.jpeg"/><Relationship Id="rId41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22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12" Type="http://schemas.openxmlformats.org/officeDocument/2006/relationships/image" Target="../media/image6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hyperlink" Target="https://ouraring.com/" TargetMode="External"/><Relationship Id="rId5" Type="http://schemas.openxmlformats.org/officeDocument/2006/relationships/image" Target="../media/image31.png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openxmlformats.org/officeDocument/2006/relationships/image" Target="../media/image62.jpe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4.png"/><Relationship Id="rId18" Type="http://schemas.openxmlformats.org/officeDocument/2006/relationships/image" Target="../media/image79.png"/><Relationship Id="rId26" Type="http://schemas.openxmlformats.org/officeDocument/2006/relationships/image" Target="../media/image86.png"/><Relationship Id="rId39" Type="http://schemas.openxmlformats.org/officeDocument/2006/relationships/image" Target="../media/image98.png"/><Relationship Id="rId21" Type="http://schemas.openxmlformats.org/officeDocument/2006/relationships/image" Target="../media/image81.png"/><Relationship Id="rId34" Type="http://schemas.openxmlformats.org/officeDocument/2006/relationships/image" Target="../media/image93.png"/><Relationship Id="rId42" Type="http://schemas.openxmlformats.org/officeDocument/2006/relationships/image" Target="../media/image101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7.jpeg"/><Relationship Id="rId29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2.png"/><Relationship Id="rId24" Type="http://schemas.openxmlformats.org/officeDocument/2006/relationships/image" Target="../media/image84.png"/><Relationship Id="rId32" Type="http://schemas.openxmlformats.org/officeDocument/2006/relationships/image" Target="../media/image91.png"/><Relationship Id="rId37" Type="http://schemas.openxmlformats.org/officeDocument/2006/relationships/image" Target="../media/image96.png"/><Relationship Id="rId40" Type="http://schemas.openxmlformats.org/officeDocument/2006/relationships/image" Target="../media/image99.png"/><Relationship Id="rId45" Type="http://schemas.openxmlformats.org/officeDocument/2006/relationships/image" Target="../media/image22.png"/><Relationship Id="rId5" Type="http://schemas.openxmlformats.org/officeDocument/2006/relationships/image" Target="../media/image67.png"/><Relationship Id="rId15" Type="http://schemas.openxmlformats.org/officeDocument/2006/relationships/image" Target="../media/image76.png"/><Relationship Id="rId23" Type="http://schemas.openxmlformats.org/officeDocument/2006/relationships/image" Target="../media/image83.png"/><Relationship Id="rId28" Type="http://schemas.openxmlformats.org/officeDocument/2006/relationships/image" Target="../media/image61.png"/><Relationship Id="rId36" Type="http://schemas.openxmlformats.org/officeDocument/2006/relationships/image" Target="../media/image95.png"/><Relationship Id="rId10" Type="http://schemas.openxmlformats.org/officeDocument/2006/relationships/image" Target="../media/image57.png"/><Relationship Id="rId19" Type="http://schemas.openxmlformats.org/officeDocument/2006/relationships/image" Target="../media/image80.png"/><Relationship Id="rId31" Type="http://schemas.openxmlformats.org/officeDocument/2006/relationships/image" Target="../media/image90.jpeg"/><Relationship Id="rId44" Type="http://schemas.openxmlformats.org/officeDocument/2006/relationships/image" Target="../media/image103.jpe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5.png"/><Relationship Id="rId22" Type="http://schemas.openxmlformats.org/officeDocument/2006/relationships/image" Target="../media/image82.png"/><Relationship Id="rId27" Type="http://schemas.openxmlformats.org/officeDocument/2006/relationships/image" Target="../media/image87.png"/><Relationship Id="rId30" Type="http://schemas.openxmlformats.org/officeDocument/2006/relationships/image" Target="../media/image89.png"/><Relationship Id="rId35" Type="http://schemas.openxmlformats.org/officeDocument/2006/relationships/image" Target="../media/image94.png"/><Relationship Id="rId43" Type="http://schemas.openxmlformats.org/officeDocument/2006/relationships/image" Target="../media/image102.png"/><Relationship Id="rId8" Type="http://schemas.openxmlformats.org/officeDocument/2006/relationships/image" Target="../media/image70.jpeg"/><Relationship Id="rId3" Type="http://schemas.openxmlformats.org/officeDocument/2006/relationships/image" Target="../media/image65.png"/><Relationship Id="rId12" Type="http://schemas.openxmlformats.org/officeDocument/2006/relationships/image" Target="../media/image73.png"/><Relationship Id="rId17" Type="http://schemas.openxmlformats.org/officeDocument/2006/relationships/image" Target="../media/image78.jpeg"/><Relationship Id="rId25" Type="http://schemas.openxmlformats.org/officeDocument/2006/relationships/image" Target="../media/image85.png"/><Relationship Id="rId33" Type="http://schemas.openxmlformats.org/officeDocument/2006/relationships/image" Target="../media/image92.jpeg"/><Relationship Id="rId38" Type="http://schemas.openxmlformats.org/officeDocument/2006/relationships/image" Target="../media/image97.png"/><Relationship Id="rId20" Type="http://schemas.openxmlformats.org/officeDocument/2006/relationships/image" Target="../media/image31.png"/><Relationship Id="rId41" Type="http://schemas.openxmlformats.org/officeDocument/2006/relationships/image" Target="../media/image10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taking a selfie&#10;&#10;Description automatically generated">
            <a:extLst>
              <a:ext uri="{FF2B5EF4-FFF2-40B4-BE49-F238E27FC236}">
                <a16:creationId xmlns:a16="http://schemas.microsoft.com/office/drawing/2014/main" id="{8089C52E-1A40-454A-8C35-A0A0FDB599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1E83233-F738-492E-A010-C56E805C77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7688" t="55828" r="8703" b="13044"/>
          <a:stretch/>
        </p:blipFill>
        <p:spPr>
          <a:xfrm>
            <a:off x="0" y="356224"/>
            <a:ext cx="9875520" cy="651988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3698F84-AC9F-4996-9059-68760160E258}"/>
              </a:ext>
            </a:extLst>
          </p:cNvPr>
          <p:cNvGrpSpPr/>
          <p:nvPr/>
        </p:nvGrpSpPr>
        <p:grpSpPr>
          <a:xfrm>
            <a:off x="314259" y="5689601"/>
            <a:ext cx="2107496" cy="904633"/>
            <a:chOff x="2777007" y="5689600"/>
            <a:chExt cx="2107496" cy="904633"/>
          </a:xfrm>
        </p:grpSpPr>
        <p:pic>
          <p:nvPicPr>
            <p:cNvPr id="8" name="Picture 7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D8B18117-653F-4785-BDFF-8B4D284894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77185" y="5689600"/>
              <a:ext cx="907318" cy="904633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8B55B6F-F5EC-4849-9A22-4ED34DCB7A2E}"/>
                </a:ext>
              </a:extLst>
            </p:cNvPr>
            <p:cNvGrpSpPr/>
            <p:nvPr userDrawn="1"/>
          </p:nvGrpSpPr>
          <p:grpSpPr>
            <a:xfrm>
              <a:off x="2777007" y="5866153"/>
              <a:ext cx="1179028" cy="522582"/>
              <a:chOff x="2378209" y="5233339"/>
              <a:chExt cx="1179028" cy="522582"/>
            </a:xfrm>
            <a:solidFill>
              <a:schemeClr val="bg2"/>
            </a:solidFill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8861F72C-FAD3-4BEF-90C9-54F849770967}"/>
                  </a:ext>
                </a:extLst>
              </p:cNvPr>
              <p:cNvSpPr/>
              <p:nvPr/>
            </p:nvSpPr>
            <p:spPr>
              <a:xfrm>
                <a:off x="3170424" y="5236541"/>
                <a:ext cx="386813" cy="516178"/>
              </a:xfrm>
              <a:custGeom>
                <a:avLst/>
                <a:gdLst>
                  <a:gd name="connsiteX0" fmla="*/ 0 w 386813"/>
                  <a:gd name="connsiteY0" fmla="*/ 0 h 516178"/>
                  <a:gd name="connsiteX1" fmla="*/ 206856 w 386813"/>
                  <a:gd name="connsiteY1" fmla="*/ 0 h 516178"/>
                  <a:gd name="connsiteX2" fmla="*/ 284346 w 386813"/>
                  <a:gd name="connsiteY2" fmla="*/ 11528 h 516178"/>
                  <a:gd name="connsiteX3" fmla="*/ 334299 w 386813"/>
                  <a:gd name="connsiteY3" fmla="*/ 41627 h 516178"/>
                  <a:gd name="connsiteX4" fmla="*/ 361197 w 386813"/>
                  <a:gd name="connsiteY4" fmla="*/ 84535 h 516178"/>
                  <a:gd name="connsiteX5" fmla="*/ 369522 w 386813"/>
                  <a:gd name="connsiteY5" fmla="*/ 133207 h 516178"/>
                  <a:gd name="connsiteX6" fmla="*/ 362478 w 386813"/>
                  <a:gd name="connsiteY6" fmla="*/ 172913 h 516178"/>
                  <a:gd name="connsiteX7" fmla="*/ 341984 w 386813"/>
                  <a:gd name="connsiteY7" fmla="*/ 206215 h 516178"/>
                  <a:gd name="connsiteX8" fmla="*/ 309963 w 386813"/>
                  <a:gd name="connsiteY8" fmla="*/ 230551 h 516178"/>
                  <a:gd name="connsiteX9" fmla="*/ 268976 w 386813"/>
                  <a:gd name="connsiteY9" fmla="*/ 243359 h 516178"/>
                  <a:gd name="connsiteX10" fmla="*/ 270257 w 386813"/>
                  <a:gd name="connsiteY10" fmla="*/ 244640 h 516178"/>
                  <a:gd name="connsiteX11" fmla="*/ 293953 w 386813"/>
                  <a:gd name="connsiteY11" fmla="*/ 249123 h 516178"/>
                  <a:gd name="connsiteX12" fmla="*/ 333659 w 386813"/>
                  <a:gd name="connsiteY12" fmla="*/ 268336 h 516178"/>
                  <a:gd name="connsiteX13" fmla="*/ 370803 w 386813"/>
                  <a:gd name="connsiteY13" fmla="*/ 307401 h 516178"/>
                  <a:gd name="connsiteX14" fmla="*/ 386814 w 386813"/>
                  <a:gd name="connsiteY14" fmla="*/ 371443 h 516178"/>
                  <a:gd name="connsiteX15" fmla="*/ 374005 w 386813"/>
                  <a:gd name="connsiteY15" fmla="*/ 433564 h 516178"/>
                  <a:gd name="connsiteX16" fmla="*/ 337501 w 386813"/>
                  <a:gd name="connsiteY16" fmla="*/ 479034 h 516178"/>
                  <a:gd name="connsiteX17" fmla="*/ 280504 w 386813"/>
                  <a:gd name="connsiteY17" fmla="*/ 506572 h 516178"/>
                  <a:gd name="connsiteX18" fmla="*/ 206856 w 386813"/>
                  <a:gd name="connsiteY18" fmla="*/ 516178 h 516178"/>
                  <a:gd name="connsiteX19" fmla="*/ 0 w 386813"/>
                  <a:gd name="connsiteY19" fmla="*/ 516178 h 516178"/>
                  <a:gd name="connsiteX20" fmla="*/ 0 w 386813"/>
                  <a:gd name="connsiteY20" fmla="*/ 0 h 516178"/>
                  <a:gd name="connsiteX21" fmla="*/ 206215 w 386813"/>
                  <a:gd name="connsiteY21" fmla="*/ 234394 h 516178"/>
                  <a:gd name="connsiteX22" fmla="*/ 304840 w 386813"/>
                  <a:gd name="connsiteY22" fmla="*/ 204934 h 516178"/>
                  <a:gd name="connsiteX23" fmla="*/ 337501 w 386813"/>
                  <a:gd name="connsiteY23" fmla="*/ 128084 h 516178"/>
                  <a:gd name="connsiteX24" fmla="*/ 326614 w 386813"/>
                  <a:gd name="connsiteY24" fmla="*/ 80693 h 516178"/>
                  <a:gd name="connsiteX25" fmla="*/ 297795 w 386813"/>
                  <a:gd name="connsiteY25" fmla="*/ 49312 h 516178"/>
                  <a:gd name="connsiteX26" fmla="*/ 256168 w 386813"/>
                  <a:gd name="connsiteY26" fmla="*/ 32021 h 516178"/>
                  <a:gd name="connsiteX27" fmla="*/ 206856 w 386813"/>
                  <a:gd name="connsiteY27" fmla="*/ 26898 h 516178"/>
                  <a:gd name="connsiteX28" fmla="*/ 32021 w 386813"/>
                  <a:gd name="connsiteY28" fmla="*/ 26898 h 516178"/>
                  <a:gd name="connsiteX29" fmla="*/ 32021 w 386813"/>
                  <a:gd name="connsiteY29" fmla="*/ 233753 h 516178"/>
                  <a:gd name="connsiteX30" fmla="*/ 206215 w 386813"/>
                  <a:gd name="connsiteY30" fmla="*/ 233753 h 516178"/>
                  <a:gd name="connsiteX31" fmla="*/ 206215 w 386813"/>
                  <a:gd name="connsiteY31" fmla="*/ 488640 h 516178"/>
                  <a:gd name="connsiteX32" fmla="*/ 315087 w 386813"/>
                  <a:gd name="connsiteY32" fmla="*/ 459181 h 516178"/>
                  <a:gd name="connsiteX33" fmla="*/ 354793 w 386813"/>
                  <a:gd name="connsiteY33" fmla="*/ 371443 h 516178"/>
                  <a:gd name="connsiteX34" fmla="*/ 341344 w 386813"/>
                  <a:gd name="connsiteY34" fmla="*/ 317008 h 516178"/>
                  <a:gd name="connsiteX35" fmla="*/ 306121 w 386813"/>
                  <a:gd name="connsiteY35" fmla="*/ 283065 h 516178"/>
                  <a:gd name="connsiteX36" fmla="*/ 258089 w 386813"/>
                  <a:gd name="connsiteY36" fmla="*/ 265774 h 516178"/>
                  <a:gd name="connsiteX37" fmla="*/ 206215 w 386813"/>
                  <a:gd name="connsiteY37" fmla="*/ 261291 h 516178"/>
                  <a:gd name="connsiteX38" fmla="*/ 31381 w 386813"/>
                  <a:gd name="connsiteY38" fmla="*/ 261291 h 516178"/>
                  <a:gd name="connsiteX39" fmla="*/ 31381 w 386813"/>
                  <a:gd name="connsiteY39" fmla="*/ 488640 h 516178"/>
                  <a:gd name="connsiteX40" fmla="*/ 206215 w 386813"/>
                  <a:gd name="connsiteY40" fmla="*/ 488640 h 516178"/>
                  <a:gd name="connsiteX41" fmla="*/ 206215 w 386813"/>
                  <a:gd name="connsiteY41" fmla="*/ 488640 h 516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86813" h="516178">
                    <a:moveTo>
                      <a:pt x="0" y="0"/>
                    </a:moveTo>
                    <a:lnTo>
                      <a:pt x="206856" y="0"/>
                    </a:lnTo>
                    <a:cubicBezTo>
                      <a:pt x="237596" y="0"/>
                      <a:pt x="263213" y="3843"/>
                      <a:pt x="284346" y="11528"/>
                    </a:cubicBezTo>
                    <a:cubicBezTo>
                      <a:pt x="304840" y="19213"/>
                      <a:pt x="321491" y="29459"/>
                      <a:pt x="334299" y="41627"/>
                    </a:cubicBezTo>
                    <a:cubicBezTo>
                      <a:pt x="347108" y="54436"/>
                      <a:pt x="356074" y="68525"/>
                      <a:pt x="361197" y="84535"/>
                    </a:cubicBezTo>
                    <a:cubicBezTo>
                      <a:pt x="366961" y="100546"/>
                      <a:pt x="369522" y="117197"/>
                      <a:pt x="369522" y="133207"/>
                    </a:cubicBezTo>
                    <a:cubicBezTo>
                      <a:pt x="369522" y="147296"/>
                      <a:pt x="366961" y="160745"/>
                      <a:pt x="362478" y="172913"/>
                    </a:cubicBezTo>
                    <a:cubicBezTo>
                      <a:pt x="357354" y="185722"/>
                      <a:pt x="350950" y="196609"/>
                      <a:pt x="341984" y="206215"/>
                    </a:cubicBezTo>
                    <a:cubicBezTo>
                      <a:pt x="333018" y="215821"/>
                      <a:pt x="322131" y="224147"/>
                      <a:pt x="309963" y="230551"/>
                    </a:cubicBezTo>
                    <a:cubicBezTo>
                      <a:pt x="297795" y="236955"/>
                      <a:pt x="284346" y="241438"/>
                      <a:pt x="268976" y="243359"/>
                    </a:cubicBezTo>
                    <a:lnTo>
                      <a:pt x="270257" y="244640"/>
                    </a:lnTo>
                    <a:cubicBezTo>
                      <a:pt x="273459" y="244000"/>
                      <a:pt x="281785" y="245921"/>
                      <a:pt x="293953" y="249123"/>
                    </a:cubicBezTo>
                    <a:cubicBezTo>
                      <a:pt x="306761" y="252325"/>
                      <a:pt x="319570" y="258729"/>
                      <a:pt x="333659" y="268336"/>
                    </a:cubicBezTo>
                    <a:cubicBezTo>
                      <a:pt x="347108" y="277942"/>
                      <a:pt x="359916" y="290750"/>
                      <a:pt x="370803" y="307401"/>
                    </a:cubicBezTo>
                    <a:cubicBezTo>
                      <a:pt x="381690" y="324052"/>
                      <a:pt x="386814" y="345186"/>
                      <a:pt x="386814" y="371443"/>
                    </a:cubicBezTo>
                    <a:cubicBezTo>
                      <a:pt x="386814" y="395139"/>
                      <a:pt x="382331" y="415632"/>
                      <a:pt x="374005" y="433564"/>
                    </a:cubicBezTo>
                    <a:cubicBezTo>
                      <a:pt x="365039" y="451496"/>
                      <a:pt x="352871" y="466225"/>
                      <a:pt x="337501" y="479034"/>
                    </a:cubicBezTo>
                    <a:cubicBezTo>
                      <a:pt x="322131" y="491842"/>
                      <a:pt x="302919" y="500808"/>
                      <a:pt x="280504" y="506572"/>
                    </a:cubicBezTo>
                    <a:cubicBezTo>
                      <a:pt x="258089" y="512976"/>
                      <a:pt x="233753" y="516178"/>
                      <a:pt x="206856" y="516178"/>
                    </a:cubicBezTo>
                    <a:lnTo>
                      <a:pt x="0" y="516178"/>
                    </a:lnTo>
                    <a:lnTo>
                      <a:pt x="0" y="0"/>
                    </a:lnTo>
                    <a:close/>
                    <a:moveTo>
                      <a:pt x="206215" y="234394"/>
                    </a:moveTo>
                    <a:cubicBezTo>
                      <a:pt x="250404" y="234394"/>
                      <a:pt x="283066" y="224787"/>
                      <a:pt x="304840" y="204934"/>
                    </a:cubicBezTo>
                    <a:cubicBezTo>
                      <a:pt x="326614" y="185081"/>
                      <a:pt x="337501" y="159464"/>
                      <a:pt x="337501" y="128084"/>
                    </a:cubicBezTo>
                    <a:cubicBezTo>
                      <a:pt x="337501" y="109512"/>
                      <a:pt x="333659" y="93501"/>
                      <a:pt x="326614" y="80693"/>
                    </a:cubicBezTo>
                    <a:cubicBezTo>
                      <a:pt x="319570" y="67884"/>
                      <a:pt x="309963" y="57638"/>
                      <a:pt x="297795" y="49312"/>
                    </a:cubicBezTo>
                    <a:cubicBezTo>
                      <a:pt x="285627" y="41627"/>
                      <a:pt x="272179" y="35863"/>
                      <a:pt x="256168" y="32021"/>
                    </a:cubicBezTo>
                    <a:cubicBezTo>
                      <a:pt x="240798" y="28819"/>
                      <a:pt x="224147" y="26898"/>
                      <a:pt x="206856" y="26898"/>
                    </a:cubicBezTo>
                    <a:lnTo>
                      <a:pt x="32021" y="26898"/>
                    </a:lnTo>
                    <a:lnTo>
                      <a:pt x="32021" y="233753"/>
                    </a:lnTo>
                    <a:lnTo>
                      <a:pt x="206215" y="233753"/>
                    </a:lnTo>
                    <a:close/>
                    <a:moveTo>
                      <a:pt x="206215" y="488640"/>
                    </a:moveTo>
                    <a:cubicBezTo>
                      <a:pt x="252325" y="488640"/>
                      <a:pt x="288829" y="479034"/>
                      <a:pt x="315087" y="459181"/>
                    </a:cubicBezTo>
                    <a:cubicBezTo>
                      <a:pt x="341344" y="439328"/>
                      <a:pt x="354793" y="410509"/>
                      <a:pt x="354793" y="371443"/>
                    </a:cubicBezTo>
                    <a:cubicBezTo>
                      <a:pt x="354793" y="349029"/>
                      <a:pt x="350310" y="331097"/>
                      <a:pt x="341344" y="317008"/>
                    </a:cubicBezTo>
                    <a:cubicBezTo>
                      <a:pt x="332378" y="302918"/>
                      <a:pt x="320210" y="291391"/>
                      <a:pt x="306121" y="283065"/>
                    </a:cubicBezTo>
                    <a:cubicBezTo>
                      <a:pt x="292032" y="274740"/>
                      <a:pt x="276021" y="268976"/>
                      <a:pt x="258089" y="265774"/>
                    </a:cubicBezTo>
                    <a:cubicBezTo>
                      <a:pt x="240158" y="262572"/>
                      <a:pt x="223507" y="261291"/>
                      <a:pt x="206215" y="261291"/>
                    </a:cubicBezTo>
                    <a:lnTo>
                      <a:pt x="31381" y="261291"/>
                    </a:lnTo>
                    <a:lnTo>
                      <a:pt x="31381" y="488640"/>
                    </a:lnTo>
                    <a:lnTo>
                      <a:pt x="206215" y="488640"/>
                    </a:lnTo>
                    <a:lnTo>
                      <a:pt x="206215" y="488640"/>
                    </a:lnTo>
                    <a:close/>
                  </a:path>
                </a:pathLst>
              </a:custGeom>
              <a:grpFill/>
              <a:ln w="7373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1B1464"/>
                  </a:solidFill>
                  <a:latin typeface="Helvetica-Light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132EC1ED-F08C-4E34-A5E3-58A4E0D81304}"/>
                  </a:ext>
                </a:extLst>
              </p:cNvPr>
              <p:cNvSpPr/>
              <p:nvPr/>
            </p:nvSpPr>
            <p:spPr>
              <a:xfrm>
                <a:off x="2378209" y="5233339"/>
                <a:ext cx="455979" cy="522582"/>
              </a:xfrm>
              <a:custGeom>
                <a:avLst/>
                <a:gdLst>
                  <a:gd name="connsiteX0" fmla="*/ 258089 w 455979"/>
                  <a:gd name="connsiteY0" fmla="*/ 522582 h 522582"/>
                  <a:gd name="connsiteX1" fmla="*/ 210058 w 455979"/>
                  <a:gd name="connsiteY1" fmla="*/ 522582 h 522582"/>
                  <a:gd name="connsiteX2" fmla="*/ 0 w 455979"/>
                  <a:gd name="connsiteY2" fmla="*/ 0 h 522582"/>
                  <a:gd name="connsiteX3" fmla="*/ 44829 w 455979"/>
                  <a:gd name="connsiteY3" fmla="*/ 0 h 522582"/>
                  <a:gd name="connsiteX4" fmla="*/ 233753 w 455979"/>
                  <a:gd name="connsiteY4" fmla="*/ 478393 h 522582"/>
                  <a:gd name="connsiteX5" fmla="*/ 235675 w 455979"/>
                  <a:gd name="connsiteY5" fmla="*/ 478393 h 522582"/>
                  <a:gd name="connsiteX6" fmla="*/ 413071 w 455979"/>
                  <a:gd name="connsiteY6" fmla="*/ 0 h 522582"/>
                  <a:gd name="connsiteX7" fmla="*/ 455979 w 455979"/>
                  <a:gd name="connsiteY7" fmla="*/ 0 h 522582"/>
                  <a:gd name="connsiteX8" fmla="*/ 258089 w 455979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979" h="522582">
                    <a:moveTo>
                      <a:pt x="258089" y="522582"/>
                    </a:moveTo>
                    <a:lnTo>
                      <a:pt x="210058" y="522582"/>
                    </a:lnTo>
                    <a:lnTo>
                      <a:pt x="0" y="0"/>
                    </a:lnTo>
                    <a:lnTo>
                      <a:pt x="44829" y="0"/>
                    </a:lnTo>
                    <a:lnTo>
                      <a:pt x="233753" y="478393"/>
                    </a:lnTo>
                    <a:lnTo>
                      <a:pt x="235675" y="478393"/>
                    </a:lnTo>
                    <a:lnTo>
                      <a:pt x="413071" y="0"/>
                    </a:lnTo>
                    <a:lnTo>
                      <a:pt x="455979" y="0"/>
                    </a:lnTo>
                    <a:lnTo>
                      <a:pt x="25808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1B1464"/>
                  </a:solidFill>
                  <a:latin typeface="Helvetica-Light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27D0A23C-1A37-42B1-A85C-A8911B464AA8}"/>
                  </a:ext>
                </a:extLst>
              </p:cNvPr>
              <p:cNvSpPr/>
              <p:nvPr/>
            </p:nvSpPr>
            <p:spPr>
              <a:xfrm>
                <a:off x="2693936" y="5233339"/>
                <a:ext cx="455338" cy="522582"/>
              </a:xfrm>
              <a:custGeom>
                <a:avLst/>
                <a:gdLst>
                  <a:gd name="connsiteX0" fmla="*/ 455339 w 455338"/>
                  <a:gd name="connsiteY0" fmla="*/ 522582 h 522582"/>
                  <a:gd name="connsiteX1" fmla="*/ 412430 w 455338"/>
                  <a:gd name="connsiteY1" fmla="*/ 522582 h 522582"/>
                  <a:gd name="connsiteX2" fmla="*/ 235675 w 455338"/>
                  <a:gd name="connsiteY2" fmla="*/ 44829 h 522582"/>
                  <a:gd name="connsiteX3" fmla="*/ 233753 w 455338"/>
                  <a:gd name="connsiteY3" fmla="*/ 44829 h 522582"/>
                  <a:gd name="connsiteX4" fmla="*/ 44829 w 455338"/>
                  <a:gd name="connsiteY4" fmla="*/ 522582 h 522582"/>
                  <a:gd name="connsiteX5" fmla="*/ 0 w 455338"/>
                  <a:gd name="connsiteY5" fmla="*/ 522582 h 522582"/>
                  <a:gd name="connsiteX6" fmla="*/ 210698 w 455338"/>
                  <a:gd name="connsiteY6" fmla="*/ 0 h 522582"/>
                  <a:gd name="connsiteX7" fmla="*/ 258730 w 455338"/>
                  <a:gd name="connsiteY7" fmla="*/ 0 h 522582"/>
                  <a:gd name="connsiteX8" fmla="*/ 455339 w 455338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338" h="522582">
                    <a:moveTo>
                      <a:pt x="455339" y="522582"/>
                    </a:moveTo>
                    <a:lnTo>
                      <a:pt x="412430" y="522582"/>
                    </a:lnTo>
                    <a:lnTo>
                      <a:pt x="235675" y="44829"/>
                    </a:lnTo>
                    <a:lnTo>
                      <a:pt x="233753" y="44829"/>
                    </a:lnTo>
                    <a:lnTo>
                      <a:pt x="44829" y="522582"/>
                    </a:lnTo>
                    <a:lnTo>
                      <a:pt x="0" y="522582"/>
                    </a:lnTo>
                    <a:lnTo>
                      <a:pt x="210698" y="0"/>
                    </a:lnTo>
                    <a:lnTo>
                      <a:pt x="258730" y="0"/>
                    </a:lnTo>
                    <a:lnTo>
                      <a:pt x="45533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1B1464"/>
                  </a:solidFill>
                  <a:latin typeface="Helvetica-Light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F82C2444-E695-4ADC-970D-E0E9C42DF06C}"/>
                  </a:ext>
                </a:extLst>
              </p:cNvPr>
              <p:cNvSpPr/>
              <p:nvPr userDrawn="1"/>
            </p:nvSpPr>
            <p:spPr>
              <a:xfrm>
                <a:off x="2877096" y="5532415"/>
                <a:ext cx="109511" cy="96703"/>
              </a:xfrm>
              <a:custGeom>
                <a:avLst/>
                <a:gdLst>
                  <a:gd name="connsiteX0" fmla="*/ 0 w 109511"/>
                  <a:gd name="connsiteY0" fmla="*/ 0 h 96703"/>
                  <a:gd name="connsiteX1" fmla="*/ 109512 w 109511"/>
                  <a:gd name="connsiteY1" fmla="*/ 48031 h 96703"/>
                  <a:gd name="connsiteX2" fmla="*/ 0 w 109511"/>
                  <a:gd name="connsiteY2" fmla="*/ 96703 h 96703"/>
                  <a:gd name="connsiteX3" fmla="*/ 0 w 109511"/>
                  <a:gd name="connsiteY3" fmla="*/ 0 h 96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511" h="96703">
                    <a:moveTo>
                      <a:pt x="0" y="0"/>
                    </a:moveTo>
                    <a:lnTo>
                      <a:pt x="109512" y="48031"/>
                    </a:lnTo>
                    <a:lnTo>
                      <a:pt x="0" y="96703"/>
                    </a:lnTo>
                    <a:cubicBezTo>
                      <a:pt x="0" y="96703"/>
                      <a:pt x="0" y="640"/>
                      <a:pt x="0" y="0"/>
                    </a:cubicBezTo>
                  </a:path>
                </a:pathLst>
              </a:custGeom>
              <a:solidFill>
                <a:schemeClr val="accent2"/>
              </a:solidFill>
              <a:ln w="63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1B1464"/>
                  </a:solidFill>
                  <a:latin typeface="Helvetica-Light"/>
                </a:endParaRPr>
              </a:p>
            </p:txBody>
          </p:sp>
        </p:grpSp>
      </p:grpSp>
      <p:sp>
        <p:nvSpPr>
          <p:cNvPr id="17" name="Title 16">
            <a:extLst>
              <a:ext uri="{FF2B5EF4-FFF2-40B4-BE49-F238E27FC236}">
                <a16:creationId xmlns:a16="http://schemas.microsoft.com/office/drawing/2014/main" id="{6781F72F-743F-40A3-B80E-ADB9594EA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88" y="3862322"/>
            <a:ext cx="7093546" cy="135481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>
                <a:solidFill>
                  <a:srgbClr val="FFE6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Welcome to TV</a:t>
            </a:r>
            <a:br>
              <a:rPr lang="en-US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400" b="1">
                <a:solidFill>
                  <a:schemeClr val="bg1"/>
                </a:solidFill>
                <a:latin typeface="Helvetica" pitchFamily="2" charset="0"/>
              </a:rPr>
              <a:t>Understanding the 16 Consumer Behaviors That Are Driving New Advertisers</a:t>
            </a:r>
            <a:endParaRPr lang="en-US" sz="2400" b="1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292DAC7-18EB-4E2A-9395-147A47BA2E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6387" y="3362008"/>
            <a:ext cx="1845377" cy="315912"/>
          </a:xfrm>
        </p:spPr>
        <p:txBody>
          <a:bodyPr/>
          <a:lstStyle/>
          <a:p>
            <a:r>
              <a:rPr lang="en-US" b="1">
                <a:solidFill>
                  <a:srgbClr val="FFE6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2022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B9CA715-B70F-4FFA-8866-3DEF0935A2A6}"/>
              </a:ext>
            </a:extLst>
          </p:cNvPr>
          <p:cNvCxnSpPr>
            <a:cxnSpLocks/>
          </p:cNvCxnSpPr>
          <p:nvPr/>
        </p:nvCxnSpPr>
        <p:spPr>
          <a:xfrm>
            <a:off x="290907" y="3258376"/>
            <a:ext cx="483870" cy="0"/>
          </a:xfrm>
          <a:prstGeom prst="line">
            <a:avLst/>
          </a:prstGeom>
          <a:ln w="22225">
            <a:solidFill>
              <a:srgbClr val="FFE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A66472B9-BAFA-4D8D-BD81-587070EEE6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574" y="153210"/>
            <a:ext cx="4167187" cy="10169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A4FCF0-E8D6-4AA4-B3A0-54B7D4D06D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2" y="153210"/>
            <a:ext cx="2034324" cy="650009"/>
          </a:xfrm>
          <a:prstGeom prst="rect">
            <a:avLst/>
          </a:prstGeom>
          <a:ln w="28575">
            <a:solidFill>
              <a:srgbClr val="ED3C8D"/>
            </a:solidFill>
          </a:ln>
        </p:spPr>
      </p:pic>
      <p:sp>
        <p:nvSpPr>
          <p:cNvPr id="21" name="Title 16">
            <a:extLst>
              <a:ext uri="{FF2B5EF4-FFF2-40B4-BE49-F238E27FC236}">
                <a16:creationId xmlns:a16="http://schemas.microsoft.com/office/drawing/2014/main" id="{FD3E939E-9FAB-47CD-808D-8471AA86078B}"/>
              </a:ext>
            </a:extLst>
          </p:cNvPr>
          <p:cNvSpPr txBox="1">
            <a:spLocks/>
          </p:cNvSpPr>
          <p:nvPr/>
        </p:nvSpPr>
        <p:spPr>
          <a:xfrm>
            <a:off x="177956" y="5277916"/>
            <a:ext cx="7836397" cy="365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4405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75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spcBef>
                <a:spcPts val="0"/>
              </a:spcBef>
              <a:defRPr/>
            </a:pPr>
            <a:r>
              <a:rPr lang="en-US" sz="1600" b="1">
                <a:latin typeface="Helvetica" pitchFamily="2" charset="0"/>
              </a:rPr>
              <a:t>Full Year 2021 Update</a:t>
            </a:r>
            <a:br>
              <a:rPr lang="en-US" sz="1600" b="1">
                <a:latin typeface="Helvetica" pitchFamily="2" charset="0"/>
              </a:rPr>
            </a:br>
            <a:endParaRPr lang="en-US" sz="2400" b="1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560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3742EBC-C348-4119-B7E8-30A5E44539D2}"/>
              </a:ext>
            </a:extLst>
          </p:cNvPr>
          <p:cNvSpPr/>
          <p:nvPr/>
        </p:nvSpPr>
        <p:spPr>
          <a:xfrm>
            <a:off x="1" y="1543051"/>
            <a:ext cx="12192000" cy="5314950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12FB0023-74F5-4A04-AC02-250CB6CCA4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1180682"/>
              </p:ext>
            </p:extLst>
          </p:nvPr>
        </p:nvGraphicFramePr>
        <p:xfrm>
          <a:off x="5071126" y="2321626"/>
          <a:ext cx="4476150" cy="3399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DBB035E3-8538-4B02-917A-EA518CE06E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3692657"/>
              </p:ext>
            </p:extLst>
          </p:nvPr>
        </p:nvGraphicFramePr>
        <p:xfrm>
          <a:off x="238702" y="2321626"/>
          <a:ext cx="4476150" cy="3399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FCBDB492-9443-3D4A-8E9D-B3CECB95DCD7}"/>
              </a:ext>
            </a:extLst>
          </p:cNvPr>
          <p:cNvSpPr/>
          <p:nvPr/>
        </p:nvSpPr>
        <p:spPr>
          <a:xfrm>
            <a:off x="88511" y="323606"/>
            <a:ext cx="1207430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>
                <a:solidFill>
                  <a:srgbClr val="1F1A62"/>
                </a:solidFill>
                <a:latin typeface="Helvetica" pitchFamily="2" charset="0"/>
              </a:rPr>
              <a:t>Consumer optimism over the vaccine rollout and economic recovery drove increases in new advertiser TV investment in 1Q and 4Q, respectively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3C53CD-648E-4E73-8D87-A60F5DAD1F36}"/>
              </a:ext>
            </a:extLst>
          </p:cNvPr>
          <p:cNvSpPr txBox="1"/>
          <p:nvPr/>
        </p:nvSpPr>
        <p:spPr>
          <a:xfrm>
            <a:off x="805070" y="1572703"/>
            <a:ext cx="81768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58608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sng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New National TV Advertisers</a:t>
            </a:r>
          </a:p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Quarterly spend (MM)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89785E2-22D7-417C-91ED-9F5D60813248}"/>
              </a:ext>
            </a:extLst>
          </p:cNvPr>
          <p:cNvSpPr txBox="1">
            <a:spLocks/>
          </p:cNvSpPr>
          <p:nvPr/>
        </p:nvSpPr>
        <p:spPr>
          <a:xfrm>
            <a:off x="452674" y="6197846"/>
            <a:ext cx="11144816" cy="344088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Source: VAB analysis of Nielsen Ad Intel data, 1/1/20-12/31/21. TV spend includes national cable TV, broadcast TV, Spanish language cable TV, Spanish language broadcast TV. Brands reflect those with national TV spend over $100K. Percentages may not add up to 100% due to rounding. MM=millions.</a:t>
            </a:r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2966DF1-FC09-4203-B9A9-4FECD5ADE447}"/>
              </a:ext>
            </a:extLst>
          </p:cNvPr>
          <p:cNvCxnSpPr>
            <a:cxnSpLocks/>
          </p:cNvCxnSpPr>
          <p:nvPr/>
        </p:nvCxnSpPr>
        <p:spPr>
          <a:xfrm flipH="1">
            <a:off x="4895224" y="2199023"/>
            <a:ext cx="3018" cy="3506866"/>
          </a:xfrm>
          <a:prstGeom prst="line">
            <a:avLst/>
          </a:prstGeom>
          <a:ln w="9525">
            <a:solidFill>
              <a:srgbClr val="1F1A6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1C77403-D90E-4881-B53F-6AEE599653AC}"/>
              </a:ext>
            </a:extLst>
          </p:cNvPr>
          <p:cNvSpPr txBox="1"/>
          <p:nvPr/>
        </p:nvSpPr>
        <p:spPr>
          <a:xfrm>
            <a:off x="1564726" y="1972328"/>
            <a:ext cx="1881133" cy="553998"/>
          </a:xfrm>
          <a:prstGeom prst="rect">
            <a:avLst/>
          </a:prstGeom>
          <a:solidFill>
            <a:schemeClr val="bg1"/>
          </a:solidFill>
          <a:ln>
            <a:solidFill>
              <a:srgbClr val="1F1A62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58608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sng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2020</a:t>
            </a:r>
          </a:p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Total $$$: $1,279.1 MM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6DCD6D5-ABF7-4B3D-B997-1328861E8869}"/>
              </a:ext>
            </a:extLst>
          </p:cNvPr>
          <p:cNvSpPr txBox="1"/>
          <p:nvPr/>
        </p:nvSpPr>
        <p:spPr>
          <a:xfrm>
            <a:off x="6418844" y="1975150"/>
            <a:ext cx="1881133" cy="553998"/>
          </a:xfrm>
          <a:prstGeom prst="rect">
            <a:avLst/>
          </a:prstGeom>
          <a:solidFill>
            <a:schemeClr val="bg1"/>
          </a:solidFill>
          <a:ln>
            <a:solidFill>
              <a:srgbClr val="1F1A62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58608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sng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2021</a:t>
            </a:r>
          </a:p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none">
                <a:latin typeface="Helvetica" panose="020B0604020202020204" pitchFamily="34" charset="0"/>
                <a:cs typeface="Helvetica" panose="020B0604020202020204" pitchFamily="34" charset="0"/>
              </a:rPr>
              <a:t>Total $$$: $1,320.2 MM</a:t>
            </a: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5FD94B35-4BEE-42EB-9CD1-0E3B26F652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1233892"/>
              </p:ext>
            </p:extLst>
          </p:nvPr>
        </p:nvGraphicFramePr>
        <p:xfrm>
          <a:off x="693315" y="5632769"/>
          <a:ext cx="8446591" cy="629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Table 13">
            <a:extLst>
              <a:ext uri="{FF2B5EF4-FFF2-40B4-BE49-F238E27FC236}">
                <a16:creationId xmlns:a16="http://schemas.microsoft.com/office/drawing/2014/main" id="{2EA99A0F-4BA4-4A30-BE36-3F47825354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991360"/>
              </p:ext>
            </p:extLst>
          </p:nvPr>
        </p:nvGraphicFramePr>
        <p:xfrm>
          <a:off x="9389582" y="3087967"/>
          <a:ext cx="2678596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1161">
                  <a:extLst>
                    <a:ext uri="{9D8B030D-6E8A-4147-A177-3AD203B41FA5}">
                      <a16:colId xmlns:a16="http://schemas.microsoft.com/office/drawing/2014/main" val="3714414342"/>
                    </a:ext>
                  </a:extLst>
                </a:gridCol>
                <a:gridCol w="1507435">
                  <a:extLst>
                    <a:ext uri="{9D8B030D-6E8A-4147-A177-3AD203B41FA5}">
                      <a16:colId xmlns:a16="http://schemas.microsoft.com/office/drawing/2014/main" val="2884659026"/>
                    </a:ext>
                  </a:extLst>
                </a:gridCol>
              </a:tblGrid>
              <a:tr h="385766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Helvetica" pitchFamily="2" charset="0"/>
                        </a:rPr>
                        <a:t>Quarter</a:t>
                      </a:r>
                    </a:p>
                  </a:txBody>
                  <a:tcPr marL="68700" marR="68700" anchor="ctr">
                    <a:solidFill>
                      <a:srgbClr val="4EBEA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Helvetica" pitchFamily="2" charset="0"/>
                        </a:rPr>
                        <a:t>% difference in spend YOY</a:t>
                      </a:r>
                    </a:p>
                  </a:txBody>
                  <a:tcPr marL="68700" marR="68700" anchor="ctr">
                    <a:solidFill>
                      <a:srgbClr val="4EBE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860066"/>
                  </a:ext>
                </a:extLst>
              </a:tr>
              <a:tr h="231459"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rgbClr val="1F1A62"/>
                          </a:solidFill>
                          <a:latin typeface="Helvetica" pitchFamily="2" charset="0"/>
                        </a:rPr>
                        <a:t>Q1</a:t>
                      </a:r>
                    </a:p>
                  </a:txBody>
                  <a:tcPr marL="68700" marR="687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1F1A62"/>
                          </a:solidFill>
                          <a:latin typeface="Helvetica" pitchFamily="2" charset="0"/>
                        </a:rPr>
                        <a:t>+27%</a:t>
                      </a:r>
                    </a:p>
                  </a:txBody>
                  <a:tcPr marL="68700" marR="68700" anchor="ctr"/>
                </a:tc>
                <a:extLst>
                  <a:ext uri="{0D108BD9-81ED-4DB2-BD59-A6C34878D82A}">
                    <a16:rowId xmlns:a16="http://schemas.microsoft.com/office/drawing/2014/main" val="3708995772"/>
                  </a:ext>
                </a:extLst>
              </a:tr>
              <a:tr h="231459"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rgbClr val="1F1A62"/>
                          </a:solidFill>
                          <a:latin typeface="Helvetica" pitchFamily="2" charset="0"/>
                        </a:rPr>
                        <a:t>Q2</a:t>
                      </a:r>
                    </a:p>
                  </a:txBody>
                  <a:tcPr marL="68700" marR="687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1F1A62"/>
                          </a:solidFill>
                          <a:latin typeface="Helvetica" pitchFamily="2" charset="0"/>
                        </a:rPr>
                        <a:t>-10%</a:t>
                      </a:r>
                    </a:p>
                  </a:txBody>
                  <a:tcPr marL="68700" marR="68700" anchor="ctr"/>
                </a:tc>
                <a:extLst>
                  <a:ext uri="{0D108BD9-81ED-4DB2-BD59-A6C34878D82A}">
                    <a16:rowId xmlns:a16="http://schemas.microsoft.com/office/drawing/2014/main" val="290384656"/>
                  </a:ext>
                </a:extLst>
              </a:tr>
              <a:tr h="231459"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rgbClr val="1F1A62"/>
                          </a:solidFill>
                          <a:latin typeface="Helvetica" pitchFamily="2" charset="0"/>
                        </a:rPr>
                        <a:t>Q3</a:t>
                      </a:r>
                    </a:p>
                  </a:txBody>
                  <a:tcPr marL="68700" marR="687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1F1A62"/>
                          </a:solidFill>
                          <a:latin typeface="Helvetica" pitchFamily="2" charset="0"/>
                        </a:rPr>
                        <a:t>-14%</a:t>
                      </a:r>
                    </a:p>
                  </a:txBody>
                  <a:tcPr marL="68700" marR="68700" anchor="ctr"/>
                </a:tc>
                <a:extLst>
                  <a:ext uri="{0D108BD9-81ED-4DB2-BD59-A6C34878D82A}">
                    <a16:rowId xmlns:a16="http://schemas.microsoft.com/office/drawing/2014/main" val="1834942270"/>
                  </a:ext>
                </a:extLst>
              </a:tr>
              <a:tr h="231459"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rgbClr val="1F1A62"/>
                          </a:solidFill>
                          <a:latin typeface="Helvetica" pitchFamily="2" charset="0"/>
                        </a:rPr>
                        <a:t>Q4</a:t>
                      </a:r>
                    </a:p>
                  </a:txBody>
                  <a:tcPr marL="68700" marR="687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1F1A62"/>
                          </a:solidFill>
                          <a:latin typeface="Helvetica" pitchFamily="2" charset="0"/>
                        </a:rPr>
                        <a:t>+16%</a:t>
                      </a:r>
                    </a:p>
                  </a:txBody>
                  <a:tcPr marL="68700" marR="68700" anchor="ctr"/>
                </a:tc>
                <a:extLst>
                  <a:ext uri="{0D108BD9-81ED-4DB2-BD59-A6C34878D82A}">
                    <a16:rowId xmlns:a16="http://schemas.microsoft.com/office/drawing/2014/main" val="1455983337"/>
                  </a:ext>
                </a:extLst>
              </a:tr>
            </a:tbl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F3813DAA-7186-4408-A1A8-E2ACA8828D3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B77387F0-7547-4FA2-BC21-7220789824D3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C9E3E3F-397C-42D4-9A20-26D9E7497862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3508470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E02BE6E-BDA2-4824-B1F8-E535A299E7CC}"/>
              </a:ext>
            </a:extLst>
          </p:cNvPr>
          <p:cNvSpPr/>
          <p:nvPr/>
        </p:nvSpPr>
        <p:spPr>
          <a:xfrm>
            <a:off x="1" y="1543051"/>
            <a:ext cx="12192000" cy="5314950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CD9EF5-4532-44EC-9CA3-157777F342ED}"/>
              </a:ext>
            </a:extLst>
          </p:cNvPr>
          <p:cNvSpPr txBox="1"/>
          <p:nvPr/>
        </p:nvSpPr>
        <p:spPr>
          <a:xfrm>
            <a:off x="-1" y="1601998"/>
            <a:ext cx="12191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58608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sng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1H vs. 2H ’21 New National TV Advertisers by Spend Segment 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1DF71523-01A5-4B97-BAFC-08093F26EE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4151327"/>
              </p:ext>
            </p:extLst>
          </p:nvPr>
        </p:nvGraphicFramePr>
        <p:xfrm>
          <a:off x="590999" y="2260778"/>
          <a:ext cx="5129213" cy="3721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6872B0E6-4B21-4523-BEDD-BA0BCBED2682}"/>
              </a:ext>
            </a:extLst>
          </p:cNvPr>
          <p:cNvSpPr txBox="1"/>
          <p:nvPr/>
        </p:nvSpPr>
        <p:spPr>
          <a:xfrm>
            <a:off x="418605" y="2115453"/>
            <a:ext cx="55697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58608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sng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1H ’21 New Entrants*</a:t>
            </a:r>
          </a:p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% of Brands within Spend Buckets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F874FCD-15DA-44CD-A46D-78530F82C5EB}"/>
              </a:ext>
            </a:extLst>
          </p:cNvPr>
          <p:cNvSpPr txBox="1">
            <a:spLocks/>
          </p:cNvSpPr>
          <p:nvPr/>
        </p:nvSpPr>
        <p:spPr>
          <a:xfrm>
            <a:off x="451054" y="6116371"/>
            <a:ext cx="11762464" cy="411938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Source: VAB analysis of Nielsen Ad Intel data, 1/1/21-12/31/21. TV spend includes national cable TV, broadcast TV, Spanish language cable TV, Spanish language broadcast TV. Brands reflect those with national TV spend over $100K. MM = millions. Percentages may not add up to 100% due to rounding.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‘New entrants’ refers to advertisers that launched a national TV campaign for the first time during a specific time period (i.e., 1H vs. 2H).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*1H ‘21 new advertiser spend buckets aren’t inclusive of their spend invested in 2H. MM=millions.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C48656B-08DA-40CB-9712-4A02FC9079FA}"/>
              </a:ext>
            </a:extLst>
          </p:cNvPr>
          <p:cNvCxnSpPr>
            <a:cxnSpLocks/>
          </p:cNvCxnSpPr>
          <p:nvPr/>
        </p:nvCxnSpPr>
        <p:spPr>
          <a:xfrm>
            <a:off x="6076950" y="2266680"/>
            <a:ext cx="19050" cy="3983506"/>
          </a:xfrm>
          <a:prstGeom prst="line">
            <a:avLst/>
          </a:prstGeom>
          <a:ln w="19050">
            <a:solidFill>
              <a:srgbClr val="B1BECB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62AE590B-BBDD-4D52-A98E-7809EE5E18DD}"/>
              </a:ext>
            </a:extLst>
          </p:cNvPr>
          <p:cNvSpPr/>
          <p:nvPr/>
        </p:nvSpPr>
        <p:spPr>
          <a:xfrm>
            <a:off x="157556" y="149235"/>
            <a:ext cx="1180279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As optimism grew in the second half of 2021, more advertisers invested over $500k into their first campaign as competition to connect with consumers intensified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581CAA92-3B7E-47E9-BC60-65B8FC2B649A}"/>
              </a:ext>
            </a:extLst>
          </p:cNvPr>
          <p:cNvGraphicFramePr/>
          <p:nvPr/>
        </p:nvGraphicFramePr>
        <p:xfrm>
          <a:off x="6376028" y="2346427"/>
          <a:ext cx="5129213" cy="3721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833DB458-A536-47BF-A4CE-3F90B8D152F8}"/>
              </a:ext>
            </a:extLst>
          </p:cNvPr>
          <p:cNvSpPr txBox="1"/>
          <p:nvPr/>
        </p:nvSpPr>
        <p:spPr>
          <a:xfrm>
            <a:off x="7648474" y="2086878"/>
            <a:ext cx="25843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58608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sng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defRPr>
            </a:lvl1pPr>
          </a:lstStyle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</a:rPr>
              <a:t>2H ’21 New Entrants</a:t>
            </a:r>
          </a:p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</a:rPr>
              <a:t>% of Brands within Spend Buckets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3487D8-9F2D-473E-9F6E-A4868F57C7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55FF06F-6854-4E1C-9C06-717D5E2449AD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7553DC-2431-4205-96B0-6844072B5F44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D4BAA2-857A-41F9-AF31-06D69F25D35E}"/>
              </a:ext>
            </a:extLst>
          </p:cNvPr>
          <p:cNvCxnSpPr>
            <a:cxnSpLocks/>
          </p:cNvCxnSpPr>
          <p:nvPr/>
        </p:nvCxnSpPr>
        <p:spPr>
          <a:xfrm>
            <a:off x="7648474" y="2713555"/>
            <a:ext cx="1067687" cy="4286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2369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883D8305-9983-486B-AA42-EEF16ED0F12D}"/>
              </a:ext>
            </a:extLst>
          </p:cNvPr>
          <p:cNvSpPr/>
          <p:nvPr/>
        </p:nvSpPr>
        <p:spPr>
          <a:xfrm>
            <a:off x="1" y="1543051"/>
            <a:ext cx="12192000" cy="5314950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0BACA4-3738-4590-85D7-8F179AD074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50C4905-7D30-4A4E-B3E5-F35E6B27A46F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1786ED-9386-479F-87DB-D6F646B3D7B6}"/>
              </a:ext>
            </a:extLst>
          </p:cNvPr>
          <p:cNvSpPr/>
          <p:nvPr/>
        </p:nvSpPr>
        <p:spPr>
          <a:xfrm>
            <a:off x="504724" y="6586958"/>
            <a:ext cx="11708793" cy="249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F874FCD-15DA-44CD-A46D-78530F82C5EB}"/>
              </a:ext>
            </a:extLst>
          </p:cNvPr>
          <p:cNvSpPr txBox="1">
            <a:spLocks/>
          </p:cNvSpPr>
          <p:nvPr/>
        </p:nvSpPr>
        <p:spPr>
          <a:xfrm>
            <a:off x="451054" y="6222834"/>
            <a:ext cx="11098795" cy="293651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800">
                <a:solidFill>
                  <a:srgbClr val="1F1A62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VAB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analysis of Nielsen Ad Intel data, 1/1/21-12/31/21. TV spend includes national cable TV, broadcast TV, Spanish language cable TV, Spanish language broadcast TV. Brands reflect those with national TV spend over $100K. *’COVID-related’ brands includes ‘COVID-endemic’ brands, which are in categories that serve consumer needs directly associated with COVID (i.e., hand sanitizers, telemedicine, at-home medical testing).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E334FF-013B-4334-A22B-4AD816EFE3C8}"/>
              </a:ext>
            </a:extLst>
          </p:cNvPr>
          <p:cNvSpPr/>
          <p:nvPr/>
        </p:nvSpPr>
        <p:spPr>
          <a:xfrm>
            <a:off x="191126" y="317482"/>
            <a:ext cx="1189504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1F1A62"/>
                </a:solidFill>
                <a:latin typeface="Helvetica" pitchFamily="2" charset="0"/>
              </a:rPr>
              <a:t>To best gauge the impact of the pandemic on new advertisers, we continued to segment the brands into COVID-related and non-COVID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E43ED6B-0933-4025-B91A-7490CD8CC440}"/>
              </a:ext>
            </a:extLst>
          </p:cNvPr>
          <p:cNvSpPr/>
          <p:nvPr/>
        </p:nvSpPr>
        <p:spPr>
          <a:xfrm>
            <a:off x="287312" y="1965217"/>
            <a:ext cx="5439032" cy="376989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76AC19-B6D9-48E2-B026-31B0867E2161}"/>
              </a:ext>
            </a:extLst>
          </p:cNvPr>
          <p:cNvSpPr txBox="1"/>
          <p:nvPr/>
        </p:nvSpPr>
        <p:spPr>
          <a:xfrm>
            <a:off x="204064" y="2150066"/>
            <a:ext cx="558167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58608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sng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‘COVID-Related’ Brands*: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brands in categories that serve consumer needs </a:t>
            </a:r>
          </a:p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u="none">
                <a:latin typeface="Helvetica" panose="020B0604020202020204" pitchFamily="34" charset="0"/>
              </a:rPr>
              <a:t>that</a:t>
            </a:r>
            <a:r>
              <a:rPr kumimoji="0" lang="en-US" sz="140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were either </a:t>
            </a:r>
            <a:r>
              <a:rPr kumimoji="0" lang="en-US" sz="1400" i="1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driven by</a:t>
            </a:r>
            <a:r>
              <a:rPr kumimoji="0" lang="en-US" sz="140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or </a:t>
            </a:r>
            <a:r>
              <a:rPr kumimoji="0" lang="en-US" sz="1400" i="1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directly associated</a:t>
            </a:r>
            <a:r>
              <a:rPr kumimoji="0" lang="en-US" sz="140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with COVID</a:t>
            </a:r>
          </a:p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(i.e., lifestyle / behavioral changes – home improvement, exercise equipment; hand sanitizers</a:t>
            </a:r>
            <a:r>
              <a:rPr lang="en-US" u="none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; </a:t>
            </a: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contactless solutions – online delivery, </a:t>
            </a:r>
            <a:b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online banking)</a:t>
            </a:r>
          </a:p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u="none">
              <a:solidFill>
                <a:srgbClr val="00B0F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2F0773E-284B-40F9-B475-25EE63A5B1D2}"/>
              </a:ext>
            </a:extLst>
          </p:cNvPr>
          <p:cNvSpPr/>
          <p:nvPr/>
        </p:nvSpPr>
        <p:spPr>
          <a:xfrm>
            <a:off x="5997769" y="1965217"/>
            <a:ext cx="5990167" cy="376989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67B985-3B26-479A-83D8-3C1BAE95121C}"/>
              </a:ext>
            </a:extLst>
          </p:cNvPr>
          <p:cNvSpPr txBox="1"/>
          <p:nvPr/>
        </p:nvSpPr>
        <p:spPr>
          <a:xfrm>
            <a:off x="287312" y="3785970"/>
            <a:ext cx="5439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Sampling of 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‘COVID-related’ brands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8AB33A8-6367-4898-885F-16C4CDD5B98C}"/>
              </a:ext>
            </a:extLst>
          </p:cNvPr>
          <p:cNvSpPr txBox="1"/>
          <p:nvPr/>
        </p:nvSpPr>
        <p:spPr>
          <a:xfrm>
            <a:off x="6013656" y="3785969"/>
            <a:ext cx="59742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Sampling of 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‘non-COVID’ related brands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5ACDA7-8EFE-47F0-88EA-7576056988D2}"/>
              </a:ext>
            </a:extLst>
          </p:cNvPr>
          <p:cNvSpPr txBox="1"/>
          <p:nvPr/>
        </p:nvSpPr>
        <p:spPr>
          <a:xfrm>
            <a:off x="6096000" y="2150066"/>
            <a:ext cx="579370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58608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sng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‘non-COVID’ Brands: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brands in categories not related to the pandemic that most likely would have advertised regardless</a:t>
            </a:r>
          </a:p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(i.e., streaming services, pharmaceuticals unrelated </a:t>
            </a:r>
          </a:p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to COVID, skincare &amp; beauty)</a:t>
            </a:r>
            <a:endParaRPr kumimoji="0" lang="en-US" sz="1100" i="0" u="sng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074" name="Picture 2" descr="Allblk | Logopedia | Fandom">
            <a:extLst>
              <a:ext uri="{FF2B5EF4-FFF2-40B4-BE49-F238E27FC236}">
                <a16:creationId xmlns:a16="http://schemas.microsoft.com/office/drawing/2014/main" id="{9FC4E456-0EBA-4C9F-A3E3-495126898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8849" y="4126057"/>
            <a:ext cx="850875" cy="4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e Phexxi Non-Hormonal Birth Control Option | Phexxi HCP">
            <a:extLst>
              <a:ext uri="{FF2B5EF4-FFF2-40B4-BE49-F238E27FC236}">
                <a16:creationId xmlns:a16="http://schemas.microsoft.com/office/drawing/2014/main" id="{0008228C-E71A-4F26-B9B4-D97346148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7461" y="4762152"/>
            <a:ext cx="1085371" cy="76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ugustinus Bader Sales &amp;amp; Discounts | Compare at Cosmetify">
            <a:extLst>
              <a:ext uri="{FF2B5EF4-FFF2-40B4-BE49-F238E27FC236}">
                <a16:creationId xmlns:a16="http://schemas.microsoft.com/office/drawing/2014/main" id="{9D64257C-4705-4DDB-B9EE-3F79FCC762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48515" y="4608902"/>
            <a:ext cx="1457160" cy="52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unosi_Logo | Jazz Pharmaceuticals">
            <a:extLst>
              <a:ext uri="{FF2B5EF4-FFF2-40B4-BE49-F238E27FC236}">
                <a16:creationId xmlns:a16="http://schemas.microsoft.com/office/drawing/2014/main" id="{98A3A646-1587-47B0-A404-AC0FBE357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21379" y="4870756"/>
            <a:ext cx="702351" cy="45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SurelyWell | Wholesale">
            <a:extLst>
              <a:ext uri="{FF2B5EF4-FFF2-40B4-BE49-F238E27FC236}">
                <a16:creationId xmlns:a16="http://schemas.microsoft.com/office/drawing/2014/main" id="{0F0A7372-8EEE-488B-804D-0450DE409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9955" y="4967902"/>
            <a:ext cx="845678" cy="44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6" descr="Jobs at Cerebral">
            <a:extLst>
              <a:ext uri="{FF2B5EF4-FFF2-40B4-BE49-F238E27FC236}">
                <a16:creationId xmlns:a16="http://schemas.microsoft.com/office/drawing/2014/main" id="{C42A1D80-D0AA-433D-AE68-59FDCE50D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7435" y="4276300"/>
            <a:ext cx="1153408" cy="25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E86835FF-5C83-4627-8066-931B5E429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8495" y="4902725"/>
            <a:ext cx="749042" cy="41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2" descr="Download Mrs Meyers Logo Png PNG Image with No Background - PNGkey.com">
            <a:extLst>
              <a:ext uri="{FF2B5EF4-FFF2-40B4-BE49-F238E27FC236}">
                <a16:creationId xmlns:a16="http://schemas.microsoft.com/office/drawing/2014/main" id="{E0F10DD7-14CA-4F87-8684-FD89916CB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9298" y="4971854"/>
            <a:ext cx="945069" cy="27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One Medical – Logos Download">
            <a:extLst>
              <a:ext uri="{FF2B5EF4-FFF2-40B4-BE49-F238E27FC236}">
                <a16:creationId xmlns:a16="http://schemas.microsoft.com/office/drawing/2014/main" id="{9FF8063F-5743-40C1-AFEA-134DDA782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874" y="4363694"/>
            <a:ext cx="1559484" cy="19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iveonline – Creating the sustainable digital economy">
            <a:extLst>
              <a:ext uri="{FF2B5EF4-FFF2-40B4-BE49-F238E27FC236}">
                <a16:creationId xmlns:a16="http://schemas.microsoft.com/office/drawing/2014/main" id="{B3180205-9F99-42BB-B5DF-632E93507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953" y="4902725"/>
            <a:ext cx="1538168" cy="36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4" descr="MYXfitness Deals - Discounts for Military &amp;amp; Gov&amp;#39;t | GovX">
            <a:extLst>
              <a:ext uri="{FF2B5EF4-FFF2-40B4-BE49-F238E27FC236}">
                <a16:creationId xmlns:a16="http://schemas.microsoft.com/office/drawing/2014/main" id="{DDD0D046-A8BB-4500-93F0-4DC313348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0167" y="4070919"/>
            <a:ext cx="968567" cy="60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6" descr="Oxygen">
            <a:extLst>
              <a:ext uri="{FF2B5EF4-FFF2-40B4-BE49-F238E27FC236}">
                <a16:creationId xmlns:a16="http://schemas.microsoft.com/office/drawing/2014/main" id="{BD6396E7-D829-42EF-8509-2BC704B86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0925" y="4121840"/>
            <a:ext cx="772180" cy="54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Media Kit – FTX Exchange">
            <a:extLst>
              <a:ext uri="{FF2B5EF4-FFF2-40B4-BE49-F238E27FC236}">
                <a16:creationId xmlns:a16="http://schemas.microsoft.com/office/drawing/2014/main" id="{1F36704F-E87C-4CC0-B092-C6563A190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2544" y="4160949"/>
            <a:ext cx="659406" cy="22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Lemonade – Renters and Home Insurance For Urban Dwellers - Digital  Innovation and Transformation">
            <a:extLst>
              <a:ext uri="{FF2B5EF4-FFF2-40B4-BE49-F238E27FC236}">
                <a16:creationId xmlns:a16="http://schemas.microsoft.com/office/drawing/2014/main" id="{6BAE72D5-C916-43F4-AE26-6147651134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07823" y="5226265"/>
            <a:ext cx="981728" cy="23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Thayers - ICSITUM">
            <a:extLst>
              <a:ext uri="{FF2B5EF4-FFF2-40B4-BE49-F238E27FC236}">
                <a16:creationId xmlns:a16="http://schemas.microsoft.com/office/drawing/2014/main" id="{BB184FE6-E9AC-444D-B641-B13A64894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3566" y="4483237"/>
            <a:ext cx="981728" cy="65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2" descr="ILIA Beauty">
            <a:extLst>
              <a:ext uri="{FF2B5EF4-FFF2-40B4-BE49-F238E27FC236}">
                <a16:creationId xmlns:a16="http://schemas.microsoft.com/office/drawing/2014/main" id="{3985A94C-0CD6-4F01-9375-F0624997E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2811" y="4121840"/>
            <a:ext cx="524003" cy="52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rypto.com – Logos Download">
            <a:extLst>
              <a:ext uri="{FF2B5EF4-FFF2-40B4-BE49-F238E27FC236}">
                <a16:creationId xmlns:a16="http://schemas.microsoft.com/office/drawing/2014/main" id="{1C5C335A-B64A-41FD-9A7E-B520848E8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8849" y="4240617"/>
            <a:ext cx="1135522" cy="21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6" descr="Supernatural Announces Supernatural Boxing: A Full Body Fitness Experience  For Home And Beyond">
            <a:extLst>
              <a:ext uri="{FF2B5EF4-FFF2-40B4-BE49-F238E27FC236}">
                <a16:creationId xmlns:a16="http://schemas.microsoft.com/office/drawing/2014/main" id="{243D754E-8EFA-40F8-8580-F5FD2D576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082" y="4133485"/>
            <a:ext cx="1321160" cy="33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8" descr="What does the gift box look like? – Uncommon Goods Support">
            <a:extLst>
              <a:ext uri="{FF2B5EF4-FFF2-40B4-BE49-F238E27FC236}">
                <a16:creationId xmlns:a16="http://schemas.microsoft.com/office/drawing/2014/main" id="{8D2F669C-CD62-485D-8492-E65C1AA6A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4638" y="5304486"/>
            <a:ext cx="1847113" cy="24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570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3742EBC-C348-4119-B7E8-30A5E44539D2}"/>
              </a:ext>
            </a:extLst>
          </p:cNvPr>
          <p:cNvSpPr/>
          <p:nvPr/>
        </p:nvSpPr>
        <p:spPr>
          <a:xfrm>
            <a:off x="1" y="1543051"/>
            <a:ext cx="12192000" cy="5314950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BDB492-9443-3D4A-8E9D-B3CECB95DCD7}"/>
              </a:ext>
            </a:extLst>
          </p:cNvPr>
          <p:cNvSpPr/>
          <p:nvPr/>
        </p:nvSpPr>
        <p:spPr>
          <a:xfrm>
            <a:off x="117695" y="117556"/>
            <a:ext cx="1205278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>
                <a:solidFill>
                  <a:srgbClr val="1F1A62"/>
                </a:solidFill>
                <a:latin typeface="Helvetica" pitchFamily="2" charset="0"/>
              </a:rPr>
              <a:t>While new entrants in 1H ’21 were almost evenly split between COVID and non-COVID related brands, nearly all the brands to emerge in 2H ’21 sought to capitalize on a renewed sense of consumer optimism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3C53CD-648E-4E73-8D87-A60F5DAD1F36}"/>
              </a:ext>
            </a:extLst>
          </p:cNvPr>
          <p:cNvSpPr txBox="1"/>
          <p:nvPr/>
        </p:nvSpPr>
        <p:spPr>
          <a:xfrm>
            <a:off x="2359305" y="1556491"/>
            <a:ext cx="74733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58608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sng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New National TV Advertisers </a:t>
            </a:r>
          </a:p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COVID vs. </a:t>
            </a:r>
            <a:r>
              <a:rPr lang="en-US" sz="1400" b="0" u="none">
                <a:latin typeface="Helvetica" panose="020B0604020202020204" pitchFamily="34" charset="0"/>
                <a:cs typeface="Helvetica" panose="020B0604020202020204" pitchFamily="34" charset="0"/>
              </a:rPr>
              <a:t>non-COVID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comparison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89785E2-22D7-417C-91ED-9F5D60813248}"/>
              </a:ext>
            </a:extLst>
          </p:cNvPr>
          <p:cNvSpPr txBox="1">
            <a:spLocks/>
          </p:cNvSpPr>
          <p:nvPr/>
        </p:nvSpPr>
        <p:spPr>
          <a:xfrm>
            <a:off x="452674" y="6197846"/>
            <a:ext cx="11144816" cy="344088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Source: VAB analysis of Nielsen Ad Intel data, 1/1/21-12/31/21. TV spend includes national cable TV, broadcast TV, Spanish language cable TV, Spanish language broadcast TV. Brands reflect those with national TV spend over $100K. Percentages may not add up to 100% due to rounding.</a:t>
            </a:r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2966DF1-FC09-4203-B9A9-4FECD5ADE447}"/>
              </a:ext>
            </a:extLst>
          </p:cNvPr>
          <p:cNvCxnSpPr>
            <a:cxnSpLocks/>
          </p:cNvCxnSpPr>
          <p:nvPr/>
        </p:nvCxnSpPr>
        <p:spPr>
          <a:xfrm flipH="1">
            <a:off x="6092982" y="2189084"/>
            <a:ext cx="6036" cy="3983940"/>
          </a:xfrm>
          <a:prstGeom prst="line">
            <a:avLst/>
          </a:prstGeom>
          <a:ln w="9525">
            <a:solidFill>
              <a:srgbClr val="1F1A6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DBB035E3-8538-4B02-917A-EA518CE06E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039009"/>
              </p:ext>
            </p:extLst>
          </p:nvPr>
        </p:nvGraphicFramePr>
        <p:xfrm>
          <a:off x="401136" y="2170705"/>
          <a:ext cx="5222603" cy="3709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F1C77403-D90E-4881-B53F-6AEE599653AC}"/>
              </a:ext>
            </a:extLst>
          </p:cNvPr>
          <p:cNvSpPr txBox="1"/>
          <p:nvPr/>
        </p:nvSpPr>
        <p:spPr>
          <a:xfrm>
            <a:off x="274237" y="2055586"/>
            <a:ext cx="55697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58608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sng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1</a:t>
            </a:r>
            <a:r>
              <a:rPr kumimoji="0" lang="en-US" sz="1400" b="1" i="0" u="sng" strike="noStrike" kern="1200" cap="none" spc="0" normalizeH="0" baseline="3000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st</a:t>
            </a: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 Half ’21 New Entrants</a:t>
            </a:r>
          </a:p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u="none">
                <a:latin typeface="Helvetica" panose="020B0604020202020204" pitchFamily="34" charset="0"/>
                <a:cs typeface="Helvetica" panose="020B0604020202020204" pitchFamily="34" charset="0"/>
              </a:rPr>
              <a:t>% (# of brands - total spend)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5D9135EB-9D9E-48CF-9886-C9A79789B5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1481880"/>
              </p:ext>
            </p:extLst>
          </p:nvPr>
        </p:nvGraphicFramePr>
        <p:xfrm>
          <a:off x="6313237" y="2219266"/>
          <a:ext cx="5416961" cy="36052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56DCD6D5-ABF7-4B3D-B997-1328861E8869}"/>
              </a:ext>
            </a:extLst>
          </p:cNvPr>
          <p:cNvSpPr txBox="1"/>
          <p:nvPr/>
        </p:nvSpPr>
        <p:spPr>
          <a:xfrm>
            <a:off x="6304057" y="2055586"/>
            <a:ext cx="55697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58608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sng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2</a:t>
            </a:r>
            <a:r>
              <a:rPr kumimoji="0" lang="en-US" sz="1400" b="1" i="0" u="sng" strike="noStrike" kern="1200" cap="none" spc="0" normalizeH="0" baseline="3000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nd</a:t>
            </a: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 Half ’21 New Entrants</a:t>
            </a:r>
          </a:p>
          <a:p>
            <a:pPr>
              <a:defRPr/>
            </a:pPr>
            <a:r>
              <a:rPr lang="en-US" b="0" u="none">
                <a:latin typeface="Helvetica" panose="020B0604020202020204" pitchFamily="34" charset="0"/>
                <a:cs typeface="Helvetica" panose="020B0604020202020204" pitchFamily="34" charset="0"/>
              </a:rPr>
              <a:t>% (# of brands - total spend)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0933208-717B-42F6-9D53-14B60F7544D5}"/>
              </a:ext>
            </a:extLst>
          </p:cNvPr>
          <p:cNvCxnSpPr>
            <a:cxnSpLocks/>
          </p:cNvCxnSpPr>
          <p:nvPr/>
        </p:nvCxnSpPr>
        <p:spPr>
          <a:xfrm>
            <a:off x="9222011" y="2617936"/>
            <a:ext cx="1265759" cy="9345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275E5EFB-71CF-4961-BB13-399DFA41A3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A932F472-8FA0-4A73-BCBB-7F7CF3E38FA4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FD0CBAD-2CA8-4482-9581-62AF796D70B4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1D2CA1-57C8-4F98-9D13-C408CCF89BCF}"/>
              </a:ext>
            </a:extLst>
          </p:cNvPr>
          <p:cNvSpPr txBox="1"/>
          <p:nvPr/>
        </p:nvSpPr>
        <p:spPr>
          <a:xfrm>
            <a:off x="110701" y="2234024"/>
            <a:ext cx="1068952" cy="400110"/>
          </a:xfrm>
          <a:prstGeom prst="rect">
            <a:avLst/>
          </a:prstGeom>
          <a:solidFill>
            <a:srgbClr val="ED3C8D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58608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sng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1H ‘21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14BC80-1955-467A-B69F-85CAB3821A4D}"/>
              </a:ext>
            </a:extLst>
          </p:cNvPr>
          <p:cNvSpPr txBox="1"/>
          <p:nvPr/>
        </p:nvSpPr>
        <p:spPr>
          <a:xfrm>
            <a:off x="6226565" y="2227400"/>
            <a:ext cx="1068952" cy="400110"/>
          </a:xfrm>
          <a:prstGeom prst="rect">
            <a:avLst/>
          </a:prstGeom>
          <a:solidFill>
            <a:srgbClr val="ED3C8D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58608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sng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2H ‘21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ABCE77-2C3F-4B05-B84D-FFF88549CA13}"/>
              </a:ext>
            </a:extLst>
          </p:cNvPr>
          <p:cNvSpPr txBox="1"/>
          <p:nvPr/>
        </p:nvSpPr>
        <p:spPr>
          <a:xfrm>
            <a:off x="2219325" y="5804208"/>
            <a:ext cx="160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ED3C8D"/>
                </a:solidFill>
                <a:latin typeface="Helvetica" panose="020B0403020202020204" pitchFamily="34" charset="0"/>
              </a:rPr>
              <a:t>162 Brands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36247F4-EBBE-4706-B912-ACBC42034224}"/>
              </a:ext>
            </a:extLst>
          </p:cNvPr>
          <p:cNvSpPr txBox="1"/>
          <p:nvPr/>
        </p:nvSpPr>
        <p:spPr>
          <a:xfrm>
            <a:off x="8239125" y="5804208"/>
            <a:ext cx="160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ED3C8D"/>
                </a:solidFill>
                <a:latin typeface="Helvetica" panose="020B0403020202020204" pitchFamily="34" charset="0"/>
              </a:rPr>
              <a:t>153 Brands</a:t>
            </a:r>
          </a:p>
        </p:txBody>
      </p:sp>
    </p:spTree>
    <p:extLst>
      <p:ext uri="{BB962C8B-B14F-4D97-AF65-F5344CB8AC3E}">
        <p14:creationId xmlns:p14="http://schemas.microsoft.com/office/powerpoint/2010/main" val="2767678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8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DBB175-16B7-4D6A-8C76-BD1F020D8A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6696" y="0"/>
            <a:ext cx="8385303" cy="4993105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3ED8F18-80E6-D449-A031-541661F2A42F}"/>
              </a:ext>
            </a:extLst>
          </p:cNvPr>
          <p:cNvSpPr txBox="1"/>
          <p:nvPr/>
        </p:nvSpPr>
        <p:spPr>
          <a:xfrm>
            <a:off x="129376" y="3392315"/>
            <a:ext cx="82600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1F1A62"/>
                </a:solidFill>
                <a:latin typeface="Helvetica" pitchFamily="2" charset="0"/>
              </a:rPr>
              <a:t>As the marketplace shifts away from a divide of COVID vs. non-COVID brands, which pandemic-influenced consumer behaviors spurred new category entrants?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401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503B6F47-79B6-4F22-8B51-76CB71AAEC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1478422"/>
            <a:ext cx="12192000" cy="539072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CD1160B-865F-4839-8FB8-EBCDF89DE8F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065176" y="4131821"/>
            <a:ext cx="2789953" cy="1959658"/>
          </a:xfrm>
          <a:prstGeom prst="rect">
            <a:avLst/>
          </a:prstGeom>
          <a:solidFill>
            <a:schemeClr val="bg1"/>
          </a:solidFill>
          <a:ln w="19050">
            <a:solidFill>
              <a:srgbClr val="ED3C8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marR="0" lvl="0" indent="-17145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0F3"/>
              </a:buClr>
              <a:buSzTx/>
              <a:buFontTx/>
              <a:buBlip>
                <a:blip r:embed="rId2"/>
              </a:buBlip>
              <a:tabLst/>
              <a:defRPr/>
            </a:pP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marR="0" lvl="0" indent="-17145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0F3"/>
              </a:buClr>
              <a:buSzTx/>
              <a:buFontTx/>
              <a:buBlip>
                <a:blip r:embed="rId2"/>
              </a:buBlip>
              <a:tabLst/>
              <a:defRPr/>
            </a:pP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0F3"/>
              </a:buClr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010C255-433E-470B-934D-08F32227567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67363" y="4131821"/>
            <a:ext cx="2789953" cy="1959658"/>
          </a:xfrm>
          <a:prstGeom prst="rect">
            <a:avLst/>
          </a:prstGeom>
          <a:solidFill>
            <a:schemeClr val="bg1"/>
          </a:solidFill>
          <a:ln w="19050">
            <a:solidFill>
              <a:srgbClr val="ED3C8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marR="0" lvl="0" indent="-17145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0F3"/>
              </a:buClr>
              <a:buSzTx/>
              <a:buFontTx/>
              <a:buBlip>
                <a:blip r:embed="rId2"/>
              </a:buBlip>
              <a:tabLst/>
              <a:defRPr/>
            </a:pP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marR="0" lvl="0" indent="-17145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0F3"/>
              </a:buClr>
              <a:buSzTx/>
              <a:buFontTx/>
              <a:buBlip>
                <a:blip r:embed="rId2"/>
              </a:buBlip>
              <a:tabLst/>
              <a:defRPr/>
            </a:pP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0F3"/>
              </a:buClr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E3711C4-9F65-4C10-A602-3DC1018E73C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42720" y="4131821"/>
            <a:ext cx="2789953" cy="1959658"/>
          </a:xfrm>
          <a:prstGeom prst="rect">
            <a:avLst/>
          </a:prstGeom>
          <a:solidFill>
            <a:schemeClr val="bg1"/>
          </a:solidFill>
          <a:ln w="19050">
            <a:solidFill>
              <a:srgbClr val="ED3C8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marR="0" lvl="0" indent="-17145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0F3"/>
              </a:buClr>
              <a:buSzTx/>
              <a:buFontTx/>
              <a:buBlip>
                <a:blip r:embed="rId2"/>
              </a:buBlip>
              <a:tabLst/>
              <a:defRPr/>
            </a:pP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marR="0" lvl="0" indent="-17145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0F3"/>
              </a:buClr>
              <a:buSzTx/>
              <a:buFontTx/>
              <a:buBlip>
                <a:blip r:embed="rId2"/>
              </a:buBlip>
              <a:tabLst/>
              <a:defRPr/>
            </a:pP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0F3"/>
              </a:buClr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9DDAA5B-CB6E-4D32-9939-52140A1A428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6113" y="4131821"/>
            <a:ext cx="2789953" cy="1959658"/>
          </a:xfrm>
          <a:prstGeom prst="rect">
            <a:avLst/>
          </a:prstGeom>
          <a:solidFill>
            <a:schemeClr val="bg1"/>
          </a:solidFill>
          <a:ln w="19050">
            <a:solidFill>
              <a:srgbClr val="ED3C8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marR="0" lvl="0" indent="-17145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0F3"/>
              </a:buClr>
              <a:buSzTx/>
              <a:buFontTx/>
              <a:buBlip>
                <a:blip r:embed="rId2"/>
              </a:buBlip>
              <a:tabLst/>
              <a:defRPr/>
            </a:pP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marR="0" lvl="0" indent="-17145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0F3"/>
              </a:buClr>
              <a:buSzTx/>
              <a:buFontTx/>
              <a:buBlip>
                <a:blip r:embed="rId2"/>
              </a:buBlip>
              <a:tabLst/>
              <a:defRPr/>
            </a:pP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0F3"/>
              </a:buClr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BD1D7B-CFFD-AB40-AE04-379262D9E97A}"/>
              </a:ext>
            </a:extLst>
          </p:cNvPr>
          <p:cNvSpPr/>
          <p:nvPr/>
        </p:nvSpPr>
        <p:spPr>
          <a:xfrm>
            <a:off x="170601" y="112084"/>
            <a:ext cx="1168703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New advertisers launched TV campaigns </a:t>
            </a:r>
            <a:r>
              <a:rPr lang="en-US" sz="2600" b="1">
                <a:solidFill>
                  <a:srgbClr val="1F1A62"/>
                </a:solidFill>
                <a:latin typeface="Helvetica" pitchFamily="2" charset="0"/>
              </a:rPr>
              <a:t>to meet the needs of several lasting consumer behaviors that accelerated, or emerged, during the pandemic and which are now evolving towards a post-pandemic society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B8E35F27-597D-438A-AB47-1441B60FFD5B}"/>
              </a:ext>
            </a:extLst>
          </p:cNvPr>
          <p:cNvSpPr txBox="1">
            <a:spLocks/>
          </p:cNvSpPr>
          <p:nvPr/>
        </p:nvSpPr>
        <p:spPr>
          <a:xfrm>
            <a:off x="436695" y="6208042"/>
            <a:ext cx="11521525" cy="325742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Source: VAB analysis of Nielsen Ad Intel data, 1/1/21-12/31/21. TV spend includes national cable TV, broadcast TV, Spanish language cable TV, Spanish language broadcast TV. Brands reflect those with national TV spend over $100K. DTC brands are active across these categories. </a:t>
            </a:r>
            <a:r>
              <a:rPr kumimoji="0" lang="en-US" sz="800" b="0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Click on any brand logo above to visit their URL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Brands are a sampling across categories affected by evolving consumer behaviors.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88EDF3-0E4F-4856-80CB-F2C1EBD0008C}"/>
              </a:ext>
            </a:extLst>
          </p:cNvPr>
          <p:cNvSpPr txBox="1"/>
          <p:nvPr/>
        </p:nvSpPr>
        <p:spPr>
          <a:xfrm>
            <a:off x="89600" y="1657563"/>
            <a:ext cx="12003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8 Key Evolving COVID-related Consumer Behaviors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E46A9BD-380D-4394-AD9A-041E728A4D6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065176" y="2029832"/>
            <a:ext cx="2789953" cy="1959658"/>
          </a:xfrm>
          <a:prstGeom prst="rect">
            <a:avLst/>
          </a:prstGeom>
          <a:solidFill>
            <a:schemeClr val="bg1"/>
          </a:solidFill>
          <a:ln w="19050">
            <a:solidFill>
              <a:srgbClr val="ED3C8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marR="0" lvl="0" indent="-17145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0F3"/>
              </a:buClr>
              <a:buSzTx/>
              <a:buFontTx/>
              <a:buBlip>
                <a:blip r:embed="rId2"/>
              </a:buBlip>
              <a:tabLst/>
              <a:defRPr/>
            </a:pP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marR="0" lvl="0" indent="-17145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0F3"/>
              </a:buClr>
              <a:buSzTx/>
              <a:buFontTx/>
              <a:buBlip>
                <a:blip r:embed="rId2"/>
              </a:buBlip>
              <a:tabLst/>
              <a:defRPr/>
            </a:pP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0F3"/>
              </a:buClr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08860CA-29FF-44E4-9335-CBFE21F8F9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67363" y="2029832"/>
            <a:ext cx="2789953" cy="1959658"/>
          </a:xfrm>
          <a:prstGeom prst="rect">
            <a:avLst/>
          </a:prstGeom>
          <a:solidFill>
            <a:schemeClr val="bg1"/>
          </a:solidFill>
          <a:ln w="19050">
            <a:solidFill>
              <a:srgbClr val="ED3C8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marR="0" lvl="0" indent="-17145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0F3"/>
              </a:buClr>
              <a:buSzTx/>
              <a:buFontTx/>
              <a:buBlip>
                <a:blip r:embed="rId2"/>
              </a:buBlip>
              <a:tabLst/>
              <a:defRPr/>
            </a:pP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marR="0" lvl="0" indent="-17145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0F3"/>
              </a:buClr>
              <a:buSzTx/>
              <a:buFontTx/>
              <a:buBlip>
                <a:blip r:embed="rId2"/>
              </a:buBlip>
              <a:tabLst/>
              <a:defRPr/>
            </a:pP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0F3"/>
              </a:buClr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98CC719-A789-495A-A614-A77FB4463A5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42720" y="2029832"/>
            <a:ext cx="2789953" cy="1959658"/>
          </a:xfrm>
          <a:prstGeom prst="rect">
            <a:avLst/>
          </a:prstGeom>
          <a:solidFill>
            <a:schemeClr val="bg1"/>
          </a:solidFill>
          <a:ln w="19050">
            <a:solidFill>
              <a:srgbClr val="ED3C8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marR="0" lvl="0" indent="-17145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0F3"/>
              </a:buClr>
              <a:buSzTx/>
              <a:buFontTx/>
              <a:buBlip>
                <a:blip r:embed="rId2"/>
              </a:buBlip>
              <a:tabLst/>
              <a:defRPr/>
            </a:pP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marR="0" lvl="0" indent="-17145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0F3"/>
              </a:buClr>
              <a:buSzTx/>
              <a:buFontTx/>
              <a:buBlip>
                <a:blip r:embed="rId2"/>
              </a:buBlip>
              <a:tabLst/>
              <a:defRPr/>
            </a:pP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0F3"/>
              </a:buClr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36D0F6-ACF1-49FB-8C18-4783DD4DCB8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6113" y="2029832"/>
            <a:ext cx="2789953" cy="1959658"/>
          </a:xfrm>
          <a:prstGeom prst="rect">
            <a:avLst/>
          </a:prstGeom>
          <a:solidFill>
            <a:schemeClr val="bg1"/>
          </a:solidFill>
          <a:ln w="19050">
            <a:solidFill>
              <a:srgbClr val="ED3C8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marR="0" lvl="0" indent="-17145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0F3"/>
              </a:buClr>
              <a:buSzTx/>
              <a:buFontTx/>
              <a:buBlip>
                <a:blip r:embed="rId2"/>
              </a:buBlip>
              <a:tabLst/>
              <a:defRPr/>
            </a:pP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marR="0" lvl="0" indent="-17145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0F3"/>
              </a:buClr>
              <a:buSzTx/>
              <a:buFontTx/>
              <a:buBlip>
                <a:blip r:embed="rId2"/>
              </a:buBlip>
              <a:tabLst/>
              <a:defRPr/>
            </a:pP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0F3"/>
              </a:buClr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>
            <a:hlinkClick r:id="rId3"/>
            <a:extLst>
              <a:ext uri="{FF2B5EF4-FFF2-40B4-BE49-F238E27FC236}">
                <a16:creationId xmlns:a16="http://schemas.microsoft.com/office/drawing/2014/main" id="{A52745AC-0E32-49D3-8756-3F433B813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450" y="3419065"/>
            <a:ext cx="950143" cy="16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e Inside - Crunchbase Company Profile &amp;amp; Funding">
            <a:hlinkClick r:id="rId5"/>
            <a:extLst>
              <a:ext uri="{FF2B5EF4-FFF2-40B4-BE49-F238E27FC236}">
                <a16:creationId xmlns:a16="http://schemas.microsoft.com/office/drawing/2014/main" id="{06B03121-95E8-4AFD-9EA8-DE585A405B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620" t="22911" r="16190" b="23693"/>
          <a:stretch/>
        </p:blipFill>
        <p:spPr bwMode="auto">
          <a:xfrm>
            <a:off x="2360103" y="3514348"/>
            <a:ext cx="547356" cy="30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Jobs at Cerebral">
            <a:hlinkClick r:id="rId7"/>
            <a:extLst>
              <a:ext uri="{FF2B5EF4-FFF2-40B4-BE49-F238E27FC236}">
                <a16:creationId xmlns:a16="http://schemas.microsoft.com/office/drawing/2014/main" id="{5F84793B-FBC1-41C2-A996-C5EE42511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7587" y="3427643"/>
            <a:ext cx="865288" cy="19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MYXfitness Deals - Discounts for Military &amp;amp; Gov&amp;#39;t | GovX">
            <a:hlinkClick r:id="rId9"/>
            <a:extLst>
              <a:ext uri="{FF2B5EF4-FFF2-40B4-BE49-F238E27FC236}">
                <a16:creationId xmlns:a16="http://schemas.microsoft.com/office/drawing/2014/main" id="{CA3FB71C-D02D-49F6-939F-F91C49543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13295" y="3484654"/>
            <a:ext cx="602283" cy="37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Order Pizza Delivery Online &amp;amp; Support Local Pizzerias - Slice">
            <a:hlinkClick r:id="rId11"/>
            <a:extLst>
              <a:ext uri="{FF2B5EF4-FFF2-40B4-BE49-F238E27FC236}">
                <a16:creationId xmlns:a16="http://schemas.microsoft.com/office/drawing/2014/main" id="{4A97719C-F150-444A-9C69-6995DB6E0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5304" y="5679323"/>
            <a:ext cx="297292" cy="29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Flower Delivery StartUp UrbanStems Raises $6.8M in Series A Funding">
            <a:hlinkClick r:id="rId13"/>
            <a:extLst>
              <a:ext uri="{FF2B5EF4-FFF2-40B4-BE49-F238E27FC236}">
                <a16:creationId xmlns:a16="http://schemas.microsoft.com/office/drawing/2014/main" id="{394040F5-3485-4E5D-B1F1-B5466961A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4878" y="5484077"/>
            <a:ext cx="914344" cy="14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Live Virtual Receptionist Service | Posh Virtual Receptionists">
            <a:hlinkClick r:id="rId15"/>
            <a:extLst>
              <a:ext uri="{FF2B5EF4-FFF2-40B4-BE49-F238E27FC236}">
                <a16:creationId xmlns:a16="http://schemas.microsoft.com/office/drawing/2014/main" id="{E1FA2F43-6943-4AA2-8AAF-FD7450CFC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3752" y="5837741"/>
            <a:ext cx="713550" cy="14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Creating a More Human Workplace | Workhuman">
            <a:hlinkClick r:id="rId17"/>
            <a:extLst>
              <a:ext uri="{FF2B5EF4-FFF2-40B4-BE49-F238E27FC236}">
                <a16:creationId xmlns:a16="http://schemas.microsoft.com/office/drawing/2014/main" id="{AE55F45C-0B83-49F6-8815-4681006ADB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27272" y="5488161"/>
            <a:ext cx="1033252" cy="22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AllTrails logo">
            <a:hlinkClick r:id="rId19"/>
            <a:extLst>
              <a:ext uri="{FF2B5EF4-FFF2-40B4-BE49-F238E27FC236}">
                <a16:creationId xmlns:a16="http://schemas.microsoft.com/office/drawing/2014/main" id="{1CCC00D9-C3D9-4476-8898-C1705FFD59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09299" y="5638681"/>
            <a:ext cx="834478" cy="25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 descr="RV Camping at Wineries, Breweries, Farms &amp;amp; More with Harvest Hosts">
            <a:hlinkClick r:id="rId21"/>
            <a:extLst>
              <a:ext uri="{FF2B5EF4-FFF2-40B4-BE49-F238E27FC236}">
                <a16:creationId xmlns:a16="http://schemas.microsoft.com/office/drawing/2014/main" id="{50CAA672-385B-4589-A640-7FF7278E3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2254" y="5609673"/>
            <a:ext cx="561242" cy="32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072CF59-F2E9-463A-AE6C-8943F646D7A2}"/>
              </a:ext>
            </a:extLst>
          </p:cNvPr>
          <p:cNvCxnSpPr>
            <a:cxnSpLocks/>
          </p:cNvCxnSpPr>
          <p:nvPr/>
        </p:nvCxnSpPr>
        <p:spPr>
          <a:xfrm>
            <a:off x="741099" y="3354839"/>
            <a:ext cx="1959981" cy="0"/>
          </a:xfrm>
          <a:prstGeom prst="line">
            <a:avLst/>
          </a:prstGeom>
          <a:ln w="19050">
            <a:solidFill>
              <a:srgbClr val="00BFF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B5A58928-68E4-479B-88AF-503900479305}"/>
              </a:ext>
            </a:extLst>
          </p:cNvPr>
          <p:cNvCxnSpPr>
            <a:cxnSpLocks/>
          </p:cNvCxnSpPr>
          <p:nvPr/>
        </p:nvCxnSpPr>
        <p:spPr>
          <a:xfrm>
            <a:off x="3657706" y="3354839"/>
            <a:ext cx="1959981" cy="0"/>
          </a:xfrm>
          <a:prstGeom prst="line">
            <a:avLst/>
          </a:prstGeom>
          <a:ln w="19050">
            <a:solidFill>
              <a:srgbClr val="00BFF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A8BF00F7-9567-4FE9-9FE3-26336883CEBB}"/>
              </a:ext>
            </a:extLst>
          </p:cNvPr>
          <p:cNvCxnSpPr>
            <a:cxnSpLocks/>
          </p:cNvCxnSpPr>
          <p:nvPr/>
        </p:nvCxnSpPr>
        <p:spPr>
          <a:xfrm>
            <a:off x="6726538" y="3354839"/>
            <a:ext cx="1671603" cy="0"/>
          </a:xfrm>
          <a:prstGeom prst="line">
            <a:avLst/>
          </a:prstGeom>
          <a:ln w="19050">
            <a:solidFill>
              <a:srgbClr val="00BFF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28112F7-A86A-4828-9C9F-08F9C71DD0FA}"/>
              </a:ext>
            </a:extLst>
          </p:cNvPr>
          <p:cNvCxnSpPr>
            <a:cxnSpLocks/>
          </p:cNvCxnSpPr>
          <p:nvPr/>
        </p:nvCxnSpPr>
        <p:spPr>
          <a:xfrm>
            <a:off x="9480162" y="3354839"/>
            <a:ext cx="1959981" cy="0"/>
          </a:xfrm>
          <a:prstGeom prst="line">
            <a:avLst/>
          </a:prstGeom>
          <a:ln w="19050">
            <a:solidFill>
              <a:srgbClr val="00BFF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CDF5E6D-BCE5-45AF-A47D-F99BA4041980}"/>
              </a:ext>
            </a:extLst>
          </p:cNvPr>
          <p:cNvCxnSpPr>
            <a:cxnSpLocks/>
          </p:cNvCxnSpPr>
          <p:nvPr/>
        </p:nvCxnSpPr>
        <p:spPr>
          <a:xfrm>
            <a:off x="741099" y="5389858"/>
            <a:ext cx="1959981" cy="0"/>
          </a:xfrm>
          <a:prstGeom prst="line">
            <a:avLst/>
          </a:prstGeom>
          <a:ln w="19050">
            <a:solidFill>
              <a:srgbClr val="00BFF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D7E44396-240C-4336-BBC8-2C13549790A8}"/>
              </a:ext>
            </a:extLst>
          </p:cNvPr>
          <p:cNvCxnSpPr>
            <a:cxnSpLocks/>
          </p:cNvCxnSpPr>
          <p:nvPr/>
        </p:nvCxnSpPr>
        <p:spPr>
          <a:xfrm>
            <a:off x="3657706" y="5389858"/>
            <a:ext cx="1959981" cy="0"/>
          </a:xfrm>
          <a:prstGeom prst="line">
            <a:avLst/>
          </a:prstGeom>
          <a:ln w="19050">
            <a:solidFill>
              <a:srgbClr val="00BFF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0F250BB-491F-4581-A83E-BCF1B12255F3}"/>
              </a:ext>
            </a:extLst>
          </p:cNvPr>
          <p:cNvCxnSpPr>
            <a:cxnSpLocks/>
          </p:cNvCxnSpPr>
          <p:nvPr/>
        </p:nvCxnSpPr>
        <p:spPr>
          <a:xfrm>
            <a:off x="6582349" y="5389858"/>
            <a:ext cx="1959981" cy="0"/>
          </a:xfrm>
          <a:prstGeom prst="line">
            <a:avLst/>
          </a:prstGeom>
          <a:ln w="19050">
            <a:solidFill>
              <a:srgbClr val="00BFF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422FA48-CD50-4A61-A25E-86807D0875AC}"/>
              </a:ext>
            </a:extLst>
          </p:cNvPr>
          <p:cNvCxnSpPr>
            <a:cxnSpLocks/>
          </p:cNvCxnSpPr>
          <p:nvPr/>
        </p:nvCxnSpPr>
        <p:spPr>
          <a:xfrm>
            <a:off x="9480162" y="5389858"/>
            <a:ext cx="1959981" cy="0"/>
          </a:xfrm>
          <a:prstGeom prst="line">
            <a:avLst/>
          </a:prstGeom>
          <a:ln w="19050">
            <a:solidFill>
              <a:srgbClr val="00BFF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05E03ADB-C466-4149-9464-EEC465ADB475}"/>
              </a:ext>
            </a:extLst>
          </p:cNvPr>
          <p:cNvSpPr txBox="1"/>
          <p:nvPr/>
        </p:nvSpPr>
        <p:spPr>
          <a:xfrm>
            <a:off x="6159327" y="2110062"/>
            <a:ext cx="2806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117239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i="0" u="none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Consumers who may have paid more attention to their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healthcare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during the height of the pandemic turned to brands that provide at-home testing, telemedicine, and guidance around health insurance benefits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DFB8BFD-E00B-4716-9606-CF52293B0DC2}"/>
              </a:ext>
            </a:extLst>
          </p:cNvPr>
          <p:cNvSpPr txBox="1"/>
          <p:nvPr/>
        </p:nvSpPr>
        <p:spPr>
          <a:xfrm>
            <a:off x="3242720" y="2110062"/>
            <a:ext cx="2789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117239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i="0" u="none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Cleaning and sanitation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are now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 staple among households and workplaces even as the second half saw fewer entrants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17336C9-0F87-4653-9502-EBC1B1613D45}"/>
              </a:ext>
            </a:extLst>
          </p:cNvPr>
          <p:cNvSpPr txBox="1"/>
          <p:nvPr/>
        </p:nvSpPr>
        <p:spPr>
          <a:xfrm>
            <a:off x="326113" y="2110062"/>
            <a:ext cx="27899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Even as people spent more time at home earlier in the pandemic,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home improvement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has continued to be relevant and important as homeowners are inspired to renovate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CCDD3AA-9308-4D3D-8444-0FA0216E6D2D}"/>
              </a:ext>
            </a:extLst>
          </p:cNvPr>
          <p:cNvSpPr txBox="1"/>
          <p:nvPr/>
        </p:nvSpPr>
        <p:spPr>
          <a:xfrm>
            <a:off x="9057140" y="2110062"/>
            <a:ext cx="2806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117239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i="0" u="none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Those spending more time indoors turned to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wellness and fitness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brands that offer exercise equipment and vitamins &amp; supplements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1D87651-8AB0-4A46-94BD-AFBFD3CBE5D9}"/>
              </a:ext>
            </a:extLst>
          </p:cNvPr>
          <p:cNvSpPr txBox="1"/>
          <p:nvPr/>
        </p:nvSpPr>
        <p:spPr>
          <a:xfrm>
            <a:off x="6177090" y="4150720"/>
            <a:ext cx="2789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117239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i="0" u="none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As vaccinations rose and restrictions eased,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outdoor recreation / </a:t>
            </a:r>
            <a:b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in-country travel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became a popular leisure time activity, a behavior likely to continue as a cost-friendly vacation alternative during this inflationary time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3EC74968-F781-4567-B5EE-20B3B8BAE06D}"/>
              </a:ext>
            </a:extLst>
          </p:cNvPr>
          <p:cNvSpPr txBox="1"/>
          <p:nvPr/>
        </p:nvSpPr>
        <p:spPr>
          <a:xfrm>
            <a:off x="3242720" y="4150720"/>
            <a:ext cx="278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117239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i="0" u="none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Brands that offer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professional services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in-house or remotely, are capitalizing on the need for workplace solutions as professionals go back to the office and companies look for ways to improve performance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7C6AAFC-E1C4-4CE6-97B1-47BFD639C6F1}"/>
              </a:ext>
            </a:extLst>
          </p:cNvPr>
          <p:cNvSpPr txBox="1"/>
          <p:nvPr/>
        </p:nvSpPr>
        <p:spPr>
          <a:xfrm>
            <a:off x="326113" y="4150687"/>
            <a:ext cx="278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117239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i="0" u="none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Online delivery services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made ordering products more accessible for consumers who preferred less direct in-person contact, and the convenience factor has stuck even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as society opened back up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ED87EF1-1885-44B3-8F78-EC34588D8CDE}"/>
              </a:ext>
            </a:extLst>
          </p:cNvPr>
          <p:cNvSpPr txBox="1"/>
          <p:nvPr/>
        </p:nvSpPr>
        <p:spPr>
          <a:xfrm>
            <a:off x="9067897" y="4150720"/>
            <a:ext cx="2784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117239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i="0" u="none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‘Buy now &amp; pay later’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brands are capitalizing on the trend of providing consumers with online financing and flexible payment options, which represents another offering that’s useful during an inflationary period</a:t>
            </a:r>
          </a:p>
        </p:txBody>
      </p:sp>
      <p:pic>
        <p:nvPicPr>
          <p:cNvPr id="89" name="Picture 4" descr="Welcome to Zebit!">
            <a:hlinkClick r:id="rId23"/>
            <a:extLst>
              <a:ext uri="{FF2B5EF4-FFF2-40B4-BE49-F238E27FC236}">
                <a16:creationId xmlns:a16="http://schemas.microsoft.com/office/drawing/2014/main" id="{E93F4ED3-391A-4092-8E6D-98FF89FE2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0716" y="5599914"/>
            <a:ext cx="554448" cy="34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34" descr="THE NEW AFTERPAY LOGO PNG 2021">
            <a:hlinkClick r:id="rId25"/>
            <a:extLst>
              <a:ext uri="{FF2B5EF4-FFF2-40B4-BE49-F238E27FC236}">
                <a16:creationId xmlns:a16="http://schemas.microsoft.com/office/drawing/2014/main" id="{57D696E4-4547-4100-87BF-0ABDD4C25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42657" y="5681499"/>
            <a:ext cx="740238" cy="25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6C98AB-EA1C-4BF1-BCA7-AFB094FCC313}"/>
              </a:ext>
            </a:extLst>
          </p:cNvPr>
          <p:cNvSpPr txBox="1"/>
          <p:nvPr/>
        </p:nvSpPr>
        <p:spPr>
          <a:xfrm>
            <a:off x="9413727" y="1714871"/>
            <a:ext cx="26886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*Click on any logo to visit their website</a:t>
            </a:r>
          </a:p>
        </p:txBody>
      </p:sp>
      <p:pic>
        <p:nvPicPr>
          <p:cNvPr id="3074" name="Picture 2" descr="Basement Waterproofing &amp; Foundation Repair in VA, MD, &amp; NC">
            <a:hlinkClick r:id="rId27"/>
            <a:extLst>
              <a:ext uri="{FF2B5EF4-FFF2-40B4-BE49-F238E27FC236}">
                <a16:creationId xmlns:a16="http://schemas.microsoft.com/office/drawing/2014/main" id="{B858B295-5A3F-46AB-91DE-F844A6E33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212" y="3681161"/>
            <a:ext cx="521196" cy="23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acific Bath Company Kohler® Shower and Bath Remodeling">
            <a:hlinkClick r:id="rId29"/>
            <a:extLst>
              <a:ext uri="{FF2B5EF4-FFF2-40B4-BE49-F238E27FC236}">
                <a16:creationId xmlns:a16="http://schemas.microsoft.com/office/drawing/2014/main" id="{28C4706C-D754-4A21-8C71-9E34479DB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4937" y="3618633"/>
            <a:ext cx="890882" cy="30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6" descr="Machine Washable Rugs: Area Rugs and Runners | Ruggable">
            <a:hlinkClick r:id="rId31"/>
            <a:extLst>
              <a:ext uri="{FF2B5EF4-FFF2-40B4-BE49-F238E27FC236}">
                <a16:creationId xmlns:a16="http://schemas.microsoft.com/office/drawing/2014/main" id="{FC19237B-D839-4030-9F4D-CD75D79F3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9283" y="3441468"/>
            <a:ext cx="777784" cy="17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9 Elements">
            <a:hlinkClick r:id="rId33"/>
            <a:extLst>
              <a:ext uri="{FF2B5EF4-FFF2-40B4-BE49-F238E27FC236}">
                <a16:creationId xmlns:a16="http://schemas.microsoft.com/office/drawing/2014/main" id="{858842D7-ECDB-45FC-AD1B-5BB3F3038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3165" y="3501343"/>
            <a:ext cx="987195" cy="30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ABM Industries - Wikipedia">
            <a:hlinkClick r:id="rId35"/>
            <a:extLst>
              <a:ext uri="{FF2B5EF4-FFF2-40B4-BE49-F238E27FC236}">
                <a16:creationId xmlns:a16="http://schemas.microsoft.com/office/drawing/2014/main" id="{27CB87DC-13AA-43BF-AE8E-0184ED2B5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8480" y="3471235"/>
            <a:ext cx="604989" cy="33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SURELYWELL - Glowbal Citizen LLC Trademark Registration">
            <a:hlinkClick r:id="rId37"/>
            <a:extLst>
              <a:ext uri="{FF2B5EF4-FFF2-40B4-BE49-F238E27FC236}">
                <a16:creationId xmlns:a16="http://schemas.microsoft.com/office/drawing/2014/main" id="{C9ECB06A-815A-4E0F-B004-F376D2E86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9222" y="3547151"/>
            <a:ext cx="556929" cy="33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OURA Logo - San Francisco Oy">
            <a:hlinkClick r:id="rId39"/>
            <a:extLst>
              <a:ext uri="{FF2B5EF4-FFF2-40B4-BE49-F238E27FC236}">
                <a16:creationId xmlns:a16="http://schemas.microsoft.com/office/drawing/2014/main" id="{C367E2C0-105A-47B4-9266-594855AC8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3904" y="3720959"/>
            <a:ext cx="447463" cy="12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hapter - Medicare Advisor (Consultative sales)">
            <a:hlinkClick r:id="rId41"/>
            <a:extLst>
              <a:ext uri="{FF2B5EF4-FFF2-40B4-BE49-F238E27FC236}">
                <a16:creationId xmlns:a16="http://schemas.microsoft.com/office/drawing/2014/main" id="{677DF67C-4B5A-4211-93C0-CD177A520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9028" y="3673800"/>
            <a:ext cx="937210" cy="23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Global Medical Response in 2020 - American Ambulance Association">
            <a:hlinkClick r:id="rId43"/>
            <a:extLst>
              <a:ext uri="{FF2B5EF4-FFF2-40B4-BE49-F238E27FC236}">
                <a16:creationId xmlns:a16="http://schemas.microsoft.com/office/drawing/2014/main" id="{391FAC0A-8635-4956-B332-BBB21E946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7179" y="3426954"/>
            <a:ext cx="865289" cy="22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The Jet Academy Shop">
            <a:hlinkClick r:id="rId45"/>
            <a:extLst>
              <a:ext uri="{FF2B5EF4-FFF2-40B4-BE49-F238E27FC236}">
                <a16:creationId xmlns:a16="http://schemas.microsoft.com/office/drawing/2014/main" id="{C96C7346-04DC-4759-9DEF-D05BF9B4C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50668" y="3520043"/>
            <a:ext cx="324216" cy="3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6" descr="Supernatural Announces Supernatural Boxing: A Full Body Fitness Experience  For Home And Beyond">
            <a:hlinkClick r:id="rId47"/>
            <a:extLst>
              <a:ext uri="{FF2B5EF4-FFF2-40B4-BE49-F238E27FC236}">
                <a16:creationId xmlns:a16="http://schemas.microsoft.com/office/drawing/2014/main" id="{ACB9A695-891C-4889-8D97-E6B4145EC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38982" y="3413300"/>
            <a:ext cx="783072" cy="20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Ergatta Company Profile: Valuation &amp; Investors | PitchBook">
            <a:hlinkClick r:id="rId49"/>
            <a:extLst>
              <a:ext uri="{FF2B5EF4-FFF2-40B4-BE49-F238E27FC236}">
                <a16:creationId xmlns:a16="http://schemas.microsoft.com/office/drawing/2014/main" id="{A2C9CCA3-0522-4BCF-9B23-A0B3C9EDA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50706" y="3438360"/>
            <a:ext cx="464559" cy="46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Facing the music | Morning Brew">
            <a:hlinkClick r:id="rId51"/>
            <a:extLst>
              <a:ext uri="{FF2B5EF4-FFF2-40B4-BE49-F238E27FC236}">
                <a16:creationId xmlns:a16="http://schemas.microsoft.com/office/drawing/2014/main" id="{65793C6C-DB47-4BD9-8536-3D666C624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2744" y="3723845"/>
            <a:ext cx="872420" cy="14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>
            <a:hlinkClick r:id="rId53"/>
            <a:extLst>
              <a:ext uri="{FF2B5EF4-FFF2-40B4-BE49-F238E27FC236}">
                <a16:creationId xmlns:a16="http://schemas.microsoft.com/office/drawing/2014/main" id="{DA235254-57E2-4BC4-B8C4-FF1EEBE69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588" y="5435398"/>
            <a:ext cx="914345" cy="18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Send a cake - Logo design by Martina Vaccaro on Dribbble">
            <a:hlinkClick r:id="rId55"/>
            <a:extLst>
              <a:ext uri="{FF2B5EF4-FFF2-40B4-BE49-F238E27FC236}">
                <a16:creationId xmlns:a16="http://schemas.microsoft.com/office/drawing/2014/main" id="{EB5899D5-8C0E-4F27-B8FC-580522BF7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5230" y="5496049"/>
            <a:ext cx="546161" cy="40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>
            <a:hlinkClick r:id="rId57"/>
            <a:extLst>
              <a:ext uri="{FF2B5EF4-FFF2-40B4-BE49-F238E27FC236}">
                <a16:creationId xmlns:a16="http://schemas.microsoft.com/office/drawing/2014/main" id="{272B4102-A478-4084-882A-5A90FD4F78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667" b="28381"/>
          <a:stretch/>
        </p:blipFill>
        <p:spPr bwMode="auto">
          <a:xfrm>
            <a:off x="357650" y="5719774"/>
            <a:ext cx="1101997" cy="25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StaffDNA | The Digital Marketplace for Healthcare Careers">
            <a:hlinkClick r:id="rId59"/>
            <a:extLst>
              <a:ext uri="{FF2B5EF4-FFF2-40B4-BE49-F238E27FC236}">
                <a16:creationId xmlns:a16="http://schemas.microsoft.com/office/drawing/2014/main" id="{119F8694-7E8A-4F4B-A4FA-76EC8D26E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2248" y="5505399"/>
            <a:ext cx="984680" cy="18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Picture 32" descr="Introducing the new Womply brand">
            <a:hlinkClick r:id="rId61"/>
            <a:extLst>
              <a:ext uri="{FF2B5EF4-FFF2-40B4-BE49-F238E27FC236}">
                <a16:creationId xmlns:a16="http://schemas.microsoft.com/office/drawing/2014/main" id="{19CF17E1-5998-40E8-88B7-87B56B167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9945" y="5752699"/>
            <a:ext cx="883752" cy="29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6" name="Picture 34" descr="Trip Amigo TV Commercials - iSpot.tv">
            <a:hlinkClick r:id="rId63"/>
            <a:extLst>
              <a:ext uri="{FF2B5EF4-FFF2-40B4-BE49-F238E27FC236}">
                <a16:creationId xmlns:a16="http://schemas.microsoft.com/office/drawing/2014/main" id="{E8EDC044-FD00-409B-B563-5395C69289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83" t="38229" r="17116" b="38017"/>
          <a:stretch/>
        </p:blipFill>
        <p:spPr bwMode="auto">
          <a:xfrm>
            <a:off x="7271090" y="5576738"/>
            <a:ext cx="900869" cy="28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CE846DC6-9AE2-40B1-B170-C7C851D283AF}"/>
              </a:ext>
            </a:extLst>
          </p:cNvPr>
          <p:cNvPicPr>
            <a:picLocks noChangeAspect="1"/>
          </p:cNvPicPr>
          <p:nvPr/>
        </p:nvPicPr>
        <p:blipFill rotWithShape="1">
          <a:blip r:embed="rId6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66" name="Slide Number Placeholder 5">
            <a:extLst>
              <a:ext uri="{FF2B5EF4-FFF2-40B4-BE49-F238E27FC236}">
                <a16:creationId xmlns:a16="http://schemas.microsoft.com/office/drawing/2014/main" id="{22B6F27F-8A68-479C-AFD9-5B96B487CF95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52BD3EA-5A60-4496-BA1C-DE513FC406C3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851883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8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3E2969-EF77-4889-B6CC-3312B9957F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6696" y="0"/>
            <a:ext cx="8385303" cy="4993105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3ED8F18-80E6-D449-A031-541661F2A42F}"/>
              </a:ext>
            </a:extLst>
          </p:cNvPr>
          <p:cNvSpPr txBox="1"/>
          <p:nvPr/>
        </p:nvSpPr>
        <p:spPr>
          <a:xfrm>
            <a:off x="129377" y="3392315"/>
            <a:ext cx="7643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Beyond the direct effects of COVID, what other behaviors emerged that inspired new advertisers?</a:t>
            </a:r>
          </a:p>
        </p:txBody>
      </p:sp>
    </p:spTree>
    <p:extLst>
      <p:ext uri="{BB962C8B-B14F-4D97-AF65-F5344CB8AC3E}">
        <p14:creationId xmlns:p14="http://schemas.microsoft.com/office/powerpoint/2010/main" val="13050320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17DA59E7-27FF-498B-9930-3550B9000A09}"/>
              </a:ext>
            </a:extLst>
          </p:cNvPr>
          <p:cNvSpPr>
            <a:spLocks/>
          </p:cNvSpPr>
          <p:nvPr/>
        </p:nvSpPr>
        <p:spPr>
          <a:xfrm>
            <a:off x="1" y="1478422"/>
            <a:ext cx="12192000" cy="539072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5036093-5FED-47F6-A30A-FFB7CB23686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065176" y="4131821"/>
            <a:ext cx="2789953" cy="1959658"/>
          </a:xfrm>
          <a:prstGeom prst="rect">
            <a:avLst/>
          </a:prstGeom>
          <a:solidFill>
            <a:schemeClr val="bg1"/>
          </a:solidFill>
          <a:ln w="19050">
            <a:solidFill>
              <a:srgbClr val="00BFF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marR="0" lvl="0" indent="-17145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0F3"/>
              </a:buClr>
              <a:buSzTx/>
              <a:buFontTx/>
              <a:buBlip>
                <a:blip r:embed="rId2"/>
              </a:buBlip>
              <a:tabLst/>
              <a:defRPr/>
            </a:pP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marR="0" lvl="0" indent="-17145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0F3"/>
              </a:buClr>
              <a:buSzTx/>
              <a:buFontTx/>
              <a:buBlip>
                <a:blip r:embed="rId2"/>
              </a:buBlip>
              <a:tabLst/>
              <a:defRPr/>
            </a:pP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0F3"/>
              </a:buClr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0307A17-962B-464D-851E-D89E80FEFE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67363" y="4131821"/>
            <a:ext cx="2789953" cy="1959658"/>
          </a:xfrm>
          <a:prstGeom prst="rect">
            <a:avLst/>
          </a:prstGeom>
          <a:solidFill>
            <a:schemeClr val="bg1"/>
          </a:solidFill>
          <a:ln w="19050">
            <a:solidFill>
              <a:srgbClr val="00BFF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marR="0" lvl="0" indent="-17145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0F3"/>
              </a:buClr>
              <a:buSzTx/>
              <a:buFontTx/>
              <a:buBlip>
                <a:blip r:embed="rId2"/>
              </a:buBlip>
              <a:tabLst/>
              <a:defRPr/>
            </a:pP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marR="0" lvl="0" indent="-17145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0F3"/>
              </a:buClr>
              <a:buSzTx/>
              <a:buFontTx/>
              <a:buBlip>
                <a:blip r:embed="rId2"/>
              </a:buBlip>
              <a:tabLst/>
              <a:defRPr/>
            </a:pP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0F3"/>
              </a:buClr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E454B10-66AC-4E3A-983F-11BCB52E20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42720" y="4131821"/>
            <a:ext cx="2789953" cy="1959658"/>
          </a:xfrm>
          <a:prstGeom prst="rect">
            <a:avLst/>
          </a:prstGeom>
          <a:solidFill>
            <a:schemeClr val="bg1"/>
          </a:solidFill>
          <a:ln w="19050">
            <a:solidFill>
              <a:srgbClr val="00BFF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marR="0" lvl="0" indent="-17145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0F3"/>
              </a:buClr>
              <a:buSzTx/>
              <a:buFontTx/>
              <a:buBlip>
                <a:blip r:embed="rId2"/>
              </a:buBlip>
              <a:tabLst/>
              <a:defRPr/>
            </a:pP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marR="0" lvl="0" indent="-17145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0F3"/>
              </a:buClr>
              <a:buSzTx/>
              <a:buFontTx/>
              <a:buBlip>
                <a:blip r:embed="rId2"/>
              </a:buBlip>
              <a:tabLst/>
              <a:defRPr/>
            </a:pP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0F3"/>
              </a:buClr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E9CD342-7EC2-4FD0-9906-B8F7F55F474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6113" y="4131821"/>
            <a:ext cx="2789953" cy="1959658"/>
          </a:xfrm>
          <a:prstGeom prst="rect">
            <a:avLst/>
          </a:prstGeom>
          <a:solidFill>
            <a:schemeClr val="bg1"/>
          </a:solidFill>
          <a:ln w="19050">
            <a:solidFill>
              <a:srgbClr val="00BFF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marR="0" lvl="0" indent="-17145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0F3"/>
              </a:buClr>
              <a:buSzTx/>
              <a:buFontTx/>
              <a:buBlip>
                <a:blip r:embed="rId2"/>
              </a:buBlip>
              <a:tabLst/>
              <a:defRPr/>
            </a:pP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marR="0" lvl="0" indent="-17145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0F3"/>
              </a:buClr>
              <a:buSzTx/>
              <a:buFontTx/>
              <a:buBlip>
                <a:blip r:embed="rId2"/>
              </a:buBlip>
              <a:tabLst/>
              <a:defRPr/>
            </a:pP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0F3"/>
              </a:buClr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CA59A56-CB72-4D22-9420-699A45AABF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065176" y="2029832"/>
            <a:ext cx="2789953" cy="1959658"/>
          </a:xfrm>
          <a:prstGeom prst="rect">
            <a:avLst/>
          </a:prstGeom>
          <a:solidFill>
            <a:schemeClr val="bg1"/>
          </a:solidFill>
          <a:ln w="19050">
            <a:solidFill>
              <a:srgbClr val="00BFF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marR="0" lvl="0" indent="-17145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0F3"/>
              </a:buClr>
              <a:buSzTx/>
              <a:buFontTx/>
              <a:buBlip>
                <a:blip r:embed="rId2"/>
              </a:buBlip>
              <a:tabLst/>
              <a:defRPr/>
            </a:pP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marR="0" lvl="0" indent="-17145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0F3"/>
              </a:buClr>
              <a:buSzTx/>
              <a:buFontTx/>
              <a:buBlip>
                <a:blip r:embed="rId2"/>
              </a:buBlip>
              <a:tabLst/>
              <a:defRPr/>
            </a:pP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0F3"/>
              </a:buClr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A2C962E-10A4-4460-B39E-527351A319E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67363" y="2029832"/>
            <a:ext cx="2789953" cy="1959658"/>
          </a:xfrm>
          <a:prstGeom prst="rect">
            <a:avLst/>
          </a:prstGeom>
          <a:solidFill>
            <a:schemeClr val="bg1"/>
          </a:solidFill>
          <a:ln w="19050">
            <a:solidFill>
              <a:srgbClr val="00BFF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marR="0" lvl="0" indent="-17145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0F3"/>
              </a:buClr>
              <a:buSzTx/>
              <a:buFontTx/>
              <a:buBlip>
                <a:blip r:embed="rId2"/>
              </a:buBlip>
              <a:tabLst/>
              <a:defRPr/>
            </a:pP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marR="0" lvl="0" indent="-17145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0F3"/>
              </a:buClr>
              <a:buSzTx/>
              <a:buFontTx/>
              <a:buBlip>
                <a:blip r:embed="rId2"/>
              </a:buBlip>
              <a:tabLst/>
              <a:defRPr/>
            </a:pP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0F3"/>
              </a:buClr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17DAC30-2B6A-4F8A-9738-BA8526BA598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42720" y="2029832"/>
            <a:ext cx="2789953" cy="1959658"/>
          </a:xfrm>
          <a:prstGeom prst="rect">
            <a:avLst/>
          </a:prstGeom>
          <a:solidFill>
            <a:schemeClr val="bg1"/>
          </a:solidFill>
          <a:ln w="19050">
            <a:solidFill>
              <a:srgbClr val="00BFF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marR="0" lvl="0" indent="-17145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0F3"/>
              </a:buClr>
              <a:buSzTx/>
              <a:buFontTx/>
              <a:buBlip>
                <a:blip r:embed="rId2"/>
              </a:buBlip>
              <a:tabLst/>
              <a:defRPr/>
            </a:pP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marR="0" lvl="0" indent="-17145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0F3"/>
              </a:buClr>
              <a:buSzTx/>
              <a:buFontTx/>
              <a:buBlip>
                <a:blip r:embed="rId2"/>
              </a:buBlip>
              <a:tabLst/>
              <a:defRPr/>
            </a:pP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0F3"/>
              </a:buClr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1137CCD-B7CC-49A3-A415-B1E8806A7C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6113" y="2029832"/>
            <a:ext cx="2789953" cy="1959658"/>
          </a:xfrm>
          <a:prstGeom prst="rect">
            <a:avLst/>
          </a:prstGeom>
          <a:solidFill>
            <a:schemeClr val="bg1"/>
          </a:solidFill>
          <a:ln w="19050">
            <a:solidFill>
              <a:srgbClr val="00BFF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marR="0" lvl="0" indent="-17145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0F3"/>
              </a:buClr>
              <a:buSzTx/>
              <a:buFontTx/>
              <a:buBlip>
                <a:blip r:embed="rId2"/>
              </a:buBlip>
              <a:tabLst/>
              <a:defRPr/>
            </a:pP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marR="0" lvl="0" indent="-17145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0F3"/>
              </a:buClr>
              <a:buSzTx/>
              <a:buFontTx/>
              <a:buBlip>
                <a:blip r:embed="rId2"/>
              </a:buBlip>
              <a:tabLst/>
              <a:defRPr/>
            </a:pP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0F3"/>
              </a:buClr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BD1D7B-CFFD-AB40-AE04-379262D9E97A}"/>
              </a:ext>
            </a:extLst>
          </p:cNvPr>
          <p:cNvSpPr/>
          <p:nvPr/>
        </p:nvSpPr>
        <p:spPr>
          <a:xfrm>
            <a:off x="146304" y="147558"/>
            <a:ext cx="1192286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600" b="1">
                <a:solidFill>
                  <a:srgbClr val="1F1A62"/>
                </a:solidFill>
                <a:latin typeface="Helvetica" pitchFamily="2" charset="0"/>
              </a:rPr>
              <a:t>Eight additional evolving consumer behaviors across categories like entertainment, finance, fashion and health and wellness inspired new entrants to enter the marketplace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B8E35F27-597D-438A-AB47-1441B60FFD5B}"/>
              </a:ext>
            </a:extLst>
          </p:cNvPr>
          <p:cNvSpPr txBox="1">
            <a:spLocks/>
          </p:cNvSpPr>
          <p:nvPr/>
        </p:nvSpPr>
        <p:spPr>
          <a:xfrm>
            <a:off x="436695" y="6208042"/>
            <a:ext cx="11521525" cy="325742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Source: VAB analysis of Nielsen Ad Intel data, 1/1/21-12/31/21. TV spend includes national cable TV, broadcast TV, Spanish language cable TV, Spanish language broadcast TV. Brands reflect those with national TV spend over $100K. DTC brands are active across these categories. </a:t>
            </a:r>
            <a:r>
              <a:rPr kumimoji="0" lang="en-US" sz="800" b="0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Click on any brand logo above to visit their URL. </a:t>
            </a:r>
            <a:r>
              <a:rPr kumimoji="0" lang="en-US" sz="800" b="0" i="0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Brands are a sampling across categories affected by evolving consumer behaviors.</a:t>
            </a:r>
            <a:endParaRPr kumimoji="0" lang="en-US" sz="800" b="0" i="0" u="sng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88EDF3-0E4F-4856-80CB-F2C1EBD0008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9600" y="1614833"/>
            <a:ext cx="12003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8 Key Evolving non-COVID-related Consumer Behaviors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6C98AB-EA1C-4BF1-BCA7-AFB094FCC313}"/>
              </a:ext>
            </a:extLst>
          </p:cNvPr>
          <p:cNvSpPr txBox="1"/>
          <p:nvPr/>
        </p:nvSpPr>
        <p:spPr>
          <a:xfrm>
            <a:off x="9413727" y="1672141"/>
            <a:ext cx="26886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i="1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*Click on any logo to visit their website</a:t>
            </a: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6454FBB7-7DD7-4261-B16F-BBA39B696531}"/>
              </a:ext>
            </a:extLst>
          </p:cNvPr>
          <p:cNvCxnSpPr>
            <a:cxnSpLocks/>
          </p:cNvCxnSpPr>
          <p:nvPr/>
        </p:nvCxnSpPr>
        <p:spPr>
          <a:xfrm>
            <a:off x="702132" y="3246822"/>
            <a:ext cx="1959981" cy="0"/>
          </a:xfrm>
          <a:prstGeom prst="line">
            <a:avLst/>
          </a:prstGeom>
          <a:ln w="19050">
            <a:solidFill>
              <a:srgbClr val="ED3C8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15490D0E-8038-41F7-9F98-AC5865B3C056}"/>
              </a:ext>
            </a:extLst>
          </p:cNvPr>
          <p:cNvCxnSpPr>
            <a:cxnSpLocks/>
          </p:cNvCxnSpPr>
          <p:nvPr/>
        </p:nvCxnSpPr>
        <p:spPr>
          <a:xfrm>
            <a:off x="3630624" y="3246822"/>
            <a:ext cx="1959981" cy="0"/>
          </a:xfrm>
          <a:prstGeom prst="line">
            <a:avLst/>
          </a:prstGeom>
          <a:ln w="19050">
            <a:solidFill>
              <a:srgbClr val="ED3C8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F0602960-B6CA-4F8F-9EC9-C038C77496F0}"/>
              </a:ext>
            </a:extLst>
          </p:cNvPr>
          <p:cNvCxnSpPr>
            <a:cxnSpLocks/>
          </p:cNvCxnSpPr>
          <p:nvPr/>
        </p:nvCxnSpPr>
        <p:spPr>
          <a:xfrm>
            <a:off x="6689129" y="3246822"/>
            <a:ext cx="1671603" cy="0"/>
          </a:xfrm>
          <a:prstGeom prst="line">
            <a:avLst/>
          </a:prstGeom>
          <a:ln w="19050">
            <a:solidFill>
              <a:srgbClr val="ED3C8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8DF69DFE-3AC0-420A-918E-32E787850471}"/>
              </a:ext>
            </a:extLst>
          </p:cNvPr>
          <p:cNvCxnSpPr>
            <a:cxnSpLocks/>
          </p:cNvCxnSpPr>
          <p:nvPr/>
        </p:nvCxnSpPr>
        <p:spPr>
          <a:xfrm>
            <a:off x="9469404" y="3246822"/>
            <a:ext cx="1959981" cy="0"/>
          </a:xfrm>
          <a:prstGeom prst="line">
            <a:avLst/>
          </a:prstGeom>
          <a:ln w="19050">
            <a:solidFill>
              <a:srgbClr val="ED3C8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2ABB9EAB-45E3-4FB8-AC5A-99775B50D624}"/>
              </a:ext>
            </a:extLst>
          </p:cNvPr>
          <p:cNvCxnSpPr>
            <a:cxnSpLocks/>
          </p:cNvCxnSpPr>
          <p:nvPr/>
        </p:nvCxnSpPr>
        <p:spPr>
          <a:xfrm>
            <a:off x="740414" y="5331720"/>
            <a:ext cx="1959981" cy="0"/>
          </a:xfrm>
          <a:prstGeom prst="line">
            <a:avLst/>
          </a:prstGeom>
          <a:ln w="19050">
            <a:solidFill>
              <a:srgbClr val="ED3C8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C08E2DEB-E56E-49BB-B029-09C3D0C88E02}"/>
              </a:ext>
            </a:extLst>
          </p:cNvPr>
          <p:cNvCxnSpPr>
            <a:cxnSpLocks/>
          </p:cNvCxnSpPr>
          <p:nvPr/>
        </p:nvCxnSpPr>
        <p:spPr>
          <a:xfrm>
            <a:off x="3620327" y="5331720"/>
            <a:ext cx="1959981" cy="0"/>
          </a:xfrm>
          <a:prstGeom prst="line">
            <a:avLst/>
          </a:prstGeom>
          <a:ln w="19050">
            <a:solidFill>
              <a:srgbClr val="ED3C8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C9E51B61-2670-476B-9898-B61244E5E4F5}"/>
              </a:ext>
            </a:extLst>
          </p:cNvPr>
          <p:cNvCxnSpPr>
            <a:cxnSpLocks/>
          </p:cNvCxnSpPr>
          <p:nvPr/>
        </p:nvCxnSpPr>
        <p:spPr>
          <a:xfrm>
            <a:off x="6601981" y="5331720"/>
            <a:ext cx="1959981" cy="0"/>
          </a:xfrm>
          <a:prstGeom prst="line">
            <a:avLst/>
          </a:prstGeom>
          <a:ln w="19050">
            <a:solidFill>
              <a:srgbClr val="ED3C8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79645DEE-C727-49A1-BEA7-7FDD7B7FB7F0}"/>
              </a:ext>
            </a:extLst>
          </p:cNvPr>
          <p:cNvCxnSpPr>
            <a:cxnSpLocks/>
          </p:cNvCxnSpPr>
          <p:nvPr/>
        </p:nvCxnSpPr>
        <p:spPr>
          <a:xfrm>
            <a:off x="9469404" y="5331720"/>
            <a:ext cx="1959981" cy="0"/>
          </a:xfrm>
          <a:prstGeom prst="line">
            <a:avLst/>
          </a:prstGeom>
          <a:ln w="19050">
            <a:solidFill>
              <a:srgbClr val="ED3C8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>
            <a:extLst>
              <a:ext uri="{FF2B5EF4-FFF2-40B4-BE49-F238E27FC236}">
                <a16:creationId xmlns:a16="http://schemas.microsoft.com/office/drawing/2014/main" id="{2A8F0920-29F3-4D0C-809C-E7324AB4AD3D}"/>
              </a:ext>
            </a:extLst>
          </p:cNvPr>
          <p:cNvSpPr txBox="1"/>
          <p:nvPr/>
        </p:nvSpPr>
        <p:spPr>
          <a:xfrm>
            <a:off x="6197457" y="2110062"/>
            <a:ext cx="27598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117239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i="0" u="none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More </a:t>
            </a:r>
            <a:r>
              <a:rPr lang="en-US" b="1">
                <a:solidFill>
                  <a:srgbClr val="00BFF2"/>
                </a:solidFill>
              </a:rPr>
              <a:t>financial services / online banking </a:t>
            </a:r>
            <a:r>
              <a:rPr lang="en-US"/>
              <a:t>are launching in the marketplace to satisfy consumers’ need for easier access to their finances and planning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7CFA068D-DBA4-49DD-B6CA-5D3E2DBC4E6B}"/>
              </a:ext>
            </a:extLst>
          </p:cNvPr>
          <p:cNvSpPr txBox="1"/>
          <p:nvPr/>
        </p:nvSpPr>
        <p:spPr>
          <a:xfrm>
            <a:off x="3258274" y="2110062"/>
            <a:ext cx="2789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117239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i="0" u="none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Major media companies continue to launch their direct-to-consumer </a:t>
            </a:r>
            <a:r>
              <a:rPr lang="en-US" b="1">
                <a:solidFill>
                  <a:srgbClr val="00BFF2"/>
                </a:solidFill>
              </a:rPr>
              <a:t>video streaming</a:t>
            </a:r>
            <a:r>
              <a:rPr lang="en-US"/>
              <a:t> platforms as audiences’ appetite for streamed content grows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1CD1209B-C66F-4617-8879-00970424E491}"/>
              </a:ext>
            </a:extLst>
          </p:cNvPr>
          <p:cNvSpPr txBox="1"/>
          <p:nvPr/>
        </p:nvSpPr>
        <p:spPr>
          <a:xfrm>
            <a:off x="407511" y="2110062"/>
            <a:ext cx="26510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Several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crypto</a:t>
            </a: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brands have launched campaigns as digital currency has entered the mainstream and become a popular way to make transactions 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304D7B58-3113-4247-9845-1B1443D91ADD}"/>
              </a:ext>
            </a:extLst>
          </p:cNvPr>
          <p:cNvSpPr txBox="1"/>
          <p:nvPr/>
        </p:nvSpPr>
        <p:spPr>
          <a:xfrm>
            <a:off x="9043660" y="2110062"/>
            <a:ext cx="28114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117239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i="0" u="none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Brands across</a:t>
            </a:r>
            <a:r>
              <a:rPr lang="en-US" b="1">
                <a:solidFill>
                  <a:srgbClr val="00BFF2"/>
                </a:solidFill>
              </a:rPr>
              <a:t> fashion &amp; beauty </a:t>
            </a:r>
            <a:r>
              <a:rPr lang="en-US"/>
              <a:t>such as apparel, personal care and skincare &amp; beauty are re-emerging now that social distancing practices have been relaxed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17B27CE7-A79E-48D9-8576-3227A1AA128B}"/>
              </a:ext>
            </a:extLst>
          </p:cNvPr>
          <p:cNvSpPr txBox="1"/>
          <p:nvPr/>
        </p:nvSpPr>
        <p:spPr>
          <a:xfrm>
            <a:off x="6188149" y="4150720"/>
            <a:ext cx="2769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117239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i="0" u="none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b="1">
                <a:solidFill>
                  <a:srgbClr val="00BFF2"/>
                </a:solidFill>
              </a:rPr>
              <a:t>Organic &amp; plant-based foods </a:t>
            </a:r>
            <a:r>
              <a:rPr lang="en-US"/>
              <a:t>have emerged as people become more conscious about what they eat and the source of ingredients in their food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0CC44C56-BC15-4A18-BDC4-E18FFF230EEC}"/>
              </a:ext>
            </a:extLst>
          </p:cNvPr>
          <p:cNvSpPr txBox="1"/>
          <p:nvPr/>
        </p:nvSpPr>
        <p:spPr>
          <a:xfrm>
            <a:off x="3258274" y="4150720"/>
            <a:ext cx="2774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117239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i="0" u="none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b="1">
                <a:solidFill>
                  <a:srgbClr val="00BFF2"/>
                </a:solidFill>
              </a:rPr>
              <a:t>Organizations</a:t>
            </a:r>
            <a:r>
              <a:rPr lang="en-US"/>
              <a:t> (mindful brands) are investing at a time when consumers are passionate about brands that promote social change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A70070BB-C245-4E8F-A9C9-499F6F12BE11}"/>
              </a:ext>
            </a:extLst>
          </p:cNvPr>
          <p:cNvSpPr txBox="1"/>
          <p:nvPr/>
        </p:nvSpPr>
        <p:spPr>
          <a:xfrm>
            <a:off x="301939" y="4150687"/>
            <a:ext cx="27857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117239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i="0" u="none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The desire to connect with</a:t>
            </a:r>
            <a:r>
              <a:rPr lang="en-US" b="1">
                <a:solidFill>
                  <a:srgbClr val="00BFF2"/>
                </a:solidFill>
              </a:rPr>
              <a:t> ‘celebrity’ brands </a:t>
            </a:r>
            <a:r>
              <a:rPr lang="en-US"/>
              <a:t>has become popular as famous entrepreneurs have launched or partnered with brands across a variety of categories like alcoholic beverages, snacks and apparel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59B6D9CE-F460-4904-87DA-D4198DC923FB}"/>
              </a:ext>
            </a:extLst>
          </p:cNvPr>
          <p:cNvSpPr txBox="1"/>
          <p:nvPr/>
        </p:nvSpPr>
        <p:spPr>
          <a:xfrm>
            <a:off x="9067833" y="4150720"/>
            <a:ext cx="2763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117239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i="0" u="none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b="1">
                <a:solidFill>
                  <a:srgbClr val="00BFF2"/>
                </a:solidFill>
              </a:rPr>
              <a:t>Gaming</a:t>
            </a:r>
            <a:r>
              <a:rPr lang="en-US"/>
              <a:t>, including esports, continues to grow in popularity as an interactive entertainment alternative to other video platforms</a:t>
            </a:r>
          </a:p>
        </p:txBody>
      </p:sp>
      <p:pic>
        <p:nvPicPr>
          <p:cNvPr id="60" name="Picture 50">
            <a:hlinkClick r:id="rId3"/>
            <a:extLst>
              <a:ext uri="{FF2B5EF4-FFF2-40B4-BE49-F238E27FC236}">
                <a16:creationId xmlns:a16="http://schemas.microsoft.com/office/drawing/2014/main" id="{5D84A4C2-0596-4BE4-9863-C19752654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7187" y="3427606"/>
            <a:ext cx="699026" cy="43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52" descr="Prende TV | Logopedia | Fandom">
            <a:hlinkClick r:id="rId5"/>
            <a:extLst>
              <a:ext uri="{FF2B5EF4-FFF2-40B4-BE49-F238E27FC236}">
                <a16:creationId xmlns:a16="http://schemas.microsoft.com/office/drawing/2014/main" id="{E6EBB07D-A1D2-430F-800C-4CDEDE20D6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16947" y="3467532"/>
            <a:ext cx="793838" cy="27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2" descr="GO2bank: Mobile banking - Apps on Google Play">
            <a:hlinkClick r:id="rId7"/>
            <a:extLst>
              <a:ext uri="{FF2B5EF4-FFF2-40B4-BE49-F238E27FC236}">
                <a16:creationId xmlns:a16="http://schemas.microsoft.com/office/drawing/2014/main" id="{987A732B-0E1B-47B4-B839-EB0E9D046E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11935" y="3460318"/>
            <a:ext cx="639994" cy="35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4" descr="Online Banking With No Fees | Varo Bank">
            <a:hlinkClick r:id="rId9"/>
            <a:extLst>
              <a:ext uri="{FF2B5EF4-FFF2-40B4-BE49-F238E27FC236}">
                <a16:creationId xmlns:a16="http://schemas.microsoft.com/office/drawing/2014/main" id="{6CE61BC2-6C2C-4592-B40B-03406B3F1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5143" y="3455130"/>
            <a:ext cx="639994" cy="23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Working for Women">
            <a:hlinkClick r:id="rId11"/>
            <a:extLst>
              <a:ext uri="{FF2B5EF4-FFF2-40B4-BE49-F238E27FC236}">
                <a16:creationId xmlns:a16="http://schemas.microsoft.com/office/drawing/2014/main" id="{E55F7583-E701-4737-AA81-89183E218A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40077" y="5405833"/>
            <a:ext cx="992089" cy="62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8" descr="Climate Power">
            <a:hlinkClick r:id="rId13"/>
            <a:extLst>
              <a:ext uri="{FF2B5EF4-FFF2-40B4-BE49-F238E27FC236}">
                <a16:creationId xmlns:a16="http://schemas.microsoft.com/office/drawing/2014/main" id="{C7B5CE05-1D40-458E-B00F-0AF641FE42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66856" y="5501957"/>
            <a:ext cx="992088" cy="31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0" descr="CNN+ is the iconic brand's new channel and logo">
            <a:hlinkClick r:id="rId15"/>
            <a:extLst>
              <a:ext uri="{FF2B5EF4-FFF2-40B4-BE49-F238E27FC236}">
                <a16:creationId xmlns:a16="http://schemas.microsoft.com/office/drawing/2014/main" id="{8C8E725F-D334-49A7-A914-583552642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5475" y="3436583"/>
            <a:ext cx="720400" cy="40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Crypto.com – Logos Download">
            <a:hlinkClick r:id="rId17"/>
            <a:extLst>
              <a:ext uri="{FF2B5EF4-FFF2-40B4-BE49-F238E27FC236}">
                <a16:creationId xmlns:a16="http://schemas.microsoft.com/office/drawing/2014/main" id="{B5F47616-F71A-483B-A222-F8B7331DC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694" y="3349023"/>
            <a:ext cx="1064247" cy="20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Media Kit – FTX Exchange">
            <a:hlinkClick r:id="rId19"/>
            <a:extLst>
              <a:ext uri="{FF2B5EF4-FFF2-40B4-BE49-F238E27FC236}">
                <a16:creationId xmlns:a16="http://schemas.microsoft.com/office/drawing/2014/main" id="{7EB4E574-74D5-453C-BBCA-75E8FA901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0845" y="3346576"/>
            <a:ext cx="585316" cy="19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oin Cloud and Spike Lee Call Out Unequal Financial Systems in New &quot;The  Currency of Currency&quot; Ad">
            <a:hlinkClick r:id="rId21"/>
            <a:extLst>
              <a:ext uri="{FF2B5EF4-FFF2-40B4-BE49-F238E27FC236}">
                <a16:creationId xmlns:a16="http://schemas.microsoft.com/office/drawing/2014/main" id="{67B0B8DD-F128-4703-B2DE-2933E3169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2888" y="3329733"/>
            <a:ext cx="733309" cy="24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ue La La Logo Download Vector">
            <a:hlinkClick r:id="rId23"/>
            <a:extLst>
              <a:ext uri="{FF2B5EF4-FFF2-40B4-BE49-F238E27FC236}">
                <a16:creationId xmlns:a16="http://schemas.microsoft.com/office/drawing/2014/main" id="{8A041D17-8FAF-4808-ABA4-873DCC5D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7843" y="3598058"/>
            <a:ext cx="657835" cy="29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erma Geek - Home | Facebook">
            <a:hlinkClick r:id="rId25"/>
            <a:extLst>
              <a:ext uri="{FF2B5EF4-FFF2-40B4-BE49-F238E27FC236}">
                <a16:creationId xmlns:a16="http://schemas.microsoft.com/office/drawing/2014/main" id="{2543B672-5945-4BE0-B8B9-24BE988FE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8382" y="3321602"/>
            <a:ext cx="473043" cy="47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PMD BEAUTY">
            <a:hlinkClick r:id="rId27"/>
            <a:extLst>
              <a:ext uri="{FF2B5EF4-FFF2-40B4-BE49-F238E27FC236}">
                <a16:creationId xmlns:a16="http://schemas.microsoft.com/office/drawing/2014/main" id="{1F656270-9646-4115-B32A-8BC7C5849C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80505" y="3323056"/>
            <a:ext cx="567697" cy="28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Brigit app review pros &amp; cons March 2022 | finder.com">
            <a:hlinkClick r:id="rId29"/>
            <a:extLst>
              <a:ext uri="{FF2B5EF4-FFF2-40B4-BE49-F238E27FC236}">
                <a16:creationId xmlns:a16="http://schemas.microsoft.com/office/drawing/2014/main" id="{7D83030C-BD6C-4FAD-9886-B1F1E1689B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485" b="27429"/>
          <a:stretch/>
        </p:blipFill>
        <p:spPr bwMode="auto">
          <a:xfrm>
            <a:off x="7792280" y="3434359"/>
            <a:ext cx="1061444" cy="30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4" descr="Bitwise's Competitors, Revenue, Number of Employees, Funding, Acquisitions  &amp; News - Owler Company Profile">
            <a:hlinkClick r:id="rId31"/>
            <a:extLst>
              <a:ext uri="{FF2B5EF4-FFF2-40B4-BE49-F238E27FC236}">
                <a16:creationId xmlns:a16="http://schemas.microsoft.com/office/drawing/2014/main" id="{841E9B11-C30B-42F6-93A2-C8F709F80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414" y="3669311"/>
            <a:ext cx="618025" cy="14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What is Arculus? – ARCULUS">
            <a:hlinkClick r:id="rId33"/>
            <a:extLst>
              <a:ext uri="{FF2B5EF4-FFF2-40B4-BE49-F238E27FC236}">
                <a16:creationId xmlns:a16="http://schemas.microsoft.com/office/drawing/2014/main" id="{1931FFC5-233B-4509-ACE0-5B16BFAF5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7668" y="3577489"/>
            <a:ext cx="1261417" cy="32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>
            <a:hlinkClick r:id="rId35"/>
            <a:extLst>
              <a:ext uri="{FF2B5EF4-FFF2-40B4-BE49-F238E27FC236}">
                <a16:creationId xmlns:a16="http://schemas.microsoft.com/office/drawing/2014/main" id="{2A3ED4ED-2528-461A-9027-7C9995E4E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551" y="5467517"/>
            <a:ext cx="557504" cy="12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" descr="Shop GOOD AMERICAN at Evereve">
            <a:hlinkClick r:id="rId37"/>
            <a:extLst>
              <a:ext uri="{FF2B5EF4-FFF2-40B4-BE49-F238E27FC236}">
                <a16:creationId xmlns:a16="http://schemas.microsoft.com/office/drawing/2014/main" id="{1826BD9F-8399-4747-8759-B4FB09E80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698" y="5605091"/>
            <a:ext cx="769576" cy="38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SAVAGE X FENTY">
            <a:hlinkClick r:id="rId39"/>
            <a:extLst>
              <a:ext uri="{FF2B5EF4-FFF2-40B4-BE49-F238E27FC236}">
                <a16:creationId xmlns:a16="http://schemas.microsoft.com/office/drawing/2014/main" id="{3DB8E08C-63F4-410E-9AF4-0B26ADB21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1127" y="5754546"/>
            <a:ext cx="1959981" cy="26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CACTI">
            <a:hlinkClick r:id="rId41"/>
            <a:extLst>
              <a:ext uri="{FF2B5EF4-FFF2-40B4-BE49-F238E27FC236}">
                <a16:creationId xmlns:a16="http://schemas.microsoft.com/office/drawing/2014/main" id="{0D8DEEE9-6969-4DEE-A62C-F0E6DD44B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4781" y="5408041"/>
            <a:ext cx="524989" cy="25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52" descr="Easter Cupcakes | Stuffed Puffs">
            <a:hlinkClick r:id="rId43"/>
            <a:extLst>
              <a:ext uri="{FF2B5EF4-FFF2-40B4-BE49-F238E27FC236}">
                <a16:creationId xmlns:a16="http://schemas.microsoft.com/office/drawing/2014/main" id="{8A148BEE-7014-4E8C-9C65-9F6C31E9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3387" y="5448284"/>
            <a:ext cx="524989" cy="19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19 Crimes - Wine and Food Events">
            <a:hlinkClick r:id="rId45"/>
            <a:extLst>
              <a:ext uri="{FF2B5EF4-FFF2-40B4-BE49-F238E27FC236}">
                <a16:creationId xmlns:a16="http://schemas.microsoft.com/office/drawing/2014/main" id="{30DA3764-3B9A-47D6-83FE-F62559CE8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9988" y="5462569"/>
            <a:ext cx="668256" cy="19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Founders Articles | Blog | Ripple Foods">
            <a:hlinkClick r:id="rId47"/>
            <a:extLst>
              <a:ext uri="{FF2B5EF4-FFF2-40B4-BE49-F238E27FC236}">
                <a16:creationId xmlns:a16="http://schemas.microsoft.com/office/drawing/2014/main" id="{6D7CADF4-E5D7-46F9-904F-6DB40B251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1151" y="5442370"/>
            <a:ext cx="829328" cy="46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Impossible Foods: Meat made from plants">
            <a:hlinkClick r:id="rId49"/>
            <a:extLst>
              <a:ext uri="{FF2B5EF4-FFF2-40B4-BE49-F238E27FC236}">
                <a16:creationId xmlns:a16="http://schemas.microsoft.com/office/drawing/2014/main" id="{4FDD37E9-2137-44D2-AB59-60F042DAA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1662" y="5529474"/>
            <a:ext cx="920617" cy="22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Tattooed Chef">
            <a:hlinkClick r:id="rId51"/>
            <a:extLst>
              <a:ext uri="{FF2B5EF4-FFF2-40B4-BE49-F238E27FC236}">
                <a16:creationId xmlns:a16="http://schemas.microsoft.com/office/drawing/2014/main" id="{CA80F4E6-ED61-4535-8CFC-BD0B76DDC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8638" y="5456238"/>
            <a:ext cx="763946" cy="56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6" name="Picture 38" descr="Investor Relations | Motorsport Games">
            <a:hlinkClick r:id="rId53"/>
            <a:extLst>
              <a:ext uri="{FF2B5EF4-FFF2-40B4-BE49-F238E27FC236}">
                <a16:creationId xmlns:a16="http://schemas.microsoft.com/office/drawing/2014/main" id="{2806DFE9-D2E3-4A69-A7AC-96C5C7806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3727" y="5748906"/>
            <a:ext cx="1278091" cy="23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0" name="Picture 42" descr="Underdog Sports - Mark Cuban Companies">
            <a:hlinkClick r:id="rId55"/>
            <a:extLst>
              <a:ext uri="{FF2B5EF4-FFF2-40B4-BE49-F238E27FC236}">
                <a16:creationId xmlns:a16="http://schemas.microsoft.com/office/drawing/2014/main" id="{A39FF806-A07E-4085-9ADE-1BD18D0F1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79030" y="5375623"/>
            <a:ext cx="686857" cy="68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8" name="Picture 50" descr="Games: Take-Two Buys Top Eleven Maker Nordeus For $380M - The Techee">
            <a:hlinkClick r:id="rId57"/>
            <a:extLst>
              <a:ext uri="{FF2B5EF4-FFF2-40B4-BE49-F238E27FC236}">
                <a16:creationId xmlns:a16="http://schemas.microsoft.com/office/drawing/2014/main" id="{D3B8825B-B354-4F7D-B8E2-723B266407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375829" y="5406527"/>
            <a:ext cx="728480" cy="32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2" name="Picture 54">
            <a:hlinkClick r:id="rId59"/>
            <a:extLst>
              <a:ext uri="{FF2B5EF4-FFF2-40B4-BE49-F238E27FC236}">
                <a16:creationId xmlns:a16="http://schemas.microsoft.com/office/drawing/2014/main" id="{1861C107-5925-4FAE-BF04-2181F3B9C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4114" y="5328005"/>
            <a:ext cx="1158849" cy="41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heertex - ArcTern Ventures">
            <a:hlinkClick r:id="rId61"/>
            <a:extLst>
              <a:ext uri="{FF2B5EF4-FFF2-40B4-BE49-F238E27FC236}">
                <a16:creationId xmlns:a16="http://schemas.microsoft.com/office/drawing/2014/main" id="{924CB797-3B42-4BAC-8C92-A4EFF0412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560" y="3340445"/>
            <a:ext cx="861524" cy="21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ambys | Forge">
            <a:hlinkClick r:id="rId63"/>
            <a:extLst>
              <a:ext uri="{FF2B5EF4-FFF2-40B4-BE49-F238E27FC236}">
                <a16:creationId xmlns:a16="http://schemas.microsoft.com/office/drawing/2014/main" id="{F63EE812-9887-47E8-83C9-235FBED4A0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4">
            <a:clrChange>
              <a:clrFrom>
                <a:srgbClr val="FFFAE3"/>
              </a:clrFrom>
              <a:clrTo>
                <a:srgbClr val="FFFA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0" t="37363" r="12176" b="38628"/>
          <a:stretch/>
        </p:blipFill>
        <p:spPr bwMode="auto">
          <a:xfrm>
            <a:off x="9441676" y="3638584"/>
            <a:ext cx="954715" cy="30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E6A69943-035D-4259-B1A6-C0E5BD834A13}"/>
              </a:ext>
            </a:extLst>
          </p:cNvPr>
          <p:cNvPicPr>
            <a:picLocks noChangeAspect="1"/>
          </p:cNvPicPr>
          <p:nvPr/>
        </p:nvPicPr>
        <p:blipFill rotWithShape="1">
          <a:blip r:embed="rId6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72" name="Slide Number Placeholder 5">
            <a:extLst>
              <a:ext uri="{FF2B5EF4-FFF2-40B4-BE49-F238E27FC236}">
                <a16:creationId xmlns:a16="http://schemas.microsoft.com/office/drawing/2014/main" id="{074D3FF4-B350-4DB1-92C7-DF6D937B1B27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53021CA-7A07-480A-9818-E83A9746852B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865759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ED902ED-1BFA-4DE8-9F0A-7979E63F98B7}"/>
              </a:ext>
            </a:extLst>
          </p:cNvPr>
          <p:cNvSpPr/>
          <p:nvPr/>
        </p:nvSpPr>
        <p:spPr>
          <a:xfrm>
            <a:off x="1" y="1543051"/>
            <a:ext cx="12192000" cy="5314950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5ECD3D73-FF4B-49DB-90A3-3268CFD7BFFA}"/>
              </a:ext>
            </a:extLst>
          </p:cNvPr>
          <p:cNvSpPr/>
          <p:nvPr/>
        </p:nvSpPr>
        <p:spPr>
          <a:xfrm>
            <a:off x="6492466" y="1991415"/>
            <a:ext cx="5583326" cy="2039443"/>
          </a:xfrm>
          <a:prstGeom prst="roundRect">
            <a:avLst/>
          </a:prstGeom>
          <a:solidFill>
            <a:schemeClr val="bg1"/>
          </a:solidFill>
          <a:ln>
            <a:solidFill>
              <a:srgbClr val="4EBE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Light" panose="020B0403020202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BD1D7B-CFFD-AB40-AE04-379262D9E97A}"/>
              </a:ext>
            </a:extLst>
          </p:cNvPr>
          <p:cNvSpPr/>
          <p:nvPr/>
        </p:nvSpPr>
        <p:spPr>
          <a:xfrm>
            <a:off x="122245" y="226363"/>
            <a:ext cx="1206076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600" b="1">
                <a:solidFill>
                  <a:srgbClr val="1F1A62"/>
                </a:solidFill>
                <a:latin typeface="Helvetica" pitchFamily="2" charset="0"/>
              </a:rPr>
              <a:t>Even brands that had pivoted to focus on products influenced by the pandemic re-shifted to promote more of their broad-based products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88EDF3-0E4F-4856-80CB-F2C1EBD0008C}"/>
              </a:ext>
            </a:extLst>
          </p:cNvPr>
          <p:cNvSpPr txBox="1"/>
          <p:nvPr/>
        </p:nvSpPr>
        <p:spPr>
          <a:xfrm>
            <a:off x="94092" y="1572901"/>
            <a:ext cx="12003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Examples include: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5F0168A0-4C73-413F-AD1B-ECEE127889EA}"/>
              </a:ext>
            </a:extLst>
          </p:cNvPr>
          <p:cNvSpPr/>
          <p:nvPr/>
        </p:nvSpPr>
        <p:spPr>
          <a:xfrm>
            <a:off x="262843" y="2013584"/>
            <a:ext cx="5583326" cy="2039443"/>
          </a:xfrm>
          <a:prstGeom prst="roundRect">
            <a:avLst/>
          </a:prstGeom>
          <a:solidFill>
            <a:schemeClr val="bg1"/>
          </a:solidFill>
          <a:ln>
            <a:solidFill>
              <a:srgbClr val="4EBE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Light" panose="020B0403020202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072CF59-F2E9-463A-AE6C-8943F646D7A2}"/>
              </a:ext>
            </a:extLst>
          </p:cNvPr>
          <p:cNvCxnSpPr>
            <a:cxnSpLocks/>
          </p:cNvCxnSpPr>
          <p:nvPr/>
        </p:nvCxnSpPr>
        <p:spPr>
          <a:xfrm>
            <a:off x="512662" y="3273984"/>
            <a:ext cx="5083689" cy="0"/>
          </a:xfrm>
          <a:prstGeom prst="line">
            <a:avLst/>
          </a:prstGeom>
          <a:ln w="28575">
            <a:solidFill>
              <a:srgbClr val="4EBEA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817336C9-0F87-4653-9502-EBC1B1613D45}"/>
              </a:ext>
            </a:extLst>
          </p:cNvPr>
          <p:cNvSpPr txBox="1"/>
          <p:nvPr/>
        </p:nvSpPr>
        <p:spPr>
          <a:xfrm>
            <a:off x="425604" y="2100160"/>
            <a:ext cx="52578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The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apparel &amp; accessories </a:t>
            </a: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category, which saw many brands pivot </a:t>
            </a:r>
            <a:r>
              <a:rPr lang="en-US" sz="1600">
                <a:solidFill>
                  <a:srgbClr val="1F1A62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to comfortable attire or facemasks during the pandemic, has seen advertisers return to promoting their full line of products suited to a more social lifestyle</a:t>
            </a:r>
            <a:endParaRPr kumimoji="0" lang="en-US" sz="160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>
            <a:hlinkClick r:id="rId2"/>
            <a:extLst>
              <a:ext uri="{FF2B5EF4-FFF2-40B4-BE49-F238E27FC236}">
                <a16:creationId xmlns:a16="http://schemas.microsoft.com/office/drawing/2014/main" id="{D542F792-4139-450E-9DC2-334761854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9558" y="3398494"/>
            <a:ext cx="1594791" cy="59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hlinkClick r:id="rId4"/>
            <a:extLst>
              <a:ext uri="{FF2B5EF4-FFF2-40B4-BE49-F238E27FC236}">
                <a16:creationId xmlns:a16="http://schemas.microsoft.com/office/drawing/2014/main" id="{A176F9F5-E6E2-48E8-B70C-C7C9BFBFE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1713" y="3548044"/>
            <a:ext cx="1497741" cy="33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222F46FA-1DBF-4192-94BD-3C0552EBD9C3}"/>
              </a:ext>
            </a:extLst>
          </p:cNvPr>
          <p:cNvSpPr txBox="1"/>
          <p:nvPr/>
        </p:nvSpPr>
        <p:spPr>
          <a:xfrm>
            <a:off x="6457871" y="2075238"/>
            <a:ext cx="56525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Cleaning and sanitation </a:t>
            </a: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brands advertising hand sanitizers and air filters that could eliminate COVID germs have shifted to be more focused on the general cleaning properties of their products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FDFD7E7-EC05-4D1C-8DE5-2A145F29E5B7}"/>
              </a:ext>
            </a:extLst>
          </p:cNvPr>
          <p:cNvCxnSpPr>
            <a:cxnSpLocks/>
          </p:cNvCxnSpPr>
          <p:nvPr/>
        </p:nvCxnSpPr>
        <p:spPr>
          <a:xfrm>
            <a:off x="6742284" y="3273984"/>
            <a:ext cx="5083689" cy="0"/>
          </a:xfrm>
          <a:prstGeom prst="line">
            <a:avLst/>
          </a:prstGeom>
          <a:ln w="28575">
            <a:solidFill>
              <a:srgbClr val="4EBEA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mrs-meyers-cleaning-logo | Gordon's Ace Hardware">
            <a:hlinkClick r:id="rId6"/>
            <a:extLst>
              <a:ext uri="{FF2B5EF4-FFF2-40B4-BE49-F238E27FC236}">
                <a16:creationId xmlns:a16="http://schemas.microsoft.com/office/drawing/2014/main" id="{7719F87D-3A28-428E-836B-5BE4B6C95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7169" y="3376773"/>
            <a:ext cx="1615812" cy="55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hlinkClick r:id="rId8"/>
            <a:extLst>
              <a:ext uri="{FF2B5EF4-FFF2-40B4-BE49-F238E27FC236}">
                <a16:creationId xmlns:a16="http://schemas.microsoft.com/office/drawing/2014/main" id="{E9E70962-1106-4C66-930A-AB8F2B69FF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26862" y="3521376"/>
            <a:ext cx="2414225" cy="268247"/>
          </a:xfrm>
          <a:prstGeom prst="rect">
            <a:avLst/>
          </a:prstGeom>
        </p:spPr>
      </p:pic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165F9DF9-230A-401C-9353-FB4C0CF24A09}"/>
              </a:ext>
            </a:extLst>
          </p:cNvPr>
          <p:cNvSpPr/>
          <p:nvPr/>
        </p:nvSpPr>
        <p:spPr>
          <a:xfrm>
            <a:off x="3304337" y="4139937"/>
            <a:ext cx="5583326" cy="2039443"/>
          </a:xfrm>
          <a:prstGeom prst="roundRect">
            <a:avLst/>
          </a:prstGeom>
          <a:solidFill>
            <a:schemeClr val="bg1"/>
          </a:solidFill>
          <a:ln>
            <a:solidFill>
              <a:srgbClr val="4EBE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Light" panose="020B0403020202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9484D99-9DC0-4109-886C-337AB86015DC}"/>
              </a:ext>
            </a:extLst>
          </p:cNvPr>
          <p:cNvCxnSpPr>
            <a:cxnSpLocks/>
          </p:cNvCxnSpPr>
          <p:nvPr/>
        </p:nvCxnSpPr>
        <p:spPr>
          <a:xfrm>
            <a:off x="3554156" y="5400337"/>
            <a:ext cx="5083689" cy="0"/>
          </a:xfrm>
          <a:prstGeom prst="line">
            <a:avLst/>
          </a:prstGeom>
          <a:ln w="28575">
            <a:solidFill>
              <a:srgbClr val="4EBEA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88E7905B-11E2-4B44-B12D-97F86EA0EC8F}"/>
              </a:ext>
            </a:extLst>
          </p:cNvPr>
          <p:cNvSpPr txBox="1"/>
          <p:nvPr/>
        </p:nvSpPr>
        <p:spPr>
          <a:xfrm>
            <a:off x="3453358" y="4200276"/>
            <a:ext cx="52852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1F1A62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Health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&amp; wellness </a:t>
            </a: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brands that highlighted how their products could alleviate stress caused by the pandemic or even diagnose symptoms of COVID have since </a:t>
            </a:r>
            <a:b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re-adopted their pre-pandemic messaging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34" name="Picture 10" descr="Home - Sera Labs">
            <a:hlinkClick r:id="rId10"/>
            <a:extLst>
              <a:ext uri="{FF2B5EF4-FFF2-40B4-BE49-F238E27FC236}">
                <a16:creationId xmlns:a16="http://schemas.microsoft.com/office/drawing/2014/main" id="{7477245D-C695-40EF-AB55-2FA177F10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2344" y="5583093"/>
            <a:ext cx="1593777" cy="440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WIRED Brand Lab | Oura Ring User Interface | WIRED">
            <a:hlinkClick r:id="rId12"/>
            <a:extLst>
              <a:ext uri="{FF2B5EF4-FFF2-40B4-BE49-F238E27FC236}">
                <a16:creationId xmlns:a16="http://schemas.microsoft.com/office/drawing/2014/main" id="{EDF847C8-BB22-4AE8-BB0C-514E1D8A61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32420" y="5566280"/>
            <a:ext cx="1217236" cy="44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Text Placeholder 3">
            <a:extLst>
              <a:ext uri="{FF2B5EF4-FFF2-40B4-BE49-F238E27FC236}">
                <a16:creationId xmlns:a16="http://schemas.microsoft.com/office/drawing/2014/main" id="{F6430B98-62FC-461B-80EC-0C6F18782C74}"/>
              </a:ext>
            </a:extLst>
          </p:cNvPr>
          <p:cNvSpPr txBox="1">
            <a:spLocks/>
          </p:cNvSpPr>
          <p:nvPr/>
        </p:nvSpPr>
        <p:spPr>
          <a:xfrm>
            <a:off x="436695" y="6208042"/>
            <a:ext cx="11521525" cy="325742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Source: VAB analysis of Nielsen Ad Intel data, 1/1/21-12/31/21. TV spend includes national cable TV, broadcast TV, Spanish language cable TV, Spanish language broadcast TV. Brands reflect those with national TV spend over $100K. DTC brands are active across these categories. </a:t>
            </a:r>
            <a:r>
              <a:rPr kumimoji="0" lang="en-US" sz="800" b="0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Click on any brand logo above to visit their URL.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2C76D69-3B45-44EF-AB42-39BC2C031E9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ED2599C3-324F-48EB-8847-DCC52F0932C8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E1F5304-A4AE-4D2F-B8A9-D084ED2B95CF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36816682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56376FB-99C9-452D-BE41-CB3A0BE7AE65}"/>
              </a:ext>
            </a:extLst>
          </p:cNvPr>
          <p:cNvSpPr/>
          <p:nvPr/>
        </p:nvSpPr>
        <p:spPr>
          <a:xfrm>
            <a:off x="1" y="1543051"/>
            <a:ext cx="12192000" cy="5314950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F874FCD-15DA-44CD-A46D-78530F82C5EB}"/>
              </a:ext>
            </a:extLst>
          </p:cNvPr>
          <p:cNvSpPr txBox="1">
            <a:spLocks/>
          </p:cNvSpPr>
          <p:nvPr/>
        </p:nvSpPr>
        <p:spPr>
          <a:xfrm>
            <a:off x="450044" y="6297405"/>
            <a:ext cx="11570057" cy="246220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Source: VAB analysis of Nielsen Ad Intel data, 1/1/21-12/31/21. TV spend includes national cable TV, broadcast TV, Spanish language cable TV, Spanish language broadcast TV. Brands reflect those with national TV spend over $100K.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3EE0AC1-CB5A-4CA1-8221-0A7B9F5D71FE}"/>
              </a:ext>
            </a:extLst>
          </p:cNvPr>
          <p:cNvSpPr/>
          <p:nvPr/>
        </p:nvSpPr>
        <p:spPr>
          <a:xfrm>
            <a:off x="87713" y="278302"/>
            <a:ext cx="1199950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1F1A62"/>
                </a:solidFill>
                <a:latin typeface="Helvetica" pitchFamily="2" charset="0"/>
              </a:rPr>
              <a:t>In total, t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he 16 consumer behaviors identified were a driving force behind new TV entrants, accounting for 61% of new advertisers in 2021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7E2017B-17E4-4E75-AA00-21C4604E3B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BDDCA956-83C9-4B7F-A3BF-838AE6E7A1C8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FBD001B-349A-4853-AC73-85BF56425B8E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236EFCFB-1D87-48A7-AC34-14FB979F72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9717277"/>
              </p:ext>
            </p:extLst>
          </p:nvPr>
        </p:nvGraphicFramePr>
        <p:xfrm>
          <a:off x="96796" y="2053348"/>
          <a:ext cx="6031688" cy="3862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441F37D1-8C7E-487B-AF12-621D457063CC}"/>
              </a:ext>
            </a:extLst>
          </p:cNvPr>
          <p:cNvSpPr txBox="1"/>
          <p:nvPr/>
        </p:nvSpPr>
        <p:spPr>
          <a:xfrm>
            <a:off x="89600" y="1614833"/>
            <a:ext cx="12003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2021 New National TV Advertisers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831F9ACD-0BEE-4C72-8E3F-4BE6B43A8A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7242901"/>
              </p:ext>
            </p:extLst>
          </p:nvPr>
        </p:nvGraphicFramePr>
        <p:xfrm>
          <a:off x="6087465" y="2053348"/>
          <a:ext cx="6031688" cy="3862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4D84A1B-AF23-4BBE-BBA3-D043CF9EB9B8}"/>
              </a:ext>
            </a:extLst>
          </p:cNvPr>
          <p:cNvCxnSpPr>
            <a:cxnSpLocks/>
          </p:cNvCxnSpPr>
          <p:nvPr/>
        </p:nvCxnSpPr>
        <p:spPr>
          <a:xfrm flipH="1">
            <a:off x="6092982" y="2033507"/>
            <a:ext cx="6036" cy="3983940"/>
          </a:xfrm>
          <a:prstGeom prst="line">
            <a:avLst/>
          </a:prstGeom>
          <a:ln w="9525">
            <a:solidFill>
              <a:srgbClr val="1F1A6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E025BE0-C1E7-4020-97C3-567DB5520F24}"/>
              </a:ext>
            </a:extLst>
          </p:cNvPr>
          <p:cNvSpPr txBox="1"/>
          <p:nvPr/>
        </p:nvSpPr>
        <p:spPr>
          <a:xfrm>
            <a:off x="274237" y="2124202"/>
            <a:ext cx="5569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58608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sng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# of Brands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F063E4-9A42-469F-B59A-EC9FE3DBEA31}"/>
              </a:ext>
            </a:extLst>
          </p:cNvPr>
          <p:cNvSpPr txBox="1"/>
          <p:nvPr/>
        </p:nvSpPr>
        <p:spPr>
          <a:xfrm>
            <a:off x="6304057" y="2124202"/>
            <a:ext cx="5569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58608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sng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Total Spend ($$$)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1305C2D-7889-4901-878C-A685A4F8D685}"/>
              </a:ext>
            </a:extLst>
          </p:cNvPr>
          <p:cNvSpPr txBox="1">
            <a:spLocks/>
          </p:cNvSpPr>
          <p:nvPr/>
        </p:nvSpPr>
        <p:spPr>
          <a:xfrm>
            <a:off x="450044" y="5992605"/>
            <a:ext cx="11570057" cy="246220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*’Behavior-Driven’ brands = brands that align, and are serving, at least one of the 16 consumer behaviors outlined previously</a:t>
            </a:r>
          </a:p>
        </p:txBody>
      </p:sp>
    </p:spTree>
    <p:extLst>
      <p:ext uri="{BB962C8B-B14F-4D97-AF65-F5344CB8AC3E}">
        <p14:creationId xmlns:p14="http://schemas.microsoft.com/office/powerpoint/2010/main" val="2233810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8C88E02-F6D0-44F0-B46B-CFF324F72288}"/>
              </a:ext>
            </a:extLst>
          </p:cNvPr>
          <p:cNvSpPr>
            <a:spLocks/>
          </p:cNvSpPr>
          <p:nvPr/>
        </p:nvSpPr>
        <p:spPr>
          <a:xfrm>
            <a:off x="0" y="1269870"/>
            <a:ext cx="12192000" cy="564474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BDB492-9443-3D4A-8E9D-B3CECB95DCD7}"/>
              </a:ext>
            </a:extLst>
          </p:cNvPr>
          <p:cNvSpPr/>
          <p:nvPr/>
        </p:nvSpPr>
        <p:spPr>
          <a:xfrm>
            <a:off x="180409" y="391901"/>
            <a:ext cx="1184693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Since We Last </a:t>
            </a:r>
            <a:r>
              <a:rPr lang="en-US" sz="3000" b="1">
                <a:solidFill>
                  <a:srgbClr val="1F1A62"/>
                </a:solidFill>
                <a:latin typeface="Helvetica" pitchFamily="2" charset="0"/>
              </a:rPr>
              <a:t>S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poke…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092272-65FB-4D41-9D12-17E3D209BA0A}"/>
              </a:ext>
            </a:extLst>
          </p:cNvPr>
          <p:cNvSpPr txBox="1"/>
          <p:nvPr/>
        </p:nvSpPr>
        <p:spPr>
          <a:xfrm>
            <a:off x="103365" y="1364265"/>
            <a:ext cx="1198527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rgbClr val="1F1A62"/>
                </a:solidFill>
                <a:latin typeface="Helvetica"/>
              </a:rPr>
              <a:t>Over the last two editions of VAB’s bi-annual series, </a:t>
            </a:r>
            <a:r>
              <a:rPr lang="en-US" sz="1600" i="1">
                <a:solidFill>
                  <a:srgbClr val="1F1A62"/>
                </a:solidFill>
                <a:latin typeface="Helvetica"/>
              </a:rPr>
              <a:t>Welcome to TV</a:t>
            </a:r>
            <a:r>
              <a:rPr lang="en-US" sz="1600">
                <a:solidFill>
                  <a:srgbClr val="1F1A62"/>
                </a:solidFill>
                <a:latin typeface="Helvetica"/>
              </a:rPr>
              <a:t>, we saw a burst of new advertisers enter the national TV marketplace across a variety of emerging categories that were either driven by, or accelerated due to, pandemic influences. </a:t>
            </a:r>
          </a:p>
          <a:p>
            <a:pPr algn="ctr"/>
            <a:endParaRPr lang="en-US" sz="1200">
              <a:solidFill>
                <a:srgbClr val="1F1A62"/>
              </a:solidFill>
              <a:latin typeface="Helvetica"/>
            </a:endParaRPr>
          </a:p>
          <a:p>
            <a:pPr algn="ctr"/>
            <a:r>
              <a:rPr lang="en-US" sz="1600">
                <a:solidFill>
                  <a:srgbClr val="1F1A62"/>
                </a:solidFill>
                <a:latin typeface="Helvetica"/>
              </a:rPr>
              <a:t>Since then, a lot has changed and </a:t>
            </a:r>
            <a:r>
              <a:rPr lang="en-US" sz="1600" b="1">
                <a:solidFill>
                  <a:srgbClr val="ED3C8D"/>
                </a:solidFill>
                <a:latin typeface="Helvetica"/>
              </a:rPr>
              <a:t>consumer optimism </a:t>
            </a:r>
            <a:r>
              <a:rPr lang="en-US" sz="1600">
                <a:solidFill>
                  <a:srgbClr val="1F1A62"/>
                </a:solidFill>
                <a:latin typeface="Helvetica"/>
              </a:rPr>
              <a:t>on economic recovery grew in the second half of 2021. Even though </a:t>
            </a:r>
            <a:br>
              <a:rPr lang="en-US" sz="1600">
                <a:solidFill>
                  <a:srgbClr val="1F1A62"/>
                </a:solidFill>
                <a:latin typeface="Helvetica"/>
              </a:rPr>
            </a:br>
            <a:r>
              <a:rPr lang="en-US" sz="1600">
                <a:solidFill>
                  <a:srgbClr val="1F1A62"/>
                </a:solidFill>
                <a:latin typeface="Helvetica"/>
              </a:rPr>
              <a:t>the number of new entrants was propped up by an influx of COVID-related advertisers during the height of the pandemic, the national TV marketplace welcomed even more brands and spend in 2021 despite its shift away from COVID-related categories </a:t>
            </a:r>
            <a:br>
              <a:rPr lang="en-US" sz="1600">
                <a:solidFill>
                  <a:srgbClr val="1F1A62"/>
                </a:solidFill>
                <a:latin typeface="Helvetica"/>
              </a:rPr>
            </a:br>
            <a:r>
              <a:rPr lang="en-US" sz="1600">
                <a:solidFill>
                  <a:srgbClr val="1F1A62"/>
                </a:solidFill>
                <a:latin typeface="Helvetica"/>
              </a:rPr>
              <a:t>as </a:t>
            </a:r>
            <a:r>
              <a:rPr lang="en-US" sz="1600" b="1">
                <a:solidFill>
                  <a:srgbClr val="ED3C8D"/>
                </a:solidFill>
                <a:latin typeface="Helvetica"/>
              </a:rPr>
              <a:t>competition increased across traditional categories</a:t>
            </a:r>
            <a:r>
              <a:rPr lang="en-US" sz="1600">
                <a:solidFill>
                  <a:srgbClr val="1F1A62"/>
                </a:solidFill>
                <a:latin typeface="Helvetica"/>
              </a:rPr>
              <a:t> that may have pulled back investment at the start of the pandemic. </a:t>
            </a:r>
          </a:p>
          <a:p>
            <a:pPr algn="ctr"/>
            <a:endParaRPr lang="en-US" sz="1200">
              <a:solidFill>
                <a:srgbClr val="1F1A62"/>
              </a:solidFill>
              <a:latin typeface="Helvetica"/>
            </a:endParaRPr>
          </a:p>
          <a:p>
            <a:pPr algn="ctr"/>
            <a:r>
              <a:rPr lang="en-US" sz="1600">
                <a:solidFill>
                  <a:srgbClr val="1F1A62"/>
                </a:solidFill>
                <a:latin typeface="Helvetica"/>
              </a:rPr>
              <a:t>With </a:t>
            </a:r>
            <a:r>
              <a:rPr lang="en-US" sz="1600" b="1">
                <a:solidFill>
                  <a:srgbClr val="ED3C8D"/>
                </a:solidFill>
                <a:latin typeface="Helvetica"/>
              </a:rPr>
              <a:t>the marketplace shifting towards a post-pandemic world</a:t>
            </a:r>
            <a:r>
              <a:rPr lang="en-US" sz="1600">
                <a:solidFill>
                  <a:srgbClr val="1F1A62"/>
                </a:solidFill>
                <a:latin typeface="Helvetica"/>
              </a:rPr>
              <a:t>, TV is a valuable platform for brands from all walks of life </a:t>
            </a:r>
            <a:br>
              <a:rPr lang="en-US" sz="1600">
                <a:solidFill>
                  <a:srgbClr val="1F1A62"/>
                </a:solidFill>
                <a:latin typeface="Helvetica"/>
              </a:rPr>
            </a:br>
            <a:r>
              <a:rPr lang="en-US" sz="1600">
                <a:solidFill>
                  <a:srgbClr val="1F1A62"/>
                </a:solidFill>
                <a:latin typeface="Helvetica"/>
              </a:rPr>
              <a:t>to tap into new audiences on a larger scale and drive awareness.</a:t>
            </a: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50454A6D-28CC-41D7-B87C-BE92E30341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5984259"/>
              </p:ext>
            </p:extLst>
          </p:nvPr>
        </p:nvGraphicFramePr>
        <p:xfrm>
          <a:off x="1171575" y="4227420"/>
          <a:ext cx="9810750" cy="1620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4242">
                  <a:extLst>
                    <a:ext uri="{9D8B030D-6E8A-4147-A177-3AD203B41FA5}">
                      <a16:colId xmlns:a16="http://schemas.microsoft.com/office/drawing/2014/main" val="3169655209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1515345104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253741630"/>
                    </a:ext>
                  </a:extLst>
                </a:gridCol>
                <a:gridCol w="1161483">
                  <a:extLst>
                    <a:ext uri="{9D8B030D-6E8A-4147-A177-3AD203B41FA5}">
                      <a16:colId xmlns:a16="http://schemas.microsoft.com/office/drawing/2014/main" val="1572135112"/>
                    </a:ext>
                  </a:extLst>
                </a:gridCol>
                <a:gridCol w="1019175">
                  <a:extLst>
                    <a:ext uri="{9D8B030D-6E8A-4147-A177-3AD203B41FA5}">
                      <a16:colId xmlns:a16="http://schemas.microsoft.com/office/drawing/2014/main" val="2573052167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376908160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717164146"/>
                    </a:ext>
                  </a:extLst>
                </a:gridCol>
              </a:tblGrid>
              <a:tr h="351627">
                <a:tc>
                  <a:txBody>
                    <a:bodyPr/>
                    <a:lstStyle/>
                    <a:p>
                      <a:endParaRPr lang="en-US" sz="1600" b="1">
                        <a:solidFill>
                          <a:srgbClr val="1F1A62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solidFill>
                      <a:srgbClr val="00BF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Full-Year 2020</a:t>
                      </a:r>
                    </a:p>
                  </a:txBody>
                  <a:tcPr anchor="ctr">
                    <a:solidFill>
                      <a:srgbClr val="00BFF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chemeClr val="bg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solidFill>
                      <a:srgbClr val="00BF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  <a:r>
                        <a:rPr lang="en-US" sz="1600" b="1" baseline="3000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st</a:t>
                      </a:r>
                      <a:r>
                        <a:rPr lang="en-US" sz="1600" b="1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Half of 2021</a:t>
                      </a:r>
                    </a:p>
                  </a:txBody>
                  <a:tcPr anchor="ctr">
                    <a:solidFill>
                      <a:srgbClr val="00BFF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chemeClr val="bg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solidFill>
                      <a:srgbClr val="00BF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r>
                        <a:rPr lang="en-US" sz="1600" b="1" baseline="3000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nd</a:t>
                      </a:r>
                      <a:r>
                        <a:rPr lang="en-US" sz="1600" b="1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Half of 2021</a:t>
                      </a:r>
                    </a:p>
                  </a:txBody>
                  <a:tcPr anchor="ctr">
                    <a:solidFill>
                      <a:srgbClr val="00BFF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chemeClr val="bg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solidFill>
                      <a:srgbClr val="00B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575464"/>
                  </a:ext>
                </a:extLst>
              </a:tr>
              <a:tr h="203574">
                <a:tc>
                  <a:txBody>
                    <a:bodyPr/>
                    <a:lstStyle/>
                    <a:p>
                      <a:endParaRPr lang="en-US" sz="1600" b="1">
                        <a:solidFill>
                          <a:srgbClr val="1F1A62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solidFill>
                      <a:srgbClr val="00BF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#</a:t>
                      </a:r>
                    </a:p>
                  </a:txBody>
                  <a:tcPr anchor="ctr">
                    <a:solidFill>
                      <a:srgbClr val="00BF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solidFill>
                      <a:srgbClr val="00BF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#</a:t>
                      </a:r>
                    </a:p>
                  </a:txBody>
                  <a:tcPr anchor="ctr">
                    <a:solidFill>
                      <a:srgbClr val="00BF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solidFill>
                      <a:srgbClr val="00BF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#</a:t>
                      </a:r>
                    </a:p>
                  </a:txBody>
                  <a:tcPr anchor="ctr">
                    <a:solidFill>
                      <a:srgbClr val="00BF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solidFill>
                      <a:srgbClr val="00B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5741405"/>
                  </a:ext>
                </a:extLst>
              </a:tr>
              <a:tr h="314614">
                <a:tc>
                  <a:txBody>
                    <a:bodyPr/>
                    <a:lstStyle/>
                    <a:p>
                      <a:r>
                        <a:rPr lang="en-US" sz="1400" b="1">
                          <a:solidFill>
                            <a:srgbClr val="1F1A62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COVID-related brands</a:t>
                      </a:r>
                    </a:p>
                  </a:txBody>
                  <a:tcPr anchor="ctr">
                    <a:solidFill>
                      <a:srgbClr val="E2E8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rgbClr val="1F1A62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140</a:t>
                      </a:r>
                    </a:p>
                  </a:txBody>
                  <a:tcPr anchor="ctr">
                    <a:solidFill>
                      <a:srgbClr val="E2E8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rgbClr val="1F1A62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49%</a:t>
                      </a:r>
                    </a:p>
                  </a:txBody>
                  <a:tcPr anchor="ctr">
                    <a:solidFill>
                      <a:srgbClr val="E2E8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rgbClr val="1F1A62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76</a:t>
                      </a:r>
                    </a:p>
                  </a:txBody>
                  <a:tcPr anchor="ctr">
                    <a:solidFill>
                      <a:srgbClr val="E2E8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rgbClr val="1F1A62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47%</a:t>
                      </a:r>
                    </a:p>
                  </a:txBody>
                  <a:tcPr anchor="ctr">
                    <a:solidFill>
                      <a:srgbClr val="E2E8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rgbClr val="1F1A62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 </a:t>
                      </a:r>
                    </a:p>
                  </a:txBody>
                  <a:tcPr anchor="ctr">
                    <a:solidFill>
                      <a:srgbClr val="E2E8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rgbClr val="1F1A62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3%</a:t>
                      </a:r>
                    </a:p>
                  </a:txBody>
                  <a:tcPr anchor="ctr">
                    <a:solidFill>
                      <a:srgbClr val="E2E8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5690830"/>
                  </a:ext>
                </a:extLst>
              </a:tr>
              <a:tr h="314614">
                <a:tc>
                  <a:txBody>
                    <a:bodyPr/>
                    <a:lstStyle/>
                    <a:p>
                      <a:r>
                        <a:rPr lang="en-US" sz="1400" b="1">
                          <a:solidFill>
                            <a:srgbClr val="1F1A62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Non-COVID related brands</a:t>
                      </a:r>
                    </a:p>
                  </a:txBody>
                  <a:tcPr anchor="ctr">
                    <a:solidFill>
                      <a:srgbClr val="E2E8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rgbClr val="1F1A62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143</a:t>
                      </a:r>
                    </a:p>
                  </a:txBody>
                  <a:tcPr anchor="ctr">
                    <a:solidFill>
                      <a:srgbClr val="E2E8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rgbClr val="1F1A62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51%</a:t>
                      </a:r>
                    </a:p>
                  </a:txBody>
                  <a:tcPr anchor="ctr">
                    <a:solidFill>
                      <a:srgbClr val="E2E8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1F1A62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86</a:t>
                      </a:r>
                    </a:p>
                  </a:txBody>
                  <a:tcPr anchor="ctr">
                    <a:solidFill>
                      <a:srgbClr val="E2E8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1F1A62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53%</a:t>
                      </a:r>
                    </a:p>
                  </a:txBody>
                  <a:tcPr anchor="ctr">
                    <a:solidFill>
                      <a:srgbClr val="E2E8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1F1A62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149</a:t>
                      </a:r>
                    </a:p>
                  </a:txBody>
                  <a:tcPr anchor="ctr">
                    <a:solidFill>
                      <a:srgbClr val="E2E8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1F1A62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97%</a:t>
                      </a:r>
                    </a:p>
                  </a:txBody>
                  <a:tcPr anchor="ctr">
                    <a:solidFill>
                      <a:srgbClr val="E2E8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6831405"/>
                  </a:ext>
                </a:extLst>
              </a:tr>
              <a:tr h="185067">
                <a:tc>
                  <a:txBody>
                    <a:bodyPr/>
                    <a:lstStyle/>
                    <a:p>
                      <a:r>
                        <a:rPr lang="en-US" sz="1400" b="1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Total # of brands</a:t>
                      </a:r>
                    </a:p>
                  </a:txBody>
                  <a:tcPr anchor="ctr">
                    <a:solidFill>
                      <a:srgbClr val="00BF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283</a:t>
                      </a:r>
                    </a:p>
                  </a:txBody>
                  <a:tcPr anchor="ctr">
                    <a:solidFill>
                      <a:srgbClr val="00BF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>
                        <a:solidFill>
                          <a:schemeClr val="bg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solidFill>
                      <a:srgbClr val="00BF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162</a:t>
                      </a:r>
                    </a:p>
                  </a:txBody>
                  <a:tcPr anchor="ctr">
                    <a:solidFill>
                      <a:srgbClr val="00BF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chemeClr val="bg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solidFill>
                      <a:srgbClr val="00BF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153</a:t>
                      </a:r>
                    </a:p>
                  </a:txBody>
                  <a:tcPr anchor="ctr">
                    <a:solidFill>
                      <a:srgbClr val="00BF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chemeClr val="bg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solidFill>
                      <a:srgbClr val="00B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8406639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19DEC907-2C1B-47B0-B13C-718CD4612E7D}"/>
              </a:ext>
            </a:extLst>
          </p:cNvPr>
          <p:cNvSpPr/>
          <p:nvPr/>
        </p:nvSpPr>
        <p:spPr>
          <a:xfrm>
            <a:off x="8239126" y="4220512"/>
            <a:ext cx="2743200" cy="1620935"/>
          </a:xfrm>
          <a:prstGeom prst="rect">
            <a:avLst/>
          </a:prstGeom>
          <a:noFill/>
          <a:ln w="571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FC4219B-DD89-4668-AE5E-E1A3C21B8D84}"/>
              </a:ext>
            </a:extLst>
          </p:cNvPr>
          <p:cNvSpPr txBox="1">
            <a:spLocks/>
          </p:cNvSpPr>
          <p:nvPr/>
        </p:nvSpPr>
        <p:spPr>
          <a:xfrm>
            <a:off x="456887" y="6051440"/>
            <a:ext cx="11708792" cy="476579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Source: VAB analysis of Nielsen Ad Intel data, 1/1/20-12/31/21. TV spend includes national cable TV, broadcast TV, Spanish language cable TV, Spanish language broadcast TV. Brands reflect those with national TV spend over $100K. ‘COVID-related’ includes brands in categories that serve consumer needs directly associated with the pandemic</a:t>
            </a:r>
            <a:r>
              <a:rPr lang="en-US" sz="800">
                <a:solidFill>
                  <a:srgbClr val="1B1464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like hand sanitizers and telemedicine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(endemic) or driven by the pandemic like online delivery, home improvement and health (COVID-related). </a:t>
            </a:r>
            <a:b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‘non-COVID’ related include brands in categories not related to the pandemic that most likely would’ve expanded and advertised regardless of the pandemic like streaming services, crypto and pharmaceuticals</a:t>
            </a:r>
            <a:r>
              <a:rPr lang="en-US" sz="800">
                <a:solidFill>
                  <a:srgbClr val="1B1464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279667-9BA1-43FC-8AFF-6A672984663F}"/>
              </a:ext>
            </a:extLst>
          </p:cNvPr>
          <p:cNvSpPr txBox="1"/>
          <p:nvPr/>
        </p:nvSpPr>
        <p:spPr>
          <a:xfrm>
            <a:off x="1171575" y="3892680"/>
            <a:ext cx="9810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>
                <a:solidFill>
                  <a:srgbClr val="1F1A62"/>
                </a:solidFill>
                <a:latin typeface="Helvetica"/>
              </a:rPr>
              <a:t>New TV Advertisers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A1FBF5F-1848-48BB-AC68-94D9A10556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F63BCA31-334E-4137-9EB3-D59266C0D980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6257A8-E941-40DF-A69A-6784F9CB1AE0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3684761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A700861-F86D-4C64-B4DF-AB46390E3ECA}"/>
              </a:ext>
            </a:extLst>
          </p:cNvPr>
          <p:cNvSpPr/>
          <p:nvPr/>
        </p:nvSpPr>
        <p:spPr>
          <a:xfrm>
            <a:off x="1" y="1543051"/>
            <a:ext cx="12192000" cy="5314950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F874FCD-15DA-44CD-A46D-78530F82C5EB}"/>
              </a:ext>
            </a:extLst>
          </p:cNvPr>
          <p:cNvSpPr txBox="1">
            <a:spLocks/>
          </p:cNvSpPr>
          <p:nvPr/>
        </p:nvSpPr>
        <p:spPr>
          <a:xfrm>
            <a:off x="450044" y="6212370"/>
            <a:ext cx="11570057" cy="374587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Source: VAB analysis of Nielsen Ad Intel data, 1/1/21-12/31/21. TV spend includes national cable TV, broadcast TV, Spanish language cable TV, Spanish language broadcast TV. Brands reflect those with national TV spend over $100K. </a:t>
            </a:r>
            <a:b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21 out of the 30 top categories align with the 16 evolving consumer behaviors, accounting for 71% of brands and 58% of spend within those categories.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C21CB0-A9E9-4351-8CAA-1BA1DE5B794D}"/>
              </a:ext>
            </a:extLst>
          </p:cNvPr>
          <p:cNvSpPr txBox="1"/>
          <p:nvPr/>
        </p:nvSpPr>
        <p:spPr>
          <a:xfrm>
            <a:off x="554181" y="1599106"/>
            <a:ext cx="11083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58608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sng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2021 New National TV Advertisers: Top 30 Categories Ranked by # of Brands (including spend)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FD337BC-0844-46B5-BD88-B79B7BEB6279}"/>
              </a:ext>
            </a:extLst>
          </p:cNvPr>
          <p:cNvGraphicFramePr>
            <a:graphicFrameLocks noGrp="1"/>
          </p:cNvGraphicFramePr>
          <p:nvPr/>
        </p:nvGraphicFramePr>
        <p:xfrm>
          <a:off x="93131" y="2096385"/>
          <a:ext cx="5843686" cy="35380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2488">
                  <a:extLst>
                    <a:ext uri="{9D8B030D-6E8A-4147-A177-3AD203B41FA5}">
                      <a16:colId xmlns:a16="http://schemas.microsoft.com/office/drawing/2014/main" val="925691038"/>
                    </a:ext>
                  </a:extLst>
                </a:gridCol>
                <a:gridCol w="1715033">
                  <a:extLst>
                    <a:ext uri="{9D8B030D-6E8A-4147-A177-3AD203B41FA5}">
                      <a16:colId xmlns:a16="http://schemas.microsoft.com/office/drawing/2014/main" val="135091300"/>
                    </a:ext>
                  </a:extLst>
                </a:gridCol>
                <a:gridCol w="737864">
                  <a:extLst>
                    <a:ext uri="{9D8B030D-6E8A-4147-A177-3AD203B41FA5}">
                      <a16:colId xmlns:a16="http://schemas.microsoft.com/office/drawing/2014/main" val="3649342012"/>
                    </a:ext>
                  </a:extLst>
                </a:gridCol>
                <a:gridCol w="897918">
                  <a:extLst>
                    <a:ext uri="{9D8B030D-6E8A-4147-A177-3AD203B41FA5}">
                      <a16:colId xmlns:a16="http://schemas.microsoft.com/office/drawing/2014/main" val="1136016254"/>
                    </a:ext>
                  </a:extLst>
                </a:gridCol>
                <a:gridCol w="1011677">
                  <a:extLst>
                    <a:ext uri="{9D8B030D-6E8A-4147-A177-3AD203B41FA5}">
                      <a16:colId xmlns:a16="http://schemas.microsoft.com/office/drawing/2014/main" val="3839436412"/>
                    </a:ext>
                  </a:extLst>
                </a:gridCol>
                <a:gridCol w="868706">
                  <a:extLst>
                    <a:ext uri="{9D8B030D-6E8A-4147-A177-3AD203B41FA5}">
                      <a16:colId xmlns:a16="http://schemas.microsoft.com/office/drawing/2014/main" val="1871704022"/>
                    </a:ext>
                  </a:extLst>
                </a:gridCol>
              </a:tblGrid>
              <a:tr h="3434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Helvetica" panose="020B0403020202020204" pitchFamily="34" charset="0"/>
                        </a:rPr>
                        <a:t>Rank</a:t>
                      </a:r>
                    </a:p>
                  </a:txBody>
                  <a:tcPr marL="133877" marR="133877" marT="28388" marB="28388" anchor="b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Helvetica" panose="020B0403020202020204" pitchFamily="34" charset="0"/>
                        </a:rPr>
                        <a:t>Category</a:t>
                      </a:r>
                    </a:p>
                  </a:txBody>
                  <a:tcPr marL="133877" marR="133877" marT="28388" marB="28388" anchor="b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Helvetica" panose="020B0403020202020204" pitchFamily="34" charset="0"/>
                        </a:rPr>
                        <a:t># of Brands</a:t>
                      </a:r>
                    </a:p>
                  </a:txBody>
                  <a:tcPr marL="133877" marR="133877" marT="28388" marB="28388" anchor="b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Helvetica" panose="020B0403020202020204" pitchFamily="34" charset="0"/>
                        </a:rPr>
                        <a:t>% of total brands</a:t>
                      </a:r>
                    </a:p>
                  </a:txBody>
                  <a:tcPr marL="133877" marR="133877" marT="28388" marB="28388" anchor="b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Helvetica" panose="020B0403020202020204" pitchFamily="34" charset="0"/>
                        </a:rPr>
                        <a:t>Category $$$ (000)</a:t>
                      </a:r>
                    </a:p>
                  </a:txBody>
                  <a:tcPr marL="133877" marR="133877" marT="28388" marB="28388" anchor="b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Helvetica" panose="020B0403020202020204" pitchFamily="34" charset="0"/>
                        </a:rPr>
                        <a:t>% of total spend</a:t>
                      </a:r>
                    </a:p>
                  </a:txBody>
                  <a:tcPr marL="133877" marR="133877" marT="28388" marB="28388" anchor="b">
                    <a:solidFill>
                      <a:srgbClr val="1F1A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064694"/>
                  </a:ext>
                </a:extLst>
              </a:tr>
              <a:tr h="2117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Financial Services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7%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$30,029.2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2%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100555"/>
                  </a:ext>
                </a:extLst>
              </a:tr>
              <a:tr h="2117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Apparel &amp; Accessories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19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6%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$41,635.6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3%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521347"/>
                  </a:ext>
                </a:extLst>
              </a:tr>
              <a:tr h="2117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Professional Services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5%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$19,186.3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1%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0085256"/>
                  </a:ext>
                </a:extLst>
              </a:tr>
              <a:tr h="2117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Insurance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5%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$87,377.4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7%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487042"/>
                  </a:ext>
                </a:extLst>
              </a:tr>
              <a:tr h="2117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Skincare &amp; Beauty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4%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$17,055.0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1%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0871873"/>
                  </a:ext>
                </a:extLst>
              </a:tr>
              <a:tr h="2117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Pharmaceutical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3%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$331,010.8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25%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8338332"/>
                  </a:ext>
                </a:extLst>
              </a:tr>
              <a:tr h="2117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Legal Services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3%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$20,329.2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2%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5163151"/>
                  </a:ext>
                </a:extLst>
              </a:tr>
              <a:tr h="2117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Home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3%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$12,667.6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1%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111136"/>
                  </a:ext>
                </a:extLst>
              </a:tr>
              <a:tr h="2117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Personal Care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3%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$18,922.5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1%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708319"/>
                  </a:ext>
                </a:extLst>
              </a:tr>
              <a:tr h="2117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Alcoholic Beverages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3%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$11,541.8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1%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4279273"/>
                  </a:ext>
                </a:extLst>
              </a:tr>
              <a:tr h="2117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Health &amp; Wellness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3%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$50,566.6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4%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2239239"/>
                  </a:ext>
                </a:extLst>
              </a:tr>
              <a:tr h="2117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Mobile Apps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3%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$18,761.6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1%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510553"/>
                  </a:ext>
                </a:extLst>
              </a:tr>
              <a:tr h="2117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Crypto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2%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$79,446.8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6%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4804605"/>
                  </a:ext>
                </a:extLst>
              </a:tr>
              <a:tr h="2117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Food (</a:t>
                      </a:r>
                      <a:r>
                        <a:rPr lang="en-US" sz="1000" b="0" i="0" u="none" strike="noStrike" err="1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misc</a:t>
                      </a:r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)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2%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$16,996.6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1%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3444809"/>
                  </a:ext>
                </a:extLst>
              </a:tr>
              <a:tr h="2117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Vitamins &amp; Supplements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2%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$21,688.5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2%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471245"/>
                  </a:ext>
                </a:extLst>
              </a:tr>
            </a:tbl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D3EE0AC1-CB5A-4CA1-8221-0A7B9F5D71FE}"/>
              </a:ext>
            </a:extLst>
          </p:cNvPr>
          <p:cNvSpPr/>
          <p:nvPr/>
        </p:nvSpPr>
        <p:spPr>
          <a:xfrm>
            <a:off x="93131" y="320292"/>
            <a:ext cx="1200316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Signifying their importance, the key consumer behaviors fueled brand </a:t>
            </a:r>
            <a:r>
              <a:rPr lang="en-US" sz="2600" b="1">
                <a:solidFill>
                  <a:srgbClr val="1F1A62"/>
                </a:solidFill>
                <a:latin typeface="Helvetica" pitchFamily="2" charset="0"/>
              </a:rPr>
              <a:t>campaign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launches </a:t>
            </a:r>
            <a:r>
              <a:rPr lang="en-US" sz="2600" b="1">
                <a:solidFill>
                  <a:srgbClr val="1F1A62"/>
                </a:solidFill>
                <a:latin typeface="Helvetica" pitchFamily="2" charset="0"/>
              </a:rPr>
              <a:t>a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cross 21 of the top 30 categories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7E2017B-17E4-4E75-AA00-21C4604E3B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BDDCA956-83C9-4B7F-A3BF-838AE6E7A1C8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FBD001B-349A-4853-AC73-85BF56425B8E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CEF0A193-8443-4D84-B842-D0A7BF7A0CD1}"/>
              </a:ext>
            </a:extLst>
          </p:cNvPr>
          <p:cNvGraphicFramePr>
            <a:graphicFrameLocks noGrp="1"/>
          </p:cNvGraphicFramePr>
          <p:nvPr/>
        </p:nvGraphicFramePr>
        <p:xfrm>
          <a:off x="6176415" y="2096384"/>
          <a:ext cx="5843686" cy="3749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2402">
                  <a:extLst>
                    <a:ext uri="{9D8B030D-6E8A-4147-A177-3AD203B41FA5}">
                      <a16:colId xmlns:a16="http://schemas.microsoft.com/office/drawing/2014/main" val="1415774101"/>
                    </a:ext>
                  </a:extLst>
                </a:gridCol>
                <a:gridCol w="1569466">
                  <a:extLst>
                    <a:ext uri="{9D8B030D-6E8A-4147-A177-3AD203B41FA5}">
                      <a16:colId xmlns:a16="http://schemas.microsoft.com/office/drawing/2014/main" val="135091300"/>
                    </a:ext>
                  </a:extLst>
                </a:gridCol>
                <a:gridCol w="813388">
                  <a:extLst>
                    <a:ext uri="{9D8B030D-6E8A-4147-A177-3AD203B41FA5}">
                      <a16:colId xmlns:a16="http://schemas.microsoft.com/office/drawing/2014/main" val="3649342012"/>
                    </a:ext>
                  </a:extLst>
                </a:gridCol>
                <a:gridCol w="928095">
                  <a:extLst>
                    <a:ext uri="{9D8B030D-6E8A-4147-A177-3AD203B41FA5}">
                      <a16:colId xmlns:a16="http://schemas.microsoft.com/office/drawing/2014/main" val="120096922"/>
                    </a:ext>
                  </a:extLst>
                </a:gridCol>
                <a:gridCol w="917669">
                  <a:extLst>
                    <a:ext uri="{9D8B030D-6E8A-4147-A177-3AD203B41FA5}">
                      <a16:colId xmlns:a16="http://schemas.microsoft.com/office/drawing/2014/main" val="3839436412"/>
                    </a:ext>
                  </a:extLst>
                </a:gridCol>
                <a:gridCol w="962666">
                  <a:extLst>
                    <a:ext uri="{9D8B030D-6E8A-4147-A177-3AD203B41FA5}">
                      <a16:colId xmlns:a16="http://schemas.microsoft.com/office/drawing/2014/main" val="2011688216"/>
                    </a:ext>
                  </a:extLst>
                </a:gridCol>
              </a:tblGrid>
              <a:tr h="3598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Helvetica" panose="020B0403020202020204" pitchFamily="34" charset="0"/>
                        </a:rPr>
                        <a:t>Rank</a:t>
                      </a:r>
                    </a:p>
                  </a:txBody>
                  <a:tcPr marL="133877" marR="133877" marT="28388" marB="28388" anchor="b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Helvetica" panose="020B0403020202020204" pitchFamily="34" charset="0"/>
                        </a:rPr>
                        <a:t>Category</a:t>
                      </a:r>
                    </a:p>
                  </a:txBody>
                  <a:tcPr marL="133877" marR="133877" marT="28388" marB="28388" anchor="b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Helvetica" panose="020B0403020202020204" pitchFamily="34" charset="0"/>
                        </a:rPr>
                        <a:t># of Brands</a:t>
                      </a:r>
                    </a:p>
                  </a:txBody>
                  <a:tcPr marL="133877" marR="133877" marT="28388" marB="28388" anchor="b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Helvetica" panose="020B0403020202020204" pitchFamily="34" charset="0"/>
                        </a:rPr>
                        <a:t>% of total brands</a:t>
                      </a:r>
                    </a:p>
                  </a:txBody>
                  <a:tcPr marL="133877" marR="133877" marT="28388" marB="28388" anchor="b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Helvetica" panose="020B0403020202020204" pitchFamily="34" charset="0"/>
                        </a:rPr>
                        <a:t>Category $$$ (000)</a:t>
                      </a:r>
                    </a:p>
                  </a:txBody>
                  <a:tcPr marL="133877" marR="133877" marT="28388" marB="28388" anchor="b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Helvetica" panose="020B0403020202020204" pitchFamily="34" charset="0"/>
                        </a:rPr>
                        <a:t>% of total spend</a:t>
                      </a:r>
                    </a:p>
                  </a:txBody>
                  <a:tcPr marL="133877" marR="133877" marT="28388" marB="28388" anchor="b">
                    <a:solidFill>
                      <a:srgbClr val="1F1A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064694"/>
                  </a:ext>
                </a:extLst>
              </a:tr>
              <a:tr h="2117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Gaming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2%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$9,694.9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1%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100555"/>
                  </a:ext>
                </a:extLst>
              </a:tr>
              <a:tr h="2117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17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Fitness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2%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$4,718.1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521347"/>
                  </a:ext>
                </a:extLst>
              </a:tr>
              <a:tr h="2117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18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Home Furnishing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2%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$5,638.5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0085256"/>
                  </a:ext>
                </a:extLst>
              </a:tr>
              <a:tr h="2117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Pet Care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2%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$7,670.9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1%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487042"/>
                  </a:ext>
                </a:extLst>
              </a:tr>
              <a:tr h="2117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Cybersecurity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2%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$11,531.9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1%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0871873"/>
                  </a:ext>
                </a:extLst>
              </a:tr>
              <a:tr h="2117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Cleaning &amp; Sanitizing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2%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$25,825.8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2%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8338332"/>
                  </a:ext>
                </a:extLst>
              </a:tr>
              <a:tr h="2117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Beverages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2%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$12,038.9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1%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5163151"/>
                  </a:ext>
                </a:extLst>
              </a:tr>
              <a:tr h="2117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23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Organizations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2%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$9,060.3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1%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111136"/>
                  </a:ext>
                </a:extLst>
              </a:tr>
              <a:tr h="2117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Jewelry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2%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$952.2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708319"/>
                  </a:ext>
                </a:extLst>
              </a:tr>
              <a:tr h="2117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Online Banking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1%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$19,466.1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1%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4279273"/>
                  </a:ext>
                </a:extLst>
              </a:tr>
              <a:tr h="2117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26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Snacks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1%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$13,721.1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1%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2239239"/>
                  </a:ext>
                </a:extLst>
              </a:tr>
              <a:tr h="2117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27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Online Education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1%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$2,507.5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510553"/>
                  </a:ext>
                </a:extLst>
              </a:tr>
              <a:tr h="2117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Food Delivery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1%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$26,760.5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2%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4804605"/>
                  </a:ext>
                </a:extLst>
              </a:tr>
              <a:tr h="2117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29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Streaming Services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1%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$265,929.0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20%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3444809"/>
                  </a:ext>
                </a:extLst>
              </a:tr>
              <a:tr h="2117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30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Home Improvement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1%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$2,034.4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solidFill>
                      <a:srgbClr val="FFE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471245"/>
                  </a:ext>
                </a:extLst>
              </a:tr>
              <a:tr h="21173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30 Category Total  </a:t>
                      </a: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247</a:t>
                      </a: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78%</a:t>
                      </a: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$1,194.8 MM</a:t>
                      </a: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90%</a:t>
                      </a: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3861948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CFA3D35E-F551-4721-AC33-D8F511948BA4}"/>
              </a:ext>
            </a:extLst>
          </p:cNvPr>
          <p:cNvSpPr/>
          <p:nvPr/>
        </p:nvSpPr>
        <p:spPr>
          <a:xfrm>
            <a:off x="2409825" y="2096384"/>
            <a:ext cx="1638300" cy="3538096"/>
          </a:xfrm>
          <a:prstGeom prst="rect">
            <a:avLst/>
          </a:prstGeom>
          <a:noFill/>
          <a:ln w="38100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192F7-8743-4A2D-88E9-20D9EA6502E6}"/>
              </a:ext>
            </a:extLst>
          </p:cNvPr>
          <p:cNvSpPr/>
          <p:nvPr/>
        </p:nvSpPr>
        <p:spPr>
          <a:xfrm>
            <a:off x="8401049" y="2096384"/>
            <a:ext cx="1743075" cy="3749320"/>
          </a:xfrm>
          <a:prstGeom prst="rect">
            <a:avLst/>
          </a:prstGeom>
          <a:noFill/>
          <a:ln w="38100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C5A87C-C34E-41AD-B8EB-C2A91387A02E}"/>
              </a:ext>
            </a:extLst>
          </p:cNvPr>
          <p:cNvSpPr/>
          <p:nvPr/>
        </p:nvSpPr>
        <p:spPr>
          <a:xfrm>
            <a:off x="381000" y="5964147"/>
            <a:ext cx="419100" cy="142819"/>
          </a:xfrm>
          <a:prstGeom prst="rect">
            <a:avLst/>
          </a:prstGeom>
          <a:solidFill>
            <a:srgbClr val="FFE600"/>
          </a:solidFill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29F231-AA6D-4782-8618-571F475FD61A}"/>
              </a:ext>
            </a:extLst>
          </p:cNvPr>
          <p:cNvSpPr txBox="1"/>
          <p:nvPr/>
        </p:nvSpPr>
        <p:spPr>
          <a:xfrm>
            <a:off x="781049" y="5913851"/>
            <a:ext cx="63531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=categories highlighted align, and are serving, at least one of the 16 consumer behaviors outlined previously </a:t>
            </a:r>
          </a:p>
        </p:txBody>
      </p:sp>
    </p:spTree>
    <p:extLst>
      <p:ext uri="{BB962C8B-B14F-4D97-AF65-F5344CB8AC3E}">
        <p14:creationId xmlns:p14="http://schemas.microsoft.com/office/powerpoint/2010/main" val="2729024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17DA59E7-27FF-498B-9930-3550B9000A09}"/>
              </a:ext>
            </a:extLst>
          </p:cNvPr>
          <p:cNvSpPr>
            <a:spLocks/>
          </p:cNvSpPr>
          <p:nvPr/>
        </p:nvSpPr>
        <p:spPr>
          <a:xfrm>
            <a:off x="1" y="1478422"/>
            <a:ext cx="12192000" cy="539072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BD1D7B-CFFD-AB40-AE04-379262D9E97A}"/>
              </a:ext>
            </a:extLst>
          </p:cNvPr>
          <p:cNvSpPr/>
          <p:nvPr/>
        </p:nvSpPr>
        <p:spPr>
          <a:xfrm>
            <a:off x="202991" y="96619"/>
            <a:ext cx="1153790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The ‘behavior’-driven brands</a:t>
            </a:r>
            <a:r>
              <a:rPr lang="en-US" sz="2600" b="1">
                <a:solidFill>
                  <a:srgbClr val="1F1A62"/>
                </a:solidFill>
                <a:latin typeface="Helvetica" pitchFamily="2" charset="0"/>
              </a:rPr>
              <a:t> increased their investment dramatically following their TV launch after seeing positive outcomes and the opportunity to further grow their customer base and market share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B8E35F27-597D-438A-AB47-1441B60FFD5B}"/>
              </a:ext>
            </a:extLst>
          </p:cNvPr>
          <p:cNvSpPr txBox="1">
            <a:spLocks/>
          </p:cNvSpPr>
          <p:nvPr/>
        </p:nvSpPr>
        <p:spPr>
          <a:xfrm>
            <a:off x="436695" y="6287562"/>
            <a:ext cx="11521525" cy="246222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Source: VAB analysis of Nielsen Ad Intel data, 1/1/21-12/31/21. TV spend includes national cable TV, broadcast TV, Spanish language cable TV, Spanish language broadcast TV. Brands reflect those with national TV spend over $100K. </a:t>
            </a:r>
            <a:endParaRPr kumimoji="0" lang="en-US" sz="800" b="0" i="0" u="sng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E6A69943-035D-4259-B1A6-C0E5BD834A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72" name="Slide Number Placeholder 5">
            <a:extLst>
              <a:ext uri="{FF2B5EF4-FFF2-40B4-BE49-F238E27FC236}">
                <a16:creationId xmlns:a16="http://schemas.microsoft.com/office/drawing/2014/main" id="{074D3FF4-B350-4DB1-92C7-DF6D937B1B27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53021CA-7A07-480A-9818-E83A9746852B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graphicFrame>
        <p:nvGraphicFramePr>
          <p:cNvPr id="75" name="Chart 74">
            <a:extLst>
              <a:ext uri="{FF2B5EF4-FFF2-40B4-BE49-F238E27FC236}">
                <a16:creationId xmlns:a16="http://schemas.microsoft.com/office/drawing/2014/main" id="{91FC0372-0F27-4B91-8E6A-45FE25682F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0728892"/>
              </p:ext>
            </p:extLst>
          </p:nvPr>
        </p:nvGraphicFramePr>
        <p:xfrm>
          <a:off x="1371600" y="2390370"/>
          <a:ext cx="9628789" cy="3522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8" name="TextBox 77">
            <a:extLst>
              <a:ext uri="{FF2B5EF4-FFF2-40B4-BE49-F238E27FC236}">
                <a16:creationId xmlns:a16="http://schemas.microsoft.com/office/drawing/2014/main" id="{0B0D46E9-B9C1-4F2B-AA6F-ADABAEA93A01}"/>
              </a:ext>
            </a:extLst>
          </p:cNvPr>
          <p:cNvSpPr txBox="1"/>
          <p:nvPr/>
        </p:nvSpPr>
        <p:spPr>
          <a:xfrm>
            <a:off x="-1" y="1517259"/>
            <a:ext cx="12191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58608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sng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2021 New Advertisers Average National TV Spend: Launch Month vs. Post-Launch Month</a:t>
            </a:r>
          </a:p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Monthly Average (000)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B783CA9D-CC78-49BE-8E85-64DDB8B0ACE5}"/>
              </a:ext>
            </a:extLst>
          </p:cNvPr>
          <p:cNvSpPr/>
          <p:nvPr/>
        </p:nvSpPr>
        <p:spPr>
          <a:xfrm>
            <a:off x="4461774" y="3229050"/>
            <a:ext cx="791951" cy="372149"/>
          </a:xfrm>
          <a:prstGeom prst="roundRect">
            <a:avLst/>
          </a:prstGeom>
          <a:solidFill>
            <a:srgbClr val="66C5AD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+122%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6569BA-24EB-4CE2-ADFA-1C1F00421261}"/>
              </a:ext>
            </a:extLst>
          </p:cNvPr>
          <p:cNvSpPr txBox="1"/>
          <p:nvPr/>
        </p:nvSpPr>
        <p:spPr>
          <a:xfrm>
            <a:off x="2266950" y="5629275"/>
            <a:ext cx="14668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1F1A62"/>
                </a:solidFill>
                <a:latin typeface="Helvetica" panose="020B0403020202020204" pitchFamily="34" charset="0"/>
              </a:rPr>
              <a:t>TV Campaign Launch Month</a:t>
            </a:r>
          </a:p>
          <a:p>
            <a:pPr algn="ctr"/>
            <a:r>
              <a:rPr lang="en-US" sz="1050">
                <a:solidFill>
                  <a:srgbClr val="1F1A62"/>
                </a:solidFill>
                <a:latin typeface="Helvetica" panose="020B0403020202020204" pitchFamily="34" charset="0"/>
              </a:rPr>
              <a:t>(Monthly Average)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063E80-08EB-4BB4-B72B-E142BAA01F04}"/>
              </a:ext>
            </a:extLst>
          </p:cNvPr>
          <p:cNvSpPr txBox="1"/>
          <p:nvPr/>
        </p:nvSpPr>
        <p:spPr>
          <a:xfrm>
            <a:off x="4124325" y="5629275"/>
            <a:ext cx="14668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1F1A62"/>
                </a:solidFill>
                <a:latin typeface="Helvetica" panose="020B0403020202020204" pitchFamily="34" charset="0"/>
              </a:rPr>
              <a:t>TV Campaign </a:t>
            </a:r>
            <a:br>
              <a:rPr lang="en-US" sz="1100" b="1">
                <a:solidFill>
                  <a:srgbClr val="1F1A62"/>
                </a:solidFill>
                <a:latin typeface="Helvetica" panose="020B0403020202020204" pitchFamily="34" charset="0"/>
              </a:rPr>
            </a:br>
            <a:r>
              <a:rPr lang="en-US" sz="1100" b="1">
                <a:solidFill>
                  <a:srgbClr val="1F1A62"/>
                </a:solidFill>
                <a:latin typeface="Helvetica" panose="020B0403020202020204" pitchFamily="34" charset="0"/>
              </a:rPr>
              <a:t>Post-Launch</a:t>
            </a:r>
          </a:p>
          <a:p>
            <a:pPr algn="ctr"/>
            <a:r>
              <a:rPr lang="en-US" sz="1050">
                <a:solidFill>
                  <a:srgbClr val="1F1A62"/>
                </a:solidFill>
                <a:latin typeface="Helvetica" panose="020B0403020202020204" pitchFamily="34" charset="0"/>
              </a:rPr>
              <a:t>(Monthly Average)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D6926C-72F3-4FCE-9B7A-D637643BE2E2}"/>
              </a:ext>
            </a:extLst>
          </p:cNvPr>
          <p:cNvSpPr txBox="1"/>
          <p:nvPr/>
        </p:nvSpPr>
        <p:spPr>
          <a:xfrm>
            <a:off x="7010400" y="5629275"/>
            <a:ext cx="14668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1F1A62"/>
                </a:solidFill>
                <a:latin typeface="Helvetica" panose="020B0403020202020204" pitchFamily="34" charset="0"/>
              </a:rPr>
              <a:t>TV Campaign Launch Month</a:t>
            </a:r>
          </a:p>
          <a:p>
            <a:pPr algn="ctr"/>
            <a:r>
              <a:rPr lang="en-US" sz="1050">
                <a:solidFill>
                  <a:srgbClr val="1F1A62"/>
                </a:solidFill>
                <a:latin typeface="Helvetica" panose="020B0403020202020204" pitchFamily="34" charset="0"/>
              </a:rPr>
              <a:t>(Monthly Average)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F42E04-10E8-4210-A1A3-2B0BFC82216D}"/>
              </a:ext>
            </a:extLst>
          </p:cNvPr>
          <p:cNvSpPr txBox="1"/>
          <p:nvPr/>
        </p:nvSpPr>
        <p:spPr>
          <a:xfrm>
            <a:off x="8724900" y="5629275"/>
            <a:ext cx="14668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1F1A62"/>
                </a:solidFill>
                <a:latin typeface="Helvetica" panose="020B0403020202020204" pitchFamily="34" charset="0"/>
              </a:rPr>
              <a:t>TV Campaign </a:t>
            </a:r>
            <a:br>
              <a:rPr lang="en-US" sz="1100" b="1">
                <a:solidFill>
                  <a:srgbClr val="1F1A62"/>
                </a:solidFill>
                <a:latin typeface="Helvetica" panose="020B0403020202020204" pitchFamily="34" charset="0"/>
              </a:rPr>
            </a:br>
            <a:r>
              <a:rPr lang="en-US" sz="1100" b="1">
                <a:solidFill>
                  <a:srgbClr val="1F1A62"/>
                </a:solidFill>
                <a:latin typeface="Helvetica" panose="020B0403020202020204" pitchFamily="34" charset="0"/>
              </a:rPr>
              <a:t>Post-Launch</a:t>
            </a:r>
          </a:p>
          <a:p>
            <a:pPr algn="ctr"/>
            <a:r>
              <a:rPr lang="en-US" sz="1050">
                <a:solidFill>
                  <a:srgbClr val="1F1A62"/>
                </a:solidFill>
                <a:latin typeface="Helvetica" panose="020B0403020202020204" pitchFamily="34" charset="0"/>
              </a:rPr>
              <a:t>(Monthly Average)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0341B75-44AD-4971-AA4A-AB4B24173446}"/>
              </a:ext>
            </a:extLst>
          </p:cNvPr>
          <p:cNvSpPr/>
          <p:nvPr/>
        </p:nvSpPr>
        <p:spPr>
          <a:xfrm>
            <a:off x="8991600" y="2959593"/>
            <a:ext cx="791951" cy="372149"/>
          </a:xfrm>
          <a:prstGeom prst="roundRect">
            <a:avLst/>
          </a:prstGeom>
          <a:solidFill>
            <a:srgbClr val="66C5AD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+27%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3EDCB5-A5AB-44C6-AA1D-755F8C387343}"/>
              </a:ext>
            </a:extLst>
          </p:cNvPr>
          <p:cNvCxnSpPr/>
          <p:nvPr/>
        </p:nvCxnSpPr>
        <p:spPr>
          <a:xfrm>
            <a:off x="6096000" y="2390370"/>
            <a:ext cx="0" cy="3724680"/>
          </a:xfrm>
          <a:prstGeom prst="line">
            <a:avLst/>
          </a:prstGeom>
          <a:ln w="28575">
            <a:solidFill>
              <a:srgbClr val="1F1A6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62E3E2B-5D02-448C-AE3D-0369B84C2FDE}"/>
              </a:ext>
            </a:extLst>
          </p:cNvPr>
          <p:cNvSpPr/>
          <p:nvPr/>
        </p:nvSpPr>
        <p:spPr>
          <a:xfrm>
            <a:off x="1533528" y="2143789"/>
            <a:ext cx="4276721" cy="372150"/>
          </a:xfrm>
          <a:prstGeom prst="roundRect">
            <a:avLst/>
          </a:prstGeom>
          <a:solidFill>
            <a:srgbClr val="1F1A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Helvetica" panose="020B0403020202020204" pitchFamily="34" charset="0"/>
              </a:rPr>
              <a:t>Brands Aligning with the 16 Behaviors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8ABBD8B-3DB9-4A24-9DFD-F1983D16249E}"/>
              </a:ext>
            </a:extLst>
          </p:cNvPr>
          <p:cNvSpPr/>
          <p:nvPr/>
        </p:nvSpPr>
        <p:spPr>
          <a:xfrm>
            <a:off x="6391278" y="2153314"/>
            <a:ext cx="4276721" cy="372150"/>
          </a:xfrm>
          <a:prstGeom prst="roundRect">
            <a:avLst/>
          </a:prstGeom>
          <a:solidFill>
            <a:schemeClr val="bg1"/>
          </a:solidFill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rgbClr val="1F1A62"/>
                </a:solidFill>
                <a:latin typeface="Helvetica" panose="020B0403020202020204" pitchFamily="34" charset="0"/>
              </a:rPr>
              <a:t>All Other Brands</a:t>
            </a:r>
          </a:p>
        </p:txBody>
      </p:sp>
    </p:spTree>
    <p:extLst>
      <p:ext uri="{BB962C8B-B14F-4D97-AF65-F5344CB8AC3E}">
        <p14:creationId xmlns:p14="http://schemas.microsoft.com/office/powerpoint/2010/main" val="810444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075355A-045E-4AA1-9711-3B199BD99F03}"/>
              </a:ext>
            </a:extLst>
          </p:cNvPr>
          <p:cNvSpPr/>
          <p:nvPr/>
        </p:nvSpPr>
        <p:spPr>
          <a:xfrm>
            <a:off x="1" y="1687284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351520" y="391163"/>
            <a:ext cx="1170495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Key Takeaways For Marketing Plans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34578AD-CCF3-4814-A265-971A4B7FF4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5446" y="0"/>
            <a:ext cx="2386554" cy="13896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92812D1-C2E7-6145-8C2A-95A25EFCD80C}"/>
              </a:ext>
            </a:extLst>
          </p:cNvPr>
          <p:cNvSpPr/>
          <p:nvPr/>
        </p:nvSpPr>
        <p:spPr>
          <a:xfrm>
            <a:off x="170327" y="3106173"/>
            <a:ext cx="2917050" cy="2776318"/>
          </a:xfrm>
          <a:prstGeom prst="rect">
            <a:avLst/>
          </a:prstGeom>
          <a:solidFill>
            <a:srgbClr val="1F1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0E1F46B-70E6-5C48-A3D3-CAA938A36A27}"/>
              </a:ext>
            </a:extLst>
          </p:cNvPr>
          <p:cNvSpPr/>
          <p:nvPr/>
        </p:nvSpPr>
        <p:spPr>
          <a:xfrm>
            <a:off x="47626" y="3123114"/>
            <a:ext cx="3130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The lingering effects of COVID influence consumer behavior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11A2BD2-28EE-844C-ABD0-1BBA2351FC49}"/>
              </a:ext>
            </a:extLst>
          </p:cNvPr>
          <p:cNvSpPr/>
          <p:nvPr/>
        </p:nvSpPr>
        <p:spPr>
          <a:xfrm>
            <a:off x="3269747" y="3082498"/>
            <a:ext cx="2823185" cy="2794199"/>
          </a:xfrm>
          <a:prstGeom prst="rect">
            <a:avLst/>
          </a:prstGeom>
          <a:solidFill>
            <a:srgbClr val="1F1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4CC8CE6-CBBB-9148-9480-ABF797D19659}"/>
              </a:ext>
            </a:extLst>
          </p:cNvPr>
          <p:cNvSpPr/>
          <p:nvPr/>
        </p:nvSpPr>
        <p:spPr>
          <a:xfrm>
            <a:off x="3230414" y="3123114"/>
            <a:ext cx="29018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Advertisers Are Using TV to Drive Awareness &amp; Recognition</a:t>
            </a:r>
          </a:p>
        </p:txBody>
      </p:sp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678AC2B-AB8D-4E0A-A2A3-1A34262361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0299" y="2073435"/>
            <a:ext cx="759190" cy="7591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E7A67A6-9B9E-EC45-BEF3-59FAC4400EEB}"/>
              </a:ext>
            </a:extLst>
          </p:cNvPr>
          <p:cNvSpPr/>
          <p:nvPr/>
        </p:nvSpPr>
        <p:spPr>
          <a:xfrm>
            <a:off x="6275216" y="3081879"/>
            <a:ext cx="2823185" cy="2799341"/>
          </a:xfrm>
          <a:prstGeom prst="rect">
            <a:avLst/>
          </a:prstGeom>
          <a:solidFill>
            <a:srgbClr val="1F1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1AF966E-5A86-E944-B039-CE9D7B0774B6}"/>
              </a:ext>
            </a:extLst>
          </p:cNvPr>
          <p:cNvSpPr/>
          <p:nvPr/>
        </p:nvSpPr>
        <p:spPr>
          <a:xfrm>
            <a:off x="6403542" y="3123114"/>
            <a:ext cx="25665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TV is a Valuable Platform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for Brands of All Kinds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2A241C3-2D1B-024B-B921-2CBD7F24B51F}"/>
              </a:ext>
            </a:extLst>
          </p:cNvPr>
          <p:cNvSpPr txBox="1"/>
          <p:nvPr/>
        </p:nvSpPr>
        <p:spPr>
          <a:xfrm>
            <a:off x="6357123" y="3707368"/>
            <a:ext cx="270231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defRPr sz="1200">
                <a:solidFill>
                  <a:schemeClr val="bg1"/>
                </a:solidFill>
                <a:latin typeface="Helvetica Light" panose="020B0403020202020204" pitchFamily="34" charset="0"/>
              </a:defRPr>
            </a:lvl1pPr>
          </a:lstStyle>
          <a:p>
            <a:pPr>
              <a:defRPr/>
            </a:pPr>
            <a:r>
              <a:rPr lang="en-US" sz="1400"/>
              <a:t>Looking to introduce their brand to the world, </a:t>
            </a:r>
            <a:r>
              <a:rPr lang="en-US" sz="1400">
                <a:solidFill>
                  <a:prstClr val="white"/>
                </a:solidFill>
              </a:rPr>
              <a:t>a wide swath of unique categories with different brand personalities, business models and life stages across a variety of consumer audiences have turned to TV to grow. 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Light" panose="020B0403020202020204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89DA6F-6C53-4CA9-8C79-2F5032B2325F}"/>
              </a:ext>
            </a:extLst>
          </p:cNvPr>
          <p:cNvSpPr/>
          <p:nvPr/>
        </p:nvSpPr>
        <p:spPr>
          <a:xfrm>
            <a:off x="9241351" y="3075678"/>
            <a:ext cx="2823185" cy="2799341"/>
          </a:xfrm>
          <a:prstGeom prst="rect">
            <a:avLst/>
          </a:prstGeom>
          <a:solidFill>
            <a:srgbClr val="1F1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C7F04D2-8726-4568-A0A9-AEEBCCFB1D77}"/>
              </a:ext>
            </a:extLst>
          </p:cNvPr>
          <p:cNvSpPr/>
          <p:nvPr/>
        </p:nvSpPr>
        <p:spPr>
          <a:xfrm>
            <a:off x="9241351" y="3123114"/>
            <a:ext cx="28231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rgbClr val="FFE600"/>
                </a:solidFill>
                <a:latin typeface="Helvetica" pitchFamily="2" charset="0"/>
              </a:rPr>
              <a:t>No ‘One Size Fits All’ Approach for New Advertisers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E6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4BCC83BA-619C-435E-9F6D-3787452DED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0262" y="1971794"/>
            <a:ext cx="962472" cy="96247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88BB3AF-61BB-4D2E-B87C-2D5AA63F5FB2}"/>
              </a:ext>
            </a:extLst>
          </p:cNvPr>
          <p:cNvSpPr txBox="1"/>
          <p:nvPr/>
        </p:nvSpPr>
        <p:spPr>
          <a:xfrm>
            <a:off x="9262093" y="3707368"/>
            <a:ext cx="282318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defRPr sz="1200">
                <a:solidFill>
                  <a:schemeClr val="bg1"/>
                </a:solidFill>
                <a:latin typeface="Helvetica Light" panose="020B0403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Depending on the business objectives and desired outcomes, different brands employ different go-to-market strategies to deliver successful results – some </a:t>
            </a:r>
            <a:r>
              <a:rPr lang="en-US" sz="1400">
                <a:solidFill>
                  <a:prstClr val="white"/>
                </a:solidFill>
              </a:rPr>
              <a:t>‘test and learn’ while others immediately ‘go big.’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Light" panose="020B0403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0D8B21-22C0-4A32-BDE3-699E5AD60F31}"/>
              </a:ext>
            </a:extLst>
          </p:cNvPr>
          <p:cNvSpPr txBox="1"/>
          <p:nvPr/>
        </p:nvSpPr>
        <p:spPr>
          <a:xfrm>
            <a:off x="231499" y="3707368"/>
            <a:ext cx="275176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These changed behaviors have resulted in new products and categories entering the marketplace, along with a 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swell of new advertising spend.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E600"/>
              </a:solidFill>
              <a:effectLst/>
              <a:uLnTx/>
              <a:uFillTx/>
              <a:latin typeface="Helvetica Light" panose="020B0403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9E366A-1934-4F66-AF6D-BA3C3EB3A80F}"/>
              </a:ext>
            </a:extLst>
          </p:cNvPr>
          <p:cNvSpPr txBox="1"/>
          <p:nvPr/>
        </p:nvSpPr>
        <p:spPr>
          <a:xfrm>
            <a:off x="3296051" y="3707368"/>
            <a:ext cx="28198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prstClr val="white"/>
                </a:solidFill>
                <a:latin typeface="Helvetica Light" panose="020B0403020202020204" pitchFamily="34" charset="0"/>
              </a:rPr>
              <a:t>Many brands are launching their first national TV campaigns by aligning with high-profile TV events and celebrity partnerships to reach big audiences that will drive immediate recognition and create consumer excitement.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Light" panose="020B0403020202020204" pitchFamily="34" charset="0"/>
              <a:ea typeface="+mn-ea"/>
              <a:cs typeface="+mn-cs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CAF802F2-900C-4522-B5A0-B137490B48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40" name="Slide Number Placeholder 5">
            <a:extLst>
              <a:ext uri="{FF2B5EF4-FFF2-40B4-BE49-F238E27FC236}">
                <a16:creationId xmlns:a16="http://schemas.microsoft.com/office/drawing/2014/main" id="{FA4B84CC-7D08-4B5F-9DB9-9AB3959C0F32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A696472-6BB9-443A-B340-E4F0AE2DA8F2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23D54CA1-A54B-4515-A645-139A0FA9CD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9752" y="2005708"/>
            <a:ext cx="925987" cy="925987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63ACEE88-4D21-4C7F-BAEB-2CCDDC4C0C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3814" y="1947732"/>
            <a:ext cx="925987" cy="92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72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8D3A7C3-9423-4DEA-8167-5DB6C29266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790" y="0"/>
            <a:ext cx="2679209" cy="15600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92812D1-C2E7-6145-8C2A-95A25EFCD80C}"/>
              </a:ext>
            </a:extLst>
          </p:cNvPr>
          <p:cNvSpPr/>
          <p:nvPr/>
        </p:nvSpPr>
        <p:spPr>
          <a:xfrm>
            <a:off x="0" y="0"/>
            <a:ext cx="6096000" cy="6869150"/>
          </a:xfrm>
          <a:prstGeom prst="rect">
            <a:avLst/>
          </a:prstGeom>
          <a:solidFill>
            <a:srgbClr val="1F1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155150" y="2188364"/>
            <a:ext cx="57857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Discover more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Looking for more data, insights and takeaways? Check out this related VAB content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3B3C66-BB54-4899-9837-0457B0BFA117}"/>
              </a:ext>
            </a:extLst>
          </p:cNvPr>
          <p:cNvSpPr/>
          <p:nvPr/>
        </p:nvSpPr>
        <p:spPr>
          <a:xfrm>
            <a:off x="305054" y="6007647"/>
            <a:ext cx="56518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VAB Members, brand marketers and agencies get free and immediate access to VAB’s content library.  Get access at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theVAB.com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FD45E7E-C500-43A2-8120-8ED21E2A2C7B}"/>
              </a:ext>
            </a:extLst>
          </p:cNvPr>
          <p:cNvGrpSpPr/>
          <p:nvPr/>
        </p:nvGrpSpPr>
        <p:grpSpPr>
          <a:xfrm>
            <a:off x="145294" y="542425"/>
            <a:ext cx="2417075" cy="744993"/>
            <a:chOff x="198561" y="542425"/>
            <a:chExt cx="2417075" cy="74499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E4170BE-0D5F-4F59-B2ED-D07DFD84BE95}"/>
                </a:ext>
              </a:extLst>
            </p:cNvPr>
            <p:cNvSpPr txBox="1"/>
            <p:nvPr/>
          </p:nvSpPr>
          <p:spPr>
            <a:xfrm>
              <a:off x="198561" y="542425"/>
              <a:ext cx="118250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Jason Wiese</a:t>
              </a: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7F9895F-B2CF-4F6E-A124-87D6BB078209}"/>
                </a:ext>
              </a:extLst>
            </p:cNvPr>
            <p:cNvSpPr txBox="1"/>
            <p:nvPr/>
          </p:nvSpPr>
          <p:spPr>
            <a:xfrm>
              <a:off x="198561" y="856531"/>
              <a:ext cx="24170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SVP, Director of Strategic Insights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jasonw@thevab.com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C736EE8-AB58-4D19-A9C8-A0FEE809FAA8}"/>
              </a:ext>
            </a:extLst>
          </p:cNvPr>
          <p:cNvGrpSpPr/>
          <p:nvPr/>
        </p:nvGrpSpPr>
        <p:grpSpPr>
          <a:xfrm>
            <a:off x="2430518" y="542425"/>
            <a:ext cx="1875167" cy="744993"/>
            <a:chOff x="2529807" y="542425"/>
            <a:chExt cx="1875167" cy="744993"/>
          </a:xfrm>
        </p:grpSpPr>
        <p:sp>
          <p:nvSpPr>
            <p:cNvPr id="33" name="TextBox 32">
              <a:hlinkClick r:id="rId5"/>
              <a:extLst>
                <a:ext uri="{FF2B5EF4-FFF2-40B4-BE49-F238E27FC236}">
                  <a16:creationId xmlns:a16="http://schemas.microsoft.com/office/drawing/2014/main" id="{01472BB9-452F-4CF4-A8C5-463CE801978E}"/>
                </a:ext>
              </a:extLst>
            </p:cNvPr>
            <p:cNvSpPr txBox="1"/>
            <p:nvPr/>
          </p:nvSpPr>
          <p:spPr>
            <a:xfrm>
              <a:off x="2529808" y="542425"/>
              <a:ext cx="15739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Leah Montner-Dixon</a:t>
              </a: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C6BDDA2-DAD0-4175-8F77-77A09826BDCD}"/>
                </a:ext>
              </a:extLst>
            </p:cNvPr>
            <p:cNvSpPr txBox="1"/>
            <p:nvPr/>
          </p:nvSpPr>
          <p:spPr>
            <a:xfrm>
              <a:off x="2529807" y="856531"/>
              <a:ext cx="187516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Associate Insights Director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leahm@thevab.com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2254169-E83C-4230-8068-0511F6A21E42}"/>
              </a:ext>
            </a:extLst>
          </p:cNvPr>
          <p:cNvGrpSpPr/>
          <p:nvPr/>
        </p:nvGrpSpPr>
        <p:grpSpPr>
          <a:xfrm>
            <a:off x="4307183" y="542425"/>
            <a:ext cx="1714453" cy="744993"/>
            <a:chOff x="4357874" y="542425"/>
            <a:chExt cx="1714453" cy="744993"/>
          </a:xfrm>
        </p:grpSpPr>
        <p:sp>
          <p:nvSpPr>
            <p:cNvPr id="35" name="TextBox 34">
              <a:hlinkClick r:id="rId4"/>
              <a:extLst>
                <a:ext uri="{FF2B5EF4-FFF2-40B4-BE49-F238E27FC236}">
                  <a16:creationId xmlns:a16="http://schemas.microsoft.com/office/drawing/2014/main" id="{6EDD71D5-BD13-4184-A7FC-C00FC3DA7ACD}"/>
                </a:ext>
              </a:extLst>
            </p:cNvPr>
            <p:cNvSpPr txBox="1"/>
            <p:nvPr/>
          </p:nvSpPr>
          <p:spPr>
            <a:xfrm>
              <a:off x="4357874" y="542425"/>
              <a:ext cx="135341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Karolina</a:t>
              </a: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Guillen</a:t>
              </a: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623445B-7C75-4A2A-8C53-AD691BEBA31B}"/>
                </a:ext>
              </a:extLst>
            </p:cNvPr>
            <p:cNvSpPr txBox="1"/>
            <p:nvPr/>
          </p:nvSpPr>
          <p:spPr>
            <a:xfrm>
              <a:off x="4357874" y="856531"/>
              <a:ext cx="171445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Insights Manager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karolinag@thevab.com</a:t>
              </a:r>
            </a:p>
          </p:txBody>
        </p:sp>
      </p:grpSp>
      <p:sp>
        <p:nvSpPr>
          <p:cNvPr id="39" name="TextBox 38">
            <a:hlinkClick r:id="rId6"/>
            <a:extLst>
              <a:ext uri="{FF2B5EF4-FFF2-40B4-BE49-F238E27FC236}">
                <a16:creationId xmlns:a16="http://schemas.microsoft.com/office/drawing/2014/main" id="{6103E57D-518A-4E1D-9143-658131064F98}"/>
              </a:ext>
            </a:extLst>
          </p:cNvPr>
          <p:cNvSpPr txBox="1"/>
          <p:nvPr/>
        </p:nvSpPr>
        <p:spPr>
          <a:xfrm>
            <a:off x="6190089" y="3099343"/>
            <a:ext cx="29046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Today’s Innovations in Measurement</a:t>
            </a:r>
            <a:endParaRPr kumimoji="0" lang="en-US" sz="1200" b="1" i="1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Real-world case studies from industry innovators</a:t>
            </a:r>
          </a:p>
        </p:txBody>
      </p:sp>
      <p:sp>
        <p:nvSpPr>
          <p:cNvPr id="46" name="TextBox 45">
            <a:hlinkClick r:id="rId7"/>
            <a:extLst>
              <a:ext uri="{FF2B5EF4-FFF2-40B4-BE49-F238E27FC236}">
                <a16:creationId xmlns:a16="http://schemas.microsoft.com/office/drawing/2014/main" id="{FAF74B95-EB6A-4959-9FAA-A0D5A7BD02D3}"/>
              </a:ext>
            </a:extLst>
          </p:cNvPr>
          <p:cNvSpPr txBox="1"/>
          <p:nvPr/>
        </p:nvSpPr>
        <p:spPr>
          <a:xfrm>
            <a:off x="6409749" y="5471797"/>
            <a:ext cx="250520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Welcome to TV: 1H ‘21</a:t>
            </a:r>
            <a:endParaRPr kumimoji="0" lang="en-US" sz="1200" b="1" i="1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Meet the New Advertisers and See How Categories Are Evolving Due To Consumer Demand</a:t>
            </a:r>
          </a:p>
        </p:txBody>
      </p:sp>
      <p:sp>
        <p:nvSpPr>
          <p:cNvPr id="48" name="TextBox 47">
            <a:hlinkClick r:id="rId8"/>
            <a:extLst>
              <a:ext uri="{FF2B5EF4-FFF2-40B4-BE49-F238E27FC236}">
                <a16:creationId xmlns:a16="http://schemas.microsoft.com/office/drawing/2014/main" id="{BF737277-8625-4A43-8907-545E95C5E49B}"/>
              </a:ext>
            </a:extLst>
          </p:cNvPr>
          <p:cNvSpPr txBox="1"/>
          <p:nvPr/>
        </p:nvSpPr>
        <p:spPr>
          <a:xfrm>
            <a:off x="9265818" y="5471797"/>
            <a:ext cx="26792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Welcome to TV: FY 2020</a:t>
            </a:r>
            <a:endParaRPr kumimoji="0" lang="en-US" sz="1200" b="1" i="1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Who’s Behind The $1.3 Billion Investment During a Year of Uncertainty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FFDB139-FA64-4237-A0A0-6069CB182A7A}"/>
              </a:ext>
            </a:extLst>
          </p:cNvPr>
          <p:cNvSpPr/>
          <p:nvPr/>
        </p:nvSpPr>
        <p:spPr>
          <a:xfrm>
            <a:off x="104844" y="3927041"/>
            <a:ext cx="59911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for the full list</a:t>
            </a:r>
            <a:r>
              <a:rPr kumimoji="0" lang="en-US" sz="2000" b="1" i="0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of 2021 new national TV advertisers by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brand spend</a:t>
            </a:r>
            <a:endParaRPr kumimoji="0" lang="en-US" sz="1400" b="0" i="0" u="sng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24" name="Picture 23">
            <a:hlinkClick r:id="rId8"/>
            <a:extLst>
              <a:ext uri="{FF2B5EF4-FFF2-40B4-BE49-F238E27FC236}">
                <a16:creationId xmlns:a16="http://schemas.microsoft.com/office/drawing/2014/main" id="{96485938-C960-4ACF-AF40-7A9EB49B8FD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4032" y="4072540"/>
            <a:ext cx="2451395" cy="1378910"/>
          </a:xfrm>
          <a:prstGeom prst="rect">
            <a:avLst/>
          </a:prstGeom>
          <a:ln>
            <a:solidFill>
              <a:srgbClr val="1F1A62"/>
            </a:solidFill>
          </a:ln>
        </p:spPr>
      </p:pic>
      <p:pic>
        <p:nvPicPr>
          <p:cNvPr id="29" name="Picture 28">
            <a:hlinkClick r:id="rId7"/>
            <a:extLst>
              <a:ext uri="{FF2B5EF4-FFF2-40B4-BE49-F238E27FC236}">
                <a16:creationId xmlns:a16="http://schemas.microsoft.com/office/drawing/2014/main" id="{28672C87-194F-49D0-99DC-E18853B4F4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9749" y="4072540"/>
            <a:ext cx="2465295" cy="1378910"/>
          </a:xfrm>
          <a:prstGeom prst="rect">
            <a:avLst/>
          </a:prstGeom>
          <a:ln>
            <a:solidFill>
              <a:srgbClr val="1F1A62"/>
            </a:solidFill>
          </a:ln>
        </p:spPr>
      </p:pic>
      <p:pic>
        <p:nvPicPr>
          <p:cNvPr id="30" name="Picture 29">
            <a:hlinkClick r:id="rId6"/>
            <a:extLst>
              <a:ext uri="{FF2B5EF4-FFF2-40B4-BE49-F238E27FC236}">
                <a16:creationId xmlns:a16="http://schemas.microsoft.com/office/drawing/2014/main" id="{0535805B-16F7-4975-BECA-FA650D00B7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9748" y="1670702"/>
            <a:ext cx="2465295" cy="1378910"/>
          </a:xfrm>
          <a:prstGeom prst="rect">
            <a:avLst/>
          </a:prstGeom>
          <a:ln>
            <a:solidFill>
              <a:srgbClr val="1F1A62"/>
            </a:solidFill>
          </a:ln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1F7705F9-6381-4D49-8EDD-B249CD6DA87B}"/>
              </a:ext>
            </a:extLst>
          </p:cNvPr>
          <p:cNvGrpSpPr/>
          <p:nvPr/>
        </p:nvGrpSpPr>
        <p:grpSpPr>
          <a:xfrm>
            <a:off x="9147423" y="1668989"/>
            <a:ext cx="2904612" cy="2002955"/>
            <a:chOff x="6249476" y="1793418"/>
            <a:chExt cx="2904612" cy="2002955"/>
          </a:xfrm>
        </p:grpSpPr>
        <p:pic>
          <p:nvPicPr>
            <p:cNvPr id="32" name="Picture 31">
              <a:hlinkClick r:id="rId13"/>
              <a:extLst>
                <a:ext uri="{FF2B5EF4-FFF2-40B4-BE49-F238E27FC236}">
                  <a16:creationId xmlns:a16="http://schemas.microsoft.com/office/drawing/2014/main" id="{B5D7D2AE-6E83-49E3-9C07-93187D122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7139" y="1793418"/>
              <a:ext cx="2464048" cy="1383221"/>
            </a:xfrm>
            <a:prstGeom prst="rect">
              <a:avLst/>
            </a:prstGeom>
            <a:ln>
              <a:solidFill>
                <a:srgbClr val="1F1A62"/>
              </a:solidFill>
            </a:ln>
          </p:spPr>
        </p:pic>
        <p:sp>
          <p:nvSpPr>
            <p:cNvPr id="37" name="TextBox 36">
              <a:hlinkClick r:id="rId13"/>
              <a:extLst>
                <a:ext uri="{FF2B5EF4-FFF2-40B4-BE49-F238E27FC236}">
                  <a16:creationId xmlns:a16="http://schemas.microsoft.com/office/drawing/2014/main" id="{94512491-5776-4CBB-BEC5-212D8B4DA8C4}"/>
                </a:ext>
              </a:extLst>
            </p:cNvPr>
            <p:cNvSpPr txBox="1"/>
            <p:nvPr/>
          </p:nvSpPr>
          <p:spPr>
            <a:xfrm>
              <a:off x="6249476" y="3180820"/>
              <a:ext cx="290461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4EBEA4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The Secret of My Success</a:t>
              </a:r>
              <a:endPara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Examining The Winning Marketing Strategy That’s Fueling High-Growth DTC Brands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61C54901-560B-4369-BF2E-379896F0C5A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40" name="Slide Number Placeholder 5">
            <a:extLst>
              <a:ext uri="{FF2B5EF4-FFF2-40B4-BE49-F238E27FC236}">
                <a16:creationId xmlns:a16="http://schemas.microsoft.com/office/drawing/2014/main" id="{15C2F307-91E3-411B-9F9E-4E78F1FDE2C9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288E7DD-60DA-4CE7-BDBE-D4A75BB8AE31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24696837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D49DEB-7177-4C53-A63F-C8DEAEFFD3CD}"/>
              </a:ext>
            </a:extLst>
          </p:cNvPr>
          <p:cNvSpPr/>
          <p:nvPr/>
        </p:nvSpPr>
        <p:spPr>
          <a:xfrm>
            <a:off x="449869" y="221925"/>
            <a:ext cx="9576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About VAB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B14815-07B9-42AB-B09B-0447810891B3}"/>
              </a:ext>
            </a:extLst>
          </p:cNvPr>
          <p:cNvSpPr txBox="1"/>
          <p:nvPr/>
        </p:nvSpPr>
        <p:spPr>
          <a:xfrm>
            <a:off x="449869" y="1259934"/>
            <a:ext cx="59975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VAB is an insights-driven organization that inspires marketers to reimagine their media strategies resulting in fully informed decisions.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62BAA6-0F79-41FA-BE2A-F7E8FDCF791E}"/>
              </a:ext>
            </a:extLst>
          </p:cNvPr>
          <p:cNvSpPr txBox="1"/>
          <p:nvPr/>
        </p:nvSpPr>
        <p:spPr>
          <a:xfrm>
            <a:off x="449869" y="2699760"/>
            <a:ext cx="88036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Drawing on our marketing expertise, we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66C5AD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simplify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 the complexities in our industry and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discover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new insights that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transform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 the way marketers look at their media strategy.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5C49CF-247D-4943-AF3F-A3CBCDB56DAC}"/>
              </a:ext>
            </a:extLst>
          </p:cNvPr>
          <p:cNvSpPr txBox="1"/>
          <p:nvPr/>
        </p:nvSpPr>
        <p:spPr>
          <a:xfrm>
            <a:off x="2136968" y="4285640"/>
            <a:ext cx="95077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We are committed to your business growth and proud to offer VAB members, brand marketers and agencies </a:t>
            </a: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complimentary access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to our continuously-growing Insights library. 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Get immediate access at theVAB.com.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359E5-558D-4CFF-9331-8C374E19D5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689" y="4177157"/>
            <a:ext cx="934320" cy="934320"/>
          </a:xfrm>
          <a:prstGeom prst="rect">
            <a:avLst/>
          </a:prstGeom>
        </p:spPr>
      </p:pic>
      <p:sp>
        <p:nvSpPr>
          <p:cNvPr id="17" name="TextBox 15">
            <a:extLst>
              <a:ext uri="{FF2B5EF4-FFF2-40B4-BE49-F238E27FC236}">
                <a16:creationId xmlns:a16="http://schemas.microsoft.com/office/drawing/2014/main" id="{403F38AA-AAD1-410D-BCAB-2DE98701921E}"/>
              </a:ext>
            </a:extLst>
          </p:cNvPr>
          <p:cNvSpPr txBox="1"/>
          <p:nvPr/>
        </p:nvSpPr>
        <p:spPr>
          <a:xfrm>
            <a:off x="589946" y="5519837"/>
            <a:ext cx="110121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Curious to learn more about VAB?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Check out this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quick video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to see what we do and how we can help you develop business-driving marketing strategies.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B3113B-7CF4-4E9A-AD57-5EA33416DA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00BFF2"/>
              </a:clrFrom>
              <a:clrTo>
                <a:srgbClr val="00BF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8878" y="0"/>
            <a:ext cx="5153121" cy="30219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F631D5-C4C4-4A95-9FAE-0FCB8B8673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1AC0FF7A-3D3F-455D-99F8-6844740999D5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20AB118-D5EC-4D78-A5C7-CE72C724036D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18859168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40044C-9B1B-7C46-936A-7B7F0D3926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11865"/>
            <a:ext cx="12192000" cy="709830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98A06ED-9D12-3B4C-B59C-10A0964513FE}"/>
              </a:ext>
            </a:extLst>
          </p:cNvPr>
          <p:cNvCxnSpPr/>
          <p:nvPr/>
        </p:nvCxnSpPr>
        <p:spPr>
          <a:xfrm>
            <a:off x="493843" y="2940040"/>
            <a:ext cx="521208" cy="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3ED8F18-80E6-D449-A031-541661F2A42F}"/>
              </a:ext>
            </a:extLst>
          </p:cNvPr>
          <p:cNvSpPr txBox="1"/>
          <p:nvPr/>
        </p:nvSpPr>
        <p:spPr>
          <a:xfrm>
            <a:off x="344207" y="3429000"/>
            <a:ext cx="7628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prstClr val="white"/>
                </a:solidFill>
                <a:latin typeface="Helvetica" pitchFamily="2" charset="0"/>
              </a:rPr>
              <a:t>2021 New National TV Advertiser Lists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9799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6BD1D7B-CFFD-AB40-AE04-379262D9E97A}"/>
              </a:ext>
            </a:extLst>
          </p:cNvPr>
          <p:cNvSpPr/>
          <p:nvPr/>
        </p:nvSpPr>
        <p:spPr>
          <a:xfrm>
            <a:off x="125072" y="105922"/>
            <a:ext cx="120174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New Advertiser List: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The national TV marketplace enabled these </a:t>
            </a:r>
            <a:r>
              <a:rPr lang="en-US" sz="2400" b="1">
                <a:solidFill>
                  <a:srgbClr val="ED3C8D"/>
                </a:solidFill>
                <a:latin typeface="Helvetica" pitchFamily="2" charset="0"/>
              </a:rPr>
              <a:t>315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bold new advertisers across categories and budget levels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to increase reach and relevancy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B9C279CA-2713-4D36-BCE6-A8CD5E249562}"/>
              </a:ext>
            </a:extLst>
          </p:cNvPr>
          <p:cNvSpPr txBox="1">
            <a:spLocks/>
          </p:cNvSpPr>
          <p:nvPr/>
        </p:nvSpPr>
        <p:spPr>
          <a:xfrm>
            <a:off x="455745" y="6247885"/>
            <a:ext cx="11686795" cy="303102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Source: VAB analysis of Nielsen Ad Intel data, 1/1/21-12/31/21. TV spend includes national cable TV, broadcast TV, Spanish language cable TV, Spanish language broadcast TV. Brands reflect those with national TV spend over $100K. </a:t>
            </a:r>
            <a:b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The above</a:t>
            </a:r>
            <a:r>
              <a:rPr lang="en-US" sz="800">
                <a:solidFill>
                  <a:srgbClr val="1B1464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chart represents the full list of new advertisers, including direct-to-consumer brands.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BE4DC6-FCA9-4F86-99F1-233BF7C9C9DD}"/>
              </a:ext>
            </a:extLst>
          </p:cNvPr>
          <p:cNvSpPr txBox="1"/>
          <p:nvPr/>
        </p:nvSpPr>
        <p:spPr>
          <a:xfrm>
            <a:off x="554181" y="1044248"/>
            <a:ext cx="11083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58608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sng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2021 New National TV Advertisers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FBBE636-B75A-488D-AAD2-A13F05F072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9876741"/>
              </p:ext>
            </p:extLst>
          </p:nvPr>
        </p:nvGraphicFramePr>
        <p:xfrm>
          <a:off x="251710" y="1344637"/>
          <a:ext cx="11688580" cy="48908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5776">
                  <a:extLst>
                    <a:ext uri="{9D8B030D-6E8A-4147-A177-3AD203B41FA5}">
                      <a16:colId xmlns:a16="http://schemas.microsoft.com/office/drawing/2014/main" val="3235450681"/>
                    </a:ext>
                  </a:extLst>
                </a:gridCol>
                <a:gridCol w="443619">
                  <a:extLst>
                    <a:ext uri="{9D8B030D-6E8A-4147-A177-3AD203B41FA5}">
                      <a16:colId xmlns:a16="http://schemas.microsoft.com/office/drawing/2014/main" val="209411739"/>
                    </a:ext>
                  </a:extLst>
                </a:gridCol>
                <a:gridCol w="1122630">
                  <a:extLst>
                    <a:ext uri="{9D8B030D-6E8A-4147-A177-3AD203B41FA5}">
                      <a16:colId xmlns:a16="http://schemas.microsoft.com/office/drawing/2014/main" val="307105751"/>
                    </a:ext>
                  </a:extLst>
                </a:gridCol>
                <a:gridCol w="407406">
                  <a:extLst>
                    <a:ext uri="{9D8B030D-6E8A-4147-A177-3AD203B41FA5}">
                      <a16:colId xmlns:a16="http://schemas.microsoft.com/office/drawing/2014/main" val="3918660873"/>
                    </a:ext>
                  </a:extLst>
                </a:gridCol>
                <a:gridCol w="1186004">
                  <a:extLst>
                    <a:ext uri="{9D8B030D-6E8A-4147-A177-3AD203B41FA5}">
                      <a16:colId xmlns:a16="http://schemas.microsoft.com/office/drawing/2014/main" val="4289685105"/>
                    </a:ext>
                  </a:extLst>
                </a:gridCol>
                <a:gridCol w="425513">
                  <a:extLst>
                    <a:ext uri="{9D8B030D-6E8A-4147-A177-3AD203B41FA5}">
                      <a16:colId xmlns:a16="http://schemas.microsoft.com/office/drawing/2014/main" val="1963564991"/>
                    </a:ext>
                  </a:extLst>
                </a:gridCol>
                <a:gridCol w="1086416">
                  <a:extLst>
                    <a:ext uri="{9D8B030D-6E8A-4147-A177-3AD203B41FA5}">
                      <a16:colId xmlns:a16="http://schemas.microsoft.com/office/drawing/2014/main" val="4989651"/>
                    </a:ext>
                  </a:extLst>
                </a:gridCol>
                <a:gridCol w="407406">
                  <a:extLst>
                    <a:ext uri="{9D8B030D-6E8A-4147-A177-3AD203B41FA5}">
                      <a16:colId xmlns:a16="http://schemas.microsoft.com/office/drawing/2014/main" val="3052822077"/>
                    </a:ext>
                  </a:extLst>
                </a:gridCol>
                <a:gridCol w="932507">
                  <a:extLst>
                    <a:ext uri="{9D8B030D-6E8A-4147-A177-3AD203B41FA5}">
                      <a16:colId xmlns:a16="http://schemas.microsoft.com/office/drawing/2014/main" val="656168131"/>
                    </a:ext>
                  </a:extLst>
                </a:gridCol>
                <a:gridCol w="398352">
                  <a:extLst>
                    <a:ext uri="{9D8B030D-6E8A-4147-A177-3AD203B41FA5}">
                      <a16:colId xmlns:a16="http://schemas.microsoft.com/office/drawing/2014/main" val="999021557"/>
                    </a:ext>
                  </a:extLst>
                </a:gridCol>
                <a:gridCol w="1258432">
                  <a:extLst>
                    <a:ext uri="{9D8B030D-6E8A-4147-A177-3AD203B41FA5}">
                      <a16:colId xmlns:a16="http://schemas.microsoft.com/office/drawing/2014/main" val="986842025"/>
                    </a:ext>
                  </a:extLst>
                </a:gridCol>
                <a:gridCol w="389299">
                  <a:extLst>
                    <a:ext uri="{9D8B030D-6E8A-4147-A177-3AD203B41FA5}">
                      <a16:colId xmlns:a16="http://schemas.microsoft.com/office/drawing/2014/main" val="663091642"/>
                    </a:ext>
                  </a:extLst>
                </a:gridCol>
                <a:gridCol w="896293">
                  <a:extLst>
                    <a:ext uri="{9D8B030D-6E8A-4147-A177-3AD203B41FA5}">
                      <a16:colId xmlns:a16="http://schemas.microsoft.com/office/drawing/2014/main" val="297883452"/>
                    </a:ext>
                  </a:extLst>
                </a:gridCol>
                <a:gridCol w="407406">
                  <a:extLst>
                    <a:ext uri="{9D8B030D-6E8A-4147-A177-3AD203B41FA5}">
                      <a16:colId xmlns:a16="http://schemas.microsoft.com/office/drawing/2014/main" val="2568735204"/>
                    </a:ext>
                  </a:extLst>
                </a:gridCol>
                <a:gridCol w="986827">
                  <a:extLst>
                    <a:ext uri="{9D8B030D-6E8A-4147-A177-3AD203B41FA5}">
                      <a16:colId xmlns:a16="http://schemas.microsoft.com/office/drawing/2014/main" val="2919118062"/>
                    </a:ext>
                  </a:extLst>
                </a:gridCol>
                <a:gridCol w="404694">
                  <a:extLst>
                    <a:ext uri="{9D8B030D-6E8A-4147-A177-3AD203B41FA5}">
                      <a16:colId xmlns:a16="http://schemas.microsoft.com/office/drawing/2014/main" val="568297286"/>
                    </a:ext>
                  </a:extLst>
                </a:gridCol>
              </a:tblGrid>
              <a:tr h="1192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Brands</a:t>
                      </a:r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$$$ (000)</a:t>
                      </a:r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Brands</a:t>
                      </a:r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$$$ (000)</a:t>
                      </a:r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Brands</a:t>
                      </a:r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$$$ (000)</a:t>
                      </a:r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Brands</a:t>
                      </a:r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$$$ (000)</a:t>
                      </a:r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Brands</a:t>
                      </a:r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$$$ (000)</a:t>
                      </a:r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Brands</a:t>
                      </a:r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$$$ (000)</a:t>
                      </a:r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Brands</a:t>
                      </a:r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$$$ (000)</a:t>
                      </a:r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Brands</a:t>
                      </a:r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$$$ (000)</a:t>
                      </a:r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1F1A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999391"/>
                  </a:ext>
                </a:extLst>
              </a:tr>
              <a:tr h="11929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3"/>
                        </a:rPr>
                        <a:t>Paramount+ Streaming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$178,920.3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4"/>
                        </a:rPr>
                        <a:t>Colliders Pudding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$5,389.1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5"/>
                        </a:rPr>
                        <a:t>OppLoans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$2,310.4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6"/>
                        </a:rPr>
                        <a:t>Clime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$1,312.9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7"/>
                        </a:rPr>
                        <a:t>Owning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$738.8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Women at Large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$447.6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8"/>
                        </a:rPr>
                        <a:t>ITA Restructuring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$255.8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9"/>
                        </a:rPr>
                        <a:t>SurelyWell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$166.3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65230313"/>
                  </a:ext>
                </a:extLst>
              </a:tr>
              <a:tr h="11929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0"/>
                        </a:rPr>
                        <a:t>Prende Streaming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$84,665.4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1"/>
                        </a:rPr>
                        <a:t>Make Golf Your Thing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$4,968.6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2"/>
                        </a:rPr>
                        <a:t>WorldRemit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$2,249.9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3"/>
                        </a:rPr>
                        <a:t>Mass General Brigham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$1,244.9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4"/>
                        </a:rPr>
                        <a:t>Uncommon Goods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$733.7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5"/>
                        </a:rPr>
                        <a:t>Brigit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$443.1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6"/>
                        </a:rPr>
                        <a:t>Favor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$247.3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7"/>
                        </a:rPr>
                        <a:t>Scotch Porter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$164.8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54169887"/>
                  </a:ext>
                </a:extLst>
              </a:tr>
              <a:tr h="11929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8"/>
                        </a:rPr>
                        <a:t>Anhelo Insurance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$57,554.0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9"/>
                        </a:rPr>
                        <a:t>Sophos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$4,891.1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0"/>
                        </a:rPr>
                        <a:t>Tattooed Chef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$2,167.7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1"/>
                        </a:rPr>
                        <a:t>19 Crimes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$1,239.0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2"/>
                        </a:rPr>
                        <a:t>Underdog Fantasy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$726.3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3"/>
                        </a:rPr>
                        <a:t>MoneyLion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$431.4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4"/>
                        </a:rPr>
                        <a:t>Harvest Hosts 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$246.0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5"/>
                        </a:rPr>
                        <a:t>NakedWines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$162.4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93161011"/>
                  </a:ext>
                </a:extLst>
              </a:tr>
              <a:tr h="11929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6"/>
                        </a:rPr>
                        <a:t>Ingrezza RX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$57,119.5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7"/>
                        </a:rPr>
                        <a:t>Fundrise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$4,736.2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8"/>
                        </a:rPr>
                        <a:t>IdentityIQ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$2,144.0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9"/>
                        </a:rPr>
                        <a:t>Red Pocket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$1,218.6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30"/>
                        </a:rPr>
                        <a:t>Picnic Tax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$718.1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31"/>
                        </a:rPr>
                        <a:t>Cointreau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$428.0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32"/>
                        </a:rPr>
                        <a:t>Oxygen 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$245.0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33"/>
                        </a:rPr>
                        <a:t>Standard Process Nutrition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$156.3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62182356"/>
                  </a:ext>
                </a:extLst>
              </a:tr>
              <a:tr h="11929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34"/>
                        </a:rPr>
                        <a:t>Breztri RX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$50,818.1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35"/>
                        </a:rPr>
                        <a:t>Cape Cod Chips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$4,615.4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36"/>
                        </a:rPr>
                        <a:t>Ruggable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$2,120.5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37"/>
                        </a:rPr>
                        <a:t>Capsule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$1,203.2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38"/>
                        </a:rPr>
                        <a:t>Zebit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$709.0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39"/>
                        </a:rPr>
                        <a:t>Omigo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$427.7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40"/>
                        </a:rPr>
                        <a:t>SmartMatch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$244.1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41"/>
                        </a:rPr>
                        <a:t>The Sexton Single Malt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$155.4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87460355"/>
                  </a:ext>
                </a:extLst>
              </a:tr>
              <a:tr h="11929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42"/>
                        </a:rPr>
                        <a:t>Kesimpta RX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$49,560.9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43"/>
                        </a:rPr>
                        <a:t>Josh Cellars Wine 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$4,608.6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44"/>
                        </a:rPr>
                        <a:t>Cashman Casino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$2,114.5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45"/>
                        </a:rPr>
                        <a:t>M1 Finance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$1,182.9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46"/>
                        </a:rPr>
                        <a:t>Afterpay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$695.5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47"/>
                        </a:rPr>
                        <a:t>Motorsport Games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$419.6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48"/>
                        </a:rPr>
                        <a:t>Owlet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$241.9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49"/>
                        </a:rPr>
                        <a:t>Carequiz 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$152.9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24126093"/>
                  </a:ext>
                </a:extLst>
              </a:tr>
              <a:tr h="1192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50"/>
                        </a:rPr>
                        <a:t>Crypto.com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$46,856.0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51"/>
                        </a:rPr>
                        <a:t>Worthy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$4,605.3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52"/>
                        </a:rPr>
                        <a:t>Paw.com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$2,054.8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53"/>
                        </a:rPr>
                        <a:t>Ergatta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$1,163.6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54"/>
                        </a:rPr>
                        <a:t>JD Sports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$694.9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55"/>
                        </a:rPr>
                        <a:t>Skylar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$408.4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56"/>
                        </a:rPr>
                        <a:t>Watch Gang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$241.2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Weitzman &amp; Powers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$146.8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23121864"/>
                  </a:ext>
                </a:extLst>
              </a:tr>
              <a:tr h="11929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57"/>
                        </a:rPr>
                        <a:t>Sunosi RX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$45,024.5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58"/>
                        </a:rPr>
                        <a:t>Zoa Energy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$4,576.7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59"/>
                        </a:rPr>
                        <a:t>Merge Mansion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$2,052.7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60"/>
                        </a:rPr>
                        <a:t>Pretzel Crisps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$1,143.9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61"/>
                        </a:rPr>
                        <a:t>Carewell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$683.6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62"/>
                        </a:rPr>
                        <a:t>Blossom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$406.2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63"/>
                        </a:rPr>
                        <a:t>Posh Virtual Receptionist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$240.7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Robin Law Firm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$146.1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53940271"/>
                  </a:ext>
                </a:extLst>
              </a:tr>
              <a:tr h="11929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64"/>
                        </a:rPr>
                        <a:t>Austedo RX 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$39,764.9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65"/>
                        </a:rPr>
                        <a:t>Impossible Meat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$4,281.5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66"/>
                        </a:rPr>
                        <a:t>EveryPlate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$1,993.9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67"/>
                        </a:rPr>
                        <a:t>Climate Power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$1,143.7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68"/>
                        </a:rPr>
                        <a:t>HolaDoctor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$682.8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69"/>
                        </a:rPr>
                        <a:t>Sera Labs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$397.0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70"/>
                        </a:rPr>
                        <a:t>Picsart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$239.9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71"/>
                        </a:rPr>
                        <a:t>PeopleReady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$145.0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77811636"/>
                  </a:ext>
                </a:extLst>
              </a:tr>
              <a:tr h="11929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72"/>
                        </a:rPr>
                        <a:t>Canva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$34,871.5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73"/>
                        </a:rPr>
                        <a:t>Workhuman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$4,217.1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74"/>
                        </a:rPr>
                        <a:t>Send A Cake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$1,929.8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75"/>
                        </a:rPr>
                        <a:t>MYXfitness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$1,088.2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76"/>
                        </a:rPr>
                        <a:t>Ezra Brooks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$672.7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77"/>
                        </a:rPr>
                        <a:t>AllTrails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$392.5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78"/>
                        </a:rPr>
                        <a:t>Cozy Earth Bedding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$236.0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79"/>
                        </a:rPr>
                        <a:t>Childress Vineyards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$143.2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74624467"/>
                  </a:ext>
                </a:extLst>
              </a:tr>
              <a:tr h="1192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80"/>
                        </a:rPr>
                        <a:t>Cabenuva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$33,346.8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81"/>
                        </a:rPr>
                        <a:t>Lighthouse Life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$4,124.6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82"/>
                        </a:rPr>
                        <a:t>PMD Beauty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$1,885.8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83"/>
                        </a:rPr>
                        <a:t>WOW Skin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$1,054.2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84"/>
                        </a:rPr>
                        <a:t>SRS Distribution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$666.0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85"/>
                        </a:rPr>
                        <a:t>Arculus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$386.6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86"/>
                        </a:rPr>
                        <a:t>Biz2Credit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$234.3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87"/>
                        </a:rPr>
                        <a:t>EasyKnock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$142.2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68423036"/>
                  </a:ext>
                </a:extLst>
              </a:tr>
              <a:tr h="1192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88"/>
                        </a:rPr>
                        <a:t>FTX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$31,026.6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89"/>
                        </a:rPr>
                        <a:t>Pixicade 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$4,121.1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90"/>
                        </a:rPr>
                        <a:t>Everythingbreaks 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$1,882.7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91"/>
                        </a:rPr>
                        <a:t>ICapital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$1,047.0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92"/>
                        </a:rPr>
                        <a:t>TripAmigo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$650.7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93"/>
                        </a:rPr>
                        <a:t>Simplehuman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$376.3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94"/>
                        </a:rPr>
                        <a:t>Acre Mezcal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$232.4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95"/>
                        </a:rPr>
                        <a:t>TreviPay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$141.5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88724772"/>
                  </a:ext>
                </a:extLst>
              </a:tr>
              <a:tr h="11929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96"/>
                        </a:rPr>
                        <a:t>Oura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$30,462.0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97"/>
                        </a:rPr>
                        <a:t>Ox Car Care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$3,965.1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98"/>
                        </a:rPr>
                        <a:t>True Classic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$1,860.2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99"/>
                        </a:rPr>
                        <a:t>Open Farm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$1,036.1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00"/>
                        </a:rPr>
                        <a:t>iTrustCapital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$633.4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01"/>
                        </a:rPr>
                        <a:t>PeopleSmart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$375.1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02"/>
                        </a:rPr>
                        <a:t>Chroma Gro 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$232.3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03"/>
                        </a:rPr>
                        <a:t>Confide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$141.1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77153386"/>
                  </a:ext>
                </a:extLst>
              </a:tr>
              <a:tr h="11929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 err="1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04"/>
                        </a:rPr>
                        <a:t>Allbirds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$24,857.5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05"/>
                        </a:rPr>
                        <a:t>Bespoke Post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$3,926.8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06"/>
                        </a:rPr>
                        <a:t>American Edge Project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$1,847.9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07"/>
                        </a:rPr>
                        <a:t>JES Home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$1,036.1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08"/>
                        </a:rPr>
                        <a:t>Good Sports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$622.7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09"/>
                        </a:rPr>
                        <a:t>Womply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$370.0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10"/>
                        </a:rPr>
                        <a:t>Intelliloan 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$224.1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11"/>
                        </a:rPr>
                        <a:t>Hello Bag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$137.4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71927080"/>
                  </a:ext>
                </a:extLst>
              </a:tr>
              <a:tr h="11929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12"/>
                        </a:rPr>
                        <a:t>9 Elements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$18,954.6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13"/>
                        </a:rPr>
                        <a:t>Solo Stove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$3,859.9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14"/>
                        </a:rPr>
                        <a:t>Zeposia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$1,806.7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15"/>
                        </a:rPr>
                        <a:t>Instant Beauty 60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$1,026.8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16"/>
                        </a:rPr>
                        <a:t>Bartesian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$620.4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17"/>
                        </a:rPr>
                        <a:t>AnyTask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$364.6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18"/>
                        </a:rPr>
                        <a:t>Gorjana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$223.7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19"/>
                        </a:rPr>
                        <a:t>Defy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$136.9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18123994"/>
                  </a:ext>
                </a:extLst>
              </a:tr>
              <a:tr h="11929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20"/>
                        </a:rPr>
                        <a:t>Imbruvica RX 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$18,426.9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21"/>
                        </a:rPr>
                        <a:t>House of Fun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$3,845.6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22"/>
                        </a:rPr>
                        <a:t>Aon Consulting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$1,795.9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23"/>
                        </a:rPr>
                        <a:t>Hammacher Schlemmer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$1,018.7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24"/>
                        </a:rPr>
                        <a:t>Pureboost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$612.5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25"/>
                        </a:rPr>
                        <a:t>Pair Eyewear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$362.5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26"/>
                        </a:rPr>
                        <a:t>Algorand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$219.4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27"/>
                        </a:rPr>
                        <a:t>Shapiro MD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$135.6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42732650"/>
                  </a:ext>
                </a:extLst>
              </a:tr>
              <a:tr h="1192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28"/>
                        </a:rPr>
                        <a:t>Instacart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$16,959.4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29"/>
                        </a:rPr>
                        <a:t>BBQGuys 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$3,812.2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30"/>
                        </a:rPr>
                        <a:t>Ripple Foods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$1,783.6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31"/>
                        </a:rPr>
                        <a:t>Swift Premium Meats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$993.1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32"/>
                        </a:rPr>
                        <a:t>Good American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$609.4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33"/>
                        </a:rPr>
                        <a:t>Global Medical Response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$359.1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34"/>
                        </a:rPr>
                        <a:t>Yumi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$215.8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35"/>
                        </a:rPr>
                        <a:t>Roccat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$132.8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85768408"/>
                  </a:ext>
                </a:extLst>
              </a:tr>
              <a:tr h="1192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36"/>
                        </a:rPr>
                        <a:t>Vazalore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$14,844.0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37"/>
                        </a:rPr>
                        <a:t>GEHA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$3,792.0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38"/>
                        </a:rPr>
                        <a:t>Smith Law Firm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$1,727.9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39"/>
                        </a:rPr>
                        <a:t>Voss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$976.2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40"/>
                        </a:rPr>
                        <a:t>Zesty Paws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$601.5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41"/>
                        </a:rPr>
                        <a:t>Tickpick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$358.2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42"/>
                        </a:rPr>
                        <a:t>ILIA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$211.1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43"/>
                        </a:rPr>
                        <a:t>Pacific Bath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$132.8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14031971"/>
                  </a:ext>
                </a:extLst>
              </a:tr>
              <a:tr h="11929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44"/>
                        </a:rPr>
                        <a:t>Lume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$13,245.6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45"/>
                        </a:rPr>
                        <a:t>Disability Help Today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$3,579.9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46"/>
                        </a:rPr>
                        <a:t>Frank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$1,722.2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47"/>
                        </a:rPr>
                        <a:t>Zhou Nutrition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$962.2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48"/>
                        </a:rPr>
                        <a:t>Hot Shot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$598.3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49"/>
                        </a:rPr>
                        <a:t>ABM Industries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$353.7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50"/>
                        </a:rPr>
                        <a:t>Wiha Tools 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$207.5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51"/>
                        </a:rPr>
                        <a:t>Aptive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$130.8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4238500"/>
                  </a:ext>
                </a:extLst>
              </a:tr>
              <a:tr h="11929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52"/>
                        </a:rPr>
                        <a:t>GO2bank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$12,547.9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53"/>
                        </a:rPr>
                        <a:t>BinaxNOW In-home Test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$3,553.6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54"/>
                        </a:rPr>
                        <a:t>Horizon Fitness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$1,718.5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55"/>
                        </a:rPr>
                        <a:t>Viktor&amp;Rolf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$958.2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56"/>
                        </a:rPr>
                        <a:t>Gourmia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$587.7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57"/>
                        </a:rPr>
                        <a:t>Gallagher Law Group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$345.3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58"/>
                        </a:rPr>
                        <a:t>Top Eleven App 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$206.9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59"/>
                        </a:rPr>
                        <a:t>Bitwise Investments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$129.6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26952002"/>
                  </a:ext>
                </a:extLst>
              </a:tr>
              <a:tr h="11929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60"/>
                        </a:rPr>
                        <a:t>Nervive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$11,819.8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61"/>
                        </a:rPr>
                        <a:t>Thayers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$3,468.7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62"/>
                        </a:rPr>
                        <a:t>Waystar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$1,714.4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63"/>
                        </a:rPr>
                        <a:t>CNN+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$940.2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64"/>
                        </a:rPr>
                        <a:t>Wondrium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$585.0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65"/>
                        </a:rPr>
                        <a:t>Savage X Fenty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$338.8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66"/>
                        </a:rPr>
                        <a:t>Criquet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$201.3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67"/>
                        </a:rPr>
                        <a:t>Glamnetic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$127.8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45436607"/>
                  </a:ext>
                </a:extLst>
              </a:tr>
              <a:tr h="11929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68"/>
                        </a:rPr>
                        <a:t>LoopNet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$11,555.3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69"/>
                        </a:rPr>
                        <a:t>Embark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$3,456.7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70"/>
                        </a:rPr>
                        <a:t>Glossier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$1,694.7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71"/>
                        </a:rPr>
                        <a:t>Cacti Hard Seltzer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$919.2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72"/>
                        </a:rPr>
                        <a:t>Vault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$580.2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73"/>
                        </a:rPr>
                        <a:t>Pegasystems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$336.7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74"/>
                        </a:rPr>
                        <a:t>EY-Parthenon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$200.8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75"/>
                        </a:rPr>
                        <a:t>Vertex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$123.5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51366545"/>
                  </a:ext>
                </a:extLst>
              </a:tr>
              <a:tr h="11929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76"/>
                        </a:rPr>
                        <a:t>Phexxi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$10,893.8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77"/>
                        </a:rPr>
                        <a:t>DermaGEEK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$3,358.9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78"/>
                        </a:rPr>
                        <a:t>Charlotte Tilbury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$1,658.9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79"/>
                        </a:rPr>
                        <a:t>Udemy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$918.2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80"/>
                        </a:rPr>
                        <a:t>BOOM! by Cindy Joseph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$561.3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81"/>
                        </a:rPr>
                        <a:t>Augustinus Bader 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$328.5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82"/>
                        </a:rPr>
                        <a:t>Steven Singer Jewelry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$200.3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83"/>
                        </a:rPr>
                        <a:t>SwitchUp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$121.0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0364079"/>
                  </a:ext>
                </a:extLst>
              </a:tr>
              <a:tr h="11929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84"/>
                        </a:rPr>
                        <a:t>International Well Building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$10,192.6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85"/>
                        </a:rPr>
                        <a:t>Trust &amp; Will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$3,313.5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86"/>
                        </a:rPr>
                        <a:t>Pendulum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$1,505.7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87"/>
                        </a:rPr>
                        <a:t>American Financing Mortgage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$885.1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88"/>
                        </a:rPr>
                        <a:t>Life Care Insurance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$531.7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89"/>
                        </a:rPr>
                        <a:t>Public Rec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$321.5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90"/>
                        </a:rPr>
                        <a:t>Fancy Sprinkles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$199.7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91"/>
                        </a:rPr>
                        <a:t>Fair Harbor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$119.6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52003365"/>
                  </a:ext>
                </a:extLst>
              </a:tr>
              <a:tr h="11929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92"/>
                        </a:rPr>
                        <a:t>Cerebral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$10,028.5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93"/>
                        </a:rPr>
                        <a:t>EverMerge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$3,096.4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94"/>
                        </a:rPr>
                        <a:t>Cue Health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$1,501.7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95"/>
                        </a:rPr>
                        <a:t>BYJU’S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$883.3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96"/>
                        </a:rPr>
                        <a:t>Upgrade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$523.5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97"/>
                        </a:rPr>
                        <a:t>Alteryx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$319.3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98"/>
                        </a:rPr>
                        <a:t>Coin Cloud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$195.2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99"/>
                        </a:rPr>
                        <a:t>Wolf &amp; Badger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$117.9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32576152"/>
                  </a:ext>
                </a:extLst>
              </a:tr>
              <a:tr h="11929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00"/>
                        </a:rPr>
                        <a:t>Horizon Pharma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$9,404.7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01"/>
                        </a:rPr>
                        <a:t>ClearMatch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$3,075.0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02"/>
                        </a:rPr>
                        <a:t>Bumper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$1,487.5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03"/>
                        </a:rPr>
                        <a:t>Lucyd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$877.0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04"/>
                        </a:rPr>
                        <a:t>Stage 6 Films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$522.8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05"/>
                        </a:rPr>
                        <a:t>CrossCountry Mortgage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$318.2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06"/>
                        </a:rPr>
                        <a:t>Pipette Health 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$192.4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07"/>
                        </a:rPr>
                        <a:t>Pixels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$116.7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79576268"/>
                  </a:ext>
                </a:extLst>
              </a:tr>
              <a:tr h="11929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08"/>
                        </a:rPr>
                        <a:t>Talenti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$8,973.2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09"/>
                        </a:rPr>
                        <a:t>TransPerfect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$3,011.4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10"/>
                        </a:rPr>
                        <a:t>Birthdate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$1,485.7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11"/>
                        </a:rPr>
                        <a:t>Yasso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$864.5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12"/>
                        </a:rPr>
                        <a:t>Halo Pets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$521.8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13"/>
                        </a:rPr>
                        <a:t>Resistance C Vitamins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$318.1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14"/>
                        </a:rPr>
                        <a:t>Angelinos Coffee 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$191.9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15"/>
                        </a:rPr>
                        <a:t>Jet Academy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$116.7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18820808"/>
                  </a:ext>
                </a:extLst>
              </a:tr>
              <a:tr h="11929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16"/>
                        </a:rPr>
                        <a:t>Calibrate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$8,573.4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17"/>
                        </a:rPr>
                        <a:t>Applaydu App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$2,971.5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18"/>
                        </a:rPr>
                        <a:t>Compeed 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$1,484.1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19"/>
                        </a:rPr>
                        <a:t>Tracksmith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$841.6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20"/>
                        </a:rPr>
                        <a:t>Vincero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$515.2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21"/>
                        </a:rPr>
                        <a:t>Quiver Distribution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$307.9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22"/>
                        </a:rPr>
                        <a:t>One Medical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$189.4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23"/>
                        </a:rPr>
                        <a:t>Cuts Clothing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$113.9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36558210"/>
                  </a:ext>
                </a:extLst>
              </a:tr>
              <a:tr h="1192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24"/>
                        </a:rPr>
                        <a:t>Upsie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$8,083.9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25"/>
                        </a:rPr>
                        <a:t>Cybereason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$2,969.8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26"/>
                        </a:rPr>
                        <a:t>Flamingo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$1,459.0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27"/>
                        </a:rPr>
                        <a:t>Keen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$822.7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28"/>
                        </a:rPr>
                        <a:t>Sentry Legal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$514.0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29"/>
                        </a:rPr>
                        <a:t>Belpointe Oz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$307.0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30"/>
                        </a:rPr>
                        <a:t>AAPC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$188.8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31"/>
                        </a:rPr>
                        <a:t>True Hardwoods 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$112.4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21527356"/>
                  </a:ext>
                </a:extLst>
              </a:tr>
              <a:tr h="11929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32"/>
                        </a:rPr>
                        <a:t>Olukai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$7,429.0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33"/>
                        </a:rPr>
                        <a:t>Magic Spoon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$2,913.9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34"/>
                        </a:rPr>
                        <a:t>Social Media Victims Law Center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$1,443.0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35"/>
                        </a:rPr>
                        <a:t>Skims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$819.4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36"/>
                        </a:rPr>
                        <a:t>BlendJet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$513.8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37"/>
                        </a:rPr>
                        <a:t>mdINR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$296.2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38"/>
                        </a:rPr>
                        <a:t>Laird Superfood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$185.8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39"/>
                        </a:rPr>
                        <a:t>Weslend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$109.5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70831479"/>
                  </a:ext>
                </a:extLst>
              </a:tr>
              <a:tr h="11929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40"/>
                        </a:rPr>
                        <a:t>Therabody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$6,886.3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41"/>
                        </a:rPr>
                        <a:t>Lone River Beverage Company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$2,866.1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42"/>
                        </a:rPr>
                        <a:t>UrbanStems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$1,432.3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43"/>
                        </a:rPr>
                        <a:t>Insurify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$816.2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44"/>
                        </a:rPr>
                        <a:t>Molekule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$512.0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45"/>
                        </a:rPr>
                        <a:t>Cookie Run: Kingdom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$293.2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46"/>
                        </a:rPr>
                        <a:t>Supernatural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$183.6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47"/>
                        </a:rPr>
                        <a:t>Undefeated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$107.9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84681902"/>
                  </a:ext>
                </a:extLst>
              </a:tr>
              <a:tr h="11929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48"/>
                        </a:rPr>
                        <a:t>Bingo Blitz App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$6,774.9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49"/>
                        </a:rPr>
                        <a:t>Deloitte US Open AR App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$2,865.0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50"/>
                        </a:rPr>
                        <a:t>Hotel Spa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$1,431.7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51"/>
                        </a:rPr>
                        <a:t>Fridababy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$809.0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52"/>
                        </a:rPr>
                        <a:t>D&amp;D Moving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$503.8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53"/>
                        </a:rPr>
                        <a:t>247Sports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$293.1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54"/>
                        </a:rPr>
                        <a:t>LiquidAgents Healthcare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$179.6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55"/>
                        </a:rPr>
                        <a:t>Epilog AI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$106.3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96117452"/>
                  </a:ext>
                </a:extLst>
              </a:tr>
              <a:tr h="11929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56"/>
                        </a:rPr>
                        <a:t>Shift4Shop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$6,369.0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57"/>
                        </a:rPr>
                        <a:t>Milk Bar 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$2,850.2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58"/>
                        </a:rPr>
                        <a:t>Outer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$1,411.5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59"/>
                        </a:rPr>
                        <a:t>Cirkul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$794.1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60"/>
                        </a:rPr>
                        <a:t>Sofia &amp; Grace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$501.2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61"/>
                        </a:rPr>
                        <a:t>Osprey Funds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$291.8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62"/>
                        </a:rPr>
                        <a:t>StaffDNA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$179.6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63"/>
                        </a:rPr>
                        <a:t>Uleva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$105.8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726416"/>
                  </a:ext>
                </a:extLst>
              </a:tr>
              <a:tr h="1192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64"/>
                        </a:rPr>
                        <a:t>Athletic Greens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$6,314.0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65"/>
                        </a:rPr>
                        <a:t>Lemonade Insurance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$2,833.3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66"/>
                        </a:rPr>
                        <a:t>ALLBLK Streaming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$1,403.1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67"/>
                        </a:rPr>
                        <a:t>Cosori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$788.0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68"/>
                        </a:rPr>
                        <a:t>Rue La La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$497.0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69"/>
                        </a:rPr>
                        <a:t>Red Volcano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$287.2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70"/>
                        </a:rPr>
                        <a:t>Origin In-home Test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$176.0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Los Andes Homes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$104.3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06942446"/>
                  </a:ext>
                </a:extLst>
              </a:tr>
              <a:tr h="11929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71"/>
                        </a:rPr>
                        <a:t>Varo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$6,241.8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72"/>
                        </a:rPr>
                        <a:t>PrizePicks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$2,790.4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73"/>
                        </a:rPr>
                        <a:t>Malwarebytes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$1,385.8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74"/>
                        </a:rPr>
                        <a:t>Sheertex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$782.1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75"/>
                        </a:rPr>
                        <a:t>Working For Women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$477.3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76"/>
                        </a:rPr>
                        <a:t>Hibbett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$287.2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77"/>
                        </a:rPr>
                        <a:t>GETTR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$171.5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78"/>
                        </a:rPr>
                        <a:t>Stir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$101.9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56640323"/>
                  </a:ext>
                </a:extLst>
              </a:tr>
              <a:tr h="11929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79"/>
                        </a:rPr>
                        <a:t>Victims Justice Group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$6,087.0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80"/>
                        </a:rPr>
                        <a:t>White Heart Legal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$2,770.0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81"/>
                        </a:rPr>
                        <a:t>Deuda Cero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$1,381.8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82"/>
                        </a:rPr>
                        <a:t>Great American Home Store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$762.9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83"/>
                        </a:rPr>
                        <a:t>Inside Furniture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$466.2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84"/>
                        </a:rPr>
                        <a:t>Jambys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$281.0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85"/>
                        </a:rPr>
                        <a:t>Corkcicle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$169.9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6974877"/>
                  </a:ext>
                </a:extLst>
              </a:tr>
              <a:tr h="11929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86"/>
                        </a:rPr>
                        <a:t>Slice App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$5,877.4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87"/>
                        </a:rPr>
                        <a:t>Pikmin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$2,730.5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88"/>
                        </a:rPr>
                        <a:t>All-Pro Passer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$1,377.0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89"/>
                        </a:rPr>
                        <a:t>Southwind Carpet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$761.3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90"/>
                        </a:rPr>
                        <a:t>Nitya Capital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$459.0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91"/>
                        </a:rPr>
                        <a:t>Alvin Ailey American Dance Theater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$279.5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92"/>
                        </a:rPr>
                        <a:t>Nice &amp; Bella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$169.1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370629"/>
                  </a:ext>
                </a:extLst>
              </a:tr>
              <a:tr h="1192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93"/>
                        </a:rPr>
                        <a:t>Polestar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$5,876.1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94"/>
                        </a:rPr>
                        <a:t>Stuffed Puffs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$2,572.8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95"/>
                        </a:rPr>
                        <a:t>Hive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$1,367.9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96"/>
                        </a:rPr>
                        <a:t>Sofa City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$760.7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97"/>
                        </a:rPr>
                        <a:t>Lovepop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$455.3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98"/>
                        </a:rPr>
                        <a:t>Cincoro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$277.4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99"/>
                        </a:rPr>
                        <a:t>Chapter Medicare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$169.0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2697716"/>
                  </a:ext>
                </a:extLst>
              </a:tr>
              <a:tr h="11929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300"/>
                        </a:rPr>
                        <a:t>Mrs. Meyer’s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$5,839.2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301"/>
                        </a:rPr>
                        <a:t>Senior Angel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$2,553.7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302"/>
                        </a:rPr>
                        <a:t>Dairyland Insurance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$1,366.0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303"/>
                        </a:rPr>
                        <a:t>True Botanicals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$759.0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304"/>
                        </a:rPr>
                        <a:t>Legacy Quote Insurance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$455.1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305"/>
                        </a:rPr>
                        <a:t>Nexans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$263.3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306"/>
                        </a:rPr>
                        <a:t>M. Asam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$168.2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7110049"/>
                  </a:ext>
                </a:extLst>
              </a:tr>
              <a:tr h="11929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307"/>
                        </a:rPr>
                        <a:t>Oatly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$5,500.0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308"/>
                        </a:rPr>
                        <a:t>Biberk Insurance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$2,456.3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309"/>
                        </a:rPr>
                        <a:t>Ten-X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$1,350.7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310"/>
                        </a:rPr>
                        <a:t>Olive &amp; June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$751.1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311"/>
                        </a:rPr>
                        <a:t>Hip Optical 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$448.8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sng" strike="noStrike" err="1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312"/>
                        </a:rPr>
                        <a:t>DailyPay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$258.3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313"/>
                        </a:rPr>
                        <a:t>Bob Hurley RV Dealership</a:t>
                      </a:r>
                      <a:endParaRPr lang="en-US" sz="6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$168.1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9792659"/>
                  </a:ext>
                </a:extLst>
              </a:tr>
            </a:tbl>
          </a:graphicData>
        </a:graphic>
      </p:graphicFrame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37ADB552-2F9D-4070-8B3C-F83245944B29}"/>
              </a:ext>
            </a:extLst>
          </p:cNvPr>
          <p:cNvSpPr txBox="1">
            <a:spLocks/>
          </p:cNvSpPr>
          <p:nvPr/>
        </p:nvSpPr>
        <p:spPr>
          <a:xfrm>
            <a:off x="10575689" y="5647769"/>
            <a:ext cx="1364601" cy="564145"/>
          </a:xfrm>
          <a:prstGeom prst="rect">
            <a:avLst/>
          </a:prstGeom>
          <a:solidFill>
            <a:srgbClr val="1F1A62"/>
          </a:solidFill>
          <a:ln>
            <a:solidFill>
              <a:srgbClr val="1F1A62"/>
            </a:solidFill>
          </a:ln>
        </p:spPr>
        <p:txBody>
          <a:bodyPr vert="horz" anchor="ctr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To click through to a brand’s website, view in ‘slide show’ and click on the respective link.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A39A48-CF02-486A-A1C8-5B7F474562CB}"/>
              </a:ext>
            </a:extLst>
          </p:cNvPr>
          <p:cNvPicPr>
            <a:picLocks noChangeAspect="1"/>
          </p:cNvPicPr>
          <p:nvPr/>
        </p:nvPicPr>
        <p:blipFill rotWithShape="1">
          <a:blip r:embed="rId3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40A9B9E-2825-454E-BAD5-4E36900F097B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5E47FD-01F0-4589-AF01-2F07D8425B88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27761439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F874FCD-15DA-44CD-A46D-78530F82C5EB}"/>
              </a:ext>
            </a:extLst>
          </p:cNvPr>
          <p:cNvSpPr txBox="1">
            <a:spLocks/>
          </p:cNvSpPr>
          <p:nvPr/>
        </p:nvSpPr>
        <p:spPr>
          <a:xfrm>
            <a:off x="504724" y="6322390"/>
            <a:ext cx="11601104" cy="196653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Source: VAB analysis of Nielsen Ad Intel data, 1/1/21-12/31/21. TV spend includes national cable TV, broadcast TV, Spanish language cable TV, Spanish language broadcast TV. Brands reflect those with national TV spend over $100K.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E334FF-013B-4334-A22B-4AD816EFE3C8}"/>
              </a:ext>
            </a:extLst>
          </p:cNvPr>
          <p:cNvSpPr/>
          <p:nvPr/>
        </p:nvSpPr>
        <p:spPr>
          <a:xfrm>
            <a:off x="273202" y="72052"/>
            <a:ext cx="118326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The </a:t>
            </a:r>
            <a:r>
              <a:rPr lang="en-US" sz="2400" b="1">
                <a:solidFill>
                  <a:srgbClr val="ED3C8D"/>
                </a:solidFill>
                <a:latin typeface="Helvetica" pitchFamily="2" charset="0"/>
              </a:rPr>
              <a:t>DTC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segment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continues to drive new entrants with </a:t>
            </a:r>
            <a:r>
              <a:rPr lang="en-US" sz="2400" b="1">
                <a:solidFill>
                  <a:srgbClr val="ED3C8D"/>
                </a:solidFill>
                <a:latin typeface="Helvetica" pitchFamily="2" charset="0"/>
              </a:rPr>
              <a:t>132 brands</a:t>
            </a:r>
            <a:r>
              <a:rPr lang="en-US" sz="2400" b="1">
                <a:solidFill>
                  <a:srgbClr val="1F1A62"/>
                </a:solidFill>
                <a:latin typeface="Helvetica" pitchFamily="2" charset="0"/>
              </a:rPr>
              <a:t> across </a:t>
            </a:r>
            <a:r>
              <a:rPr lang="en-US" sz="2400" b="1">
                <a:solidFill>
                  <a:srgbClr val="ED3C8D"/>
                </a:solidFill>
                <a:latin typeface="Helvetica" pitchFamily="2" charset="0"/>
              </a:rPr>
              <a:t>52 categories</a:t>
            </a:r>
            <a:r>
              <a:rPr lang="en-US" sz="2400" b="1">
                <a:solidFill>
                  <a:srgbClr val="1F1A62"/>
                </a:solidFill>
                <a:latin typeface="Helvetica" pitchFamily="2" charset="0"/>
              </a:rPr>
              <a:t>, spending </a:t>
            </a:r>
            <a:r>
              <a:rPr lang="en-US" sz="2400" b="1">
                <a:solidFill>
                  <a:srgbClr val="ED3C8D"/>
                </a:solidFill>
                <a:latin typeface="Helvetica" pitchFamily="2" charset="0"/>
              </a:rPr>
              <a:t>over $570 million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F24630-D7C1-4472-9919-0C7504D938C4}"/>
              </a:ext>
            </a:extLst>
          </p:cNvPr>
          <p:cNvSpPr txBox="1"/>
          <p:nvPr/>
        </p:nvSpPr>
        <p:spPr>
          <a:xfrm>
            <a:off x="1117191" y="814347"/>
            <a:ext cx="10099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2021 New National TV DTC Advertisers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D5DBAFC-E4AB-45B4-B048-4B09B71D9893}"/>
              </a:ext>
            </a:extLst>
          </p:cNvPr>
          <p:cNvSpPr txBox="1"/>
          <p:nvPr/>
        </p:nvSpPr>
        <p:spPr>
          <a:xfrm>
            <a:off x="451054" y="6169381"/>
            <a:ext cx="45007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>
                <a:solidFill>
                  <a:srgbClr val="1B1464"/>
                </a:solidFill>
                <a:latin typeface="Helvetica" panose="020B0403020202020204" pitchFamily="34" charset="0"/>
              </a:rPr>
              <a:t>Logos represent a sampling of new national TV DTC advertisers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8E5F687-6F94-4F0D-A2A0-9802CE98FD01}"/>
              </a:ext>
            </a:extLst>
          </p:cNvPr>
          <p:cNvSpPr/>
          <p:nvPr/>
        </p:nvSpPr>
        <p:spPr>
          <a:xfrm>
            <a:off x="786680" y="5383120"/>
            <a:ext cx="8531915" cy="798193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36146A2-985A-4E38-B615-DEA61C946375}"/>
              </a:ext>
            </a:extLst>
          </p:cNvPr>
          <p:cNvSpPr/>
          <p:nvPr/>
        </p:nvSpPr>
        <p:spPr>
          <a:xfrm>
            <a:off x="9368859" y="5393209"/>
            <a:ext cx="2718872" cy="798193"/>
          </a:xfrm>
          <a:prstGeom prst="roundRect">
            <a:avLst/>
          </a:prstGeom>
          <a:solidFill>
            <a:srgbClr val="00BFF2"/>
          </a:solidFill>
          <a:ln w="12700">
            <a:solidFill>
              <a:srgbClr val="00C0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9EBAF30-273B-49B1-B952-0B3210421376}"/>
              </a:ext>
            </a:extLst>
          </p:cNvPr>
          <p:cNvSpPr txBox="1"/>
          <p:nvPr/>
        </p:nvSpPr>
        <p:spPr>
          <a:xfrm>
            <a:off x="9416565" y="5435794"/>
            <a:ext cx="261624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DTC brands accounted for </a:t>
            </a:r>
            <a:r>
              <a:rPr lang="en-US" sz="10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42% </a:t>
            </a:r>
            <a:r>
              <a:rPr lang="en-US" sz="1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of total new TV advertisers and </a:t>
            </a:r>
            <a:r>
              <a:rPr lang="en-US" sz="10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43%</a:t>
            </a:r>
            <a:r>
              <a:rPr lang="en-US" sz="1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algn="ctr"/>
            <a:r>
              <a:rPr lang="en-US" sz="1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of total TV spend</a:t>
            </a:r>
          </a:p>
          <a:p>
            <a:pPr algn="ctr"/>
            <a:endParaRPr lang="en-US" sz="60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(vs. 2020: 42% of advertisers; 36% of spend) </a:t>
            </a:r>
          </a:p>
        </p:txBody>
      </p:sp>
      <p:pic>
        <p:nvPicPr>
          <p:cNvPr id="49" name="Picture 20" descr="Flamingo Affiliate Program">
            <a:extLst>
              <a:ext uri="{FF2B5EF4-FFF2-40B4-BE49-F238E27FC236}">
                <a16:creationId xmlns:a16="http://schemas.microsoft.com/office/drawing/2014/main" id="{0AE8CB4B-13DC-4748-9B33-00F4C03F3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2397" y="5445511"/>
            <a:ext cx="725541" cy="22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8" descr="hiveonline – Creating the sustainable digital economy">
            <a:extLst>
              <a:ext uri="{FF2B5EF4-FFF2-40B4-BE49-F238E27FC236}">
                <a16:creationId xmlns:a16="http://schemas.microsoft.com/office/drawing/2014/main" id="{B47D3BF5-9BF3-48A2-9347-1C85A1D81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3892" y="5700031"/>
            <a:ext cx="1125857" cy="26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34" descr="THE NEW AFTERPAY LOGO PNG 2021">
            <a:extLst>
              <a:ext uri="{FF2B5EF4-FFF2-40B4-BE49-F238E27FC236}">
                <a16:creationId xmlns:a16="http://schemas.microsoft.com/office/drawing/2014/main" id="{BC85CDED-9D70-47BD-B3DF-B0502E3D2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2489" y="5415430"/>
            <a:ext cx="725541" cy="25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6" descr="Jobs at Cerebral">
            <a:extLst>
              <a:ext uri="{FF2B5EF4-FFF2-40B4-BE49-F238E27FC236}">
                <a16:creationId xmlns:a16="http://schemas.microsoft.com/office/drawing/2014/main" id="{213E6C77-7121-4AD3-99B1-786FAF112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8600" y="5919226"/>
            <a:ext cx="846495" cy="19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0" descr="oura-logo - Qvik">
            <a:extLst>
              <a:ext uri="{FF2B5EF4-FFF2-40B4-BE49-F238E27FC236}">
                <a16:creationId xmlns:a16="http://schemas.microsoft.com/office/drawing/2014/main" id="{ABBF4187-68AE-46D8-A95E-1CF2041048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10" t="31439" r="5946" b="41583"/>
          <a:stretch/>
        </p:blipFill>
        <p:spPr bwMode="auto">
          <a:xfrm>
            <a:off x="1774193" y="5700031"/>
            <a:ext cx="558866" cy="17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2" descr="GO2bank: Mobile banking - Apps on Google Play">
            <a:extLst>
              <a:ext uri="{FF2B5EF4-FFF2-40B4-BE49-F238E27FC236}">
                <a16:creationId xmlns:a16="http://schemas.microsoft.com/office/drawing/2014/main" id="{17D51334-21AF-4515-86BC-C935A0748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15787" y="5456827"/>
            <a:ext cx="411358" cy="23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Allblk | Logopedia | Fandom">
            <a:extLst>
              <a:ext uri="{FF2B5EF4-FFF2-40B4-BE49-F238E27FC236}">
                <a16:creationId xmlns:a16="http://schemas.microsoft.com/office/drawing/2014/main" id="{3643E357-D05A-41CC-87CA-C7983B4E4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4430" y="5383120"/>
            <a:ext cx="666325" cy="31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38" descr="Newsroom - Brand gallery | HelloFresh SE">
            <a:extLst>
              <a:ext uri="{FF2B5EF4-FFF2-40B4-BE49-F238E27FC236}">
                <a16:creationId xmlns:a16="http://schemas.microsoft.com/office/drawing/2014/main" id="{FD9DDA98-960C-45F3-A0A4-9C663A79E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9117" y="5990410"/>
            <a:ext cx="738072" cy="14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2" descr="Flower Delivery StartUp UrbanStems Raises $6.8M in Series A Funding">
            <a:extLst>
              <a:ext uri="{FF2B5EF4-FFF2-40B4-BE49-F238E27FC236}">
                <a16:creationId xmlns:a16="http://schemas.microsoft.com/office/drawing/2014/main" id="{8F57A746-717E-4500-A925-A36507D5B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0049" y="5458743"/>
            <a:ext cx="993343" cy="15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0">
            <a:extLst>
              <a:ext uri="{FF2B5EF4-FFF2-40B4-BE49-F238E27FC236}">
                <a16:creationId xmlns:a16="http://schemas.microsoft.com/office/drawing/2014/main" id="{37A47F66-DE88-4662-94C4-0BD689D01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1417" y="5811001"/>
            <a:ext cx="479086" cy="30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52" descr="Prende TV | Logopedia | Fandom">
            <a:extLst>
              <a:ext uri="{FF2B5EF4-FFF2-40B4-BE49-F238E27FC236}">
                <a16:creationId xmlns:a16="http://schemas.microsoft.com/office/drawing/2014/main" id="{F3249516-FDEE-4FCB-94F3-CDA7D2B974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5151" y="5687275"/>
            <a:ext cx="695570" cy="2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Astrology Inspired Birthday Candles – Birthdate Co. CA">
            <a:extLst>
              <a:ext uri="{FF2B5EF4-FFF2-40B4-BE49-F238E27FC236}">
                <a16:creationId xmlns:a16="http://schemas.microsoft.com/office/drawing/2014/main" id="{9D9B1E9D-2241-4AC6-9F34-FF43969142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40308" y="5481440"/>
            <a:ext cx="869630" cy="14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Gorjana | Irvine Spectrum Center">
            <a:extLst>
              <a:ext uri="{FF2B5EF4-FFF2-40B4-BE49-F238E27FC236}">
                <a16:creationId xmlns:a16="http://schemas.microsoft.com/office/drawing/2014/main" id="{7BF98DA5-E9F2-49FB-B37F-D746422FD3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88049" y="5759889"/>
            <a:ext cx="979002" cy="18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Laird Superfood Completes $10 Million Growth Investment by Danone Manifesto  Ventures">
            <a:extLst>
              <a:ext uri="{FF2B5EF4-FFF2-40B4-BE49-F238E27FC236}">
                <a16:creationId xmlns:a16="http://schemas.microsoft.com/office/drawing/2014/main" id="{3232A129-2B12-4C95-853D-338EBC207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63543" y="5629704"/>
            <a:ext cx="474836" cy="25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4" descr="Amazon.com: Vincero Watches: ABOUT US">
            <a:extLst>
              <a:ext uri="{FF2B5EF4-FFF2-40B4-BE49-F238E27FC236}">
                <a16:creationId xmlns:a16="http://schemas.microsoft.com/office/drawing/2014/main" id="{7E6DFF5A-6E75-42D7-8276-647A6DC520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74206" y="5792920"/>
            <a:ext cx="453209" cy="31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79CC3DB-DF4D-47C4-91F9-6574588D26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4750188"/>
              </p:ext>
            </p:extLst>
          </p:nvPr>
        </p:nvGraphicFramePr>
        <p:xfrm>
          <a:off x="273202" y="1157351"/>
          <a:ext cx="11764248" cy="4145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0016">
                  <a:extLst>
                    <a:ext uri="{9D8B030D-6E8A-4147-A177-3AD203B41FA5}">
                      <a16:colId xmlns:a16="http://schemas.microsoft.com/office/drawing/2014/main" val="2823444292"/>
                    </a:ext>
                  </a:extLst>
                </a:gridCol>
                <a:gridCol w="1335400">
                  <a:extLst>
                    <a:ext uri="{9D8B030D-6E8A-4147-A177-3AD203B41FA5}">
                      <a16:colId xmlns:a16="http://schemas.microsoft.com/office/drawing/2014/main" val="313153573"/>
                    </a:ext>
                  </a:extLst>
                </a:gridCol>
                <a:gridCol w="582914">
                  <a:extLst>
                    <a:ext uri="{9D8B030D-6E8A-4147-A177-3AD203B41FA5}">
                      <a16:colId xmlns:a16="http://schemas.microsoft.com/office/drawing/2014/main" val="2926503262"/>
                    </a:ext>
                  </a:extLst>
                </a:gridCol>
                <a:gridCol w="116582">
                  <a:extLst>
                    <a:ext uri="{9D8B030D-6E8A-4147-A177-3AD203B41FA5}">
                      <a16:colId xmlns:a16="http://schemas.microsoft.com/office/drawing/2014/main" val="2482055703"/>
                    </a:ext>
                  </a:extLst>
                </a:gridCol>
                <a:gridCol w="1070441">
                  <a:extLst>
                    <a:ext uri="{9D8B030D-6E8A-4147-A177-3AD203B41FA5}">
                      <a16:colId xmlns:a16="http://schemas.microsoft.com/office/drawing/2014/main" val="51799199"/>
                    </a:ext>
                  </a:extLst>
                </a:gridCol>
                <a:gridCol w="1208221">
                  <a:extLst>
                    <a:ext uri="{9D8B030D-6E8A-4147-A177-3AD203B41FA5}">
                      <a16:colId xmlns:a16="http://schemas.microsoft.com/office/drawing/2014/main" val="3290634104"/>
                    </a:ext>
                  </a:extLst>
                </a:gridCol>
                <a:gridCol w="508724">
                  <a:extLst>
                    <a:ext uri="{9D8B030D-6E8A-4147-A177-3AD203B41FA5}">
                      <a16:colId xmlns:a16="http://schemas.microsoft.com/office/drawing/2014/main" val="2682126625"/>
                    </a:ext>
                  </a:extLst>
                </a:gridCol>
                <a:gridCol w="116582">
                  <a:extLst>
                    <a:ext uri="{9D8B030D-6E8A-4147-A177-3AD203B41FA5}">
                      <a16:colId xmlns:a16="http://schemas.microsoft.com/office/drawing/2014/main" val="3840813608"/>
                    </a:ext>
                  </a:extLst>
                </a:gridCol>
                <a:gridCol w="1187023">
                  <a:extLst>
                    <a:ext uri="{9D8B030D-6E8A-4147-A177-3AD203B41FA5}">
                      <a16:colId xmlns:a16="http://schemas.microsoft.com/office/drawing/2014/main" val="1618297473"/>
                    </a:ext>
                  </a:extLst>
                </a:gridCol>
                <a:gridCol w="1102236">
                  <a:extLst>
                    <a:ext uri="{9D8B030D-6E8A-4147-A177-3AD203B41FA5}">
                      <a16:colId xmlns:a16="http://schemas.microsoft.com/office/drawing/2014/main" val="106045140"/>
                    </a:ext>
                  </a:extLst>
                </a:gridCol>
                <a:gridCol w="508724">
                  <a:extLst>
                    <a:ext uri="{9D8B030D-6E8A-4147-A177-3AD203B41FA5}">
                      <a16:colId xmlns:a16="http://schemas.microsoft.com/office/drawing/2014/main" val="1230414815"/>
                    </a:ext>
                  </a:extLst>
                </a:gridCol>
                <a:gridCol w="116582">
                  <a:extLst>
                    <a:ext uri="{9D8B030D-6E8A-4147-A177-3AD203B41FA5}">
                      <a16:colId xmlns:a16="http://schemas.microsoft.com/office/drawing/2014/main" val="1167192922"/>
                    </a:ext>
                  </a:extLst>
                </a:gridCol>
                <a:gridCol w="1059843">
                  <a:extLst>
                    <a:ext uri="{9D8B030D-6E8A-4147-A177-3AD203B41FA5}">
                      <a16:colId xmlns:a16="http://schemas.microsoft.com/office/drawing/2014/main" val="3199425179"/>
                    </a:ext>
                  </a:extLst>
                </a:gridCol>
                <a:gridCol w="1102236">
                  <a:extLst>
                    <a:ext uri="{9D8B030D-6E8A-4147-A177-3AD203B41FA5}">
                      <a16:colId xmlns:a16="http://schemas.microsoft.com/office/drawing/2014/main" val="672615002"/>
                    </a:ext>
                  </a:extLst>
                </a:gridCol>
                <a:gridCol w="508724">
                  <a:extLst>
                    <a:ext uri="{9D8B030D-6E8A-4147-A177-3AD203B41FA5}">
                      <a16:colId xmlns:a16="http://schemas.microsoft.com/office/drawing/2014/main" val="2070407910"/>
                    </a:ext>
                  </a:extLst>
                </a:gridCol>
              </a:tblGrid>
              <a:tr h="896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Brands</a:t>
                      </a:r>
                      <a:endParaRPr lang="en-US" sz="8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Categories</a:t>
                      </a:r>
                      <a:endParaRPr lang="en-US" sz="8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$$$ (000)</a:t>
                      </a:r>
                      <a:endParaRPr lang="en-US" sz="8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Brands</a:t>
                      </a:r>
                      <a:endParaRPr lang="en-US" sz="8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Categories</a:t>
                      </a:r>
                      <a:endParaRPr lang="en-US" sz="8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$$$ (000)</a:t>
                      </a:r>
                      <a:endParaRPr lang="en-US" sz="8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Brands</a:t>
                      </a:r>
                      <a:endParaRPr lang="en-US" sz="8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Categories</a:t>
                      </a:r>
                      <a:endParaRPr lang="en-US" sz="8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$$$ (000)</a:t>
                      </a:r>
                      <a:endParaRPr lang="en-US" sz="8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Brands</a:t>
                      </a:r>
                      <a:endParaRPr lang="en-US" sz="8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Categories</a:t>
                      </a:r>
                      <a:endParaRPr lang="en-US" sz="8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$$$ (000)</a:t>
                      </a:r>
                      <a:endParaRPr lang="en-US" sz="8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1F1A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795621"/>
                  </a:ext>
                </a:extLst>
              </a:tr>
              <a:tr h="8962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8"/>
                        </a:rPr>
                        <a:t>Paramount+ Streaming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Streaming Services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$178,920.3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9"/>
                        </a:rPr>
                        <a:t>Lemonade Insurance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Insurance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$2,833.3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0"/>
                        </a:rPr>
                        <a:t>Insurify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Insurance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$816.2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1"/>
                        </a:rPr>
                        <a:t>Tickpick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Mobile Tickets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$358.2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23412153"/>
                  </a:ext>
                </a:extLst>
              </a:tr>
              <a:tr h="896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2"/>
                        </a:rPr>
                        <a:t>Crypto.com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Crypto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$46,856.0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3"/>
                        </a:rPr>
                        <a:t>PrizePicks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Online Betting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$2,790.4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4"/>
                        </a:rPr>
                        <a:t>Fridababy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Personal Care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$809.0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5"/>
                        </a:rPr>
                        <a:t>Savage X Fenty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Apparel &amp; Accessories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$338.8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53648098"/>
                  </a:ext>
                </a:extLst>
              </a:tr>
              <a:tr h="8962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6"/>
                        </a:rPr>
                        <a:t>Canva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Graphic Design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$34,871.5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7"/>
                        </a:rPr>
                        <a:t>Pikmin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Gaming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$2,730.5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8"/>
                        </a:rPr>
                        <a:t>Sheertex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Apparel &amp; Accessories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$782.1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29"/>
                        </a:rPr>
                        <a:t>Pegasystems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Professional Services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$336.7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94742186"/>
                  </a:ext>
                </a:extLst>
              </a:tr>
              <a:tr h="896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30"/>
                        </a:rPr>
                        <a:t>FTX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Crypto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$31,026.6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31"/>
                        </a:rPr>
                        <a:t>WorldRemit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Financial Services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$2,249.9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32"/>
                        </a:rPr>
                        <a:t>Owning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Financial Services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$738.8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33"/>
                        </a:rPr>
                        <a:t>Alteryx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Computer Software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$319.3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88508627"/>
                  </a:ext>
                </a:extLst>
              </a:tr>
              <a:tr h="8962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34"/>
                        </a:rPr>
                        <a:t>Allbirds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Apparel &amp; Accessories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$24,857.5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35"/>
                        </a:rPr>
                        <a:t>IdentityIQ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Cybersecurity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$2,144.0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36"/>
                        </a:rPr>
                        <a:t>Uncommon Goods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Gifts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$733.7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37"/>
                        </a:rPr>
                        <a:t>Quiver Distribution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Film Production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$307.9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57787097"/>
                  </a:ext>
                </a:extLst>
              </a:tr>
              <a:tr h="896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38"/>
                        </a:rPr>
                        <a:t>Instacart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Food Delivery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$16,959.4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39"/>
                        </a:rPr>
                        <a:t>Ruggable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Home Furnishing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$2,120.5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40"/>
                        </a:rPr>
                        <a:t>Underdog Fantasy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Gaming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$726.3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41"/>
                        </a:rPr>
                        <a:t>Cookie Run: Kingdom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Mobile Apps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$293.2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674003885"/>
                  </a:ext>
                </a:extLst>
              </a:tr>
              <a:tr h="8962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42"/>
                        </a:rPr>
                        <a:t>Lume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Personal Care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$13,245.6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43"/>
                        </a:rPr>
                        <a:t>Cashman Casino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Mobile Apps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$2,114.5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44"/>
                        </a:rPr>
                        <a:t>Zebit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Marketplace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$709.0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45"/>
                        </a:rPr>
                        <a:t>Osprey Funds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Financial Services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$291.8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56896288"/>
                  </a:ext>
                </a:extLst>
              </a:tr>
              <a:tr h="8962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46"/>
                        </a:rPr>
                        <a:t>GO2bank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Online Banking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$12,547.9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47"/>
                        </a:rPr>
                        <a:t>Merge Mansion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Gaming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$2,052.7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48"/>
                        </a:rPr>
                        <a:t>Afterpay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Financial Services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$695.5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49"/>
                        </a:rPr>
                        <a:t>Favor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Personal Care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$247.3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81479344"/>
                  </a:ext>
                </a:extLst>
              </a:tr>
              <a:tr h="8962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50"/>
                        </a:rPr>
                        <a:t>Nervive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Vitamins &amp; Supplements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$11,819.8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51"/>
                        </a:rPr>
                        <a:t>EveryPlate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Food Delivery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$1,993.9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52"/>
                        </a:rPr>
                        <a:t>Carewell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Personal Care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$683.6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53"/>
                        </a:rPr>
                        <a:t>SmartMatch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Insurance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$244.1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25212367"/>
                  </a:ext>
                </a:extLst>
              </a:tr>
              <a:tr h="8962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54"/>
                        </a:rPr>
                        <a:t>Cerebral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Telemedicine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$10,028.5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55"/>
                        </a:rPr>
                        <a:t>Send A Cake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Food Delivery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$1,929.8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56"/>
                        </a:rPr>
                        <a:t>TripAmigo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Travel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$650.7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57"/>
                        </a:rPr>
                        <a:t>Owlet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Health &amp; Wellness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$241.9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89309244"/>
                  </a:ext>
                </a:extLst>
              </a:tr>
              <a:tr h="8962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58"/>
                        </a:rPr>
                        <a:t>Talenti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Food (misc)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$8,973.2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59"/>
                        </a:rPr>
                        <a:t>True Classic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Apparel &amp; Accessories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$1,860.2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60"/>
                        </a:rPr>
                        <a:t>iTrustCapital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Crypto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$633.4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61"/>
                        </a:rPr>
                        <a:t>Picsart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Mobile Apps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$239.9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62673279"/>
                  </a:ext>
                </a:extLst>
              </a:tr>
              <a:tr h="896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62"/>
                        </a:rPr>
                        <a:t>Upsie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Insurance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$8,083.9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63"/>
                        </a:rPr>
                        <a:t>Frank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Social Network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$1,722.2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64"/>
                        </a:rPr>
                        <a:t>Bartesian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Home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$620.4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65"/>
                        </a:rPr>
                        <a:t>Biz2Credit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Financial Services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$234.3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14118587"/>
                  </a:ext>
                </a:extLst>
              </a:tr>
              <a:tr h="8962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66"/>
                        </a:rPr>
                        <a:t>Therabody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Health &amp; Wellness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$6,886.3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67"/>
                        </a:rPr>
                        <a:t>Waystar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Financial Services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$1,714.4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68"/>
                        </a:rPr>
                        <a:t>Good American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Apparel &amp; Accessories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$609.4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69"/>
                        </a:rPr>
                        <a:t>Chroma Gro 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Plant Care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$232.3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695584081"/>
                  </a:ext>
                </a:extLst>
              </a:tr>
              <a:tr h="8962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70"/>
                        </a:rPr>
                        <a:t>Bingo Blitz App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Mobile Apps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$6,774.9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71"/>
                        </a:rPr>
                        <a:t>Glossier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Skincare &amp; Beauty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$1,694.7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72"/>
                        </a:rPr>
                        <a:t>Zesty Paws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Pet Care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$601.5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73"/>
                        </a:rPr>
                        <a:t>Gorjana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Jewelry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$223.7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634074747"/>
                  </a:ext>
                </a:extLst>
              </a:tr>
              <a:tr h="896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74"/>
                        </a:rPr>
                        <a:t>Athletic Greens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Vitamins &amp; Supplements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$6,314.0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75"/>
                        </a:rPr>
                        <a:t>Pendulum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Vitamins &amp; Supplements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$1,505.7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76"/>
                        </a:rPr>
                        <a:t>Wondrium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Online Education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$585.0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77"/>
                        </a:rPr>
                        <a:t>Algorand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Crypto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$219.4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74512114"/>
                  </a:ext>
                </a:extLst>
              </a:tr>
              <a:tr h="8962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78"/>
                        </a:rPr>
                        <a:t>Varo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Online Banking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$6,241.8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79"/>
                        </a:rPr>
                        <a:t>Cue Health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At-Home Testing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$1,501.7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80"/>
                        </a:rPr>
                        <a:t>Vault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Health &amp; Wellness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$580.2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81"/>
                        </a:rPr>
                        <a:t>Top Eleven App 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Gaming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$206.9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92782422"/>
                  </a:ext>
                </a:extLst>
              </a:tr>
              <a:tr h="8962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82"/>
                        </a:rPr>
                        <a:t>Slice App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Food Delivery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$5,877.4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83"/>
                        </a:rPr>
                        <a:t>Bumper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Automotive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$1,487.5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84"/>
                        </a:rPr>
                        <a:t>Upgrade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Financial Services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$523.5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85"/>
                        </a:rPr>
                        <a:t>Coin Cloud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Crypto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$195.2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52044637"/>
                  </a:ext>
                </a:extLst>
              </a:tr>
              <a:tr h="8962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86"/>
                        </a:rPr>
                        <a:t>Mrs. Meyer’s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Cleaning &amp; Sanitizing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$5,839.2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87"/>
                        </a:rPr>
                        <a:t>Birthdate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Gifts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$1,485.7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88"/>
                        </a:rPr>
                        <a:t>Vincero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Apparel &amp; Accessories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$515.2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89"/>
                        </a:rPr>
                        <a:t>Pipette Health 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Personal Care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$192.4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42494866"/>
                  </a:ext>
                </a:extLst>
              </a:tr>
              <a:tr h="8962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90"/>
                        </a:rPr>
                        <a:t>Make Golf Your Thing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Organizations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$4,968.6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91"/>
                        </a:rPr>
                        <a:t>Flamingo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Personal Care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$1,459.0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92"/>
                        </a:rPr>
                        <a:t>Sofia &amp; Grace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Personal Care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$501.2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93"/>
                        </a:rPr>
                        <a:t>Angelinos Coffee 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Beverages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$191.9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7743857"/>
                  </a:ext>
                </a:extLst>
              </a:tr>
              <a:tr h="896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94"/>
                        </a:rPr>
                        <a:t>Fundrise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Financial Services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$4,736.2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95"/>
                        </a:rPr>
                        <a:t>UrbanStems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Flower Delivery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$1,432.3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96"/>
                        </a:rPr>
                        <a:t>Rue La La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Apparel &amp; Accessories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$497.0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97"/>
                        </a:rPr>
                        <a:t>One Medical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Health &amp; Wellness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$189.4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61682894"/>
                  </a:ext>
                </a:extLst>
              </a:tr>
              <a:tr h="8962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98"/>
                        </a:rPr>
                        <a:t>Josh Cellars Wine 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Alcoholic Beverages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$4,608.6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99"/>
                        </a:rPr>
                        <a:t>Outer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Home Furnishing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$1,411.5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00"/>
                        </a:rPr>
                        <a:t>Lovepop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Gifts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$455.3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01"/>
                        </a:rPr>
                        <a:t>Supernatural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Fitness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$183.6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92104153"/>
                  </a:ext>
                </a:extLst>
              </a:tr>
              <a:tr h="8962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02"/>
                        </a:rPr>
                        <a:t>Worthy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Marketplace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$4,605.3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03"/>
                        </a:rPr>
                        <a:t>ALLBLK Streaming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Streaming Services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$1,403.1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04"/>
                        </a:rPr>
                        <a:t>Legacy Quote Insurance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Insurance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$455.1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05"/>
                        </a:rPr>
                        <a:t>StaffDNA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Professional Services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$179.6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612229982"/>
                  </a:ext>
                </a:extLst>
              </a:tr>
              <a:tr h="8962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06"/>
                        </a:rPr>
                        <a:t>Pixicade 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Direct Response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$4,121.1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07"/>
                        </a:rPr>
                        <a:t>Hive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Online Delivery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$1,367.9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08"/>
                        </a:rPr>
                        <a:t>Hip Optical 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Eyewear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$448.8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09"/>
                        </a:rPr>
                        <a:t>GETTR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Social Network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$171.5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044823627"/>
                  </a:ext>
                </a:extLst>
              </a:tr>
              <a:tr h="896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10"/>
                        </a:rPr>
                        <a:t>Bespoke Post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Online Subscription Service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$3,926.8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11"/>
                        </a:rPr>
                        <a:t>Clime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Weather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$1,312.9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12"/>
                        </a:rPr>
                        <a:t>Brigit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Financial Services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$443.1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13"/>
                        </a:rPr>
                        <a:t>Corkcicle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Drinkware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$169.9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68398414"/>
                  </a:ext>
                </a:extLst>
              </a:tr>
              <a:tr h="896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14"/>
                        </a:rPr>
                        <a:t>House of Fun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Gaming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$3,845.6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15"/>
                        </a:rPr>
                        <a:t>Capsule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Online Delivery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$1,203.2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16"/>
                        </a:rPr>
                        <a:t>MoneyLion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Online Banking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$431.4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17"/>
                        </a:rPr>
                        <a:t>NakedWines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Alcohol Delivery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$162.4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30067854"/>
                  </a:ext>
                </a:extLst>
              </a:tr>
              <a:tr h="8962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18"/>
                        </a:rPr>
                        <a:t>BinaxNOW In-home Test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At-Home Testing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$3,553.6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19"/>
                        </a:rPr>
                        <a:t>MYXfitness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Fitness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$1,088.2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20"/>
                        </a:rPr>
                        <a:t>Omigo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Home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$427.7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21"/>
                        </a:rPr>
                        <a:t>Confide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Cybersecurity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$141.1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35203776"/>
                  </a:ext>
                </a:extLst>
              </a:tr>
              <a:tr h="896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22"/>
                        </a:rPr>
                        <a:t>Embark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Pet Care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$3,456.7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23"/>
                        </a:rPr>
                        <a:t>Instant Beauty 60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Skincare &amp; Beauty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$1,026.8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24"/>
                        </a:rPr>
                        <a:t>Motorsport Games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Esports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$419.6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25"/>
                        </a:rPr>
                        <a:t>Hello Bag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Home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$137.4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10606120"/>
                  </a:ext>
                </a:extLst>
              </a:tr>
              <a:tr h="896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26"/>
                        </a:rPr>
                        <a:t>EverMerge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Mobile Apps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$3,096.4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27"/>
                        </a:rPr>
                        <a:t>Swift Premium Meats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Food (misc)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$993.1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28"/>
                        </a:rPr>
                        <a:t>Skylar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Fragrances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$408.4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29"/>
                        </a:rPr>
                        <a:t>Bitwise Investments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Crypto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$129.6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99890429"/>
                  </a:ext>
                </a:extLst>
              </a:tr>
              <a:tr h="8962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30"/>
                        </a:rPr>
                        <a:t>Applaydu App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Mobile Apps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$2,971.5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31"/>
                        </a:rPr>
                        <a:t>CNN+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Streaming Services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$940.2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32"/>
                        </a:rPr>
                        <a:t>Blossom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Mobile Apps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$406.2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33"/>
                        </a:rPr>
                        <a:t>Fair Harbor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Apparel &amp; Accessories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$119.6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54544367"/>
                  </a:ext>
                </a:extLst>
              </a:tr>
              <a:tr h="896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34"/>
                        </a:rPr>
                        <a:t>Cybereason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Cybersecurity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$2,969.8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35"/>
                        </a:rPr>
                        <a:t>Udemy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Online Education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$918.2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36"/>
                        </a:rPr>
                        <a:t>AllTrails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Outdoor Recreation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$392.5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37"/>
                        </a:rPr>
                        <a:t>Wolf &amp; Badger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Jewelry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$117.9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48081950"/>
                  </a:ext>
                </a:extLst>
              </a:tr>
              <a:tr h="896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38"/>
                        </a:rPr>
                        <a:t>Magic Spoon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Food (misc)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$2,913.9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39"/>
                        </a:rPr>
                        <a:t>BYJU’S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Online Education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$883.3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40"/>
                        </a:rPr>
                        <a:t>Arculus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Crypto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$386.6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41"/>
                        </a:rPr>
                        <a:t>Pixels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Home Furnishing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$116.7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45282764"/>
                  </a:ext>
                </a:extLst>
              </a:tr>
              <a:tr h="8962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42"/>
                        </a:rPr>
                        <a:t>Deloitte US Open AR App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Mobile Apps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$2,865.0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43"/>
                        </a:rPr>
                        <a:t>Tracksmith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Apparel &amp; Accessories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$841.6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44"/>
                        </a:rPr>
                        <a:t>AnyTask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Professional Services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$364.6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45"/>
                        </a:rPr>
                        <a:t>Cuts Clothing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Apparel &amp; Accessories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$113.9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636331804"/>
                  </a:ext>
                </a:extLst>
              </a:tr>
              <a:tr h="8962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46"/>
                        </a:rPr>
                        <a:t>Milk Bar 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Food (misc)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$2,850.2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47"/>
                        </a:rPr>
                        <a:t>Keen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Psychic Readings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$822.7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48"/>
                        </a:rPr>
                        <a:t>Pair Eyewear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Eyewear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$362.5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sng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hlinkClick r:id="rId149"/>
                        </a:rPr>
                        <a:t>Stir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Online Dating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$101.9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86181042"/>
                  </a:ext>
                </a:extLst>
              </a:tr>
            </a:tbl>
          </a:graphicData>
        </a:graphic>
      </p:graphicFrame>
      <p:pic>
        <p:nvPicPr>
          <p:cNvPr id="38" name="Picture 2" descr="Media Kit – FTX Exchange">
            <a:extLst>
              <a:ext uri="{FF2B5EF4-FFF2-40B4-BE49-F238E27FC236}">
                <a16:creationId xmlns:a16="http://schemas.microsoft.com/office/drawing/2014/main" id="{2B7C85CC-A145-407B-B771-470B4F935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48555" y="5940707"/>
            <a:ext cx="479334" cy="1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incoro Tequila">
            <a:extLst>
              <a:ext uri="{FF2B5EF4-FFF2-40B4-BE49-F238E27FC236}">
                <a16:creationId xmlns:a16="http://schemas.microsoft.com/office/drawing/2014/main" id="{34060498-A16B-4C96-BD06-9353256987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1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08" r="20592" b="1446"/>
          <a:stretch/>
        </p:blipFill>
        <p:spPr bwMode="auto">
          <a:xfrm>
            <a:off x="7490463" y="5380115"/>
            <a:ext cx="510939" cy="41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Machine Washable Rugs: Area Rugs and Runners | Ruggable">
            <a:extLst>
              <a:ext uri="{FF2B5EF4-FFF2-40B4-BE49-F238E27FC236}">
                <a16:creationId xmlns:a16="http://schemas.microsoft.com/office/drawing/2014/main" id="{EA7F44F5-8DBA-4D57-8D8D-7E8B24534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2849" y="5628335"/>
            <a:ext cx="575596" cy="13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Lemonade – Renters and Home Insurance For Urban Dwellers - Digital  Innovation and Transformation">
            <a:extLst>
              <a:ext uri="{FF2B5EF4-FFF2-40B4-BE49-F238E27FC236}">
                <a16:creationId xmlns:a16="http://schemas.microsoft.com/office/drawing/2014/main" id="{4AF05394-0BD4-4B85-B1C5-7D067944AC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66274" y="5603233"/>
            <a:ext cx="713635" cy="17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Thayers - ICSITUM">
            <a:extLst>
              <a:ext uri="{FF2B5EF4-FFF2-40B4-BE49-F238E27FC236}">
                <a16:creationId xmlns:a16="http://schemas.microsoft.com/office/drawing/2014/main" id="{1A5F0042-D1B4-4063-98C4-2DE75CFCE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2981" y="5367496"/>
            <a:ext cx="560988" cy="3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2" descr="ILIA Beauty">
            <a:extLst>
              <a:ext uri="{FF2B5EF4-FFF2-40B4-BE49-F238E27FC236}">
                <a16:creationId xmlns:a16="http://schemas.microsoft.com/office/drawing/2014/main" id="{800DFCBB-540D-47E7-A129-881CD4479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1769" y="5426015"/>
            <a:ext cx="230044" cy="23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4" descr="Shop Scotch Porter">
            <a:extLst>
              <a:ext uri="{FF2B5EF4-FFF2-40B4-BE49-F238E27FC236}">
                <a16:creationId xmlns:a16="http://schemas.microsoft.com/office/drawing/2014/main" id="{9D57242B-E124-4022-A427-2194FE19C4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54139" y="5641680"/>
            <a:ext cx="487512" cy="30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6" descr="Where is my bonus payment? – Employees">
            <a:extLst>
              <a:ext uri="{FF2B5EF4-FFF2-40B4-BE49-F238E27FC236}">
                <a16:creationId xmlns:a16="http://schemas.microsoft.com/office/drawing/2014/main" id="{849A54D2-2CEF-4CB8-ABC0-BAB6F395B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8739" y="5735848"/>
            <a:ext cx="565729" cy="15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8" descr="Yasso Frozen Greek Yogurt | Ice Cream, Meet Your Upgrade">
            <a:extLst>
              <a:ext uri="{FF2B5EF4-FFF2-40B4-BE49-F238E27FC236}">
                <a16:creationId xmlns:a16="http://schemas.microsoft.com/office/drawing/2014/main" id="{094F0E77-C39C-4FD9-82A5-70D44BD69E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77131" y="5419237"/>
            <a:ext cx="278088" cy="27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Crypto.com – Logos Download">
            <a:extLst>
              <a:ext uri="{FF2B5EF4-FFF2-40B4-BE49-F238E27FC236}">
                <a16:creationId xmlns:a16="http://schemas.microsoft.com/office/drawing/2014/main" id="{BFE55825-3267-4609-8300-9E77D9891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3582" y="5947395"/>
            <a:ext cx="960374" cy="18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0" descr="CNN+ is the iconic brand's new channel and logo">
            <a:extLst>
              <a:ext uri="{FF2B5EF4-FFF2-40B4-BE49-F238E27FC236}">
                <a16:creationId xmlns:a16="http://schemas.microsoft.com/office/drawing/2014/main" id="{12852529-53FC-4998-A75A-AAFC14D1B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5095" y="5887301"/>
            <a:ext cx="519268" cy="2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2" descr="Home page | Cuts Clothing">
            <a:extLst>
              <a:ext uri="{FF2B5EF4-FFF2-40B4-BE49-F238E27FC236}">
                <a16:creationId xmlns:a16="http://schemas.microsoft.com/office/drawing/2014/main" id="{5C38CA7D-FD4F-4D8D-AB07-ACB487CFE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4352" y="5940707"/>
            <a:ext cx="526403" cy="22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4" descr="Bitwise's Competitors, Revenue, Number of Employees, Funding, Acquisitions  &amp; News - Owler Company Profile">
            <a:extLst>
              <a:ext uri="{FF2B5EF4-FFF2-40B4-BE49-F238E27FC236}">
                <a16:creationId xmlns:a16="http://schemas.microsoft.com/office/drawing/2014/main" id="{85484791-2622-4DF2-A23F-FF098072F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8522" y="5433619"/>
            <a:ext cx="618025" cy="14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6" descr="Supernatural Announces Supernatural Boxing: A Full Body Fitness Experience  For Home And Beyond">
            <a:extLst>
              <a:ext uri="{FF2B5EF4-FFF2-40B4-BE49-F238E27FC236}">
                <a16:creationId xmlns:a16="http://schemas.microsoft.com/office/drawing/2014/main" id="{863805DF-1D31-4EBF-B837-AF5D5F48F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1679" y="5899325"/>
            <a:ext cx="960375" cy="24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8" descr="What does the gift box look like? – Uncommon Goods Support">
            <a:extLst>
              <a:ext uri="{FF2B5EF4-FFF2-40B4-BE49-F238E27FC236}">
                <a16:creationId xmlns:a16="http://schemas.microsoft.com/office/drawing/2014/main" id="{9505BD8B-2C4D-4DAC-9F5A-9D9849ED5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9344" y="5755782"/>
            <a:ext cx="1342701" cy="17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30" descr="About Lovepop">
            <a:extLst>
              <a:ext uri="{FF2B5EF4-FFF2-40B4-BE49-F238E27FC236}">
                <a16:creationId xmlns:a16="http://schemas.microsoft.com/office/drawing/2014/main" id="{FE027632-6A95-48DA-A9D7-424B90E53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080" y="5457219"/>
            <a:ext cx="411846" cy="29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32" descr="Charlotte Tilbury Logo Download Vector">
            <a:extLst>
              <a:ext uri="{FF2B5EF4-FFF2-40B4-BE49-F238E27FC236}">
                <a16:creationId xmlns:a16="http://schemas.microsoft.com/office/drawing/2014/main" id="{4903FA35-1DF6-412D-A975-C9359EB76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3695" y="5976943"/>
            <a:ext cx="966212" cy="14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CCBB12E-4FA1-4934-8FE1-C75F82C066DE}"/>
              </a:ext>
            </a:extLst>
          </p:cNvPr>
          <p:cNvCxnSpPr>
            <a:cxnSpLocks/>
          </p:cNvCxnSpPr>
          <p:nvPr/>
        </p:nvCxnSpPr>
        <p:spPr>
          <a:xfrm>
            <a:off x="3491152" y="1146574"/>
            <a:ext cx="0" cy="4175617"/>
          </a:xfrm>
          <a:prstGeom prst="line">
            <a:avLst/>
          </a:prstGeom>
          <a:ln w="19050">
            <a:solidFill>
              <a:srgbClr val="ED3C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891CDCE-77DB-4278-BA7C-E002E7293312}"/>
              </a:ext>
            </a:extLst>
          </p:cNvPr>
          <p:cNvCxnSpPr>
            <a:cxnSpLocks/>
          </p:cNvCxnSpPr>
          <p:nvPr/>
        </p:nvCxnSpPr>
        <p:spPr>
          <a:xfrm>
            <a:off x="6391007" y="1156354"/>
            <a:ext cx="0" cy="4175617"/>
          </a:xfrm>
          <a:prstGeom prst="line">
            <a:avLst/>
          </a:prstGeom>
          <a:ln w="19050">
            <a:solidFill>
              <a:srgbClr val="ED3C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EB30B5A-0CB2-4C24-9703-19C773EEF96F}"/>
              </a:ext>
            </a:extLst>
          </p:cNvPr>
          <p:cNvCxnSpPr>
            <a:cxnSpLocks/>
          </p:cNvCxnSpPr>
          <p:nvPr/>
        </p:nvCxnSpPr>
        <p:spPr>
          <a:xfrm>
            <a:off x="9303925" y="1151464"/>
            <a:ext cx="0" cy="4175617"/>
          </a:xfrm>
          <a:prstGeom prst="line">
            <a:avLst/>
          </a:prstGeom>
          <a:ln w="19050">
            <a:solidFill>
              <a:srgbClr val="ED3C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1C84C7B5-9D50-44BA-B9A5-DF45EF6E2675}"/>
              </a:ext>
            </a:extLst>
          </p:cNvPr>
          <p:cNvPicPr>
            <a:picLocks noChangeAspect="1"/>
          </p:cNvPicPr>
          <p:nvPr/>
        </p:nvPicPr>
        <p:blipFill rotWithShape="1">
          <a:blip r:embed="rId16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8" name="Slide Number Placeholder 5">
            <a:extLst>
              <a:ext uri="{FF2B5EF4-FFF2-40B4-BE49-F238E27FC236}">
                <a16:creationId xmlns:a16="http://schemas.microsoft.com/office/drawing/2014/main" id="{31472107-A5E0-4753-B56C-EF5A47B09D5E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1A29146-80EA-48FD-BBC4-F3B1EB5DF566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20151489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F883384-F7AA-4B04-A25D-AC131CEE1611}"/>
              </a:ext>
            </a:extLst>
          </p:cNvPr>
          <p:cNvSpPr/>
          <p:nvPr/>
        </p:nvSpPr>
        <p:spPr>
          <a:xfrm>
            <a:off x="186431" y="142331"/>
            <a:ext cx="119098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COVID-related brands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C21CB0-A9E9-4351-8CAA-1BA1DE5B794D}"/>
              </a:ext>
            </a:extLst>
          </p:cNvPr>
          <p:cNvSpPr txBox="1"/>
          <p:nvPr/>
        </p:nvSpPr>
        <p:spPr>
          <a:xfrm>
            <a:off x="554181" y="660299"/>
            <a:ext cx="11083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58608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sng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2021 New National TV COVID-Related Advertisers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A9FFE79-122A-451A-AFF9-D9FE5BEA4F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421358"/>
              </p:ext>
            </p:extLst>
          </p:nvPr>
        </p:nvGraphicFramePr>
        <p:xfrm>
          <a:off x="445992" y="1051312"/>
          <a:ext cx="11300017" cy="51650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08232">
                  <a:extLst>
                    <a:ext uri="{9D8B030D-6E8A-4147-A177-3AD203B41FA5}">
                      <a16:colId xmlns:a16="http://schemas.microsoft.com/office/drawing/2014/main" val="83924745"/>
                    </a:ext>
                  </a:extLst>
                </a:gridCol>
                <a:gridCol w="990924">
                  <a:extLst>
                    <a:ext uri="{9D8B030D-6E8A-4147-A177-3AD203B41FA5}">
                      <a16:colId xmlns:a16="http://schemas.microsoft.com/office/drawing/2014/main" val="2988669383"/>
                    </a:ext>
                  </a:extLst>
                </a:gridCol>
                <a:gridCol w="1269079">
                  <a:extLst>
                    <a:ext uri="{9D8B030D-6E8A-4147-A177-3AD203B41FA5}">
                      <a16:colId xmlns:a16="http://schemas.microsoft.com/office/drawing/2014/main" val="145314024"/>
                    </a:ext>
                  </a:extLst>
                </a:gridCol>
                <a:gridCol w="95615">
                  <a:extLst>
                    <a:ext uri="{9D8B030D-6E8A-4147-A177-3AD203B41FA5}">
                      <a16:colId xmlns:a16="http://schemas.microsoft.com/office/drawing/2014/main" val="930227696"/>
                    </a:ext>
                  </a:extLst>
                </a:gridCol>
                <a:gridCol w="1269079">
                  <a:extLst>
                    <a:ext uri="{9D8B030D-6E8A-4147-A177-3AD203B41FA5}">
                      <a16:colId xmlns:a16="http://schemas.microsoft.com/office/drawing/2014/main" val="1545532717"/>
                    </a:ext>
                  </a:extLst>
                </a:gridCol>
                <a:gridCol w="1269079">
                  <a:extLst>
                    <a:ext uri="{9D8B030D-6E8A-4147-A177-3AD203B41FA5}">
                      <a16:colId xmlns:a16="http://schemas.microsoft.com/office/drawing/2014/main" val="3573669901"/>
                    </a:ext>
                  </a:extLst>
                </a:gridCol>
                <a:gridCol w="1269079">
                  <a:extLst>
                    <a:ext uri="{9D8B030D-6E8A-4147-A177-3AD203B41FA5}">
                      <a16:colId xmlns:a16="http://schemas.microsoft.com/office/drawing/2014/main" val="2832608605"/>
                    </a:ext>
                  </a:extLst>
                </a:gridCol>
                <a:gridCol w="121693">
                  <a:extLst>
                    <a:ext uri="{9D8B030D-6E8A-4147-A177-3AD203B41FA5}">
                      <a16:colId xmlns:a16="http://schemas.microsoft.com/office/drawing/2014/main" val="4274206406"/>
                    </a:ext>
                  </a:extLst>
                </a:gridCol>
                <a:gridCol w="1269079">
                  <a:extLst>
                    <a:ext uri="{9D8B030D-6E8A-4147-A177-3AD203B41FA5}">
                      <a16:colId xmlns:a16="http://schemas.microsoft.com/office/drawing/2014/main" val="15531161"/>
                    </a:ext>
                  </a:extLst>
                </a:gridCol>
                <a:gridCol w="1269079">
                  <a:extLst>
                    <a:ext uri="{9D8B030D-6E8A-4147-A177-3AD203B41FA5}">
                      <a16:colId xmlns:a16="http://schemas.microsoft.com/office/drawing/2014/main" val="2002984814"/>
                    </a:ext>
                  </a:extLst>
                </a:gridCol>
                <a:gridCol w="1269079">
                  <a:extLst>
                    <a:ext uri="{9D8B030D-6E8A-4147-A177-3AD203B41FA5}">
                      <a16:colId xmlns:a16="http://schemas.microsoft.com/office/drawing/2014/main" val="3468552344"/>
                    </a:ext>
                  </a:extLst>
                </a:gridCol>
              </a:tblGrid>
              <a:tr h="1844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Brands</a:t>
                      </a:r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Category</a:t>
                      </a:r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Total Spend $$$ (000)</a:t>
                      </a:r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Brands</a:t>
                      </a:r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Category</a:t>
                      </a:r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Total S$$ (000)</a:t>
                      </a: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Brands</a:t>
                      </a:r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Category</a:t>
                      </a:r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Total Spend $$$ (000)</a:t>
                      </a:r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7223702"/>
                  </a:ext>
                </a:extLst>
              </a:tr>
              <a:tr h="18446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err="1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Anhelo</a:t>
                      </a:r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Insurance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Insurance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$57,554.0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Outer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Home Furnishing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$1,411.5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Resistance C Vitamins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Vitamins &amp; Supplements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$318.1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03740911"/>
                  </a:ext>
                </a:extLst>
              </a:tr>
              <a:tr h="18446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err="1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Oura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Health &amp; Wellness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$30,462.0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Hive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Online Delivery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$1,367.9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err="1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mdINR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At-Home Testing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$296.2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78643526"/>
                  </a:ext>
                </a:extLst>
              </a:tr>
              <a:tr h="18446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err="1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Allbirds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Apparel &amp; Accessories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$24,857.5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Ten-X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Real Estate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$1,350.7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Harvest Hosts 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Travel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$246.0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51051246"/>
                  </a:ext>
                </a:extLst>
              </a:tr>
              <a:tr h="18446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 Elements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Cleaning &amp; Sanitizing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$18,954.6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Mass General Brigham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Hospitals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$1,244.9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Oxygen 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Online Banking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$245.0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50778976"/>
                  </a:ext>
                </a:extLst>
              </a:tr>
              <a:tr h="18446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GO2bank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Online Banking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$12,547.9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MYXfitness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Fitness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$1,088.2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SmartMatch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Insurance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$244.1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19340110"/>
                  </a:ext>
                </a:extLst>
              </a:tr>
              <a:tr h="18446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LoopNet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Real Estate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$11,555.3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American Financing Mortgage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Financial Services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$885.1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Chroma Gro 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Plant Care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$232.3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5412505"/>
                  </a:ext>
                </a:extLst>
              </a:tr>
              <a:tr h="18446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International Well Building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Professional Services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$10,192.6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BYJU’S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Online Education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$883.3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Intelliloan 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Financial Services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$224.1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42187489"/>
                  </a:ext>
                </a:extLst>
              </a:tr>
              <a:tr h="18446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Cerebral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Telemedicine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$10,028.5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Tracksmith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Apparel &amp; Accessories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$841.6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Wiha Tools 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Tools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$207.5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91892099"/>
                  </a:ext>
                </a:extLst>
              </a:tr>
              <a:tr h="18446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Calibrate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Health &amp; Wellness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$8,573.4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Skims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Apparel &amp; Accessories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$819.4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Top Eleven App 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Gaming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$206.9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50178171"/>
                  </a:ext>
                </a:extLst>
              </a:tr>
              <a:tr h="18446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Therabody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Health &amp; Wellness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$6,886.3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Sofa City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Home Furnishing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$760.7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Angelinos Coffee 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Beverages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$191.9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6041541"/>
                  </a:ext>
                </a:extLst>
              </a:tr>
              <a:tr h="18446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Shift4Shop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Financial Services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$6,369.0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Zebit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Marketplace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$709.0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One Medical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Health &amp; Wellness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$189.4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66220995"/>
                  </a:ext>
                </a:extLst>
              </a:tr>
              <a:tr h="18446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Varo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Online Banking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$6,241.8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Afterpay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Financial Services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$695.5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AAPC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Professional Services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$188.8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25988016"/>
                  </a:ext>
                </a:extLst>
              </a:tr>
              <a:tr h="18446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Slice App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Food Delivery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$5,877.4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Vault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Health &amp; Wellness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$580.2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StaffDNA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Professional Services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$179.6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84125477"/>
                  </a:ext>
                </a:extLst>
              </a:tr>
              <a:tr h="18446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Mrs. Meyer’s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Cleaning &amp; Sanitizing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$5,839.2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Life Care Insurance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Insurance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$531.7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Origin In-home Test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At-Home Testing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$176.0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16179616"/>
                  </a:ext>
                </a:extLst>
              </a:tr>
              <a:tr h="18446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Workhuman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Professional Services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$4,217.1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Sentry Legal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Legal Services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$514.0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Bob Hurley RV Dealership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Travel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$168.1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95783796"/>
                  </a:ext>
                </a:extLst>
              </a:tr>
              <a:tr h="18446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BBQGuys 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Home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$3,812.2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Molekule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Cleaning &amp; Sanitizing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$512.0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SurelyWell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Cleaning &amp; Sanitizing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$166.3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78871627"/>
                  </a:ext>
                </a:extLst>
              </a:tr>
              <a:tr h="18446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BinaxNOW In-home Test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At-Home Testing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$3,553.6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D&amp;D Moving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Moving &amp; Storage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$503.8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NakedWines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Alcohol Delivery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$162.4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67233562"/>
                  </a:ext>
                </a:extLst>
              </a:tr>
              <a:tr h="18446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Trust &amp; Will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Legal Services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$3,313.5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Inside Furniture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Home Furnishing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$466.2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Standard Process Nutrition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Vitamins &amp; Supplements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$156.3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75459840"/>
                  </a:ext>
                </a:extLst>
              </a:tr>
              <a:tr h="18446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ClearMatch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Insurance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$3,075.0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Legacy Quote Insurance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Insurance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$455.1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Carequiz 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Insurance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$152.9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92823935"/>
                  </a:ext>
                </a:extLst>
              </a:tr>
              <a:tr h="18446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White Heart Legal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Legal Services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$2,770.0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Hip Optical 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Eyewear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$448.8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PeopleReady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Professional Services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$145.0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10459985"/>
                  </a:ext>
                </a:extLst>
              </a:tr>
              <a:tr h="18446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WorldRemit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Financial Services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$2,249.9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MoneyLion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Online Banking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$431.4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Roccat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Gaming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$132.8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2587364"/>
                  </a:ext>
                </a:extLst>
              </a:tr>
              <a:tr h="18446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EveryPlate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Food Delivery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$1,993.9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Sera Labs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Health &amp; Wellness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$397.0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SwitchUp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Online Education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$121.0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55174312"/>
                  </a:ext>
                </a:extLst>
              </a:tr>
              <a:tr h="18446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Horizon Fitness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Fitness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$1,718.5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AllTrails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Outdoor Recreation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$392.5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Pixels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Home Furnishing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$116.7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4542603"/>
                  </a:ext>
                </a:extLst>
              </a:tr>
              <a:tr h="18446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Waystar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Financial Services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$1,714.4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Simplehuman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Home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$376.3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Jet Academy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Fitness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$116.7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07765592"/>
                  </a:ext>
                </a:extLst>
              </a:tr>
              <a:tr h="18446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Cue Health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At-Home Testing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$1,501.7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AnyTask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Professional Services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$364.6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True Hardwoods 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Home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$112.4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61846842"/>
                  </a:ext>
                </a:extLst>
              </a:tr>
              <a:tr h="18446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UrbanStems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Flower Delivery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$1,432.3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Pair Eyewear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Eyewear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$362.5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Weslend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Financial Services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$109.5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5245083"/>
                  </a:ext>
                </a:extLst>
              </a:tr>
              <a:tr h="18446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Hotel Spa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Home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$1,431.7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ABM Industries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Cleaning &amp; Sanitizing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$353.7</a:t>
                      </a:r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2468876"/>
                  </a:ext>
                </a:extLst>
              </a:tr>
            </a:tbl>
          </a:graphicData>
        </a:graphic>
      </p:graphicFrame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8FD16FD-8699-4FA5-B3C9-5C84DD500AC1}"/>
              </a:ext>
            </a:extLst>
          </p:cNvPr>
          <p:cNvCxnSpPr>
            <a:cxnSpLocks/>
          </p:cNvCxnSpPr>
          <p:nvPr/>
        </p:nvCxnSpPr>
        <p:spPr>
          <a:xfrm>
            <a:off x="3960757" y="1051312"/>
            <a:ext cx="0" cy="5165020"/>
          </a:xfrm>
          <a:prstGeom prst="line">
            <a:avLst/>
          </a:prstGeom>
          <a:ln w="19050">
            <a:solidFill>
              <a:srgbClr val="ED3C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6260CA7-1309-40DB-A0BC-E3015D8E2D25}"/>
              </a:ext>
            </a:extLst>
          </p:cNvPr>
          <p:cNvCxnSpPr>
            <a:cxnSpLocks/>
          </p:cNvCxnSpPr>
          <p:nvPr/>
        </p:nvCxnSpPr>
        <p:spPr>
          <a:xfrm>
            <a:off x="7883224" y="1051312"/>
            <a:ext cx="0" cy="5165020"/>
          </a:xfrm>
          <a:prstGeom prst="line">
            <a:avLst/>
          </a:prstGeom>
          <a:ln w="19050">
            <a:solidFill>
              <a:srgbClr val="ED3C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311543AC-52DE-4CF8-81BA-9C1A3B2FB4A0}"/>
              </a:ext>
            </a:extLst>
          </p:cNvPr>
          <p:cNvSpPr txBox="1">
            <a:spLocks/>
          </p:cNvSpPr>
          <p:nvPr/>
        </p:nvSpPr>
        <p:spPr>
          <a:xfrm>
            <a:off x="504724" y="6322390"/>
            <a:ext cx="11601104" cy="196653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Source: VAB analysis of Nielsen Ad Intel data, 1/1/21-12/31/21. TV spend includes national cable TV, broadcast TV, Spanish language cable TV, Spanish language broadcast TV. Brands reflect those with national TV spend over $100K.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293DA5-10CB-4C1E-8428-54F8AC53AD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5A90741-320D-4E66-A135-01D8DD2515BD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3BDB1B-4CC5-4A25-B342-E4F48641B908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21632269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F883384-F7AA-4B04-A25D-AC131CEE1611}"/>
              </a:ext>
            </a:extLst>
          </p:cNvPr>
          <p:cNvSpPr/>
          <p:nvPr/>
        </p:nvSpPr>
        <p:spPr>
          <a:xfrm>
            <a:off x="186431" y="142331"/>
            <a:ext cx="119098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ED3C8D"/>
                </a:solidFill>
                <a:latin typeface="Helvetica" pitchFamily="2" charset="0"/>
              </a:rPr>
              <a:t>Non-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COVID related brands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C21CB0-A9E9-4351-8CAA-1BA1DE5B794D}"/>
              </a:ext>
            </a:extLst>
          </p:cNvPr>
          <p:cNvSpPr txBox="1"/>
          <p:nvPr/>
        </p:nvSpPr>
        <p:spPr>
          <a:xfrm>
            <a:off x="554181" y="630961"/>
            <a:ext cx="11083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58608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sng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2021 New National TV </a:t>
            </a:r>
            <a:r>
              <a:rPr lang="en-US" sz="1400">
                <a:latin typeface="Helvetica" panose="020B0604020202020204" pitchFamily="34" charset="0"/>
                <a:cs typeface="Helvetica" panose="020B0604020202020204" pitchFamily="34" charset="0"/>
              </a:rPr>
              <a:t>N</a:t>
            </a:r>
            <a:r>
              <a:rPr kumimoji="0" lang="en-US" sz="1400" b="1" i="0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on-COVID Related Advertisers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4E5CBB7-2E91-4F56-8B63-641BCD2D21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9412443"/>
              </p:ext>
            </p:extLst>
          </p:nvPr>
        </p:nvGraphicFramePr>
        <p:xfrm>
          <a:off x="182747" y="1018465"/>
          <a:ext cx="11748464" cy="52761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9450">
                  <a:extLst>
                    <a:ext uri="{9D8B030D-6E8A-4147-A177-3AD203B41FA5}">
                      <a16:colId xmlns:a16="http://schemas.microsoft.com/office/drawing/2014/main" val="2240966784"/>
                    </a:ext>
                  </a:extLst>
                </a:gridCol>
                <a:gridCol w="982858">
                  <a:extLst>
                    <a:ext uri="{9D8B030D-6E8A-4147-A177-3AD203B41FA5}">
                      <a16:colId xmlns:a16="http://schemas.microsoft.com/office/drawing/2014/main" val="3256185589"/>
                    </a:ext>
                  </a:extLst>
                </a:gridCol>
                <a:gridCol w="963298">
                  <a:extLst>
                    <a:ext uri="{9D8B030D-6E8A-4147-A177-3AD203B41FA5}">
                      <a16:colId xmlns:a16="http://schemas.microsoft.com/office/drawing/2014/main" val="2041102978"/>
                    </a:ext>
                  </a:extLst>
                </a:gridCol>
                <a:gridCol w="78237">
                  <a:extLst>
                    <a:ext uri="{9D8B030D-6E8A-4147-A177-3AD203B41FA5}">
                      <a16:colId xmlns:a16="http://schemas.microsoft.com/office/drawing/2014/main" val="2037595579"/>
                    </a:ext>
                  </a:extLst>
                </a:gridCol>
                <a:gridCol w="1144223">
                  <a:extLst>
                    <a:ext uri="{9D8B030D-6E8A-4147-A177-3AD203B41FA5}">
                      <a16:colId xmlns:a16="http://schemas.microsoft.com/office/drawing/2014/main" val="2271835555"/>
                    </a:ext>
                  </a:extLst>
                </a:gridCol>
                <a:gridCol w="1129553">
                  <a:extLst>
                    <a:ext uri="{9D8B030D-6E8A-4147-A177-3AD203B41FA5}">
                      <a16:colId xmlns:a16="http://schemas.microsoft.com/office/drawing/2014/main" val="4041838152"/>
                    </a:ext>
                  </a:extLst>
                </a:gridCol>
                <a:gridCol w="933959">
                  <a:extLst>
                    <a:ext uri="{9D8B030D-6E8A-4147-A177-3AD203B41FA5}">
                      <a16:colId xmlns:a16="http://schemas.microsoft.com/office/drawing/2014/main" val="921027900"/>
                    </a:ext>
                  </a:extLst>
                </a:gridCol>
                <a:gridCol w="117356">
                  <a:extLst>
                    <a:ext uri="{9D8B030D-6E8A-4147-A177-3AD203B41FA5}">
                      <a16:colId xmlns:a16="http://schemas.microsoft.com/office/drawing/2014/main" val="2934849980"/>
                    </a:ext>
                  </a:extLst>
                </a:gridCol>
                <a:gridCol w="1154002">
                  <a:extLst>
                    <a:ext uri="{9D8B030D-6E8A-4147-A177-3AD203B41FA5}">
                      <a16:colId xmlns:a16="http://schemas.microsoft.com/office/drawing/2014/main" val="2116205298"/>
                    </a:ext>
                  </a:extLst>
                </a:gridCol>
                <a:gridCol w="938850">
                  <a:extLst>
                    <a:ext uri="{9D8B030D-6E8A-4147-A177-3AD203B41FA5}">
                      <a16:colId xmlns:a16="http://schemas.microsoft.com/office/drawing/2014/main" val="1707907206"/>
                    </a:ext>
                  </a:extLst>
                </a:gridCol>
                <a:gridCol w="889950">
                  <a:extLst>
                    <a:ext uri="{9D8B030D-6E8A-4147-A177-3AD203B41FA5}">
                      <a16:colId xmlns:a16="http://schemas.microsoft.com/office/drawing/2014/main" val="3362392324"/>
                    </a:ext>
                  </a:extLst>
                </a:gridCol>
                <a:gridCol w="78238">
                  <a:extLst>
                    <a:ext uri="{9D8B030D-6E8A-4147-A177-3AD203B41FA5}">
                      <a16:colId xmlns:a16="http://schemas.microsoft.com/office/drawing/2014/main" val="519185039"/>
                    </a:ext>
                  </a:extLst>
                </a:gridCol>
                <a:gridCol w="1036646">
                  <a:extLst>
                    <a:ext uri="{9D8B030D-6E8A-4147-A177-3AD203B41FA5}">
                      <a16:colId xmlns:a16="http://schemas.microsoft.com/office/drawing/2014/main" val="2800978156"/>
                    </a:ext>
                  </a:extLst>
                </a:gridCol>
                <a:gridCol w="805041">
                  <a:extLst>
                    <a:ext uri="{9D8B030D-6E8A-4147-A177-3AD203B41FA5}">
                      <a16:colId xmlns:a16="http://schemas.microsoft.com/office/drawing/2014/main" val="3578267251"/>
                    </a:ext>
                  </a:extLst>
                </a:gridCol>
                <a:gridCol w="666803">
                  <a:extLst>
                    <a:ext uri="{9D8B030D-6E8A-4147-A177-3AD203B41FA5}">
                      <a16:colId xmlns:a16="http://schemas.microsoft.com/office/drawing/2014/main" val="3947172181"/>
                    </a:ext>
                  </a:extLst>
                </a:gridCol>
              </a:tblGrid>
              <a:tr h="1890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Brands</a:t>
                      </a:r>
                      <a:endParaRPr lang="en-US" sz="6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Category</a:t>
                      </a:r>
                      <a:endParaRPr lang="en-US" sz="6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Total Spend $$$ (000)</a:t>
                      </a:r>
                      <a:endParaRPr lang="en-US" sz="6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Brands</a:t>
                      </a:r>
                      <a:endParaRPr lang="en-US" sz="6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Category</a:t>
                      </a:r>
                      <a:endParaRPr lang="en-US" sz="6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Total Spend $$$ (000)</a:t>
                      </a:r>
                      <a:endParaRPr lang="en-US" sz="6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Brands</a:t>
                      </a:r>
                      <a:endParaRPr lang="en-US" sz="6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Category</a:t>
                      </a:r>
                      <a:endParaRPr lang="en-US" sz="6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Total Spend $$$ (000)</a:t>
                      </a:r>
                      <a:endParaRPr lang="en-US" sz="6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Brands</a:t>
                      </a:r>
                      <a:endParaRPr lang="en-US" sz="6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Category</a:t>
                      </a:r>
                      <a:endParaRPr lang="en-US" sz="6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Total Spend $$$ (000)</a:t>
                      </a:r>
                      <a:endParaRPr lang="en-US" sz="6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2215839"/>
                  </a:ext>
                </a:extLst>
              </a:tr>
              <a:tr h="11460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Paramount+ Streaming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Streaming Services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$178,920.3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Worthy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Marketplace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$4,605.3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Cashman Casino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Mobile Apps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$2,114.5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Pretzel Crisps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Snacks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$1,143.9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04188268"/>
                  </a:ext>
                </a:extLst>
              </a:tr>
              <a:tr h="11460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Prende Streaming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Streaming Services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$84,665.4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Zoa Energy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Beverages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$4,576.7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Paw.com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Pet Care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$2,054.8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Climate Power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Organizations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$1,143.7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98049126"/>
                  </a:ext>
                </a:extLst>
              </a:tr>
              <a:tr h="11460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err="1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Ingrezza</a:t>
                      </a:r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RX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Pharmaceutical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$57,119.5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Impossible Meat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Plant-Based Food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$4,281.5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Merge Mansion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Gaming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$2,052.7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WOW Skin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Skincare &amp; Beauty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$1,054.2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16029973"/>
                  </a:ext>
                </a:extLst>
              </a:tr>
              <a:tr h="17191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Breztri RX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Pharmaceutical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$50,818.1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Lighthouse Life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Financial Services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$4,124.6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Send A Cake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Food Delivery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$1,929.8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ICapital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Financial Services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$1,047.0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24338777"/>
                  </a:ext>
                </a:extLst>
              </a:tr>
              <a:tr h="11460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err="1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Kesimpta</a:t>
                      </a:r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RX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Pharmaceutical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$49,560.9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Pixicade 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Direct Response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$4,121.1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PMD Beauty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Skincare &amp; Beauty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$1,885.8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Open Farm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Pet Care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$1,036.1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47291064"/>
                  </a:ext>
                </a:extLst>
              </a:tr>
              <a:tr h="189012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Crypto.com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Crypto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$46,856.0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Ox Car Care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Insurance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$3,965.1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Everythingbreaks 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Insurance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$1,882.7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JES Home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Home Improvement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$1,036.1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78470654"/>
                  </a:ext>
                </a:extLst>
              </a:tr>
              <a:tr h="189012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err="1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Sunosi</a:t>
                      </a:r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RX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Pharmaceutical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$45,024.5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Bespoke Post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Online Subscription Service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$3,926.8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True Classic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Apparel &amp; Accessories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$1,860.2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Instant Beauty 60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Skincare &amp; Beauty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$1,026.8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44790487"/>
                  </a:ext>
                </a:extLst>
              </a:tr>
              <a:tr h="189012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Austedo RX 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Pharmaceutical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$39,764.9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Solo Stove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Home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$3,859.9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American Edge Project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Organizations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$1,847.9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Hammacher Schlemmer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Marketplace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$1,018.7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39069477"/>
                  </a:ext>
                </a:extLst>
              </a:tr>
              <a:tr h="189012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Canva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Graphic Design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$34,871.5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House of Fun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Gaming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$3,845.6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Zeposia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Pharmaceutical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$1,806.7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Swift Premium Meats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Food (misc)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$993.1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30502348"/>
                  </a:ext>
                </a:extLst>
              </a:tr>
              <a:tr h="189012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Cabenuva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Pharmaceutical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$33,346.8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GEHA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Insurance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$3,792.0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Aon Consulting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Professional Services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$1,795.9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Voss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Beverages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$976.2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49980718"/>
                  </a:ext>
                </a:extLst>
              </a:tr>
              <a:tr h="189012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FTX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Crypto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$31,026.6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Disability Help Today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Legal Services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$3,579.9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Ripple Foods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Plant-Based Food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$1,783.6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Zhou Nutrition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Vitamins &amp; Supplements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$962.2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56818929"/>
                  </a:ext>
                </a:extLst>
              </a:tr>
              <a:tr h="189012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Imbruvica RX 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Pharmaceutical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$18,426.9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err="1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Thayers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Skincare &amp; Beauty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$3,468.7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Smith Law Firm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Legal Services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$1,727.9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Viktor&amp;Rolf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Apparel &amp; Accessories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$958.2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22347113"/>
                  </a:ext>
                </a:extLst>
              </a:tr>
              <a:tr h="11460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Instacart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Food Delivery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$16,959.4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Embark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Pet Care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$3,456.7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Frank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Social Network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$1,722.2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CNN+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Streaming Services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$940.2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56343553"/>
                  </a:ext>
                </a:extLst>
              </a:tr>
              <a:tr h="189012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Vazalore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Pharmaceutical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$14,844.0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DermaGEEK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Skincare &amp; Beauty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$3,358.9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Glossier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Skincare &amp; Beauty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$1,694.7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Cacti Hard Seltzer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Alcoholic Beverages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$919.2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58373107"/>
                  </a:ext>
                </a:extLst>
              </a:tr>
              <a:tr h="11460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Lume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Personal Care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$13,245.6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err="1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EverMerge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Mobile Apps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$3,096.4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Charlotte Tilbury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Skincare &amp; Beauty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$1,658.9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Udemy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Online Education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$918.2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10780756"/>
                  </a:ext>
                </a:extLst>
              </a:tr>
              <a:tr h="189012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Nervive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Vitamins &amp; Supplements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$11,819.8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TransPerfect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Translation Services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$3,011.4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Pendulum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Vitamins &amp; Supplements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$1,505.7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Lucyd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Eyewear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$877.0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44124485"/>
                  </a:ext>
                </a:extLst>
              </a:tr>
              <a:tr h="11460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Phexxi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Pharmaceutical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$10,893.8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Applaydu App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Mobile Apps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$2,971.5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Bumper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Automotive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$1,487.5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Yasso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Food (misc)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$864.5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14010588"/>
                  </a:ext>
                </a:extLst>
              </a:tr>
              <a:tr h="11460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Horizon Pharma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Pharmaceutical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$9,404.7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Cybereason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Cybersecurity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$2,969.8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Birthdate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Gifts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$1,485.7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Keen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Psychic Readings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$822.7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68276197"/>
                  </a:ext>
                </a:extLst>
              </a:tr>
              <a:tr h="11460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Talenti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Food (misc)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$8,973.2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Magic Spoon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Food (misc)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$2,913.9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Compeed 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Personal Care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$1,484.1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Insurify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Insurance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$816.2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26815718"/>
                  </a:ext>
                </a:extLst>
              </a:tr>
              <a:tr h="17191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Upsie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Insurance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$8,083.9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Lone River Beverage Company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Alcoholic Beverages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$2,866.1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Flamingo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Personal Care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$1,459.0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Fridababy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Personal Care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$809.0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77786625"/>
                  </a:ext>
                </a:extLst>
              </a:tr>
              <a:tr h="229212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Olukai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Apparel &amp; Accessories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$7,429.0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Deloitte US Open AR App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Mobile Apps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$2,865.0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Social Media Victims Law Center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Legal Services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$1,443.0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Cirkul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Beverages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$794.1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54410712"/>
                  </a:ext>
                </a:extLst>
              </a:tr>
              <a:tr h="11460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Bingo Blitz App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Mobile Apps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$6,774.9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Milk Bar 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Food (misc)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$2,850.2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ALLBLK Streaming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Streaming Services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$1,403.1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Cosori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Home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$788.0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04392111"/>
                  </a:ext>
                </a:extLst>
              </a:tr>
              <a:tr h="189012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Athletic Greens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Vitamins &amp; Supplements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$6,314.0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Lemonade Insurance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Insurance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$2,833.3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Malwarebytes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Cybersecurity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$1,385.8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Sheertex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Apparel &amp; Accessories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$782.1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24626689"/>
                  </a:ext>
                </a:extLst>
              </a:tr>
              <a:tr h="189012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Victims Justice Group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Legal Services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$6,087.0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PrizePicks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Online Betting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$2,790.4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Deuda Cero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Financial Services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$1,381.8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Great American Home Store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Home Furnishing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$762.9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63223940"/>
                  </a:ext>
                </a:extLst>
              </a:tr>
              <a:tr h="189012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Polestar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Automotive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$5,876.1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Pikmin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Gaming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$2,730.5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All-Pro Passer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Direct Response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$1,377.0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Southwind Carpet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Home Improvement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$761.3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58647423"/>
                  </a:ext>
                </a:extLst>
              </a:tr>
              <a:tr h="189012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Oatly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Beverages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$5,500.0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Stuffed Puffs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Snacks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$2,572.8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Dairyland Insurance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Insurance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$1,366.0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True Botanicals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Skincare &amp; Beauty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$759.0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6047325"/>
                  </a:ext>
                </a:extLst>
              </a:tr>
              <a:tr h="11460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Colliders Pudding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Snacks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$5,389.1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Senior Angel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Health &amp; Wellness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$2,553.7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Clime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Weather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$1,312.9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Olive &amp; June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Skincare &amp; Beauty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$751.1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12720581"/>
                  </a:ext>
                </a:extLst>
              </a:tr>
              <a:tr h="189012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Make Golf Your Thing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Organizations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$4,968.6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Biberk Insurance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Insurance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$2,456.3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19 Crimes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Alcoholic Beverages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$1,239.0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Owning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Financial Services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$738.8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91435056"/>
                  </a:ext>
                </a:extLst>
              </a:tr>
              <a:tr h="189012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Sophos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Cybersecurity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$4,891.1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OppLoans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Financial Services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$2,310.4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Red Pocket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Telecommunications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$1,218.6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Uncommon Goods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Gifts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$733.7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53486878"/>
                  </a:ext>
                </a:extLst>
              </a:tr>
              <a:tr h="11460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Fundrise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Financial Services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$4,736.2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Tattooed Chef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Plant-Based Food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$2,167.7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Capsule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Online Delivery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$1,203.2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Underdog Fantasy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Gaming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$726.3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9035162"/>
                  </a:ext>
                </a:extLst>
              </a:tr>
              <a:tr h="11460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Cape Cod Chips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Snacks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$4,615.4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IdentityIQ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Cybersecurity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$2,144.0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M1 Finance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Financial Services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$1,182.9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Picnic Tax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Tax Services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$718.1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4812087"/>
                  </a:ext>
                </a:extLst>
              </a:tr>
              <a:tr h="189012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Josh Cellars Wine 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Alcoholic Beverages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$4,608.6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err="1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Ruggable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Home Furnishing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$2,120.5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err="1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Ergatta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Fitness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$1,163.6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JD Sports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Apparel &amp; Accessories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$694.9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04879250"/>
                  </a:ext>
                </a:extLst>
              </a:tr>
            </a:tbl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2130BED-14C4-4D2A-92F1-9F70B4EA6E9D}"/>
              </a:ext>
            </a:extLst>
          </p:cNvPr>
          <p:cNvCxnSpPr>
            <a:cxnSpLocks/>
          </p:cNvCxnSpPr>
          <p:nvPr/>
        </p:nvCxnSpPr>
        <p:spPr>
          <a:xfrm>
            <a:off x="2997457" y="1018465"/>
            <a:ext cx="0" cy="5276101"/>
          </a:xfrm>
          <a:prstGeom prst="line">
            <a:avLst/>
          </a:prstGeom>
          <a:ln w="19050">
            <a:solidFill>
              <a:srgbClr val="ED3C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25E2CD3-70F2-4E49-941B-DBE159812F4D}"/>
              </a:ext>
            </a:extLst>
          </p:cNvPr>
          <p:cNvCxnSpPr>
            <a:cxnSpLocks/>
          </p:cNvCxnSpPr>
          <p:nvPr/>
        </p:nvCxnSpPr>
        <p:spPr>
          <a:xfrm>
            <a:off x="6303804" y="1018465"/>
            <a:ext cx="0" cy="5276101"/>
          </a:xfrm>
          <a:prstGeom prst="line">
            <a:avLst/>
          </a:prstGeom>
          <a:ln w="19050">
            <a:solidFill>
              <a:srgbClr val="ED3C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A7CB533-5903-4D50-BD91-D630EA365C86}"/>
              </a:ext>
            </a:extLst>
          </p:cNvPr>
          <p:cNvCxnSpPr>
            <a:cxnSpLocks/>
          </p:cNvCxnSpPr>
          <p:nvPr/>
        </p:nvCxnSpPr>
        <p:spPr>
          <a:xfrm>
            <a:off x="9384401" y="1018465"/>
            <a:ext cx="0" cy="5276101"/>
          </a:xfrm>
          <a:prstGeom prst="line">
            <a:avLst/>
          </a:prstGeom>
          <a:ln w="19050">
            <a:solidFill>
              <a:srgbClr val="ED3C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7B746396-7BE3-4CB1-86C8-4E0B891F5513}"/>
              </a:ext>
            </a:extLst>
          </p:cNvPr>
          <p:cNvSpPr txBox="1">
            <a:spLocks/>
          </p:cNvSpPr>
          <p:nvPr/>
        </p:nvSpPr>
        <p:spPr>
          <a:xfrm>
            <a:off x="504724" y="6322390"/>
            <a:ext cx="11601104" cy="196653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Source: VAB analysis of Nielsen Ad Intel data, 1/1/21-12/31/21. TV spend includes national cable TV, broadcast TV, Spanish language cable TV, Spanish language broadcast TV. Brands reflect those with national TV spend over $100K.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FAC8B24-8029-45FA-A8F2-608FCFAE91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2CF6680-81CD-40AE-8BC6-545D4372C079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6D6CFD0-B8E9-477C-92D5-FE03E1F1EAF2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3750233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04B9ED0-96BE-47C6-904B-CE7FF3A20E12}"/>
              </a:ext>
            </a:extLst>
          </p:cNvPr>
          <p:cNvSpPr/>
          <p:nvPr/>
        </p:nvSpPr>
        <p:spPr>
          <a:xfrm>
            <a:off x="0" y="0"/>
            <a:ext cx="4928191" cy="6869150"/>
          </a:xfrm>
          <a:prstGeom prst="rect">
            <a:avLst/>
          </a:prstGeom>
          <a:solidFill>
            <a:srgbClr val="ED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BD1D7B-CFFD-AB40-AE04-379262D9E97A}"/>
              </a:ext>
            </a:extLst>
          </p:cNvPr>
          <p:cNvSpPr/>
          <p:nvPr/>
        </p:nvSpPr>
        <p:spPr>
          <a:xfrm>
            <a:off x="100013" y="364213"/>
            <a:ext cx="4569264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chemeClr val="bg1"/>
                </a:solidFill>
                <a:latin typeface="Helvetica" pitchFamily="2" charset="0"/>
              </a:rPr>
              <a:t>As consumer optimism in U.S. economic recovery grew, marketers were </a:t>
            </a:r>
            <a:br>
              <a:rPr lang="en-US" sz="2600" b="1">
                <a:solidFill>
                  <a:schemeClr val="bg1"/>
                </a:solidFill>
                <a:latin typeface="Helvetica" pitchFamily="2" charset="0"/>
              </a:rPr>
            </a:br>
            <a:r>
              <a:rPr lang="en-US" sz="2600" b="1">
                <a:solidFill>
                  <a:schemeClr val="bg1"/>
                </a:solidFill>
                <a:latin typeface="Helvetica" pitchFamily="2" charset="0"/>
              </a:rPr>
              <a:t>given the encouragement needed to invest in their brands after a period of unprecedented uncertainty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B9C279CA-2713-4D36-BCE6-A8CD5E249562}"/>
              </a:ext>
            </a:extLst>
          </p:cNvPr>
          <p:cNvSpPr txBox="1">
            <a:spLocks/>
          </p:cNvSpPr>
          <p:nvPr/>
        </p:nvSpPr>
        <p:spPr>
          <a:xfrm>
            <a:off x="4921666" y="6339453"/>
            <a:ext cx="7201277" cy="185172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Source: McKinsey &amp; Company,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US Consumer sentiment and behaviors during the coronavirus crisis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December 14, 2021.</a:t>
            </a: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23204B50-B103-433A-B0A9-542211FC32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621754"/>
              </p:ext>
            </p:extLst>
          </p:nvPr>
        </p:nvGraphicFramePr>
        <p:xfrm>
          <a:off x="5306007" y="1145660"/>
          <a:ext cx="6339549" cy="4566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90B7024-CD6B-436A-AC83-E6DD89977A55}"/>
              </a:ext>
            </a:extLst>
          </p:cNvPr>
          <p:cNvSpPr/>
          <p:nvPr/>
        </p:nvSpPr>
        <p:spPr>
          <a:xfrm>
            <a:off x="10499180" y="1537225"/>
            <a:ext cx="1158137" cy="677005"/>
          </a:xfrm>
          <a:prstGeom prst="roundRect">
            <a:avLst/>
          </a:prstGeom>
          <a:solidFill>
            <a:srgbClr val="66C5AD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+29%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30AAF9-6152-46C3-898F-67A0000EB03E}"/>
              </a:ext>
            </a:extLst>
          </p:cNvPr>
          <p:cNvSpPr txBox="1"/>
          <p:nvPr/>
        </p:nvSpPr>
        <p:spPr>
          <a:xfrm>
            <a:off x="4928190" y="1005879"/>
            <a:ext cx="7263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58608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sng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Confidence in U.S. Economic Recovery After COVID-19</a:t>
            </a:r>
          </a:p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% of U.S. </a:t>
            </a:r>
            <a:r>
              <a:rPr lang="en-US" sz="1400" b="0" u="none">
                <a:latin typeface="Helvetica" panose="020B0604020202020204" pitchFamily="34" charset="0"/>
                <a:cs typeface="Helvetica" panose="020B0604020202020204" pitchFamily="34" charset="0"/>
              </a:rPr>
              <a:t>respondents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who feel optimistic*</a:t>
            </a:r>
          </a:p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B85FF3-29D5-417E-9A29-4332226E3849}"/>
              </a:ext>
            </a:extLst>
          </p:cNvPr>
          <p:cNvSpPr txBox="1"/>
          <p:nvPr/>
        </p:nvSpPr>
        <p:spPr>
          <a:xfrm>
            <a:off x="4971103" y="5794162"/>
            <a:ext cx="70272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*Optimistic: The economy will rebound within 2-3 months and become just as strong as it was before COVID-19 or stronger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115B4CA-AAAC-4FF2-8369-5C9A51797B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D49BAA2-82A4-4A8B-A3C5-9DF694F71EE6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288576D-E84A-45C2-AC82-051FAC59BC72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9241008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F883384-F7AA-4B04-A25D-AC131CEE1611}"/>
              </a:ext>
            </a:extLst>
          </p:cNvPr>
          <p:cNvSpPr/>
          <p:nvPr/>
        </p:nvSpPr>
        <p:spPr>
          <a:xfrm>
            <a:off x="186431" y="142331"/>
            <a:ext cx="119098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ED3C8D"/>
                </a:solidFill>
                <a:latin typeface="Helvetica" pitchFamily="2" charset="0"/>
              </a:rPr>
              <a:t>Non-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COVID related brands </a:t>
            </a: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continued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C21CB0-A9E9-4351-8CAA-1BA1DE5B794D}"/>
              </a:ext>
            </a:extLst>
          </p:cNvPr>
          <p:cNvSpPr txBox="1"/>
          <p:nvPr/>
        </p:nvSpPr>
        <p:spPr>
          <a:xfrm>
            <a:off x="554181" y="689638"/>
            <a:ext cx="11083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58608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sng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2021 New National TV </a:t>
            </a:r>
            <a:r>
              <a:rPr lang="en-US" sz="1400">
                <a:latin typeface="Helvetica" panose="020B0604020202020204" pitchFamily="34" charset="0"/>
                <a:cs typeface="Helvetica" panose="020B0604020202020204" pitchFamily="34" charset="0"/>
              </a:rPr>
              <a:t>N</a:t>
            </a:r>
            <a:r>
              <a:rPr kumimoji="0" lang="en-US" sz="1400" b="1" i="0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on-COVID Related Advertisers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4E5CBB7-2E91-4F56-8B63-641BCD2D21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555493"/>
              </p:ext>
            </p:extLst>
          </p:nvPr>
        </p:nvGraphicFramePr>
        <p:xfrm>
          <a:off x="186431" y="1161216"/>
          <a:ext cx="11714885" cy="51007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48178">
                  <a:extLst>
                    <a:ext uri="{9D8B030D-6E8A-4147-A177-3AD203B41FA5}">
                      <a16:colId xmlns:a16="http://schemas.microsoft.com/office/drawing/2014/main" val="3951563800"/>
                    </a:ext>
                  </a:extLst>
                </a:gridCol>
                <a:gridCol w="948178">
                  <a:extLst>
                    <a:ext uri="{9D8B030D-6E8A-4147-A177-3AD203B41FA5}">
                      <a16:colId xmlns:a16="http://schemas.microsoft.com/office/drawing/2014/main" val="326225666"/>
                    </a:ext>
                  </a:extLst>
                </a:gridCol>
                <a:gridCol w="621500">
                  <a:extLst>
                    <a:ext uri="{9D8B030D-6E8A-4147-A177-3AD203B41FA5}">
                      <a16:colId xmlns:a16="http://schemas.microsoft.com/office/drawing/2014/main" val="527699066"/>
                    </a:ext>
                  </a:extLst>
                </a:gridCol>
                <a:gridCol w="143629">
                  <a:extLst>
                    <a:ext uri="{9D8B030D-6E8A-4147-A177-3AD203B41FA5}">
                      <a16:colId xmlns:a16="http://schemas.microsoft.com/office/drawing/2014/main" val="2894998501"/>
                    </a:ext>
                  </a:extLst>
                </a:gridCol>
                <a:gridCol w="1372016">
                  <a:extLst>
                    <a:ext uri="{9D8B030D-6E8A-4147-A177-3AD203B41FA5}">
                      <a16:colId xmlns:a16="http://schemas.microsoft.com/office/drawing/2014/main" val="1284220373"/>
                    </a:ext>
                  </a:extLst>
                </a:gridCol>
                <a:gridCol w="943195">
                  <a:extLst>
                    <a:ext uri="{9D8B030D-6E8A-4147-A177-3AD203B41FA5}">
                      <a16:colId xmlns:a16="http://schemas.microsoft.com/office/drawing/2014/main" val="3625219410"/>
                    </a:ext>
                  </a:extLst>
                </a:gridCol>
                <a:gridCol w="588899">
                  <a:extLst>
                    <a:ext uri="{9D8B030D-6E8A-4147-A177-3AD203B41FA5}">
                      <a16:colId xmlns:a16="http://schemas.microsoft.com/office/drawing/2014/main" val="2796777850"/>
                    </a:ext>
                  </a:extLst>
                </a:gridCol>
                <a:gridCol w="85266">
                  <a:extLst>
                    <a:ext uri="{9D8B030D-6E8A-4147-A177-3AD203B41FA5}">
                      <a16:colId xmlns:a16="http://schemas.microsoft.com/office/drawing/2014/main" val="3236196792"/>
                    </a:ext>
                  </a:extLst>
                </a:gridCol>
                <a:gridCol w="1361696">
                  <a:extLst>
                    <a:ext uri="{9D8B030D-6E8A-4147-A177-3AD203B41FA5}">
                      <a16:colId xmlns:a16="http://schemas.microsoft.com/office/drawing/2014/main" val="617529956"/>
                    </a:ext>
                  </a:extLst>
                </a:gridCol>
                <a:gridCol w="948178">
                  <a:extLst>
                    <a:ext uri="{9D8B030D-6E8A-4147-A177-3AD203B41FA5}">
                      <a16:colId xmlns:a16="http://schemas.microsoft.com/office/drawing/2014/main" val="3971677061"/>
                    </a:ext>
                  </a:extLst>
                </a:gridCol>
                <a:gridCol w="609284">
                  <a:extLst>
                    <a:ext uri="{9D8B030D-6E8A-4147-A177-3AD203B41FA5}">
                      <a16:colId xmlns:a16="http://schemas.microsoft.com/office/drawing/2014/main" val="3807002314"/>
                    </a:ext>
                  </a:extLst>
                </a:gridCol>
                <a:gridCol w="120378">
                  <a:extLst>
                    <a:ext uri="{9D8B030D-6E8A-4147-A177-3AD203B41FA5}">
                      <a16:colId xmlns:a16="http://schemas.microsoft.com/office/drawing/2014/main" val="3954879020"/>
                    </a:ext>
                  </a:extLst>
                </a:gridCol>
                <a:gridCol w="1423497">
                  <a:extLst>
                    <a:ext uri="{9D8B030D-6E8A-4147-A177-3AD203B41FA5}">
                      <a16:colId xmlns:a16="http://schemas.microsoft.com/office/drawing/2014/main" val="2195643805"/>
                    </a:ext>
                  </a:extLst>
                </a:gridCol>
                <a:gridCol w="948178">
                  <a:extLst>
                    <a:ext uri="{9D8B030D-6E8A-4147-A177-3AD203B41FA5}">
                      <a16:colId xmlns:a16="http://schemas.microsoft.com/office/drawing/2014/main" val="3403645115"/>
                    </a:ext>
                  </a:extLst>
                </a:gridCol>
                <a:gridCol w="652813">
                  <a:extLst>
                    <a:ext uri="{9D8B030D-6E8A-4147-A177-3AD203B41FA5}">
                      <a16:colId xmlns:a16="http://schemas.microsoft.com/office/drawing/2014/main" val="903758964"/>
                    </a:ext>
                  </a:extLst>
                </a:gridCol>
              </a:tblGrid>
              <a:tr h="348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Brands</a:t>
                      </a:r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Category</a:t>
                      </a:r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Total Spend $$$ (000)</a:t>
                      </a:r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Brands</a:t>
                      </a:r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Category</a:t>
                      </a:r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Total Spend $$$ (000)</a:t>
                      </a:r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Brands</a:t>
                      </a:r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Category</a:t>
                      </a:r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Total Spend $$$ (000)</a:t>
                      </a:r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Brands</a:t>
                      </a:r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Category</a:t>
                      </a:r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Total Spend $$$ (000)</a:t>
                      </a:r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1F1A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2215839"/>
                  </a:ext>
                </a:extLst>
              </a:tr>
              <a:tr h="1494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err="1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Carewell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Personal Care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$683.6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err="1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Arculus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Crypto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$386.6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Acre Mezcal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Alcoholic Beverages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$232.4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Bitwise Investments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Crypto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$129.6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04188268"/>
                  </a:ext>
                </a:extLst>
              </a:tr>
              <a:tr h="1494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HolaDoctor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Health &amp; Wellness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$682.8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PeopleSmart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Professional Services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$375.1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Gorjana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Jewelry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$223.7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Glamnetic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Skincare &amp; Beauty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$127.8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98049126"/>
                  </a:ext>
                </a:extLst>
              </a:tr>
              <a:tr h="1494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Ezra Brooks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Alcoholic Beverages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$672.7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Womply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Professional Services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$370.0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Algorand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Crypto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$219.4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Vertex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Tax Services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$123.5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16029973"/>
                  </a:ext>
                </a:extLst>
              </a:tr>
              <a:tr h="1494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SRS Distribution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Contractor (B2B)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$666.0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Global Medical Response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Medical Transportation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$359.1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Yumi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Food (misc)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$215.8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Fair Harbor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Apparel &amp; Accessories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$119.6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24338777"/>
                  </a:ext>
                </a:extLst>
              </a:tr>
              <a:tr h="1494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TripAmigo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Travel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$650.7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Tickpick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Mobile Tickets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$358.2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ILIA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Skincare &amp; Beauty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$211.1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Wolf &amp; Badger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Jewelry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$117.9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47291064"/>
                  </a:ext>
                </a:extLst>
              </a:tr>
              <a:tr h="1494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iTrustCapital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Crypto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$633.4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Gallagher Law Group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Legal Services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$345.3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Criquet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Apparel &amp; Accessories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$201.3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Cuts Clothing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Apparel &amp; Accessories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$113.9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78470654"/>
                  </a:ext>
                </a:extLst>
              </a:tr>
              <a:tr h="1494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Good Sports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Organizations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$622.7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Savage X Fenty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Apparel &amp; Accessories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$338.8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EY-Parthenon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Professional Services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$200.8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Undefeated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Apparel &amp; Accessories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$107.9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44790487"/>
                  </a:ext>
                </a:extLst>
              </a:tr>
              <a:tr h="1494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Bartesian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Home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$620.4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Pegasystems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Professional Services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$336.7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Steven Singer Jewelry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Jewelry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$200.3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Epilog AI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Artificial Intelligence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$106.3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39069477"/>
                  </a:ext>
                </a:extLst>
              </a:tr>
              <a:tr h="1494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Pureboost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Vitamins &amp; Supplements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$612.5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Augustinus Bader 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Skincare &amp; Beauty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$328.5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Fancy Sprinkles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Sprinkles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$199.7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Uleva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CBD Products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$105.8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30502348"/>
                  </a:ext>
                </a:extLst>
              </a:tr>
              <a:tr h="1494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Good American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Apparel &amp; Accessories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$609.4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Public Rec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Apparel &amp; Accessories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$321.5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Coin Cloud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Crypto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$195.2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Los Andes Homes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Home Improvement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$104.3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49980718"/>
                  </a:ext>
                </a:extLst>
              </a:tr>
              <a:tr h="1494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Zesty Paws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Pet Care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$601.5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Alteryx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Computer Software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$319.3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Pipette Health 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Personal Care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$192.4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Stir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Online Dating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$101.9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56818929"/>
                  </a:ext>
                </a:extLst>
              </a:tr>
              <a:tr h="1494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Hot Shot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Pest Control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$598.3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CrossCountry Mortgage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Financial Services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$318.2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Laird Superfood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Food (misc)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$185.8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2347113"/>
                  </a:ext>
                </a:extLst>
              </a:tr>
              <a:tr h="1494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Gourmia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Home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$587.7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Quiver Distribution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Film Production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$307.9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Supernatural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Fitness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$183.6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343553"/>
                  </a:ext>
                </a:extLst>
              </a:tr>
              <a:tr h="1494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Wondrium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Online Education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$585.0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Belpointe Oz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Financial Services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$307.0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LiquidAgents Healthcare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Professional Services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$179.6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373107"/>
                  </a:ext>
                </a:extLst>
              </a:tr>
              <a:tr h="1494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BOOM! by Cindy Joseph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Skincare &amp; Beauty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$561.3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Cookie Run: Kingdom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Mobile Apps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$293.2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GETTR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Social Network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$171.5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0780756"/>
                  </a:ext>
                </a:extLst>
              </a:tr>
              <a:tr h="1494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Upgrade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Financial Services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$523.5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247Sports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Sports Media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$293.1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Corkcicle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Drinkware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$169.9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124485"/>
                  </a:ext>
                </a:extLst>
              </a:tr>
              <a:tr h="1494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Stage 6 Films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Film Production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$522.8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Osprey Funds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Financial Services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$291.8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Nice &amp; Bella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Jewelry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$169.1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4010588"/>
                  </a:ext>
                </a:extLst>
              </a:tr>
              <a:tr h="1494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Halo Pets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Pet Care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$521.8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Red Volcano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Direct Response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$287.2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Chapter Medicare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Insurance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$169.0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276197"/>
                  </a:ext>
                </a:extLst>
              </a:tr>
              <a:tr h="1494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Vincero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Apparel &amp; Accessories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$515.2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Hibbett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Apparel &amp; Accessories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$287.2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M. Asam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Skincare &amp; Beauty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$168.2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815718"/>
                  </a:ext>
                </a:extLst>
              </a:tr>
              <a:tr h="1494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BlendJet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Home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$513.8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Jambys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Apparel &amp; Accessories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$281.0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Scotch Porter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Personal Care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$164.8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786625"/>
                  </a:ext>
                </a:extLst>
              </a:tr>
              <a:tr h="1419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Sofia &amp; Grace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Personal Care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$501.2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Alvin Ailey American Dance Theater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Entertainment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$279.5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The Sexton Single Malt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Alcoholic Beverages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$155.4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4410712"/>
                  </a:ext>
                </a:extLst>
              </a:tr>
              <a:tr h="1271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Rue La La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Apparel &amp; Accessories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$497.0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Cincoro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Alcoholic Beverages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$277.4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Weitzman &amp; Powers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Legal Services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$146.8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4392111"/>
                  </a:ext>
                </a:extLst>
              </a:tr>
              <a:tr h="1494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Working For Women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Organizations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$477.3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Nexans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Energy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$263.3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Robin Law Firm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Legal Services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$146.1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4626689"/>
                  </a:ext>
                </a:extLst>
              </a:tr>
              <a:tr h="1494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Nitya Capital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Real Estate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$459.0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DailyPay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Professional Services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$258.3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Childress Vineyards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Alcoholic Beverages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$143.2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3223940"/>
                  </a:ext>
                </a:extLst>
              </a:tr>
              <a:tr h="1494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Lovepop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Gifts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$455.3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ITA Restructuring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Legal Services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$255.8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EasyKnock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Financial Services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$142.2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647423"/>
                  </a:ext>
                </a:extLst>
              </a:tr>
              <a:tr h="1494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Women at Large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Fitness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$447.6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Favor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Personal Care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$247.3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TreviPay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Professional Services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$141.5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047325"/>
                  </a:ext>
                </a:extLst>
              </a:tr>
              <a:tr h="1494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Brigit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Financial Services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$443.1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Owlet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Health &amp; Wellness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$241.9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Confide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Cybersecurity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$141.1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720581"/>
                  </a:ext>
                </a:extLst>
              </a:tr>
              <a:tr h="1494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Cointreau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Alcoholic Beverages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$428.0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Watch Gang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Jewelry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$241.2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Hello Bag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Home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$137.4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435056"/>
                  </a:ext>
                </a:extLst>
              </a:tr>
              <a:tr h="1494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Omigo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Home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$427.7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Posh Virtual Receptionist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Professional Services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$240.7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Defy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Entertainment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$136.9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486878"/>
                  </a:ext>
                </a:extLst>
              </a:tr>
              <a:tr h="1494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Motorsport Games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Esports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$419.6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Picsart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Mobile Apps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$239.9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Shapiro MD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Personal Care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$135.6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035162"/>
                  </a:ext>
                </a:extLst>
              </a:tr>
              <a:tr h="1494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Skylar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Fragrances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$408.4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Cozy Earth Bedding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Bedding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$236.0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Pacific Bath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Home Improvement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$132.8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812087"/>
                  </a:ext>
                </a:extLst>
              </a:tr>
              <a:tr h="1494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Blossom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Mobile Apps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$406.2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Biz2Credit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Financial Services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$234.3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Aptive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Pest Control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$130.8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4879250"/>
                  </a:ext>
                </a:extLst>
              </a:tr>
            </a:tbl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9C9D2DC-E5DA-434D-A1E8-77CA2DCB1A84}"/>
              </a:ext>
            </a:extLst>
          </p:cNvPr>
          <p:cNvCxnSpPr>
            <a:cxnSpLocks/>
          </p:cNvCxnSpPr>
          <p:nvPr/>
        </p:nvCxnSpPr>
        <p:spPr>
          <a:xfrm>
            <a:off x="2777241" y="1161215"/>
            <a:ext cx="0" cy="5133349"/>
          </a:xfrm>
          <a:prstGeom prst="line">
            <a:avLst/>
          </a:prstGeom>
          <a:ln w="19050">
            <a:solidFill>
              <a:srgbClr val="ED3C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35F29E-5B72-4D4B-9624-1E023064437B}"/>
              </a:ext>
            </a:extLst>
          </p:cNvPr>
          <p:cNvCxnSpPr>
            <a:cxnSpLocks/>
          </p:cNvCxnSpPr>
          <p:nvPr/>
        </p:nvCxnSpPr>
        <p:spPr>
          <a:xfrm>
            <a:off x="5795078" y="1167825"/>
            <a:ext cx="0" cy="5126739"/>
          </a:xfrm>
          <a:prstGeom prst="line">
            <a:avLst/>
          </a:prstGeom>
          <a:ln w="19050">
            <a:solidFill>
              <a:srgbClr val="ED3C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A42754-3E1D-4334-B54B-C3D8B001673D}"/>
              </a:ext>
            </a:extLst>
          </p:cNvPr>
          <p:cNvCxnSpPr>
            <a:cxnSpLocks/>
          </p:cNvCxnSpPr>
          <p:nvPr/>
        </p:nvCxnSpPr>
        <p:spPr>
          <a:xfrm>
            <a:off x="8821888" y="1167825"/>
            <a:ext cx="0" cy="5126739"/>
          </a:xfrm>
          <a:prstGeom prst="line">
            <a:avLst/>
          </a:prstGeom>
          <a:ln w="19050">
            <a:solidFill>
              <a:srgbClr val="ED3C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1926787-F6A7-4775-8FEB-EBBD279A048D}"/>
              </a:ext>
            </a:extLst>
          </p:cNvPr>
          <p:cNvSpPr txBox="1">
            <a:spLocks/>
          </p:cNvSpPr>
          <p:nvPr/>
        </p:nvSpPr>
        <p:spPr>
          <a:xfrm>
            <a:off x="504724" y="6322390"/>
            <a:ext cx="11601104" cy="196653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Source: VAB analysis of Nielsen Ad Intel data, 1/1/21-12/31/21. TV spend includes national cable TV, broadcast TV, Spanish language cable TV, Spanish language broadcast TV. Brands reflect those with national TV spend over $100K.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5918FE-DAA9-4E70-B88E-395AE15FD5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B8AA6D9-C531-44AB-B6F4-22227E285019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FC446E-AB44-40C7-804F-999F35FC5FF4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40521760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B9C279CA-2713-4D36-BCE6-A8CD5E249562}"/>
              </a:ext>
            </a:extLst>
          </p:cNvPr>
          <p:cNvSpPr txBox="1">
            <a:spLocks/>
          </p:cNvSpPr>
          <p:nvPr/>
        </p:nvSpPr>
        <p:spPr>
          <a:xfrm>
            <a:off x="455745" y="6247885"/>
            <a:ext cx="11686795" cy="303102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Source: VAB analysis of Nielsen Ad Intel data, 1/1/21-12/31/21. TV spend includes national cable TV, broadcast TV, Spanish language cable TV, Spanish language broadcast TV. Brands reflect those with national TV spend over $100K. </a:t>
            </a:r>
            <a:b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The above</a:t>
            </a:r>
            <a:r>
              <a:rPr lang="en-US" sz="800">
                <a:solidFill>
                  <a:srgbClr val="1B1464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chart represents the full list of new advertisers, including direct-to-consumer brands.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BE4DC6-FCA9-4F86-99F1-233BF7C9C9DD}"/>
              </a:ext>
            </a:extLst>
          </p:cNvPr>
          <p:cNvSpPr txBox="1"/>
          <p:nvPr/>
        </p:nvSpPr>
        <p:spPr>
          <a:xfrm>
            <a:off x="71287" y="205743"/>
            <a:ext cx="12049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58608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sng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u="none">
                <a:solidFill>
                  <a:srgbClr val="ED3C8D"/>
                </a:solidFill>
                <a:latin typeface="Helvetica" pitchFamily="2" charset="0"/>
                <a:ea typeface="+mn-ea"/>
                <a:cs typeface="+mn-cs"/>
              </a:rPr>
              <a:t>Full Year 2020 vs. 2021 New National TV Advertiser Categories: # of Brands &amp; Ranked by Total $$$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DFC7F1B-4226-47ED-87A5-B7E66088D7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525043"/>
              </p:ext>
            </p:extLst>
          </p:nvPr>
        </p:nvGraphicFramePr>
        <p:xfrm>
          <a:off x="125073" y="956454"/>
          <a:ext cx="5325963" cy="51870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4402">
                  <a:extLst>
                    <a:ext uri="{9D8B030D-6E8A-4147-A177-3AD203B41FA5}">
                      <a16:colId xmlns:a16="http://schemas.microsoft.com/office/drawing/2014/main" val="1281420736"/>
                    </a:ext>
                  </a:extLst>
                </a:gridCol>
                <a:gridCol w="1015170">
                  <a:extLst>
                    <a:ext uri="{9D8B030D-6E8A-4147-A177-3AD203B41FA5}">
                      <a16:colId xmlns:a16="http://schemas.microsoft.com/office/drawing/2014/main" val="490185292"/>
                    </a:ext>
                  </a:extLst>
                </a:gridCol>
                <a:gridCol w="505194">
                  <a:extLst>
                    <a:ext uri="{9D8B030D-6E8A-4147-A177-3AD203B41FA5}">
                      <a16:colId xmlns:a16="http://schemas.microsoft.com/office/drawing/2014/main" val="2676065601"/>
                    </a:ext>
                  </a:extLst>
                </a:gridCol>
                <a:gridCol w="833569">
                  <a:extLst>
                    <a:ext uri="{9D8B030D-6E8A-4147-A177-3AD203B41FA5}">
                      <a16:colId xmlns:a16="http://schemas.microsoft.com/office/drawing/2014/main" val="1444157750"/>
                    </a:ext>
                  </a:extLst>
                </a:gridCol>
                <a:gridCol w="94518">
                  <a:extLst>
                    <a:ext uri="{9D8B030D-6E8A-4147-A177-3AD203B41FA5}">
                      <a16:colId xmlns:a16="http://schemas.microsoft.com/office/drawing/2014/main" val="778202376"/>
                    </a:ext>
                  </a:extLst>
                </a:gridCol>
                <a:gridCol w="287441">
                  <a:extLst>
                    <a:ext uri="{9D8B030D-6E8A-4147-A177-3AD203B41FA5}">
                      <a16:colId xmlns:a16="http://schemas.microsoft.com/office/drawing/2014/main" val="237664104"/>
                    </a:ext>
                  </a:extLst>
                </a:gridCol>
                <a:gridCol w="909970">
                  <a:extLst>
                    <a:ext uri="{9D8B030D-6E8A-4147-A177-3AD203B41FA5}">
                      <a16:colId xmlns:a16="http://schemas.microsoft.com/office/drawing/2014/main" val="3261480125"/>
                    </a:ext>
                  </a:extLst>
                </a:gridCol>
                <a:gridCol w="527757">
                  <a:extLst>
                    <a:ext uri="{9D8B030D-6E8A-4147-A177-3AD203B41FA5}">
                      <a16:colId xmlns:a16="http://schemas.microsoft.com/office/drawing/2014/main" val="1145521588"/>
                    </a:ext>
                  </a:extLst>
                </a:gridCol>
                <a:gridCol w="867942">
                  <a:extLst>
                    <a:ext uri="{9D8B030D-6E8A-4147-A177-3AD203B41FA5}">
                      <a16:colId xmlns:a16="http://schemas.microsoft.com/office/drawing/2014/main" val="655175884"/>
                    </a:ext>
                  </a:extLst>
                </a:gridCol>
              </a:tblGrid>
              <a:tr h="1673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Rank</a:t>
                      </a:r>
                      <a:endParaRPr lang="en-US" sz="6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Categories</a:t>
                      </a:r>
                      <a:endParaRPr lang="en-US" sz="6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# of Brands</a:t>
                      </a:r>
                      <a:endParaRPr lang="en-US" sz="6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Total Spend $$$ (000)</a:t>
                      </a:r>
                      <a:endParaRPr lang="en-US" sz="6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Rank</a:t>
                      </a:r>
                      <a:endParaRPr lang="en-US" sz="6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Categories</a:t>
                      </a:r>
                      <a:endParaRPr lang="en-US" sz="6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# of Brands</a:t>
                      </a:r>
                      <a:endParaRPr lang="en-US" sz="6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Total Spend $$$ (000)</a:t>
                      </a:r>
                      <a:endParaRPr lang="en-US" sz="6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844067"/>
                  </a:ext>
                </a:extLst>
              </a:tr>
              <a:tr h="1673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Pharmaceutical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$542,526.4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30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Kitchen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$3,953.4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34000154"/>
                  </a:ext>
                </a:extLst>
              </a:tr>
              <a:tr h="1673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Streaming Service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$249,776.9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Education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$3,911.0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00698935"/>
                  </a:ext>
                </a:extLst>
              </a:tr>
              <a:tr h="1673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Vitamins &amp; Supplements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$39,610.5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Wallets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$3,759.5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39717648"/>
                  </a:ext>
                </a:extLst>
              </a:tr>
              <a:tr h="1673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Beverages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$38,172.0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33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At-Home Medical Testing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$3,706.7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98555351"/>
                  </a:ext>
                </a:extLst>
              </a:tr>
              <a:tr h="1673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Skincare &amp; Beauty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$33,240.7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Legal Services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$3,692.9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3995074"/>
                  </a:ext>
                </a:extLst>
              </a:tr>
              <a:tr h="1673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Financial Services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18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$30,870.8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Real Estate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$3,533.0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7394925"/>
                  </a:ext>
                </a:extLst>
              </a:tr>
              <a:tr h="1673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Pain Relief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$30,678.9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36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Hearing Aids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$3,244.4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37390808"/>
                  </a:ext>
                </a:extLst>
              </a:tr>
              <a:tr h="1673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Alcoholic Beverages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$20,160.9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37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Technology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$2,983.6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776023"/>
                  </a:ext>
                </a:extLst>
              </a:tr>
              <a:tr h="1673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Apparel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$20,118.7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38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Computer Software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$2,763.2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17096946"/>
                  </a:ext>
                </a:extLst>
              </a:tr>
              <a:tr h="1673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10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Home Furnishing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$19,727.5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Social Networking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$2,608.3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90354082"/>
                  </a:ext>
                </a:extLst>
              </a:tr>
              <a:tr h="1673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Food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$15,455.5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40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Pet Care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$2,501.9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30430786"/>
                  </a:ext>
                </a:extLst>
              </a:tr>
              <a:tr h="1673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Moving &amp; Storage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$15,324.3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CBD Products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$2,329.6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41501237"/>
                  </a:ext>
                </a:extLst>
              </a:tr>
              <a:tr h="1673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13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Insurance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$14,414.7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Book Subscription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$2,281.4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69173022"/>
                  </a:ext>
                </a:extLst>
              </a:tr>
              <a:tr h="1673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Medical Equipment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$14,069.6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43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Cleaning Products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$2,264.9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40332526"/>
                  </a:ext>
                </a:extLst>
              </a:tr>
              <a:tr h="1673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Telco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$13,150.9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Transportation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$2,233.4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45374683"/>
                  </a:ext>
                </a:extLst>
              </a:tr>
              <a:tr h="1673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16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Automotive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$12,756.2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Golf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$2,116.2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09016814"/>
                  </a:ext>
                </a:extLst>
              </a:tr>
              <a:tr h="1673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17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COVID-19 Related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$12,353.2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46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Nutrition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$1,966.4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59871594"/>
                  </a:ext>
                </a:extLst>
              </a:tr>
              <a:tr h="1673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18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Personal Care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13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$12,171.4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47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Delivery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$1,724.2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95297574"/>
                  </a:ext>
                </a:extLst>
              </a:tr>
              <a:tr h="1673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Business Services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13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$11,966.9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48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Online Education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$1,642.1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16807392"/>
                  </a:ext>
                </a:extLst>
              </a:tr>
              <a:tr h="1673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20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Fitness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$11,405.5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Gifts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$1,124.0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13695673"/>
                  </a:ext>
                </a:extLst>
              </a:tr>
              <a:tr h="1673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Healthcare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$11,330.7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50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Online Dating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$1,080.8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48042218"/>
                  </a:ext>
                </a:extLst>
              </a:tr>
              <a:tr h="1673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Jewelry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$8,566.5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Fragrances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$869.0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52160487"/>
                  </a:ext>
                </a:extLst>
              </a:tr>
              <a:tr h="1673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23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Security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$7,596.0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Video Games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$757.1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03125457"/>
                  </a:ext>
                </a:extLst>
              </a:tr>
              <a:tr h="1673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E-Commerce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$6,387.4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53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Restaurant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$577.0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08772529"/>
                  </a:ext>
                </a:extLst>
              </a:tr>
              <a:tr h="1673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Mobile App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$6,091.4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Economic Development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$484.2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95468723"/>
                  </a:ext>
                </a:extLst>
              </a:tr>
              <a:tr h="1673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26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Phone Accessories 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$6,028.5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Waste Management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$447.5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0872793"/>
                  </a:ext>
                </a:extLst>
              </a:tr>
              <a:tr h="1673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27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Online Printing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$5,493.9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56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Resorts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$406.4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18577493"/>
                  </a:ext>
                </a:extLst>
              </a:tr>
              <a:tr h="1673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28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Sports Media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$5,224.5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57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Online Gambling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$337.6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69662404"/>
                  </a:ext>
                </a:extLst>
              </a:tr>
              <a:tr h="1673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Direct Response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$4,581.9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58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Gold / Silver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$312.8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56582225"/>
                  </a:ext>
                </a:extLst>
              </a:tr>
              <a:tr h="167323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Total</a:t>
                      </a:r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283</a:t>
                      </a:r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$1,279,108.8</a:t>
                      </a:r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7018893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F90A5CB2-C55A-4D03-ACB2-C46FFAABF13C}"/>
              </a:ext>
            </a:extLst>
          </p:cNvPr>
          <p:cNvSpPr txBox="1"/>
          <p:nvPr/>
        </p:nvSpPr>
        <p:spPr>
          <a:xfrm>
            <a:off x="71287" y="643489"/>
            <a:ext cx="53259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58608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sng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2020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A49A47E-081F-4B7B-8E86-991A57F4F0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388126"/>
              </p:ext>
            </p:extLst>
          </p:nvPr>
        </p:nvGraphicFramePr>
        <p:xfrm>
          <a:off x="5605191" y="956454"/>
          <a:ext cx="6461736" cy="51869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3608">
                  <a:extLst>
                    <a:ext uri="{9D8B030D-6E8A-4147-A177-3AD203B41FA5}">
                      <a16:colId xmlns:a16="http://schemas.microsoft.com/office/drawing/2014/main" val="1329126914"/>
                    </a:ext>
                  </a:extLst>
                </a:gridCol>
                <a:gridCol w="1033222">
                  <a:extLst>
                    <a:ext uri="{9D8B030D-6E8A-4147-A177-3AD203B41FA5}">
                      <a16:colId xmlns:a16="http://schemas.microsoft.com/office/drawing/2014/main" val="4127486271"/>
                    </a:ext>
                  </a:extLst>
                </a:gridCol>
                <a:gridCol w="647814">
                  <a:extLst>
                    <a:ext uri="{9D8B030D-6E8A-4147-A177-3AD203B41FA5}">
                      <a16:colId xmlns:a16="http://schemas.microsoft.com/office/drawing/2014/main" val="2379452324"/>
                    </a:ext>
                  </a:extLst>
                </a:gridCol>
                <a:gridCol w="1180825">
                  <a:extLst>
                    <a:ext uri="{9D8B030D-6E8A-4147-A177-3AD203B41FA5}">
                      <a16:colId xmlns:a16="http://schemas.microsoft.com/office/drawing/2014/main" val="1406499162"/>
                    </a:ext>
                  </a:extLst>
                </a:gridCol>
                <a:gridCol w="73801">
                  <a:extLst>
                    <a:ext uri="{9D8B030D-6E8A-4147-A177-3AD203B41FA5}">
                      <a16:colId xmlns:a16="http://schemas.microsoft.com/office/drawing/2014/main" val="3891908441"/>
                    </a:ext>
                  </a:extLst>
                </a:gridCol>
                <a:gridCol w="336539">
                  <a:extLst>
                    <a:ext uri="{9D8B030D-6E8A-4147-A177-3AD203B41FA5}">
                      <a16:colId xmlns:a16="http://schemas.microsoft.com/office/drawing/2014/main" val="2578306863"/>
                    </a:ext>
                  </a:extLst>
                </a:gridCol>
                <a:gridCol w="950888">
                  <a:extLst>
                    <a:ext uri="{9D8B030D-6E8A-4147-A177-3AD203B41FA5}">
                      <a16:colId xmlns:a16="http://schemas.microsoft.com/office/drawing/2014/main" val="1983262825"/>
                    </a:ext>
                  </a:extLst>
                </a:gridCol>
                <a:gridCol w="647814">
                  <a:extLst>
                    <a:ext uri="{9D8B030D-6E8A-4147-A177-3AD203B41FA5}">
                      <a16:colId xmlns:a16="http://schemas.microsoft.com/office/drawing/2014/main" val="1276549863"/>
                    </a:ext>
                  </a:extLst>
                </a:gridCol>
                <a:gridCol w="1197225">
                  <a:extLst>
                    <a:ext uri="{9D8B030D-6E8A-4147-A177-3AD203B41FA5}">
                      <a16:colId xmlns:a16="http://schemas.microsoft.com/office/drawing/2014/main" val="2611051622"/>
                    </a:ext>
                  </a:extLst>
                </a:gridCol>
              </a:tblGrid>
              <a:tr h="1749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Rank</a:t>
                      </a:r>
                      <a:endParaRPr lang="en-US" sz="6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BF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Category</a:t>
                      </a:r>
                      <a:endParaRPr lang="en-US" sz="6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BF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# of Brands</a:t>
                      </a:r>
                      <a:endParaRPr lang="en-US" sz="6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BF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Total Spend $$$ (000)</a:t>
                      </a:r>
                      <a:endParaRPr lang="en-US" sz="6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BF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BF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Rank</a:t>
                      </a:r>
                      <a:endParaRPr lang="en-US" sz="6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BF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Category</a:t>
                      </a:r>
                      <a:endParaRPr lang="en-US" sz="6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BF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# of Brands</a:t>
                      </a:r>
                      <a:endParaRPr lang="en-US" sz="6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BF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Total Spend $$$ (000)</a:t>
                      </a:r>
                      <a:endParaRPr lang="en-US" sz="6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B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0399369"/>
                  </a:ext>
                </a:extLst>
              </a:tr>
              <a:tr h="1295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Pharmaceutical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$331,010.8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38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Online Betting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$2,790.4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37418662"/>
                  </a:ext>
                </a:extLst>
              </a:tr>
              <a:tr h="1295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Streaming Services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$265,929.0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Gifts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$2,674.7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20096930"/>
                  </a:ext>
                </a:extLst>
              </a:tr>
              <a:tr h="1295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Insurance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$87,377.4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40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Online Delivery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$2,571.1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51297018"/>
                  </a:ext>
                </a:extLst>
              </a:tr>
              <a:tr h="1295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Crypto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$79,446.8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Online Education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$2,507.5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28311721"/>
                  </a:ext>
                </a:extLst>
              </a:tr>
              <a:tr h="1295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Health &amp; Wellness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$50,566.6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Home Improvement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$2,034.4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31861478"/>
                  </a:ext>
                </a:extLst>
              </a:tr>
              <a:tr h="1295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Apparel &amp; Accessories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$41,635.6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43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Social Network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$1,893.7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64948691"/>
                  </a:ext>
                </a:extLst>
              </a:tr>
              <a:tr h="1295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Graphic Design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$34,871.5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Eyewear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$1,688.2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52740755"/>
                  </a:ext>
                </a:extLst>
              </a:tr>
              <a:tr h="1295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Financial Services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$30,029.2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Flower Delivery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$1,432.3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3392554"/>
                  </a:ext>
                </a:extLst>
              </a:tr>
              <a:tr h="1295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Food Delivery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$26,760.5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46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Weather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$1,312.9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6313276"/>
                  </a:ext>
                </a:extLst>
              </a:tr>
              <a:tr h="1295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10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Cleaning &amp; Sanitizing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$25,825.8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47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Hospitals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$1,244.9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21303330"/>
                  </a:ext>
                </a:extLst>
              </a:tr>
              <a:tr h="1295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Vitamins &amp; Supplements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$21,688.5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48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Telecommunications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$1,218.6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80200748"/>
                  </a:ext>
                </a:extLst>
              </a:tr>
              <a:tr h="1295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Legal Services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$20,329.2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Travel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$1,064.7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51015025"/>
                  </a:ext>
                </a:extLst>
              </a:tr>
              <a:tr h="1295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13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Online Banking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$19,466.1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50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Jewelry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$952.2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15523877"/>
                  </a:ext>
                </a:extLst>
              </a:tr>
              <a:tr h="1295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Professional Services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$19,186.3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Tax Services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$841.6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66886013"/>
                  </a:ext>
                </a:extLst>
              </a:tr>
              <a:tr h="1295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Personal Care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10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$18,922.5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Film Production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$830.7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89629097"/>
                  </a:ext>
                </a:extLst>
              </a:tr>
              <a:tr h="1295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16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Mobile Apps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$18,761.6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53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Psychic Readings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$822.7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13134854"/>
                  </a:ext>
                </a:extLst>
              </a:tr>
              <a:tr h="1295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17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Skincare &amp; Beauty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$17,055.0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Pest Control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$729.1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92051580"/>
                  </a:ext>
                </a:extLst>
              </a:tr>
              <a:tr h="1295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18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Food (misc)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$16,996.6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Contractor (B2B)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$666.0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32044059"/>
                  </a:ext>
                </a:extLst>
              </a:tr>
              <a:tr h="1295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Snacks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$13,721.1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56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Moving &amp; Storage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$503.8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32980244"/>
                  </a:ext>
                </a:extLst>
              </a:tr>
              <a:tr h="1295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20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Real Estate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$13,365.0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57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Esports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$419.6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40072091"/>
                  </a:ext>
                </a:extLst>
              </a:tr>
              <a:tr h="1295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Home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$12,667.6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58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Entertainment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$416.4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40914521"/>
                  </a:ext>
                </a:extLst>
              </a:tr>
              <a:tr h="1295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Beverages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$12,038.9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Fragrances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$408.4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49190725"/>
                  </a:ext>
                </a:extLst>
              </a:tr>
              <a:tr h="1295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23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Alcoholic Beverages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10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$11,541.8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60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Outdoor Recreation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$392.5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60410101"/>
                  </a:ext>
                </a:extLst>
              </a:tr>
              <a:tr h="1749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Cybersecurity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$11,531.9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Medical Transportation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$359.1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92476537"/>
                  </a:ext>
                </a:extLst>
              </a:tr>
              <a:tr h="1295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Telemedicine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$10,028.5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Mobile Tickets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$358.2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63005079"/>
                  </a:ext>
                </a:extLst>
              </a:tr>
              <a:tr h="1295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26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Gaming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$9,694.9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63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Computer Software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$319.3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41997191"/>
                  </a:ext>
                </a:extLst>
              </a:tr>
              <a:tr h="1295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27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Organizations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$9,060.3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Sports Media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$293.1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2941660"/>
                  </a:ext>
                </a:extLst>
              </a:tr>
              <a:tr h="1295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28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Plant-Based Food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$8,232.8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Energy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$263.3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82669981"/>
                  </a:ext>
                </a:extLst>
              </a:tr>
              <a:tr h="1295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Pet Care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$7,670.9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66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Bedding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$236.0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07049279"/>
                  </a:ext>
                </a:extLst>
              </a:tr>
              <a:tr h="1295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30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Automotive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$7,363.6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67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Plant Care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$232.3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5596758"/>
                  </a:ext>
                </a:extLst>
              </a:tr>
              <a:tr h="1295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Marketplace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$6,333.1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68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Tools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$207.5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8736787"/>
                  </a:ext>
                </a:extLst>
              </a:tr>
              <a:tr h="1295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Direct Response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$5,785.2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Sprinkles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$199.7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78093882"/>
                  </a:ext>
                </a:extLst>
              </a:tr>
              <a:tr h="1295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33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Home Furnishing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$5,638.5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70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Drinkware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$169.9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59334144"/>
                  </a:ext>
                </a:extLst>
              </a:tr>
              <a:tr h="1295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At-Home Testing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$5,527.5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Alcohol Delivery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$162.4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76715611"/>
                  </a:ext>
                </a:extLst>
              </a:tr>
              <a:tr h="1295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35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Fitness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$4,718.1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72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Artificial Intelligence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$106.3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8652734"/>
                  </a:ext>
                </a:extLst>
              </a:tr>
              <a:tr h="1749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36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Online Subscription Service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$3,926.8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73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CBD Products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$105.8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84532368"/>
                  </a:ext>
                </a:extLst>
              </a:tr>
              <a:tr h="1295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37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Translation Services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$3,011.4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74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Online Dating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solidFill>
                            <a:srgbClr val="1F1A6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$101.9</a:t>
                      </a:r>
                      <a:endParaRPr lang="en-US" sz="600" b="0" i="0" u="none" strike="noStrike">
                        <a:solidFill>
                          <a:srgbClr val="1F1A6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92046408"/>
                  </a:ext>
                </a:extLst>
              </a:tr>
              <a:tr h="129501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Total</a:t>
                      </a:r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00BF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315</a:t>
                      </a:r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00BF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$1,320,247.9</a:t>
                      </a:r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00BF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0797126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3D56649F-2889-4676-9752-5DFBF066C0A1}"/>
              </a:ext>
            </a:extLst>
          </p:cNvPr>
          <p:cNvSpPr txBox="1"/>
          <p:nvPr/>
        </p:nvSpPr>
        <p:spPr>
          <a:xfrm>
            <a:off x="5605191" y="650120"/>
            <a:ext cx="646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58608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sng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2021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3FED759-F42C-489C-BF42-D47ED5EF17BE}"/>
              </a:ext>
            </a:extLst>
          </p:cNvPr>
          <p:cNvCxnSpPr>
            <a:cxnSpLocks/>
          </p:cNvCxnSpPr>
          <p:nvPr/>
        </p:nvCxnSpPr>
        <p:spPr>
          <a:xfrm>
            <a:off x="5531026" y="967954"/>
            <a:ext cx="0" cy="5126739"/>
          </a:xfrm>
          <a:prstGeom prst="line">
            <a:avLst/>
          </a:prstGeom>
          <a:ln w="19050">
            <a:solidFill>
              <a:srgbClr val="ED3C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04266F4F-A815-47EC-BBF6-9D28D7F0D7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25C4D2D-3B69-4FF0-A57A-3A34966E0717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88566D-569F-4CAD-BC97-19C43D8A1A8A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39212236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40044C-9B1B-7C46-936A-7B7F0D3926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40307"/>
            <a:ext cx="12192000" cy="709830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98A06ED-9D12-3B4C-B59C-10A0964513FE}"/>
              </a:ext>
            </a:extLst>
          </p:cNvPr>
          <p:cNvCxnSpPr/>
          <p:nvPr/>
        </p:nvCxnSpPr>
        <p:spPr>
          <a:xfrm>
            <a:off x="493843" y="2940040"/>
            <a:ext cx="521208" cy="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3ED8F18-80E6-D449-A031-541661F2A42F}"/>
              </a:ext>
            </a:extLst>
          </p:cNvPr>
          <p:cNvSpPr txBox="1"/>
          <p:nvPr/>
        </p:nvSpPr>
        <p:spPr>
          <a:xfrm>
            <a:off x="344207" y="3429000"/>
            <a:ext cx="7628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prstClr val="white"/>
                </a:solidFill>
                <a:latin typeface="Helvetica" pitchFamily="2" charset="0"/>
              </a:rPr>
              <a:t>Appendix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5190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>
            <a:extLst>
              <a:ext uri="{FF2B5EF4-FFF2-40B4-BE49-F238E27FC236}">
                <a16:creationId xmlns:a16="http://schemas.microsoft.com/office/drawing/2014/main" id="{71E6494E-BAC3-4B5C-9B0A-DC34F1CB1EC1}"/>
              </a:ext>
            </a:extLst>
          </p:cNvPr>
          <p:cNvSpPr/>
          <p:nvPr/>
        </p:nvSpPr>
        <p:spPr>
          <a:xfrm>
            <a:off x="0" y="1543051"/>
            <a:ext cx="12192000" cy="5314950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F874FCD-15DA-44CD-A46D-78530F82C5EB}"/>
              </a:ext>
            </a:extLst>
          </p:cNvPr>
          <p:cNvSpPr txBox="1">
            <a:spLocks/>
          </p:cNvSpPr>
          <p:nvPr/>
        </p:nvSpPr>
        <p:spPr>
          <a:xfrm>
            <a:off x="451055" y="6240580"/>
            <a:ext cx="11288462" cy="276999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Source: VAB analysis of Nielsen Ad Intel data, 1/1/20-12/31/20 vs. 1/1/21-12/31/21. TV spend includes national cable TV, broadcast TV, Spanish language cable TV, Spanish language broadcast TV. Brands reflect those with national TV spend over $100K. MM=millions.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E334FF-013B-4334-A22B-4AD816EFE3C8}"/>
              </a:ext>
            </a:extLst>
          </p:cNvPr>
          <p:cNvSpPr/>
          <p:nvPr/>
        </p:nvSpPr>
        <p:spPr>
          <a:xfrm>
            <a:off x="68222" y="198596"/>
            <a:ext cx="1212377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National TV </a:t>
            </a:r>
            <a:r>
              <a:rPr lang="en-US" sz="2600" b="1">
                <a:solidFill>
                  <a:srgbClr val="1F1A62"/>
                </a:solidFill>
                <a:latin typeface="Helvetica" pitchFamily="2" charset="0"/>
              </a:rPr>
              <a:t>spend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was particularly heavy during </a:t>
            </a:r>
            <a:r>
              <a:rPr lang="en-US" sz="2600" b="1">
                <a:solidFill>
                  <a:srgbClr val="1F1A62"/>
                </a:solidFill>
                <a:latin typeface="Helvetica" pitchFamily="2" charset="0"/>
              </a:rPr>
              <a:t>November as advertisers connected with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consumers who were looking forward to celebrating the holidays again with friends and family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6CDCCA-7D79-49CD-8A93-9900AA188B4F}"/>
              </a:ext>
            </a:extLst>
          </p:cNvPr>
          <p:cNvSpPr txBox="1"/>
          <p:nvPr/>
        </p:nvSpPr>
        <p:spPr>
          <a:xfrm>
            <a:off x="2726524" y="1500386"/>
            <a:ext cx="67389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58608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sng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2020 vs. 2021 New National TV Advertisers Monthly Spend</a:t>
            </a:r>
          </a:p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Millions</a:t>
            </a: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E21DC8DF-6C85-4132-BE2C-9DC2FBF373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1183617"/>
              </p:ext>
            </p:extLst>
          </p:nvPr>
        </p:nvGraphicFramePr>
        <p:xfrm>
          <a:off x="241604" y="2554073"/>
          <a:ext cx="11708793" cy="2549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B5B647A-F84E-40C5-82D2-03C24CEA1048}"/>
              </a:ext>
            </a:extLst>
          </p:cNvPr>
          <p:cNvCxnSpPr>
            <a:cxnSpLocks/>
          </p:cNvCxnSpPr>
          <p:nvPr/>
        </p:nvCxnSpPr>
        <p:spPr>
          <a:xfrm>
            <a:off x="6096000" y="2010429"/>
            <a:ext cx="0" cy="4255297"/>
          </a:xfrm>
          <a:prstGeom prst="line">
            <a:avLst/>
          </a:prstGeom>
          <a:ln w="19050">
            <a:solidFill>
              <a:srgbClr val="1F1A6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2A5B982-2A98-43CA-9973-8E8B3CC7B32D}"/>
              </a:ext>
            </a:extLst>
          </p:cNvPr>
          <p:cNvCxnSpPr>
            <a:cxnSpLocks/>
          </p:cNvCxnSpPr>
          <p:nvPr/>
        </p:nvCxnSpPr>
        <p:spPr>
          <a:xfrm>
            <a:off x="3153524" y="2012442"/>
            <a:ext cx="0" cy="4253284"/>
          </a:xfrm>
          <a:prstGeom prst="line">
            <a:avLst/>
          </a:prstGeom>
          <a:ln w="19050">
            <a:solidFill>
              <a:srgbClr val="1F1A6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A32532B-3F87-45D0-9D3B-FE84DEB48115}"/>
              </a:ext>
            </a:extLst>
          </p:cNvPr>
          <p:cNvCxnSpPr>
            <a:cxnSpLocks/>
          </p:cNvCxnSpPr>
          <p:nvPr/>
        </p:nvCxnSpPr>
        <p:spPr>
          <a:xfrm>
            <a:off x="8985177" y="2001293"/>
            <a:ext cx="0" cy="4264433"/>
          </a:xfrm>
          <a:prstGeom prst="line">
            <a:avLst/>
          </a:prstGeom>
          <a:ln w="19050">
            <a:solidFill>
              <a:srgbClr val="1F1A6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ACBDA8C7-E585-4E55-A597-D62AE86C78D1}"/>
              </a:ext>
            </a:extLst>
          </p:cNvPr>
          <p:cNvGrpSpPr/>
          <p:nvPr/>
        </p:nvGrpSpPr>
        <p:grpSpPr>
          <a:xfrm>
            <a:off x="471071" y="2145170"/>
            <a:ext cx="2534599" cy="276999"/>
            <a:chOff x="395293" y="3483989"/>
            <a:chExt cx="4471328" cy="276999"/>
          </a:xfrm>
          <a:solidFill>
            <a:schemeClr val="bg1"/>
          </a:solidFill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5302D62-B5E0-402E-9363-DA37B15A0760}"/>
                </a:ext>
              </a:extLst>
            </p:cNvPr>
            <p:cNvSpPr txBox="1"/>
            <p:nvPr/>
          </p:nvSpPr>
          <p:spPr>
            <a:xfrm>
              <a:off x="395293" y="3483989"/>
              <a:ext cx="4471328" cy="276999"/>
            </a:xfrm>
            <a:prstGeom prst="rect">
              <a:avLst/>
            </a:prstGeom>
            <a:grpFill/>
            <a:ln>
              <a:solidFill>
                <a:srgbClr val="00BFF2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BFF2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$181.0 MM</a:t>
              </a:r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B855277B-C229-4C3C-954F-2E509FC1B9A6}"/>
                </a:ext>
              </a:extLst>
            </p:cNvPr>
            <p:cNvCxnSpPr>
              <a:cxnSpLocks/>
            </p:cNvCxnSpPr>
            <p:nvPr/>
          </p:nvCxnSpPr>
          <p:spPr>
            <a:xfrm>
              <a:off x="3313643" y="3619524"/>
              <a:ext cx="1519206" cy="0"/>
            </a:xfrm>
            <a:prstGeom prst="straightConnector1">
              <a:avLst/>
            </a:prstGeom>
            <a:grpFill/>
            <a:ln>
              <a:solidFill>
                <a:srgbClr val="00BFF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09C5F228-1F6B-4EB8-A1DB-6FEF95F37E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8928" y="3619524"/>
              <a:ext cx="1525081" cy="0"/>
            </a:xfrm>
            <a:prstGeom prst="straightConnector1">
              <a:avLst/>
            </a:prstGeom>
            <a:grpFill/>
            <a:ln>
              <a:solidFill>
                <a:srgbClr val="00BFF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BC57B421-F802-4F8F-BA62-B9C0312A4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8569" y="1944936"/>
            <a:ext cx="1334862" cy="182858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D922176D-97CE-404F-86B9-9BC01C89766D}"/>
              </a:ext>
            </a:extLst>
          </p:cNvPr>
          <p:cNvGrpSpPr/>
          <p:nvPr/>
        </p:nvGrpSpPr>
        <p:grpSpPr>
          <a:xfrm>
            <a:off x="3392742" y="2143196"/>
            <a:ext cx="2534599" cy="276999"/>
            <a:chOff x="395293" y="3483989"/>
            <a:chExt cx="4471328" cy="276999"/>
          </a:xfrm>
          <a:solidFill>
            <a:schemeClr val="bg1"/>
          </a:solidFill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B238173-ED7E-4DD4-802E-F4DACF4AA97F}"/>
                </a:ext>
              </a:extLst>
            </p:cNvPr>
            <p:cNvSpPr txBox="1"/>
            <p:nvPr/>
          </p:nvSpPr>
          <p:spPr>
            <a:xfrm>
              <a:off x="395293" y="3483989"/>
              <a:ext cx="4471328" cy="276999"/>
            </a:xfrm>
            <a:prstGeom prst="rect">
              <a:avLst/>
            </a:prstGeom>
            <a:grpFill/>
            <a:ln>
              <a:solidFill>
                <a:srgbClr val="00BFF2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BFF2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$284.4 MM</a:t>
              </a:r>
            </a:p>
          </p:txBody>
        </p: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7BD6910C-3066-46F1-8D4D-6702890E11E9}"/>
                </a:ext>
              </a:extLst>
            </p:cNvPr>
            <p:cNvCxnSpPr>
              <a:cxnSpLocks/>
            </p:cNvCxnSpPr>
            <p:nvPr/>
          </p:nvCxnSpPr>
          <p:spPr>
            <a:xfrm>
              <a:off x="3313643" y="3619524"/>
              <a:ext cx="1519206" cy="0"/>
            </a:xfrm>
            <a:prstGeom prst="straightConnector1">
              <a:avLst/>
            </a:prstGeom>
            <a:grpFill/>
            <a:ln>
              <a:solidFill>
                <a:srgbClr val="00BFF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D339CCA5-A7DA-4B70-9403-0CDDCB449B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8928" y="3619524"/>
              <a:ext cx="1525081" cy="0"/>
            </a:xfrm>
            <a:prstGeom prst="straightConnector1">
              <a:avLst/>
            </a:prstGeom>
            <a:grpFill/>
            <a:ln>
              <a:solidFill>
                <a:srgbClr val="00BFF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63125C73-E046-4E48-A0B2-AA79DB8467B5}"/>
              </a:ext>
            </a:extLst>
          </p:cNvPr>
          <p:cNvGrpSpPr/>
          <p:nvPr/>
        </p:nvGrpSpPr>
        <p:grpSpPr>
          <a:xfrm>
            <a:off x="6273287" y="2143196"/>
            <a:ext cx="2534599" cy="276999"/>
            <a:chOff x="395293" y="3483989"/>
            <a:chExt cx="4471328" cy="276999"/>
          </a:xfrm>
          <a:solidFill>
            <a:schemeClr val="bg1"/>
          </a:solidFill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5CD92F0-7935-4EE4-A4FB-C64F9157876D}"/>
                </a:ext>
              </a:extLst>
            </p:cNvPr>
            <p:cNvSpPr txBox="1"/>
            <p:nvPr/>
          </p:nvSpPr>
          <p:spPr>
            <a:xfrm>
              <a:off x="395293" y="3483989"/>
              <a:ext cx="4471328" cy="276999"/>
            </a:xfrm>
            <a:prstGeom prst="rect">
              <a:avLst/>
            </a:prstGeom>
            <a:grpFill/>
            <a:ln>
              <a:solidFill>
                <a:srgbClr val="00BFF2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BFF2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$268.5 MM</a:t>
              </a:r>
            </a:p>
          </p:txBody>
        </p: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9DA35E86-F32C-4249-BA3D-8D80AB536DB6}"/>
                </a:ext>
              </a:extLst>
            </p:cNvPr>
            <p:cNvCxnSpPr>
              <a:cxnSpLocks/>
            </p:cNvCxnSpPr>
            <p:nvPr/>
          </p:nvCxnSpPr>
          <p:spPr>
            <a:xfrm>
              <a:off x="3313643" y="3619524"/>
              <a:ext cx="1519206" cy="0"/>
            </a:xfrm>
            <a:prstGeom prst="straightConnector1">
              <a:avLst/>
            </a:prstGeom>
            <a:grpFill/>
            <a:ln>
              <a:solidFill>
                <a:srgbClr val="00BFF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6FADE2A3-F25F-48D7-89A2-A53271A4CE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8928" y="3619524"/>
              <a:ext cx="1525081" cy="0"/>
            </a:xfrm>
            <a:prstGeom prst="straightConnector1">
              <a:avLst/>
            </a:prstGeom>
            <a:grpFill/>
            <a:ln>
              <a:solidFill>
                <a:srgbClr val="00BFF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3171088-9D99-445E-9E21-DE27643CDFB0}"/>
              </a:ext>
            </a:extLst>
          </p:cNvPr>
          <p:cNvGrpSpPr/>
          <p:nvPr/>
        </p:nvGrpSpPr>
        <p:grpSpPr>
          <a:xfrm>
            <a:off x="9280902" y="2143196"/>
            <a:ext cx="2534599" cy="276999"/>
            <a:chOff x="395293" y="3483989"/>
            <a:chExt cx="4471328" cy="276999"/>
          </a:xfrm>
          <a:solidFill>
            <a:schemeClr val="bg1"/>
          </a:solidFill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FB2CD05B-BE54-40BD-AD5A-AE70CD2AFBA5}"/>
                </a:ext>
              </a:extLst>
            </p:cNvPr>
            <p:cNvSpPr txBox="1"/>
            <p:nvPr/>
          </p:nvSpPr>
          <p:spPr>
            <a:xfrm>
              <a:off x="395293" y="3483989"/>
              <a:ext cx="4471328" cy="276999"/>
            </a:xfrm>
            <a:prstGeom prst="rect">
              <a:avLst/>
            </a:prstGeom>
            <a:grpFill/>
            <a:ln>
              <a:solidFill>
                <a:srgbClr val="00BFF2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BFF2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$586.4 MM</a:t>
              </a:r>
            </a:p>
          </p:txBody>
        </p: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B4DBB3D9-8A2F-4B46-9D7B-EA97FE2104FE}"/>
                </a:ext>
              </a:extLst>
            </p:cNvPr>
            <p:cNvCxnSpPr>
              <a:cxnSpLocks/>
            </p:cNvCxnSpPr>
            <p:nvPr/>
          </p:nvCxnSpPr>
          <p:spPr>
            <a:xfrm>
              <a:off x="3313643" y="3619524"/>
              <a:ext cx="1519206" cy="0"/>
            </a:xfrm>
            <a:prstGeom prst="straightConnector1">
              <a:avLst/>
            </a:prstGeom>
            <a:grpFill/>
            <a:ln>
              <a:solidFill>
                <a:srgbClr val="00BFF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9F89AD60-5798-4334-A7DD-554AA495FB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8928" y="3619524"/>
              <a:ext cx="1525081" cy="0"/>
            </a:xfrm>
            <a:prstGeom prst="straightConnector1">
              <a:avLst/>
            </a:prstGeom>
            <a:grpFill/>
            <a:ln>
              <a:solidFill>
                <a:srgbClr val="00BFF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BDA6262-6E7D-48B2-BBF2-91F73541D198}"/>
              </a:ext>
            </a:extLst>
          </p:cNvPr>
          <p:cNvGrpSpPr/>
          <p:nvPr/>
        </p:nvGrpSpPr>
        <p:grpSpPr>
          <a:xfrm>
            <a:off x="423786" y="5090728"/>
            <a:ext cx="11344428" cy="1133103"/>
            <a:chOff x="471073" y="1985576"/>
            <a:chExt cx="11344428" cy="1133103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AFC7E004-F6C5-4A56-ACBB-8D9A44573B38}"/>
                </a:ext>
              </a:extLst>
            </p:cNvPr>
            <p:cNvSpPr/>
            <p:nvPr/>
          </p:nvSpPr>
          <p:spPr>
            <a:xfrm>
              <a:off x="471073" y="1991612"/>
              <a:ext cx="2534599" cy="112706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F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35B3FF8A-FABD-4B28-B536-C882F686C5BE}"/>
                </a:ext>
              </a:extLst>
            </p:cNvPr>
            <p:cNvSpPr/>
            <p:nvPr/>
          </p:nvSpPr>
          <p:spPr>
            <a:xfrm>
              <a:off x="3392742" y="1987588"/>
              <a:ext cx="2534597" cy="11308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F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0970B33-EEE1-42FF-B295-F1331BE9E72A}"/>
                </a:ext>
              </a:extLst>
            </p:cNvPr>
            <p:cNvSpPr txBox="1"/>
            <p:nvPr/>
          </p:nvSpPr>
          <p:spPr>
            <a:xfrm>
              <a:off x="529128" y="2012442"/>
              <a:ext cx="24356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1" u="sng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Sampling of </a:t>
              </a:r>
              <a:r>
                <a:rPr kumimoji="0" lang="en-US" sz="1100" b="1" i="0" u="sng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Q1 ‘21 new brands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5974594-7C04-44C1-9732-AABA833BDE46}"/>
                </a:ext>
              </a:extLst>
            </p:cNvPr>
            <p:cNvSpPr txBox="1"/>
            <p:nvPr/>
          </p:nvSpPr>
          <p:spPr>
            <a:xfrm>
              <a:off x="3436283" y="2012442"/>
              <a:ext cx="245679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1" u="sng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Sampling of </a:t>
              </a:r>
              <a:r>
                <a:rPr kumimoji="0" lang="en-US" sz="1100" b="1" i="0" u="sng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Q2 ‘21 new brands</a:t>
              </a:r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0F7A7326-F71D-4945-8F83-6AE331196C4E}"/>
                </a:ext>
              </a:extLst>
            </p:cNvPr>
            <p:cNvSpPr/>
            <p:nvPr/>
          </p:nvSpPr>
          <p:spPr>
            <a:xfrm>
              <a:off x="6273289" y="1985576"/>
              <a:ext cx="2534597" cy="11308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F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5A5469BF-9BC0-4028-AE74-B0119EBC7D0F}"/>
                </a:ext>
              </a:extLst>
            </p:cNvPr>
            <p:cNvSpPr/>
            <p:nvPr/>
          </p:nvSpPr>
          <p:spPr>
            <a:xfrm>
              <a:off x="9280904" y="1985576"/>
              <a:ext cx="2534597" cy="11308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F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E8CCDAF-9453-4505-90E8-79E849563BE2}"/>
                </a:ext>
              </a:extLst>
            </p:cNvPr>
            <p:cNvSpPr txBox="1"/>
            <p:nvPr/>
          </p:nvSpPr>
          <p:spPr>
            <a:xfrm>
              <a:off x="6285002" y="2012442"/>
              <a:ext cx="245679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1" u="sng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Sampling of </a:t>
              </a:r>
              <a:r>
                <a:rPr kumimoji="0" lang="en-US" sz="1100" b="1" i="0" u="sng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Q3 ‘21 new brands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D4A9E7D-2334-4C14-BD7B-9CBC4E957FC3}"/>
                </a:ext>
              </a:extLst>
            </p:cNvPr>
            <p:cNvSpPr txBox="1"/>
            <p:nvPr/>
          </p:nvSpPr>
          <p:spPr>
            <a:xfrm>
              <a:off x="9282718" y="2012442"/>
              <a:ext cx="245679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1" u="sng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Sampling of </a:t>
              </a:r>
              <a:r>
                <a:rPr kumimoji="0" lang="en-US" sz="1100" b="1" i="0" u="sng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Q4 ‘21 new brands</a:t>
              </a:r>
            </a:p>
          </p:txBody>
        </p:sp>
        <p:pic>
          <p:nvPicPr>
            <p:cNvPr id="38" name="Picture 2">
              <a:extLst>
                <a:ext uri="{FF2B5EF4-FFF2-40B4-BE49-F238E27FC236}">
                  <a16:creationId xmlns:a16="http://schemas.microsoft.com/office/drawing/2014/main" id="{A6489FA3-88C9-4E97-A3A2-B1914D0AD8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353" y="2329782"/>
              <a:ext cx="338021" cy="252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6" descr="AnyTask - Thousands of affordable professional services">
              <a:extLst>
                <a:ext uri="{FF2B5EF4-FFF2-40B4-BE49-F238E27FC236}">
                  <a16:creationId xmlns:a16="http://schemas.microsoft.com/office/drawing/2014/main" id="{4CF77ECD-0AA4-45A6-AD0F-124F52640C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3221" y="2271997"/>
              <a:ext cx="552189" cy="289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8" descr="Josh Cellars Chardonnay | Tulsa, OK | Ranch Acres">
              <a:extLst>
                <a:ext uri="{FF2B5EF4-FFF2-40B4-BE49-F238E27FC236}">
                  <a16:creationId xmlns:a16="http://schemas.microsoft.com/office/drawing/2014/main" id="{49CF290C-AE7A-4354-A33F-AC72B85E49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501264" y="2329851"/>
              <a:ext cx="337792" cy="268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0" descr="Everything Breaks - Warranties, Protection Plans, Coverage">
              <a:extLst>
                <a:ext uri="{FF2B5EF4-FFF2-40B4-BE49-F238E27FC236}">
                  <a16:creationId xmlns:a16="http://schemas.microsoft.com/office/drawing/2014/main" id="{2BD55364-F9DE-40DF-9E8F-6332E5E626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3197" y="2693142"/>
              <a:ext cx="491608" cy="25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23E20862-FD51-476E-B955-C966A34CE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8689" y="2360967"/>
              <a:ext cx="788503" cy="159666"/>
            </a:xfrm>
            <a:prstGeom prst="rect">
              <a:avLst/>
            </a:prstGeom>
          </p:spPr>
        </p:pic>
        <p:pic>
          <p:nvPicPr>
            <p:cNvPr id="44" name="Picture 12" descr="UNDEFEATED LOGO PAINTING STENCIL SIZE PACK *HIGH QUALITY* – ONE15">
              <a:extLst>
                <a:ext uri="{FF2B5EF4-FFF2-40B4-BE49-F238E27FC236}">
                  <a16:creationId xmlns:a16="http://schemas.microsoft.com/office/drawing/2014/main" id="{58D8ED4B-B98B-46BF-92CD-86FC6B7313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571" y="2626116"/>
              <a:ext cx="447182" cy="358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16" descr="Prende TV | Logopedia | Fandom">
              <a:extLst>
                <a:ext uri="{FF2B5EF4-FFF2-40B4-BE49-F238E27FC236}">
                  <a16:creationId xmlns:a16="http://schemas.microsoft.com/office/drawing/2014/main" id="{C462F1C9-ECAE-4F18-9680-A3AD3CA804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2709" y="2685787"/>
              <a:ext cx="535776" cy="279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72" descr="Oatly - Wikipedia">
              <a:extLst>
                <a:ext uri="{FF2B5EF4-FFF2-40B4-BE49-F238E27FC236}">
                  <a16:creationId xmlns:a16="http://schemas.microsoft.com/office/drawing/2014/main" id="{2A7C2B4F-F272-4B34-AFF3-B3A752EC21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7347" y="2734665"/>
              <a:ext cx="516241" cy="171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18" descr="AUSTEDO® (deutetrabenazine) tablets: Tardive Dyskinesia and Huntington&amp;#39;s  Chorea Treatment">
              <a:extLst>
                <a:ext uri="{FF2B5EF4-FFF2-40B4-BE49-F238E27FC236}">
                  <a16:creationId xmlns:a16="http://schemas.microsoft.com/office/drawing/2014/main" id="{C94DA7DE-C3D6-469B-A3E7-0282FE0841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6199" y="2496886"/>
              <a:ext cx="510979" cy="268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20" descr="LoopNet.com Profile | Jim Mayfield – Island Business Brokers">
              <a:extLst>
                <a:ext uri="{FF2B5EF4-FFF2-40B4-BE49-F238E27FC236}">
                  <a16:creationId xmlns:a16="http://schemas.microsoft.com/office/drawing/2014/main" id="{A268FD6B-2989-45E1-81CC-99762C12DC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6168" y="2294248"/>
              <a:ext cx="636061" cy="150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18" descr="Milk Bar Bakery Recipes | Momofuku milk bar, Milk bar, Momofuku">
              <a:extLst>
                <a:ext uri="{FF2B5EF4-FFF2-40B4-BE49-F238E27FC236}">
                  <a16:creationId xmlns:a16="http://schemas.microsoft.com/office/drawing/2014/main" id="{FCD870C9-706A-49D1-8800-38A9B2A7C7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7939" y="2734665"/>
              <a:ext cx="287772" cy="286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2" descr="SKIMS | Solutions For Every Body">
              <a:extLst>
                <a:ext uri="{FF2B5EF4-FFF2-40B4-BE49-F238E27FC236}">
                  <a16:creationId xmlns:a16="http://schemas.microsoft.com/office/drawing/2014/main" id="{74ABDF8F-2B2F-4A2C-9C11-FC2F5D03E4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7521" y="2316423"/>
              <a:ext cx="469080" cy="107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2" descr="Stage 6 Films - Wikipedia">
              <a:extLst>
                <a:ext uri="{FF2B5EF4-FFF2-40B4-BE49-F238E27FC236}">
                  <a16:creationId xmlns:a16="http://schemas.microsoft.com/office/drawing/2014/main" id="{D6F882AC-1AAB-4119-B13C-88A45D9187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2540" y="2522897"/>
              <a:ext cx="476131" cy="216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38" descr="VOSS Water | It&amp;#39;s What&amp;#39;s on the Inside">
              <a:extLst>
                <a:ext uri="{FF2B5EF4-FFF2-40B4-BE49-F238E27FC236}">
                  <a16:creationId xmlns:a16="http://schemas.microsoft.com/office/drawing/2014/main" id="{4A3DDBA3-6C01-493D-B9C5-B40B24FA52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21736" y="2555876"/>
              <a:ext cx="601811" cy="132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40" descr="OluKai Logo Download Vector">
              <a:extLst>
                <a:ext uri="{FF2B5EF4-FFF2-40B4-BE49-F238E27FC236}">
                  <a16:creationId xmlns:a16="http://schemas.microsoft.com/office/drawing/2014/main" id="{309A5512-99BF-4466-9AEE-3E14DCCF17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8334" y="2793549"/>
              <a:ext cx="507727" cy="132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52" descr="Easter Cupcakes | Stuffed Puffs">
              <a:extLst>
                <a:ext uri="{FF2B5EF4-FFF2-40B4-BE49-F238E27FC236}">
                  <a16:creationId xmlns:a16="http://schemas.microsoft.com/office/drawing/2014/main" id="{B9798961-4315-45AA-ABD5-960755763B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9282" y="2288597"/>
              <a:ext cx="469080" cy="178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66">
              <a:extLst>
                <a:ext uri="{FF2B5EF4-FFF2-40B4-BE49-F238E27FC236}">
                  <a16:creationId xmlns:a16="http://schemas.microsoft.com/office/drawing/2014/main" id="{8ECB837B-94E3-435B-A3B9-9993113AEC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9739" y="2863807"/>
              <a:ext cx="643859" cy="113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20" descr="Flamingo Affiliate Program">
              <a:extLst>
                <a:ext uri="{FF2B5EF4-FFF2-40B4-BE49-F238E27FC236}">
                  <a16:creationId xmlns:a16="http://schemas.microsoft.com/office/drawing/2014/main" id="{340CB189-3045-4F5D-8A66-1D35DDD6A0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4937" y="2813772"/>
              <a:ext cx="510977" cy="156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Media Kit – FTX Exchange">
            <a:extLst>
              <a:ext uri="{FF2B5EF4-FFF2-40B4-BE49-F238E27FC236}">
                <a16:creationId xmlns:a16="http://schemas.microsoft.com/office/drawing/2014/main" id="{5955F8B0-92E3-4351-9D31-8061C7127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2371" y="5386307"/>
            <a:ext cx="479334" cy="1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incoro Tequila">
            <a:extLst>
              <a:ext uri="{FF2B5EF4-FFF2-40B4-BE49-F238E27FC236}">
                <a16:creationId xmlns:a16="http://schemas.microsoft.com/office/drawing/2014/main" id="{546DB125-8DF2-483C-934A-C391E3EFB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08" r="20592" b="1446"/>
          <a:stretch/>
        </p:blipFill>
        <p:spPr bwMode="auto">
          <a:xfrm>
            <a:off x="7076108" y="5597279"/>
            <a:ext cx="510939" cy="41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chine Washable Rugs: Area Rugs and Runners | Ruggable">
            <a:extLst>
              <a:ext uri="{FF2B5EF4-FFF2-40B4-BE49-F238E27FC236}">
                <a16:creationId xmlns:a16="http://schemas.microsoft.com/office/drawing/2014/main" id="{129C4876-0ADF-4D6A-A4F5-65C383D79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1706" y="5421575"/>
            <a:ext cx="575596" cy="13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emonade – Renters and Home Insurance For Urban Dwellers - Digital  Innovation and Transformation">
            <a:extLst>
              <a:ext uri="{FF2B5EF4-FFF2-40B4-BE49-F238E27FC236}">
                <a16:creationId xmlns:a16="http://schemas.microsoft.com/office/drawing/2014/main" id="{B6DEE419-56DE-4D1B-9DE0-4496F8B39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42176" y="5952832"/>
            <a:ext cx="713635" cy="17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hayers - ICSITUM">
            <a:extLst>
              <a:ext uri="{FF2B5EF4-FFF2-40B4-BE49-F238E27FC236}">
                <a16:creationId xmlns:a16="http://schemas.microsoft.com/office/drawing/2014/main" id="{D6553B17-332B-4DD9-8991-982275BDE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7302" y="5351992"/>
            <a:ext cx="560988" cy="3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LIA Beauty">
            <a:extLst>
              <a:ext uri="{FF2B5EF4-FFF2-40B4-BE49-F238E27FC236}">
                <a16:creationId xmlns:a16="http://schemas.microsoft.com/office/drawing/2014/main" id="{5EFA3B27-FC3A-4482-9A52-89FEC7915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8003" y="5396038"/>
            <a:ext cx="318285" cy="31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hop Scotch Porter">
            <a:extLst>
              <a:ext uri="{FF2B5EF4-FFF2-40B4-BE49-F238E27FC236}">
                <a16:creationId xmlns:a16="http://schemas.microsoft.com/office/drawing/2014/main" id="{BD105539-B413-4FEC-8135-C8B9D50CC3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01274" y="5825601"/>
            <a:ext cx="487512" cy="30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Where is my bonus payment? – Employees">
            <a:extLst>
              <a:ext uri="{FF2B5EF4-FFF2-40B4-BE49-F238E27FC236}">
                <a16:creationId xmlns:a16="http://schemas.microsoft.com/office/drawing/2014/main" id="{9E690EDB-05EA-4350-B1B9-0DB8FEDF5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7741" y="5667048"/>
            <a:ext cx="565729" cy="15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Yasso Frozen Greek Yogurt | Ice Cream, Meet Your Upgrade">
            <a:extLst>
              <a:ext uri="{FF2B5EF4-FFF2-40B4-BE49-F238E27FC236}">
                <a16:creationId xmlns:a16="http://schemas.microsoft.com/office/drawing/2014/main" id="{9178FEBB-E767-4CAC-89B6-2EE868511A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44758" y="5783703"/>
            <a:ext cx="387139" cy="38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Crypto.com – Logos Download">
            <a:extLst>
              <a:ext uri="{FF2B5EF4-FFF2-40B4-BE49-F238E27FC236}">
                <a16:creationId xmlns:a16="http://schemas.microsoft.com/office/drawing/2014/main" id="{D7A11254-6536-4F06-8D81-B5693EA12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8323" y="5371631"/>
            <a:ext cx="705062" cy="13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NN+ is the iconic brand's new channel and logo">
            <a:extLst>
              <a:ext uri="{FF2B5EF4-FFF2-40B4-BE49-F238E27FC236}">
                <a16:creationId xmlns:a16="http://schemas.microsoft.com/office/drawing/2014/main" id="{477C5161-8FAD-4746-8ABC-5A126CB4D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1330" y="5568643"/>
            <a:ext cx="519268" cy="2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ome page | Cuts Clothing">
            <a:extLst>
              <a:ext uri="{FF2B5EF4-FFF2-40B4-BE49-F238E27FC236}">
                <a16:creationId xmlns:a16="http://schemas.microsoft.com/office/drawing/2014/main" id="{4A94CD30-A539-44AE-9A11-F10724B54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6975" y="5588088"/>
            <a:ext cx="526403" cy="22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Bitwise's Competitors, Revenue, Number of Employees, Funding, Acquisitions  &amp; News - Owler Company Profile">
            <a:extLst>
              <a:ext uri="{FF2B5EF4-FFF2-40B4-BE49-F238E27FC236}">
                <a16:creationId xmlns:a16="http://schemas.microsoft.com/office/drawing/2014/main" id="{4858D568-942D-43F3-945F-A17D36234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46696" y="5929718"/>
            <a:ext cx="618025" cy="14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Supernatural Announces Supernatural Boxing: A Full Body Fitness Experience  For Home And Beyond">
            <a:extLst>
              <a:ext uri="{FF2B5EF4-FFF2-40B4-BE49-F238E27FC236}">
                <a16:creationId xmlns:a16="http://schemas.microsoft.com/office/drawing/2014/main" id="{4AB08DBB-9CC6-4DFB-8C14-2279685A3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1214" y="5849336"/>
            <a:ext cx="960375" cy="24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What does the gift box look like? – Uncommon Goods Support">
            <a:extLst>
              <a:ext uri="{FF2B5EF4-FFF2-40B4-BE49-F238E27FC236}">
                <a16:creationId xmlns:a16="http://schemas.microsoft.com/office/drawing/2014/main" id="{C8B6CCB2-5264-490D-8AC0-9BBE62DDD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95813" y="5373805"/>
            <a:ext cx="1342701" cy="17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About Lovepop">
            <a:extLst>
              <a:ext uri="{FF2B5EF4-FFF2-40B4-BE49-F238E27FC236}">
                <a16:creationId xmlns:a16="http://schemas.microsoft.com/office/drawing/2014/main" id="{B60C7D73-24BE-4A25-9002-0C2E27458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9848" y="5839817"/>
            <a:ext cx="411846" cy="29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Charlotte Tilbury Logo Download Vector">
            <a:extLst>
              <a:ext uri="{FF2B5EF4-FFF2-40B4-BE49-F238E27FC236}">
                <a16:creationId xmlns:a16="http://schemas.microsoft.com/office/drawing/2014/main" id="{F47E5EAF-D9E3-44D2-B405-702C2C9B9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8628" y="5632409"/>
            <a:ext cx="966212" cy="14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1A90A1-D319-42FF-8C4F-4E70EEB584DC}"/>
              </a:ext>
            </a:extLst>
          </p:cNvPr>
          <p:cNvSpPr txBox="1"/>
          <p:nvPr/>
        </p:nvSpPr>
        <p:spPr>
          <a:xfrm>
            <a:off x="342722" y="2437985"/>
            <a:ext cx="27880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solidFill>
                  <a:srgbClr val="1F1A62"/>
                </a:solidFill>
                <a:latin typeface="Helvetica" panose="020B0403020202020204" pitchFamily="34" charset="0"/>
              </a:rPr>
              <a:t>Q1 ‘21 New National TV Advertiser Spend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C98005F-913A-4BE8-8A55-F537D5B13335}"/>
              </a:ext>
            </a:extLst>
          </p:cNvPr>
          <p:cNvSpPr txBox="1"/>
          <p:nvPr/>
        </p:nvSpPr>
        <p:spPr>
          <a:xfrm>
            <a:off x="3261294" y="2437985"/>
            <a:ext cx="27880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solidFill>
                  <a:srgbClr val="1F1A62"/>
                </a:solidFill>
                <a:latin typeface="Helvetica" panose="020B0403020202020204" pitchFamily="34" charset="0"/>
              </a:rPr>
              <a:t>Q2 ‘21 New National TV Advertiser Spend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FD8B8268-6ECD-43C5-8A82-FC8F76C7B45F}"/>
              </a:ext>
            </a:extLst>
          </p:cNvPr>
          <p:cNvSpPr txBox="1"/>
          <p:nvPr/>
        </p:nvSpPr>
        <p:spPr>
          <a:xfrm>
            <a:off x="6152275" y="2437985"/>
            <a:ext cx="27880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solidFill>
                  <a:srgbClr val="1F1A62"/>
                </a:solidFill>
                <a:latin typeface="Helvetica" panose="020B0403020202020204" pitchFamily="34" charset="0"/>
              </a:rPr>
              <a:t>Q3 ‘21 New National TV Advertiser Spend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EC0990B-1F50-4A0B-89A0-A983FCFAE3FD}"/>
              </a:ext>
            </a:extLst>
          </p:cNvPr>
          <p:cNvSpPr txBox="1"/>
          <p:nvPr/>
        </p:nvSpPr>
        <p:spPr>
          <a:xfrm>
            <a:off x="9069800" y="2437985"/>
            <a:ext cx="27880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solidFill>
                  <a:srgbClr val="1F1A62"/>
                </a:solidFill>
                <a:latin typeface="Helvetica" panose="020B0403020202020204" pitchFamily="34" charset="0"/>
              </a:rPr>
              <a:t>Q4 ‘21 New National TV Advertiser Spend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D82A4EC4-D4EA-40F5-A90E-8331E77C39F6}"/>
              </a:ext>
            </a:extLst>
          </p:cNvPr>
          <p:cNvPicPr>
            <a:picLocks noChangeAspect="1"/>
          </p:cNvPicPr>
          <p:nvPr/>
        </p:nvPicPr>
        <p:blipFill rotWithShape="1">
          <a:blip r:embed="rId3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85" name="Slide Number Placeholder 5">
            <a:extLst>
              <a:ext uri="{FF2B5EF4-FFF2-40B4-BE49-F238E27FC236}">
                <a16:creationId xmlns:a16="http://schemas.microsoft.com/office/drawing/2014/main" id="{42BCED4C-E3B3-45F0-A0DF-B3857D26BB2F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A1162759-E7BB-4A52-8381-5D545A546E3C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1259661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04B9ED0-96BE-47C6-904B-CE7FF3A20E12}"/>
              </a:ext>
            </a:extLst>
          </p:cNvPr>
          <p:cNvSpPr/>
          <p:nvPr/>
        </p:nvSpPr>
        <p:spPr>
          <a:xfrm>
            <a:off x="0" y="0"/>
            <a:ext cx="4928191" cy="6869150"/>
          </a:xfrm>
          <a:prstGeom prst="rect">
            <a:avLst/>
          </a:prstGeom>
          <a:solidFill>
            <a:srgbClr val="ED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BD1D7B-CFFD-AB40-AE04-379262D9E97A}"/>
              </a:ext>
            </a:extLst>
          </p:cNvPr>
          <p:cNvSpPr/>
          <p:nvPr/>
        </p:nvSpPr>
        <p:spPr>
          <a:xfrm>
            <a:off x="100013" y="364213"/>
            <a:ext cx="4685996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chemeClr val="bg1"/>
                </a:solidFill>
                <a:latin typeface="Helvetica" pitchFamily="2" charset="0"/>
              </a:rPr>
              <a:t>Emboldened by this shift </a:t>
            </a:r>
            <a:br>
              <a:rPr lang="en-US" sz="2600" b="1">
                <a:solidFill>
                  <a:schemeClr val="bg1"/>
                </a:solidFill>
                <a:latin typeface="Helvetica" pitchFamily="2" charset="0"/>
              </a:rPr>
            </a:br>
            <a:r>
              <a:rPr lang="en-US" sz="2600" b="1">
                <a:solidFill>
                  <a:schemeClr val="bg1"/>
                </a:solidFill>
                <a:latin typeface="Helvetica" pitchFamily="2" charset="0"/>
              </a:rPr>
              <a:t>in both consumer and marketer mindsets, </a:t>
            </a:r>
            <a:br>
              <a:rPr lang="en-US" sz="2600" b="1">
                <a:solidFill>
                  <a:schemeClr val="bg1"/>
                </a:solidFill>
                <a:latin typeface="Helvetica" pitchFamily="2" charset="0"/>
              </a:rPr>
            </a:br>
            <a:r>
              <a:rPr lang="en-US" sz="2600" b="1">
                <a:solidFill>
                  <a:srgbClr val="FFE600"/>
                </a:solidFill>
                <a:latin typeface="Helvetica" pitchFamily="2" charset="0"/>
              </a:rPr>
              <a:t>315</a:t>
            </a:r>
            <a:r>
              <a:rPr lang="en-US" sz="2600" b="1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2600" b="1">
                <a:solidFill>
                  <a:srgbClr val="FFE600"/>
                </a:solidFill>
                <a:latin typeface="Helvetica" pitchFamily="2" charset="0"/>
              </a:rPr>
              <a:t>advertisers</a:t>
            </a:r>
            <a:r>
              <a:rPr lang="en-US" sz="2600" b="1">
                <a:solidFill>
                  <a:schemeClr val="bg1"/>
                </a:solidFill>
                <a:latin typeface="Helvetica" pitchFamily="2" charset="0"/>
              </a:rPr>
              <a:t> across </a:t>
            </a:r>
            <a:br>
              <a:rPr lang="en-US" sz="2600" b="1">
                <a:solidFill>
                  <a:schemeClr val="bg1"/>
                </a:solidFill>
                <a:latin typeface="Helvetica" pitchFamily="2" charset="0"/>
              </a:rPr>
            </a:br>
            <a:r>
              <a:rPr lang="en-US" sz="2600" b="1">
                <a:solidFill>
                  <a:srgbClr val="FFE600"/>
                </a:solidFill>
                <a:latin typeface="Helvetica" pitchFamily="2" charset="0"/>
              </a:rPr>
              <a:t>74 categories </a:t>
            </a:r>
            <a:r>
              <a:rPr lang="en-US" sz="2600" b="1">
                <a:solidFill>
                  <a:schemeClr val="bg1"/>
                </a:solidFill>
                <a:latin typeface="Helvetica" pitchFamily="2" charset="0"/>
              </a:rPr>
              <a:t>invested </a:t>
            </a:r>
            <a:br>
              <a:rPr lang="en-US" sz="2600" b="1">
                <a:solidFill>
                  <a:schemeClr val="bg1"/>
                </a:solidFill>
                <a:latin typeface="Helvetica" pitchFamily="2" charset="0"/>
              </a:rPr>
            </a:br>
            <a:r>
              <a:rPr lang="en-US" sz="2600" b="1">
                <a:solidFill>
                  <a:srgbClr val="FFE600"/>
                </a:solidFill>
                <a:latin typeface="Helvetica" pitchFamily="2" charset="0"/>
              </a:rPr>
              <a:t>over $1.3 billion</a:t>
            </a:r>
            <a:r>
              <a:rPr lang="en-US" sz="2600" b="1">
                <a:solidFill>
                  <a:schemeClr val="bg1"/>
                </a:solidFill>
                <a:latin typeface="Helvetica" pitchFamily="2" charset="0"/>
              </a:rPr>
              <a:t> in national TV advertising for the first time, resulting in a higher total spend and more new advertisers vs. the year prior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B9C279CA-2713-4D36-BCE6-A8CD5E249562}"/>
              </a:ext>
            </a:extLst>
          </p:cNvPr>
          <p:cNvSpPr txBox="1">
            <a:spLocks/>
          </p:cNvSpPr>
          <p:nvPr/>
        </p:nvSpPr>
        <p:spPr>
          <a:xfrm>
            <a:off x="4969291" y="6215627"/>
            <a:ext cx="7201277" cy="350107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Source: VAB analysis of Nielsen Ad Intel data, 1/1/21-12/31/21. TV spend includes national cable TV, broadcast TV, Spanish language cable TV, Spanish language broadcast TV. Brands reflect those with national TV spend over $100K.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CA3DF6-1819-4B00-842E-62B68D35333C}"/>
              </a:ext>
            </a:extLst>
          </p:cNvPr>
          <p:cNvGrpSpPr/>
          <p:nvPr/>
        </p:nvGrpSpPr>
        <p:grpSpPr>
          <a:xfrm>
            <a:off x="5080895" y="829641"/>
            <a:ext cx="6979918" cy="5198718"/>
            <a:chOff x="4666064" y="982952"/>
            <a:chExt cx="6979918" cy="5198718"/>
          </a:xfrm>
        </p:grpSpPr>
        <p:pic>
          <p:nvPicPr>
            <p:cNvPr id="8" name="Picture 7" descr="Text&#10;&#10;Description automatically generated">
              <a:extLst>
                <a:ext uri="{FF2B5EF4-FFF2-40B4-BE49-F238E27FC236}">
                  <a16:creationId xmlns:a16="http://schemas.microsoft.com/office/drawing/2014/main" id="{32A8185B-0196-4567-8DFD-C03C8ED0E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6064" y="982952"/>
              <a:ext cx="6979918" cy="5198718"/>
            </a:xfrm>
            <a:prstGeom prst="rect">
              <a:avLst/>
            </a:prstGeom>
          </p:spPr>
        </p:pic>
        <p:pic>
          <p:nvPicPr>
            <p:cNvPr id="12" name="Picture 11" descr="Text&#10;&#10;Description automatically generated">
              <a:extLst>
                <a:ext uri="{FF2B5EF4-FFF2-40B4-BE49-F238E27FC236}">
                  <a16:creationId xmlns:a16="http://schemas.microsoft.com/office/drawing/2014/main" id="{606A10F9-BE39-44CC-9DC3-0B81AA3315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33315" y="1563448"/>
              <a:ext cx="5920966" cy="315281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95986EB-997E-43AE-8905-2891856815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C9B57EA7-F6EC-4A83-A343-E104173FEEE5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18FEFD7-5F34-448A-8ADD-AA247E4BC09C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3157205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2C69E5A-9CC3-4513-B2DF-859EE2F967D0}"/>
              </a:ext>
            </a:extLst>
          </p:cNvPr>
          <p:cNvSpPr/>
          <p:nvPr/>
        </p:nvSpPr>
        <p:spPr>
          <a:xfrm>
            <a:off x="-10887" y="0"/>
            <a:ext cx="4497161" cy="6869150"/>
          </a:xfrm>
          <a:prstGeom prst="rect">
            <a:avLst/>
          </a:prstGeom>
          <a:solidFill>
            <a:srgbClr val="ED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F874FCD-15DA-44CD-A46D-78530F82C5EB}"/>
              </a:ext>
            </a:extLst>
          </p:cNvPr>
          <p:cNvSpPr txBox="1">
            <a:spLocks/>
          </p:cNvSpPr>
          <p:nvPr/>
        </p:nvSpPr>
        <p:spPr>
          <a:xfrm>
            <a:off x="4486275" y="6171778"/>
            <a:ext cx="7610026" cy="352648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Source: VAB analysis of Nielsen Ad Intel data, 1/1/20-12/31/20 vs. 1/1/21-12/31/21. TV spend includes national cable TV, broadcast TV, Spanish language cable TV, Spanish language broadcast TV. Brands reflect those with national TV spend over $100K. MM = millions.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F883384-F7AA-4B04-A25D-AC131CEE1611}"/>
              </a:ext>
            </a:extLst>
          </p:cNvPr>
          <p:cNvSpPr/>
          <p:nvPr/>
        </p:nvSpPr>
        <p:spPr>
          <a:xfrm>
            <a:off x="53954" y="357425"/>
            <a:ext cx="434908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prstClr val="white"/>
                </a:solidFill>
                <a:latin typeface="Helvetica" pitchFamily="2" charset="0"/>
              </a:rPr>
              <a:t>Categories born out </a:t>
            </a:r>
            <a:br>
              <a:rPr lang="en-US" sz="2600" b="1">
                <a:solidFill>
                  <a:prstClr val="white"/>
                </a:solidFill>
                <a:latin typeface="Helvetica" pitchFamily="2" charset="0"/>
              </a:rPr>
            </a:br>
            <a:r>
              <a:rPr lang="en-US" sz="2600" b="1">
                <a:solidFill>
                  <a:prstClr val="white"/>
                </a:solidFill>
                <a:latin typeface="Helvetica" pitchFamily="2" charset="0"/>
              </a:rPr>
              <a:t>of COVID-related needs declined in relevance and, as a result, disappeared from the landscape. However, there was a surge in brands from </a:t>
            </a:r>
            <a:br>
              <a:rPr lang="en-US" sz="2600" b="1">
                <a:solidFill>
                  <a:prstClr val="white"/>
                </a:solidFill>
                <a:latin typeface="Helvetica" pitchFamily="2" charset="0"/>
              </a:rPr>
            </a:br>
            <a:r>
              <a:rPr lang="en-US" sz="2600" b="1">
                <a:solidFill>
                  <a:prstClr val="white"/>
                </a:solidFill>
                <a:latin typeface="Helvetica" pitchFamily="2" charset="0"/>
              </a:rPr>
              <a:t>both new and traditional categories.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FE6922-ADCF-4427-B635-6947F28C34B9}"/>
              </a:ext>
            </a:extLst>
          </p:cNvPr>
          <p:cNvSpPr txBox="1"/>
          <p:nvPr/>
        </p:nvSpPr>
        <p:spPr>
          <a:xfrm>
            <a:off x="4603678" y="563639"/>
            <a:ext cx="74733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58608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sng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New National TV Advertisers </a:t>
            </a:r>
          </a:p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2020 vs. 2021 Comparison</a:t>
            </a:r>
          </a:p>
        </p:txBody>
      </p:sp>
      <p:graphicFrame>
        <p:nvGraphicFramePr>
          <p:cNvPr id="13" name="Table 7">
            <a:extLst>
              <a:ext uri="{FF2B5EF4-FFF2-40B4-BE49-F238E27FC236}">
                <a16:creationId xmlns:a16="http://schemas.microsoft.com/office/drawing/2014/main" id="{4E3805BE-D44E-40BC-984C-A4B32AE988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516230"/>
              </p:ext>
            </p:extLst>
          </p:nvPr>
        </p:nvGraphicFramePr>
        <p:xfrm>
          <a:off x="4728763" y="2343473"/>
          <a:ext cx="7223220" cy="2098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164">
                  <a:extLst>
                    <a:ext uri="{9D8B030D-6E8A-4147-A177-3AD203B41FA5}">
                      <a16:colId xmlns:a16="http://schemas.microsoft.com/office/drawing/2014/main" val="1470386231"/>
                    </a:ext>
                  </a:extLst>
                </a:gridCol>
                <a:gridCol w="1706706">
                  <a:extLst>
                    <a:ext uri="{9D8B030D-6E8A-4147-A177-3AD203B41FA5}">
                      <a16:colId xmlns:a16="http://schemas.microsoft.com/office/drawing/2014/main" val="335985447"/>
                    </a:ext>
                  </a:extLst>
                </a:gridCol>
                <a:gridCol w="2066177">
                  <a:extLst>
                    <a:ext uri="{9D8B030D-6E8A-4147-A177-3AD203B41FA5}">
                      <a16:colId xmlns:a16="http://schemas.microsoft.com/office/drawing/2014/main" val="1533245984"/>
                    </a:ext>
                  </a:extLst>
                </a:gridCol>
                <a:gridCol w="2094173">
                  <a:extLst>
                    <a:ext uri="{9D8B030D-6E8A-4147-A177-3AD203B41FA5}">
                      <a16:colId xmlns:a16="http://schemas.microsoft.com/office/drawing/2014/main" val="8485875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Helvetica" panose="020B0403020202020204" pitchFamily="34" charset="0"/>
                        </a:rPr>
                        <a:t>Year</a:t>
                      </a:r>
                    </a:p>
                  </a:txBody>
                  <a:tcPr>
                    <a:solidFill>
                      <a:srgbClr val="00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Helvetica" panose="020B0403020202020204" pitchFamily="34" charset="0"/>
                        </a:rPr>
                        <a:t># of Brands</a:t>
                      </a:r>
                    </a:p>
                  </a:txBody>
                  <a:tcPr>
                    <a:solidFill>
                      <a:srgbClr val="00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Helvetica" panose="020B0403020202020204" pitchFamily="34" charset="0"/>
                        </a:rPr>
                        <a:t># of Categories</a:t>
                      </a:r>
                    </a:p>
                  </a:txBody>
                  <a:tcPr>
                    <a:solidFill>
                      <a:srgbClr val="00C0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Helvetica" panose="020B0403020202020204" pitchFamily="34" charset="0"/>
                        </a:rPr>
                        <a:t>New TV $$$ (MM)</a:t>
                      </a:r>
                    </a:p>
                  </a:txBody>
                  <a:tcPr>
                    <a:solidFill>
                      <a:srgbClr val="00C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08053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rPr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rPr>
                        <a:t>283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F1A62"/>
                          </a:solidFill>
                          <a:effectLst/>
                          <a:uLnTx/>
                          <a:uFillTx/>
                          <a:latin typeface="Helvetica" panose="020B0403020202020204" pitchFamily="34" charset="0"/>
                          <a:ea typeface="+mn-ea"/>
                          <a:cs typeface="+mn-cs"/>
                        </a:rPr>
                        <a:t>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F1A62"/>
                          </a:solidFill>
                          <a:effectLst/>
                          <a:uLnTx/>
                          <a:uFillTx/>
                          <a:latin typeface="Helvetica" panose="020B0403020202020204" pitchFamily="34" charset="0"/>
                          <a:ea typeface="+mn-ea"/>
                          <a:cs typeface="+mn-cs"/>
                        </a:rPr>
                        <a:t>$1,279.1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843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rPr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rPr>
                        <a:t>315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rPr>
                        <a:t>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rPr>
                        <a:t>$1,320.2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704187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0">
                        <a:solidFill>
                          <a:srgbClr val="1F1A62"/>
                        </a:solidFill>
                        <a:latin typeface="Helvetica" panose="020B0403020202020204" pitchFamily="34" charset="0"/>
                      </a:endParaRPr>
                    </a:p>
                  </a:txBody>
                  <a:tcPr>
                    <a:solidFill>
                      <a:srgbClr val="7ED2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1">
                        <a:solidFill>
                          <a:srgbClr val="1F1A62"/>
                        </a:solidFill>
                        <a:latin typeface="Helvetica" panose="020B0403020202020204" pitchFamily="34" charset="0"/>
                      </a:endParaRPr>
                    </a:p>
                  </a:txBody>
                  <a:tcPr>
                    <a:solidFill>
                      <a:srgbClr val="7ED2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1">
                        <a:solidFill>
                          <a:srgbClr val="1F1A62"/>
                        </a:solidFill>
                        <a:latin typeface="Helvetica" panose="020B0403020202020204" pitchFamily="34" charset="0"/>
                      </a:endParaRPr>
                    </a:p>
                  </a:txBody>
                  <a:tcPr>
                    <a:solidFill>
                      <a:srgbClr val="7ED2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1">
                        <a:solidFill>
                          <a:srgbClr val="1F1A62"/>
                        </a:solidFill>
                        <a:latin typeface="Helvetica" panose="020B0403020202020204" pitchFamily="34" charset="0"/>
                      </a:endParaRPr>
                    </a:p>
                  </a:txBody>
                  <a:tcPr>
                    <a:solidFill>
                      <a:srgbClr val="7ED2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5546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rPr>
                        <a:t># YoY Diff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rPr>
                        <a:t>+32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rPr>
                        <a:t>-21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rPr>
                        <a:t>+$41.2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3927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rPr>
                        <a:t>% YoY Diff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rPr>
                        <a:t>+11%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rPr>
                        <a:t>-22%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rPr>
                        <a:t>+3%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9386070"/>
                  </a:ext>
                </a:extLst>
              </a:tr>
            </a:tbl>
          </a:graphicData>
        </a:graphic>
      </p:graphicFrame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5E750CC9-3F02-447B-B73F-4B57612246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6782" y="1431483"/>
            <a:ext cx="899083" cy="749283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20C1367C-E11E-4223-B7A5-BF191C3D16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735" y="1455838"/>
            <a:ext cx="752080" cy="752080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C9C01F48-1567-4EA8-8AC8-3709837980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2523" y="1382336"/>
            <a:ext cx="899083" cy="89908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77455D6-BE48-49BA-9591-5AF43283F5B8}"/>
              </a:ext>
            </a:extLst>
          </p:cNvPr>
          <p:cNvSpPr/>
          <p:nvPr/>
        </p:nvSpPr>
        <p:spPr>
          <a:xfrm>
            <a:off x="4728763" y="3696836"/>
            <a:ext cx="7223220" cy="719619"/>
          </a:xfrm>
          <a:prstGeom prst="rect">
            <a:avLst/>
          </a:prstGeom>
          <a:noFill/>
          <a:ln w="76200">
            <a:solidFill>
              <a:srgbClr val="1F1A6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hlinkClick r:id="rId5" action="ppaction://hlinksldjump"/>
            <a:extLst>
              <a:ext uri="{FF2B5EF4-FFF2-40B4-BE49-F238E27FC236}">
                <a16:creationId xmlns:a16="http://schemas.microsoft.com/office/drawing/2014/main" id="{08666B39-C43E-4EBE-8E81-5AEF0C3F197A}"/>
              </a:ext>
            </a:extLst>
          </p:cNvPr>
          <p:cNvSpPr txBox="1"/>
          <p:nvPr/>
        </p:nvSpPr>
        <p:spPr>
          <a:xfrm>
            <a:off x="6413133" y="5605382"/>
            <a:ext cx="3854481" cy="276999"/>
          </a:xfrm>
          <a:prstGeom prst="rect">
            <a:avLst/>
          </a:prstGeom>
          <a:solidFill>
            <a:srgbClr val="1F1A62"/>
          </a:solidFill>
          <a:ln>
            <a:solidFill>
              <a:srgbClr val="1F1A6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effectLst/>
                <a:latin typeface="Helvetica" panose="020B0403020202020204" pitchFamily="34" charset="0"/>
              </a:rPr>
              <a:t>For a full list of the </a:t>
            </a:r>
            <a:r>
              <a:rPr lang="en-US" sz="1200">
                <a:solidFill>
                  <a:schemeClr val="bg1"/>
                </a:solidFill>
                <a:latin typeface="Helvetica" panose="020B0403020202020204" pitchFamily="34" charset="0"/>
              </a:rPr>
              <a:t>315</a:t>
            </a:r>
            <a:r>
              <a:rPr lang="en-US" sz="1200">
                <a:solidFill>
                  <a:schemeClr val="bg1"/>
                </a:solidFill>
                <a:effectLst/>
                <a:latin typeface="Helvetica" panose="020B0403020202020204" pitchFamily="34" charset="0"/>
              </a:rPr>
              <a:t> brands with spend </a:t>
            </a:r>
            <a:r>
              <a:rPr lang="en-US" sz="1200" b="1" u="sng">
                <a:solidFill>
                  <a:schemeClr val="bg1"/>
                </a:solidFill>
                <a:effectLst/>
                <a:latin typeface="Helvetica" panose="020B0403020202020204" pitchFamily="34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</a:t>
            </a:r>
            <a:endParaRPr lang="en-US" sz="1400" b="1" u="sng">
              <a:solidFill>
                <a:schemeClr val="bg1"/>
              </a:solidFill>
              <a:effectLst/>
              <a:latin typeface="Helvetica" panose="020B0403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BEE090-2A9A-4BBB-BCB9-8F4A43918C83}"/>
              </a:ext>
            </a:extLst>
          </p:cNvPr>
          <p:cNvSpPr txBox="1"/>
          <p:nvPr/>
        </p:nvSpPr>
        <p:spPr>
          <a:xfrm>
            <a:off x="4726581" y="4615497"/>
            <a:ext cx="72275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The increase in brands is attributable to entrants in newer categories like cryptocurrency and greater competition within traditional categories </a:t>
            </a:r>
            <a:b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like home, apparel &amp; accessories and personal care.</a:t>
            </a:r>
            <a:endParaRPr lang="en-US" sz="1600">
              <a:solidFill>
                <a:srgbClr val="1F1A6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946A14-E946-443E-9606-5994E981CBDC}"/>
              </a:ext>
            </a:extLst>
          </p:cNvPr>
          <p:cNvSpPr/>
          <p:nvPr/>
        </p:nvSpPr>
        <p:spPr>
          <a:xfrm>
            <a:off x="4728763" y="4615497"/>
            <a:ext cx="7223220" cy="830997"/>
          </a:xfrm>
          <a:prstGeom prst="rect">
            <a:avLst/>
          </a:prstGeom>
          <a:noFill/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4144492-9F40-4AA4-8561-B72E1AF311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0CF7E751-26DF-4D56-93DA-1F2BE0F63897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06D5086-9F01-40C6-B7F4-05057FA89B76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1095677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BB239920-248B-4C5A-8CB7-D8EB878F2420}"/>
              </a:ext>
            </a:extLst>
          </p:cNvPr>
          <p:cNvSpPr/>
          <p:nvPr/>
        </p:nvSpPr>
        <p:spPr>
          <a:xfrm>
            <a:off x="1" y="1543051"/>
            <a:ext cx="12192000" cy="5314950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BD1D7B-CFFD-AB40-AE04-379262D9E97A}"/>
              </a:ext>
            </a:extLst>
          </p:cNvPr>
          <p:cNvSpPr/>
          <p:nvPr/>
        </p:nvSpPr>
        <p:spPr>
          <a:xfrm>
            <a:off x="225955" y="324737"/>
            <a:ext cx="1155077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Fueled by post-Covid optimism and energy, brands used TV to shift their tone, taking risks and pushing boundaries to disrupt the norms</a:t>
            </a:r>
          </a:p>
        </p:txBody>
      </p: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A4F3C266-B330-46B0-8620-87C7698A810D}"/>
              </a:ext>
            </a:extLst>
          </p:cNvPr>
          <p:cNvSpPr txBox="1">
            <a:spLocks/>
          </p:cNvSpPr>
          <p:nvPr/>
        </p:nvSpPr>
        <p:spPr>
          <a:xfrm>
            <a:off x="436695" y="6208042"/>
            <a:ext cx="11521525" cy="325742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Source: VAB analysis of Nielsen Ad Intel data, 1/1/21-12/31/21. TV spend includes national cable TV, broadcast TV, Spanish language cable TV, Spanish language broadcast TV. Brands reflect those with national TV spend over $100K. DTC brands are active across these categories. </a:t>
            </a:r>
            <a:r>
              <a:rPr kumimoji="0" lang="en-US" sz="800" b="0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Click on any brand logo above to visit their URL.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6EC38F-E4DB-4ED9-927C-D327259BB1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6695" y="2024839"/>
            <a:ext cx="3660991" cy="4179756"/>
          </a:xfrm>
          <a:prstGeom prst="roundRect">
            <a:avLst>
              <a:gd name="adj" fmla="val 5447"/>
            </a:avLst>
          </a:prstGeom>
          <a:solidFill>
            <a:schemeClr val="bg1"/>
          </a:solidFill>
          <a:ln w="38100"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8437443-0583-4649-A31B-4F5E61B3EB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260088" y="2024839"/>
            <a:ext cx="3660991" cy="4179756"/>
          </a:xfrm>
          <a:prstGeom prst="roundRect">
            <a:avLst>
              <a:gd name="adj" fmla="val 5447"/>
            </a:avLst>
          </a:prstGeom>
          <a:solidFill>
            <a:schemeClr val="bg1"/>
          </a:solidFill>
          <a:ln w="38100"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D32E02B-5FFE-43E2-8C14-5CA0A271A9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082470" y="2031733"/>
            <a:ext cx="3660991" cy="4179756"/>
          </a:xfrm>
          <a:prstGeom prst="roundRect">
            <a:avLst>
              <a:gd name="adj" fmla="val 5447"/>
            </a:avLst>
          </a:prstGeom>
          <a:solidFill>
            <a:schemeClr val="bg1"/>
          </a:solidFill>
          <a:ln w="38100"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88EDF3-0E4F-4856-80CB-F2C1EBD0008C}"/>
              </a:ext>
            </a:extLst>
          </p:cNvPr>
          <p:cNvSpPr txBox="1"/>
          <p:nvPr/>
        </p:nvSpPr>
        <p:spPr>
          <a:xfrm>
            <a:off x="89600" y="1597742"/>
            <a:ext cx="12003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Sampling of New ‘Disruptor’ National TV Advertisers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17336C9-0F87-4653-9502-EBC1B1613D45}"/>
              </a:ext>
            </a:extLst>
          </p:cNvPr>
          <p:cNvSpPr txBox="1"/>
          <p:nvPr/>
        </p:nvSpPr>
        <p:spPr>
          <a:xfrm>
            <a:off x="436694" y="2120165"/>
            <a:ext cx="366099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‘Celebrity’ brands</a:t>
            </a:r>
          </a:p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Brands owned by or partnering with celebrities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34347B8-1A0B-4E7E-A2F3-7202A5B676EB}"/>
              </a:ext>
            </a:extLst>
          </p:cNvPr>
          <p:cNvSpPr txBox="1"/>
          <p:nvPr/>
        </p:nvSpPr>
        <p:spPr>
          <a:xfrm>
            <a:off x="4259077" y="2120165"/>
            <a:ext cx="36620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‘Younger-skewing’ brands</a:t>
            </a:r>
          </a:p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Brands that are targeting younger audiences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456A728-7546-482F-B732-C8C6D09D0794}"/>
              </a:ext>
            </a:extLst>
          </p:cNvPr>
          <p:cNvSpPr txBox="1"/>
          <p:nvPr/>
        </p:nvSpPr>
        <p:spPr>
          <a:xfrm>
            <a:off x="8094314" y="2125068"/>
            <a:ext cx="36609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‘Newer’ brands</a:t>
            </a:r>
          </a:p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Brands across newer categories and unique / disruptor brands across traditional categories</a:t>
            </a:r>
          </a:p>
        </p:txBody>
      </p:sp>
      <p:pic>
        <p:nvPicPr>
          <p:cNvPr id="50" name="Picture 26">
            <a:hlinkClick r:id="rId2"/>
            <a:extLst>
              <a:ext uri="{FF2B5EF4-FFF2-40B4-BE49-F238E27FC236}">
                <a16:creationId xmlns:a16="http://schemas.microsoft.com/office/drawing/2014/main" id="{42EBCF0A-7C6D-413C-97CC-01B60EAF6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215" y="2810503"/>
            <a:ext cx="601111" cy="13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Shop GOOD AMERICAN at Evereve">
            <a:hlinkClick r:id="rId4"/>
            <a:extLst>
              <a:ext uri="{FF2B5EF4-FFF2-40B4-BE49-F238E27FC236}">
                <a16:creationId xmlns:a16="http://schemas.microsoft.com/office/drawing/2014/main" id="{64885E8E-7FAC-4DB7-A511-2397B2774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3843" y="2637907"/>
            <a:ext cx="812172" cy="40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SAVAGE X FENTY">
            <a:hlinkClick r:id="rId6"/>
            <a:extLst>
              <a:ext uri="{FF2B5EF4-FFF2-40B4-BE49-F238E27FC236}">
                <a16:creationId xmlns:a16="http://schemas.microsoft.com/office/drawing/2014/main" id="{316C98FE-8C65-45F1-8297-7E9ABE442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5097" y="3801739"/>
            <a:ext cx="1858138" cy="25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8" descr="CACTI">
            <a:hlinkClick r:id="rId8"/>
            <a:extLst>
              <a:ext uri="{FF2B5EF4-FFF2-40B4-BE49-F238E27FC236}">
                <a16:creationId xmlns:a16="http://schemas.microsoft.com/office/drawing/2014/main" id="{DB58DE65-59DD-4AC1-BCE1-E224BE85A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92" y="3768615"/>
            <a:ext cx="458437" cy="22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2" descr="Easter Cupcakes | Stuffed Puffs">
            <a:hlinkClick r:id="rId10"/>
            <a:extLst>
              <a:ext uri="{FF2B5EF4-FFF2-40B4-BE49-F238E27FC236}">
                <a16:creationId xmlns:a16="http://schemas.microsoft.com/office/drawing/2014/main" id="{16457D5B-2836-4E70-9423-21AA794D3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6842" y="5048483"/>
            <a:ext cx="645653" cy="24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30" descr="19 Crimes - Wine and Food Events">
            <a:hlinkClick r:id="rId12"/>
            <a:extLst>
              <a:ext uri="{FF2B5EF4-FFF2-40B4-BE49-F238E27FC236}">
                <a16:creationId xmlns:a16="http://schemas.microsoft.com/office/drawing/2014/main" id="{B9D478D9-5D03-4445-B5FA-5906CAF37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7016" y="5054997"/>
            <a:ext cx="745310" cy="21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8" descr="Lemonade – Renters and Home Insurance For Urban Dwellers - Digital  Innovation and Transformation">
            <a:hlinkClick r:id="rId14"/>
            <a:extLst>
              <a:ext uri="{FF2B5EF4-FFF2-40B4-BE49-F238E27FC236}">
                <a16:creationId xmlns:a16="http://schemas.microsoft.com/office/drawing/2014/main" id="{20334D5E-257E-4DDE-9B74-F98698516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36404" y="5112917"/>
            <a:ext cx="686166" cy="16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xclusive Interview with SKIMS founder Kim Kardashian West | Nordstrom">
            <a:extLst>
              <a:ext uri="{FF2B5EF4-FFF2-40B4-BE49-F238E27FC236}">
                <a16:creationId xmlns:a16="http://schemas.microsoft.com/office/drawing/2014/main" id="{4A8B1B0D-1D2C-4386-841D-DB6FBCEFE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792" y="2980080"/>
            <a:ext cx="1585073" cy="707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hloe Kardashian's Good American Brings Sizes 00-26 To Revolve">
            <a:extLst>
              <a:ext uri="{FF2B5EF4-FFF2-40B4-BE49-F238E27FC236}">
                <a16:creationId xmlns:a16="http://schemas.microsoft.com/office/drawing/2014/main" id="{60CF611A-854F-4215-8C88-B4B1E245C6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87791" y="2973272"/>
            <a:ext cx="1423757" cy="707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ravis Scott Announces New Hard Seltzer Cacti">
            <a:extLst>
              <a:ext uri="{FF2B5EF4-FFF2-40B4-BE49-F238E27FC236}">
                <a16:creationId xmlns:a16="http://schemas.microsoft.com/office/drawing/2014/main" id="{AF10BF78-BECF-4A8F-9F01-EC326589F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791" y="4034480"/>
            <a:ext cx="1585073" cy="891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ihanna's Savage X Fenty Raises $115M Series B; LVMH Pauses Maison –  Sourcing Journal">
            <a:extLst>
              <a:ext uri="{FF2B5EF4-FFF2-40B4-BE49-F238E27FC236}">
                <a16:creationId xmlns:a16="http://schemas.microsoft.com/office/drawing/2014/main" id="{A85AE286-D088-4F8E-A03B-35AFF57F1D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40336" y="4076141"/>
            <a:ext cx="1471212" cy="870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Out of jail, it's 19 Crimes for Martha Stewart">
            <a:extLst>
              <a:ext uri="{FF2B5EF4-FFF2-40B4-BE49-F238E27FC236}">
                <a16:creationId xmlns:a16="http://schemas.microsoft.com/office/drawing/2014/main" id="{67B9F1E3-904F-4A61-BCDD-C12208610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198" y="5321654"/>
            <a:ext cx="1379560" cy="776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Marshmello is Teaming Up with a Marshmallow Company to Sell Marshmallows -  EDM.com - The Latest Electronic Dance Music News, Reviews &amp; Artists">
            <a:extLst>
              <a:ext uri="{FF2B5EF4-FFF2-40B4-BE49-F238E27FC236}">
                <a16:creationId xmlns:a16="http://schemas.microsoft.com/office/drawing/2014/main" id="{F35A7270-2D4C-41B7-9070-246F18A38C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87791" y="5303228"/>
            <a:ext cx="1296923" cy="787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Reviews - Lemonade Insurance">
            <a:extLst>
              <a:ext uri="{FF2B5EF4-FFF2-40B4-BE49-F238E27FC236}">
                <a16:creationId xmlns:a16="http://schemas.microsoft.com/office/drawing/2014/main" id="{85030559-C612-48E7-810E-C17AFCAE3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1954" y="5335201"/>
            <a:ext cx="1050040" cy="54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DB8639-00F2-4BEB-8665-F43271715039}"/>
              </a:ext>
            </a:extLst>
          </p:cNvPr>
          <p:cNvSpPr txBox="1"/>
          <p:nvPr/>
        </p:nvSpPr>
        <p:spPr>
          <a:xfrm>
            <a:off x="8229667" y="4355358"/>
            <a:ext cx="3427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Several brands are disrupting traditional categories like insurance, fitness and auto. For example, Lemonade claims to “reverse the traditional insurance model,” offering transparency and donating to charitable causes.</a:t>
            </a:r>
          </a:p>
        </p:txBody>
      </p:sp>
      <p:pic>
        <p:nvPicPr>
          <p:cNvPr id="57" name="Picture 2" descr="Crypto.com – Logos Download">
            <a:hlinkClick r:id="rId23"/>
            <a:extLst>
              <a:ext uri="{FF2B5EF4-FFF2-40B4-BE49-F238E27FC236}">
                <a16:creationId xmlns:a16="http://schemas.microsoft.com/office/drawing/2014/main" id="{F417BD17-4631-4FE4-AFAF-9898D8EDD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2420" y="3204767"/>
            <a:ext cx="1064247" cy="20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B3EB8B5E-F2B7-4ED7-BC92-4926059BCF6A}"/>
              </a:ext>
            </a:extLst>
          </p:cNvPr>
          <p:cNvSpPr txBox="1"/>
          <p:nvPr/>
        </p:nvSpPr>
        <p:spPr>
          <a:xfrm>
            <a:off x="9413727" y="1672141"/>
            <a:ext cx="26886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*Click on any logo to visit their website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2CD5057-1C17-48B8-B3BE-6572E5607C3E}"/>
              </a:ext>
            </a:extLst>
          </p:cNvPr>
          <p:cNvSpPr txBox="1"/>
          <p:nvPr/>
        </p:nvSpPr>
        <p:spPr>
          <a:xfrm>
            <a:off x="9532387" y="3159521"/>
            <a:ext cx="212499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Cryptocurrency is an emerging and fast-growing category with several new advertisers accounting for a significant amount of new national TV spend.</a:t>
            </a:r>
          </a:p>
        </p:txBody>
      </p:sp>
      <p:pic>
        <p:nvPicPr>
          <p:cNvPr id="62" name="Picture 2" descr="Coin Cloud and Spike Lee Call Out Unequal Financial Systems in New &quot;The  Currency of Currency&quot; Ad">
            <a:hlinkClick r:id="rId25"/>
            <a:extLst>
              <a:ext uri="{FF2B5EF4-FFF2-40B4-BE49-F238E27FC236}">
                <a16:creationId xmlns:a16="http://schemas.microsoft.com/office/drawing/2014/main" id="{24D0FD34-9A5F-447F-92FB-D9AF3DBD1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5815" y="3487961"/>
            <a:ext cx="733309" cy="24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Media Kit – FTX Exchange">
            <a:hlinkClick r:id="rId27"/>
            <a:extLst>
              <a:ext uri="{FF2B5EF4-FFF2-40B4-BE49-F238E27FC236}">
                <a16:creationId xmlns:a16="http://schemas.microsoft.com/office/drawing/2014/main" id="{E42D4F5F-6F26-461D-B937-1B531443A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9892" y="3512982"/>
            <a:ext cx="585316" cy="19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235847-8609-479B-9C35-093C905ED6EA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3190" y="5319593"/>
            <a:ext cx="1197605" cy="567774"/>
          </a:xfrm>
          <a:prstGeom prst="rect">
            <a:avLst/>
          </a:prstGeom>
          <a:ln>
            <a:noFill/>
          </a:ln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7BF4272-4AC5-479F-91C1-6D6A41AE9EE8}"/>
              </a:ext>
            </a:extLst>
          </p:cNvPr>
          <p:cNvCxnSpPr>
            <a:cxnSpLocks/>
          </p:cNvCxnSpPr>
          <p:nvPr/>
        </p:nvCxnSpPr>
        <p:spPr>
          <a:xfrm>
            <a:off x="8292420" y="4251606"/>
            <a:ext cx="3325839" cy="0"/>
          </a:xfrm>
          <a:prstGeom prst="line">
            <a:avLst/>
          </a:prstGeom>
          <a:ln w="19050">
            <a:solidFill>
              <a:srgbClr val="00BFF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87DC82C-1580-47E5-A668-DBE2B101710A}"/>
              </a:ext>
            </a:extLst>
          </p:cNvPr>
          <p:cNvCxnSpPr>
            <a:cxnSpLocks/>
          </p:cNvCxnSpPr>
          <p:nvPr/>
        </p:nvCxnSpPr>
        <p:spPr>
          <a:xfrm>
            <a:off x="8254117" y="2998239"/>
            <a:ext cx="3325839" cy="0"/>
          </a:xfrm>
          <a:prstGeom prst="line">
            <a:avLst/>
          </a:prstGeom>
          <a:ln w="19050">
            <a:solidFill>
              <a:srgbClr val="00BFF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26" descr="Supernatural Announces Supernatural Boxing: A Full Body Fitness Experience  For Home And Beyond">
            <a:hlinkClick r:id="rId30"/>
            <a:extLst>
              <a:ext uri="{FF2B5EF4-FFF2-40B4-BE49-F238E27FC236}">
                <a16:creationId xmlns:a16="http://schemas.microsoft.com/office/drawing/2014/main" id="{7F030236-30A5-44C6-A863-8BEF0975E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3727" y="5036466"/>
            <a:ext cx="783072" cy="20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3 Ways Polestar is Paving the Way As a Digital-First, Electric Vehicle  Company | by Alissa Rogers | YML Innovation Lab | Jan, 2022 | Medium">
            <a:extLst>
              <a:ext uri="{FF2B5EF4-FFF2-40B4-BE49-F238E27FC236}">
                <a16:creationId xmlns:a16="http://schemas.microsoft.com/office/drawing/2014/main" id="{2B43027E-278E-443B-891F-D5D2F15E74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26055" y="5309243"/>
            <a:ext cx="1084430" cy="62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Polestar (S) [Auta5P GER]">
            <a:hlinkClick r:id="rId33"/>
            <a:extLst>
              <a:ext uri="{FF2B5EF4-FFF2-40B4-BE49-F238E27FC236}">
                <a16:creationId xmlns:a16="http://schemas.microsoft.com/office/drawing/2014/main" id="{CA5B98BB-2B15-4E61-B4E5-AA80E2390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0452" y="4973878"/>
            <a:ext cx="1072878" cy="33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6BFA00E-7943-4572-8213-F76247914691}"/>
              </a:ext>
            </a:extLst>
          </p:cNvPr>
          <p:cNvPicPr>
            <a:picLocks noChangeAspect="1"/>
          </p:cNvPicPr>
          <p:nvPr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0278" y="4931891"/>
            <a:ext cx="1522986" cy="893824"/>
          </a:xfrm>
          <a:prstGeom prst="rect">
            <a:avLst/>
          </a:prstGeom>
          <a:ln>
            <a:noFill/>
          </a:ln>
        </p:spPr>
      </p:pic>
      <p:pic>
        <p:nvPicPr>
          <p:cNvPr id="4116" name="Picture 20" descr="The Phexxi Non-Hormonal Birth Control Option | Phexxi HCP">
            <a:hlinkClick r:id="rId36"/>
            <a:extLst>
              <a:ext uri="{FF2B5EF4-FFF2-40B4-BE49-F238E27FC236}">
                <a16:creationId xmlns:a16="http://schemas.microsoft.com/office/drawing/2014/main" id="{E1381DBD-1252-4241-819C-42315DB28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3065" y="4353347"/>
            <a:ext cx="847957" cy="59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5A3BA12-0E5C-41AE-9225-3871DCD17051}"/>
              </a:ext>
            </a:extLst>
          </p:cNvPr>
          <p:cNvPicPr>
            <a:picLocks noChangeAspect="1"/>
          </p:cNvPicPr>
          <p:nvPr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9762" y="4940199"/>
            <a:ext cx="1731326" cy="831349"/>
          </a:xfrm>
          <a:prstGeom prst="rect">
            <a:avLst/>
          </a:prstGeom>
          <a:ln>
            <a:noFill/>
          </a:ln>
        </p:spPr>
      </p:pic>
      <p:pic>
        <p:nvPicPr>
          <p:cNvPr id="4118" name="Picture 22" descr="PrizePicks Promo Code — GRINDERS — Get $100 Sign-up Bonus Now!">
            <a:hlinkClick r:id="rId39"/>
            <a:extLst>
              <a:ext uri="{FF2B5EF4-FFF2-40B4-BE49-F238E27FC236}">
                <a16:creationId xmlns:a16="http://schemas.microsoft.com/office/drawing/2014/main" id="{A7078347-C8BF-428D-8249-6C21079D9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2157" y="4506115"/>
            <a:ext cx="1247001" cy="33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AE95886-AA55-4B6E-B321-495CFC13EF92}"/>
              </a:ext>
            </a:extLst>
          </p:cNvPr>
          <p:cNvPicPr>
            <a:picLocks noChangeAspect="1"/>
          </p:cNvPicPr>
          <p:nvPr/>
        </p:nvPicPr>
        <p:blipFill>
          <a:blip r:embed="rId4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9010" y="3245966"/>
            <a:ext cx="1611016" cy="760510"/>
          </a:xfrm>
          <a:prstGeom prst="rect">
            <a:avLst/>
          </a:prstGeom>
          <a:ln>
            <a:noFill/>
          </a:ln>
        </p:spPr>
      </p:pic>
      <p:pic>
        <p:nvPicPr>
          <p:cNvPr id="4120" name="Picture 24" descr="CORKCICLE. - Insulated Tumblers, Coolers and More">
            <a:hlinkClick r:id="rId42"/>
            <a:extLst>
              <a:ext uri="{FF2B5EF4-FFF2-40B4-BE49-F238E27FC236}">
                <a16:creationId xmlns:a16="http://schemas.microsoft.com/office/drawing/2014/main" id="{67E3BD9A-3A01-464E-A686-361A4A087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2444" y="2860774"/>
            <a:ext cx="1057364" cy="15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541C6E-4138-4A1C-961C-D61CB1253F00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4380733" y="3177946"/>
            <a:ext cx="1654529" cy="837729"/>
          </a:xfrm>
          <a:prstGeom prst="rect">
            <a:avLst/>
          </a:prstGeom>
          <a:ln>
            <a:noFill/>
          </a:ln>
        </p:spPr>
      </p:pic>
      <p:pic>
        <p:nvPicPr>
          <p:cNvPr id="2050" name="Picture 2" descr="GLOSSIER LOGO - Dear Media - New Way to Podcast">
            <a:hlinkClick r:id="rId45"/>
            <a:extLst>
              <a:ext uri="{FF2B5EF4-FFF2-40B4-BE49-F238E27FC236}">
                <a16:creationId xmlns:a16="http://schemas.microsoft.com/office/drawing/2014/main" id="{FD01EE5E-E392-4A8C-965B-6F0DBAE66B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57" b="38590"/>
          <a:stretch/>
        </p:blipFill>
        <p:spPr bwMode="auto">
          <a:xfrm>
            <a:off x="4712044" y="2812061"/>
            <a:ext cx="990148" cy="22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E8B4BF8A-1821-4374-8413-6D0D098C4A5E}"/>
              </a:ext>
            </a:extLst>
          </p:cNvPr>
          <p:cNvPicPr>
            <a:picLocks noChangeAspect="1"/>
          </p:cNvPicPr>
          <p:nvPr/>
        </p:nvPicPr>
        <p:blipFill rotWithShape="1">
          <a:blip r:embed="rId4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63" name="Slide Number Placeholder 5">
            <a:extLst>
              <a:ext uri="{FF2B5EF4-FFF2-40B4-BE49-F238E27FC236}">
                <a16:creationId xmlns:a16="http://schemas.microsoft.com/office/drawing/2014/main" id="{13D49A09-FDE0-4973-9F5E-AA2252679C0B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2D1C30C-C026-4C7A-95D6-15DC5EDD7886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783518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6641DED6-46FD-447E-BA9B-76A3D7126A35}"/>
              </a:ext>
            </a:extLst>
          </p:cNvPr>
          <p:cNvSpPr/>
          <p:nvPr/>
        </p:nvSpPr>
        <p:spPr>
          <a:xfrm>
            <a:off x="1" y="1543051"/>
            <a:ext cx="12192000" cy="5314950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BD1D7B-CFFD-AB40-AE04-379262D9E97A}"/>
              </a:ext>
            </a:extLst>
          </p:cNvPr>
          <p:cNvSpPr/>
          <p:nvPr/>
        </p:nvSpPr>
        <p:spPr>
          <a:xfrm>
            <a:off x="144197" y="297855"/>
            <a:ext cx="1193958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Looking for revenue growth, these younger-skewing, disruptor brands use TV to attract new customers and create excitement</a:t>
            </a:r>
          </a:p>
        </p:txBody>
      </p:sp>
      <p:sp>
        <p:nvSpPr>
          <p:cNvPr id="39" name="Speech Bubble: Rectangle 38">
            <a:extLst>
              <a:ext uri="{FF2B5EF4-FFF2-40B4-BE49-F238E27FC236}">
                <a16:creationId xmlns:a16="http://schemas.microsoft.com/office/drawing/2014/main" id="{B08A6CCD-8788-4C4A-9064-92C9C2ED6A61}"/>
              </a:ext>
            </a:extLst>
          </p:cNvPr>
          <p:cNvSpPr/>
          <p:nvPr/>
        </p:nvSpPr>
        <p:spPr>
          <a:xfrm>
            <a:off x="8480833" y="3372875"/>
            <a:ext cx="3224109" cy="943143"/>
          </a:xfrm>
          <a:prstGeom prst="wedgeRectCallout">
            <a:avLst>
              <a:gd name="adj1" fmla="val 10880"/>
              <a:gd name="adj2" fmla="val 57877"/>
            </a:avLst>
          </a:prstGeom>
          <a:solidFill>
            <a:sysClr val="window" lastClr="FFFFFF"/>
          </a:solidFill>
          <a:ln w="28575" cap="flat" cmpd="sng" algn="ctr">
            <a:solidFill>
              <a:srgbClr val="ED3C8D"/>
            </a:solidFill>
            <a:prstDash val="dash"/>
          </a:ln>
          <a:effectLst/>
        </p:spPr>
        <p:txBody>
          <a:bodyPr rtlCol="0" anchor="b"/>
          <a:lstStyle/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Light" panose="020B0403020202020204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“Broadcast gives us the </a:t>
            </a: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ability to introduce this brand in really a powerful way</a:t>
            </a: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…We’re </a:t>
            </a: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reaching a bigger audience</a:t>
            </a: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[than we would have before].”</a:t>
            </a: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 Light" panose="020B0403020202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B157454-2BD3-4D4C-A688-BCC44EEB7B0D}"/>
              </a:ext>
            </a:extLst>
          </p:cNvPr>
          <p:cNvSpPr txBox="1"/>
          <p:nvPr/>
        </p:nvSpPr>
        <p:spPr>
          <a:xfrm>
            <a:off x="8101990" y="4422194"/>
            <a:ext cx="3981794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109">
              <a:defRPr sz="1000" b="1" kern="0">
                <a:solidFill>
                  <a:srgbClr val="1F1A62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Russ </a:t>
            </a:r>
            <a:r>
              <a:rPr kumimoji="0" lang="en-US" sz="1050" b="1" i="0" u="none" strike="noStrike" kern="0" cap="none" spc="0" normalizeH="0" baseline="0" noProof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Barrans</a:t>
            </a: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, Chief Commercial Officer, </a:t>
            </a:r>
            <a:r>
              <a:rPr kumimoji="0" lang="en-US" sz="1050" b="1" i="1" u="none" strike="noStrike" kern="0" cap="none" spc="0" normalizeH="0" baseline="0" noProof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Evofem</a:t>
            </a:r>
            <a:r>
              <a:rPr kumimoji="0" lang="en-US" sz="1050" b="1" i="1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 Biosciences </a:t>
            </a: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(manufacturer of </a:t>
            </a:r>
            <a:r>
              <a:rPr kumimoji="0" lang="en-US" sz="900" b="1" i="0" u="none" strike="noStrike" kern="0" cap="none" spc="0" normalizeH="0" baseline="0" noProof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Phexxi</a:t>
            </a:r>
            <a:r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(Fierce Pharma, 2/22/21)</a:t>
            </a:r>
          </a:p>
        </p:txBody>
      </p:sp>
      <p:pic>
        <p:nvPicPr>
          <p:cNvPr id="2" name="Picture 2" descr="Phexxi Non-Hormonal Birth Control Study Design | Phexxi HCP">
            <a:extLst>
              <a:ext uri="{FF2B5EF4-FFF2-40B4-BE49-F238E27FC236}">
                <a16:creationId xmlns:a16="http://schemas.microsoft.com/office/drawing/2014/main" id="{FCD77055-7DF3-409F-B97E-296BA8977B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764" b="24783"/>
          <a:stretch/>
        </p:blipFill>
        <p:spPr bwMode="auto">
          <a:xfrm rot="1233053">
            <a:off x="9821517" y="3432008"/>
            <a:ext cx="525856" cy="42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Speech Bubble: Rectangle 53">
            <a:extLst>
              <a:ext uri="{FF2B5EF4-FFF2-40B4-BE49-F238E27FC236}">
                <a16:creationId xmlns:a16="http://schemas.microsoft.com/office/drawing/2014/main" id="{84DDAC09-FEA2-4F23-A06D-042B57BDBEE2}"/>
              </a:ext>
            </a:extLst>
          </p:cNvPr>
          <p:cNvSpPr/>
          <p:nvPr/>
        </p:nvSpPr>
        <p:spPr>
          <a:xfrm>
            <a:off x="4602553" y="3426808"/>
            <a:ext cx="2931008" cy="1098025"/>
          </a:xfrm>
          <a:prstGeom prst="wedgeRectCallout">
            <a:avLst>
              <a:gd name="adj1" fmla="val -16094"/>
              <a:gd name="adj2" fmla="val 57689"/>
            </a:avLst>
          </a:prstGeom>
          <a:solidFill>
            <a:sysClr val="window" lastClr="FFFFFF"/>
          </a:solidFill>
          <a:ln w="28575" cap="flat" cmpd="sng" algn="ctr">
            <a:solidFill>
              <a:srgbClr val="ED3C8D"/>
            </a:solidFill>
            <a:prstDash val="dash"/>
          </a:ln>
          <a:effectLst/>
        </p:spPr>
        <p:txBody>
          <a:bodyPr rtlCol="0" anchor="b"/>
          <a:lstStyle/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Light" panose="020B0403020202020204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“We're excited to bring Stuffed Puffs to a </a:t>
            </a: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bigger audience</a:t>
            </a: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season in collaboration with our partner </a:t>
            </a:r>
            <a:r>
              <a:rPr kumimoji="0" lang="en-US" sz="1050" b="0" i="0" u="none" strike="noStrike" kern="0" cap="none" spc="0" normalizeH="0" baseline="0" noProof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Marshmello</a:t>
            </a: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.”</a:t>
            </a: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 Light" panose="020B0403020202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021C990-6F8A-4C1F-8091-D2E38E926EC7}"/>
              </a:ext>
            </a:extLst>
          </p:cNvPr>
          <p:cNvSpPr txBox="1"/>
          <p:nvPr/>
        </p:nvSpPr>
        <p:spPr>
          <a:xfrm>
            <a:off x="4077160" y="4638589"/>
            <a:ext cx="3981794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109">
              <a:defRPr sz="1000" b="1" kern="0">
                <a:solidFill>
                  <a:srgbClr val="1F1A62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Michael Tierney, CEO and Founder, </a:t>
            </a:r>
            <a:r>
              <a:rPr kumimoji="0" lang="en-US" sz="1050" b="1" i="1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Stuffed Puffs </a:t>
            </a: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(Stuffed Puffs Press Release, 5/17/21)</a:t>
            </a:r>
          </a:p>
        </p:txBody>
      </p:sp>
      <p:pic>
        <p:nvPicPr>
          <p:cNvPr id="1030" name="Picture 6" descr="Stuffed Puffs to Build New Manufacturing Facility in Pennsylvania - Quality  Assurance &amp;amp; Food Safety">
            <a:extLst>
              <a:ext uri="{FF2B5EF4-FFF2-40B4-BE49-F238E27FC236}">
                <a16:creationId xmlns:a16="http://schemas.microsoft.com/office/drawing/2014/main" id="{E3249CEE-B53E-470D-8461-A741E716D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2191" y="3423691"/>
            <a:ext cx="711735" cy="4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17C97891-A365-4EBD-A97A-88E1DFDAE391}"/>
              </a:ext>
            </a:extLst>
          </p:cNvPr>
          <p:cNvSpPr txBox="1"/>
          <p:nvPr/>
        </p:nvSpPr>
        <p:spPr>
          <a:xfrm>
            <a:off x="4040833" y="2991342"/>
            <a:ext cx="4238344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109">
              <a:defRPr sz="1000" b="1" kern="0">
                <a:solidFill>
                  <a:srgbClr val="1F1A62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Lana Buchanan, VP of Marketing, </a:t>
            </a:r>
            <a:r>
              <a:rPr kumimoji="0" lang="en-US" sz="1050" b="1" i="1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AB InBev’s Beyond Beer Division</a:t>
            </a: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(Ad Age, 3/15/21)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22F3008-21E2-443C-8663-FF3D43EBD779}"/>
              </a:ext>
            </a:extLst>
          </p:cNvPr>
          <p:cNvGrpSpPr/>
          <p:nvPr/>
        </p:nvGrpSpPr>
        <p:grpSpPr>
          <a:xfrm>
            <a:off x="4202491" y="1712417"/>
            <a:ext cx="3901172" cy="943905"/>
            <a:chOff x="4126465" y="1739572"/>
            <a:chExt cx="3901172" cy="943905"/>
          </a:xfrm>
        </p:grpSpPr>
        <p:sp>
          <p:nvSpPr>
            <p:cNvPr id="57" name="Speech Bubble: Rectangle 56">
              <a:extLst>
                <a:ext uri="{FF2B5EF4-FFF2-40B4-BE49-F238E27FC236}">
                  <a16:creationId xmlns:a16="http://schemas.microsoft.com/office/drawing/2014/main" id="{4D346A94-0FD7-4F64-9475-DC8A06F60383}"/>
                </a:ext>
              </a:extLst>
            </p:cNvPr>
            <p:cNvSpPr/>
            <p:nvPr/>
          </p:nvSpPr>
          <p:spPr>
            <a:xfrm>
              <a:off x="4126465" y="1739572"/>
              <a:ext cx="3901172" cy="943905"/>
            </a:xfrm>
            <a:prstGeom prst="wedgeRectCallout">
              <a:avLst>
                <a:gd name="adj1" fmla="val 3253"/>
                <a:gd name="adj2" fmla="val 74264"/>
              </a:avLst>
            </a:prstGeom>
            <a:solidFill>
              <a:sysClr val="window" lastClr="FFFFFF"/>
            </a:solidFill>
            <a:ln w="28575" cap="flat" cmpd="sng" algn="ctr">
              <a:solidFill>
                <a:srgbClr val="ED3C8D"/>
              </a:solidFill>
              <a:prstDash val="dash"/>
            </a:ln>
            <a:effectLst/>
          </p:spPr>
          <p:txBody>
            <a:bodyPr rtlCol="0" anchor="b"/>
            <a:lstStyle/>
            <a:p>
              <a:pPr marL="0" marR="0" lvl="0" indent="0" algn="ctr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rPr>
                <a:t>“We decided to </a:t>
              </a:r>
              <a:r>
                <a:rPr kumimoji="0" lang="en-US" sz="1050" b="1" i="0" u="none" strike="noStrike" kern="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rPr>
                <a:t>use TV </a:t>
              </a: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rPr>
                <a:t>the night before launch to</a:t>
              </a: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1050" b="1" i="0" u="none" strike="noStrike" kern="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rPr>
                <a:t>make a big statement and build excitement</a:t>
              </a:r>
              <a:r>
                <a:rPr kumimoji="0" lang="en-US" sz="1050" b="1" i="0" u="none" strike="noStrike" kern="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rPr>
                <a:t>around Cacti's launch.”</a:t>
              </a:r>
              <a:br>
                <a:rPr kumimoji="0" lang="en-US" sz="1050" b="0" i="1" u="none" strike="noStrike" kern="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endParaRPr kumimoji="0" lang="en-US" sz="1050" b="0" i="1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1032" name="Picture 8" descr="CACTI">
              <a:extLst>
                <a:ext uri="{FF2B5EF4-FFF2-40B4-BE49-F238E27FC236}">
                  <a16:creationId xmlns:a16="http://schemas.microsoft.com/office/drawing/2014/main" id="{1C5AFCCB-BD22-44B8-BBFB-0AF72D5AEF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9799" y="1764893"/>
              <a:ext cx="694505" cy="336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95CA86D-9A85-440F-B14C-AA4F448612F7}"/>
              </a:ext>
            </a:extLst>
          </p:cNvPr>
          <p:cNvGrpSpPr/>
          <p:nvPr/>
        </p:nvGrpSpPr>
        <p:grpSpPr>
          <a:xfrm>
            <a:off x="69364" y="4947732"/>
            <a:ext cx="3901172" cy="1578955"/>
            <a:chOff x="458471" y="5045009"/>
            <a:chExt cx="3901172" cy="1578955"/>
          </a:xfrm>
        </p:grpSpPr>
        <p:sp>
          <p:nvSpPr>
            <p:cNvPr id="51" name="Speech Bubble: Rectangle 50">
              <a:extLst>
                <a:ext uri="{FF2B5EF4-FFF2-40B4-BE49-F238E27FC236}">
                  <a16:creationId xmlns:a16="http://schemas.microsoft.com/office/drawing/2014/main" id="{35E28728-488A-40D1-A326-4AC6C4E6B97F}"/>
                </a:ext>
              </a:extLst>
            </p:cNvPr>
            <p:cNvSpPr/>
            <p:nvPr/>
          </p:nvSpPr>
          <p:spPr>
            <a:xfrm>
              <a:off x="888568" y="5045009"/>
              <a:ext cx="3040979" cy="1004855"/>
            </a:xfrm>
            <a:prstGeom prst="wedgeRectCallout">
              <a:avLst>
                <a:gd name="adj1" fmla="val -7490"/>
                <a:gd name="adj2" fmla="val 64256"/>
              </a:avLst>
            </a:prstGeom>
            <a:solidFill>
              <a:sysClr val="window" lastClr="FFFFFF"/>
            </a:solidFill>
            <a:ln w="28575" cap="flat" cmpd="sng" algn="ctr">
              <a:solidFill>
                <a:srgbClr val="ED3C8D"/>
              </a:solidFill>
              <a:prstDash val="dash"/>
            </a:ln>
            <a:effectLst/>
          </p:spPr>
          <p:txBody>
            <a:bodyPr rtlCol="0" anchor="b"/>
            <a:lstStyle/>
            <a:p>
              <a:pPr marL="0" marR="0" lvl="0" indent="0" algn="ctr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rPr>
                <a:t>“Launching a commercial is the natural next step to </a:t>
              </a:r>
              <a:r>
                <a:rPr kumimoji="0" lang="en-US" sz="1050" b="1" i="0" u="none" strike="noStrike" kern="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rPr>
                <a:t>drive more awareness and excitement</a:t>
              </a:r>
              <a:r>
                <a:rPr kumimoji="0" lang="en-US" sz="1050" b="1" i="0" u="none" strike="noStrike" kern="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rPr>
                <a:t>around the brand and products.”</a:t>
              </a:r>
            </a:p>
            <a:p>
              <a:pPr marL="0" marR="0" lvl="0" indent="0" algn="ctr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1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1C6D05E-7087-461C-AE2E-D6C65ECACBF5}"/>
                </a:ext>
              </a:extLst>
            </p:cNvPr>
            <p:cNvSpPr txBox="1"/>
            <p:nvPr/>
          </p:nvSpPr>
          <p:spPr>
            <a:xfrm>
              <a:off x="458471" y="6207737"/>
              <a:ext cx="3901172" cy="416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 defTabSz="457109">
                <a:defRPr sz="1000" b="1" kern="0">
                  <a:solidFill>
                    <a:srgbClr val="1F1A62"/>
                  </a:solidFill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marL="0" marR="0" lvl="0" indent="0" algn="ctr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rPr>
                <a:t>Sarah </a:t>
              </a:r>
              <a:r>
                <a:rPr kumimoji="0" lang="en-US" sz="1050" b="1" i="0" u="none" strike="noStrike" kern="0" cap="none" spc="0" normalizeH="0" baseline="0" noProof="0" err="1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rPr>
                <a:t>Galletti</a:t>
              </a:r>
              <a:r>
                <a:rPr kumimoji="0" lang="en-US" sz="1050" b="1" i="0" u="none" strike="noStrike" kern="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rPr>
                <a:t>, Founder &amp; Chief Creative Officer, </a:t>
              </a:r>
              <a:r>
                <a:rPr kumimoji="0" lang="en-US" sz="1050" b="1" i="1" u="none" strike="noStrike" kern="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rPr>
                <a:t>Tattooed Chef</a:t>
              </a:r>
            </a:p>
            <a:p>
              <a:pPr marL="0" marR="0" lvl="0" indent="0" algn="ctr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rPr>
                <a:t>(Tattooed Chef Press Release, 4/5/21)</a:t>
              </a:r>
            </a:p>
          </p:txBody>
        </p:sp>
        <p:pic>
          <p:nvPicPr>
            <p:cNvPr id="5" name="Picture 4" descr="Tattooed Chef">
              <a:extLst>
                <a:ext uri="{FF2B5EF4-FFF2-40B4-BE49-F238E27FC236}">
                  <a16:creationId xmlns:a16="http://schemas.microsoft.com/office/drawing/2014/main" id="{78D1E4B1-883D-4F23-AD4E-09C39A8112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8258" y="5077533"/>
              <a:ext cx="1041599" cy="323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F7F12B7-1D29-4FF3-97D5-21BBED6BF6FF}"/>
              </a:ext>
            </a:extLst>
          </p:cNvPr>
          <p:cNvGrpSpPr/>
          <p:nvPr/>
        </p:nvGrpSpPr>
        <p:grpSpPr>
          <a:xfrm>
            <a:off x="8154713" y="5045010"/>
            <a:ext cx="3981794" cy="1404554"/>
            <a:chOff x="7707240" y="5045010"/>
            <a:chExt cx="3981794" cy="1404554"/>
          </a:xfrm>
        </p:grpSpPr>
        <p:sp>
          <p:nvSpPr>
            <p:cNvPr id="59" name="Speech Bubble: Rectangle 58">
              <a:extLst>
                <a:ext uri="{FF2B5EF4-FFF2-40B4-BE49-F238E27FC236}">
                  <a16:creationId xmlns:a16="http://schemas.microsoft.com/office/drawing/2014/main" id="{5139D46F-5AA0-40A3-8BF6-223EE52987C9}"/>
                </a:ext>
              </a:extLst>
            </p:cNvPr>
            <p:cNvSpPr/>
            <p:nvPr/>
          </p:nvSpPr>
          <p:spPr>
            <a:xfrm>
              <a:off x="7747551" y="5045010"/>
              <a:ext cx="3901172" cy="872804"/>
            </a:xfrm>
            <a:prstGeom prst="wedgeRectCallout">
              <a:avLst>
                <a:gd name="adj1" fmla="val -7490"/>
                <a:gd name="adj2" fmla="val 64256"/>
              </a:avLst>
            </a:prstGeom>
            <a:solidFill>
              <a:sysClr val="window" lastClr="FFFFFF"/>
            </a:solidFill>
            <a:ln w="28575" cap="flat" cmpd="sng" algn="ctr">
              <a:solidFill>
                <a:srgbClr val="ED3C8D"/>
              </a:solidFill>
              <a:prstDash val="dash"/>
            </a:ln>
            <a:effectLst/>
          </p:spPr>
          <p:txBody>
            <a:bodyPr rtlCol="0" anchor="b"/>
            <a:lstStyle/>
            <a:p>
              <a:pPr marL="0" marR="0" lvl="0" indent="0" algn="ctr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ctr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ctr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ctr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rPr>
                <a:t>“We as a brand were very excited to </a:t>
              </a:r>
              <a:r>
                <a:rPr kumimoji="0" lang="en-US" sz="1050" b="1" i="0" u="none" strike="noStrike" kern="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rPr>
                <a:t>share with more consumers via our TV campaigns </a:t>
              </a: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rPr>
                <a:t>what supplements can do for their pets and pet ownership.”</a:t>
              </a:r>
            </a:p>
            <a:p>
              <a:pPr marL="0" marR="0" lvl="0" indent="0" algn="ctr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5B47DB6-89D5-4CE2-85FB-824D8D30B61E}"/>
                </a:ext>
              </a:extLst>
            </p:cNvPr>
            <p:cNvSpPr txBox="1"/>
            <p:nvPr/>
          </p:nvSpPr>
          <p:spPr>
            <a:xfrm>
              <a:off x="7707240" y="6057149"/>
              <a:ext cx="3981794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 defTabSz="457109">
                <a:defRPr sz="1000" b="1" kern="0">
                  <a:solidFill>
                    <a:srgbClr val="1F1A62"/>
                  </a:solidFill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marL="0" marR="0" lvl="0" indent="0" algn="ctr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err="1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rPr>
                <a:t>Yvethe</a:t>
              </a:r>
              <a:r>
                <a:rPr kumimoji="0" lang="en-US" sz="1050" b="1" i="0" u="none" strike="noStrike" kern="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rPr>
                <a:t> Tyszka, VP of Marketing, </a:t>
              </a:r>
              <a:r>
                <a:rPr kumimoji="0" lang="en-US" sz="1050" b="1" i="1" u="none" strike="noStrike" kern="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rPr>
                <a:t>Zesty Paws</a:t>
              </a:r>
            </a:p>
            <a:p>
              <a:pPr marL="0" marR="0" lvl="0" indent="0" algn="ctr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rPr>
                <a:t>(Brand Innovators, 1/12/21)</a:t>
              </a:r>
            </a:p>
          </p:txBody>
        </p:sp>
        <p:pic>
          <p:nvPicPr>
            <p:cNvPr id="1034" name="Picture 10" descr="Zesty Paws Official Brand Assets | Brandfolder">
              <a:extLst>
                <a:ext uri="{FF2B5EF4-FFF2-40B4-BE49-F238E27FC236}">
                  <a16:creationId xmlns:a16="http://schemas.microsoft.com/office/drawing/2014/main" id="{61BB5440-0243-4333-AF01-DA8CDCE5B1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3849" y="5099717"/>
              <a:ext cx="768577" cy="225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4065300-7D43-46A1-A6BD-0E186F5348FC}"/>
              </a:ext>
            </a:extLst>
          </p:cNvPr>
          <p:cNvSpPr txBox="1"/>
          <p:nvPr/>
        </p:nvSpPr>
        <p:spPr>
          <a:xfrm>
            <a:off x="8148290" y="2836751"/>
            <a:ext cx="3981794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109">
              <a:defRPr sz="1000" b="1" kern="0">
                <a:solidFill>
                  <a:srgbClr val="1F1A62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Geoff Seeley, Global CMO, </a:t>
            </a:r>
            <a:r>
              <a:rPr kumimoji="0" lang="en-US" sz="1050" b="1" i="1" u="none" strike="noStrike" kern="0" cap="none" spc="0" normalizeH="0" baseline="0" noProof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Afterpay</a:t>
            </a:r>
            <a:endParaRPr kumimoji="0" lang="en-US" sz="1050" b="1" i="1" u="none" strike="noStrike" kern="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 Light" panose="020B0403020202020204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(Ad Age, 5/21/21)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DB1EFD8-676E-4528-87FD-086BC829AD8A}"/>
              </a:ext>
            </a:extLst>
          </p:cNvPr>
          <p:cNvGrpSpPr/>
          <p:nvPr/>
        </p:nvGrpSpPr>
        <p:grpSpPr>
          <a:xfrm>
            <a:off x="8673683" y="1712417"/>
            <a:ext cx="2931008" cy="926960"/>
            <a:chOff x="8673683" y="1822795"/>
            <a:chExt cx="2931008" cy="926960"/>
          </a:xfrm>
        </p:grpSpPr>
        <p:sp>
          <p:nvSpPr>
            <p:cNvPr id="22" name="Speech Bubble: Rectangle 21">
              <a:extLst>
                <a:ext uri="{FF2B5EF4-FFF2-40B4-BE49-F238E27FC236}">
                  <a16:creationId xmlns:a16="http://schemas.microsoft.com/office/drawing/2014/main" id="{A3FE69B3-C6E7-425B-A2F4-5FCF2364EE51}"/>
                </a:ext>
              </a:extLst>
            </p:cNvPr>
            <p:cNvSpPr/>
            <p:nvPr/>
          </p:nvSpPr>
          <p:spPr>
            <a:xfrm>
              <a:off x="8673683" y="1822795"/>
              <a:ext cx="2931008" cy="926960"/>
            </a:xfrm>
            <a:prstGeom prst="wedgeRectCallout">
              <a:avLst>
                <a:gd name="adj1" fmla="val -7490"/>
                <a:gd name="adj2" fmla="val 64256"/>
              </a:avLst>
            </a:prstGeom>
            <a:solidFill>
              <a:sysClr val="window" lastClr="FFFFFF"/>
            </a:solidFill>
            <a:ln w="28575" cap="flat" cmpd="sng" algn="ctr">
              <a:solidFill>
                <a:srgbClr val="ED3C8D"/>
              </a:solidFill>
              <a:prstDash val="dash"/>
            </a:ln>
            <a:effectLst/>
          </p:spPr>
          <p:txBody>
            <a:bodyPr rtlCol="0" anchor="b"/>
            <a:lstStyle/>
            <a:p>
              <a:pPr marL="0" marR="0" lvl="0" indent="0" algn="ctr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ctr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rPr>
                <a:t>“This work is all about </a:t>
              </a:r>
              <a:r>
                <a:rPr kumimoji="0" lang="en-US" sz="1050" b="1" i="0" u="none" strike="noStrike" kern="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rPr>
                <a:t>investing in the growth of our customer base</a:t>
              </a: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rPr>
                <a:t>.”</a:t>
              </a:r>
              <a:b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25" name="Picture 2" descr="THE NEW AFTERPAY LOGO PNG 2022">
              <a:extLst>
                <a:ext uri="{FF2B5EF4-FFF2-40B4-BE49-F238E27FC236}">
                  <a16:creationId xmlns:a16="http://schemas.microsoft.com/office/drawing/2014/main" id="{83F099AB-AF02-48CD-9C71-9C99C7E320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6815" y="1959445"/>
              <a:ext cx="1004745" cy="193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Speech Bubble: Rectangle 28">
            <a:extLst>
              <a:ext uri="{FF2B5EF4-FFF2-40B4-BE49-F238E27FC236}">
                <a16:creationId xmlns:a16="http://schemas.microsoft.com/office/drawing/2014/main" id="{C7EBA85E-36FE-41DC-8FB4-01CD6D3B8ACF}"/>
              </a:ext>
            </a:extLst>
          </p:cNvPr>
          <p:cNvSpPr/>
          <p:nvPr/>
        </p:nvSpPr>
        <p:spPr>
          <a:xfrm>
            <a:off x="69829" y="3341934"/>
            <a:ext cx="4056636" cy="946805"/>
          </a:xfrm>
          <a:prstGeom prst="wedgeRectCallout">
            <a:avLst>
              <a:gd name="adj1" fmla="val -7490"/>
              <a:gd name="adj2" fmla="val 64256"/>
            </a:avLst>
          </a:prstGeom>
          <a:solidFill>
            <a:sysClr val="window" lastClr="FFFFFF"/>
          </a:solidFill>
          <a:ln w="28575" cap="flat" cmpd="sng" algn="ctr">
            <a:solidFill>
              <a:srgbClr val="ED3C8D"/>
            </a:solidFill>
            <a:prstDash val="dash"/>
          </a:ln>
          <a:effectLst/>
        </p:spPr>
        <p:txBody>
          <a:bodyPr rtlCol="0" anchor="b"/>
          <a:lstStyle/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Light" panose="020B0403020202020204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“It’s about </a:t>
            </a: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scale and the halo effect television offers</a:t>
            </a: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…. As we try to </a:t>
            </a: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expose our brand to a larger audience</a:t>
            </a: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 and get that reach, you can really see the sound and sight of TV being able to do that.”</a:t>
            </a: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 Light" panose="020B0403020202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D34A503-1302-4E70-9E80-9171C4574FBC}"/>
              </a:ext>
            </a:extLst>
          </p:cNvPr>
          <p:cNvSpPr txBox="1"/>
          <p:nvPr/>
        </p:nvSpPr>
        <p:spPr>
          <a:xfrm>
            <a:off x="29519" y="4466465"/>
            <a:ext cx="3981794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109">
              <a:defRPr sz="1000" b="1" kern="0">
                <a:solidFill>
                  <a:srgbClr val="1F1A62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Alvaro De La Rocha, CMO, </a:t>
            </a:r>
            <a:r>
              <a:rPr kumimoji="0" lang="en-US" sz="1050" b="1" i="1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Bespoke Post</a:t>
            </a: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(Digiday, 9/30/21)</a:t>
            </a:r>
          </a:p>
        </p:txBody>
      </p:sp>
      <p:pic>
        <p:nvPicPr>
          <p:cNvPr id="3074" name="Picture 2" descr="Bespoke Post — Quality is Key. Subscription boxes are a dime a dozen… | by  Nathan Apel | Medium">
            <a:extLst>
              <a:ext uri="{FF2B5EF4-FFF2-40B4-BE49-F238E27FC236}">
                <a16:creationId xmlns:a16="http://schemas.microsoft.com/office/drawing/2014/main" id="{0AA0E9BF-E557-4CB7-B686-FB484CFD6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1826" y="3382830"/>
            <a:ext cx="1237801" cy="27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0DF8E76-17FB-4259-AC5F-A42CD6EDA3D7}"/>
              </a:ext>
            </a:extLst>
          </p:cNvPr>
          <p:cNvSpPr txBox="1"/>
          <p:nvPr/>
        </p:nvSpPr>
        <p:spPr>
          <a:xfrm>
            <a:off x="524626" y="2799952"/>
            <a:ext cx="2991581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109">
              <a:defRPr sz="1000" b="1" kern="0">
                <a:solidFill>
                  <a:srgbClr val="1F1A62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Steven </a:t>
            </a:r>
            <a:r>
              <a:rPr kumimoji="0" lang="en-US" sz="1050" b="1" i="0" u="none" strike="noStrike" kern="0" cap="none" spc="0" normalizeH="0" baseline="0" noProof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Kalifowitz</a:t>
            </a: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, CMO, </a:t>
            </a:r>
            <a:r>
              <a:rPr kumimoji="0" lang="en-US" sz="1050" b="1" i="1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Crypto.com</a:t>
            </a: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(Ad Age, 10/28/21)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C4666D3-2B30-4920-BE15-6D88F51902B7}"/>
              </a:ext>
            </a:extLst>
          </p:cNvPr>
          <p:cNvGrpSpPr/>
          <p:nvPr/>
        </p:nvGrpSpPr>
        <p:grpSpPr>
          <a:xfrm>
            <a:off x="554912" y="1712417"/>
            <a:ext cx="2931008" cy="926960"/>
            <a:chOff x="408362" y="1828599"/>
            <a:chExt cx="3224109" cy="926960"/>
          </a:xfrm>
        </p:grpSpPr>
        <p:sp>
          <p:nvSpPr>
            <p:cNvPr id="28" name="Speech Bubble: Rectangle 27">
              <a:extLst>
                <a:ext uri="{FF2B5EF4-FFF2-40B4-BE49-F238E27FC236}">
                  <a16:creationId xmlns:a16="http://schemas.microsoft.com/office/drawing/2014/main" id="{89C136BA-5F1F-4E8F-89A6-E31F631C3728}"/>
                </a:ext>
              </a:extLst>
            </p:cNvPr>
            <p:cNvSpPr/>
            <p:nvPr/>
          </p:nvSpPr>
          <p:spPr>
            <a:xfrm>
              <a:off x="408362" y="1828599"/>
              <a:ext cx="3224109" cy="926960"/>
            </a:xfrm>
            <a:prstGeom prst="wedgeRectCallout">
              <a:avLst>
                <a:gd name="adj1" fmla="val -7490"/>
                <a:gd name="adj2" fmla="val 64256"/>
              </a:avLst>
            </a:prstGeom>
            <a:solidFill>
              <a:sysClr val="window" lastClr="FFFFFF"/>
            </a:solidFill>
            <a:ln w="28575" cap="flat" cmpd="sng" algn="ctr">
              <a:solidFill>
                <a:srgbClr val="ED3C8D"/>
              </a:solidFill>
              <a:prstDash val="dash"/>
            </a:ln>
            <a:effectLst/>
          </p:spPr>
          <p:txBody>
            <a:bodyPr rtlCol="0" anchor="b"/>
            <a:lstStyle/>
            <a:p>
              <a:pPr marL="0" marR="0" lvl="0" indent="0" algn="ctr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ctr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ctr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ctr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rPr>
                <a:t>“This is the </a:t>
              </a:r>
              <a:r>
                <a:rPr kumimoji="0" lang="en-US" sz="1050" b="1" i="0" u="none" strike="noStrike" kern="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rPr>
                <a:t>introduction of our brand to the world</a:t>
              </a: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rPr>
                <a:t>. We just want to </a:t>
              </a:r>
              <a:r>
                <a:rPr kumimoji="0" lang="en-US" sz="1050" b="1" i="0" u="none" strike="noStrike" kern="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rPr>
                <a:t>raise awareness </a:t>
              </a: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rPr>
                <a:t>and show folks what we stand for.”</a:t>
              </a:r>
              <a:b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33" name="Picture 2" descr="Crypto.com – Logos Download">
              <a:extLst>
                <a:ext uri="{FF2B5EF4-FFF2-40B4-BE49-F238E27FC236}">
                  <a16:creationId xmlns:a16="http://schemas.microsoft.com/office/drawing/2014/main" id="{55BACF2A-CD92-4D92-B36F-5215DA9F94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7779" y="1857160"/>
              <a:ext cx="1125274" cy="216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7CC32C7-4F9D-4299-A23B-234DB5F63B4C}"/>
              </a:ext>
            </a:extLst>
          </p:cNvPr>
          <p:cNvGrpSpPr/>
          <p:nvPr/>
        </p:nvGrpSpPr>
        <p:grpSpPr>
          <a:xfrm>
            <a:off x="4044075" y="5131630"/>
            <a:ext cx="3589627" cy="1310649"/>
            <a:chOff x="3688509" y="5131630"/>
            <a:chExt cx="3589627" cy="1310649"/>
          </a:xfrm>
        </p:grpSpPr>
        <p:sp>
          <p:nvSpPr>
            <p:cNvPr id="35" name="Speech Bubble: Rectangle 34">
              <a:extLst>
                <a:ext uri="{FF2B5EF4-FFF2-40B4-BE49-F238E27FC236}">
                  <a16:creationId xmlns:a16="http://schemas.microsoft.com/office/drawing/2014/main" id="{3C227E7C-7F5B-4204-A102-A61979BEA924}"/>
                </a:ext>
              </a:extLst>
            </p:cNvPr>
            <p:cNvSpPr/>
            <p:nvPr/>
          </p:nvSpPr>
          <p:spPr>
            <a:xfrm>
              <a:off x="3688509" y="5131630"/>
              <a:ext cx="3589627" cy="755228"/>
            </a:xfrm>
            <a:prstGeom prst="wedgeRectCallout">
              <a:avLst>
                <a:gd name="adj1" fmla="val -7490"/>
                <a:gd name="adj2" fmla="val 64256"/>
              </a:avLst>
            </a:prstGeom>
            <a:solidFill>
              <a:sysClr val="window" lastClr="FFFFFF"/>
            </a:solidFill>
            <a:ln w="28575" cap="flat" cmpd="sng" algn="ctr">
              <a:solidFill>
                <a:srgbClr val="ED3C8D"/>
              </a:solidFill>
              <a:prstDash val="dash"/>
            </a:ln>
            <a:effectLst/>
          </p:spPr>
          <p:txBody>
            <a:bodyPr rtlCol="0" anchor="b"/>
            <a:lstStyle/>
            <a:p>
              <a:pPr marL="0" marR="0" lvl="0" indent="0" algn="ctr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rPr>
                <a:t>“Our mission is to say, hey, our product is for every person, so we want to </a:t>
              </a:r>
              <a:r>
                <a:rPr kumimoji="0" lang="en-US" sz="1050" b="1" i="0" u="none" strike="noStrike" kern="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rPr>
                <a:t>reach really broad audiences</a:t>
              </a: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  <a:p>
              <a:pPr marL="0" marR="0" lvl="0" indent="0" algn="ctr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34" name="Picture 12" descr="OURA Logo - San Francisco Oy">
              <a:hlinkClick r:id="rId11"/>
              <a:extLst>
                <a:ext uri="{FF2B5EF4-FFF2-40B4-BE49-F238E27FC236}">
                  <a16:creationId xmlns:a16="http://schemas.microsoft.com/office/drawing/2014/main" id="{6ADECF3A-ACFF-4DB0-B352-6C7435882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2387" y="5259191"/>
              <a:ext cx="447463" cy="126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B0E521B-13ED-4645-A530-A02E639292F6}"/>
                </a:ext>
              </a:extLst>
            </p:cNvPr>
            <p:cNvSpPr txBox="1"/>
            <p:nvPr/>
          </p:nvSpPr>
          <p:spPr>
            <a:xfrm>
              <a:off x="4189732" y="6049864"/>
              <a:ext cx="2587180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 defTabSz="457109">
                <a:defRPr sz="1000" b="1" kern="0">
                  <a:solidFill>
                    <a:srgbClr val="1F1A62"/>
                  </a:solidFill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marL="0" marR="0" lvl="0" indent="0" algn="ctr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err="1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rPr>
                <a:t>Manbir</a:t>
              </a:r>
              <a:r>
                <a:rPr kumimoji="0" lang="en-US" sz="1050" b="1" i="0" u="none" strike="noStrike" kern="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1050" b="1" i="0" u="none" strike="noStrike" kern="0" cap="none" spc="0" normalizeH="0" baseline="0" noProof="0" err="1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rPr>
                <a:t>Sodhia</a:t>
              </a:r>
              <a:r>
                <a:rPr kumimoji="0" lang="en-US" sz="1050" b="1" i="0" u="none" strike="noStrike" kern="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rPr>
                <a:t>, VP of Growth, </a:t>
              </a:r>
              <a:r>
                <a:rPr kumimoji="0" lang="en-US" sz="1050" b="1" i="1" u="none" strike="noStrike" kern="0" cap="none" spc="0" normalizeH="0" baseline="0" noProof="0" err="1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rPr>
                <a:t>Oura</a:t>
              </a:r>
              <a:endParaRPr kumimoji="0" lang="en-US" sz="1050" b="1" i="1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ctr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rPr>
                <a:t>(</a:t>
              </a:r>
              <a:r>
                <a:rPr kumimoji="0" lang="en-US" sz="900" b="0" i="0" u="none" strike="noStrike" kern="0" cap="none" spc="0" normalizeH="0" baseline="0" noProof="0" err="1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rPr>
                <a:t>AdExchanger</a:t>
              </a: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rPr>
                <a:t>, 3/30/22)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FC7D37C6-CE21-4BFB-9479-61F1BCA6BEB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BF984BF7-18B4-48DC-83C7-FA9F47B1F141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81E9D0E-AEF8-4B4A-ABA0-2905CF634D0A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1588281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F7270D9E-ED26-47C4-9969-A4BB53A46F4E}"/>
              </a:ext>
            </a:extLst>
          </p:cNvPr>
          <p:cNvSpPr/>
          <p:nvPr/>
        </p:nvSpPr>
        <p:spPr>
          <a:xfrm>
            <a:off x="1" y="1543051"/>
            <a:ext cx="12192000" cy="5314950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BD1D7B-CFFD-AB40-AE04-379262D9E97A}"/>
              </a:ext>
            </a:extLst>
          </p:cNvPr>
          <p:cNvSpPr/>
          <p:nvPr/>
        </p:nvSpPr>
        <p:spPr>
          <a:xfrm>
            <a:off x="89398" y="169878"/>
            <a:ext cx="121026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To generate wide-scale instant legitimacy, many new advertisers launched their first national TV campaign during high profile events and/or through partnerships with iconic personalities, creating a positive halo effect on their brand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E59B3ED-F664-48E1-B7A9-ACA69EE623B4}"/>
              </a:ext>
            </a:extLst>
          </p:cNvPr>
          <p:cNvGrpSpPr/>
          <p:nvPr/>
        </p:nvGrpSpPr>
        <p:grpSpPr>
          <a:xfrm>
            <a:off x="8051125" y="4292290"/>
            <a:ext cx="4086193" cy="885309"/>
            <a:chOff x="276929" y="1922986"/>
            <a:chExt cx="4086193" cy="88530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91F52EE-6F00-4EF7-8B14-C409ECFE51C5}"/>
                </a:ext>
              </a:extLst>
            </p:cNvPr>
            <p:cNvSpPr/>
            <p:nvPr/>
          </p:nvSpPr>
          <p:spPr>
            <a:xfrm>
              <a:off x="276929" y="1922986"/>
              <a:ext cx="4044171" cy="8853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84A9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86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E5DBD5A-E3DC-43BE-ACEB-1A9C9E751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782" y="2318790"/>
              <a:ext cx="3870274" cy="399914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8761BF0-C679-4B90-868C-4A46C0D500F5}"/>
                </a:ext>
              </a:extLst>
            </p:cNvPr>
            <p:cNvSpPr txBox="1"/>
            <p:nvPr/>
          </p:nvSpPr>
          <p:spPr>
            <a:xfrm>
              <a:off x="3381104" y="2536203"/>
              <a:ext cx="982018" cy="210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586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rPr>
                <a:t>February 18, 2021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3BD8F22-25A1-4AE0-8D49-267DE4E3E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959" y="2008259"/>
              <a:ext cx="661014" cy="312145"/>
            </a:xfrm>
            <a:prstGeom prst="rect">
              <a:avLst/>
            </a:prstGeom>
          </p:spPr>
        </p:pic>
        <p:pic>
          <p:nvPicPr>
            <p:cNvPr id="1030" name="Picture 6" descr="BREZTRI AEROSPHERE™ (budesonide 160 mcg, glycopyrrolate 9 mcg and  formoterol fumarate 4.8 mcg) Inhalation Aerosol">
              <a:extLst>
                <a:ext uri="{FF2B5EF4-FFF2-40B4-BE49-F238E27FC236}">
                  <a16:creationId xmlns:a16="http://schemas.microsoft.com/office/drawing/2014/main" id="{73C933DA-80C0-4563-A616-D6642391E6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6347"/>
            <a:stretch/>
          </p:blipFill>
          <p:spPr bwMode="auto">
            <a:xfrm>
              <a:off x="3605960" y="2005897"/>
              <a:ext cx="698041" cy="356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305C7E4-15D8-4171-8CEB-F5FB5068D2B6}"/>
              </a:ext>
            </a:extLst>
          </p:cNvPr>
          <p:cNvGrpSpPr/>
          <p:nvPr/>
        </p:nvGrpSpPr>
        <p:grpSpPr>
          <a:xfrm>
            <a:off x="2213319" y="4182354"/>
            <a:ext cx="2152425" cy="1203941"/>
            <a:chOff x="6041755" y="3214112"/>
            <a:chExt cx="2421302" cy="1378261"/>
          </a:xfrm>
        </p:grpSpPr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ED1BF651-C34E-4560-9175-1D0D25D9FA6B}"/>
                </a:ext>
              </a:extLst>
            </p:cNvPr>
            <p:cNvSpPr/>
            <p:nvPr/>
          </p:nvSpPr>
          <p:spPr>
            <a:xfrm>
              <a:off x="6041755" y="3214112"/>
              <a:ext cx="2421302" cy="137826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84A9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86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C42DE173-F10C-4D2A-8CA1-E3D38487C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3077" y="3735853"/>
              <a:ext cx="2186687" cy="747814"/>
            </a:xfrm>
            <a:prstGeom prst="rect">
              <a:avLst/>
            </a:prstGeom>
          </p:spPr>
        </p:pic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1A2DC72F-0132-45E7-9394-215C3428044D}"/>
                </a:ext>
              </a:extLst>
            </p:cNvPr>
            <p:cNvSpPr txBox="1"/>
            <p:nvPr/>
          </p:nvSpPr>
          <p:spPr>
            <a:xfrm>
              <a:off x="7414627" y="4362961"/>
              <a:ext cx="98201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586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rPr>
                <a:t>January 25, 2021</a:t>
              </a:r>
            </a:p>
          </p:txBody>
        </p:sp>
        <p:pic>
          <p:nvPicPr>
            <p:cNvPr id="48" name="Picture 12">
              <a:extLst>
                <a:ext uri="{FF2B5EF4-FFF2-40B4-BE49-F238E27FC236}">
                  <a16:creationId xmlns:a16="http://schemas.microsoft.com/office/drawing/2014/main" id="{D090187F-047C-477A-A01E-598764FAD6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7869" y="3377762"/>
              <a:ext cx="768577" cy="256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14" descr="IWBI Crosses Major Global Milestones in Advancing Health and Well-Being |  Business Wire">
              <a:extLst>
                <a:ext uri="{FF2B5EF4-FFF2-40B4-BE49-F238E27FC236}">
                  <a16:creationId xmlns:a16="http://schemas.microsoft.com/office/drawing/2014/main" id="{29714DE6-83B7-463C-90D8-3477EAD07E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6685" y="3316965"/>
              <a:ext cx="720541" cy="376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0F42341-21B7-4322-BA3E-7FC76F6C9E40}"/>
              </a:ext>
            </a:extLst>
          </p:cNvPr>
          <p:cNvGrpSpPr/>
          <p:nvPr/>
        </p:nvGrpSpPr>
        <p:grpSpPr>
          <a:xfrm>
            <a:off x="89398" y="1688896"/>
            <a:ext cx="3575990" cy="956257"/>
            <a:chOff x="396260" y="4476126"/>
            <a:chExt cx="3575990" cy="956257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FAB8C298-BA31-42F1-8E7E-50B7B7430BB1}"/>
                </a:ext>
              </a:extLst>
            </p:cNvPr>
            <p:cNvSpPr/>
            <p:nvPr/>
          </p:nvSpPr>
          <p:spPr>
            <a:xfrm>
              <a:off x="396260" y="4476126"/>
              <a:ext cx="3507015" cy="95625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84A9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86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9768451-0CFD-4D07-B2FB-A3A02BD65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2" y="4865519"/>
              <a:ext cx="3297725" cy="403953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6F40B46-2C39-4F77-B512-FFCE5D00C172}"/>
                </a:ext>
              </a:extLst>
            </p:cNvPr>
            <p:cNvSpPr txBox="1"/>
            <p:nvPr/>
          </p:nvSpPr>
          <p:spPr>
            <a:xfrm>
              <a:off x="2990232" y="5185528"/>
              <a:ext cx="98201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586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rPr>
                <a:t>February 22, 2021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307CC21-BEBD-4724-9DC4-90200ECA2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6244" y="4511282"/>
              <a:ext cx="661014" cy="312145"/>
            </a:xfrm>
            <a:prstGeom prst="rect">
              <a:avLst/>
            </a:prstGeom>
          </p:spPr>
        </p:pic>
        <p:pic>
          <p:nvPicPr>
            <p:cNvPr id="36" name="Picture 2" descr="Phexxi Non-Hormonal Birth Control Study Design | Phexxi HCP">
              <a:extLst>
                <a:ext uri="{FF2B5EF4-FFF2-40B4-BE49-F238E27FC236}">
                  <a16:creationId xmlns:a16="http://schemas.microsoft.com/office/drawing/2014/main" id="{DFBD414F-5A22-4E46-878D-940678DB8F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6764" b="24783"/>
            <a:stretch/>
          </p:blipFill>
          <p:spPr bwMode="auto">
            <a:xfrm>
              <a:off x="3377419" y="4498282"/>
              <a:ext cx="525856" cy="42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B74B109-BD7B-486B-AC9C-A484C3165796}"/>
              </a:ext>
            </a:extLst>
          </p:cNvPr>
          <p:cNvGrpSpPr/>
          <p:nvPr/>
        </p:nvGrpSpPr>
        <p:grpSpPr>
          <a:xfrm>
            <a:off x="6613666" y="1739091"/>
            <a:ext cx="2643260" cy="1128186"/>
            <a:chOff x="4768988" y="2985572"/>
            <a:chExt cx="2565535" cy="105188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460E650-9D5A-407A-9655-66A94D5E77E1}"/>
                </a:ext>
              </a:extLst>
            </p:cNvPr>
            <p:cNvGrpSpPr/>
            <p:nvPr/>
          </p:nvGrpSpPr>
          <p:grpSpPr>
            <a:xfrm>
              <a:off x="4768988" y="2985572"/>
              <a:ext cx="2489655" cy="1051883"/>
              <a:chOff x="4768988" y="2985572"/>
              <a:chExt cx="2489655" cy="1051883"/>
            </a:xfrm>
          </p:grpSpPr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2E085CC5-1096-418B-B680-CE49B80748A4}"/>
                  </a:ext>
                </a:extLst>
              </p:cNvPr>
              <p:cNvSpPr/>
              <p:nvPr/>
            </p:nvSpPr>
            <p:spPr>
              <a:xfrm>
                <a:off x="4768988" y="2985572"/>
                <a:ext cx="2489655" cy="105188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E84A99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5860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3CDCF6E-4F40-4A23-B6D5-599E39EAC7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841218" y="3345801"/>
                <a:ext cx="2345195" cy="516061"/>
              </a:xfrm>
              <a:prstGeom prst="rect">
                <a:avLst/>
              </a:prstGeom>
            </p:spPr>
          </p:pic>
          <p:pic>
            <p:nvPicPr>
              <p:cNvPr id="2052" name="Picture 4" descr="Adweek">
                <a:extLst>
                  <a:ext uri="{FF2B5EF4-FFF2-40B4-BE49-F238E27FC236}">
                    <a16:creationId xmlns:a16="http://schemas.microsoft.com/office/drawing/2014/main" id="{12A9A4FE-3831-4C45-9F22-02F6597B12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61939" y="3134464"/>
                <a:ext cx="443866" cy="1614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4" name="Picture 6" descr="Impossible Foods: Meat made from plants">
                <a:extLst>
                  <a:ext uri="{FF2B5EF4-FFF2-40B4-BE49-F238E27FC236}">
                    <a16:creationId xmlns:a16="http://schemas.microsoft.com/office/drawing/2014/main" id="{BE25F9FF-B85C-408A-8207-4AFFD3616F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8505" y="3084360"/>
                <a:ext cx="805094" cy="1817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626CDC0-9E04-431E-BF27-1CF65B949513}"/>
                </a:ext>
              </a:extLst>
            </p:cNvPr>
            <p:cNvSpPr txBox="1"/>
            <p:nvPr/>
          </p:nvSpPr>
          <p:spPr>
            <a:xfrm>
              <a:off x="6522938" y="3811220"/>
              <a:ext cx="81158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586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rPr>
                <a:t>April 6, 2021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87CA301-0B4C-49D7-B4CB-FBCB1DFF9D5C}"/>
              </a:ext>
            </a:extLst>
          </p:cNvPr>
          <p:cNvGrpSpPr/>
          <p:nvPr/>
        </p:nvGrpSpPr>
        <p:grpSpPr>
          <a:xfrm>
            <a:off x="3708781" y="1723103"/>
            <a:ext cx="2769985" cy="1132602"/>
            <a:chOff x="3637799" y="4258431"/>
            <a:chExt cx="3046983" cy="1245862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1B6628FD-BD68-44DB-8F5A-A3663B7D7A99}"/>
                </a:ext>
              </a:extLst>
            </p:cNvPr>
            <p:cNvSpPr/>
            <p:nvPr/>
          </p:nvSpPr>
          <p:spPr>
            <a:xfrm>
              <a:off x="3637799" y="4258431"/>
              <a:ext cx="3046983" cy="124586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84A9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86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6A337E8-0E38-4C46-8F99-E14C9BAEB848}"/>
                </a:ext>
              </a:extLst>
            </p:cNvPr>
            <p:cNvGrpSpPr/>
            <p:nvPr/>
          </p:nvGrpSpPr>
          <p:grpSpPr>
            <a:xfrm>
              <a:off x="3893654" y="4579425"/>
              <a:ext cx="2670765" cy="805954"/>
              <a:chOff x="4498071" y="5319889"/>
              <a:chExt cx="2670765" cy="805954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38EE5EEC-80D8-4713-8CD6-F5601521D4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15307" y="5319889"/>
                <a:ext cx="2317605" cy="469039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64960D74-B521-4C9D-AB12-A65F4BED89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98071" y="5791997"/>
                <a:ext cx="2670765" cy="333846"/>
              </a:xfrm>
              <a:prstGeom prst="rect">
                <a:avLst/>
              </a:prstGeom>
            </p:spPr>
          </p:pic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B9B725E-B519-4D50-A69D-4334230D740C}"/>
                </a:ext>
              </a:extLst>
            </p:cNvPr>
            <p:cNvSpPr txBox="1"/>
            <p:nvPr/>
          </p:nvSpPr>
          <p:spPr>
            <a:xfrm>
              <a:off x="5870063" y="5264373"/>
              <a:ext cx="811585" cy="181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586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rPr>
                <a:t>May 12, 2021</a:t>
              </a:r>
            </a:p>
          </p:txBody>
        </p:sp>
        <p:pic>
          <p:nvPicPr>
            <p:cNvPr id="2056" name="Picture 8" descr="Marketing Communication News">
              <a:extLst>
                <a:ext uri="{FF2B5EF4-FFF2-40B4-BE49-F238E27FC236}">
                  <a16:creationId xmlns:a16="http://schemas.microsoft.com/office/drawing/2014/main" id="{F15CE159-350F-4171-B2C3-7054DF6A51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1763" y="4294544"/>
              <a:ext cx="1089264" cy="276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Online Banking With No Fees | Varo Bank">
              <a:extLst>
                <a:ext uri="{FF2B5EF4-FFF2-40B4-BE49-F238E27FC236}">
                  <a16:creationId xmlns:a16="http://schemas.microsoft.com/office/drawing/2014/main" id="{F844B97F-8DBE-4721-9590-852AE8E3A9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3388" y="4347640"/>
              <a:ext cx="524947" cy="193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F9C02AC-B1AE-42DF-9525-8DEEDE783590}"/>
              </a:ext>
            </a:extLst>
          </p:cNvPr>
          <p:cNvGrpSpPr/>
          <p:nvPr/>
        </p:nvGrpSpPr>
        <p:grpSpPr>
          <a:xfrm>
            <a:off x="7885745" y="5496123"/>
            <a:ext cx="4190613" cy="890057"/>
            <a:chOff x="3215127" y="4062998"/>
            <a:chExt cx="4437311" cy="956257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9E95E45A-C05B-4599-8F40-6FBB748DB664}"/>
                </a:ext>
              </a:extLst>
            </p:cNvPr>
            <p:cNvSpPr/>
            <p:nvPr/>
          </p:nvSpPr>
          <p:spPr>
            <a:xfrm>
              <a:off x="3215127" y="4062998"/>
              <a:ext cx="4437311" cy="95625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84A9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86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992D13FD-8060-43CC-BD7A-37F345A3E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97170" y="4443415"/>
              <a:ext cx="4273224" cy="486569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4C2BE1D2-CAC0-4D8C-889D-121519B1029D}"/>
                </a:ext>
              </a:extLst>
            </p:cNvPr>
            <p:cNvSpPr txBox="1"/>
            <p:nvPr/>
          </p:nvSpPr>
          <p:spPr>
            <a:xfrm>
              <a:off x="6660643" y="4696782"/>
              <a:ext cx="98201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586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rPr>
                <a:t>March 15, 2021</a:t>
              </a:r>
            </a:p>
          </p:txBody>
        </p:sp>
        <p:pic>
          <p:nvPicPr>
            <p:cNvPr id="82" name="Picture 12">
              <a:extLst>
                <a:ext uri="{FF2B5EF4-FFF2-40B4-BE49-F238E27FC236}">
                  <a16:creationId xmlns:a16="http://schemas.microsoft.com/office/drawing/2014/main" id="{FCD5852C-A41F-4969-9BA8-157730833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7051" y="4167775"/>
              <a:ext cx="768577" cy="256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8" descr="CACTI">
              <a:extLst>
                <a:ext uri="{FF2B5EF4-FFF2-40B4-BE49-F238E27FC236}">
                  <a16:creationId xmlns:a16="http://schemas.microsoft.com/office/drawing/2014/main" id="{55E2CE43-7F0E-437E-84FE-D2735642F1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968" y="4101809"/>
              <a:ext cx="631368" cy="306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B74DADE-D3BF-4B19-BF8A-3ED4A38C0EE4}"/>
              </a:ext>
            </a:extLst>
          </p:cNvPr>
          <p:cNvGrpSpPr/>
          <p:nvPr/>
        </p:nvGrpSpPr>
        <p:grpSpPr>
          <a:xfrm>
            <a:off x="7670532" y="3146826"/>
            <a:ext cx="4466786" cy="885309"/>
            <a:chOff x="6768706" y="1819221"/>
            <a:chExt cx="4913466" cy="1071224"/>
          </a:xfrm>
        </p:grpSpPr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C7CE635B-0D6F-4121-87C8-F260BDC398C2}"/>
                </a:ext>
              </a:extLst>
            </p:cNvPr>
            <p:cNvSpPr/>
            <p:nvPr/>
          </p:nvSpPr>
          <p:spPr>
            <a:xfrm>
              <a:off x="6768706" y="1819221"/>
              <a:ext cx="4881042" cy="1071224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84A9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86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070DE6BD-BEE0-4A5E-9F97-89C67C57D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8955" y="2179669"/>
              <a:ext cx="4700544" cy="623879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FFDDF12F-C6AF-4CEC-9387-788DC45A8102}"/>
                </a:ext>
              </a:extLst>
            </p:cNvPr>
            <p:cNvSpPr txBox="1"/>
            <p:nvPr/>
          </p:nvSpPr>
          <p:spPr>
            <a:xfrm>
              <a:off x="10601952" y="2648322"/>
              <a:ext cx="108022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586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rPr>
                <a:t>February 26, 2021</a:t>
              </a:r>
            </a:p>
          </p:txBody>
        </p:sp>
        <p:pic>
          <p:nvPicPr>
            <p:cNvPr id="2068" name="Picture 20">
              <a:extLst>
                <a:ext uri="{FF2B5EF4-FFF2-40B4-BE49-F238E27FC236}">
                  <a16:creationId xmlns:a16="http://schemas.microsoft.com/office/drawing/2014/main" id="{4442E70F-BD1C-4429-B45A-6C3AC7F750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2092" y="1994947"/>
              <a:ext cx="1497739" cy="127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4" name="Picture 26" descr="Frida - The fuss stops here. – Frida | The fuss stops here.">
              <a:extLst>
                <a:ext uri="{FF2B5EF4-FFF2-40B4-BE49-F238E27FC236}">
                  <a16:creationId xmlns:a16="http://schemas.microsoft.com/office/drawing/2014/main" id="{B4B86D71-C269-4417-A9C4-FB1121D0E9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4460" y="1914955"/>
              <a:ext cx="611596" cy="241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CCBB26A-1383-4424-AED8-FF1C6C9ADC07}"/>
              </a:ext>
            </a:extLst>
          </p:cNvPr>
          <p:cNvGrpSpPr/>
          <p:nvPr/>
        </p:nvGrpSpPr>
        <p:grpSpPr>
          <a:xfrm>
            <a:off x="9463603" y="1710144"/>
            <a:ext cx="2673715" cy="1157071"/>
            <a:chOff x="94948" y="2891550"/>
            <a:chExt cx="2673715" cy="115707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3E22548-3C12-4D9F-8EB4-940B1526513B}"/>
                </a:ext>
              </a:extLst>
            </p:cNvPr>
            <p:cNvGrpSpPr/>
            <p:nvPr/>
          </p:nvGrpSpPr>
          <p:grpSpPr>
            <a:xfrm>
              <a:off x="94948" y="2891550"/>
              <a:ext cx="2673715" cy="1157071"/>
              <a:chOff x="805926" y="2934560"/>
              <a:chExt cx="2673715" cy="1157071"/>
            </a:xfrm>
          </p:grpSpPr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17F4F7F3-619F-4F27-90FD-82DF775C605E}"/>
                  </a:ext>
                </a:extLst>
              </p:cNvPr>
              <p:cNvSpPr/>
              <p:nvPr/>
            </p:nvSpPr>
            <p:spPr>
              <a:xfrm>
                <a:off x="805926" y="2934560"/>
                <a:ext cx="2673715" cy="1157071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E84A99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5860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996AD6B4-E760-4275-94BA-3C6D8AA1EA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08800" y="3306669"/>
                <a:ext cx="2382442" cy="588781"/>
              </a:xfrm>
              <a:prstGeom prst="rect">
                <a:avLst/>
              </a:prstGeom>
            </p:spPr>
          </p:pic>
          <p:pic>
            <p:nvPicPr>
              <p:cNvPr id="42" name="Picture 12">
                <a:extLst>
                  <a:ext uri="{FF2B5EF4-FFF2-40B4-BE49-F238E27FC236}">
                    <a16:creationId xmlns:a16="http://schemas.microsoft.com/office/drawing/2014/main" id="{C0C961AF-7AC2-449F-9148-219F2DC3AA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8800" y="3063250"/>
                <a:ext cx="768577" cy="2560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A99DF8C-954E-4D15-B2BA-2F5CF29854D8}"/>
                  </a:ext>
                </a:extLst>
              </p:cNvPr>
              <p:cNvSpPr txBox="1"/>
              <p:nvPr/>
            </p:nvSpPr>
            <p:spPr>
              <a:xfrm>
                <a:off x="2483426" y="3887575"/>
                <a:ext cx="982018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5860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>
                    <a:ln>
                      <a:noFill/>
                    </a:ln>
                    <a:solidFill>
                      <a:srgbClr val="1F1A62"/>
                    </a:solidFill>
                    <a:effectLst/>
                    <a:uLnTx/>
                    <a:uFillTx/>
                    <a:latin typeface="Helvetica Light" panose="020B0403020202020204"/>
                    <a:ea typeface="Open Sans" panose="020B0606030504020204" pitchFamily="34" charset="0"/>
                    <a:cs typeface="Open Sans" panose="020B0606030504020204" pitchFamily="34" charset="0"/>
                  </a:rPr>
                  <a:t>February 7, 2021</a:t>
                </a:r>
              </a:p>
            </p:txBody>
          </p:sp>
        </p:grpSp>
        <p:pic>
          <p:nvPicPr>
            <p:cNvPr id="89" name="Picture 72" descr="Oatly - Wikipedia">
              <a:extLst>
                <a:ext uri="{FF2B5EF4-FFF2-40B4-BE49-F238E27FC236}">
                  <a16:creationId xmlns:a16="http://schemas.microsoft.com/office/drawing/2014/main" id="{8280E491-7155-47E2-B4C5-E1558651A0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0628" y="2962156"/>
              <a:ext cx="721765" cy="239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B249102-C0BA-4965-B30B-3AB280D8FCE3}"/>
              </a:ext>
            </a:extLst>
          </p:cNvPr>
          <p:cNvGrpSpPr/>
          <p:nvPr/>
        </p:nvGrpSpPr>
        <p:grpSpPr>
          <a:xfrm>
            <a:off x="5256725" y="3009449"/>
            <a:ext cx="1979618" cy="1272778"/>
            <a:chOff x="-1846728" y="2102986"/>
            <a:chExt cx="1979618" cy="1272778"/>
          </a:xfrm>
        </p:grpSpPr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DD0D3524-4996-4E51-925F-EE71AFB2305E}"/>
                </a:ext>
              </a:extLst>
            </p:cNvPr>
            <p:cNvSpPr/>
            <p:nvPr/>
          </p:nvSpPr>
          <p:spPr>
            <a:xfrm>
              <a:off x="-1846728" y="2102986"/>
              <a:ext cx="1979618" cy="12727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84A9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86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7BA8E8A-DB81-4328-AAAA-7EC2BBE7E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753294" y="2472052"/>
              <a:ext cx="1792750" cy="664352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E510851A-FC36-4854-9D68-90F9337127DE}"/>
                </a:ext>
              </a:extLst>
            </p:cNvPr>
            <p:cNvSpPr txBox="1"/>
            <p:nvPr/>
          </p:nvSpPr>
          <p:spPr>
            <a:xfrm>
              <a:off x="-620288" y="3166536"/>
              <a:ext cx="73780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586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rPr>
                <a:t>May 21, 2021</a:t>
              </a:r>
            </a:p>
          </p:txBody>
        </p:sp>
        <p:pic>
          <p:nvPicPr>
            <p:cNvPr id="93" name="Picture 12">
              <a:extLst>
                <a:ext uri="{FF2B5EF4-FFF2-40B4-BE49-F238E27FC236}">
                  <a16:creationId xmlns:a16="http://schemas.microsoft.com/office/drawing/2014/main" id="{F330BB6B-534A-406E-9146-420366CE5E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74855" y="2227383"/>
              <a:ext cx="751552" cy="24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THE NEW AFTERPAY LOGO PNG 2022">
              <a:extLst>
                <a:ext uri="{FF2B5EF4-FFF2-40B4-BE49-F238E27FC236}">
                  <a16:creationId xmlns:a16="http://schemas.microsoft.com/office/drawing/2014/main" id="{CD0CB730-E5D8-4F9F-A091-7A332C6AF7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69097" y="2255546"/>
              <a:ext cx="1004745" cy="193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81729D8-1927-405D-86FE-ABAA0D9BB8B6}"/>
              </a:ext>
            </a:extLst>
          </p:cNvPr>
          <p:cNvGrpSpPr/>
          <p:nvPr/>
        </p:nvGrpSpPr>
        <p:grpSpPr>
          <a:xfrm>
            <a:off x="89398" y="5643913"/>
            <a:ext cx="3507015" cy="790295"/>
            <a:chOff x="-4199818" y="2256695"/>
            <a:chExt cx="3857717" cy="869325"/>
          </a:xfrm>
        </p:grpSpPr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FE65D47C-9262-41F2-813C-12463C2A3CBF}"/>
                </a:ext>
              </a:extLst>
            </p:cNvPr>
            <p:cNvSpPr/>
            <p:nvPr/>
          </p:nvSpPr>
          <p:spPr>
            <a:xfrm>
              <a:off x="-4199818" y="2256695"/>
              <a:ext cx="3857717" cy="869325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84A9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86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8899D32-273A-4CA6-A767-3EAD69FAA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4053862" y="2610553"/>
              <a:ext cx="3565804" cy="414970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E53D66DD-8948-4614-BA6A-30BE05ECC2B0}"/>
                </a:ext>
              </a:extLst>
            </p:cNvPr>
            <p:cNvSpPr txBox="1"/>
            <p:nvPr/>
          </p:nvSpPr>
          <p:spPr>
            <a:xfrm>
              <a:off x="-1182298" y="2850283"/>
              <a:ext cx="81158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586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rPr>
                <a:t>July 12, 2021</a:t>
              </a:r>
            </a:p>
          </p:txBody>
        </p:sp>
        <p:pic>
          <p:nvPicPr>
            <p:cNvPr id="43" name="Picture 4" descr="The Drinks Business">
              <a:extLst>
                <a:ext uri="{FF2B5EF4-FFF2-40B4-BE49-F238E27FC236}">
                  <a16:creationId xmlns:a16="http://schemas.microsoft.com/office/drawing/2014/main" id="{00A9A20B-D806-4336-BA6F-2AE96040C6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975111" y="2345362"/>
              <a:ext cx="553590" cy="2421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6" descr="19 Crimes Shiraz Red Wine, 750 ml : Amazon.sg: Grocery">
              <a:extLst>
                <a:ext uri="{FF2B5EF4-FFF2-40B4-BE49-F238E27FC236}">
                  <a16:creationId xmlns:a16="http://schemas.microsoft.com/office/drawing/2014/main" id="{09F410AB-2175-4429-A770-73F06648A3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1596636" y="2319582"/>
              <a:ext cx="1130864" cy="221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EEA6C6B2-03C5-471D-94CD-13293D083160}"/>
              </a:ext>
            </a:extLst>
          </p:cNvPr>
          <p:cNvGrpSpPr/>
          <p:nvPr/>
        </p:nvGrpSpPr>
        <p:grpSpPr>
          <a:xfrm>
            <a:off x="4549282" y="4452827"/>
            <a:ext cx="3188195" cy="869325"/>
            <a:chOff x="-3826219" y="3523489"/>
            <a:chExt cx="3188195" cy="869325"/>
          </a:xfrm>
        </p:grpSpPr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9B5D7B38-C920-4C33-AB53-A3BD5E6BD4B9}"/>
                </a:ext>
              </a:extLst>
            </p:cNvPr>
            <p:cNvSpPr/>
            <p:nvPr/>
          </p:nvSpPr>
          <p:spPr>
            <a:xfrm>
              <a:off x="-3826219" y="3523489"/>
              <a:ext cx="3188195" cy="8693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84A9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86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49F250D6-9ABC-443B-8A5E-76B13E198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677865" y="3757418"/>
              <a:ext cx="2891487" cy="565606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A7924336-5168-49C3-9911-879A13EE8EB8}"/>
                </a:ext>
              </a:extLst>
            </p:cNvPr>
            <p:cNvSpPr txBox="1"/>
            <p:nvPr/>
          </p:nvSpPr>
          <p:spPr>
            <a:xfrm>
              <a:off x="-1485619" y="4164440"/>
              <a:ext cx="73780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586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rPr>
                <a:t>July 12, 2021</a:t>
              </a:r>
            </a:p>
          </p:txBody>
        </p:sp>
        <p:pic>
          <p:nvPicPr>
            <p:cNvPr id="107" name="Picture 2" descr="Bespoke Post — Quality is Key. Subscription boxes are a dime a dozen… | by  Nathan Apel | Medium">
              <a:extLst>
                <a:ext uri="{FF2B5EF4-FFF2-40B4-BE49-F238E27FC236}">
                  <a16:creationId xmlns:a16="http://schemas.microsoft.com/office/drawing/2014/main" id="{E027CA1A-A288-4C9D-9F05-EEF14A0B57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42372" y="3598386"/>
              <a:ext cx="1022976" cy="2243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8">
              <a:extLst>
                <a:ext uri="{FF2B5EF4-FFF2-40B4-BE49-F238E27FC236}">
                  <a16:creationId xmlns:a16="http://schemas.microsoft.com/office/drawing/2014/main" id="{F3EF67FB-06F1-4F75-8F4B-CDC494EC97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40173" y="3623258"/>
              <a:ext cx="845435" cy="142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EBB0CA7-C2F4-4109-AA85-7F5E4382063E}"/>
              </a:ext>
            </a:extLst>
          </p:cNvPr>
          <p:cNvGrpSpPr/>
          <p:nvPr/>
        </p:nvGrpSpPr>
        <p:grpSpPr>
          <a:xfrm>
            <a:off x="3684835" y="5640523"/>
            <a:ext cx="3998146" cy="721525"/>
            <a:chOff x="-5169477" y="4817333"/>
            <a:chExt cx="4397960" cy="793677"/>
          </a:xfrm>
        </p:grpSpPr>
        <p:sp>
          <p:nvSpPr>
            <p:cNvPr id="112" name="Rectangle: Rounded Corners 111">
              <a:extLst>
                <a:ext uri="{FF2B5EF4-FFF2-40B4-BE49-F238E27FC236}">
                  <a16:creationId xmlns:a16="http://schemas.microsoft.com/office/drawing/2014/main" id="{697772AA-99B3-4718-A5EB-E925C20430A6}"/>
                </a:ext>
              </a:extLst>
            </p:cNvPr>
            <p:cNvSpPr/>
            <p:nvPr/>
          </p:nvSpPr>
          <p:spPr>
            <a:xfrm>
              <a:off x="-5169477" y="4817333"/>
              <a:ext cx="4375668" cy="79367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84A9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86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4920C78E-0117-4B91-AD04-2D5D83262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5087545" y="5161114"/>
              <a:ext cx="4138682" cy="374575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F9E03315-1327-4FB7-AB8A-38ADD164DE31}"/>
                </a:ext>
              </a:extLst>
            </p:cNvPr>
            <p:cNvSpPr txBox="1"/>
            <p:nvPr/>
          </p:nvSpPr>
          <p:spPr>
            <a:xfrm>
              <a:off x="-1933382" y="5385266"/>
              <a:ext cx="116186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586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rPr>
                <a:t>November 28, 2021</a:t>
              </a:r>
            </a:p>
          </p:txBody>
        </p:sp>
        <p:pic>
          <p:nvPicPr>
            <p:cNvPr id="71" name="Picture 10">
              <a:extLst>
                <a:ext uri="{FF2B5EF4-FFF2-40B4-BE49-F238E27FC236}">
                  <a16:creationId xmlns:a16="http://schemas.microsoft.com/office/drawing/2014/main" id="{658785AA-77EC-48DE-A2DD-44605D2C0E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02697" y="4935845"/>
              <a:ext cx="702879" cy="193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12" descr="Bitwise's Competitors, Revenue, Number of Employees, Funding, Acquisitions  &amp; News - Owler Company Profile">
              <a:extLst>
                <a:ext uri="{FF2B5EF4-FFF2-40B4-BE49-F238E27FC236}">
                  <a16:creationId xmlns:a16="http://schemas.microsoft.com/office/drawing/2014/main" id="{4BB611B3-446F-44BD-B7AF-35A9E306F8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72432" y="4899774"/>
              <a:ext cx="773625" cy="178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CC1EE5B-0C3B-43BC-BA46-2941C0B70F52}"/>
              </a:ext>
            </a:extLst>
          </p:cNvPr>
          <p:cNvGrpSpPr/>
          <p:nvPr/>
        </p:nvGrpSpPr>
        <p:grpSpPr>
          <a:xfrm>
            <a:off x="89398" y="2860051"/>
            <a:ext cx="2292326" cy="1056385"/>
            <a:chOff x="-2863013" y="5700391"/>
            <a:chExt cx="2292326" cy="1056385"/>
          </a:xfrm>
        </p:grpSpPr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479DD763-BEB9-4348-B0D3-334AD02D064C}"/>
                </a:ext>
              </a:extLst>
            </p:cNvPr>
            <p:cNvSpPr/>
            <p:nvPr/>
          </p:nvSpPr>
          <p:spPr>
            <a:xfrm>
              <a:off x="-2863013" y="5700391"/>
              <a:ext cx="2245410" cy="1056385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D3C8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86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21501592-7145-4FEE-A743-A362E101A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709977" y="6016805"/>
              <a:ext cx="1939339" cy="628236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23BD6D1E-1BA1-47A7-AF34-7955A6D657BC}"/>
                </a:ext>
              </a:extLst>
            </p:cNvPr>
            <p:cNvSpPr txBox="1"/>
            <p:nvPr/>
          </p:nvSpPr>
          <p:spPr>
            <a:xfrm>
              <a:off x="-1626928" y="6505330"/>
              <a:ext cx="105624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586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rPr>
                <a:t>September 9, 2021</a:t>
              </a:r>
            </a:p>
          </p:txBody>
        </p:sp>
        <p:pic>
          <p:nvPicPr>
            <p:cNvPr id="121" name="Picture 12">
              <a:extLst>
                <a:ext uri="{FF2B5EF4-FFF2-40B4-BE49-F238E27FC236}">
                  <a16:creationId xmlns:a16="http://schemas.microsoft.com/office/drawing/2014/main" id="{07D36C06-0716-4159-8757-35D150838D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744713" y="5784724"/>
              <a:ext cx="768577" cy="256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14" descr="Fees – FTX Exchange">
              <a:extLst>
                <a:ext uri="{FF2B5EF4-FFF2-40B4-BE49-F238E27FC236}">
                  <a16:creationId xmlns:a16="http://schemas.microsoft.com/office/drawing/2014/main" id="{F0EEEB29-9351-439F-88F0-963CEFFC06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3875" y="5752857"/>
              <a:ext cx="768577" cy="2597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19E08CB-42A8-4360-9BED-9C7F69343CAD}"/>
              </a:ext>
            </a:extLst>
          </p:cNvPr>
          <p:cNvGrpSpPr/>
          <p:nvPr/>
        </p:nvGrpSpPr>
        <p:grpSpPr>
          <a:xfrm>
            <a:off x="89398" y="4111878"/>
            <a:ext cx="2017580" cy="1278226"/>
            <a:chOff x="1826395" y="7102218"/>
            <a:chExt cx="2017580" cy="1278226"/>
          </a:xfrm>
        </p:grpSpPr>
        <p:sp>
          <p:nvSpPr>
            <p:cNvPr id="127" name="Rectangle: Rounded Corners 126">
              <a:extLst>
                <a:ext uri="{FF2B5EF4-FFF2-40B4-BE49-F238E27FC236}">
                  <a16:creationId xmlns:a16="http://schemas.microsoft.com/office/drawing/2014/main" id="{CB1B28D7-3AC0-4149-87D9-7BE69D008124}"/>
                </a:ext>
              </a:extLst>
            </p:cNvPr>
            <p:cNvSpPr/>
            <p:nvPr/>
          </p:nvSpPr>
          <p:spPr>
            <a:xfrm>
              <a:off x="1826395" y="7102218"/>
              <a:ext cx="2009119" cy="127822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84A9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86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BF02194-9004-4F07-AD4C-9F607566B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7977" y="7415992"/>
              <a:ext cx="1905955" cy="843717"/>
            </a:xfrm>
            <a:prstGeom prst="rect">
              <a:avLst/>
            </a:prstGeom>
          </p:spPr>
        </p:pic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13B7FF62-5FB6-4080-A1F4-D9755E487DE0}"/>
                </a:ext>
              </a:extLst>
            </p:cNvPr>
            <p:cNvSpPr txBox="1"/>
            <p:nvPr/>
          </p:nvSpPr>
          <p:spPr>
            <a:xfrm>
              <a:off x="2918487" y="8167149"/>
              <a:ext cx="925488" cy="173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586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rPr>
                <a:t>October 28, 2021</a:t>
              </a:r>
            </a:p>
          </p:txBody>
        </p:sp>
        <p:pic>
          <p:nvPicPr>
            <p:cNvPr id="1026" name="Picture 2" descr="Crypto.com – Logos Download">
              <a:extLst>
                <a:ext uri="{FF2B5EF4-FFF2-40B4-BE49-F238E27FC236}">
                  <a16:creationId xmlns:a16="http://schemas.microsoft.com/office/drawing/2014/main" id="{DA14CEE2-D989-400A-90B7-74E959C9B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4197" y="7210769"/>
              <a:ext cx="1022976" cy="196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0" name="Picture 12">
              <a:extLst>
                <a:ext uri="{FF2B5EF4-FFF2-40B4-BE49-F238E27FC236}">
                  <a16:creationId xmlns:a16="http://schemas.microsoft.com/office/drawing/2014/main" id="{EF9A5AA8-290F-4230-86CC-90F8758B85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1307" y="7226472"/>
              <a:ext cx="659861" cy="216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B6F724D0-4E69-4DAC-A6E2-2D08B66D4D1F}"/>
              </a:ext>
            </a:extLst>
          </p:cNvPr>
          <p:cNvGrpSpPr/>
          <p:nvPr/>
        </p:nvGrpSpPr>
        <p:grpSpPr>
          <a:xfrm>
            <a:off x="2473798" y="2978793"/>
            <a:ext cx="2777586" cy="1056385"/>
            <a:chOff x="3152165" y="7014295"/>
            <a:chExt cx="2777586" cy="1056385"/>
          </a:xfrm>
        </p:grpSpPr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71F38862-7492-4DAF-B576-A8763193525B}"/>
                </a:ext>
              </a:extLst>
            </p:cNvPr>
            <p:cNvSpPr/>
            <p:nvPr/>
          </p:nvSpPr>
          <p:spPr>
            <a:xfrm>
              <a:off x="3152165" y="7014295"/>
              <a:ext cx="2674137" cy="10563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84A9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86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9FECADDB-689F-4623-868D-73ABDB63E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10569" y="7363841"/>
              <a:ext cx="2403521" cy="609968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F9F024FD-8EA7-4CF9-A580-17C1EA82045D}"/>
                </a:ext>
              </a:extLst>
            </p:cNvPr>
            <p:cNvSpPr txBox="1"/>
            <p:nvPr/>
          </p:nvSpPr>
          <p:spPr>
            <a:xfrm>
              <a:off x="4876378" y="7794005"/>
              <a:ext cx="105337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586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rPr>
                <a:t>November 15, 2021</a:t>
              </a:r>
            </a:p>
          </p:txBody>
        </p:sp>
        <p:pic>
          <p:nvPicPr>
            <p:cNvPr id="1034" name="Picture 10" descr="What keeps Amazon CEO Jeff Bezos awake at night? | Retail Dive">
              <a:extLst>
                <a:ext uri="{FF2B5EF4-FFF2-40B4-BE49-F238E27FC236}">
                  <a16:creationId xmlns:a16="http://schemas.microsoft.com/office/drawing/2014/main" id="{D9B40DE4-ABE2-42E7-AA47-367A2F4CCE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7821" y="7153818"/>
              <a:ext cx="1066610" cy="167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Instacart Plants the Carrot in Logo Refresh">
              <a:extLst>
                <a:ext uri="{FF2B5EF4-FFF2-40B4-BE49-F238E27FC236}">
                  <a16:creationId xmlns:a16="http://schemas.microsoft.com/office/drawing/2014/main" id="{69A9353C-D90A-462C-BBC2-3351CECD02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4" cstate="hqprint">
              <a:clrChange>
                <a:clrFrom>
                  <a:srgbClr val="F9F1E6"/>
                </a:clrFrom>
                <a:clrTo>
                  <a:srgbClr val="F9F1E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512329" y="7133285"/>
              <a:ext cx="1078432" cy="217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1" name="Picture 100">
            <a:extLst>
              <a:ext uri="{FF2B5EF4-FFF2-40B4-BE49-F238E27FC236}">
                <a16:creationId xmlns:a16="http://schemas.microsoft.com/office/drawing/2014/main" id="{E563C560-1CDC-4ADB-B3D2-98AB43D7FFF7}"/>
              </a:ext>
            </a:extLst>
          </p:cNvPr>
          <p:cNvPicPr>
            <a:picLocks noChangeAspect="1"/>
          </p:cNvPicPr>
          <p:nvPr/>
        </p:nvPicPr>
        <p:blipFill rotWithShape="1">
          <a:blip r:embed="rId4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03" name="Slide Number Placeholder 5">
            <a:extLst>
              <a:ext uri="{FF2B5EF4-FFF2-40B4-BE49-F238E27FC236}">
                <a16:creationId xmlns:a16="http://schemas.microsoft.com/office/drawing/2014/main" id="{D00E9A45-501E-4206-94B9-86AF81F081EA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CEBD15FD-3C42-4596-824E-13D2EDDDC700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3580571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40044C-9B1B-7C46-936A-7B7F0D3926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11865"/>
            <a:ext cx="12192000" cy="70983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3ED8F18-80E6-D449-A031-541661F2A42F}"/>
              </a:ext>
            </a:extLst>
          </p:cNvPr>
          <p:cNvSpPr txBox="1"/>
          <p:nvPr/>
        </p:nvSpPr>
        <p:spPr>
          <a:xfrm>
            <a:off x="129377" y="3392315"/>
            <a:ext cx="74243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As COVID concerns waned and consumer optimism grew, new national TV investment </a:t>
            </a:r>
            <a:b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was driven by a series of evolving consumer behaviors and category pivots</a:t>
            </a:r>
          </a:p>
        </p:txBody>
      </p:sp>
    </p:spTree>
    <p:extLst>
      <p:ext uri="{BB962C8B-B14F-4D97-AF65-F5344CB8AC3E}">
        <p14:creationId xmlns:p14="http://schemas.microsoft.com/office/powerpoint/2010/main" val="4744301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VS_XP Merged brand">
  <a:themeElements>
    <a:clrScheme name="Custom 2">
      <a:dk1>
        <a:srgbClr val="003764"/>
      </a:dk1>
      <a:lt1>
        <a:srgbClr val="FFFFFF"/>
      </a:lt1>
      <a:dk2>
        <a:srgbClr val="01182B"/>
      </a:dk2>
      <a:lt2>
        <a:srgbClr val="72B1C8"/>
      </a:lt2>
      <a:accent1>
        <a:srgbClr val="40B4E5"/>
      </a:accent1>
      <a:accent2>
        <a:srgbClr val="00263E"/>
      </a:accent2>
      <a:accent3>
        <a:srgbClr val="72B1C8"/>
      </a:accent3>
      <a:accent4>
        <a:srgbClr val="99A4AE"/>
      </a:accent4>
      <a:accent5>
        <a:srgbClr val="1CAD38"/>
      </a:accent5>
      <a:accent6>
        <a:srgbClr val="0FE68B"/>
      </a:accent6>
      <a:hlink>
        <a:srgbClr val="E8362A"/>
      </a:hlink>
      <a:folHlink>
        <a:srgbClr val="40B4E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ctr">
          <a:defRPr sz="1400" b="1" dirty="0" smtClean="0">
            <a:solidFill>
              <a:schemeClr val="tx2"/>
            </a:solidFill>
            <a:latin typeface="Montserrat Semi" charset="0"/>
            <a:ea typeface="Montserrat Semi" charset="0"/>
            <a:cs typeface="Montserrat Semi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VS Master Powerpoint Template.pptx" id="{C4D038A6-D6D4-4A62-A443-EE17E50A2BB7}" vid="{3CAB06F3-6489-407C-96BA-2E0F0F3DB002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Custom 91">
      <a:dk1>
        <a:srgbClr val="1B1464"/>
      </a:dk1>
      <a:lt1>
        <a:srgbClr val="FFFFFF"/>
      </a:lt1>
      <a:dk2>
        <a:srgbClr val="4EBEA4"/>
      </a:dk2>
      <a:lt2>
        <a:srgbClr val="E2E8F0"/>
      </a:lt2>
      <a:accent1>
        <a:srgbClr val="ED3C8D"/>
      </a:accent1>
      <a:accent2>
        <a:srgbClr val="00BFF2"/>
      </a:accent2>
      <a:accent3>
        <a:srgbClr val="A343FF"/>
      </a:accent3>
      <a:accent4>
        <a:srgbClr val="2C82FF"/>
      </a:accent4>
      <a:accent5>
        <a:srgbClr val="55AD00"/>
      </a:accent5>
      <a:accent6>
        <a:srgbClr val="FF6E30"/>
      </a:accent6>
      <a:hlink>
        <a:srgbClr val="201A62"/>
      </a:hlink>
      <a:folHlink>
        <a:srgbClr val="6D6DE2"/>
      </a:folHlink>
    </a:clrScheme>
    <a:fontScheme name="Custom 76">
      <a:majorFont>
        <a:latin typeface="Helvetica Bold"/>
        <a:ea typeface=""/>
        <a:cs typeface=""/>
      </a:majorFont>
      <a:minorFont>
        <a:latin typeface="Helvetica-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B Template.potx" id="{3DD536BC-B625-41C1-AB76-B98A44A9663C}" vid="{56A22213-A2D8-43BF-9B02-486376CC65A3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0AAE1E4240B941A4C52734E19288AB" ma:contentTypeVersion="12" ma:contentTypeDescription="Create a new document." ma:contentTypeScope="" ma:versionID="cacc7f4b9ec85f2467a5f7a2fdc209a8">
  <xsd:schema xmlns:xsd="http://www.w3.org/2001/XMLSchema" xmlns:xs="http://www.w3.org/2001/XMLSchema" xmlns:p="http://schemas.microsoft.com/office/2006/metadata/properties" xmlns:ns2="a86b28e8-29a6-4ab8-af18-2a7f61acfad2" xmlns:ns3="9f6166fe-9f5b-43aa-b8a9-b4d7ad530bda" targetNamespace="http://schemas.microsoft.com/office/2006/metadata/properties" ma:root="true" ma:fieldsID="eb55a7ab2ddd844569615820c4389860" ns2:_="" ns3:_="">
    <xsd:import namespace="a86b28e8-29a6-4ab8-af18-2a7f61acfad2"/>
    <xsd:import namespace="9f6166fe-9f5b-43aa-b8a9-b4d7ad530b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6b28e8-29a6-4ab8-af18-2a7f61acfa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6166fe-9f5b-43aa-b8a9-b4d7ad530bd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f6166fe-9f5b-43aa-b8a9-b4d7ad530bda">
      <UserInfo>
        <DisplayName>Jason Wiese</DisplayName>
        <AccountId>13</AccountId>
        <AccountType/>
      </UserInfo>
      <UserInfo>
        <DisplayName>Leah Montner Dixon</DisplayName>
        <AccountId>10</AccountId>
        <AccountType/>
      </UserInfo>
      <UserInfo>
        <DisplayName>Danielle Delauro</DisplayName>
        <AccountId>38</AccountId>
        <AccountType/>
      </UserInfo>
      <UserInfo>
        <DisplayName>Marianne Vita</DisplayName>
        <AccountId>43</AccountId>
        <AccountType/>
      </UserInfo>
      <UserInfo>
        <DisplayName>Reed Kiely</DisplayName>
        <AccountId>39</AccountId>
        <AccountType/>
      </UserInfo>
      <UserInfo>
        <DisplayName>Karolina Guillen</DisplayName>
        <AccountId>14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FB9DC64C-E8B3-47F6-BD12-7D4E7441B363}">
  <ds:schemaRefs>
    <ds:schemaRef ds:uri="9f6166fe-9f5b-43aa-b8a9-b4d7ad530bda"/>
    <ds:schemaRef ds:uri="a86b28e8-29a6-4ab8-af18-2a7f61acfad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DF9ED34-0050-4BB5-83F9-12DD35CE956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CF646FD-5C9B-45DA-A86A-03421CFCEE1A}">
  <ds:schemaRefs>
    <ds:schemaRef ds:uri="9f6166fe-9f5b-43aa-b8a9-b4d7ad530bda"/>
    <ds:schemaRef ds:uri="a86b28e8-29a6-4ab8-af18-2a7f61acfad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10042</Words>
  <Application>Microsoft Office PowerPoint</Application>
  <PresentationFormat>Widescreen</PresentationFormat>
  <Paragraphs>3258</Paragraphs>
  <Slides>33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51" baseType="lpstr">
      <vt:lpstr>Arial</vt:lpstr>
      <vt:lpstr>Calibri</vt:lpstr>
      <vt:lpstr>Calibri Light</vt:lpstr>
      <vt:lpstr>Helvetica</vt:lpstr>
      <vt:lpstr>Helvetica Bold</vt:lpstr>
      <vt:lpstr>Helvetica Light</vt:lpstr>
      <vt:lpstr>Helvetica-Light</vt:lpstr>
      <vt:lpstr>Helvetica-Lightoblique</vt:lpstr>
      <vt:lpstr>Montserrat</vt:lpstr>
      <vt:lpstr>Montserrat Light</vt:lpstr>
      <vt:lpstr>Montserrat Medium</vt:lpstr>
      <vt:lpstr>Montserrat Semi</vt:lpstr>
      <vt:lpstr>Montserrat SemiBold</vt:lpstr>
      <vt:lpstr>Trebuchet MS</vt:lpstr>
      <vt:lpstr>Office Theme</vt:lpstr>
      <vt:lpstr>TVS_XP Merged brand</vt:lpstr>
      <vt:lpstr>2_Custom Design</vt:lpstr>
      <vt:lpstr>1_Office Theme</vt:lpstr>
      <vt:lpstr>Welcome to TV Understanding the 16 Consumer Behaviors That Are Driving New Advertisers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Karolina Guillen</cp:lastModifiedBy>
  <cp:revision>2</cp:revision>
  <cp:lastPrinted>2020-03-13T18:11:21Z</cp:lastPrinted>
  <dcterms:created xsi:type="dcterms:W3CDTF">2019-11-08T17:29:39Z</dcterms:created>
  <dcterms:modified xsi:type="dcterms:W3CDTF">2022-04-18T20:22:59Z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0x010100AD0AAE1E4240B941A4C52734E19288AB</vt:lpwstr>
  </property>
  <property fmtid="{D5CDD505-2E9C-101B-9397-08002B2CF9AE}" pid="3" name="Order">
    <vt:r8>2089800</vt:r8>
  </property>
</Properties>
</file>