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83" r:id="rId6"/>
    <p:sldMasterId id="2147483687" r:id="rId7"/>
  </p:sldMasterIdLst>
  <p:notesMasterIdLst>
    <p:notesMasterId r:id="rId42"/>
  </p:notesMasterIdLst>
  <p:sldIdLst>
    <p:sldId id="2144327905" r:id="rId8"/>
    <p:sldId id="2144327877" r:id="rId9"/>
    <p:sldId id="2144327888" r:id="rId10"/>
    <p:sldId id="2144327752" r:id="rId11"/>
    <p:sldId id="2144327797" r:id="rId12"/>
    <p:sldId id="2144327933" r:id="rId13"/>
    <p:sldId id="2144327932" r:id="rId14"/>
    <p:sldId id="2144327906" r:id="rId15"/>
    <p:sldId id="2144327919" r:id="rId16"/>
    <p:sldId id="2144327904" r:id="rId17"/>
    <p:sldId id="2144327864" r:id="rId18"/>
    <p:sldId id="2144327931" r:id="rId19"/>
    <p:sldId id="2699" r:id="rId20"/>
    <p:sldId id="2144327538" r:id="rId21"/>
    <p:sldId id="2144327800" r:id="rId22"/>
    <p:sldId id="2144327928" r:id="rId23"/>
    <p:sldId id="2144327910" r:id="rId24"/>
    <p:sldId id="2144327916" r:id="rId25"/>
    <p:sldId id="2144327897" r:id="rId26"/>
    <p:sldId id="2144327909" r:id="rId27"/>
    <p:sldId id="2144327913" r:id="rId28"/>
    <p:sldId id="2144327917" r:id="rId29"/>
    <p:sldId id="2144327924" r:id="rId30"/>
    <p:sldId id="2144327876" r:id="rId31"/>
    <p:sldId id="275" r:id="rId32"/>
    <p:sldId id="2144327885" r:id="rId33"/>
    <p:sldId id="2144327929" r:id="rId34"/>
    <p:sldId id="2144327756" r:id="rId35"/>
    <p:sldId id="2144327796" r:id="rId36"/>
    <p:sldId id="2144327922" r:id="rId37"/>
    <p:sldId id="2144327903" r:id="rId38"/>
    <p:sldId id="2144327930" r:id="rId39"/>
    <p:sldId id="2144327925" r:id="rId40"/>
    <p:sldId id="214432792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14" clrIdx="0">
    <p:extLst>
      <p:ext uri="{19B8F6BF-5375-455C-9EA6-DF929625EA0E}">
        <p15:presenceInfo xmlns:p15="http://schemas.microsoft.com/office/powerpoint/2012/main" userId="S::leahm@thevab.com::d5b2ae9e-9213-4442-b7df-4db8cbe51e5d" providerId="AD"/>
      </p:ext>
    </p:extLst>
  </p:cmAuthor>
  <p:cmAuthor id="2" name="karolinaG@thevab.com" initials="k" lastIdx="45" clrIdx="1">
    <p:extLst>
      <p:ext uri="{19B8F6BF-5375-455C-9EA6-DF929625EA0E}">
        <p15:presenceInfo xmlns:p15="http://schemas.microsoft.com/office/powerpoint/2012/main" userId="S::karolinaG@thevab.com::c1c08796-a0be-47c6-af52-5d31fd96ec50" providerId="AD"/>
      </p:ext>
    </p:extLst>
  </p:cmAuthor>
  <p:cmAuthor id="3" name="Jason Wiese" initials="JW" lastIdx="34" clrIdx="2">
    <p:extLst>
      <p:ext uri="{19B8F6BF-5375-455C-9EA6-DF929625EA0E}">
        <p15:presenceInfo xmlns:p15="http://schemas.microsoft.com/office/powerpoint/2012/main" userId="S::jasonw@thevab.com::4bff8d5b-7de6-4655-b397-69b0afc81113" providerId="AD"/>
      </p:ext>
    </p:extLst>
  </p:cmAuthor>
  <p:cmAuthor id="4" name="Marianne Vita" initials="MV" lastIdx="48" clrIdx="3">
    <p:extLst>
      <p:ext uri="{19B8F6BF-5375-455C-9EA6-DF929625EA0E}">
        <p15:presenceInfo xmlns:p15="http://schemas.microsoft.com/office/powerpoint/2012/main" userId="S::mariannev@thevab.com::35b1102d-d340-4a85-a709-12ee727aa48b" providerId="AD"/>
      </p:ext>
    </p:extLst>
  </p:cmAuthor>
  <p:cmAuthor id="5" name="Danielle Delauro" initials="DD" lastIdx="57" clrIdx="4">
    <p:extLst>
      <p:ext uri="{19B8F6BF-5375-455C-9EA6-DF929625EA0E}">
        <p15:presenceInfo xmlns:p15="http://schemas.microsoft.com/office/powerpoint/2012/main" userId="S::danielled@thevab.com::79c3a64d-209a-45df-902b-7cba6cccf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A62"/>
    <a:srgbClr val="00BFF2"/>
    <a:srgbClr val="ED3C8D"/>
    <a:srgbClr val="FFE600"/>
    <a:srgbClr val="E2E8F1"/>
    <a:srgbClr val="6D6DE2"/>
    <a:srgbClr val="4EBEA4"/>
    <a:srgbClr val="B0E3FA"/>
    <a:srgbClr val="7ED2F6"/>
    <a:srgbClr val="5776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4FA13-5255-4EB9-83BC-9E107334A45C}" v="1" dt="2021-11-02T14:18:02.942"/>
    <p1510:client id="{46330864-F957-4CB4-8F5F-B18865B50D96}" v="93" dt="2021-11-02T19:09:42.508"/>
    <p1510:client id="{9AEBB339-C2C1-4408-BACC-EA202FA67077}" v="165" dt="2021-11-02T17:10:38.679"/>
    <p1510:client id="{E140E726-917F-4841-9700-745359971307}" v="63" dt="2021-11-02T16:37:14.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46330864-F957-4CB4-8F5F-B18865B50D96}"/>
    <pc:docChg chg="undo custSel delSld modSld">
      <pc:chgData name="Jason Wiese" userId="4bff8d5b-7de6-4655-b397-69b0afc81113" providerId="ADAL" clId="{46330864-F957-4CB4-8F5F-B18865B50D96}" dt="2021-11-02T19:09:42.508" v="91" actId="20577"/>
      <pc:docMkLst>
        <pc:docMk/>
      </pc:docMkLst>
      <pc:sldChg chg="addSp modSp mod">
        <pc:chgData name="Jason Wiese" userId="4bff8d5b-7de6-4655-b397-69b0afc81113" providerId="ADAL" clId="{46330864-F957-4CB4-8F5F-B18865B50D96}" dt="2021-11-02T16:35:25.601" v="87" actId="20577"/>
        <pc:sldMkLst>
          <pc:docMk/>
          <pc:sldMk cId="2302560048" sldId="2144327905"/>
        </pc:sldMkLst>
        <pc:spChg chg="mod">
          <ac:chgData name="Jason Wiese" userId="4bff8d5b-7de6-4655-b397-69b0afc81113" providerId="ADAL" clId="{46330864-F957-4CB4-8F5F-B18865B50D96}" dt="2021-11-02T16:35:25.601" v="87" actId="20577"/>
          <ac:spMkLst>
            <pc:docMk/>
            <pc:sldMk cId="2302560048" sldId="2144327905"/>
            <ac:spMk id="17" creationId="{6781F72F-743F-40A3-B80E-ADB9594EADF1}"/>
          </ac:spMkLst>
        </pc:spChg>
        <pc:spChg chg="add mod">
          <ac:chgData name="Jason Wiese" userId="4bff8d5b-7de6-4655-b397-69b0afc81113" providerId="ADAL" clId="{46330864-F957-4CB4-8F5F-B18865B50D96}" dt="2021-11-02T16:35:21.761" v="86" actId="1036"/>
          <ac:spMkLst>
            <pc:docMk/>
            <pc:sldMk cId="2302560048" sldId="2144327905"/>
            <ac:spMk id="21" creationId="{FD3E939E-9FAB-47CD-808D-8471AA86078B}"/>
          </ac:spMkLst>
        </pc:spChg>
      </pc:sldChg>
      <pc:sldChg chg="del">
        <pc:chgData name="Jason Wiese" userId="4bff8d5b-7de6-4655-b397-69b0afc81113" providerId="ADAL" clId="{46330864-F957-4CB4-8F5F-B18865B50D96}" dt="2021-11-02T19:09:23.374" v="88" actId="47"/>
        <pc:sldMkLst>
          <pc:docMk/>
          <pc:sldMk cId="398451878" sldId="2144327923"/>
        </pc:sldMkLst>
      </pc:sldChg>
      <pc:sldChg chg="modSp mod">
        <pc:chgData name="Jason Wiese" userId="4bff8d5b-7de6-4655-b397-69b0afc81113" providerId="ADAL" clId="{46330864-F957-4CB4-8F5F-B18865B50D96}" dt="2021-11-02T19:09:42.508" v="91" actId="20577"/>
        <pc:sldMkLst>
          <pc:docMk/>
          <pc:sldMk cId="1816828665" sldId="2144327933"/>
        </pc:sldMkLst>
        <pc:spChg chg="mod">
          <ac:chgData name="Jason Wiese" userId="4bff8d5b-7de6-4655-b397-69b0afc81113" providerId="ADAL" clId="{46330864-F957-4CB4-8F5F-B18865B50D96}" dt="2021-11-02T19:09:42.508" v="91" actId="20577"/>
          <ac:spMkLst>
            <pc:docMk/>
            <pc:sldMk cId="1816828665" sldId="2144327933"/>
            <ac:spMk id="16" creationId="{46BD1D7B-CFFD-AB40-AE04-379262D9E97A}"/>
          </ac:spMkLst>
        </pc:spChg>
      </pc:sldChg>
    </pc:docChg>
  </pc:docChgLst>
  <pc:docChgLst>
    <pc:chgData name="Leah Montner Dixon" userId="d5b2ae9e-9213-4442-b7df-4db8cbe51e5d" providerId="ADAL" clId="{E140E726-917F-4841-9700-745359971307}"/>
    <pc:docChg chg="undo custSel modSld">
      <pc:chgData name="Leah Montner Dixon" userId="d5b2ae9e-9213-4442-b7df-4db8cbe51e5d" providerId="ADAL" clId="{E140E726-917F-4841-9700-745359971307}" dt="2021-11-02T16:37:14.963" v="74" actId="20577"/>
      <pc:docMkLst>
        <pc:docMk/>
      </pc:docMkLst>
      <pc:sldChg chg="modSp mod">
        <pc:chgData name="Leah Montner Dixon" userId="d5b2ae9e-9213-4442-b7df-4db8cbe51e5d" providerId="ADAL" clId="{E140E726-917F-4841-9700-745359971307}" dt="2021-11-02T15:29:02.956" v="29" actId="14100"/>
        <pc:sldMkLst>
          <pc:docMk/>
          <pc:sldMk cId="2693591994" sldId="2144327538"/>
        </pc:sldMkLst>
        <pc:spChg chg="mod">
          <ac:chgData name="Leah Montner Dixon" userId="d5b2ae9e-9213-4442-b7df-4db8cbe51e5d" providerId="ADAL" clId="{E140E726-917F-4841-9700-745359971307}" dt="2021-11-02T15:29:02.956" v="29" actId="14100"/>
          <ac:spMkLst>
            <pc:docMk/>
            <pc:sldMk cId="2693591994" sldId="2144327538"/>
            <ac:spMk id="8" creationId="{04D34D6A-64A4-49A8-BFBF-0B4EC7B338DD}"/>
          </ac:spMkLst>
        </pc:spChg>
      </pc:sldChg>
      <pc:sldChg chg="modSp mod">
        <pc:chgData name="Leah Montner Dixon" userId="d5b2ae9e-9213-4442-b7df-4db8cbe51e5d" providerId="ADAL" clId="{E140E726-917F-4841-9700-745359971307}" dt="2021-11-02T15:10:52.681" v="5" actId="207"/>
        <pc:sldMkLst>
          <pc:docMk/>
          <pc:sldMk cId="1095677421" sldId="2144327797"/>
        </pc:sldMkLst>
        <pc:spChg chg="mod">
          <ac:chgData name="Leah Montner Dixon" userId="d5b2ae9e-9213-4442-b7df-4db8cbe51e5d" providerId="ADAL" clId="{E140E726-917F-4841-9700-745359971307}" dt="2021-11-02T15:10:52.681" v="5" actId="207"/>
          <ac:spMkLst>
            <pc:docMk/>
            <pc:sldMk cId="1095677421" sldId="2144327797"/>
            <ac:spMk id="21" creationId="{DF883384-F7AA-4B04-A25D-AC131CEE1611}"/>
          </ac:spMkLst>
        </pc:spChg>
      </pc:sldChg>
      <pc:sldChg chg="addSp delSp modSp mod">
        <pc:chgData name="Leah Montner Dixon" userId="d5b2ae9e-9213-4442-b7df-4db8cbe51e5d" providerId="ADAL" clId="{E140E726-917F-4841-9700-745359971307}" dt="2021-11-02T15:36:49.340" v="66" actId="14100"/>
        <pc:sldMkLst>
          <pc:docMk/>
          <pc:sldMk cId="276887206" sldId="2144327876"/>
        </pc:sldMkLst>
        <pc:spChg chg="mod topLvl">
          <ac:chgData name="Leah Montner Dixon" userId="d5b2ae9e-9213-4442-b7df-4db8cbe51e5d" providerId="ADAL" clId="{E140E726-917F-4841-9700-745359971307}" dt="2021-11-02T15:36:08.652" v="61" actId="165"/>
          <ac:spMkLst>
            <pc:docMk/>
            <pc:sldMk cId="276887206" sldId="2144327876"/>
            <ac:spMk id="2" creationId="{892812D1-C2E7-6145-8C2A-95A25EFCD80C}"/>
          </ac:spMkLst>
        </pc:spChg>
        <pc:spChg chg="mod topLvl">
          <ac:chgData name="Leah Montner Dixon" userId="d5b2ae9e-9213-4442-b7df-4db8cbe51e5d" providerId="ADAL" clId="{E140E726-917F-4841-9700-745359971307}" dt="2021-11-02T15:36:08.652" v="61" actId="165"/>
          <ac:spMkLst>
            <pc:docMk/>
            <pc:sldMk cId="276887206" sldId="2144327876"/>
            <ac:spMk id="3" creationId="{5A89DA6F-6C53-4CA9-8C79-2F5032B2325F}"/>
          </ac:spMkLst>
        </pc:spChg>
        <pc:spChg chg="mod">
          <ac:chgData name="Leah Montner Dixon" userId="d5b2ae9e-9213-4442-b7df-4db8cbe51e5d" providerId="ADAL" clId="{E140E726-917F-4841-9700-745359971307}" dt="2021-11-02T15:35:49.354" v="54" actId="1076"/>
          <ac:spMkLst>
            <pc:docMk/>
            <pc:sldMk cId="276887206" sldId="2144327876"/>
            <ac:spMk id="4" creationId="{3ED54650-E124-0942-8B03-A438165B55A6}"/>
          </ac:spMkLst>
        </pc:spChg>
        <pc:spChg chg="mod topLvl">
          <ac:chgData name="Leah Montner Dixon" userId="d5b2ae9e-9213-4442-b7df-4db8cbe51e5d" providerId="ADAL" clId="{E140E726-917F-4841-9700-745359971307}" dt="2021-11-02T15:36:27.929" v="64" actId="554"/>
          <ac:spMkLst>
            <pc:docMk/>
            <pc:sldMk cId="276887206" sldId="2144327876"/>
            <ac:spMk id="24" creationId="{988BB3AF-61BB-4D2E-B87C-2D5AA63F5FB2}"/>
          </ac:spMkLst>
        </pc:spChg>
        <pc:spChg chg="mod topLvl">
          <ac:chgData name="Leah Montner Dixon" userId="d5b2ae9e-9213-4442-b7df-4db8cbe51e5d" providerId="ADAL" clId="{E140E726-917F-4841-9700-745359971307}" dt="2021-11-02T15:36:49.340" v="66" actId="14100"/>
          <ac:spMkLst>
            <pc:docMk/>
            <pc:sldMk cId="276887206" sldId="2144327876"/>
            <ac:spMk id="27" creationId="{AB865B79-90D6-453D-BAF7-DDFD79E1D07C}"/>
          </ac:spMkLst>
        </pc:spChg>
        <pc:spChg chg="mod topLvl">
          <ac:chgData name="Leah Montner Dixon" userId="d5b2ae9e-9213-4442-b7df-4db8cbe51e5d" providerId="ADAL" clId="{E140E726-917F-4841-9700-745359971307}" dt="2021-11-02T15:36:08.652" v="61" actId="165"/>
          <ac:spMkLst>
            <pc:docMk/>
            <pc:sldMk cId="276887206" sldId="2144327876"/>
            <ac:spMk id="28" creationId="{611A2BD2-28EE-844C-ABD0-1BBA2351FC49}"/>
          </ac:spMkLst>
        </pc:spChg>
        <pc:spChg chg="mod topLvl">
          <ac:chgData name="Leah Montner Dixon" userId="d5b2ae9e-9213-4442-b7df-4db8cbe51e5d" providerId="ADAL" clId="{E140E726-917F-4841-9700-745359971307}" dt="2021-11-02T15:36:08.652" v="61" actId="165"/>
          <ac:spMkLst>
            <pc:docMk/>
            <pc:sldMk cId="276887206" sldId="2144327876"/>
            <ac:spMk id="29" creationId="{BE7A67A6-9B9E-EC45-BEF3-59FAC4400EEB}"/>
          </ac:spMkLst>
        </pc:spChg>
        <pc:spChg chg="mod topLvl">
          <ac:chgData name="Leah Montner Dixon" userId="d5b2ae9e-9213-4442-b7df-4db8cbe51e5d" providerId="ADAL" clId="{E140E726-917F-4841-9700-745359971307}" dt="2021-11-02T15:36:24.530" v="63" actId="554"/>
          <ac:spMkLst>
            <pc:docMk/>
            <pc:sldMk cId="276887206" sldId="2144327876"/>
            <ac:spMk id="30" creationId="{C0E1F46B-70E6-5C48-A3D3-CAA938A36A27}"/>
          </ac:spMkLst>
        </pc:spChg>
        <pc:spChg chg="mod topLvl">
          <ac:chgData name="Leah Montner Dixon" userId="d5b2ae9e-9213-4442-b7df-4db8cbe51e5d" providerId="ADAL" clId="{E140E726-917F-4841-9700-745359971307}" dt="2021-11-02T15:36:27.929" v="64" actId="554"/>
          <ac:spMkLst>
            <pc:docMk/>
            <pc:sldMk cId="276887206" sldId="2144327876"/>
            <ac:spMk id="33" creationId="{5560C96A-2084-0840-B88B-E4DD518EDBA0}"/>
          </ac:spMkLst>
        </pc:spChg>
        <pc:spChg chg="mod topLvl">
          <ac:chgData name="Leah Montner Dixon" userId="d5b2ae9e-9213-4442-b7df-4db8cbe51e5d" providerId="ADAL" clId="{E140E726-917F-4841-9700-745359971307}" dt="2021-11-02T15:36:24.530" v="63" actId="554"/>
          <ac:spMkLst>
            <pc:docMk/>
            <pc:sldMk cId="276887206" sldId="2144327876"/>
            <ac:spMk id="34" creationId="{34CC8CE6-CBBB-9148-9480-ABF797D19659}"/>
          </ac:spMkLst>
        </pc:spChg>
        <pc:spChg chg="mod topLvl">
          <ac:chgData name="Leah Montner Dixon" userId="d5b2ae9e-9213-4442-b7df-4db8cbe51e5d" providerId="ADAL" clId="{E140E726-917F-4841-9700-745359971307}" dt="2021-11-02T15:36:24.530" v="63" actId="554"/>
          <ac:spMkLst>
            <pc:docMk/>
            <pc:sldMk cId="276887206" sldId="2144327876"/>
            <ac:spMk id="35" creationId="{BC7F04D2-8726-4568-A0A9-AEEBCCFB1D77}"/>
          </ac:spMkLst>
        </pc:spChg>
        <pc:spChg chg="mod topLvl">
          <ac:chgData name="Leah Montner Dixon" userId="d5b2ae9e-9213-4442-b7df-4db8cbe51e5d" providerId="ADAL" clId="{E140E726-917F-4841-9700-745359971307}" dt="2021-11-02T15:36:24.530" v="63" actId="554"/>
          <ac:spMkLst>
            <pc:docMk/>
            <pc:sldMk cId="276887206" sldId="2144327876"/>
            <ac:spMk id="36" creationId="{C1AF966E-5A86-E944-B039-CE9D7B0774B6}"/>
          </ac:spMkLst>
        </pc:spChg>
        <pc:spChg chg="mod topLvl">
          <ac:chgData name="Leah Montner Dixon" userId="d5b2ae9e-9213-4442-b7df-4db8cbe51e5d" providerId="ADAL" clId="{E140E726-917F-4841-9700-745359971307}" dt="2021-11-02T15:36:27.929" v="64" actId="554"/>
          <ac:spMkLst>
            <pc:docMk/>
            <pc:sldMk cId="276887206" sldId="2144327876"/>
            <ac:spMk id="37" creationId="{42A241C3-2D1B-024B-B921-2CBD7F24B51F}"/>
          </ac:spMkLst>
        </pc:spChg>
        <pc:grpChg chg="add del mod topLvl">
          <ac:chgData name="Leah Montner Dixon" userId="d5b2ae9e-9213-4442-b7df-4db8cbe51e5d" providerId="ADAL" clId="{E140E726-917F-4841-9700-745359971307}" dt="2021-11-02T15:36:08.652" v="61" actId="165"/>
          <ac:grpSpMkLst>
            <pc:docMk/>
            <pc:sldMk cId="276887206" sldId="2144327876"/>
            <ac:grpSpMk id="5" creationId="{1414AEE1-FDB3-405D-8983-3D5FF2E5BFBE}"/>
          </ac:grpSpMkLst>
        </pc:grpChg>
        <pc:grpChg chg="add del mod topLvl">
          <ac:chgData name="Leah Montner Dixon" userId="d5b2ae9e-9213-4442-b7df-4db8cbe51e5d" providerId="ADAL" clId="{E140E726-917F-4841-9700-745359971307}" dt="2021-11-02T15:36:08.652" v="61" actId="165"/>
          <ac:grpSpMkLst>
            <pc:docMk/>
            <pc:sldMk cId="276887206" sldId="2144327876"/>
            <ac:grpSpMk id="6" creationId="{24E09DC8-2B2F-476B-9723-28A951434C18}"/>
          </ac:grpSpMkLst>
        </pc:grpChg>
        <pc:grpChg chg="add del mod topLvl">
          <ac:chgData name="Leah Montner Dixon" userId="d5b2ae9e-9213-4442-b7df-4db8cbe51e5d" providerId="ADAL" clId="{E140E726-917F-4841-9700-745359971307}" dt="2021-11-02T15:36:08.652" v="61" actId="165"/>
          <ac:grpSpMkLst>
            <pc:docMk/>
            <pc:sldMk cId="276887206" sldId="2144327876"/>
            <ac:grpSpMk id="8" creationId="{D54F8DB6-9F14-4F49-8F5A-E4FC7CA3F3AF}"/>
          </ac:grpSpMkLst>
        </pc:grpChg>
        <pc:grpChg chg="add del mod topLvl">
          <ac:chgData name="Leah Montner Dixon" userId="d5b2ae9e-9213-4442-b7df-4db8cbe51e5d" providerId="ADAL" clId="{E140E726-917F-4841-9700-745359971307}" dt="2021-11-02T15:36:08.652" v="61" actId="165"/>
          <ac:grpSpMkLst>
            <pc:docMk/>
            <pc:sldMk cId="276887206" sldId="2144327876"/>
            <ac:grpSpMk id="10" creationId="{A7591908-E7AA-4ACE-909C-5100CE807190}"/>
          </ac:grpSpMkLst>
        </pc:grpChg>
        <pc:grpChg chg="add del mod">
          <ac:chgData name="Leah Montner Dixon" userId="d5b2ae9e-9213-4442-b7df-4db8cbe51e5d" providerId="ADAL" clId="{E140E726-917F-4841-9700-745359971307}" dt="2021-11-02T15:36:06.719" v="60" actId="165"/>
          <ac:grpSpMkLst>
            <pc:docMk/>
            <pc:sldMk cId="276887206" sldId="2144327876"/>
            <ac:grpSpMk id="11" creationId="{4EB4A2FB-5F8A-44F8-B254-5AB79DAA5C2E}"/>
          </ac:grpSpMkLst>
        </pc:grpChg>
        <pc:picChg chg="mod topLvl">
          <ac:chgData name="Leah Montner Dixon" userId="d5b2ae9e-9213-4442-b7df-4db8cbe51e5d" providerId="ADAL" clId="{E140E726-917F-4841-9700-745359971307}" dt="2021-11-02T15:36:08.652" v="61" actId="165"/>
          <ac:picMkLst>
            <pc:docMk/>
            <pc:sldMk cId="276887206" sldId="2144327876"/>
            <ac:picMk id="7" creationId="{B02A9590-C3CB-4E8D-95F5-C3036C55F4A7}"/>
          </ac:picMkLst>
        </pc:picChg>
        <pc:picChg chg="mod topLvl">
          <ac:chgData name="Leah Montner Dixon" userId="d5b2ae9e-9213-4442-b7df-4db8cbe51e5d" providerId="ADAL" clId="{E140E726-917F-4841-9700-745359971307}" dt="2021-11-02T15:36:08.652" v="61" actId="165"/>
          <ac:picMkLst>
            <pc:docMk/>
            <pc:sldMk cId="276887206" sldId="2144327876"/>
            <ac:picMk id="9" creationId="{7678AC2B-AB8D-4E0A-A2A3-1A34262361EB}"/>
          </ac:picMkLst>
        </pc:picChg>
        <pc:picChg chg="mod topLvl">
          <ac:chgData name="Leah Montner Dixon" userId="d5b2ae9e-9213-4442-b7df-4db8cbe51e5d" providerId="ADAL" clId="{E140E726-917F-4841-9700-745359971307}" dt="2021-11-02T15:36:08.652" v="61" actId="165"/>
          <ac:picMkLst>
            <pc:docMk/>
            <pc:sldMk cId="276887206" sldId="2144327876"/>
            <ac:picMk id="12" creationId="{F9119A51-936C-4390-8889-82C06447974C}"/>
          </ac:picMkLst>
        </pc:picChg>
        <pc:picChg chg="mod topLvl">
          <ac:chgData name="Leah Montner Dixon" userId="d5b2ae9e-9213-4442-b7df-4db8cbe51e5d" providerId="ADAL" clId="{E140E726-917F-4841-9700-745359971307}" dt="2021-11-02T15:36:08.652" v="61" actId="165"/>
          <ac:picMkLst>
            <pc:docMk/>
            <pc:sldMk cId="276887206" sldId="2144327876"/>
            <ac:picMk id="14" creationId="{4BCC83BA-619C-435E-9F6D-3787452DED30}"/>
          </ac:picMkLst>
        </pc:picChg>
      </pc:sldChg>
      <pc:sldChg chg="modSp mod">
        <pc:chgData name="Leah Montner Dixon" userId="d5b2ae9e-9213-4442-b7df-4db8cbe51e5d" providerId="ADAL" clId="{E140E726-917F-4841-9700-745359971307}" dt="2021-11-02T14:59:59.194" v="4" actId="20577"/>
        <pc:sldMkLst>
          <pc:docMk/>
          <pc:sldMk cId="4212683403" sldId="2144327877"/>
        </pc:sldMkLst>
        <pc:spChg chg="mod">
          <ac:chgData name="Leah Montner Dixon" userId="d5b2ae9e-9213-4442-b7df-4db8cbe51e5d" providerId="ADAL" clId="{E140E726-917F-4841-9700-745359971307}" dt="2021-11-02T14:59:59.194" v="4" actId="20577"/>
          <ac:spMkLst>
            <pc:docMk/>
            <pc:sldMk cId="4212683403" sldId="2144327877"/>
            <ac:spMk id="2" creationId="{79092272-65FB-4D41-9D12-17E3D209BA0A}"/>
          </ac:spMkLst>
        </pc:spChg>
      </pc:sldChg>
      <pc:sldChg chg="modSp mod">
        <pc:chgData name="Leah Montner Dixon" userId="d5b2ae9e-9213-4442-b7df-4db8cbe51e5d" providerId="ADAL" clId="{E140E726-917F-4841-9700-745359971307}" dt="2021-11-02T15:25:55.931" v="23" actId="207"/>
        <pc:sldMkLst>
          <pc:docMk/>
          <pc:sldMk cId="1982570482" sldId="2144327888"/>
        </pc:sldMkLst>
        <pc:spChg chg="mod">
          <ac:chgData name="Leah Montner Dixon" userId="d5b2ae9e-9213-4442-b7df-4db8cbe51e5d" providerId="ADAL" clId="{E140E726-917F-4841-9700-745359971307}" dt="2021-11-02T15:25:55.931" v="23" actId="207"/>
          <ac:spMkLst>
            <pc:docMk/>
            <pc:sldMk cId="1982570482" sldId="2144327888"/>
            <ac:spMk id="50" creationId="{472AF28C-768E-4387-860D-EEB34F866742}"/>
          </ac:spMkLst>
        </pc:spChg>
      </pc:sldChg>
      <pc:sldChg chg="modSp mod">
        <pc:chgData name="Leah Montner Dixon" userId="d5b2ae9e-9213-4442-b7df-4db8cbe51e5d" providerId="ADAL" clId="{E140E726-917F-4841-9700-745359971307}" dt="2021-11-02T16:37:14.963" v="74" actId="20577"/>
        <pc:sldMkLst>
          <pc:docMk/>
          <pc:sldMk cId="2302560048" sldId="2144327905"/>
        </pc:sldMkLst>
        <pc:spChg chg="mod">
          <ac:chgData name="Leah Montner Dixon" userId="d5b2ae9e-9213-4442-b7df-4db8cbe51e5d" providerId="ADAL" clId="{E140E726-917F-4841-9700-745359971307}" dt="2021-11-02T16:37:14.963" v="74" actId="20577"/>
          <ac:spMkLst>
            <pc:docMk/>
            <pc:sldMk cId="2302560048" sldId="2144327905"/>
            <ac:spMk id="17" creationId="{6781F72F-743F-40A3-B80E-ADB9594EADF1}"/>
          </ac:spMkLst>
        </pc:spChg>
      </pc:sldChg>
      <pc:sldChg chg="modSp mod">
        <pc:chgData name="Leah Montner Dixon" userId="d5b2ae9e-9213-4442-b7df-4db8cbe51e5d" providerId="ADAL" clId="{E140E726-917F-4841-9700-745359971307}" dt="2021-11-02T15:33:27.985" v="38" actId="313"/>
        <pc:sldMkLst>
          <pc:docMk/>
          <pc:sldMk cId="500868199" sldId="2144327909"/>
        </pc:sldMkLst>
        <pc:spChg chg="mod">
          <ac:chgData name="Leah Montner Dixon" userId="d5b2ae9e-9213-4442-b7df-4db8cbe51e5d" providerId="ADAL" clId="{E140E726-917F-4841-9700-745359971307}" dt="2021-11-02T15:33:27.985" v="38" actId="313"/>
          <ac:spMkLst>
            <pc:docMk/>
            <pc:sldMk cId="500868199" sldId="2144327909"/>
            <ac:spMk id="21" creationId="{DF883384-F7AA-4B04-A25D-AC131CEE1611}"/>
          </ac:spMkLst>
        </pc:spChg>
      </pc:sldChg>
      <pc:sldChg chg="modSp mod">
        <pc:chgData name="Leah Montner Dixon" userId="d5b2ae9e-9213-4442-b7df-4db8cbe51e5d" providerId="ADAL" clId="{E140E726-917F-4841-9700-745359971307}" dt="2021-11-02T15:31:13.734" v="34" actId="1036"/>
        <pc:sldMkLst>
          <pc:docMk/>
          <pc:sldMk cId="2579653190" sldId="2144327910"/>
        </pc:sldMkLst>
        <pc:spChg chg="mod">
          <ac:chgData name="Leah Montner Dixon" userId="d5b2ae9e-9213-4442-b7df-4db8cbe51e5d" providerId="ADAL" clId="{E140E726-917F-4841-9700-745359971307}" dt="2021-11-02T15:31:13.734" v="34" actId="1036"/>
          <ac:spMkLst>
            <pc:docMk/>
            <pc:sldMk cId="2579653190" sldId="2144327910"/>
            <ac:spMk id="20" creationId="{833DB458-A536-47BF-A4CE-3F90B8D152F8}"/>
          </ac:spMkLst>
        </pc:spChg>
        <pc:spChg chg="mod">
          <ac:chgData name="Leah Montner Dixon" userId="d5b2ae9e-9213-4442-b7df-4db8cbe51e5d" providerId="ADAL" clId="{E140E726-917F-4841-9700-745359971307}" dt="2021-11-02T15:31:05.734" v="31" actId="1035"/>
          <ac:spMkLst>
            <pc:docMk/>
            <pc:sldMk cId="2579653190" sldId="2144327910"/>
            <ac:spMk id="25" creationId="{E6CD9EF5-4532-44EC-9CA3-157777F342ED}"/>
          </ac:spMkLst>
        </pc:spChg>
      </pc:sldChg>
      <pc:sldChg chg="modSp mod">
        <pc:chgData name="Leah Montner Dixon" userId="d5b2ae9e-9213-4442-b7df-4db8cbe51e5d" providerId="ADAL" clId="{E140E726-917F-4841-9700-745359971307}" dt="2021-11-02T15:11:16.382" v="15" actId="20577"/>
        <pc:sldMkLst>
          <pc:docMk/>
          <pc:sldMk cId="398451878" sldId="2144327923"/>
        </pc:sldMkLst>
        <pc:spChg chg="mod">
          <ac:chgData name="Leah Montner Dixon" userId="d5b2ae9e-9213-4442-b7df-4db8cbe51e5d" providerId="ADAL" clId="{E140E726-917F-4841-9700-745359971307}" dt="2021-11-02T15:11:16.382" v="15" actId="20577"/>
          <ac:spMkLst>
            <pc:docMk/>
            <pc:sldMk cId="398451878" sldId="2144327923"/>
            <ac:spMk id="16" creationId="{46BD1D7B-CFFD-AB40-AE04-379262D9E97A}"/>
          </ac:spMkLst>
        </pc:spChg>
      </pc:sldChg>
      <pc:sldChg chg="modSp mod">
        <pc:chgData name="Leah Montner Dixon" userId="d5b2ae9e-9213-4442-b7df-4db8cbe51e5d" providerId="ADAL" clId="{E140E726-917F-4841-9700-745359971307}" dt="2021-11-02T15:28:15.931" v="25"/>
        <pc:sldMkLst>
          <pc:docMk/>
          <pc:sldMk cId="1065116539" sldId="2144327931"/>
        </pc:sldMkLst>
        <pc:spChg chg="mod">
          <ac:chgData name="Leah Montner Dixon" userId="d5b2ae9e-9213-4442-b7df-4db8cbe51e5d" providerId="ADAL" clId="{E140E726-917F-4841-9700-745359971307}" dt="2021-11-02T15:28:15.931" v="25"/>
          <ac:spMkLst>
            <pc:docMk/>
            <pc:sldMk cId="1065116539" sldId="2144327931"/>
            <ac:spMk id="5" creationId="{EF874FCD-15DA-44CD-A46D-78530F82C5EB}"/>
          </ac:spMkLst>
        </pc:spChg>
      </pc:sldChg>
      <pc:sldChg chg="modSp mod">
        <pc:chgData name="Leah Montner Dixon" userId="d5b2ae9e-9213-4442-b7df-4db8cbe51e5d" providerId="ADAL" clId="{E140E726-917F-4841-9700-745359971307}" dt="2021-11-02T15:21:04.640" v="20" actId="27918"/>
        <pc:sldMkLst>
          <pc:docMk/>
          <pc:sldMk cId="3630604217" sldId="2144327932"/>
        </pc:sldMkLst>
        <pc:spChg chg="mod">
          <ac:chgData name="Leah Montner Dixon" userId="d5b2ae9e-9213-4442-b7df-4db8cbe51e5d" providerId="ADAL" clId="{E140E726-917F-4841-9700-745359971307}" dt="2021-11-02T15:18:28.334" v="17" actId="20577"/>
          <ac:spMkLst>
            <pc:docMk/>
            <pc:sldMk cId="3630604217" sldId="2144327932"/>
            <ac:spMk id="13" creationId="{FDF5C215-3F18-4D37-B7A7-0B0AED68DDC9}"/>
          </ac:spMkLst>
        </pc:spChg>
      </pc:sldChg>
    </pc:docChg>
  </pc:docChgLst>
  <pc:docChgLst>
    <pc:chgData name="Jason Wiese" userId="4bff8d5b-7de6-4655-b397-69b0afc81113" providerId="ADAL" clId="{0054FA13-5255-4EB9-83BC-9E107334A45C}"/>
    <pc:docChg chg="undo custSel modSld">
      <pc:chgData name="Jason Wiese" userId="4bff8d5b-7de6-4655-b397-69b0afc81113" providerId="ADAL" clId="{0054FA13-5255-4EB9-83BC-9E107334A45C}" dt="2021-11-02T14:30:05.811" v="286" actId="1592"/>
      <pc:docMkLst>
        <pc:docMk/>
      </pc:docMkLst>
      <pc:sldChg chg="delCm">
        <pc:chgData name="Jason Wiese" userId="4bff8d5b-7de6-4655-b397-69b0afc81113" providerId="ADAL" clId="{0054FA13-5255-4EB9-83BC-9E107334A45C}" dt="2021-11-02T14:10:51.105" v="12" actId="1592"/>
        <pc:sldMkLst>
          <pc:docMk/>
          <pc:sldMk cId="3372830709" sldId="2699"/>
        </pc:sldMkLst>
      </pc:sldChg>
      <pc:sldChg chg="delCm">
        <pc:chgData name="Jason Wiese" userId="4bff8d5b-7de6-4655-b397-69b0afc81113" providerId="ADAL" clId="{0054FA13-5255-4EB9-83BC-9E107334A45C}" dt="2021-11-02T14:10:57.214" v="14" actId="1592"/>
        <pc:sldMkLst>
          <pc:docMk/>
          <pc:sldMk cId="2693591994" sldId="2144327538"/>
        </pc:sldMkLst>
      </pc:sldChg>
      <pc:sldChg chg="delCm">
        <pc:chgData name="Jason Wiese" userId="4bff8d5b-7de6-4655-b397-69b0afc81113" providerId="ADAL" clId="{0054FA13-5255-4EB9-83BC-9E107334A45C}" dt="2021-11-02T14:09:00.196" v="5" actId="1592"/>
        <pc:sldMkLst>
          <pc:docMk/>
          <pc:sldMk cId="1095677421" sldId="2144327797"/>
        </pc:sldMkLst>
      </pc:sldChg>
      <pc:sldChg chg="modSp mod delCm">
        <pc:chgData name="Jason Wiese" userId="4bff8d5b-7de6-4655-b397-69b0afc81113" providerId="ADAL" clId="{0054FA13-5255-4EB9-83BC-9E107334A45C}" dt="2021-11-02T14:20:25.821" v="270" actId="1592"/>
        <pc:sldMkLst>
          <pc:docMk/>
          <pc:sldMk cId="2148268100" sldId="2144327800"/>
        </pc:sldMkLst>
        <pc:spChg chg="mod">
          <ac:chgData name="Jason Wiese" userId="4bff8d5b-7de6-4655-b397-69b0afc81113" providerId="ADAL" clId="{0054FA13-5255-4EB9-83BC-9E107334A45C}" dt="2021-11-02T14:17:52.741" v="153" actId="20577"/>
          <ac:spMkLst>
            <pc:docMk/>
            <pc:sldMk cId="2148268100" sldId="2144327800"/>
            <ac:spMk id="12" creationId="{D3ED8F18-80E6-D449-A031-541661F2A42F}"/>
          </ac:spMkLst>
        </pc:spChg>
      </pc:sldChg>
      <pc:sldChg chg="delCm">
        <pc:chgData name="Jason Wiese" userId="4bff8d5b-7de6-4655-b397-69b0afc81113" providerId="ADAL" clId="{0054FA13-5255-4EB9-83BC-9E107334A45C}" dt="2021-11-02T14:28:53.429" v="283" actId="1592"/>
        <pc:sldMkLst>
          <pc:docMk/>
          <pc:sldMk cId="276887206" sldId="2144327876"/>
        </pc:sldMkLst>
      </pc:sldChg>
      <pc:sldChg chg="delCm">
        <pc:chgData name="Jason Wiese" userId="4bff8d5b-7de6-4655-b397-69b0afc81113" providerId="ADAL" clId="{0054FA13-5255-4EB9-83BC-9E107334A45C}" dt="2021-11-02T14:07:05.066" v="1" actId="1592"/>
        <pc:sldMkLst>
          <pc:docMk/>
          <pc:sldMk cId="4212683403" sldId="2144327877"/>
        </pc:sldMkLst>
      </pc:sldChg>
      <pc:sldChg chg="delCm">
        <pc:chgData name="Jason Wiese" userId="4bff8d5b-7de6-4655-b397-69b0afc81113" providerId="ADAL" clId="{0054FA13-5255-4EB9-83BC-9E107334A45C}" dt="2021-11-02T14:07:18.858" v="3" actId="1592"/>
        <pc:sldMkLst>
          <pc:docMk/>
          <pc:sldMk cId="1982570482" sldId="2144327888"/>
        </pc:sldMkLst>
      </pc:sldChg>
      <pc:sldChg chg="addSp delSp modSp mod delCm">
        <pc:chgData name="Jason Wiese" userId="4bff8d5b-7de6-4655-b397-69b0afc81113" providerId="ADAL" clId="{0054FA13-5255-4EB9-83BC-9E107334A45C}" dt="2021-11-02T14:25:45.081" v="275" actId="1592"/>
        <pc:sldMkLst>
          <pc:docMk/>
          <pc:sldMk cId="3303260706" sldId="2144327897"/>
        </pc:sldMkLst>
        <pc:spChg chg="add del mod">
          <ac:chgData name="Jason Wiese" userId="4bff8d5b-7de6-4655-b397-69b0afc81113" providerId="ADAL" clId="{0054FA13-5255-4EB9-83BC-9E107334A45C}" dt="2021-11-02T14:19:53.226" v="269" actId="478"/>
          <ac:spMkLst>
            <pc:docMk/>
            <pc:sldMk cId="3303260706" sldId="2144327897"/>
            <ac:spMk id="5" creationId="{4AA242A3-D0DB-4884-A68F-479DEB0BBACD}"/>
          </ac:spMkLst>
        </pc:spChg>
        <pc:spChg chg="mod">
          <ac:chgData name="Jason Wiese" userId="4bff8d5b-7de6-4655-b397-69b0afc81113" providerId="ADAL" clId="{0054FA13-5255-4EB9-83BC-9E107334A45C}" dt="2021-11-02T14:19:29.652" v="268" actId="6549"/>
          <ac:spMkLst>
            <pc:docMk/>
            <pc:sldMk cId="3303260706" sldId="2144327897"/>
            <ac:spMk id="12" creationId="{D3ED8F18-80E6-D449-A031-541661F2A42F}"/>
          </ac:spMkLst>
        </pc:spChg>
      </pc:sldChg>
      <pc:sldChg chg="delCm">
        <pc:chgData name="Jason Wiese" userId="4bff8d5b-7de6-4655-b397-69b0afc81113" providerId="ADAL" clId="{0054FA13-5255-4EB9-83BC-9E107334A45C}" dt="2021-11-02T14:29:26.778" v="285" actId="1592"/>
        <pc:sldMkLst>
          <pc:docMk/>
          <pc:sldMk cId="2163226964" sldId="2144327903"/>
        </pc:sldMkLst>
      </pc:sldChg>
      <pc:sldChg chg="delCm">
        <pc:chgData name="Jason Wiese" userId="4bff8d5b-7de6-4655-b397-69b0afc81113" providerId="ADAL" clId="{0054FA13-5255-4EB9-83BC-9E107334A45C}" dt="2021-11-02T14:10:25.262" v="10" actId="1592"/>
        <pc:sldMkLst>
          <pc:docMk/>
          <pc:sldMk cId="3681668246" sldId="2144327904"/>
        </pc:sldMkLst>
      </pc:sldChg>
      <pc:sldChg chg="delCm">
        <pc:chgData name="Jason Wiese" userId="4bff8d5b-7de6-4655-b397-69b0afc81113" providerId="ADAL" clId="{0054FA13-5255-4EB9-83BC-9E107334A45C}" dt="2021-11-02T14:09:34.027" v="8" actId="1592"/>
        <pc:sldMkLst>
          <pc:docMk/>
          <pc:sldMk cId="2868894200" sldId="2144327906"/>
        </pc:sldMkLst>
      </pc:sldChg>
      <pc:sldChg chg="delCm">
        <pc:chgData name="Jason Wiese" userId="4bff8d5b-7de6-4655-b397-69b0afc81113" providerId="ADAL" clId="{0054FA13-5255-4EB9-83BC-9E107334A45C}" dt="2021-11-02T14:27:30.393" v="277" actId="1592"/>
        <pc:sldMkLst>
          <pc:docMk/>
          <pc:sldMk cId="500868199" sldId="2144327909"/>
        </pc:sldMkLst>
      </pc:sldChg>
      <pc:sldChg chg="delCm">
        <pc:chgData name="Jason Wiese" userId="4bff8d5b-7de6-4655-b397-69b0afc81113" providerId="ADAL" clId="{0054FA13-5255-4EB9-83BC-9E107334A45C}" dt="2021-11-02T14:24:24.259" v="274" actId="1592"/>
        <pc:sldMkLst>
          <pc:docMk/>
          <pc:sldMk cId="2579653190" sldId="2144327910"/>
        </pc:sldMkLst>
      </pc:sldChg>
      <pc:sldChg chg="delCm">
        <pc:chgData name="Jason Wiese" userId="4bff8d5b-7de6-4655-b397-69b0afc81113" providerId="ADAL" clId="{0054FA13-5255-4EB9-83BC-9E107334A45C}" dt="2021-11-02T14:28:11.587" v="279" actId="1592"/>
        <pc:sldMkLst>
          <pc:docMk/>
          <pc:sldMk cId="1415261693" sldId="2144327913"/>
        </pc:sldMkLst>
      </pc:sldChg>
      <pc:sldChg chg="delCm">
        <pc:chgData name="Jason Wiese" userId="4bff8d5b-7de6-4655-b397-69b0afc81113" providerId="ADAL" clId="{0054FA13-5255-4EB9-83BC-9E107334A45C}" dt="2021-11-02T14:28:25.395" v="280" actId="1592"/>
        <pc:sldMkLst>
          <pc:docMk/>
          <pc:sldMk cId="1576284903" sldId="2144327917"/>
        </pc:sldMkLst>
      </pc:sldChg>
      <pc:sldChg chg="delCm">
        <pc:chgData name="Jason Wiese" userId="4bff8d5b-7de6-4655-b397-69b0afc81113" providerId="ADAL" clId="{0054FA13-5255-4EB9-83BC-9E107334A45C}" dt="2021-11-02T14:09:38.075" v="9" actId="1592"/>
        <pc:sldMkLst>
          <pc:docMk/>
          <pc:sldMk cId="3591919794" sldId="2144327919"/>
        </pc:sldMkLst>
      </pc:sldChg>
      <pc:sldChg chg="delCm">
        <pc:chgData name="Jason Wiese" userId="4bff8d5b-7de6-4655-b397-69b0afc81113" providerId="ADAL" clId="{0054FA13-5255-4EB9-83BC-9E107334A45C}" dt="2021-11-02T14:29:20.638" v="284" actId="1592"/>
        <pc:sldMkLst>
          <pc:docMk/>
          <pc:sldMk cId="2814394679" sldId="2144327922"/>
        </pc:sldMkLst>
      </pc:sldChg>
      <pc:sldChg chg="delCm">
        <pc:chgData name="Jason Wiese" userId="4bff8d5b-7de6-4655-b397-69b0afc81113" providerId="ADAL" clId="{0054FA13-5255-4EB9-83BC-9E107334A45C}" dt="2021-11-02T14:09:08.995" v="6" actId="1592"/>
        <pc:sldMkLst>
          <pc:docMk/>
          <pc:sldMk cId="398451878" sldId="2144327923"/>
        </pc:sldMkLst>
      </pc:sldChg>
      <pc:sldChg chg="delCm">
        <pc:chgData name="Jason Wiese" userId="4bff8d5b-7de6-4655-b397-69b0afc81113" providerId="ADAL" clId="{0054FA13-5255-4EB9-83BC-9E107334A45C}" dt="2021-11-02T14:28:35.926" v="281" actId="1592"/>
        <pc:sldMkLst>
          <pc:docMk/>
          <pc:sldMk cId="3368971028" sldId="2144327924"/>
        </pc:sldMkLst>
      </pc:sldChg>
      <pc:sldChg chg="delCm">
        <pc:chgData name="Jason Wiese" userId="4bff8d5b-7de6-4655-b397-69b0afc81113" providerId="ADAL" clId="{0054FA13-5255-4EB9-83BC-9E107334A45C}" dt="2021-11-02T14:24:08.983" v="271" actId="1592"/>
        <pc:sldMkLst>
          <pc:docMk/>
          <pc:sldMk cId="2641466523" sldId="2144327928"/>
        </pc:sldMkLst>
      </pc:sldChg>
      <pc:sldChg chg="delCm">
        <pc:chgData name="Jason Wiese" userId="4bff8d5b-7de6-4655-b397-69b0afc81113" providerId="ADAL" clId="{0054FA13-5255-4EB9-83BC-9E107334A45C}" dt="2021-11-02T14:30:05.811" v="286" actId="1592"/>
        <pc:sldMkLst>
          <pc:docMk/>
          <pc:sldMk cId="2838979994" sldId="2144327929"/>
        </pc:sldMkLst>
      </pc:sldChg>
      <pc:sldChg chg="delCm">
        <pc:chgData name="Jason Wiese" userId="4bff8d5b-7de6-4655-b397-69b0afc81113" providerId="ADAL" clId="{0054FA13-5255-4EB9-83BC-9E107334A45C}" dt="2021-11-02T14:10:45.339" v="11" actId="1592"/>
        <pc:sldMkLst>
          <pc:docMk/>
          <pc:sldMk cId="1065116539" sldId="2144327931"/>
        </pc:sldMkLst>
      </pc:sldChg>
      <pc:sldChg chg="delCm">
        <pc:chgData name="Jason Wiese" userId="4bff8d5b-7de6-4655-b397-69b0afc81113" providerId="ADAL" clId="{0054FA13-5255-4EB9-83BC-9E107334A45C}" dt="2021-11-02T14:09:29.966" v="7" actId="1592"/>
        <pc:sldMkLst>
          <pc:docMk/>
          <pc:sldMk cId="3630604217" sldId="2144327932"/>
        </pc:sldMkLst>
      </pc:sldChg>
    </pc:docChg>
  </pc:docChgLst>
  <pc:docChgLst>
    <pc:chgData name="Karolina Guillen" userId="c1c08796-a0be-47c6-af52-5d31fd96ec50" providerId="ADAL" clId="{9AEBB339-C2C1-4408-BACC-EA202FA67077}"/>
    <pc:docChg chg="undo custSel modSld">
      <pc:chgData name="Karolina Guillen" userId="c1c08796-a0be-47c6-af52-5d31fd96ec50" providerId="ADAL" clId="{9AEBB339-C2C1-4408-BACC-EA202FA67077}" dt="2021-11-02T17:10:38.680" v="256" actId="1036"/>
      <pc:docMkLst>
        <pc:docMk/>
      </pc:docMkLst>
      <pc:sldChg chg="modSp mod">
        <pc:chgData name="Karolina Guillen" userId="c1c08796-a0be-47c6-af52-5d31fd96ec50" providerId="ADAL" clId="{9AEBB339-C2C1-4408-BACC-EA202FA67077}" dt="2021-11-02T17:04:37.683" v="209" actId="554"/>
        <pc:sldMkLst>
          <pc:docMk/>
          <pc:sldMk cId="276887206" sldId="2144327876"/>
        </pc:sldMkLst>
        <pc:spChg chg="mod">
          <ac:chgData name="Karolina Guillen" userId="c1c08796-a0be-47c6-af52-5d31fd96ec50" providerId="ADAL" clId="{9AEBB339-C2C1-4408-BACC-EA202FA67077}" dt="2021-11-02T17:04:37.683" v="209" actId="554"/>
          <ac:spMkLst>
            <pc:docMk/>
            <pc:sldMk cId="276887206" sldId="2144327876"/>
            <ac:spMk id="24" creationId="{988BB3AF-61BB-4D2E-B87C-2D5AA63F5FB2}"/>
          </ac:spMkLst>
        </pc:spChg>
        <pc:spChg chg="mod">
          <ac:chgData name="Karolina Guillen" userId="c1c08796-a0be-47c6-af52-5d31fd96ec50" providerId="ADAL" clId="{9AEBB339-C2C1-4408-BACC-EA202FA67077}" dt="2021-11-02T17:04:37.683" v="209" actId="554"/>
          <ac:spMkLst>
            <pc:docMk/>
            <pc:sldMk cId="276887206" sldId="2144327876"/>
            <ac:spMk id="27" creationId="{AB865B79-90D6-453D-BAF7-DDFD79E1D07C}"/>
          </ac:spMkLst>
        </pc:spChg>
        <pc:spChg chg="mod">
          <ac:chgData name="Karolina Guillen" userId="c1c08796-a0be-47c6-af52-5d31fd96ec50" providerId="ADAL" clId="{9AEBB339-C2C1-4408-BACC-EA202FA67077}" dt="2021-11-02T17:04:37.683" v="209" actId="554"/>
          <ac:spMkLst>
            <pc:docMk/>
            <pc:sldMk cId="276887206" sldId="2144327876"/>
            <ac:spMk id="33" creationId="{5560C96A-2084-0840-B88B-E4DD518EDBA0}"/>
          </ac:spMkLst>
        </pc:spChg>
        <pc:spChg chg="mod">
          <ac:chgData name="Karolina Guillen" userId="c1c08796-a0be-47c6-af52-5d31fd96ec50" providerId="ADAL" clId="{9AEBB339-C2C1-4408-BACC-EA202FA67077}" dt="2021-11-02T17:04:37.683" v="209" actId="554"/>
          <ac:spMkLst>
            <pc:docMk/>
            <pc:sldMk cId="276887206" sldId="2144327876"/>
            <ac:spMk id="37" creationId="{42A241C3-2D1B-024B-B921-2CBD7F24B51F}"/>
          </ac:spMkLst>
        </pc:spChg>
      </pc:sldChg>
      <pc:sldChg chg="modSp mod delCm modNotesTx">
        <pc:chgData name="Karolina Guillen" userId="c1c08796-a0be-47c6-af52-5d31fd96ec50" providerId="ADAL" clId="{9AEBB339-C2C1-4408-BACC-EA202FA67077}" dt="2021-11-02T17:09:34.518" v="249" actId="554"/>
        <pc:sldMkLst>
          <pc:docMk/>
          <pc:sldMk cId="2302560048" sldId="2144327905"/>
        </pc:sldMkLst>
        <pc:spChg chg="mod">
          <ac:chgData name="Karolina Guillen" userId="c1c08796-a0be-47c6-af52-5d31fd96ec50" providerId="ADAL" clId="{9AEBB339-C2C1-4408-BACC-EA202FA67077}" dt="2021-11-02T16:30:48.750" v="199" actId="404"/>
          <ac:spMkLst>
            <pc:docMk/>
            <pc:sldMk cId="2302560048" sldId="2144327905"/>
            <ac:spMk id="17" creationId="{6781F72F-743F-40A3-B80E-ADB9594EADF1}"/>
          </ac:spMkLst>
        </pc:spChg>
        <pc:picChg chg="mod">
          <ac:chgData name="Karolina Guillen" userId="c1c08796-a0be-47c6-af52-5d31fd96ec50" providerId="ADAL" clId="{9AEBB339-C2C1-4408-BACC-EA202FA67077}" dt="2021-11-02T17:09:34.518" v="249" actId="554"/>
          <ac:picMkLst>
            <pc:docMk/>
            <pc:sldMk cId="2302560048" sldId="2144327905"/>
            <ac:picMk id="19" creationId="{A66472B9-BAFA-4D8D-BD81-587070EEE669}"/>
          </ac:picMkLst>
        </pc:picChg>
        <pc:picChg chg="mod">
          <ac:chgData name="Karolina Guillen" userId="c1c08796-a0be-47c6-af52-5d31fd96ec50" providerId="ADAL" clId="{9AEBB339-C2C1-4408-BACC-EA202FA67077}" dt="2021-11-02T17:09:34.518" v="249" actId="554"/>
          <ac:picMkLst>
            <pc:docMk/>
            <pc:sldMk cId="2302560048" sldId="2144327905"/>
            <ac:picMk id="20" creationId="{17A4FCF0-E8D6-4AA4-B3A0-54B7D4D06D8B}"/>
          </ac:picMkLst>
        </pc:picChg>
      </pc:sldChg>
      <pc:sldChg chg="modSp mod">
        <pc:chgData name="Karolina Guillen" userId="c1c08796-a0be-47c6-af52-5d31fd96ec50" providerId="ADAL" clId="{9AEBB339-C2C1-4408-BACC-EA202FA67077}" dt="2021-11-02T17:10:38.680" v="256" actId="1036"/>
        <pc:sldMkLst>
          <pc:docMk/>
          <pc:sldMk cId="2868894200" sldId="2144327906"/>
        </pc:sldMkLst>
        <pc:spChg chg="mod">
          <ac:chgData name="Karolina Guillen" userId="c1c08796-a0be-47c6-af52-5d31fd96ec50" providerId="ADAL" clId="{9AEBB339-C2C1-4408-BACC-EA202FA67077}" dt="2021-11-02T17:10:38.680" v="256" actId="1036"/>
          <ac:spMkLst>
            <pc:docMk/>
            <pc:sldMk cId="2868894200" sldId="2144327906"/>
            <ac:spMk id="7" creationId="{4AE334FF-013B-4334-A22B-4AD816EFE3C8}"/>
          </ac:spMkLst>
        </pc:spChg>
      </pc:sldChg>
      <pc:sldChg chg="modSp mod">
        <pc:chgData name="Karolina Guillen" userId="c1c08796-a0be-47c6-af52-5d31fd96ec50" providerId="ADAL" clId="{9AEBB339-C2C1-4408-BACC-EA202FA67077}" dt="2021-11-02T17:01:52.502" v="208" actId="1036"/>
        <pc:sldMkLst>
          <pc:docMk/>
          <pc:sldMk cId="500868199" sldId="2144327909"/>
        </pc:sldMkLst>
        <pc:graphicFrameChg chg="modGraphic">
          <ac:chgData name="Karolina Guillen" userId="c1c08796-a0be-47c6-af52-5d31fd96ec50" providerId="ADAL" clId="{9AEBB339-C2C1-4408-BACC-EA202FA67077}" dt="2021-11-02T17:01:46.912" v="207" actId="242"/>
          <ac:graphicFrameMkLst>
            <pc:docMk/>
            <pc:sldMk cId="500868199" sldId="2144327909"/>
            <ac:graphicFrameMk id="16" creationId="{08AAE288-6D79-430B-BE66-494627CF0DA9}"/>
          </ac:graphicFrameMkLst>
        </pc:graphicFrameChg>
        <pc:graphicFrameChg chg="modGraphic">
          <ac:chgData name="Karolina Guillen" userId="c1c08796-a0be-47c6-af52-5d31fd96ec50" providerId="ADAL" clId="{9AEBB339-C2C1-4408-BACC-EA202FA67077}" dt="2021-11-02T17:01:34.151" v="206" actId="242"/>
          <ac:graphicFrameMkLst>
            <pc:docMk/>
            <pc:sldMk cId="500868199" sldId="2144327909"/>
            <ac:graphicFrameMk id="23" creationId="{A78C375D-C859-4EB7-B3CA-9831AA27D2A2}"/>
          </ac:graphicFrameMkLst>
        </pc:graphicFrameChg>
        <pc:cxnChg chg="mod">
          <ac:chgData name="Karolina Guillen" userId="c1c08796-a0be-47c6-af52-5d31fd96ec50" providerId="ADAL" clId="{9AEBB339-C2C1-4408-BACC-EA202FA67077}" dt="2021-11-02T17:01:52.502" v="208" actId="1036"/>
          <ac:cxnSpMkLst>
            <pc:docMk/>
            <pc:sldMk cId="500868199" sldId="2144327909"/>
            <ac:cxnSpMk id="17" creationId="{EADC980C-2BE9-4D17-9F2D-D7BB878D5810}"/>
          </ac:cxnSpMkLst>
        </pc:cxnChg>
      </pc:sldChg>
      <pc:sldChg chg="modSp">
        <pc:chgData name="Karolina Guillen" userId="c1c08796-a0be-47c6-af52-5d31fd96ec50" providerId="ADAL" clId="{9AEBB339-C2C1-4408-BACC-EA202FA67077}" dt="2021-11-02T16:55:41.644" v="203"/>
        <pc:sldMkLst>
          <pc:docMk/>
          <pc:sldMk cId="3591919794" sldId="2144327919"/>
        </pc:sldMkLst>
        <pc:graphicFrameChg chg="mod">
          <ac:chgData name="Karolina Guillen" userId="c1c08796-a0be-47c6-af52-5d31fd96ec50" providerId="ADAL" clId="{9AEBB339-C2C1-4408-BACC-EA202FA67077}" dt="2021-11-02T16:55:41.644" v="203"/>
          <ac:graphicFrameMkLst>
            <pc:docMk/>
            <pc:sldMk cId="3591919794" sldId="2144327919"/>
            <ac:graphicFrameMk id="10" creationId="{29FEACDF-74D8-42AD-8F27-6EBA7B8B3B13}"/>
          </ac:graphicFrameMkLst>
        </pc:graphicFrameChg>
      </pc:sldChg>
      <pc:sldChg chg="modSp mod">
        <pc:chgData name="Karolina Guillen" userId="c1c08796-a0be-47c6-af52-5d31fd96ec50" providerId="ADAL" clId="{9AEBB339-C2C1-4408-BACC-EA202FA67077}" dt="2021-11-02T17:08:51.899" v="230" actId="1036"/>
        <pc:sldMkLst>
          <pc:docMk/>
          <pc:sldMk cId="3740129033" sldId="2144327925"/>
        </pc:sldMkLst>
        <pc:spChg chg="mod">
          <ac:chgData name="Karolina Guillen" userId="c1c08796-a0be-47c6-af52-5d31fd96ec50" providerId="ADAL" clId="{9AEBB339-C2C1-4408-BACC-EA202FA67077}" dt="2021-11-02T17:08:51.899" v="230" actId="1036"/>
          <ac:spMkLst>
            <pc:docMk/>
            <pc:sldMk cId="3740129033" sldId="2144327925"/>
            <ac:spMk id="16" creationId="{83FFAB2B-0A12-4B6F-847A-0AF53CCE0C5F}"/>
          </ac:spMkLst>
        </pc:spChg>
        <pc:spChg chg="mod">
          <ac:chgData name="Karolina Guillen" userId="c1c08796-a0be-47c6-af52-5d31fd96ec50" providerId="ADAL" clId="{9AEBB339-C2C1-4408-BACC-EA202FA67077}" dt="2021-11-02T17:08:51.899" v="230" actId="1036"/>
          <ac:spMkLst>
            <pc:docMk/>
            <pc:sldMk cId="3740129033" sldId="2144327925"/>
            <ac:spMk id="17" creationId="{76B9849A-795A-434F-9F4A-DDF5617D73A3}"/>
          </ac:spMkLst>
        </pc:spChg>
        <pc:spChg chg="mod">
          <ac:chgData name="Karolina Guillen" userId="c1c08796-a0be-47c6-af52-5d31fd96ec50" providerId="ADAL" clId="{9AEBB339-C2C1-4408-BACC-EA202FA67077}" dt="2021-11-02T17:08:34.972" v="222" actId="1036"/>
          <ac:spMkLst>
            <pc:docMk/>
            <pc:sldMk cId="3740129033" sldId="2144327925"/>
            <ac:spMk id="21" creationId="{DF883384-F7AA-4B04-A25D-AC131CEE1611}"/>
          </ac:spMkLst>
        </pc:spChg>
        <pc:graphicFrameChg chg="mod">
          <ac:chgData name="Karolina Guillen" userId="c1c08796-a0be-47c6-af52-5d31fd96ec50" providerId="ADAL" clId="{9AEBB339-C2C1-4408-BACC-EA202FA67077}" dt="2021-11-02T17:08:51.899" v="230" actId="1036"/>
          <ac:graphicFrameMkLst>
            <pc:docMk/>
            <pc:sldMk cId="3740129033" sldId="2144327925"/>
            <ac:graphicFrameMk id="13" creationId="{8FD337BC-0844-46B5-BD88-B79B7BEB6279}"/>
          </ac:graphicFrameMkLst>
        </pc:graphicFrameChg>
        <pc:graphicFrameChg chg="mod">
          <ac:chgData name="Karolina Guillen" userId="c1c08796-a0be-47c6-af52-5d31fd96ec50" providerId="ADAL" clId="{9AEBB339-C2C1-4408-BACC-EA202FA67077}" dt="2021-11-02T17:08:51.899" v="230" actId="1036"/>
          <ac:graphicFrameMkLst>
            <pc:docMk/>
            <pc:sldMk cId="3740129033" sldId="2144327925"/>
            <ac:graphicFrameMk id="20" creationId="{1ACEB649-74B7-4872-A28B-BD89584D2E5D}"/>
          </ac:graphicFrameMkLst>
        </pc:graphicFrameChg>
        <pc:cxnChg chg="mod">
          <ac:chgData name="Karolina Guillen" userId="c1c08796-a0be-47c6-af52-5d31fd96ec50" providerId="ADAL" clId="{9AEBB339-C2C1-4408-BACC-EA202FA67077}" dt="2021-11-02T17:08:51.899" v="230" actId="1036"/>
          <ac:cxnSpMkLst>
            <pc:docMk/>
            <pc:sldMk cId="3740129033" sldId="2144327925"/>
            <ac:cxnSpMk id="12" creationId="{9C250733-0FD7-416B-BE82-A86EFFA52B2F}"/>
          </ac:cxnSpMkLst>
        </pc:cxnChg>
      </pc:sldChg>
      <pc:sldChg chg="modSp mod">
        <pc:chgData name="Karolina Guillen" userId="c1c08796-a0be-47c6-af52-5d31fd96ec50" providerId="ADAL" clId="{9AEBB339-C2C1-4408-BACC-EA202FA67077}" dt="2021-11-02T17:09:12.362" v="248" actId="1035"/>
        <pc:sldMkLst>
          <pc:docMk/>
          <pc:sldMk cId="4132307113" sldId="2144327926"/>
        </pc:sldMkLst>
        <pc:spChg chg="mod">
          <ac:chgData name="Karolina Guillen" userId="c1c08796-a0be-47c6-af52-5d31fd96ec50" providerId="ADAL" clId="{9AEBB339-C2C1-4408-BACC-EA202FA67077}" dt="2021-11-02T17:09:03.978" v="242" actId="1036"/>
          <ac:spMkLst>
            <pc:docMk/>
            <pc:sldMk cId="4132307113" sldId="2144327926"/>
            <ac:spMk id="13" creationId="{72FC4122-F40A-45F9-A29B-99FC6C755C44}"/>
          </ac:spMkLst>
        </pc:spChg>
        <pc:spChg chg="mod">
          <ac:chgData name="Karolina Guillen" userId="c1c08796-a0be-47c6-af52-5d31fd96ec50" providerId="ADAL" clId="{9AEBB339-C2C1-4408-BACC-EA202FA67077}" dt="2021-11-02T17:09:03.978" v="242" actId="1036"/>
          <ac:spMkLst>
            <pc:docMk/>
            <pc:sldMk cId="4132307113" sldId="2144327926"/>
            <ac:spMk id="16" creationId="{02EDCEFD-8392-4431-8463-56320087419D}"/>
          </ac:spMkLst>
        </pc:spChg>
        <pc:spChg chg="mod">
          <ac:chgData name="Karolina Guillen" userId="c1c08796-a0be-47c6-af52-5d31fd96ec50" providerId="ADAL" clId="{9AEBB339-C2C1-4408-BACC-EA202FA67077}" dt="2021-11-02T17:09:12.362" v="248" actId="1035"/>
          <ac:spMkLst>
            <pc:docMk/>
            <pc:sldMk cId="4132307113" sldId="2144327926"/>
            <ac:spMk id="21" creationId="{DF883384-F7AA-4B04-A25D-AC131CEE1611}"/>
          </ac:spMkLst>
        </pc:spChg>
        <pc:graphicFrameChg chg="mod">
          <ac:chgData name="Karolina Guillen" userId="c1c08796-a0be-47c6-af52-5d31fd96ec50" providerId="ADAL" clId="{9AEBB339-C2C1-4408-BACC-EA202FA67077}" dt="2021-11-02T17:09:03.978" v="242" actId="1036"/>
          <ac:graphicFrameMkLst>
            <pc:docMk/>
            <pc:sldMk cId="4132307113" sldId="2144327926"/>
            <ac:graphicFrameMk id="18" creationId="{B54F4B21-D0AB-4A2F-B1D7-D71D7476CDB2}"/>
          </ac:graphicFrameMkLst>
        </pc:graphicFrameChg>
        <pc:graphicFrameChg chg="mod">
          <ac:chgData name="Karolina Guillen" userId="c1c08796-a0be-47c6-af52-5d31fd96ec50" providerId="ADAL" clId="{9AEBB339-C2C1-4408-BACC-EA202FA67077}" dt="2021-11-02T17:09:03.978" v="242" actId="1036"/>
          <ac:graphicFrameMkLst>
            <pc:docMk/>
            <pc:sldMk cId="4132307113" sldId="2144327926"/>
            <ac:graphicFrameMk id="20" creationId="{1ACEB649-74B7-4872-A28B-BD89584D2E5D}"/>
          </ac:graphicFrameMkLst>
        </pc:graphicFrameChg>
        <pc:cxnChg chg="mod">
          <ac:chgData name="Karolina Guillen" userId="c1c08796-a0be-47c6-af52-5d31fd96ec50" providerId="ADAL" clId="{9AEBB339-C2C1-4408-BACC-EA202FA67077}" dt="2021-11-02T17:09:03.978" v="242" actId="1036"/>
          <ac:cxnSpMkLst>
            <pc:docMk/>
            <pc:sldMk cId="4132307113" sldId="2144327926"/>
            <ac:cxnSpMk id="12" creationId="{7D8DD939-E823-4ACE-B135-5FF8DF21B383}"/>
          </ac:cxnSpMkLst>
        </pc:cxnChg>
      </pc:sldChg>
      <pc:sldChg chg="modSp mod">
        <pc:chgData name="Karolina Guillen" userId="c1c08796-a0be-47c6-af52-5d31fd96ec50" providerId="ADAL" clId="{9AEBB339-C2C1-4408-BACC-EA202FA67077}" dt="2021-11-02T17:00:52.428" v="205" actId="242"/>
        <pc:sldMkLst>
          <pc:docMk/>
          <pc:sldMk cId="2641466523" sldId="2144327928"/>
        </pc:sldMkLst>
        <pc:graphicFrameChg chg="modGraphic">
          <ac:chgData name="Karolina Guillen" userId="c1c08796-a0be-47c6-af52-5d31fd96ec50" providerId="ADAL" clId="{9AEBB339-C2C1-4408-BACC-EA202FA67077}" dt="2021-11-02T17:00:52.428" v="205" actId="242"/>
          <ac:graphicFrameMkLst>
            <pc:docMk/>
            <pc:sldMk cId="2641466523" sldId="2144327928"/>
            <ac:graphicFrameMk id="20" creationId="{1ACEB649-74B7-4872-A28B-BD89584D2E5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CFD8FD_6C4A9AF9.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7FCFD8E6_99C26246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CFD8EC_D83A6C9A.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CFD8EC_D83A6C9A5.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7FCFD8E9_545B2DFD.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7FCFD8E9_545B2DFD6.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7FCFD8ED_5DF432E7.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7FCFD8ED_5DF432E77.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CFD8FC_D8669FB9.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CFD8FC_D8669FB9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CFD8E2_AAFFD9F8.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CFD8E2_AAFFD9F8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CFD8EF_D61858B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CFD8EF_D61858B2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CFD8FB_3F7C637B.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7FCFD8E6_99C2624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060"/>
                </a:solidFill>
                <a:latin typeface="Helvetica" panose="020B0403020202020204" pitchFamily="34" charset="0"/>
                <a:ea typeface="+mn-ea"/>
                <a:cs typeface="+mn-cs"/>
              </a:defRPr>
            </a:pPr>
            <a:r>
              <a:rPr lang="en-US" sz="1800" b="1">
                <a:solidFill>
                  <a:srgbClr val="002060"/>
                </a:solidFill>
                <a:latin typeface="Helvetica" panose="020B0403020202020204" pitchFamily="34" charset="0"/>
              </a:rPr>
              <a:t>Tatari:</a:t>
            </a:r>
            <a:r>
              <a:rPr lang="en-US" sz="1800" b="1" baseline="0">
                <a:solidFill>
                  <a:srgbClr val="002060"/>
                </a:solidFill>
                <a:latin typeface="Helvetica" panose="020B0403020202020204" pitchFamily="34" charset="0"/>
              </a:rPr>
              <a:t> ‘New to TV’ Advertisers in 1H 2021 </a:t>
            </a:r>
            <a:endParaRPr lang="en-US" sz="1800" b="1">
              <a:solidFill>
                <a:srgbClr val="002060"/>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2060"/>
              </a:solidFill>
              <a:latin typeface="Helvetica" panose="020B0403020202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Spend Linear TV</c:v>
                </c:pt>
              </c:strCache>
            </c:strRef>
          </c:tx>
          <c:spPr>
            <a:solidFill>
              <a:srgbClr val="00B0F0"/>
            </a:solidFill>
            <a:ln>
              <a:noFill/>
            </a:ln>
            <a:effectLst/>
          </c:spPr>
          <c:invertIfNegative val="0"/>
          <c:cat>
            <c:strRef>
              <c:f>Sheet1!$A$2:$A$7</c:f>
              <c:strCache>
                <c:ptCount val="6"/>
                <c:pt idx="0">
                  <c:v>Jan '21</c:v>
                </c:pt>
                <c:pt idx="1">
                  <c:v>Feb '21</c:v>
                </c:pt>
                <c:pt idx="2">
                  <c:v>Mar '21</c:v>
                </c:pt>
                <c:pt idx="3">
                  <c:v>Apr '21</c:v>
                </c:pt>
                <c:pt idx="4">
                  <c:v>May '21</c:v>
                </c:pt>
                <c:pt idx="5">
                  <c:v>Jun '21</c:v>
                </c:pt>
              </c:strCache>
            </c:strRef>
          </c:cat>
          <c:val>
            <c:numRef>
              <c:f>Sheet1!$B$2:$B$7</c:f>
              <c:numCache>
                <c:formatCode>"$"#,##0.0</c:formatCode>
                <c:ptCount val="6"/>
                <c:pt idx="0">
                  <c:v>0.1</c:v>
                </c:pt>
                <c:pt idx="1">
                  <c:v>0.05</c:v>
                </c:pt>
                <c:pt idx="2">
                  <c:v>0.4</c:v>
                </c:pt>
                <c:pt idx="3">
                  <c:v>0.45</c:v>
                </c:pt>
                <c:pt idx="4">
                  <c:v>0.8</c:v>
                </c:pt>
                <c:pt idx="5">
                  <c:v>1</c:v>
                </c:pt>
              </c:numCache>
            </c:numRef>
          </c:val>
          <c:extLst>
            <c:ext xmlns:c16="http://schemas.microsoft.com/office/drawing/2014/chart" uri="{C3380CC4-5D6E-409C-BE32-E72D297353CC}">
              <c16:uniqueId val="{00000000-D180-4DE7-A6FD-2F2AD39B2099}"/>
            </c:ext>
          </c:extLst>
        </c:ser>
        <c:ser>
          <c:idx val="1"/>
          <c:order val="1"/>
          <c:tx>
            <c:strRef>
              <c:f>Sheet1!$C$1</c:f>
              <c:strCache>
                <c:ptCount val="1"/>
                <c:pt idx="0">
                  <c:v>Spend Streaming</c:v>
                </c:pt>
              </c:strCache>
            </c:strRef>
          </c:tx>
          <c:spPr>
            <a:solidFill>
              <a:srgbClr val="ED3C8D"/>
            </a:solidFill>
            <a:ln>
              <a:noFill/>
            </a:ln>
            <a:effectLst/>
          </c:spPr>
          <c:invertIfNegative val="0"/>
          <c:cat>
            <c:strRef>
              <c:f>Sheet1!$A$2:$A$7</c:f>
              <c:strCache>
                <c:ptCount val="6"/>
                <c:pt idx="0">
                  <c:v>Jan '21</c:v>
                </c:pt>
                <c:pt idx="1">
                  <c:v>Feb '21</c:v>
                </c:pt>
                <c:pt idx="2">
                  <c:v>Mar '21</c:v>
                </c:pt>
                <c:pt idx="3">
                  <c:v>Apr '21</c:v>
                </c:pt>
                <c:pt idx="4">
                  <c:v>May '21</c:v>
                </c:pt>
                <c:pt idx="5">
                  <c:v>Jun '21</c:v>
                </c:pt>
              </c:strCache>
            </c:strRef>
          </c:cat>
          <c:val>
            <c:numRef>
              <c:f>Sheet1!$C$2:$C$7</c:f>
              <c:numCache>
                <c:formatCode>"$"#,##0.0</c:formatCode>
                <c:ptCount val="6"/>
                <c:pt idx="0">
                  <c:v>0.1</c:v>
                </c:pt>
                <c:pt idx="1">
                  <c:v>0</c:v>
                </c:pt>
                <c:pt idx="2">
                  <c:v>0.1</c:v>
                </c:pt>
                <c:pt idx="3">
                  <c:v>0.15</c:v>
                </c:pt>
                <c:pt idx="4">
                  <c:v>0.2</c:v>
                </c:pt>
                <c:pt idx="5">
                  <c:v>0.3</c:v>
                </c:pt>
              </c:numCache>
            </c:numRef>
          </c:val>
          <c:extLst>
            <c:ext xmlns:c16="http://schemas.microsoft.com/office/drawing/2014/chart" uri="{C3380CC4-5D6E-409C-BE32-E72D297353CC}">
              <c16:uniqueId val="{00000001-D180-4DE7-A6FD-2F2AD39B2099}"/>
            </c:ext>
          </c:extLst>
        </c:ser>
        <c:dLbls>
          <c:showLegendKey val="0"/>
          <c:showVal val="0"/>
          <c:showCatName val="0"/>
          <c:showSerName val="0"/>
          <c:showPercent val="0"/>
          <c:showBubbleSize val="0"/>
        </c:dLbls>
        <c:gapWidth val="150"/>
        <c:overlap val="100"/>
        <c:axId val="1904984655"/>
        <c:axId val="1904995055"/>
      </c:barChart>
      <c:catAx>
        <c:axId val="1904984655"/>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Helvetica" panose="020B0403020202020204" pitchFamily="34" charset="0"/>
                <a:ea typeface="+mn-ea"/>
                <a:cs typeface="+mn-cs"/>
              </a:defRPr>
            </a:pPr>
            <a:endParaRPr lang="en-US"/>
          </a:p>
        </c:txPr>
        <c:crossAx val="1904995055"/>
        <c:crosses val="autoZero"/>
        <c:auto val="1"/>
        <c:lblAlgn val="ctr"/>
        <c:lblOffset val="100"/>
        <c:noMultiLvlLbl val="0"/>
      </c:catAx>
      <c:valAx>
        <c:axId val="1904995055"/>
        <c:scaling>
          <c:orientation val="minMax"/>
        </c:scaling>
        <c:delete val="0"/>
        <c:axPos val="l"/>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Helvetica" panose="020B0403020202020204" pitchFamily="34" charset="0"/>
                <a:ea typeface="+mn-ea"/>
                <a:cs typeface="+mn-cs"/>
              </a:defRPr>
            </a:pPr>
            <a:endParaRPr lang="en-US"/>
          </a:p>
        </c:txPr>
        <c:crossAx val="1904984655"/>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ED3C8D"/>
            </a:solidFill>
          </c:spPr>
          <c:dPt>
            <c:idx val="0"/>
            <c:bubble3D val="0"/>
            <c:spPr>
              <a:solidFill>
                <a:srgbClr val="FFE600"/>
              </a:solidFill>
              <a:ln>
                <a:noFill/>
              </a:ln>
              <a:effectLst/>
            </c:spPr>
            <c:extLst>
              <c:ext xmlns:c16="http://schemas.microsoft.com/office/drawing/2014/chart" uri="{C3380CC4-5D6E-409C-BE32-E72D297353CC}">
                <c16:uniqueId val="{00000001-2C49-4C75-9016-9B26CE0D4839}"/>
              </c:ext>
            </c:extLst>
          </c:dPt>
          <c:dPt>
            <c:idx val="1"/>
            <c:bubble3D val="0"/>
            <c:spPr>
              <a:solidFill>
                <a:srgbClr val="4EBEA4"/>
              </a:solidFill>
              <a:ln>
                <a:noFill/>
              </a:ln>
              <a:effectLst/>
            </c:spPr>
            <c:extLst>
              <c:ext xmlns:c16="http://schemas.microsoft.com/office/drawing/2014/chart" uri="{C3380CC4-5D6E-409C-BE32-E72D297353CC}">
                <c16:uniqueId val="{00000003-2C49-4C75-9016-9B26CE0D4839}"/>
              </c:ext>
            </c:extLst>
          </c:dPt>
          <c:dPt>
            <c:idx val="2"/>
            <c:bubble3D val="0"/>
            <c:spPr>
              <a:solidFill>
                <a:srgbClr val="ED3C8D"/>
              </a:solidFill>
              <a:ln>
                <a:noFill/>
              </a:ln>
              <a:effectLst/>
            </c:spPr>
            <c:extLst>
              <c:ext xmlns:c16="http://schemas.microsoft.com/office/drawing/2014/chart" uri="{C3380CC4-5D6E-409C-BE32-E72D297353CC}">
                <c16:uniqueId val="{00000005-2C49-4C75-9016-9B26CE0D4839}"/>
              </c:ext>
            </c:extLst>
          </c:dPt>
          <c:dLbls>
            <c:dLbl>
              <c:idx val="0"/>
              <c:layout>
                <c:manualLayout>
                  <c:x val="-0.15314440936103052"/>
                  <c:y val="0.16865252286311075"/>
                </c:manualLayout>
              </c:layout>
              <c:tx>
                <c:rich>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403020202020204" pitchFamily="34" charset="0"/>
                        <a:ea typeface="+mn-ea"/>
                        <a:cs typeface="+mn-cs"/>
                      </a:defRPr>
                    </a:pPr>
                    <a:r>
                      <a:rPr lang="en-US">
                        <a:solidFill>
                          <a:srgbClr val="1F1A62"/>
                        </a:solidFill>
                      </a:rPr>
                      <a:t>‘Older’</a:t>
                    </a:r>
                  </a:p>
                  <a:p>
                    <a:pPr>
                      <a:defRPr sz="1600" b="1"/>
                    </a:pPr>
                    <a:fld id="{BE937504-DC4B-44EA-BDCA-BBF2E168B173}" type="VALUE">
                      <a:rPr lang="en-US" smtClean="0">
                        <a:solidFill>
                          <a:srgbClr val="1F1A62"/>
                        </a:solidFill>
                      </a:rPr>
                      <a:pPr>
                        <a:defRPr sz="1600" b="1"/>
                      </a:pPr>
                      <a:t>[VALUE]</a:t>
                    </a:fld>
                    <a:endParaRPr lang="en-US">
                      <a:solidFill>
                        <a:srgbClr val="1F1A62"/>
                      </a:solidFill>
                    </a:endParaRPr>
                  </a:p>
                  <a:p>
                    <a:pPr>
                      <a:defRPr sz="1600" b="1"/>
                    </a:pPr>
                    <a:r>
                      <a:rPr lang="en-US" sz="1200">
                        <a:solidFill>
                          <a:srgbClr val="1F1A62"/>
                        </a:solidFill>
                      </a:rPr>
                      <a:t>(14 brands)</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49-4C75-9016-9B26CE0D4839}"/>
                </c:ext>
              </c:extLst>
            </c:dLbl>
            <c:dLbl>
              <c:idx val="1"/>
              <c:layout>
                <c:manualLayout>
                  <c:x val="-0.22178392948760628"/>
                  <c:y val="-0.17874863660576135"/>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r>
                      <a:rPr lang="en-US">
                        <a:solidFill>
                          <a:schemeClr val="bg1"/>
                        </a:solidFill>
                      </a:rPr>
                      <a:t>‘Middle’</a:t>
                    </a:r>
                  </a:p>
                  <a:p>
                    <a:pPr algn="ctr">
                      <a:defRPr lang="en-US" sz="1600" b="1">
                        <a:solidFill>
                          <a:schemeClr val="bg1"/>
                        </a:solidFill>
                      </a:defRPr>
                    </a:pPr>
                    <a:fld id="{2D2F5DEA-C228-4EAD-A048-33AC71FC8C1C}" type="VALUE">
                      <a:rPr lang="en-US" smtClean="0">
                        <a:solidFill>
                          <a:schemeClr val="bg1"/>
                        </a:solidFill>
                      </a:rPr>
                      <a:pPr algn="ctr">
                        <a:defRPr lang="en-US" sz="1600" b="1">
                          <a:solidFill>
                            <a:schemeClr val="bg1"/>
                          </a:solidFill>
                        </a:defRPr>
                      </a:pPr>
                      <a:t>[VALUE]</a:t>
                    </a:fld>
                    <a:endParaRPr lang="en-US">
                      <a:solidFill>
                        <a:schemeClr val="bg1"/>
                      </a:solidFill>
                    </a:endParaRPr>
                  </a:p>
                  <a:p>
                    <a:pPr algn="ctr">
                      <a:defRPr lang="en-US" sz="1600" b="1">
                        <a:solidFill>
                          <a:schemeClr val="bg1"/>
                        </a:solidFill>
                      </a:defRPr>
                    </a:pPr>
                    <a:r>
                      <a:rPr lang="en-US" sz="1200">
                        <a:solidFill>
                          <a:schemeClr val="bg1"/>
                        </a:solidFill>
                      </a:rPr>
                      <a:t>(34 brands)</a:t>
                    </a:r>
                  </a:p>
                </c:rich>
              </c:tx>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464004566621367"/>
                      <c:h val="0.30927750674298854"/>
                    </c:manualLayout>
                  </c15:layout>
                  <c15:dlblFieldTable/>
                  <c15:showDataLabelsRange val="0"/>
                </c:ext>
                <c:ext xmlns:c16="http://schemas.microsoft.com/office/drawing/2014/chart" uri="{C3380CC4-5D6E-409C-BE32-E72D297353CC}">
                  <c16:uniqueId val="{00000003-2C49-4C75-9016-9B26CE0D4839}"/>
                </c:ext>
              </c:extLst>
            </c:dLbl>
            <c:dLbl>
              <c:idx val="2"/>
              <c:layout>
                <c:manualLayout>
                  <c:x val="0.21008783696456756"/>
                  <c:y val="0.10708305501771352"/>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r>
                      <a:rPr lang="en-US"/>
                      <a:t>‘Younger’</a:t>
                    </a:r>
                  </a:p>
                  <a:p>
                    <a:pPr algn="ctr">
                      <a:defRPr lang="en-US" sz="1600" b="1">
                        <a:solidFill>
                          <a:schemeClr val="bg1"/>
                        </a:solidFill>
                      </a:defRPr>
                    </a:pPr>
                    <a:fld id="{2599AD1A-1E93-4E9D-A437-13CD9ABB361B}" type="VALUE">
                      <a:rPr lang="en-US" smtClean="0"/>
                      <a:pPr algn="ctr">
                        <a:defRPr lang="en-US" sz="1600" b="1">
                          <a:solidFill>
                            <a:schemeClr val="bg1"/>
                          </a:solidFill>
                        </a:defRPr>
                      </a:pPr>
                      <a:t>[VALUE]</a:t>
                    </a:fld>
                    <a:endParaRPr lang="en-US"/>
                  </a:p>
                  <a:p>
                    <a:pPr algn="ctr">
                      <a:defRPr lang="en-US" sz="1600" b="1">
                        <a:solidFill>
                          <a:schemeClr val="bg1"/>
                        </a:solidFill>
                      </a:defRPr>
                    </a:pPr>
                    <a:r>
                      <a:rPr lang="en-US" sz="1200"/>
                      <a:t>(35 brands)</a:t>
                    </a:r>
                  </a:p>
                </c:rich>
              </c:tx>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261843450266515"/>
                      <c:h val="0.30927750674298854"/>
                    </c:manualLayout>
                  </c15:layout>
                  <c15:dlblFieldTable/>
                  <c15:showDataLabelsRange val="0"/>
                </c:ext>
                <c:ext xmlns:c16="http://schemas.microsoft.com/office/drawing/2014/chart" uri="{C3380CC4-5D6E-409C-BE32-E72D297353CC}">
                  <c16:uniqueId val="{00000005-2C49-4C75-9016-9B26CE0D48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Founded in 2000 or Prior</c:v>
                </c:pt>
                <c:pt idx="1">
                  <c:v>5-20 Years Old</c:v>
                </c:pt>
                <c:pt idx="2">
                  <c:v>Under 5 Years Old</c:v>
                </c:pt>
              </c:strCache>
            </c:strRef>
          </c:cat>
          <c:val>
            <c:numRef>
              <c:f>Sheet1!$B$2:$B$4</c:f>
              <c:numCache>
                <c:formatCode>0%</c:formatCode>
                <c:ptCount val="3"/>
                <c:pt idx="0">
                  <c:v>0.17</c:v>
                </c:pt>
                <c:pt idx="1">
                  <c:v>0.41</c:v>
                </c:pt>
                <c:pt idx="2">
                  <c:v>0.42</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6-2C49-4C75-9016-9B26CE0D4839}"/>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8-2C49-4C75-9016-9B26CE0D4839}"/>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9-2C49-4C75-9016-9B26CE0D4839}"/>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B-2C49-4C75-9016-9B26CE0D4839}"/>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C-2C49-4C75-9016-9B26CE0D48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1F1A62"/>
            </a:solidFill>
          </c:spPr>
          <c:dPt>
            <c:idx val="0"/>
            <c:bubble3D val="0"/>
            <c:spPr>
              <a:solidFill>
                <a:srgbClr val="B0E3FA"/>
              </a:solidFill>
              <a:ln>
                <a:noFill/>
              </a:ln>
              <a:effectLst/>
            </c:spPr>
            <c:extLst>
              <c:ext xmlns:c16="http://schemas.microsoft.com/office/drawing/2014/chart" uri="{C3380CC4-5D6E-409C-BE32-E72D297353CC}">
                <c16:uniqueId val="{0000000D-0E86-478B-AE39-D079180893A8}"/>
              </c:ext>
            </c:extLst>
          </c:dPt>
          <c:dPt>
            <c:idx val="1"/>
            <c:bubble3D val="0"/>
            <c:spPr>
              <a:solidFill>
                <a:srgbClr val="7ED2F6"/>
              </a:solidFill>
              <a:ln>
                <a:noFill/>
              </a:ln>
              <a:effectLst/>
            </c:spPr>
            <c:extLst>
              <c:ext xmlns:c16="http://schemas.microsoft.com/office/drawing/2014/chart" uri="{C3380CC4-5D6E-409C-BE32-E72D297353CC}">
                <c16:uniqueId val="{00000009-0E86-478B-AE39-D079180893A8}"/>
              </c:ext>
            </c:extLst>
          </c:dPt>
          <c:dPt>
            <c:idx val="2"/>
            <c:bubble3D val="0"/>
            <c:spPr>
              <a:solidFill>
                <a:srgbClr val="00BFF2"/>
              </a:solidFill>
              <a:ln>
                <a:noFill/>
              </a:ln>
              <a:effectLst/>
            </c:spPr>
            <c:extLst>
              <c:ext xmlns:c16="http://schemas.microsoft.com/office/drawing/2014/chart" uri="{C3380CC4-5D6E-409C-BE32-E72D297353CC}">
                <c16:uniqueId val="{00000006-0E86-478B-AE39-D079180893A8}"/>
              </c:ext>
            </c:extLst>
          </c:dPt>
          <c:dPt>
            <c:idx val="3"/>
            <c:bubble3D val="0"/>
            <c:spPr>
              <a:solidFill>
                <a:srgbClr val="1F1A62"/>
              </a:solidFill>
              <a:ln>
                <a:noFill/>
              </a:ln>
              <a:effectLst/>
            </c:spPr>
            <c:extLst>
              <c:ext xmlns:c16="http://schemas.microsoft.com/office/drawing/2014/chart" uri="{C3380CC4-5D6E-409C-BE32-E72D297353CC}">
                <c16:uniqueId val="{0000000B-7504-4F44-B81B-C08FC40F002D}"/>
              </c:ext>
            </c:extLst>
          </c:dPt>
          <c:dLbls>
            <c:dLbl>
              <c:idx val="0"/>
              <c:layout>
                <c:manualLayout>
                  <c:x val="-0.22217667948662728"/>
                  <c:y val="4.8321228365364212E-2"/>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r>
                      <a:rPr lang="en-US" sz="1000">
                        <a:solidFill>
                          <a:srgbClr val="1F1A62"/>
                        </a:solidFill>
                      </a:rPr>
                      <a:t>Under $500k</a:t>
                    </a:r>
                  </a:p>
                  <a:p>
                    <a:pPr>
                      <a:defRPr sz="1000" b="1"/>
                    </a:pPr>
                    <a:fld id="{BE937504-DC4B-44EA-BDCA-BBF2E168B173}" type="VALUE">
                      <a:rPr lang="en-US" sz="1000" smtClean="0">
                        <a:solidFill>
                          <a:srgbClr val="1F1A62"/>
                        </a:solidFill>
                      </a:rPr>
                      <a:pPr>
                        <a:defRPr sz="1000" b="1"/>
                      </a:pPr>
                      <a:t>[VALUE]</a:t>
                    </a:fld>
                    <a:endParaRPr lang="en-US" sz="1000">
                      <a:solidFill>
                        <a:srgbClr val="1F1A62"/>
                      </a:solidFill>
                    </a:endParaRPr>
                  </a:p>
                  <a:p>
                    <a:pPr>
                      <a:defRPr sz="1000" b="1"/>
                    </a:pPr>
                    <a:r>
                      <a:rPr lang="en-US" sz="1000">
                        <a:solidFill>
                          <a:srgbClr val="1F1A62"/>
                        </a:solidFill>
                      </a:rPr>
                      <a:t>(26 brands)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524707144843358"/>
                      <c:h val="0.21046579465803114"/>
                    </c:manualLayout>
                  </c15:layout>
                  <c15:dlblFieldTable/>
                  <c15:showDataLabelsRange val="0"/>
                </c:ext>
                <c:ext xmlns:c16="http://schemas.microsoft.com/office/drawing/2014/chart" uri="{C3380CC4-5D6E-409C-BE32-E72D297353CC}">
                  <c16:uniqueId val="{0000000D-0E86-478B-AE39-D079180893A8}"/>
                </c:ext>
              </c:extLst>
            </c:dLbl>
            <c:dLbl>
              <c:idx val="1"/>
              <c:layout>
                <c:manualLayout>
                  <c:x val="4.8673829264758293E-2"/>
                  <c:y val="-9.81261678687083E-2"/>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r>
                      <a:rPr lang="sv-SE" sz="1000">
                        <a:solidFill>
                          <a:schemeClr val="bg1"/>
                        </a:solidFill>
                      </a:rPr>
                      <a:t>$500k-$1MM</a:t>
                    </a:r>
                  </a:p>
                  <a:p>
                    <a:pPr algn="ctr">
                      <a:defRPr lang="en-US" sz="1000" b="1">
                        <a:solidFill>
                          <a:schemeClr val="bg1"/>
                        </a:solidFill>
                      </a:defRPr>
                    </a:pPr>
                    <a:fld id="{2D2F5DEA-C228-4EAD-A048-33AC71FC8C1C}" type="VALUE">
                      <a:rPr lang="sv-SE" sz="1000" smtClean="0">
                        <a:solidFill>
                          <a:schemeClr val="bg1"/>
                        </a:solidFill>
                      </a:rPr>
                      <a:pPr algn="ctr">
                        <a:defRPr lang="en-US" sz="1000" b="1">
                          <a:solidFill>
                            <a:schemeClr val="bg1"/>
                          </a:solidFill>
                        </a:defRPr>
                      </a:pPr>
                      <a:t>[VALUE]</a:t>
                    </a:fld>
                    <a:endParaRPr lang="sv-SE" sz="1000">
                      <a:solidFill>
                        <a:schemeClr val="bg1"/>
                      </a:solidFill>
                    </a:endParaRPr>
                  </a:p>
                  <a:p>
                    <a:pPr algn="ctr">
                      <a:defRPr lang="en-US" sz="1000" b="1">
                        <a:solidFill>
                          <a:schemeClr val="bg1"/>
                        </a:solidFill>
                      </a:defRPr>
                    </a:pPr>
                    <a:r>
                      <a:rPr lang="sv-SE" sz="1000">
                        <a:solidFill>
                          <a:schemeClr val="bg1"/>
                        </a:solidFill>
                      </a:rPr>
                      <a:t>(7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E86-478B-AE39-D079180893A8}"/>
                </c:ext>
              </c:extLst>
            </c:dLbl>
            <c:dLbl>
              <c:idx val="2"/>
              <c:layout>
                <c:manualLayout>
                  <c:x val="0.18924259098973489"/>
                  <c:y val="-0.15753447590702715"/>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r>
                      <a:rPr lang="sv-SE" sz="1000">
                        <a:solidFill>
                          <a:schemeClr val="bg1"/>
                        </a:solidFill>
                      </a:rPr>
                      <a:t>$1-$5MM</a:t>
                    </a:r>
                  </a:p>
                  <a:p>
                    <a:pPr algn="ctr">
                      <a:defRPr lang="en-US" sz="1000" b="1">
                        <a:solidFill>
                          <a:schemeClr val="bg1"/>
                        </a:solidFill>
                      </a:defRPr>
                    </a:pPr>
                    <a:fld id="{2599AD1A-1E93-4E9D-A437-13CD9ABB361B}" type="VALUE">
                      <a:rPr lang="sv-SE" sz="1000" smtClean="0">
                        <a:solidFill>
                          <a:schemeClr val="bg1"/>
                        </a:solidFill>
                      </a:rPr>
                      <a:pPr algn="ctr">
                        <a:defRPr lang="en-US" sz="1000" b="1">
                          <a:solidFill>
                            <a:schemeClr val="bg1"/>
                          </a:solidFill>
                        </a:defRPr>
                      </a:pPr>
                      <a:t>[VALUE]</a:t>
                    </a:fld>
                    <a:endParaRPr lang="sv-SE" sz="1000">
                      <a:solidFill>
                        <a:schemeClr val="bg1"/>
                      </a:solidFill>
                    </a:endParaRPr>
                  </a:p>
                  <a:p>
                    <a:pPr algn="ctr">
                      <a:defRPr lang="en-US" sz="1000" b="1">
                        <a:solidFill>
                          <a:schemeClr val="bg1"/>
                        </a:solidFill>
                      </a:defRPr>
                    </a:pPr>
                    <a:r>
                      <a:rPr lang="sv-SE" sz="1000">
                        <a:solidFill>
                          <a:schemeClr val="bg1"/>
                        </a:solidFill>
                      </a:rPr>
                      <a:t>(9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E86-478B-AE39-D079180893A8}"/>
                </c:ext>
              </c:extLst>
            </c:dLbl>
            <c:dLbl>
              <c:idx val="3"/>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Helvetica" panose="020B0403020202020204" pitchFamily="34" charset="0"/>
                        <a:ea typeface="+mn-ea"/>
                        <a:cs typeface="+mn-cs"/>
                      </a:defRPr>
                    </a:pPr>
                    <a:r>
                      <a:rPr lang="en-US" sz="1000"/>
                      <a:t>Over</a:t>
                    </a:r>
                    <a:r>
                      <a:rPr lang="en-US" sz="1000" baseline="0"/>
                      <a:t> $5MM</a:t>
                    </a:r>
                    <a:endParaRPr lang="en-US" sz="1000"/>
                  </a:p>
                  <a:p>
                    <a:pPr>
                      <a:defRPr sz="1000" b="1">
                        <a:solidFill>
                          <a:schemeClr val="bg1"/>
                        </a:solidFill>
                      </a:defRPr>
                    </a:pPr>
                    <a:fld id="{CB5D9784-A08D-404A-A0E1-6C417CB0FBCE}" type="VALUE">
                      <a:rPr lang="en-US" sz="1000" smtClean="0"/>
                      <a:pPr>
                        <a:defRPr sz="1000" b="1">
                          <a:solidFill>
                            <a:schemeClr val="bg1"/>
                          </a:solidFill>
                        </a:defRPr>
                      </a:pPr>
                      <a:t>[VALUE]</a:t>
                    </a:fld>
                    <a:endParaRPr lang="en-US" sz="1000"/>
                  </a:p>
                  <a:p>
                    <a:pPr>
                      <a:defRPr sz="1000" b="1">
                        <a:solidFill>
                          <a:schemeClr val="bg1"/>
                        </a:solidFill>
                      </a:defRPr>
                    </a:pPr>
                    <a:r>
                      <a:rPr lang="en-US" sz="1000"/>
                      <a:t>(15 brands)</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869678965734673"/>
                      <c:h val="0.16643978659181033"/>
                    </c:manualLayout>
                  </c15:layout>
                  <c15:dlblFieldTable/>
                  <c15:showDataLabelsRange val="0"/>
                </c:ext>
                <c:ext xmlns:c16="http://schemas.microsoft.com/office/drawing/2014/chart" uri="{C3380CC4-5D6E-409C-BE32-E72D297353CC}">
                  <c16:uniqueId val="{0000000B-7504-4F44-B81B-C08FC40F00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Under $500k</c:v>
                </c:pt>
                <c:pt idx="1">
                  <c:v>$500k-$1MM</c:v>
                </c:pt>
                <c:pt idx="2">
                  <c:v>$1-$5MM</c:v>
                </c:pt>
                <c:pt idx="3">
                  <c:v>Over $5MM</c:v>
                </c:pt>
              </c:strCache>
            </c:strRef>
          </c:cat>
          <c:val>
            <c:numRef>
              <c:f>Sheet1!$B$2:$B$5</c:f>
              <c:numCache>
                <c:formatCode>0%</c:formatCode>
                <c:ptCount val="4"/>
                <c:pt idx="0">
                  <c:v>0.46</c:v>
                </c:pt>
                <c:pt idx="1">
                  <c:v>0.12</c:v>
                </c:pt>
                <c:pt idx="2">
                  <c:v>0.16</c:v>
                </c:pt>
                <c:pt idx="3">
                  <c:v>0.26</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7E1B-471E-B17A-DC7C171CBC6B}"/>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E-0E86-478B-AE39-D079180893A8}"/>
              </c:ext>
            </c:extLst>
          </c:dPt>
          <c:cat>
            <c:strRef>
              <c:f>Sheet1!$A$2:$A$5</c:f>
              <c:strCache>
                <c:ptCount val="4"/>
                <c:pt idx="0">
                  <c:v>Under $500k</c:v>
                </c:pt>
                <c:pt idx="1">
                  <c:v>$500k-$1MM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7E1B-471E-B17A-DC7C171CBC6B}"/>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F-0E86-478B-AE39-D079180893A8}"/>
              </c:ext>
            </c:extLst>
          </c:dPt>
          <c:cat>
            <c:strRef>
              <c:f>Sheet1!$A$2:$A$5</c:f>
              <c:strCache>
                <c:ptCount val="4"/>
                <c:pt idx="0">
                  <c:v>Under $500k</c:v>
                </c:pt>
                <c:pt idx="1">
                  <c:v>$500k-$1MM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7E1B-471E-B17A-DC7C171CBC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ED3C8D"/>
            </a:solidFill>
          </c:spPr>
          <c:dPt>
            <c:idx val="0"/>
            <c:bubble3D val="0"/>
            <c:spPr>
              <a:solidFill>
                <a:srgbClr val="6D6DE2"/>
              </a:solidFill>
              <a:ln>
                <a:noFill/>
              </a:ln>
              <a:effectLst/>
            </c:spPr>
            <c:extLst>
              <c:ext xmlns:c16="http://schemas.microsoft.com/office/drawing/2014/chart" uri="{C3380CC4-5D6E-409C-BE32-E72D297353CC}">
                <c16:uniqueId val="{00000001-2C49-4C75-9016-9B26CE0D4839}"/>
              </c:ext>
            </c:extLst>
          </c:dPt>
          <c:dPt>
            <c:idx val="1"/>
            <c:bubble3D val="0"/>
            <c:spPr>
              <a:solidFill>
                <a:srgbClr val="FFE600"/>
              </a:solidFill>
              <a:ln>
                <a:noFill/>
              </a:ln>
              <a:effectLst/>
            </c:spPr>
            <c:extLst>
              <c:ext xmlns:c16="http://schemas.microsoft.com/office/drawing/2014/chart" uri="{C3380CC4-5D6E-409C-BE32-E72D297353CC}">
                <c16:uniqueId val="{00000003-2C49-4C75-9016-9B26CE0D4839}"/>
              </c:ext>
            </c:extLst>
          </c:dPt>
          <c:dPt>
            <c:idx val="2"/>
            <c:bubble3D val="0"/>
            <c:spPr>
              <a:solidFill>
                <a:srgbClr val="4EBEA4"/>
              </a:solidFill>
              <a:ln>
                <a:noFill/>
              </a:ln>
              <a:effectLst/>
            </c:spPr>
            <c:extLst>
              <c:ext xmlns:c16="http://schemas.microsoft.com/office/drawing/2014/chart" uri="{C3380CC4-5D6E-409C-BE32-E72D297353CC}">
                <c16:uniqueId val="{00000005-2C49-4C75-9016-9B26CE0D4839}"/>
              </c:ext>
            </c:extLst>
          </c:dPt>
          <c:dPt>
            <c:idx val="3"/>
            <c:bubble3D val="0"/>
            <c:spPr>
              <a:solidFill>
                <a:srgbClr val="ED3C8D"/>
              </a:solidFill>
              <a:ln>
                <a:noFill/>
              </a:ln>
              <a:effectLst/>
            </c:spPr>
            <c:extLst>
              <c:ext xmlns:c16="http://schemas.microsoft.com/office/drawing/2014/chart" uri="{C3380CC4-5D6E-409C-BE32-E72D297353CC}">
                <c16:uniqueId val="{0000000B-D00E-4A4E-A3B9-F478A0BE376F}"/>
              </c:ext>
            </c:extLst>
          </c:dPt>
          <c:dLbls>
            <c:dLbl>
              <c:idx val="0"/>
              <c:layout>
                <c:manualLayout>
                  <c:x val="-0.21378209356286465"/>
                  <c:y val="4.131215220466471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r>
                      <a:rPr lang="en-US" sz="1400">
                        <a:solidFill>
                          <a:schemeClr val="bg1"/>
                        </a:solidFill>
                      </a:rPr>
                      <a:t>Under $500k</a:t>
                    </a:r>
                  </a:p>
                  <a:p>
                    <a:pPr>
                      <a:defRPr sz="1600" b="1">
                        <a:solidFill>
                          <a:schemeClr val="bg1"/>
                        </a:solidFill>
                      </a:defRPr>
                    </a:pPr>
                    <a:fld id="{BE937504-DC4B-44EA-BDCA-BBF2E168B173}" type="VALUE">
                      <a:rPr lang="en-US" sz="1400" smtClean="0">
                        <a:solidFill>
                          <a:schemeClr val="bg1"/>
                        </a:solidFill>
                      </a:rPr>
                      <a:pPr>
                        <a:defRPr sz="1600" b="1">
                          <a:solidFill>
                            <a:schemeClr val="bg1"/>
                          </a:solidFill>
                        </a:defRPr>
                      </a:pPr>
                      <a:t>[VALUE]</a:t>
                    </a:fld>
                    <a:endParaRPr lang="en-US" sz="1400">
                      <a:solidFill>
                        <a:schemeClr val="bg1"/>
                      </a:solidFill>
                    </a:endParaRPr>
                  </a:p>
                  <a:p>
                    <a:pPr>
                      <a:defRPr sz="1600" b="1">
                        <a:solidFill>
                          <a:schemeClr val="bg1"/>
                        </a:solidFill>
                      </a:defRPr>
                    </a:pPr>
                    <a:r>
                      <a:rPr lang="en-US" sz="1200">
                        <a:solidFill>
                          <a:schemeClr val="bg1"/>
                        </a:solidFill>
                      </a:rPr>
                      <a:t>(39 brands)</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391292625143547"/>
                      <c:h val="0.2242799966907312"/>
                    </c:manualLayout>
                  </c15:layout>
                  <c15:dlblFieldTable/>
                  <c15:showDataLabelsRange val="0"/>
                </c:ext>
                <c:ext xmlns:c16="http://schemas.microsoft.com/office/drawing/2014/chart" uri="{C3380CC4-5D6E-409C-BE32-E72D297353CC}">
                  <c16:uniqueId val="{00000001-2C49-4C75-9016-9B26CE0D4839}"/>
                </c:ext>
              </c:extLst>
            </c:dLbl>
            <c:dLbl>
              <c:idx val="1"/>
              <c:layout>
                <c:manualLayout>
                  <c:x val="0.14691611911820471"/>
                  <c:y val="-0.11512729156692521"/>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rgbClr val="1F1A62"/>
                        </a:solidFill>
                        <a:latin typeface="Helvetica" panose="020B0403020202020204" pitchFamily="34" charset="0"/>
                        <a:ea typeface="+mn-ea"/>
                        <a:cs typeface="+mn-cs"/>
                      </a:defRPr>
                    </a:pPr>
                    <a:r>
                      <a:rPr lang="sv-SE" sz="1400">
                        <a:solidFill>
                          <a:srgbClr val="1F1A62"/>
                        </a:solidFill>
                      </a:rPr>
                      <a:t>$500k-$1MM</a:t>
                    </a:r>
                  </a:p>
                  <a:p>
                    <a:pPr algn="ctr">
                      <a:defRPr lang="en-US" sz="1600" b="1"/>
                    </a:pPr>
                    <a:fld id="{2D2F5DEA-C228-4EAD-A048-33AC71FC8C1C}" type="VALUE">
                      <a:rPr lang="sv-SE" sz="1400" smtClean="0">
                        <a:solidFill>
                          <a:srgbClr val="1F1A62"/>
                        </a:solidFill>
                      </a:rPr>
                      <a:pPr algn="ctr">
                        <a:defRPr lang="en-US" sz="1600" b="1"/>
                      </a:pPr>
                      <a:t>[VALUE]</a:t>
                    </a:fld>
                    <a:endParaRPr lang="sv-SE" sz="1400">
                      <a:solidFill>
                        <a:srgbClr val="1F1A62"/>
                      </a:solidFill>
                    </a:endParaRPr>
                  </a:p>
                  <a:p>
                    <a:pPr algn="ctr">
                      <a:defRPr lang="en-US" sz="1600" b="1"/>
                    </a:pPr>
                    <a:r>
                      <a:rPr lang="sv-SE" sz="1200">
                        <a:solidFill>
                          <a:srgbClr val="1F1A62"/>
                        </a:solidFill>
                      </a:rPr>
                      <a:t>(17 brands)</a:t>
                    </a:r>
                  </a:p>
                </c:rich>
              </c:tx>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290559146605971"/>
                      <c:h val="0.2242799966907312"/>
                    </c:manualLayout>
                  </c15:layout>
                  <c15:dlblFieldTable/>
                  <c15:showDataLabelsRange val="0"/>
                </c:ext>
                <c:ext xmlns:c16="http://schemas.microsoft.com/office/drawing/2014/chart" uri="{C3380CC4-5D6E-409C-BE32-E72D297353CC}">
                  <c16:uniqueId val="{00000003-2C49-4C75-9016-9B26CE0D4839}"/>
                </c:ext>
              </c:extLst>
            </c:dLbl>
            <c:dLbl>
              <c:idx val="2"/>
              <c:layout>
                <c:manualLayout>
                  <c:x val="0.18613666842692694"/>
                  <c:y val="3.1473316307777644E-3"/>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r>
                      <a:rPr lang="sv-SE" sz="1400">
                        <a:solidFill>
                          <a:schemeClr val="bg1"/>
                        </a:solidFill>
                      </a:rPr>
                      <a:t>$1-$5MM</a:t>
                    </a:r>
                  </a:p>
                  <a:p>
                    <a:pPr algn="ctr">
                      <a:defRPr lang="en-US" sz="1600" b="1">
                        <a:solidFill>
                          <a:schemeClr val="bg1"/>
                        </a:solidFill>
                      </a:defRPr>
                    </a:pPr>
                    <a:fld id="{2599AD1A-1E93-4E9D-A437-13CD9ABB361B}" type="VALUE">
                      <a:rPr lang="sv-SE" sz="1400" smtClean="0">
                        <a:solidFill>
                          <a:schemeClr val="bg1"/>
                        </a:solidFill>
                      </a:rPr>
                      <a:pPr algn="ctr">
                        <a:defRPr lang="en-US" sz="1600" b="1">
                          <a:solidFill>
                            <a:schemeClr val="bg1"/>
                          </a:solidFill>
                        </a:defRPr>
                      </a:pPr>
                      <a:t>[VALUE]</a:t>
                    </a:fld>
                    <a:endParaRPr lang="sv-SE" sz="1400">
                      <a:solidFill>
                        <a:schemeClr val="bg1"/>
                      </a:solidFill>
                    </a:endParaRPr>
                  </a:p>
                  <a:p>
                    <a:pPr algn="ctr">
                      <a:defRPr lang="en-US" sz="1600" b="1">
                        <a:solidFill>
                          <a:schemeClr val="bg1"/>
                        </a:solidFill>
                      </a:defRPr>
                    </a:pPr>
                    <a:r>
                      <a:rPr lang="sv-SE" sz="1200">
                        <a:solidFill>
                          <a:schemeClr val="bg1"/>
                        </a:solidFill>
                      </a:rPr>
                      <a:t>(17 brands)</a:t>
                    </a:r>
                  </a:p>
                </c:rich>
              </c:tx>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842262592478003"/>
                      <c:h val="0.30927750674298854"/>
                    </c:manualLayout>
                  </c15:layout>
                  <c15:dlblFieldTable/>
                  <c15:showDataLabelsRange val="0"/>
                </c:ext>
                <c:ext xmlns:c16="http://schemas.microsoft.com/office/drawing/2014/chart" uri="{C3380CC4-5D6E-409C-BE32-E72D297353CC}">
                  <c16:uniqueId val="{00000005-2C49-4C75-9016-9B26CE0D4839}"/>
                </c:ext>
              </c:extLst>
            </c:dLbl>
            <c:dLbl>
              <c:idx val="3"/>
              <c:layout>
                <c:manualLayout>
                  <c:x val="0.16653998857829552"/>
                  <c:y val="0.17310595220819097"/>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r>
                      <a:rPr lang="en-US" sz="1400"/>
                      <a:t>Over $5MM</a:t>
                    </a:r>
                  </a:p>
                  <a:p>
                    <a:pPr>
                      <a:defRPr sz="1600" b="1">
                        <a:solidFill>
                          <a:schemeClr val="bg1"/>
                        </a:solidFill>
                      </a:defRPr>
                    </a:pPr>
                    <a:fld id="{68CE953A-F39A-40E6-980C-44A469C2D1AA}" type="VALUE">
                      <a:rPr lang="en-US" sz="1400" smtClean="0"/>
                      <a:pPr>
                        <a:defRPr sz="1600" b="1">
                          <a:solidFill>
                            <a:schemeClr val="bg1"/>
                          </a:solidFill>
                        </a:defRPr>
                      </a:pPr>
                      <a:t>[VALUE]</a:t>
                    </a:fld>
                    <a:endParaRPr lang="en-US" sz="1400"/>
                  </a:p>
                  <a:p>
                    <a:pPr>
                      <a:defRPr sz="1600" b="1">
                        <a:solidFill>
                          <a:schemeClr val="bg1"/>
                        </a:solidFill>
                      </a:defRPr>
                    </a:pPr>
                    <a:r>
                      <a:rPr lang="en-US" sz="1200"/>
                      <a:t>(13 brands)</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290559146605971"/>
                      <c:h val="0.2242799966907312"/>
                    </c:manualLayout>
                  </c15:layout>
                  <c15:dlblFieldTable/>
                  <c15:showDataLabelsRange val="0"/>
                </c:ext>
                <c:ext xmlns:c16="http://schemas.microsoft.com/office/drawing/2014/chart" uri="{C3380CC4-5D6E-409C-BE32-E72D297353CC}">
                  <c16:uniqueId val="{0000000B-D00E-4A4E-A3B9-F478A0BE376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Under $500k</c:v>
                </c:pt>
                <c:pt idx="1">
                  <c:v>$500k-$1MM</c:v>
                </c:pt>
                <c:pt idx="2">
                  <c:v>$1-$5MM</c:v>
                </c:pt>
                <c:pt idx="3">
                  <c:v>Over $5MM</c:v>
                </c:pt>
              </c:strCache>
            </c:strRef>
          </c:cat>
          <c:val>
            <c:numRef>
              <c:f>Sheet1!$B$2:$B$5</c:f>
              <c:numCache>
                <c:formatCode>0%</c:formatCode>
                <c:ptCount val="4"/>
                <c:pt idx="0">
                  <c:v>0.45</c:v>
                </c:pt>
                <c:pt idx="1">
                  <c:v>0.2</c:v>
                </c:pt>
                <c:pt idx="2">
                  <c:v>0.2</c:v>
                </c:pt>
                <c:pt idx="3">
                  <c:v>0.15</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6-2C49-4C75-9016-9B26CE0D4839}"/>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8-2C49-4C75-9016-9B26CE0D4839}"/>
              </c:ext>
            </c:extLst>
          </c:dPt>
          <c:cat>
            <c:strRef>
              <c:f>Sheet1!$A$2:$A$5</c:f>
              <c:strCache>
                <c:ptCount val="4"/>
                <c:pt idx="0">
                  <c:v>Under $500k</c:v>
                </c:pt>
                <c:pt idx="1">
                  <c:v>$500k-$1MM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9-2C49-4C75-9016-9B26CE0D4839}"/>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B-2C49-4C75-9016-9B26CE0D4839}"/>
              </c:ext>
            </c:extLst>
          </c:dPt>
          <c:cat>
            <c:strRef>
              <c:f>Sheet1!$A$2:$A$5</c:f>
              <c:strCache>
                <c:ptCount val="4"/>
                <c:pt idx="0">
                  <c:v>Under $500k</c:v>
                </c:pt>
                <c:pt idx="1">
                  <c:v>$500k-$1MM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C-2C49-4C75-9016-9B26CE0D48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1F1A62"/>
            </a:solidFill>
          </c:spPr>
          <c:dPt>
            <c:idx val="0"/>
            <c:bubble3D val="0"/>
            <c:spPr>
              <a:solidFill>
                <a:srgbClr val="7ED2F6"/>
              </a:solidFill>
              <a:ln>
                <a:noFill/>
              </a:ln>
              <a:effectLst/>
            </c:spPr>
            <c:extLst>
              <c:ext xmlns:c16="http://schemas.microsoft.com/office/drawing/2014/chart" uri="{C3380CC4-5D6E-409C-BE32-E72D297353CC}">
                <c16:uniqueId val="{0000000D-0E86-478B-AE39-D079180893A8}"/>
              </c:ext>
            </c:extLst>
          </c:dPt>
          <c:dPt>
            <c:idx val="1"/>
            <c:bubble3D val="0"/>
            <c:spPr>
              <a:solidFill>
                <a:srgbClr val="00BFF2"/>
              </a:solidFill>
              <a:ln>
                <a:noFill/>
              </a:ln>
              <a:effectLst/>
            </c:spPr>
            <c:extLst>
              <c:ext xmlns:c16="http://schemas.microsoft.com/office/drawing/2014/chart" uri="{C3380CC4-5D6E-409C-BE32-E72D297353CC}">
                <c16:uniqueId val="{00000009-0E86-478B-AE39-D079180893A8}"/>
              </c:ext>
            </c:extLst>
          </c:dPt>
          <c:dPt>
            <c:idx val="2"/>
            <c:bubble3D val="0"/>
            <c:spPr>
              <a:solidFill>
                <a:srgbClr val="1F1A62"/>
              </a:solidFill>
              <a:ln>
                <a:noFill/>
              </a:ln>
              <a:effectLst/>
            </c:spPr>
            <c:extLst>
              <c:ext xmlns:c16="http://schemas.microsoft.com/office/drawing/2014/chart" uri="{C3380CC4-5D6E-409C-BE32-E72D297353CC}">
                <c16:uniqueId val="{00000006-0E86-478B-AE39-D079180893A8}"/>
              </c:ext>
            </c:extLst>
          </c:dPt>
          <c:dLbls>
            <c:dLbl>
              <c:idx val="0"/>
              <c:layout>
                <c:manualLayout>
                  <c:x val="-0.12891550575527463"/>
                  <c:y val="0.19006349823709953"/>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r>
                      <a:rPr lang="en-US" sz="1000">
                        <a:solidFill>
                          <a:srgbClr val="1F1A62"/>
                        </a:solidFill>
                      </a:rPr>
                      <a:t>‘Older’</a:t>
                    </a:r>
                  </a:p>
                  <a:p>
                    <a:pPr>
                      <a:defRPr sz="1000" b="1"/>
                    </a:pPr>
                    <a:fld id="{BE937504-DC4B-44EA-BDCA-BBF2E168B173}" type="VALUE">
                      <a:rPr lang="en-US" sz="1000" smtClean="0">
                        <a:solidFill>
                          <a:srgbClr val="1F1A62"/>
                        </a:solidFill>
                      </a:rPr>
                      <a:pPr>
                        <a:defRPr sz="1000" b="1"/>
                      </a:pPr>
                      <a:t>[VALUE]</a:t>
                    </a:fld>
                    <a:endParaRPr lang="en-US" sz="1000">
                      <a:solidFill>
                        <a:srgbClr val="1F1A62"/>
                      </a:solidFill>
                    </a:endParaRPr>
                  </a:p>
                  <a:p>
                    <a:pPr>
                      <a:defRPr sz="1000" b="1"/>
                    </a:pPr>
                    <a:r>
                      <a:rPr lang="en-US" sz="1000">
                        <a:solidFill>
                          <a:srgbClr val="1F1A62"/>
                        </a:solidFill>
                      </a:rPr>
                      <a:t>(9 brands)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E86-478B-AE39-D079180893A8}"/>
                </c:ext>
              </c:extLst>
            </c:dLbl>
            <c:dLbl>
              <c:idx val="1"/>
              <c:layout>
                <c:manualLayout>
                  <c:x val="5.0043097310793025E-2"/>
                  <c:y val="-0.17587961882843026"/>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r>
                      <a:rPr lang="en-US" sz="1000">
                        <a:solidFill>
                          <a:schemeClr val="bg1"/>
                        </a:solidFill>
                      </a:rPr>
                      <a:t>‘Middle’</a:t>
                    </a:r>
                  </a:p>
                  <a:p>
                    <a:pPr algn="ctr">
                      <a:defRPr lang="en-US" sz="1000" b="1">
                        <a:solidFill>
                          <a:schemeClr val="bg1"/>
                        </a:solidFill>
                      </a:defRPr>
                    </a:pPr>
                    <a:fld id="{2D2F5DEA-C228-4EAD-A048-33AC71FC8C1C}" type="VALUE">
                      <a:rPr lang="en-US" sz="1000" smtClean="0">
                        <a:solidFill>
                          <a:schemeClr val="bg1"/>
                        </a:solidFill>
                      </a:rPr>
                      <a:pPr algn="ctr">
                        <a:defRPr lang="en-US" sz="1000" b="1">
                          <a:solidFill>
                            <a:schemeClr val="bg1"/>
                          </a:solidFill>
                        </a:defRPr>
                      </a:pPr>
                      <a:t>[VALUE]</a:t>
                    </a:fld>
                    <a:endParaRPr lang="en-US" sz="1000">
                      <a:solidFill>
                        <a:schemeClr val="bg1"/>
                      </a:solidFill>
                    </a:endParaRPr>
                  </a:p>
                  <a:p>
                    <a:pPr algn="ctr">
                      <a:defRPr lang="en-US" sz="1000" b="1">
                        <a:solidFill>
                          <a:schemeClr val="bg1"/>
                        </a:solidFill>
                      </a:defRPr>
                    </a:pPr>
                    <a:r>
                      <a:rPr lang="en-US" sz="1000">
                        <a:solidFill>
                          <a:schemeClr val="bg1"/>
                        </a:solidFill>
                      </a:rPr>
                      <a:t>(34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E86-478B-AE39-D079180893A8}"/>
                </c:ext>
              </c:extLst>
            </c:dLbl>
            <c:dLbl>
              <c:idx val="2"/>
              <c:layout>
                <c:manualLayout>
                  <c:x val="0.13639452318754866"/>
                  <c:y val="0.19758013376060066"/>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r>
                      <a:rPr lang="en-US" sz="1000">
                        <a:solidFill>
                          <a:schemeClr val="bg1"/>
                        </a:solidFill>
                      </a:rPr>
                      <a:t>‘Younger’</a:t>
                    </a:r>
                  </a:p>
                  <a:p>
                    <a:pPr algn="ctr">
                      <a:defRPr lang="en-US" sz="1000" b="1">
                        <a:solidFill>
                          <a:schemeClr val="bg1"/>
                        </a:solidFill>
                      </a:defRPr>
                    </a:pPr>
                    <a:fld id="{2599AD1A-1E93-4E9D-A437-13CD9ABB361B}" type="VALUE">
                      <a:rPr lang="en-US" sz="1000" smtClean="0">
                        <a:solidFill>
                          <a:schemeClr val="bg1"/>
                        </a:solidFill>
                      </a:rPr>
                      <a:pPr algn="ctr">
                        <a:defRPr lang="en-US" sz="1000" b="1">
                          <a:solidFill>
                            <a:schemeClr val="bg1"/>
                          </a:solidFill>
                        </a:defRPr>
                      </a:pPr>
                      <a:t>[VALUE]</a:t>
                    </a:fld>
                    <a:endParaRPr lang="en-US" sz="1000">
                      <a:solidFill>
                        <a:schemeClr val="bg1"/>
                      </a:solidFill>
                    </a:endParaRPr>
                  </a:p>
                  <a:p>
                    <a:pPr algn="ctr">
                      <a:defRPr lang="en-US" sz="1000" b="1">
                        <a:solidFill>
                          <a:schemeClr val="bg1"/>
                        </a:solidFill>
                      </a:defRPr>
                    </a:pPr>
                    <a:r>
                      <a:rPr lang="en-US" sz="1000">
                        <a:solidFill>
                          <a:schemeClr val="bg1"/>
                        </a:solidFill>
                      </a:rPr>
                      <a:t>(8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E86-478B-AE39-D079180893A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Founded in 2000 or Prior</c:v>
                </c:pt>
                <c:pt idx="1">
                  <c:v>5-20 Years Old</c:v>
                </c:pt>
                <c:pt idx="2">
                  <c:v>Under 5 Years Old</c:v>
                </c:pt>
              </c:strCache>
            </c:strRef>
          </c:cat>
          <c:val>
            <c:numRef>
              <c:f>Sheet1!$B$2:$B$4</c:f>
              <c:numCache>
                <c:formatCode>0%</c:formatCode>
                <c:ptCount val="3"/>
                <c:pt idx="0">
                  <c:v>0.18</c:v>
                </c:pt>
                <c:pt idx="1">
                  <c:v>0.67</c:v>
                </c:pt>
                <c:pt idx="2">
                  <c:v>0.16</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7E1B-471E-B17A-DC7C171CBC6B}"/>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E-0E86-478B-AE39-D079180893A8}"/>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7E1B-471E-B17A-DC7C171CBC6B}"/>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F-0E86-478B-AE39-D079180893A8}"/>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7E1B-471E-B17A-DC7C171CBC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ED3C8D"/>
            </a:solidFill>
          </c:spPr>
          <c:dPt>
            <c:idx val="0"/>
            <c:bubble3D val="0"/>
            <c:spPr>
              <a:solidFill>
                <a:srgbClr val="FFE600"/>
              </a:solidFill>
              <a:ln>
                <a:noFill/>
              </a:ln>
              <a:effectLst/>
            </c:spPr>
            <c:extLst>
              <c:ext xmlns:c16="http://schemas.microsoft.com/office/drawing/2014/chart" uri="{C3380CC4-5D6E-409C-BE32-E72D297353CC}">
                <c16:uniqueId val="{00000001-2C49-4C75-9016-9B26CE0D4839}"/>
              </c:ext>
            </c:extLst>
          </c:dPt>
          <c:dPt>
            <c:idx val="1"/>
            <c:bubble3D val="0"/>
            <c:spPr>
              <a:solidFill>
                <a:srgbClr val="4EBEA4"/>
              </a:solidFill>
              <a:ln>
                <a:noFill/>
              </a:ln>
              <a:effectLst/>
            </c:spPr>
            <c:extLst>
              <c:ext xmlns:c16="http://schemas.microsoft.com/office/drawing/2014/chart" uri="{C3380CC4-5D6E-409C-BE32-E72D297353CC}">
                <c16:uniqueId val="{00000003-2C49-4C75-9016-9B26CE0D4839}"/>
              </c:ext>
            </c:extLst>
          </c:dPt>
          <c:dPt>
            <c:idx val="2"/>
            <c:bubble3D val="0"/>
            <c:spPr>
              <a:solidFill>
                <a:srgbClr val="ED3C8D"/>
              </a:solidFill>
              <a:ln>
                <a:noFill/>
              </a:ln>
              <a:effectLst/>
            </c:spPr>
            <c:extLst>
              <c:ext xmlns:c16="http://schemas.microsoft.com/office/drawing/2014/chart" uri="{C3380CC4-5D6E-409C-BE32-E72D297353CC}">
                <c16:uniqueId val="{00000005-2C49-4C75-9016-9B26CE0D4839}"/>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403020202020204" pitchFamily="34" charset="0"/>
                        <a:ea typeface="+mn-ea"/>
                        <a:cs typeface="+mn-cs"/>
                      </a:defRPr>
                    </a:pPr>
                    <a:r>
                      <a:rPr lang="en-US">
                        <a:solidFill>
                          <a:srgbClr val="1F1A62"/>
                        </a:solidFill>
                      </a:rPr>
                      <a:t>‘Older’</a:t>
                    </a:r>
                  </a:p>
                  <a:p>
                    <a:pPr>
                      <a:defRPr sz="1600" b="1"/>
                    </a:pPr>
                    <a:fld id="{BE937504-DC4B-44EA-BDCA-BBF2E168B173}" type="VALUE">
                      <a:rPr lang="en-US" smtClean="0">
                        <a:solidFill>
                          <a:srgbClr val="1F1A62"/>
                        </a:solidFill>
                      </a:rPr>
                      <a:pPr>
                        <a:defRPr sz="1600" b="1"/>
                      </a:pPr>
                      <a:t>[VALUE]</a:t>
                    </a:fld>
                    <a:endParaRPr lang="en-US">
                      <a:solidFill>
                        <a:srgbClr val="1F1A62"/>
                      </a:solidFill>
                    </a:endParaRPr>
                  </a:p>
                  <a:p>
                    <a:pPr>
                      <a:defRPr sz="1600" b="1"/>
                    </a:pPr>
                    <a:r>
                      <a:rPr lang="en-US" sz="1200">
                        <a:solidFill>
                          <a:srgbClr val="1F1A62"/>
                        </a:solidFill>
                      </a:rPr>
                      <a:t>(15 brands)</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49-4C75-9016-9B26CE0D4839}"/>
                </c:ext>
              </c:extLst>
            </c:dLbl>
            <c:dLbl>
              <c:idx val="1"/>
              <c:layout>
                <c:manualLayout>
                  <c:x val="-0.18603376597436266"/>
                  <c:y val="-0.16156775540918739"/>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r>
                      <a:rPr lang="en-US">
                        <a:solidFill>
                          <a:schemeClr val="bg1"/>
                        </a:solidFill>
                      </a:rPr>
                      <a:t>‘Middle’</a:t>
                    </a:r>
                  </a:p>
                  <a:p>
                    <a:pPr algn="ctr">
                      <a:defRPr lang="en-US" sz="1600" b="1">
                        <a:solidFill>
                          <a:schemeClr val="bg1"/>
                        </a:solidFill>
                      </a:defRPr>
                    </a:pPr>
                    <a:fld id="{2D2F5DEA-C228-4EAD-A048-33AC71FC8C1C}" type="VALUE">
                      <a:rPr lang="en-US" smtClean="0">
                        <a:solidFill>
                          <a:schemeClr val="bg1"/>
                        </a:solidFill>
                      </a:rPr>
                      <a:pPr algn="ctr">
                        <a:defRPr lang="en-US" sz="1600" b="1">
                          <a:solidFill>
                            <a:schemeClr val="bg1"/>
                          </a:solidFill>
                        </a:defRPr>
                      </a:pPr>
                      <a:t>[VALUE]</a:t>
                    </a:fld>
                    <a:endParaRPr lang="en-US">
                      <a:solidFill>
                        <a:schemeClr val="bg1"/>
                      </a:solidFill>
                    </a:endParaRPr>
                  </a:p>
                  <a:p>
                    <a:pPr algn="ctr">
                      <a:defRPr lang="en-US" sz="1600" b="1">
                        <a:solidFill>
                          <a:schemeClr val="bg1"/>
                        </a:solidFill>
                      </a:defRPr>
                    </a:pPr>
                    <a:r>
                      <a:rPr lang="en-US" sz="1200">
                        <a:solidFill>
                          <a:schemeClr val="bg1"/>
                        </a:solidFill>
                      </a:rPr>
                      <a:t>(33 brands)</a:t>
                    </a:r>
                  </a:p>
                </c:rich>
              </c:tx>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531391605406318"/>
                      <c:h val="0.30927750674298854"/>
                    </c:manualLayout>
                  </c15:layout>
                  <c15:dlblFieldTable/>
                  <c15:showDataLabelsRange val="0"/>
                </c:ext>
                <c:ext xmlns:c16="http://schemas.microsoft.com/office/drawing/2014/chart" uri="{C3380CC4-5D6E-409C-BE32-E72D297353CC}">
                  <c16:uniqueId val="{00000003-2C49-4C75-9016-9B26CE0D4839}"/>
                </c:ext>
              </c:extLst>
            </c:dLbl>
            <c:dLbl>
              <c:idx val="2"/>
              <c:layout>
                <c:manualLayout>
                  <c:x val="0.23962070312652986"/>
                  <c:y val="0.23593966399201832"/>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r>
                      <a:rPr lang="en-US"/>
                      <a:t>‘Younger’</a:t>
                    </a:r>
                  </a:p>
                  <a:p>
                    <a:pPr algn="ctr">
                      <a:defRPr lang="en-US" sz="1600" b="1">
                        <a:solidFill>
                          <a:schemeClr val="bg1"/>
                        </a:solidFill>
                      </a:defRPr>
                    </a:pPr>
                    <a:fld id="{2599AD1A-1E93-4E9D-A437-13CD9ABB361B}" type="VALUE">
                      <a:rPr lang="en-US" smtClean="0"/>
                      <a:pPr algn="ctr">
                        <a:defRPr lang="en-US" sz="1600" b="1">
                          <a:solidFill>
                            <a:schemeClr val="bg1"/>
                          </a:solidFill>
                        </a:defRPr>
                      </a:pPr>
                      <a:t>[VALUE]</a:t>
                    </a:fld>
                    <a:endParaRPr lang="en-US"/>
                  </a:p>
                  <a:p>
                    <a:pPr algn="ctr">
                      <a:defRPr lang="en-US" sz="1600" b="1">
                        <a:solidFill>
                          <a:schemeClr val="bg1"/>
                        </a:solidFill>
                      </a:defRPr>
                    </a:pPr>
                    <a:r>
                      <a:rPr lang="en-US" sz="1200"/>
                      <a:t>(22 brands)</a:t>
                    </a:r>
                  </a:p>
                </c:rich>
              </c:tx>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707488514908095"/>
                      <c:h val="0.30927750674298854"/>
                    </c:manualLayout>
                  </c15:layout>
                  <c15:dlblFieldTable/>
                  <c15:showDataLabelsRange val="0"/>
                </c:ext>
                <c:ext xmlns:c16="http://schemas.microsoft.com/office/drawing/2014/chart" uri="{C3380CC4-5D6E-409C-BE32-E72D297353CC}">
                  <c16:uniqueId val="{00000005-2C49-4C75-9016-9B26CE0D48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Founded in 2000 or Prior</c:v>
                </c:pt>
                <c:pt idx="1">
                  <c:v>5-20 Years Old</c:v>
                </c:pt>
                <c:pt idx="2">
                  <c:v>Under 5 Years Old</c:v>
                </c:pt>
              </c:strCache>
            </c:strRef>
          </c:cat>
          <c:val>
            <c:numRef>
              <c:f>Sheet1!$B$2:$B$4</c:f>
              <c:numCache>
                <c:formatCode>0%</c:formatCode>
                <c:ptCount val="3"/>
                <c:pt idx="0">
                  <c:v>0.21</c:v>
                </c:pt>
                <c:pt idx="1">
                  <c:v>0.47</c:v>
                </c:pt>
                <c:pt idx="2">
                  <c:v>0.31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6-2C49-4C75-9016-9B26CE0D4839}"/>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8-2C49-4C75-9016-9B26CE0D4839}"/>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9-2C49-4C75-9016-9B26CE0D4839}"/>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B-2C49-4C75-9016-9B26CE0D4839}"/>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C-2C49-4C75-9016-9B26CE0D48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1F1A62"/>
            </a:solidFill>
          </c:spPr>
          <c:dPt>
            <c:idx val="0"/>
            <c:bubble3D val="0"/>
            <c:spPr>
              <a:solidFill>
                <a:srgbClr val="B0E3FA"/>
              </a:solidFill>
              <a:ln>
                <a:noFill/>
              </a:ln>
              <a:effectLst/>
            </c:spPr>
            <c:extLst>
              <c:ext xmlns:c16="http://schemas.microsoft.com/office/drawing/2014/chart" uri="{C3380CC4-5D6E-409C-BE32-E72D297353CC}">
                <c16:uniqueId val="{0000000D-0E86-478B-AE39-D079180893A8}"/>
              </c:ext>
            </c:extLst>
          </c:dPt>
          <c:dPt>
            <c:idx val="1"/>
            <c:bubble3D val="0"/>
            <c:spPr>
              <a:solidFill>
                <a:srgbClr val="7ED2F6"/>
              </a:solidFill>
              <a:ln>
                <a:noFill/>
              </a:ln>
              <a:effectLst/>
            </c:spPr>
            <c:extLst>
              <c:ext xmlns:c16="http://schemas.microsoft.com/office/drawing/2014/chart" uri="{C3380CC4-5D6E-409C-BE32-E72D297353CC}">
                <c16:uniqueId val="{00000009-0E86-478B-AE39-D079180893A8}"/>
              </c:ext>
            </c:extLst>
          </c:dPt>
          <c:dPt>
            <c:idx val="2"/>
            <c:bubble3D val="0"/>
            <c:spPr>
              <a:solidFill>
                <a:srgbClr val="00BFF2"/>
              </a:solidFill>
              <a:ln>
                <a:noFill/>
              </a:ln>
              <a:effectLst/>
            </c:spPr>
            <c:extLst>
              <c:ext xmlns:c16="http://schemas.microsoft.com/office/drawing/2014/chart" uri="{C3380CC4-5D6E-409C-BE32-E72D297353CC}">
                <c16:uniqueId val="{00000006-0E86-478B-AE39-D079180893A8}"/>
              </c:ext>
            </c:extLst>
          </c:dPt>
          <c:dPt>
            <c:idx val="3"/>
            <c:bubble3D val="0"/>
            <c:spPr>
              <a:solidFill>
                <a:srgbClr val="1F1A62"/>
              </a:solidFill>
              <a:ln>
                <a:noFill/>
              </a:ln>
              <a:effectLst/>
            </c:spPr>
            <c:extLst>
              <c:ext xmlns:c16="http://schemas.microsoft.com/office/drawing/2014/chart" uri="{C3380CC4-5D6E-409C-BE32-E72D297353CC}">
                <c16:uniqueId val="{0000000B-7504-4F44-B81B-C08FC40F002D}"/>
              </c:ext>
            </c:extLst>
          </c:dPt>
          <c:dLbls>
            <c:dLbl>
              <c:idx val="0"/>
              <c:layout>
                <c:manualLayout>
                  <c:x val="-0.21906796961591044"/>
                  <c:y val="0.10845431255337322"/>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r>
                      <a:rPr lang="en-US" sz="1000">
                        <a:solidFill>
                          <a:srgbClr val="1F1A62"/>
                        </a:solidFill>
                      </a:rPr>
                      <a:t>Under $500k</a:t>
                    </a:r>
                  </a:p>
                  <a:p>
                    <a:pPr>
                      <a:defRPr sz="1000" b="1"/>
                    </a:pPr>
                    <a:fld id="{BE937504-DC4B-44EA-BDCA-BBF2E168B173}" type="VALUE">
                      <a:rPr lang="en-US" sz="1000" smtClean="0">
                        <a:solidFill>
                          <a:srgbClr val="1F1A62"/>
                        </a:solidFill>
                      </a:rPr>
                      <a:pPr>
                        <a:defRPr sz="1000" b="1"/>
                      </a:pPr>
                      <a:t>[VALUE]</a:t>
                    </a:fld>
                    <a:endParaRPr lang="en-US" sz="1000">
                      <a:solidFill>
                        <a:srgbClr val="1F1A62"/>
                      </a:solidFill>
                    </a:endParaRPr>
                  </a:p>
                  <a:p>
                    <a:pPr>
                      <a:defRPr sz="1000" b="1"/>
                    </a:pPr>
                    <a:r>
                      <a:rPr lang="en-US" sz="1000">
                        <a:solidFill>
                          <a:srgbClr val="1F1A62"/>
                        </a:solidFill>
                      </a:rPr>
                      <a:t>(20 brands)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5255158989703558"/>
                      <c:h val="0.21046579465803114"/>
                    </c:manualLayout>
                  </c15:layout>
                  <c15:dlblFieldTable/>
                  <c15:showDataLabelsRange val="0"/>
                </c:ext>
                <c:ext xmlns:c16="http://schemas.microsoft.com/office/drawing/2014/chart" uri="{C3380CC4-5D6E-409C-BE32-E72D297353CC}">
                  <c16:uniqueId val="{0000000D-0E86-478B-AE39-D079180893A8}"/>
                </c:ext>
              </c:extLst>
            </c:dLbl>
            <c:dLbl>
              <c:idx val="1"/>
              <c:layout>
                <c:manualLayout>
                  <c:x val="0.1046306069376613"/>
                  <c:y val="-0.12389748966356925"/>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rgbClr val="1F1A62"/>
                        </a:solidFill>
                        <a:latin typeface="Helvetica" panose="020B0403020202020204" pitchFamily="34" charset="0"/>
                        <a:ea typeface="+mn-ea"/>
                        <a:cs typeface="+mn-cs"/>
                      </a:defRPr>
                    </a:pPr>
                    <a:r>
                      <a:rPr lang="sv-SE" sz="1000">
                        <a:solidFill>
                          <a:srgbClr val="1F1A62"/>
                        </a:solidFill>
                      </a:rPr>
                      <a:t>$500k-$1MM</a:t>
                    </a:r>
                  </a:p>
                  <a:p>
                    <a:pPr algn="ctr">
                      <a:defRPr lang="en-US" sz="1000" b="1"/>
                    </a:pPr>
                    <a:fld id="{2D2F5DEA-C228-4EAD-A048-33AC71FC8C1C}" type="VALUE">
                      <a:rPr lang="sv-SE" sz="1000" smtClean="0">
                        <a:solidFill>
                          <a:srgbClr val="1F1A62"/>
                        </a:solidFill>
                      </a:rPr>
                      <a:pPr algn="ctr">
                        <a:defRPr lang="en-US" sz="1000" b="1"/>
                      </a:pPr>
                      <a:t>[VALUE]</a:t>
                    </a:fld>
                    <a:endParaRPr lang="sv-SE" sz="1000">
                      <a:solidFill>
                        <a:srgbClr val="1F1A62"/>
                      </a:solidFill>
                    </a:endParaRPr>
                  </a:p>
                  <a:p>
                    <a:pPr algn="ctr">
                      <a:defRPr lang="en-US" sz="1000" b="1"/>
                    </a:pPr>
                    <a:r>
                      <a:rPr lang="sv-SE" sz="1000">
                        <a:solidFill>
                          <a:srgbClr val="1F1A62"/>
                        </a:solidFill>
                      </a:rPr>
                      <a:t>(16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389933067273458"/>
                      <c:h val="0.21046579465803114"/>
                    </c:manualLayout>
                  </c15:layout>
                  <c15:dlblFieldTable/>
                  <c15:showDataLabelsRange val="0"/>
                </c:ext>
                <c:ext xmlns:c16="http://schemas.microsoft.com/office/drawing/2014/chart" uri="{C3380CC4-5D6E-409C-BE32-E72D297353CC}">
                  <c16:uniqueId val="{00000009-0E86-478B-AE39-D079180893A8}"/>
                </c:ext>
              </c:extLst>
            </c:dLbl>
            <c:dLbl>
              <c:idx val="2"/>
              <c:layout>
                <c:manualLayout>
                  <c:x val="0.22343839956762007"/>
                  <c:y val="9.1588301443295522E-2"/>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r>
                      <a:rPr lang="sv-SE" sz="1000">
                        <a:solidFill>
                          <a:schemeClr val="bg1"/>
                        </a:solidFill>
                      </a:rPr>
                      <a:t>$1-$5MM</a:t>
                    </a:r>
                  </a:p>
                  <a:p>
                    <a:pPr algn="ctr">
                      <a:defRPr lang="en-US" sz="1000" b="1">
                        <a:solidFill>
                          <a:schemeClr val="bg1"/>
                        </a:solidFill>
                      </a:defRPr>
                    </a:pPr>
                    <a:fld id="{2599AD1A-1E93-4E9D-A437-13CD9ABB361B}" type="VALUE">
                      <a:rPr lang="sv-SE" sz="1000" smtClean="0">
                        <a:solidFill>
                          <a:schemeClr val="bg1"/>
                        </a:solidFill>
                      </a:rPr>
                      <a:pPr algn="ctr">
                        <a:defRPr lang="en-US" sz="1000" b="1">
                          <a:solidFill>
                            <a:schemeClr val="bg1"/>
                          </a:solidFill>
                        </a:defRPr>
                      </a:pPr>
                      <a:t>[VALUE]</a:t>
                    </a:fld>
                    <a:endParaRPr lang="sv-SE" sz="1000">
                      <a:solidFill>
                        <a:schemeClr val="bg1"/>
                      </a:solidFill>
                    </a:endParaRPr>
                  </a:p>
                  <a:p>
                    <a:pPr algn="ctr">
                      <a:defRPr lang="en-US" sz="1000" b="1">
                        <a:solidFill>
                          <a:schemeClr val="bg1"/>
                        </a:solidFill>
                      </a:defRPr>
                    </a:pPr>
                    <a:r>
                      <a:rPr lang="sv-SE" sz="1000">
                        <a:solidFill>
                          <a:schemeClr val="bg1"/>
                        </a:solidFill>
                      </a:rPr>
                      <a:t>(16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E86-478B-AE39-D079180893A8}"/>
                </c:ext>
              </c:extLst>
            </c:dLbl>
            <c:dLbl>
              <c:idx val="3"/>
              <c:layout>
                <c:manualLayout>
                  <c:x val="-0.30154485745953291"/>
                  <c:y val="0.10201148210465795"/>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1F1A62"/>
                        </a:solidFill>
                        <a:latin typeface="Helvetica" panose="020B0403020202020204" pitchFamily="34" charset="0"/>
                        <a:ea typeface="+mn-ea"/>
                        <a:cs typeface="+mn-cs"/>
                      </a:defRPr>
                    </a:pPr>
                    <a:r>
                      <a:rPr lang="en-US" sz="1000">
                        <a:solidFill>
                          <a:srgbClr val="1F1A62"/>
                        </a:solidFill>
                      </a:rPr>
                      <a:t>Over $5MM</a:t>
                    </a:r>
                  </a:p>
                  <a:p>
                    <a:pPr>
                      <a:defRPr sz="1000" b="1"/>
                    </a:pPr>
                    <a:fld id="{CB5D9784-A08D-404A-A0E1-6C417CB0FBCE}" type="VALUE">
                      <a:rPr lang="en-US" sz="1000" smtClean="0">
                        <a:solidFill>
                          <a:srgbClr val="1F1A62"/>
                        </a:solidFill>
                      </a:rPr>
                      <a:pPr>
                        <a:defRPr sz="1000" b="1"/>
                      </a:pPr>
                      <a:t>[VALUE]</a:t>
                    </a:fld>
                    <a:endParaRPr lang="en-US" sz="1000">
                      <a:solidFill>
                        <a:srgbClr val="1F1A62"/>
                      </a:solidFill>
                    </a:endParaRPr>
                  </a:p>
                  <a:p>
                    <a:pPr>
                      <a:defRPr sz="1000" b="1"/>
                    </a:pPr>
                    <a:r>
                      <a:rPr lang="en-US" sz="1000">
                        <a:solidFill>
                          <a:srgbClr val="1F1A62"/>
                        </a:solidFill>
                      </a:rPr>
                      <a:t>(1 brand)</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869678965734673"/>
                      <c:h val="0.16643978659181033"/>
                    </c:manualLayout>
                  </c15:layout>
                  <c15:dlblFieldTable/>
                  <c15:showDataLabelsRange val="0"/>
                </c:ext>
                <c:ext xmlns:c16="http://schemas.microsoft.com/office/drawing/2014/chart" uri="{C3380CC4-5D6E-409C-BE32-E72D297353CC}">
                  <c16:uniqueId val="{0000000B-7504-4F44-B81B-C08FC40F002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Under $500k</c:v>
                </c:pt>
                <c:pt idx="1">
                  <c:v>$500k-$1MM</c:v>
                </c:pt>
                <c:pt idx="2">
                  <c:v>$1-$5MM</c:v>
                </c:pt>
                <c:pt idx="3">
                  <c:v>Over $5MM</c:v>
                </c:pt>
              </c:strCache>
            </c:strRef>
          </c:cat>
          <c:val>
            <c:numRef>
              <c:f>Sheet1!$B$2:$B$5</c:f>
              <c:numCache>
                <c:formatCode>0%</c:formatCode>
                <c:ptCount val="4"/>
                <c:pt idx="0">
                  <c:v>0.38</c:v>
                </c:pt>
                <c:pt idx="1">
                  <c:v>0.3</c:v>
                </c:pt>
                <c:pt idx="2">
                  <c:v>0.3</c:v>
                </c:pt>
                <c:pt idx="3">
                  <c:v>0.02</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7E1B-471E-B17A-DC7C171CBC6B}"/>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E-0E86-478B-AE39-D079180893A8}"/>
              </c:ext>
            </c:extLst>
          </c:dPt>
          <c:cat>
            <c:strRef>
              <c:f>Sheet1!$A$2:$A$5</c:f>
              <c:strCache>
                <c:ptCount val="4"/>
                <c:pt idx="0">
                  <c:v>Under $500k</c:v>
                </c:pt>
                <c:pt idx="1">
                  <c:v>$500k-$1MM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7E1B-471E-B17A-DC7C171CBC6B}"/>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F-0E86-478B-AE39-D079180893A8}"/>
              </c:ext>
            </c:extLst>
          </c:dPt>
          <c:cat>
            <c:strRef>
              <c:f>Sheet1!$A$2:$A$5</c:f>
              <c:strCache>
                <c:ptCount val="4"/>
                <c:pt idx="0">
                  <c:v>Under $500k</c:v>
                </c:pt>
                <c:pt idx="1">
                  <c:v>$500k-$1MM</c:v>
                </c:pt>
                <c:pt idx="2">
                  <c:v>$1-$5MM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7E1B-471E-B17A-DC7C171CBC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ED3C8D"/>
            </a:solidFill>
          </c:spPr>
          <c:dPt>
            <c:idx val="0"/>
            <c:bubble3D val="0"/>
            <c:spPr>
              <a:solidFill>
                <a:srgbClr val="6D6DE2"/>
              </a:solidFill>
              <a:ln>
                <a:noFill/>
              </a:ln>
              <a:effectLst/>
            </c:spPr>
            <c:extLst>
              <c:ext xmlns:c16="http://schemas.microsoft.com/office/drawing/2014/chart" uri="{C3380CC4-5D6E-409C-BE32-E72D297353CC}">
                <c16:uniqueId val="{00000001-2C49-4C75-9016-9B26CE0D4839}"/>
              </c:ext>
            </c:extLst>
          </c:dPt>
          <c:dPt>
            <c:idx val="1"/>
            <c:bubble3D val="0"/>
            <c:spPr>
              <a:solidFill>
                <a:srgbClr val="FFE600"/>
              </a:solidFill>
              <a:ln>
                <a:noFill/>
              </a:ln>
              <a:effectLst/>
            </c:spPr>
            <c:extLst>
              <c:ext xmlns:c16="http://schemas.microsoft.com/office/drawing/2014/chart" uri="{C3380CC4-5D6E-409C-BE32-E72D297353CC}">
                <c16:uniqueId val="{00000003-2C49-4C75-9016-9B26CE0D4839}"/>
              </c:ext>
            </c:extLst>
          </c:dPt>
          <c:dPt>
            <c:idx val="2"/>
            <c:bubble3D val="0"/>
            <c:spPr>
              <a:solidFill>
                <a:srgbClr val="4EBEA4"/>
              </a:solidFill>
              <a:ln>
                <a:noFill/>
              </a:ln>
              <a:effectLst/>
            </c:spPr>
            <c:extLst>
              <c:ext xmlns:c16="http://schemas.microsoft.com/office/drawing/2014/chart" uri="{C3380CC4-5D6E-409C-BE32-E72D297353CC}">
                <c16:uniqueId val="{00000005-2C49-4C75-9016-9B26CE0D4839}"/>
              </c:ext>
            </c:extLst>
          </c:dPt>
          <c:dPt>
            <c:idx val="3"/>
            <c:bubble3D val="0"/>
            <c:spPr>
              <a:solidFill>
                <a:srgbClr val="ED3C8D"/>
              </a:solidFill>
              <a:ln>
                <a:noFill/>
              </a:ln>
              <a:effectLst/>
            </c:spPr>
            <c:extLst>
              <c:ext xmlns:c16="http://schemas.microsoft.com/office/drawing/2014/chart" uri="{C3380CC4-5D6E-409C-BE32-E72D297353CC}">
                <c16:uniqueId val="{0000000B-D00E-4A4E-A3B9-F478A0BE376F}"/>
              </c:ext>
            </c:extLst>
          </c:dPt>
          <c:dLbls>
            <c:dLbl>
              <c:idx val="0"/>
              <c:layout>
                <c:manualLayout>
                  <c:x val="-0.21319336469132225"/>
                  <c:y val="-0.1424881839165983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r>
                      <a:rPr lang="en-US">
                        <a:solidFill>
                          <a:schemeClr val="bg1"/>
                        </a:solidFill>
                      </a:rPr>
                      <a:t>Under $500k</a:t>
                    </a:r>
                  </a:p>
                  <a:p>
                    <a:pPr>
                      <a:defRPr sz="1600" b="1">
                        <a:solidFill>
                          <a:schemeClr val="bg1"/>
                        </a:solidFill>
                      </a:defRPr>
                    </a:pPr>
                    <a:fld id="{BE937504-DC4B-44EA-BDCA-BBF2E168B173}" type="VALUE">
                      <a:rPr lang="en-US" smtClean="0">
                        <a:solidFill>
                          <a:schemeClr val="bg1"/>
                        </a:solidFill>
                      </a:rPr>
                      <a:pPr>
                        <a:defRPr sz="1600" b="1">
                          <a:solidFill>
                            <a:schemeClr val="bg1"/>
                          </a:solidFill>
                        </a:defRPr>
                      </a:pPr>
                      <a:t>[VALUE]</a:t>
                    </a:fld>
                    <a:endParaRPr lang="en-US">
                      <a:solidFill>
                        <a:schemeClr val="bg1"/>
                      </a:solidFill>
                    </a:endParaRPr>
                  </a:p>
                  <a:p>
                    <a:pPr>
                      <a:defRPr sz="1600" b="1">
                        <a:solidFill>
                          <a:schemeClr val="bg1"/>
                        </a:solidFill>
                      </a:defRPr>
                    </a:pPr>
                    <a:r>
                      <a:rPr lang="en-US" sz="1200">
                        <a:solidFill>
                          <a:schemeClr val="bg1"/>
                        </a:solidFill>
                      </a:rPr>
                      <a:t>(50 brands)</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235779243413454"/>
                      <c:h val="0.30927750674298854"/>
                    </c:manualLayout>
                  </c15:layout>
                  <c15:dlblFieldTable/>
                  <c15:showDataLabelsRange val="0"/>
                </c:ext>
                <c:ext xmlns:c16="http://schemas.microsoft.com/office/drawing/2014/chart" uri="{C3380CC4-5D6E-409C-BE32-E72D297353CC}">
                  <c16:uniqueId val="{00000001-2C49-4C75-9016-9B26CE0D4839}"/>
                </c:ext>
              </c:extLst>
            </c:dLbl>
            <c:dLbl>
              <c:idx val="1"/>
              <c:layout>
                <c:manualLayout>
                  <c:x val="1.2380164364396644E-2"/>
                  <c:y val="-1.5693460372944463E-2"/>
                </c:manualLayout>
              </c:layout>
              <c:tx>
                <c:rich>
                  <a:bodyPr rot="0" spcFirstLastPara="1" vertOverflow="ellipsis" vert="horz" wrap="square" lIns="38100" tIns="19050" rIns="38100" bIns="19050" anchor="ctr" anchorCtr="0">
                    <a:noAutofit/>
                  </a:bodyPr>
                  <a:lstStyle/>
                  <a:p>
                    <a:pPr algn="ctr">
                      <a:defRPr lang="en-US" sz="1600" b="1" i="0" u="none" strike="noStrike" kern="1200" baseline="0">
                        <a:solidFill>
                          <a:srgbClr val="1F1A62"/>
                        </a:solidFill>
                        <a:latin typeface="Helvetica" panose="020B0403020202020204" pitchFamily="34" charset="0"/>
                        <a:ea typeface="+mn-ea"/>
                        <a:cs typeface="+mn-cs"/>
                      </a:defRPr>
                    </a:pPr>
                    <a:r>
                      <a:rPr lang="sv-SE" sz="1400">
                        <a:solidFill>
                          <a:srgbClr val="1F1A62"/>
                        </a:solidFill>
                      </a:rPr>
                      <a:t>$500k-$1MM</a:t>
                    </a:r>
                  </a:p>
                  <a:p>
                    <a:pPr algn="ctr">
                      <a:defRPr lang="en-US" sz="1600" b="1"/>
                    </a:pPr>
                    <a:fld id="{2D2F5DEA-C228-4EAD-A048-33AC71FC8C1C}" type="VALUE">
                      <a:rPr lang="sv-SE" sz="1400" smtClean="0">
                        <a:solidFill>
                          <a:srgbClr val="1F1A62"/>
                        </a:solidFill>
                      </a:rPr>
                      <a:pPr algn="ctr">
                        <a:defRPr lang="en-US" sz="1600" b="1"/>
                      </a:pPr>
                      <a:t>[VALUE]</a:t>
                    </a:fld>
                    <a:endParaRPr lang="sv-SE" sz="1400">
                      <a:solidFill>
                        <a:srgbClr val="1F1A62"/>
                      </a:solidFill>
                    </a:endParaRPr>
                  </a:p>
                  <a:p>
                    <a:pPr algn="ctr">
                      <a:defRPr lang="en-US" sz="1600" b="1"/>
                    </a:pPr>
                    <a:r>
                      <a:rPr lang="sv-SE" sz="1200">
                        <a:solidFill>
                          <a:srgbClr val="1F1A62"/>
                        </a:solidFill>
                      </a:rPr>
                      <a:t>(7 brands)</a:t>
                    </a:r>
                  </a:p>
                </c:rich>
              </c:tx>
              <c:spPr>
                <a:noFill/>
                <a:ln>
                  <a:noFill/>
                </a:ln>
                <a:effectLst/>
              </c:spPr>
              <c:txPr>
                <a:bodyPr rot="0" spcFirstLastPara="1" vertOverflow="ellipsis" vert="horz" wrap="square" lIns="38100" tIns="19050" rIns="38100" bIns="19050" anchor="ctr" anchorCtr="0">
                  <a:noAutofit/>
                </a:bodyPr>
                <a:lstStyle/>
                <a:p>
                  <a:pPr algn="ctr">
                    <a:defRPr lang="en-US"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072537833776832"/>
                      <c:h val="0.20348292115864125"/>
                    </c:manualLayout>
                  </c15:layout>
                  <c15:dlblFieldTable/>
                  <c15:showDataLabelsRange val="0"/>
                </c:ext>
                <c:ext xmlns:c16="http://schemas.microsoft.com/office/drawing/2014/chart" uri="{C3380CC4-5D6E-409C-BE32-E72D297353CC}">
                  <c16:uniqueId val="{00000003-2C49-4C75-9016-9B26CE0D4839}"/>
                </c:ext>
              </c:extLst>
            </c:dLbl>
            <c:dLbl>
              <c:idx val="2"/>
              <c:layout>
                <c:manualLayout>
                  <c:x val="0.1887254438448939"/>
                  <c:y val="0.15586080246490597"/>
                </c:manualLayout>
              </c:layout>
              <c:tx>
                <c:rich>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r>
                      <a:rPr lang="sv-SE">
                        <a:solidFill>
                          <a:schemeClr val="bg1"/>
                        </a:solidFill>
                      </a:rPr>
                      <a:t>$1-$5MM</a:t>
                    </a:r>
                  </a:p>
                  <a:p>
                    <a:pPr algn="ctr">
                      <a:defRPr lang="en-US" sz="1600" b="1">
                        <a:solidFill>
                          <a:schemeClr val="bg1"/>
                        </a:solidFill>
                      </a:defRPr>
                    </a:pPr>
                    <a:fld id="{2599AD1A-1E93-4E9D-A437-13CD9ABB361B}" type="VALUE">
                      <a:rPr lang="sv-SE" smtClean="0">
                        <a:solidFill>
                          <a:schemeClr val="bg1"/>
                        </a:solidFill>
                      </a:rPr>
                      <a:pPr algn="ctr">
                        <a:defRPr lang="en-US" sz="1600" b="1">
                          <a:solidFill>
                            <a:schemeClr val="bg1"/>
                          </a:solidFill>
                        </a:defRPr>
                      </a:pPr>
                      <a:t>[VALUE]</a:t>
                    </a:fld>
                    <a:endParaRPr lang="sv-SE">
                      <a:solidFill>
                        <a:schemeClr val="bg1"/>
                      </a:solidFill>
                    </a:endParaRPr>
                  </a:p>
                  <a:p>
                    <a:pPr algn="ctr">
                      <a:defRPr lang="en-US" sz="1600" b="1">
                        <a:solidFill>
                          <a:schemeClr val="bg1"/>
                        </a:solidFill>
                      </a:defRPr>
                    </a:pPr>
                    <a:r>
                      <a:rPr lang="sv-SE" sz="1200">
                        <a:solidFill>
                          <a:schemeClr val="bg1"/>
                        </a:solidFill>
                      </a:rPr>
                      <a:t>(12 brands)</a:t>
                    </a:r>
                  </a:p>
                </c:rich>
              </c:tx>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C49-4C75-9016-9B26CE0D4839}"/>
                </c:ext>
              </c:extLst>
            </c:dLbl>
            <c:dLbl>
              <c:idx val="3"/>
              <c:layout>
                <c:manualLayout>
                  <c:x val="-0.14194507032560355"/>
                  <c:y val="3.931722255229876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r>
                      <a:rPr lang="en-US" sz="1400">
                        <a:solidFill>
                          <a:srgbClr val="1F1A62"/>
                        </a:solidFill>
                      </a:rPr>
                      <a:t>Over $5MM</a:t>
                    </a:r>
                  </a:p>
                  <a:p>
                    <a:pPr>
                      <a:defRPr sz="1800" b="1"/>
                    </a:pPr>
                    <a:fld id="{68CE953A-F39A-40E6-980C-44A469C2D1AA}" type="VALUE">
                      <a:rPr lang="en-US" sz="1400" smtClean="0">
                        <a:solidFill>
                          <a:srgbClr val="1F1A62"/>
                        </a:solidFill>
                      </a:rPr>
                      <a:pPr>
                        <a:defRPr sz="1800" b="1"/>
                      </a:pPr>
                      <a:t>[VALUE]</a:t>
                    </a:fld>
                    <a:endParaRPr lang="en-US" sz="1400">
                      <a:solidFill>
                        <a:srgbClr val="1F1A62"/>
                      </a:solidFill>
                    </a:endParaRPr>
                  </a:p>
                  <a:p>
                    <a:pPr>
                      <a:defRPr sz="1800" b="1"/>
                    </a:pPr>
                    <a:r>
                      <a:rPr lang="en-US" sz="1200">
                        <a:solidFill>
                          <a:srgbClr val="1F1A62"/>
                        </a:solidFill>
                      </a:rPr>
                      <a:t>(7 brands)</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498295157561202"/>
                      <c:h val="0.24573388377740493"/>
                    </c:manualLayout>
                  </c15:layout>
                  <c15:dlblFieldTable/>
                  <c15:showDataLabelsRange val="0"/>
                </c:ext>
                <c:ext xmlns:c16="http://schemas.microsoft.com/office/drawing/2014/chart" uri="{C3380CC4-5D6E-409C-BE32-E72D297353CC}">
                  <c16:uniqueId val="{0000000B-D00E-4A4E-A3B9-F478A0BE376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Under $500K</c:v>
                </c:pt>
                <c:pt idx="1">
                  <c:v>$500K - $1MM</c:v>
                </c:pt>
                <c:pt idx="2">
                  <c:v>$1MM - $5MM</c:v>
                </c:pt>
                <c:pt idx="3">
                  <c:v>Over $5MM</c:v>
                </c:pt>
              </c:strCache>
            </c:strRef>
          </c:cat>
          <c:val>
            <c:numRef>
              <c:f>Sheet1!$B$2:$B$5</c:f>
              <c:numCache>
                <c:formatCode>0%</c:formatCode>
                <c:ptCount val="4"/>
                <c:pt idx="0">
                  <c:v>0.66</c:v>
                </c:pt>
                <c:pt idx="1">
                  <c:v>0.09</c:v>
                </c:pt>
                <c:pt idx="2">
                  <c:v>0.16</c:v>
                </c:pt>
                <c:pt idx="3">
                  <c:v>0.09</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6-2C49-4C75-9016-9B26CE0D4839}"/>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8-2C49-4C75-9016-9B26CE0D4839}"/>
              </c:ext>
            </c:extLst>
          </c:dPt>
          <c:cat>
            <c:strRef>
              <c:f>Sheet1!$A$2:$A$5</c:f>
              <c:strCache>
                <c:ptCount val="4"/>
                <c:pt idx="0">
                  <c:v>Under $500K</c:v>
                </c:pt>
                <c:pt idx="1">
                  <c:v>$500K - $1MM</c:v>
                </c:pt>
                <c:pt idx="2">
                  <c:v>$1MM - $5MM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9-2C49-4C75-9016-9B26CE0D4839}"/>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B-2C49-4C75-9016-9B26CE0D4839}"/>
              </c:ext>
            </c:extLst>
          </c:dPt>
          <c:cat>
            <c:strRef>
              <c:f>Sheet1!$A$2:$A$5</c:f>
              <c:strCache>
                <c:ptCount val="4"/>
                <c:pt idx="0">
                  <c:v>Under $500K</c:v>
                </c:pt>
                <c:pt idx="1">
                  <c:v>$500K - $1MM</c:v>
                </c:pt>
                <c:pt idx="2">
                  <c:v>$1MM - $5MM</c:v>
                </c:pt>
                <c:pt idx="3">
                  <c:v>Over $5MM</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C-2C49-4C75-9016-9B26CE0D483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99533890808532"/>
          <c:y val="0.10338863953504907"/>
          <c:w val="0.50004921858164963"/>
          <c:h val="0.80003750815963448"/>
        </c:manualLayout>
      </c:layout>
      <c:pieChart>
        <c:varyColors val="1"/>
        <c:ser>
          <c:idx val="0"/>
          <c:order val="0"/>
          <c:tx>
            <c:strRef>
              <c:f>Sheet1!$B$1</c:f>
              <c:strCache>
                <c:ptCount val="1"/>
                <c:pt idx="0">
                  <c:v>Top 10 Categories by $$$ of Advertisers</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B71A-4A4D-AF36-D242FC62EA18}"/>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B71A-4A4D-AF36-D242FC62EA18}"/>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5-B71A-4A4D-AF36-D242FC62EA18}"/>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B71A-4A4D-AF36-D242FC62EA18}"/>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9-B71A-4A4D-AF36-D242FC62EA18}"/>
              </c:ext>
            </c:extLst>
          </c:dPt>
          <c:dPt>
            <c:idx val="5"/>
            <c:bubble3D val="0"/>
            <c:spPr>
              <a:solidFill>
                <a:srgbClr val="7ED2F6"/>
              </a:solidFill>
              <a:ln w="19050">
                <a:solidFill>
                  <a:schemeClr val="lt1"/>
                </a:solidFill>
              </a:ln>
              <a:effectLst/>
            </c:spPr>
            <c:extLst>
              <c:ext xmlns:c16="http://schemas.microsoft.com/office/drawing/2014/chart" uri="{C3380CC4-5D6E-409C-BE32-E72D297353CC}">
                <c16:uniqueId val="{0000000B-B71A-4A4D-AF36-D242FC62EA18}"/>
              </c:ext>
            </c:extLst>
          </c:dPt>
          <c:dPt>
            <c:idx val="6"/>
            <c:bubble3D val="0"/>
            <c:spPr>
              <a:solidFill>
                <a:srgbClr val="D0D8E0"/>
              </a:solidFill>
              <a:ln w="19050">
                <a:solidFill>
                  <a:schemeClr val="lt1"/>
                </a:solidFill>
              </a:ln>
              <a:effectLst/>
            </c:spPr>
            <c:extLst>
              <c:ext xmlns:c16="http://schemas.microsoft.com/office/drawing/2014/chart" uri="{C3380CC4-5D6E-409C-BE32-E72D297353CC}">
                <c16:uniqueId val="{0000000D-B71A-4A4D-AF36-D242FC62EA18}"/>
              </c:ext>
            </c:extLst>
          </c:dPt>
          <c:dPt>
            <c:idx val="7"/>
            <c:bubble3D val="0"/>
            <c:spPr>
              <a:solidFill>
                <a:srgbClr val="2C82FF"/>
              </a:solidFill>
              <a:ln w="19050">
                <a:solidFill>
                  <a:schemeClr val="lt1"/>
                </a:solidFill>
              </a:ln>
              <a:effectLst/>
            </c:spPr>
            <c:extLst>
              <c:ext xmlns:c16="http://schemas.microsoft.com/office/drawing/2014/chart" uri="{C3380CC4-5D6E-409C-BE32-E72D297353CC}">
                <c16:uniqueId val="{0000000F-B71A-4A4D-AF36-D242FC62EA18}"/>
              </c:ext>
            </c:extLst>
          </c:dPt>
          <c:dPt>
            <c:idx val="8"/>
            <c:bubble3D val="0"/>
            <c:spPr>
              <a:solidFill>
                <a:srgbClr val="55AD00"/>
              </a:solidFill>
              <a:ln w="19050">
                <a:solidFill>
                  <a:schemeClr val="lt1"/>
                </a:solidFill>
              </a:ln>
              <a:effectLst/>
            </c:spPr>
            <c:extLst>
              <c:ext xmlns:c16="http://schemas.microsoft.com/office/drawing/2014/chart" uri="{C3380CC4-5D6E-409C-BE32-E72D297353CC}">
                <c16:uniqueId val="{00000011-B71A-4A4D-AF36-D242FC62EA18}"/>
              </c:ext>
            </c:extLst>
          </c:dPt>
          <c:dPt>
            <c:idx val="9"/>
            <c:bubble3D val="0"/>
            <c:spPr>
              <a:solidFill>
                <a:srgbClr val="A343FF"/>
              </a:solidFill>
              <a:ln w="19050">
                <a:solidFill>
                  <a:schemeClr val="lt1"/>
                </a:solidFill>
              </a:ln>
              <a:effectLst/>
            </c:spPr>
            <c:extLst>
              <c:ext xmlns:c16="http://schemas.microsoft.com/office/drawing/2014/chart" uri="{C3380CC4-5D6E-409C-BE32-E72D297353CC}">
                <c16:uniqueId val="{00000013-B71A-4A4D-AF36-D242FC62EA18}"/>
              </c:ext>
            </c:extLst>
          </c:dPt>
          <c:dPt>
            <c:idx val="10"/>
            <c:bubble3D val="0"/>
            <c:spPr>
              <a:solidFill>
                <a:srgbClr val="FF6E30"/>
              </a:solidFill>
              <a:ln w="19050">
                <a:solidFill>
                  <a:schemeClr val="lt1"/>
                </a:solidFill>
              </a:ln>
              <a:effectLst/>
            </c:spPr>
            <c:extLst>
              <c:ext xmlns:c16="http://schemas.microsoft.com/office/drawing/2014/chart" uri="{C3380CC4-5D6E-409C-BE32-E72D297353CC}">
                <c16:uniqueId val="{00000015-B71A-4A4D-AF36-D242FC62EA18}"/>
              </c:ext>
            </c:extLst>
          </c:dPt>
          <c:dPt>
            <c:idx val="1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17-B71A-4A4D-AF36-D242FC62EA18}"/>
              </c:ext>
            </c:extLst>
          </c:dPt>
          <c:dPt>
            <c:idx val="12"/>
            <c:bubble3D val="0"/>
            <c:spPr>
              <a:solidFill>
                <a:srgbClr val="698ED0"/>
              </a:solidFill>
              <a:ln w="19050">
                <a:solidFill>
                  <a:schemeClr val="lt1"/>
                </a:solidFill>
              </a:ln>
              <a:effectLst/>
            </c:spPr>
            <c:extLst>
              <c:ext xmlns:c16="http://schemas.microsoft.com/office/drawing/2014/chart" uri="{C3380CC4-5D6E-409C-BE32-E72D297353CC}">
                <c16:uniqueId val="{00000019-B71A-4A4D-AF36-D242FC62EA18}"/>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B71A-4A4D-AF36-D242FC62EA18}"/>
              </c:ext>
            </c:extLst>
          </c:dPt>
          <c:dPt>
            <c:idx val="14"/>
            <c:bubble3D val="0"/>
            <c:spPr>
              <a:solidFill>
                <a:srgbClr val="B8E6FA"/>
              </a:solidFill>
              <a:ln w="19050">
                <a:solidFill>
                  <a:schemeClr val="lt1"/>
                </a:solidFill>
              </a:ln>
              <a:effectLst/>
            </c:spPr>
            <c:extLst>
              <c:ext xmlns:c16="http://schemas.microsoft.com/office/drawing/2014/chart" uri="{C3380CC4-5D6E-409C-BE32-E72D297353CC}">
                <c16:uniqueId val="{0000001D-B71A-4A4D-AF36-D242FC62EA18}"/>
              </c:ext>
            </c:extLst>
          </c:dPt>
          <c:dPt>
            <c:idx val="15"/>
            <c:bubble3D val="0"/>
            <c:spPr>
              <a:solidFill>
                <a:srgbClr val="ACBDCE"/>
              </a:solidFill>
              <a:ln w="19050">
                <a:solidFill>
                  <a:schemeClr val="lt1"/>
                </a:solidFill>
              </a:ln>
              <a:effectLst/>
            </c:spPr>
            <c:extLst>
              <c:ext xmlns:c16="http://schemas.microsoft.com/office/drawing/2014/chart" uri="{C3380CC4-5D6E-409C-BE32-E72D297353CC}">
                <c16:uniqueId val="{00000020-B71A-4A4D-AF36-D242FC62EA18}"/>
              </c:ext>
            </c:extLst>
          </c:dPt>
          <c:dLbls>
            <c:dLbl>
              <c:idx val="0"/>
              <c:layout>
                <c:manualLayout>
                  <c:x val="-0.11234866543857781"/>
                  <c:y val="2.2999906900347689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403020202020204" pitchFamily="34" charset="0"/>
                        <a:ea typeface="+mn-ea"/>
                        <a:cs typeface="+mn-cs"/>
                      </a:defRPr>
                    </a:pPr>
                    <a:fld id="{654B08C6-0D8C-4315-8C94-D88C21458882}" type="VALUE">
                      <a:rPr lang="en-US" sz="1100"/>
                      <a:pPr>
                        <a:defRPr sz="1100" b="1">
                          <a:solidFill>
                            <a:schemeClr val="bg1"/>
                          </a:solidFill>
                          <a:latin typeface="Helvetica" panose="020B0403020202020204" pitchFamily="34" charset="0"/>
                        </a:defRPr>
                      </a:pPr>
                      <a:t>[VALUE]</a:t>
                    </a:fld>
                    <a:endParaRPr lang="en-US" sz="1100" baseline="0"/>
                  </a:p>
                  <a:p>
                    <a:pPr>
                      <a:defRPr sz="1100" b="1">
                        <a:solidFill>
                          <a:schemeClr val="bg1"/>
                        </a:solidFill>
                        <a:latin typeface="Helvetica" panose="020B0403020202020204" pitchFamily="34" charset="0"/>
                      </a:defRPr>
                    </a:pPr>
                    <a:r>
                      <a:rPr lang="en-US" sz="1100" b="0"/>
                      <a:t>48%</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71A-4A4D-AF36-D242FC62EA18}"/>
                </c:ext>
              </c:extLst>
            </c:dLbl>
            <c:dLbl>
              <c:idx val="1"/>
              <c:layout>
                <c:manualLayout>
                  <c:x val="7.828689150698577E-2"/>
                  <c:y val="-0.12541381722257713"/>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403020202020204" pitchFamily="34" charset="0"/>
                        <a:ea typeface="+mn-ea"/>
                        <a:cs typeface="+mn-cs"/>
                      </a:defRPr>
                    </a:pPr>
                    <a:fld id="{3DC28124-99F5-4E05-9888-F8E69EC0CDA8}" type="VALUE">
                      <a:rPr lang="en-US" sz="1100">
                        <a:solidFill>
                          <a:schemeClr val="bg1"/>
                        </a:solidFill>
                      </a:rPr>
                      <a:pPr>
                        <a:defRPr sz="1100" b="1">
                          <a:solidFill>
                            <a:schemeClr val="bg1"/>
                          </a:solidFill>
                          <a:latin typeface="Helvetica" panose="020B0403020202020204" pitchFamily="34" charset="0"/>
                        </a:defRPr>
                      </a:pPr>
                      <a:t>[VALUE]</a:t>
                    </a:fld>
                    <a:endParaRPr lang="en-US" sz="1100" baseline="0">
                      <a:solidFill>
                        <a:schemeClr val="bg1"/>
                      </a:solidFill>
                    </a:endParaRPr>
                  </a:p>
                  <a:p>
                    <a:pPr>
                      <a:defRPr sz="1100" b="1">
                        <a:solidFill>
                          <a:schemeClr val="bg1"/>
                        </a:solidFill>
                        <a:latin typeface="Helvetica" panose="020B0403020202020204" pitchFamily="34" charset="0"/>
                      </a:defRPr>
                    </a:pPr>
                    <a:r>
                      <a:rPr lang="en-US" sz="1100" b="0">
                        <a:solidFill>
                          <a:schemeClr val="bg1"/>
                        </a:solidFill>
                      </a:rPr>
                      <a:t>21%</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71A-4A4D-AF36-D242FC62EA18}"/>
                </c:ext>
              </c:extLst>
            </c:dLbl>
            <c:dLbl>
              <c:idx val="2"/>
              <c:layout>
                <c:manualLayout>
                  <c:x val="-8.2985714872647973E-3"/>
                  <c:y val="8.2657466525040718E-2"/>
                </c:manualLayout>
              </c:layout>
              <c:tx>
                <c:rich>
                  <a:bodyPr/>
                  <a:lstStyle/>
                  <a:p>
                    <a:fld id="{BC2823D8-C40B-47D8-AC65-3B3A538ADE6A}" type="VALUE">
                      <a:rPr lang="en-US" sz="1000">
                        <a:solidFill>
                          <a:srgbClr val="1F1A62"/>
                        </a:solidFill>
                      </a:rPr>
                      <a:pPr/>
                      <a:t>[VALUE]</a:t>
                    </a:fld>
                    <a:endParaRPr lang="en-US" baseline="0">
                      <a:solidFill>
                        <a:srgbClr val="1F1A62"/>
                      </a:solidFill>
                    </a:endParaRPr>
                  </a:p>
                  <a:p>
                    <a:r>
                      <a:rPr lang="en-US" sz="1050" b="0">
                        <a:solidFill>
                          <a:srgbClr val="1F1A62"/>
                        </a:solidFill>
                      </a:rPr>
                      <a:t>4%</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71A-4A4D-AF36-D242FC62EA18}"/>
                </c:ext>
              </c:extLst>
            </c:dLbl>
            <c:dLbl>
              <c:idx val="3"/>
              <c:layout>
                <c:manualLayout>
                  <c:x val="-3.2214106699512669E-2"/>
                  <c:y val="8.2710589669587456E-2"/>
                </c:manualLayout>
              </c:layout>
              <c:tx>
                <c:rich>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fld id="{A3589C3C-2FCF-4050-83DC-110122D56A58}" type="VALUE">
                      <a:rPr lang="en-US" sz="1000"/>
                      <a:pPr>
                        <a:defRPr sz="1000" b="1">
                          <a:solidFill>
                            <a:srgbClr val="1F1A62"/>
                          </a:solidFill>
                          <a:latin typeface="Helvetica" panose="020B0403020202020204" pitchFamily="34" charset="0"/>
                        </a:defRPr>
                      </a:pPr>
                      <a:t>[VALUE]</a:t>
                    </a:fld>
                    <a:endParaRPr lang="en-US" sz="1000" baseline="0"/>
                  </a:p>
                  <a:p>
                    <a:pPr>
                      <a:defRPr sz="1000" b="1">
                        <a:solidFill>
                          <a:srgbClr val="1F1A62"/>
                        </a:solidFill>
                        <a:latin typeface="Helvetica" panose="020B0403020202020204" pitchFamily="34" charset="0"/>
                      </a:defRPr>
                    </a:pPr>
                    <a:r>
                      <a:rPr lang="en-US" sz="1050" b="0"/>
                      <a:t>3%</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B71A-4A4D-AF36-D242FC62EA18}"/>
                </c:ext>
              </c:extLst>
            </c:dLbl>
            <c:dLbl>
              <c:idx val="4"/>
              <c:layout>
                <c:manualLayout>
                  <c:x val="-2.3996364365076104E-2"/>
                  <c:y val="4.8843243527494848E-2"/>
                </c:manualLayout>
              </c:layout>
              <c:tx>
                <c:rich>
                  <a:bodyPr/>
                  <a:lstStyle/>
                  <a:p>
                    <a:fld id="{C281FC19-3504-46F4-9754-B1BE00106F8C}" type="VALUE">
                      <a:rPr lang="en-US" sz="1000"/>
                      <a:pPr/>
                      <a:t>[VALUE]</a:t>
                    </a:fld>
                    <a:endParaRPr lang="en-US" baseline="0"/>
                  </a:p>
                  <a:p>
                    <a:r>
                      <a:rPr lang="en-US" sz="1050" b="0"/>
                      <a:t>2%</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B71A-4A4D-AF36-D242FC62EA18}"/>
                </c:ext>
              </c:extLst>
            </c:dLbl>
            <c:dLbl>
              <c:idx val="5"/>
              <c:layout>
                <c:manualLayout>
                  <c:x val="-1.2800520526328588E-2"/>
                  <c:y val="1.2227445401883296E-2"/>
                </c:manualLayout>
              </c:layout>
              <c:tx>
                <c:rich>
                  <a:bodyPr/>
                  <a:lstStyle/>
                  <a:p>
                    <a:fld id="{36799A50-7BD1-4C09-842E-D9584368F334}" type="VALUE">
                      <a:rPr lang="en-US" sz="1000">
                        <a:solidFill>
                          <a:srgbClr val="1F1A62"/>
                        </a:solidFill>
                      </a:rPr>
                      <a:pPr/>
                      <a:t>[VALUE]</a:t>
                    </a:fld>
                    <a:endParaRPr lang="en-US" sz="1100" baseline="0">
                      <a:solidFill>
                        <a:srgbClr val="1F1A62"/>
                      </a:solidFill>
                    </a:endParaRPr>
                  </a:p>
                  <a:p>
                    <a:r>
                      <a:rPr lang="en-US" sz="1100" b="0">
                        <a:solidFill>
                          <a:srgbClr val="1F1A62"/>
                        </a:solidFill>
                      </a:rPr>
                      <a:t>2%</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B71A-4A4D-AF36-D242FC62EA18}"/>
                </c:ext>
              </c:extLst>
            </c:dLbl>
            <c:dLbl>
              <c:idx val="6"/>
              <c:layout>
                <c:manualLayout>
                  <c:x val="-9.6874075055402353E-2"/>
                  <c:y val="1.8486049406134221E-2"/>
                </c:manualLayout>
              </c:layout>
              <c:tx>
                <c:rich>
                  <a:bodyPr/>
                  <a:lstStyle/>
                  <a:p>
                    <a:fld id="{38A07DC0-FEFC-43FE-9DCF-333B2EDCC783}"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B71A-4A4D-AF36-D242FC62EA18}"/>
                </c:ext>
              </c:extLst>
            </c:dLbl>
            <c:dLbl>
              <c:idx val="7"/>
              <c:layout>
                <c:manualLayout>
                  <c:x val="-5.9933978345501029E-2"/>
                  <c:y val="-1.0366525550488585E-2"/>
                </c:manualLayout>
              </c:layout>
              <c:tx>
                <c:rich>
                  <a:bodyPr/>
                  <a:lstStyle/>
                  <a:p>
                    <a:fld id="{7A17E487-7B45-4D5D-B2D8-6A409900D981}" type="VALUE">
                      <a:rPr lang="en-US" b="1"/>
                      <a:pPr/>
                      <a:t>[VALUE]</a:t>
                    </a:fld>
                    <a:endParaRPr lang="en-US" b="1"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B71A-4A4D-AF36-D242FC62EA18}"/>
                </c:ext>
              </c:extLst>
            </c:dLbl>
            <c:dLbl>
              <c:idx val="8"/>
              <c:layout>
                <c:manualLayout>
                  <c:x val="-0.10265654569404489"/>
                  <c:y val="-6.7559224927955089E-2"/>
                </c:manualLayout>
              </c:layout>
              <c:tx>
                <c:rich>
                  <a:bodyPr/>
                  <a:lstStyle/>
                  <a:p>
                    <a:fld id="{AB941653-94EB-4789-9FE9-10D1040B347A}"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B71A-4A4D-AF36-D242FC62EA18}"/>
                </c:ext>
              </c:extLst>
            </c:dLbl>
            <c:dLbl>
              <c:idx val="9"/>
              <c:tx>
                <c:rich>
                  <a:bodyPr/>
                  <a:lstStyle/>
                  <a:p>
                    <a:fld id="{C4F53E28-93B4-4C7F-BFA0-AD68127655A7}"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B71A-4A4D-AF36-D242FC62EA18}"/>
                </c:ext>
              </c:extLst>
            </c:dLbl>
            <c:dLbl>
              <c:idx val="10"/>
              <c:layout>
                <c:manualLayout>
                  <c:x val="-7.6900051063230369E-3"/>
                  <c:y val="-1.894081571929945E-2"/>
                </c:manualLayout>
              </c:layout>
              <c:tx>
                <c:rich>
                  <a:bodyPr/>
                  <a:lstStyle/>
                  <a:p>
                    <a:fld id="{8B131577-E1F9-45D8-B0E4-76386B26C7BB}"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B71A-4A4D-AF36-D242FC62EA18}"/>
                </c:ext>
              </c:extLst>
            </c:dLbl>
            <c:dLbl>
              <c:idx val="11"/>
              <c:layout>
                <c:manualLayout>
                  <c:x val="-6.8640384894339365E-2"/>
                  <c:y val="-9.5220821911633668E-2"/>
                </c:manualLayout>
              </c:layout>
              <c:tx>
                <c:rich>
                  <a:bodyPr/>
                  <a:lstStyle/>
                  <a:p>
                    <a:fld id="{DE34AEEC-39AC-4A5C-A3A4-E6D057D935D4}"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B71A-4A4D-AF36-D242FC62EA18}"/>
                </c:ext>
              </c:extLst>
            </c:dLbl>
            <c:dLbl>
              <c:idx val="12"/>
              <c:layout>
                <c:manualLayout>
                  <c:x val="-1.5635242516805169E-2"/>
                  <c:y val="-7.8370053141925453E-2"/>
                </c:manualLayout>
              </c:layout>
              <c:tx>
                <c:rich>
                  <a:bodyPr/>
                  <a:lstStyle/>
                  <a:p>
                    <a:fld id="{CF2B91B7-60E4-4F9D-BD2C-3B02176601C5}"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B71A-4A4D-AF36-D242FC62EA18}"/>
                </c:ext>
              </c:extLst>
            </c:dLbl>
            <c:dLbl>
              <c:idx val="13"/>
              <c:layout>
                <c:manualLayout>
                  <c:x val="2.6684185239624059E-2"/>
                  <c:y val="-6.953685471812672E-2"/>
                </c:manualLayout>
              </c:layout>
              <c:tx>
                <c:rich>
                  <a:bodyPr/>
                  <a:lstStyle/>
                  <a:p>
                    <a:fld id="{2D283FAF-56AB-479A-961E-8B1D5A7B2926}"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B71A-4A4D-AF36-D242FC62EA18}"/>
                </c:ext>
              </c:extLst>
            </c:dLbl>
            <c:dLbl>
              <c:idx val="14"/>
              <c:layout>
                <c:manualLayout>
                  <c:x val="7.2232251335064515E-2"/>
                  <c:y val="-4.7869855808224372E-2"/>
                </c:manualLayout>
              </c:layout>
              <c:tx>
                <c:rich>
                  <a:bodyPr/>
                  <a:lstStyle/>
                  <a:p>
                    <a:fld id="{67E1D2D1-4F56-4D65-8849-F429F9E63CC6}"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B71A-4A4D-AF36-D242FC62EA18}"/>
                </c:ext>
              </c:extLst>
            </c:dLbl>
            <c:dLbl>
              <c:idx val="15"/>
              <c:layout>
                <c:manualLayout>
                  <c:x val="7.1611946280475555E-2"/>
                  <c:y val="0.14012248909298669"/>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1F1A62"/>
                        </a:solidFill>
                        <a:latin typeface="Helvetica" panose="020B0403020202020204" pitchFamily="34" charset="0"/>
                        <a:ea typeface="+mn-ea"/>
                        <a:cs typeface="+mn-cs"/>
                      </a:defRPr>
                    </a:pPr>
                    <a:fld id="{7A493F38-CCB7-4397-A369-820234E6F36C}" type="VALUE">
                      <a:rPr lang="en-US" sz="1000"/>
                      <a:pPr>
                        <a:defRPr sz="1000" b="1">
                          <a:solidFill>
                            <a:srgbClr val="1F1A62"/>
                          </a:solidFill>
                          <a:latin typeface="Helvetica" panose="020B0403020202020204" pitchFamily="34" charset="0"/>
                        </a:defRPr>
                      </a:pPr>
                      <a:t>[VALUE]</a:t>
                    </a:fld>
                    <a:endParaRPr lang="en-US" sz="1000" baseline="0"/>
                  </a:p>
                  <a:p>
                    <a:pPr>
                      <a:defRPr sz="1000" b="1">
                        <a:solidFill>
                          <a:srgbClr val="1F1A62"/>
                        </a:solidFill>
                        <a:latin typeface="Helvetica" panose="020B0403020202020204" pitchFamily="34" charset="0"/>
                      </a:defRPr>
                    </a:pPr>
                    <a:r>
                      <a:rPr lang="en-US" sz="1050" b="0"/>
                      <a:t>9%</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layout>
                    <c:manualLayout>
                      <c:w val="9.5869747677209946E-2"/>
                      <c:h val="0.13535884549991964"/>
                    </c:manualLayout>
                  </c15:layout>
                  <c15:dlblFieldTable/>
                  <c15:showDataLabelsRange val="0"/>
                </c:ext>
                <c:ext xmlns:c16="http://schemas.microsoft.com/office/drawing/2014/chart" uri="{C3380CC4-5D6E-409C-BE32-E72D297353CC}">
                  <c16:uniqueId val="{00000020-B71A-4A4D-AF36-D242FC62EA1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6"/>
                <c:pt idx="0">
                  <c:v>Pharmaceutical</c:v>
                </c:pt>
                <c:pt idx="1">
                  <c:v>Streaming Services</c:v>
                </c:pt>
                <c:pt idx="2">
                  <c:v>Vitamins &amp; Supplements</c:v>
                </c:pt>
                <c:pt idx="3">
                  <c:v>Telco</c:v>
                </c:pt>
                <c:pt idx="4">
                  <c:v>Oat Milk</c:v>
                </c:pt>
                <c:pt idx="5">
                  <c:v>Pain Relief</c:v>
                </c:pt>
                <c:pt idx="6">
                  <c:v>Moving &amp; Storage</c:v>
                </c:pt>
                <c:pt idx="7">
                  <c:v>Sparkling Water</c:v>
                </c:pt>
                <c:pt idx="8">
                  <c:v>Financial Services</c:v>
                </c:pt>
                <c:pt idx="9">
                  <c:v>Personal Care</c:v>
                </c:pt>
                <c:pt idx="10">
                  <c:v>Automotive</c:v>
                </c:pt>
                <c:pt idx="11">
                  <c:v>Underwear &amp; Lingerie</c:v>
                </c:pt>
                <c:pt idx="12">
                  <c:v>Alcoholic Beverages</c:v>
                </c:pt>
                <c:pt idx="13">
                  <c:v>Beverages</c:v>
                </c:pt>
                <c:pt idx="14">
                  <c:v>Skincare</c:v>
                </c:pt>
                <c:pt idx="15">
                  <c:v>Other (44 categories)</c:v>
                </c:pt>
              </c:strCache>
            </c:strRef>
          </c:cat>
          <c:val>
            <c:numRef>
              <c:f>Sheet1!$B$2:$B$17</c:f>
              <c:numCache>
                <c:formatCode>"$"#,##0.0</c:formatCode>
                <c:ptCount val="16"/>
                <c:pt idx="0">
                  <c:v>222.428854</c:v>
                </c:pt>
                <c:pt idx="1">
                  <c:v>94.535454999999999</c:v>
                </c:pt>
                <c:pt idx="2">
                  <c:v>19.146854000000005</c:v>
                </c:pt>
                <c:pt idx="3">
                  <c:v>12.172261999999998</c:v>
                </c:pt>
                <c:pt idx="4">
                  <c:v>9.7928280000000001</c:v>
                </c:pt>
                <c:pt idx="5">
                  <c:v>9.6567220000000002</c:v>
                </c:pt>
                <c:pt idx="6">
                  <c:v>6.8236059999999998</c:v>
                </c:pt>
                <c:pt idx="7">
                  <c:v>6.5947740000000001</c:v>
                </c:pt>
                <c:pt idx="8">
                  <c:v>6.5135690000000013</c:v>
                </c:pt>
                <c:pt idx="9">
                  <c:v>5.4218059999999992</c:v>
                </c:pt>
                <c:pt idx="10">
                  <c:v>5.01424</c:v>
                </c:pt>
                <c:pt idx="11">
                  <c:v>4.849308999999999</c:v>
                </c:pt>
                <c:pt idx="12">
                  <c:v>4.7843050000000007</c:v>
                </c:pt>
                <c:pt idx="13">
                  <c:v>4.5454689999999998</c:v>
                </c:pt>
                <c:pt idx="14">
                  <c:v>4.4457040000000001</c:v>
                </c:pt>
                <c:pt idx="15">
                  <c:v>42.615072999999995</c:v>
                </c:pt>
              </c:numCache>
            </c:numRef>
          </c:val>
          <c:extLst>
            <c:ext xmlns:c16="http://schemas.microsoft.com/office/drawing/2014/chart" uri="{C3380CC4-5D6E-409C-BE32-E72D297353CC}">
              <c16:uniqueId val="{0000001E-B71A-4A4D-AF36-D242FC62EA18}"/>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4"/>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5"/>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9"/>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10"/>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12"/>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egendEntry>
        <c:idx val="15"/>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2.8578974861630385E-2"/>
          <c:y val="0"/>
          <c:w val="0.33769365841281823"/>
          <c:h val="1"/>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49363131224951"/>
          <c:y val="9.4181197437458772E-2"/>
          <c:w val="0.52092515811586115"/>
          <c:h val="0.80530135004641179"/>
        </c:manualLayout>
      </c:layout>
      <c:pieChart>
        <c:varyColors val="1"/>
        <c:ser>
          <c:idx val="0"/>
          <c:order val="0"/>
          <c:tx>
            <c:strRef>
              <c:f>Sheet1!$B$1</c:f>
              <c:strCache>
                <c:ptCount val="1"/>
                <c:pt idx="0">
                  <c:v>Top 10 Categories by TV Spend (MM)</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628C-4E6B-959B-158F0E30C086}"/>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628C-4E6B-959B-158F0E30C086}"/>
              </c:ext>
            </c:extLst>
          </c:dPt>
          <c:dPt>
            <c:idx val="2"/>
            <c:bubble3D val="0"/>
            <c:spPr>
              <a:solidFill>
                <a:srgbClr val="F6A0C7"/>
              </a:solidFill>
              <a:ln w="19050">
                <a:solidFill>
                  <a:schemeClr val="lt1"/>
                </a:solidFill>
              </a:ln>
              <a:effectLst/>
            </c:spPr>
            <c:extLst>
              <c:ext xmlns:c16="http://schemas.microsoft.com/office/drawing/2014/chart" uri="{C3380CC4-5D6E-409C-BE32-E72D297353CC}">
                <c16:uniqueId val="{00000005-628C-4E6B-959B-158F0E30C086}"/>
              </c:ext>
            </c:extLst>
          </c:dPt>
          <c:dPt>
            <c:idx val="3"/>
            <c:bubble3D val="0"/>
            <c:spPr>
              <a:solidFill>
                <a:srgbClr val="ADE1F9"/>
              </a:solidFill>
              <a:ln w="19050">
                <a:solidFill>
                  <a:schemeClr val="lt1"/>
                </a:solidFill>
              </a:ln>
              <a:effectLst/>
            </c:spPr>
            <c:extLst>
              <c:ext xmlns:c16="http://schemas.microsoft.com/office/drawing/2014/chart" uri="{C3380CC4-5D6E-409C-BE32-E72D297353CC}">
                <c16:uniqueId val="{00000007-628C-4E6B-959B-158F0E30C086}"/>
              </c:ext>
            </c:extLst>
          </c:dPt>
          <c:dPt>
            <c:idx val="4"/>
            <c:bubble3D val="0"/>
            <c:spPr>
              <a:solidFill>
                <a:srgbClr val="D7AFFF"/>
              </a:solidFill>
              <a:ln w="19050">
                <a:solidFill>
                  <a:schemeClr val="lt1"/>
                </a:solidFill>
              </a:ln>
              <a:effectLst/>
            </c:spPr>
            <c:extLst>
              <c:ext xmlns:c16="http://schemas.microsoft.com/office/drawing/2014/chart" uri="{C3380CC4-5D6E-409C-BE32-E72D297353CC}">
                <c16:uniqueId val="{00000009-628C-4E6B-959B-158F0E30C086}"/>
              </c:ext>
            </c:extLst>
          </c:dPt>
          <c:dPt>
            <c:idx val="5"/>
            <c:bubble3D val="0"/>
            <c:spPr>
              <a:solidFill>
                <a:srgbClr val="005BE2"/>
              </a:solidFill>
              <a:ln w="19050">
                <a:solidFill>
                  <a:schemeClr val="lt1"/>
                </a:solidFill>
              </a:ln>
              <a:effectLst/>
            </c:spPr>
            <c:extLst>
              <c:ext xmlns:c16="http://schemas.microsoft.com/office/drawing/2014/chart" uri="{C3380CC4-5D6E-409C-BE32-E72D297353CC}">
                <c16:uniqueId val="{0000000B-628C-4E6B-959B-158F0E30C086}"/>
              </c:ext>
            </c:extLst>
          </c:dPt>
          <c:dPt>
            <c:idx val="6"/>
            <c:bubble3D val="0"/>
            <c:spPr>
              <a:solidFill>
                <a:srgbClr val="6961D5"/>
              </a:solidFill>
              <a:ln w="19050">
                <a:solidFill>
                  <a:schemeClr val="lt1"/>
                </a:solidFill>
              </a:ln>
              <a:effectLst/>
            </c:spPr>
            <c:extLst>
              <c:ext xmlns:c16="http://schemas.microsoft.com/office/drawing/2014/chart" uri="{C3380CC4-5D6E-409C-BE32-E72D297353CC}">
                <c16:uniqueId val="{0000000D-628C-4E6B-959B-158F0E30C086}"/>
              </c:ext>
            </c:extLst>
          </c:dPt>
          <c:dPt>
            <c:idx val="7"/>
            <c:bubble3D val="0"/>
            <c:spPr>
              <a:solidFill>
                <a:srgbClr val="FF9999"/>
              </a:solidFill>
              <a:ln w="19050">
                <a:solidFill>
                  <a:schemeClr val="lt1"/>
                </a:solidFill>
              </a:ln>
              <a:effectLst/>
            </c:spPr>
            <c:extLst>
              <c:ext xmlns:c16="http://schemas.microsoft.com/office/drawing/2014/chart" uri="{C3380CC4-5D6E-409C-BE32-E72D297353CC}">
                <c16:uniqueId val="{0000000F-628C-4E6B-959B-158F0E30C086}"/>
              </c:ext>
            </c:extLst>
          </c:dPt>
          <c:dPt>
            <c:idx val="8"/>
            <c:bubble3D val="0"/>
            <c:spPr>
              <a:solidFill>
                <a:srgbClr val="95C777"/>
              </a:solidFill>
              <a:ln w="19050">
                <a:solidFill>
                  <a:schemeClr val="lt1"/>
                </a:solidFill>
              </a:ln>
              <a:effectLst/>
            </c:spPr>
            <c:extLst>
              <c:ext xmlns:c16="http://schemas.microsoft.com/office/drawing/2014/chart" uri="{C3380CC4-5D6E-409C-BE32-E72D297353CC}">
                <c16:uniqueId val="{00000011-628C-4E6B-959B-158F0E30C086}"/>
              </c:ext>
            </c:extLst>
          </c:dPt>
          <c:dPt>
            <c:idx val="9"/>
            <c:bubble3D val="0"/>
            <c:spPr>
              <a:solidFill>
                <a:srgbClr val="55AD00"/>
              </a:solidFill>
              <a:ln w="19050">
                <a:solidFill>
                  <a:schemeClr val="lt1"/>
                </a:solidFill>
              </a:ln>
              <a:effectLst/>
            </c:spPr>
            <c:extLst>
              <c:ext xmlns:c16="http://schemas.microsoft.com/office/drawing/2014/chart" uri="{C3380CC4-5D6E-409C-BE32-E72D297353CC}">
                <c16:uniqueId val="{00000013-628C-4E6B-959B-158F0E30C086}"/>
              </c:ext>
            </c:extLst>
          </c:dPt>
          <c:dPt>
            <c:idx val="10"/>
            <c:bubble3D val="0"/>
            <c:spPr>
              <a:solidFill>
                <a:srgbClr val="ED7727"/>
              </a:solidFill>
              <a:ln w="19050">
                <a:solidFill>
                  <a:schemeClr val="lt1"/>
                </a:solidFill>
              </a:ln>
              <a:effectLst/>
            </c:spPr>
            <c:extLst>
              <c:ext xmlns:c16="http://schemas.microsoft.com/office/drawing/2014/chart" uri="{C3380CC4-5D6E-409C-BE32-E72D297353CC}">
                <c16:uniqueId val="{00000015-628C-4E6B-959B-158F0E30C086}"/>
              </c:ext>
            </c:extLst>
          </c:dPt>
          <c:dPt>
            <c:idx val="11"/>
            <c:bubble3D val="0"/>
            <c:spPr>
              <a:solidFill>
                <a:srgbClr val="90ABDC"/>
              </a:solidFill>
              <a:ln w="19050">
                <a:solidFill>
                  <a:schemeClr val="lt1"/>
                </a:solidFill>
              </a:ln>
              <a:effectLst/>
            </c:spPr>
            <c:extLst>
              <c:ext xmlns:c16="http://schemas.microsoft.com/office/drawing/2014/chart" uri="{C3380CC4-5D6E-409C-BE32-E72D297353CC}">
                <c16:uniqueId val="{00000017-628C-4E6B-959B-158F0E30C086}"/>
              </c:ext>
            </c:extLst>
          </c:dPt>
          <c:dPt>
            <c:idx val="12"/>
            <c:bubble3D val="0"/>
            <c:spPr>
              <a:solidFill>
                <a:srgbClr val="B8E6FA"/>
              </a:solidFill>
              <a:ln w="19050">
                <a:solidFill>
                  <a:schemeClr val="lt1"/>
                </a:solidFill>
              </a:ln>
              <a:effectLst/>
            </c:spPr>
            <c:extLst>
              <c:ext xmlns:c16="http://schemas.microsoft.com/office/drawing/2014/chart" uri="{C3380CC4-5D6E-409C-BE32-E72D297353CC}">
                <c16:uniqueId val="{00000019-628C-4E6B-959B-158F0E30C086}"/>
              </c:ext>
            </c:extLst>
          </c:dPt>
          <c:dPt>
            <c:idx val="13"/>
            <c:bubble3D val="0"/>
            <c:spPr>
              <a:solidFill>
                <a:srgbClr val="FFF489"/>
              </a:solidFill>
              <a:ln w="19050">
                <a:solidFill>
                  <a:schemeClr val="lt1"/>
                </a:solidFill>
              </a:ln>
              <a:effectLst/>
            </c:spPr>
            <c:extLst>
              <c:ext xmlns:c16="http://schemas.microsoft.com/office/drawing/2014/chart" uri="{C3380CC4-5D6E-409C-BE32-E72D297353CC}">
                <c16:uniqueId val="{0000001B-628C-4E6B-959B-158F0E30C086}"/>
              </c:ext>
            </c:extLst>
          </c:dPt>
          <c:dPt>
            <c:idx val="14"/>
            <c:bubble3D val="0"/>
            <c:spPr>
              <a:solidFill>
                <a:srgbClr val="57769B"/>
              </a:solidFill>
              <a:ln w="19050">
                <a:solidFill>
                  <a:schemeClr val="lt1"/>
                </a:solidFill>
              </a:ln>
              <a:effectLst/>
            </c:spPr>
            <c:extLst>
              <c:ext xmlns:c16="http://schemas.microsoft.com/office/drawing/2014/chart" uri="{C3380CC4-5D6E-409C-BE32-E72D297353CC}">
                <c16:uniqueId val="{0000001D-628C-4E6B-959B-158F0E30C086}"/>
              </c:ext>
            </c:extLst>
          </c:dPt>
          <c:dPt>
            <c:idx val="15"/>
            <c:bubble3D val="0"/>
            <c:spPr>
              <a:solidFill>
                <a:srgbClr val="ACBDCE"/>
              </a:solidFill>
              <a:ln w="19050">
                <a:solidFill>
                  <a:schemeClr val="lt1"/>
                </a:solidFill>
              </a:ln>
              <a:effectLst/>
            </c:spPr>
            <c:extLst>
              <c:ext xmlns:c16="http://schemas.microsoft.com/office/drawing/2014/chart" uri="{C3380CC4-5D6E-409C-BE32-E72D297353CC}">
                <c16:uniqueId val="{00000020-628C-4E6B-959B-158F0E30C086}"/>
              </c:ext>
            </c:extLst>
          </c:dPt>
          <c:dLbls>
            <c:dLbl>
              <c:idx val="0"/>
              <c:layout>
                <c:manualLayout>
                  <c:x val="-0.11801460633289645"/>
                  <c:y val="0.15170896887708135"/>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fld id="{6334D746-75C9-4505-BE83-5AE6538D5921}" type="VALUE">
                      <a:rPr lang="en-US" sz="1400" smtClean="0">
                        <a:solidFill>
                          <a:schemeClr val="bg1"/>
                        </a:solidFill>
                      </a:rPr>
                      <a:pPr>
                        <a:defRPr sz="1400" b="1">
                          <a:solidFill>
                            <a:schemeClr val="bg1"/>
                          </a:solidFill>
                          <a:latin typeface="Helvetica" panose="020B0403020202020204" pitchFamily="34" charset="0"/>
                        </a:defRPr>
                      </a:pPr>
                      <a:t>[VALUE]</a:t>
                    </a:fld>
                    <a:endParaRPr lang="en-US" sz="1400" baseline="0">
                      <a:solidFill>
                        <a:schemeClr val="bg1"/>
                      </a:solidFill>
                    </a:endParaRPr>
                  </a:p>
                  <a:p>
                    <a:pPr>
                      <a:defRPr sz="1400" b="1">
                        <a:solidFill>
                          <a:schemeClr val="bg1"/>
                        </a:solidFill>
                        <a:latin typeface="Helvetica" panose="020B0403020202020204" pitchFamily="34" charset="0"/>
                      </a:defRPr>
                    </a:pPr>
                    <a:r>
                      <a:rPr lang="en-US" sz="1400" b="0"/>
                      <a:t>29%</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28C-4E6B-959B-158F0E30C086}"/>
                </c:ext>
              </c:extLst>
            </c:dLbl>
            <c:dLbl>
              <c:idx val="1"/>
              <c:layout>
                <c:manualLayout>
                  <c:x val="-8.683228987784164E-2"/>
                  <c:y val="-0.1539106280899627"/>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fld id="{964FCE34-764D-45D5-B42D-380E0BB9DD7A}" type="VALUE">
                      <a:rPr lang="en-US" sz="1400">
                        <a:solidFill>
                          <a:schemeClr val="bg1"/>
                        </a:solidFill>
                      </a:rPr>
                      <a:pPr>
                        <a:defRPr sz="1400" b="1">
                          <a:solidFill>
                            <a:schemeClr val="bg1"/>
                          </a:solidFill>
                          <a:latin typeface="Helvetica" panose="020B0403020202020204" pitchFamily="34" charset="0"/>
                        </a:defRPr>
                      </a:pPr>
                      <a:t>[VALUE]</a:t>
                    </a:fld>
                    <a:endParaRPr lang="en-US" sz="1400" b="0" baseline="0">
                      <a:solidFill>
                        <a:schemeClr val="bg1"/>
                      </a:solidFill>
                    </a:endParaRPr>
                  </a:p>
                  <a:p>
                    <a:pPr>
                      <a:defRPr sz="1400" b="1">
                        <a:solidFill>
                          <a:schemeClr val="bg1"/>
                        </a:solidFill>
                        <a:latin typeface="Helvetica" panose="020B0403020202020204" pitchFamily="34" charset="0"/>
                      </a:defRPr>
                    </a:pPr>
                    <a:r>
                      <a:rPr lang="en-US" sz="1400" b="0">
                        <a:solidFill>
                          <a:schemeClr val="bg1"/>
                        </a:solidFill>
                      </a:rPr>
                      <a:t>23%</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628C-4E6B-959B-158F0E30C086}"/>
                </c:ext>
              </c:extLst>
            </c:dLbl>
            <c:dLbl>
              <c:idx val="2"/>
              <c:layout>
                <c:manualLayout>
                  <c:x val="5.3727603413114458E-2"/>
                  <c:y val="3.6939366369667689E-3"/>
                </c:manualLayout>
              </c:layout>
              <c:tx>
                <c:rich>
                  <a:bodyPr/>
                  <a:lstStyle/>
                  <a:p>
                    <a:fld id="{C9EEF7C7-D94B-41AE-B883-FEA1594697C8}" type="VALUE">
                      <a:rPr lang="en-US"/>
                      <a:pPr/>
                      <a:t>[VALUE]</a:t>
                    </a:fld>
                    <a:endParaRPr lang="en-US" baseline="0"/>
                  </a:p>
                  <a:p>
                    <a:fld id="{001B368C-2626-4282-89CC-C88D58E30669}" type="PERCENTAGE">
                      <a:rPr lang="en-US" sz="1050" b="0"/>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628C-4E6B-959B-158F0E30C086}"/>
                </c:ext>
              </c:extLst>
            </c:dLbl>
            <c:dLbl>
              <c:idx val="3"/>
              <c:layout>
                <c:manualLayout>
                  <c:x val="4.2560171488378727E-2"/>
                  <c:y val="2.0720977659034731E-2"/>
                </c:manualLayout>
              </c:layout>
              <c:tx>
                <c:rich>
                  <a:bodyPr/>
                  <a:lstStyle/>
                  <a:p>
                    <a:fld id="{81A7935D-F5C6-4207-9046-AB674160492B}" type="VALUE">
                      <a:rPr lang="en-US"/>
                      <a:pPr/>
                      <a:t>[VALUE]</a:t>
                    </a:fld>
                    <a:endParaRPr lang="en-US" baseline="0"/>
                  </a:p>
                  <a:p>
                    <a:r>
                      <a:rPr lang="en-US" sz="1050" b="0"/>
                      <a:t>4%</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628C-4E6B-959B-158F0E30C086}"/>
                </c:ext>
              </c:extLst>
            </c:dLbl>
            <c:dLbl>
              <c:idx val="4"/>
              <c:layout>
                <c:manualLayout>
                  <c:x val="4.5470110075168171E-3"/>
                  <c:y val="1.9240237079471957E-2"/>
                </c:manualLayout>
              </c:layout>
              <c:tx>
                <c:rich>
                  <a:bodyPr/>
                  <a:lstStyle/>
                  <a:p>
                    <a:fld id="{CD062687-5932-4556-ACD2-5E1B24376BE1}" type="VALUE">
                      <a:rPr lang="en-US"/>
                      <a:pPr/>
                      <a:t>[VALUE]</a:t>
                    </a:fld>
                    <a:endParaRPr lang="en-US" baseline="0"/>
                  </a:p>
                  <a:p>
                    <a:fld id="{EA41898A-2F6D-4E95-970B-632F11710E7A}" type="PERCENTAGE">
                      <a:rPr lang="en-US" sz="1050" b="0"/>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628C-4E6B-959B-158F0E30C086}"/>
                </c:ext>
              </c:extLst>
            </c:dLbl>
            <c:dLbl>
              <c:idx val="5"/>
              <c:layout>
                <c:manualLayout>
                  <c:x val="-2.7384211618518395E-2"/>
                  <c:y val="3.2872494526035571E-2"/>
                </c:manualLayout>
              </c:layout>
              <c:tx>
                <c:rich>
                  <a:bodyPr/>
                  <a:lstStyle/>
                  <a:p>
                    <a:fld id="{9663CE6E-8C94-4902-8F37-C1BABFBEE9B8}" type="VALUE">
                      <a:rPr lang="en-US"/>
                      <a:pPr/>
                      <a:t>[VALUE]</a:t>
                    </a:fld>
                    <a:endParaRPr lang="en-US" baseline="0"/>
                  </a:p>
                  <a:p>
                    <a:fld id="{60540497-18EF-4C25-A6BD-3631FA29B5E4}" type="PERCENTAGE">
                      <a:rPr lang="en-US" sz="1050" b="0"/>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628C-4E6B-959B-158F0E30C086}"/>
                </c:ext>
              </c:extLst>
            </c:dLbl>
            <c:dLbl>
              <c:idx val="6"/>
              <c:layout>
                <c:manualLayout>
                  <c:x val="-3.8496617254888545E-2"/>
                  <c:y val="2.0851907429432746E-2"/>
                </c:manualLayout>
              </c:layout>
              <c:tx>
                <c:rich>
                  <a:bodyPr/>
                  <a:lstStyle/>
                  <a:p>
                    <a:fld id="{CB192594-D87D-4BA2-8226-6651AF49A926}" type="VALUE">
                      <a:rPr lang="en-US"/>
                      <a:pPr/>
                      <a:t>[VALUE]</a:t>
                    </a:fld>
                    <a:endParaRPr lang="en-US" baseline="0"/>
                  </a:p>
                  <a:p>
                    <a:fld id="{0233D00E-075B-4DD4-8098-56F793ED5467}" type="PERCENTAGE">
                      <a:rPr lang="en-US" sz="1050" b="0"/>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628C-4E6B-959B-158F0E30C086}"/>
                </c:ext>
              </c:extLst>
            </c:dLbl>
            <c:dLbl>
              <c:idx val="7"/>
              <c:layout>
                <c:manualLayout>
                  <c:x val="-7.3661642868738261E-2"/>
                  <c:y val="2.5923021343967263E-3"/>
                </c:manualLayout>
              </c:layout>
              <c:tx>
                <c:rich>
                  <a:bodyPr/>
                  <a:lstStyle/>
                  <a:p>
                    <a:fld id="{CA3B5799-F3D3-43CF-BAC0-847CCDC2E4E5}" type="VALUE">
                      <a:rPr lang="en-US"/>
                      <a:pPr/>
                      <a:t>[VALUE]</a:t>
                    </a:fld>
                    <a:endParaRPr lang="en-US" baseline="0"/>
                  </a:p>
                  <a:p>
                    <a:fld id="{BFE3EB1A-F5FE-4E70-BD0E-E7439BCDB471}" type="PERCENTAGE">
                      <a:rPr lang="en-US" sz="1050" b="0"/>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628C-4E6B-959B-158F0E30C086}"/>
                </c:ext>
              </c:extLst>
            </c:dLbl>
            <c:dLbl>
              <c:idx val="8"/>
              <c:layout>
                <c:manualLayout>
                  <c:x val="-6.0674309242576892E-2"/>
                  <c:y val="-2.7516715680369307E-3"/>
                </c:manualLayout>
              </c:layout>
              <c:tx>
                <c:rich>
                  <a:bodyPr/>
                  <a:lstStyle/>
                  <a:p>
                    <a:fld id="{2D4A2BCD-A04E-49E6-A5E0-C1950572350C}" type="VALUE">
                      <a:rPr lang="en-US"/>
                      <a:pPr/>
                      <a:t>[VALUE]</a:t>
                    </a:fld>
                    <a:endParaRPr lang="en-US" baseline="0"/>
                  </a:p>
                  <a:p>
                    <a:fld id="{23DAE2ED-1132-4676-A411-58F85F96172B}" type="PERCENTAGE">
                      <a:rPr lang="en-US" sz="1050" b="0"/>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628C-4E6B-959B-158F0E30C086}"/>
                </c:ext>
              </c:extLst>
            </c:dLbl>
            <c:dLbl>
              <c:idx val="9"/>
              <c:layout>
                <c:manualLayout>
                  <c:x val="-6.1516647146588416E-2"/>
                  <c:y val="-2.4161908612630054E-2"/>
                </c:manualLayout>
              </c:layout>
              <c:tx>
                <c:rich>
                  <a:bodyPr/>
                  <a:lstStyle/>
                  <a:p>
                    <a:fld id="{F18E5CB7-3F10-450D-AE1B-D0791D086246}" type="VALUE">
                      <a:rPr lang="en-US"/>
                      <a:pPr/>
                      <a:t>[VALUE]</a:t>
                    </a:fld>
                    <a:endParaRPr lang="en-US" baseline="0"/>
                  </a:p>
                  <a:p>
                    <a:r>
                      <a:rPr lang="en-US" sz="1050" b="0"/>
                      <a:t>2%</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628C-4E6B-959B-158F0E30C086}"/>
                </c:ext>
              </c:extLst>
            </c:dLbl>
            <c:dLbl>
              <c:idx val="10"/>
              <c:layout>
                <c:manualLayout>
                  <c:x val="-6.085923629966445E-2"/>
                  <c:y val="-5.0694236326625744E-2"/>
                </c:manualLayout>
              </c:layout>
              <c:tx>
                <c:rich>
                  <a:bodyPr/>
                  <a:lstStyle/>
                  <a:p>
                    <a:fld id="{D0332E6A-5FB9-464E-8B8D-B64D7B029D7A}" type="VALUE">
                      <a:rPr lang="en-US"/>
                      <a:pPr/>
                      <a:t>[VALUE]</a:t>
                    </a:fld>
                    <a:endParaRPr lang="en-US" baseline="0"/>
                  </a:p>
                  <a:p>
                    <a:fld id="{5A3297C7-DDAF-4531-9438-DA026DF80706}" type="PERCENTAGE">
                      <a:rPr lang="en-US" sz="1050" b="0"/>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628C-4E6B-959B-158F0E30C086}"/>
                </c:ext>
              </c:extLst>
            </c:dLbl>
            <c:dLbl>
              <c:idx val="11"/>
              <c:layout>
                <c:manualLayout>
                  <c:x val="-6.4718499386319794E-2"/>
                  <c:y val="-9.0700256949674402E-2"/>
                </c:manualLayout>
              </c:layout>
              <c:tx>
                <c:rich>
                  <a:bodyPr/>
                  <a:lstStyle/>
                  <a:p>
                    <a:fld id="{00BB1D29-C501-4607-8196-0022D8D0590C}" type="VALUE">
                      <a:rPr lang="en-US"/>
                      <a:pPr/>
                      <a:t>[VALUE]</a:t>
                    </a:fld>
                    <a:endParaRPr lang="en-US" baseline="0"/>
                  </a:p>
                  <a:p>
                    <a:r>
                      <a:rPr lang="en-US" sz="1050" b="0"/>
                      <a:t>2%</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628C-4E6B-959B-158F0E30C086}"/>
                </c:ext>
              </c:extLst>
            </c:dLbl>
            <c:dLbl>
              <c:idx val="12"/>
              <c:layout>
                <c:manualLayout>
                  <c:x val="-4.7029564769491564E-2"/>
                  <c:y val="-0.14139422497759035"/>
                </c:manualLayout>
              </c:layout>
              <c:tx>
                <c:rich>
                  <a:bodyPr/>
                  <a:lstStyle/>
                  <a:p>
                    <a:fld id="{54EF9B1C-85C5-4020-B213-C4156B06D2C2}"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628C-4E6B-959B-158F0E30C086}"/>
                </c:ext>
              </c:extLst>
            </c:dLbl>
            <c:dLbl>
              <c:idx val="13"/>
              <c:layout>
                <c:manualLayout>
                  <c:x val="8.8510026887038613E-4"/>
                  <c:y val="-0.14971577776173947"/>
                </c:manualLayout>
              </c:layout>
              <c:tx>
                <c:rich>
                  <a:bodyPr/>
                  <a:lstStyle/>
                  <a:p>
                    <a:fld id="{020C8C85-BF50-4514-8BE9-E2249972B64E}"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628C-4E6B-959B-158F0E30C086}"/>
                </c:ext>
              </c:extLst>
            </c:dLbl>
            <c:dLbl>
              <c:idx val="14"/>
              <c:layout>
                <c:manualLayout>
                  <c:x val="7.2634700642468145E-2"/>
                  <c:y val="-9.0800600667151565E-2"/>
                </c:manualLayout>
              </c:layout>
              <c:tx>
                <c:rich>
                  <a:bodyPr/>
                  <a:lstStyle/>
                  <a:p>
                    <a:fld id="{81ABC3F4-35E5-4F15-894F-59BC146FD5A6}" type="VALUE">
                      <a:rPr lang="en-US"/>
                      <a:pPr/>
                      <a:t>[VALUE]</a:t>
                    </a:fld>
                    <a:endParaRPr lang="en-US" baseline="0"/>
                  </a:p>
                  <a:p>
                    <a:r>
                      <a:rPr lang="en-US" sz="1050" b="0"/>
                      <a:t>1%</a:t>
                    </a:r>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628C-4E6B-959B-158F0E30C086}"/>
                </c:ext>
              </c:extLst>
            </c:dLbl>
            <c:dLbl>
              <c:idx val="15"/>
              <c:layout>
                <c:manualLayout>
                  <c:x val="8.2250262141364883E-2"/>
                  <c:y val="0.17976764795131131"/>
                </c:manualLayout>
              </c:layout>
              <c:tx>
                <c:rich>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fld id="{6EC3B186-C9A7-42B6-A192-E1F84A55B197}" type="VALUE">
                      <a:rPr lang="en-US" sz="1400"/>
                      <a:pPr>
                        <a:defRPr sz="1400" b="1">
                          <a:solidFill>
                            <a:srgbClr val="1F1A62"/>
                          </a:solidFill>
                          <a:latin typeface="Helvetica" panose="020B0403020202020204" pitchFamily="34" charset="0"/>
                        </a:defRPr>
                      </a:pPr>
                      <a:t>[VALUE]</a:t>
                    </a:fld>
                    <a:endParaRPr lang="en-US" sz="1400" baseline="0"/>
                  </a:p>
                  <a:p>
                    <a:pPr>
                      <a:defRPr sz="1400" b="1">
                        <a:solidFill>
                          <a:srgbClr val="1F1A62"/>
                        </a:solidFill>
                        <a:latin typeface="Helvetica" panose="020B0403020202020204" pitchFamily="34" charset="0"/>
                      </a:defRPr>
                    </a:pPr>
                    <a:fld id="{6457E7E6-E862-4374-A9C0-65A62E7A4F90}" type="PERCENTAGE">
                      <a:rPr lang="en-US" sz="1400" b="0"/>
                      <a:pPr>
                        <a:defRPr sz="1400" b="1">
                          <a:solidFill>
                            <a:srgbClr val="1F1A62"/>
                          </a:solidFill>
                          <a:latin typeface="Helvetica" panose="020B0403020202020204" pitchFamily="34" charset="0"/>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628C-4E6B-959B-158F0E30C08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6"/>
                <c:pt idx="0">
                  <c:v>Pharmaceutical</c:v>
                </c:pt>
                <c:pt idx="1">
                  <c:v>Streaming Services</c:v>
                </c:pt>
                <c:pt idx="2">
                  <c:v>Graphic Design</c:v>
                </c:pt>
                <c:pt idx="3">
                  <c:v>Apparel &amp; Accessories</c:v>
                </c:pt>
                <c:pt idx="4">
                  <c:v>Health &amp; Wellness</c:v>
                </c:pt>
                <c:pt idx="5">
                  <c:v>Cleaning &amp; Sanitizing</c:v>
                </c:pt>
                <c:pt idx="6">
                  <c:v>Professional Services</c:v>
                </c:pt>
                <c:pt idx="7">
                  <c:v>Online Banking</c:v>
                </c:pt>
                <c:pt idx="8">
                  <c:v>Snacks</c:v>
                </c:pt>
                <c:pt idx="9">
                  <c:v>Financial Services</c:v>
                </c:pt>
                <c:pt idx="10">
                  <c:v>Mobile Apps</c:v>
                </c:pt>
                <c:pt idx="11">
                  <c:v>Food Delivery</c:v>
                </c:pt>
                <c:pt idx="12">
                  <c:v>Food (misc)</c:v>
                </c:pt>
                <c:pt idx="13">
                  <c:v>Legal Services</c:v>
                </c:pt>
                <c:pt idx="14">
                  <c:v>Insurance</c:v>
                </c:pt>
                <c:pt idx="15">
                  <c:v>Other (37 categories)</c:v>
                </c:pt>
              </c:strCache>
            </c:strRef>
          </c:cat>
          <c:val>
            <c:numRef>
              <c:f>Sheet1!$B$2:$B$17</c:f>
              <c:numCache>
                <c:formatCode>"$"#,##0.0</c:formatCode>
                <c:ptCount val="16"/>
                <c:pt idx="0">
                  <c:v>134.80000000000001</c:v>
                </c:pt>
                <c:pt idx="1">
                  <c:v>108.3</c:v>
                </c:pt>
                <c:pt idx="2">
                  <c:v>21.3</c:v>
                </c:pt>
                <c:pt idx="3">
                  <c:v>20.9</c:v>
                </c:pt>
                <c:pt idx="4">
                  <c:v>17.8</c:v>
                </c:pt>
                <c:pt idx="5">
                  <c:v>14</c:v>
                </c:pt>
                <c:pt idx="6">
                  <c:v>13.7</c:v>
                </c:pt>
                <c:pt idx="7">
                  <c:v>12.8</c:v>
                </c:pt>
                <c:pt idx="8">
                  <c:v>11.8</c:v>
                </c:pt>
                <c:pt idx="9">
                  <c:v>10.6</c:v>
                </c:pt>
                <c:pt idx="10">
                  <c:v>9.1</c:v>
                </c:pt>
                <c:pt idx="11">
                  <c:v>7</c:v>
                </c:pt>
                <c:pt idx="12">
                  <c:v>6.8</c:v>
                </c:pt>
                <c:pt idx="13">
                  <c:v>6.6</c:v>
                </c:pt>
                <c:pt idx="14">
                  <c:v>6.5</c:v>
                </c:pt>
                <c:pt idx="15">
                  <c:v>63.6</c:v>
                </c:pt>
              </c:numCache>
            </c:numRef>
          </c:val>
          <c:extLst>
            <c:ext xmlns:c16="http://schemas.microsoft.com/office/drawing/2014/chart" uri="{C3380CC4-5D6E-409C-BE32-E72D297353CC}">
              <c16:uniqueId val="{0000001E-628C-4E6B-959B-158F0E30C086}"/>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0"/>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5"/>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6"/>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7"/>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8"/>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egendEntry>
        <c:idx val="14"/>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2296196989594062E-2"/>
          <c:y val="2.5796116054216733E-2"/>
          <c:w val="0.25816059220550203"/>
          <c:h val="0.9279631379036588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69515712223369"/>
          <c:y val="0.128118746205416"/>
          <c:w val="0.54231109819794432"/>
          <c:h val="0.82638335863709389"/>
        </c:manualLayout>
      </c:layout>
      <c:pieChart>
        <c:varyColors val="1"/>
        <c:ser>
          <c:idx val="0"/>
          <c:order val="0"/>
          <c:tx>
            <c:strRef>
              <c:f>Sheet1!$B$1</c:f>
              <c:strCache>
                <c:ptCount val="1"/>
                <c:pt idx="0">
                  <c:v>% of 1H21 New TV Advertisers</c:v>
                </c:pt>
              </c:strCache>
            </c:strRef>
          </c:tx>
          <c:spPr>
            <a:solidFill>
              <a:srgbClr val="ED3C8D"/>
            </a:solidFill>
          </c:spPr>
          <c:dPt>
            <c:idx val="0"/>
            <c:bubble3D val="0"/>
            <c:spPr>
              <a:solidFill>
                <a:srgbClr val="FFE600"/>
              </a:solidFill>
              <a:ln w="19050">
                <a:solidFill>
                  <a:schemeClr val="lt1"/>
                </a:solidFill>
              </a:ln>
              <a:effectLst/>
            </c:spPr>
            <c:extLst>
              <c:ext xmlns:c16="http://schemas.microsoft.com/office/drawing/2014/chart" uri="{C3380CC4-5D6E-409C-BE32-E72D297353CC}">
                <c16:uniqueId val="{00000001-DCDB-46F2-970F-1E8E9B19B864}"/>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2-DCDB-46F2-970F-1E8E9B19B864}"/>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3-DCDB-46F2-970F-1E8E9B19B864}"/>
              </c:ext>
            </c:extLst>
          </c:dPt>
          <c:dLbls>
            <c:dLbl>
              <c:idx val="0"/>
              <c:layout>
                <c:manualLayout>
                  <c:x val="0.17891542456475451"/>
                  <c:y val="6.0129519095699097E-3"/>
                </c:manualLayout>
              </c:layout>
              <c:tx>
                <c:rich>
                  <a:bodyPr/>
                  <a:lstStyle/>
                  <a:p>
                    <a:r>
                      <a:rPr lang="en-US" sz="1400">
                        <a:solidFill>
                          <a:srgbClr val="1F1A62"/>
                        </a:solidFill>
                      </a:rPr>
                      <a:t>‘Covid-Endemic’</a:t>
                    </a:r>
                  </a:p>
                  <a:p>
                    <a:fld id="{11232372-D048-4AE6-8B8F-B986AE8B97D0}" type="VALUE">
                      <a:rPr lang="en-US" sz="1400" smtClean="0">
                        <a:solidFill>
                          <a:srgbClr val="1F1A62"/>
                        </a:solidFill>
                      </a:rPr>
                      <a:pPr/>
                      <a:t>[VALUE]</a:t>
                    </a:fld>
                    <a:endParaRPr lang="en-US" sz="1400">
                      <a:solidFill>
                        <a:srgbClr val="1F1A62"/>
                      </a:solidFill>
                    </a:endParaRPr>
                  </a:p>
                  <a:p>
                    <a:r>
                      <a:rPr lang="en-US" sz="1200">
                        <a:solidFill>
                          <a:srgbClr val="1F1A62"/>
                        </a:solidFill>
                      </a:rPr>
                      <a:t>(8 brands)</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3047626529792767"/>
                      <c:h val="0.29264440848478157"/>
                    </c:manualLayout>
                  </c15:layout>
                  <c15:dlblFieldTable/>
                  <c15:showDataLabelsRange val="0"/>
                </c:ext>
                <c:ext xmlns:c16="http://schemas.microsoft.com/office/drawing/2014/chart" uri="{C3380CC4-5D6E-409C-BE32-E72D297353CC}">
                  <c16:uniqueId val="{00000001-DCDB-46F2-970F-1E8E9B19B864}"/>
                </c:ext>
              </c:extLst>
            </c:dLbl>
            <c:dLbl>
              <c:idx val="1"/>
              <c:layout>
                <c:manualLayout>
                  <c:x val="-0.26345616129085958"/>
                  <c:y val="1.9813794015675675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itchFamily="2" charset="0"/>
                        <a:ea typeface="+mn-ea"/>
                        <a:cs typeface="+mn-cs"/>
                      </a:defRPr>
                    </a:pPr>
                    <a:r>
                      <a:rPr lang="en-US" sz="1400">
                        <a:solidFill>
                          <a:schemeClr val="bg1"/>
                        </a:solidFill>
                      </a:rPr>
                      <a:t>‘Covid-Related’</a:t>
                    </a:r>
                  </a:p>
                  <a:p>
                    <a:pPr>
                      <a:defRPr sz="1400" b="1">
                        <a:solidFill>
                          <a:schemeClr val="bg1"/>
                        </a:solidFill>
                      </a:defRPr>
                    </a:pPr>
                    <a:fld id="{50A45607-DE1D-4693-A722-FDA9BC94F696}" type="VALUE">
                      <a:rPr lang="en-US" sz="1400" smtClean="0">
                        <a:solidFill>
                          <a:schemeClr val="bg1"/>
                        </a:solidFill>
                      </a:rPr>
                      <a:pPr>
                        <a:defRPr sz="1400" b="1">
                          <a:solidFill>
                            <a:schemeClr val="bg1"/>
                          </a:solidFill>
                        </a:defRPr>
                      </a:pPr>
                      <a:t>[VALUE]</a:t>
                    </a:fld>
                    <a:endParaRPr lang="en-US" sz="1400">
                      <a:solidFill>
                        <a:schemeClr val="bg1"/>
                      </a:solidFill>
                    </a:endParaRPr>
                  </a:p>
                  <a:p>
                    <a:pPr>
                      <a:defRPr sz="1400" b="1">
                        <a:solidFill>
                          <a:schemeClr val="bg1"/>
                        </a:solidFill>
                      </a:defRPr>
                    </a:pPr>
                    <a:r>
                      <a:rPr lang="en-US" sz="1200">
                        <a:solidFill>
                          <a:schemeClr val="bg1"/>
                        </a:solidFill>
                      </a:rPr>
                      <a:t>(68 brands)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71710674914317"/>
                      <c:h val="0.2926445256967441"/>
                    </c:manualLayout>
                  </c15:layout>
                  <c15:dlblFieldTable/>
                  <c15:showDataLabelsRange val="0"/>
                </c:ext>
                <c:ext xmlns:c16="http://schemas.microsoft.com/office/drawing/2014/chart" uri="{C3380CC4-5D6E-409C-BE32-E72D297353CC}">
                  <c16:uniqueId val="{00000002-DCDB-46F2-970F-1E8E9B19B864}"/>
                </c:ext>
              </c:extLst>
            </c:dLbl>
            <c:dLbl>
              <c:idx val="2"/>
              <c:layout>
                <c:manualLayout>
                  <c:x val="0.23824743797901499"/>
                  <c:y val="-1.362556222366635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itchFamily="2" charset="0"/>
                        <a:ea typeface="+mn-ea"/>
                        <a:cs typeface="+mn-cs"/>
                      </a:defRPr>
                    </a:pPr>
                    <a:r>
                      <a:rPr lang="en-US" sz="1400">
                        <a:solidFill>
                          <a:schemeClr val="bg1"/>
                        </a:solidFill>
                      </a:rPr>
                      <a:t>‘Non-Covid’</a:t>
                    </a:r>
                  </a:p>
                  <a:p>
                    <a:pPr>
                      <a:defRPr sz="1400" b="1">
                        <a:solidFill>
                          <a:schemeClr val="bg1"/>
                        </a:solidFill>
                      </a:defRPr>
                    </a:pPr>
                    <a:fld id="{8FE669E7-5AE1-4F3B-9C36-C808D25FD303}" type="VALUE">
                      <a:rPr lang="en-US" sz="1400" smtClean="0">
                        <a:solidFill>
                          <a:schemeClr val="bg1"/>
                        </a:solidFill>
                      </a:rPr>
                      <a:pPr>
                        <a:defRPr sz="1400" b="1">
                          <a:solidFill>
                            <a:schemeClr val="bg1"/>
                          </a:solidFill>
                        </a:defRPr>
                      </a:pPr>
                      <a:t>[VALUE]</a:t>
                    </a:fld>
                    <a:endParaRPr lang="en-US" sz="1400">
                      <a:solidFill>
                        <a:schemeClr val="bg1"/>
                      </a:solidFill>
                    </a:endParaRPr>
                  </a:p>
                  <a:p>
                    <a:pPr>
                      <a:defRPr sz="1400" b="1">
                        <a:solidFill>
                          <a:schemeClr val="bg1"/>
                        </a:solidFill>
                      </a:defRPr>
                    </a:pPr>
                    <a:r>
                      <a:rPr lang="en-US" sz="1200">
                        <a:solidFill>
                          <a:schemeClr val="bg1"/>
                        </a:solidFill>
                      </a:rPr>
                      <a:t>(86 brands)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3473393390247735"/>
                      <c:h val="0.32365961772330026"/>
                    </c:manualLayout>
                  </c15:layout>
                  <c15:dlblFieldTable/>
                  <c15:showDataLabelsRange val="0"/>
                </c:ext>
                <c:ext xmlns:c16="http://schemas.microsoft.com/office/drawing/2014/chart" uri="{C3380CC4-5D6E-409C-BE32-E72D297353CC}">
                  <c16:uniqueId val="{00000003-DCDB-46F2-970F-1E8E9B19B8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COVID-Endemic</c:v>
                </c:pt>
                <c:pt idx="1">
                  <c:v>COVID-Related</c:v>
                </c:pt>
                <c:pt idx="2">
                  <c:v>Non-COVID</c:v>
                </c:pt>
              </c:strCache>
            </c:strRef>
          </c:cat>
          <c:val>
            <c:numRef>
              <c:f>Sheet1!$B$2:$B$4</c:f>
              <c:numCache>
                <c:formatCode>0%</c:formatCode>
                <c:ptCount val="3"/>
                <c:pt idx="0">
                  <c:v>0.05</c:v>
                </c:pt>
                <c:pt idx="1">
                  <c:v>0.42</c:v>
                </c:pt>
                <c:pt idx="2">
                  <c:v>0.53</c:v>
                </c:pt>
              </c:numCache>
            </c:numRef>
          </c:val>
          <c:extLst>
            <c:ext xmlns:c16="http://schemas.microsoft.com/office/drawing/2014/chart" uri="{C3380CC4-5D6E-409C-BE32-E72D297353CC}">
              <c16:uniqueId val="{00000000-DCDB-46F2-970F-1E8E9B19B8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17073811834599"/>
          <c:y val="9.8782256835969015E-2"/>
          <c:w val="0.57280642800918313"/>
          <c:h val="0.8773913583143631"/>
        </c:manualLayout>
      </c:layout>
      <c:pieChart>
        <c:varyColors val="1"/>
        <c:ser>
          <c:idx val="0"/>
          <c:order val="0"/>
          <c:tx>
            <c:strRef>
              <c:f>Sheet1!$B$1</c:f>
              <c:strCache>
                <c:ptCount val="1"/>
                <c:pt idx="0">
                  <c:v>% of 1H20 New TV Advertisers</c:v>
                </c:pt>
              </c:strCache>
            </c:strRef>
          </c:tx>
          <c:dPt>
            <c:idx val="0"/>
            <c:bubble3D val="0"/>
            <c:spPr>
              <a:solidFill>
                <a:srgbClr val="7ED2F6"/>
              </a:solidFill>
              <a:ln w="19050">
                <a:solidFill>
                  <a:schemeClr val="lt1"/>
                </a:solidFill>
              </a:ln>
              <a:effectLst/>
            </c:spPr>
            <c:extLst>
              <c:ext xmlns:c16="http://schemas.microsoft.com/office/drawing/2014/chart" uri="{C3380CC4-5D6E-409C-BE32-E72D297353CC}">
                <c16:uniqueId val="{00000001-6969-49DA-9EFB-C4FE3DF6A497}"/>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6969-49DA-9EFB-C4FE3DF6A497}"/>
              </c:ext>
            </c:extLst>
          </c:dPt>
          <c:dPt>
            <c:idx val="2"/>
            <c:bubble3D val="0"/>
            <c:spPr>
              <a:solidFill>
                <a:srgbClr val="1F1A62"/>
              </a:solidFill>
              <a:ln w="19050">
                <a:solidFill>
                  <a:schemeClr val="lt1"/>
                </a:solidFill>
              </a:ln>
              <a:effectLst/>
            </c:spPr>
            <c:extLst>
              <c:ext xmlns:c16="http://schemas.microsoft.com/office/drawing/2014/chart" uri="{C3380CC4-5D6E-409C-BE32-E72D297353CC}">
                <c16:uniqueId val="{00000005-6969-49DA-9EFB-C4FE3DF6A497}"/>
              </c:ext>
            </c:extLst>
          </c:dPt>
          <c:dLbls>
            <c:dLbl>
              <c:idx val="0"/>
              <c:layout>
                <c:manualLayout>
                  <c:x val="0.12312325792610997"/>
                  <c:y val="4.5518815937320234E-3"/>
                </c:manualLayout>
              </c:layout>
              <c:tx>
                <c:rich>
                  <a:bodyPr/>
                  <a:lstStyle/>
                  <a:p>
                    <a:r>
                      <a:rPr lang="en-US" sz="1000"/>
                      <a:t>‘Covid-Endemic’</a:t>
                    </a:r>
                  </a:p>
                  <a:p>
                    <a:fld id="{11232372-D048-4AE6-8B8F-B986AE8B97D0}" type="VALUE">
                      <a:rPr lang="en-US" sz="1000" smtClean="0"/>
                      <a:pPr/>
                      <a:t>[VALUE]</a:t>
                    </a:fld>
                    <a:endParaRPr lang="en-US" sz="1000"/>
                  </a:p>
                  <a:p>
                    <a:r>
                      <a:rPr lang="en-US" sz="1000"/>
                      <a:t>(5 brands)</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5229260411152282"/>
                      <c:h val="0.23350020674692901"/>
                    </c:manualLayout>
                  </c15:layout>
                  <c15:dlblFieldTable/>
                  <c15:showDataLabelsRange val="0"/>
                </c:ext>
                <c:ext xmlns:c16="http://schemas.microsoft.com/office/drawing/2014/chart" uri="{C3380CC4-5D6E-409C-BE32-E72D297353CC}">
                  <c16:uniqueId val="{00000001-6969-49DA-9EFB-C4FE3DF6A497}"/>
                </c:ext>
              </c:extLst>
            </c:dLbl>
            <c:dLbl>
              <c:idx val="1"/>
              <c:layout>
                <c:manualLayout>
                  <c:x val="-0.18642561466972532"/>
                  <c:y val="-5.3094562518245222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r>
                      <a:rPr lang="en-US" sz="1000">
                        <a:solidFill>
                          <a:schemeClr val="bg1"/>
                        </a:solidFill>
                      </a:rPr>
                      <a:t>‘Covid-Related’</a:t>
                    </a:r>
                  </a:p>
                  <a:p>
                    <a:pPr>
                      <a:defRPr sz="1000" b="1">
                        <a:solidFill>
                          <a:schemeClr val="bg1"/>
                        </a:solidFill>
                      </a:defRPr>
                    </a:pPr>
                    <a:fld id="{50A45607-DE1D-4693-A722-FDA9BC94F696}" type="VALUE">
                      <a:rPr lang="en-US" sz="1000" smtClean="0">
                        <a:solidFill>
                          <a:schemeClr val="bg1"/>
                        </a:solidFill>
                      </a:rPr>
                      <a:pPr>
                        <a:defRPr sz="1000" b="1">
                          <a:solidFill>
                            <a:schemeClr val="bg1"/>
                          </a:solidFill>
                        </a:defRPr>
                      </a:pPr>
                      <a:t>[VALUE]</a:t>
                    </a:fld>
                    <a:endParaRPr lang="en-US" sz="1000">
                      <a:solidFill>
                        <a:schemeClr val="bg1"/>
                      </a:solidFill>
                    </a:endParaRPr>
                  </a:p>
                  <a:p>
                    <a:pPr>
                      <a:defRPr sz="1000" b="1">
                        <a:solidFill>
                          <a:schemeClr val="bg1"/>
                        </a:solidFill>
                      </a:defRPr>
                    </a:pPr>
                    <a:r>
                      <a:rPr lang="en-US" sz="1000">
                        <a:solidFill>
                          <a:schemeClr val="bg1"/>
                        </a:solidFill>
                      </a:rPr>
                      <a:t>(48 brands)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9542104140932884"/>
                      <c:h val="0.23350020674692901"/>
                    </c:manualLayout>
                  </c15:layout>
                  <c15:dlblFieldTable/>
                  <c15:showDataLabelsRange val="0"/>
                </c:ext>
                <c:ext xmlns:c16="http://schemas.microsoft.com/office/drawing/2014/chart" uri="{C3380CC4-5D6E-409C-BE32-E72D297353CC}">
                  <c16:uniqueId val="{00000003-6969-49DA-9EFB-C4FE3DF6A497}"/>
                </c:ext>
              </c:extLst>
            </c:dLbl>
            <c:dLbl>
              <c:idx val="2"/>
              <c:layout>
                <c:manualLayout>
                  <c:x val="0.23405688179044698"/>
                  <c:y val="-3.8210707731145377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r>
                      <a:rPr lang="en-US" sz="1000">
                        <a:solidFill>
                          <a:schemeClr val="bg1"/>
                        </a:solidFill>
                      </a:rPr>
                      <a:t>‘Non-Covid’</a:t>
                    </a:r>
                  </a:p>
                  <a:p>
                    <a:pPr>
                      <a:defRPr sz="1000" b="1">
                        <a:solidFill>
                          <a:schemeClr val="bg1"/>
                        </a:solidFill>
                      </a:defRPr>
                    </a:pPr>
                    <a:fld id="{8FE669E7-5AE1-4F3B-9C36-C808D25FD303}" type="VALUE">
                      <a:rPr lang="en-US" sz="1000" smtClean="0">
                        <a:solidFill>
                          <a:schemeClr val="bg1"/>
                        </a:solidFill>
                      </a:rPr>
                      <a:pPr>
                        <a:defRPr sz="1000" b="1">
                          <a:solidFill>
                            <a:schemeClr val="bg1"/>
                          </a:solidFill>
                        </a:defRPr>
                      </a:pPr>
                      <a:t>[VALUE]</a:t>
                    </a:fld>
                    <a:endParaRPr lang="en-US" sz="1000">
                      <a:solidFill>
                        <a:schemeClr val="bg1"/>
                      </a:solidFill>
                    </a:endParaRPr>
                  </a:p>
                  <a:p>
                    <a:pPr>
                      <a:defRPr sz="1000" b="1">
                        <a:solidFill>
                          <a:schemeClr val="bg1"/>
                        </a:solidFill>
                      </a:defRPr>
                    </a:pPr>
                    <a:r>
                      <a:rPr lang="en-US" sz="1000">
                        <a:solidFill>
                          <a:schemeClr val="bg1"/>
                        </a:solidFill>
                      </a:rPr>
                      <a:t>(57 brands)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69-49DA-9EFB-C4FE3DF6A49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COVID-Eendemic</c:v>
                </c:pt>
                <c:pt idx="1">
                  <c:v>COVID-Related</c:v>
                </c:pt>
                <c:pt idx="2">
                  <c:v>Non-COVID</c:v>
                </c:pt>
              </c:strCache>
            </c:strRef>
          </c:cat>
          <c:val>
            <c:numRef>
              <c:f>Sheet1!$B$2:$B$4</c:f>
              <c:numCache>
                <c:formatCode>0%</c:formatCode>
                <c:ptCount val="3"/>
                <c:pt idx="0">
                  <c:v>0.05</c:v>
                </c:pt>
                <c:pt idx="1">
                  <c:v>0.438</c:v>
                </c:pt>
                <c:pt idx="2">
                  <c:v>0.52</c:v>
                </c:pt>
              </c:numCache>
            </c:numRef>
          </c:val>
          <c:extLst>
            <c:ext xmlns:c16="http://schemas.microsoft.com/office/drawing/2014/chart" uri="{C3380CC4-5D6E-409C-BE32-E72D297353CC}">
              <c16:uniqueId val="{00000006-6969-49DA-9EFB-C4FE3DF6A4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69515712223369"/>
          <c:y val="0.128118746205416"/>
          <c:w val="0.54231109819794432"/>
          <c:h val="0.82638335863709389"/>
        </c:manualLayout>
      </c:layout>
      <c:pieChart>
        <c:varyColors val="1"/>
        <c:ser>
          <c:idx val="0"/>
          <c:order val="0"/>
          <c:tx>
            <c:strRef>
              <c:f>Sheet1!$B$1</c:f>
              <c:strCache>
                <c:ptCount val="1"/>
                <c:pt idx="0">
                  <c:v>% of 1H21 New TV Advertisers Spend</c:v>
                </c:pt>
              </c:strCache>
            </c:strRef>
          </c:tx>
          <c:spPr>
            <a:solidFill>
              <a:srgbClr val="ED3C8D"/>
            </a:solidFill>
          </c:spPr>
          <c:dPt>
            <c:idx val="0"/>
            <c:bubble3D val="0"/>
            <c:spPr>
              <a:solidFill>
                <a:srgbClr val="FFE600"/>
              </a:solidFill>
              <a:ln w="19050">
                <a:solidFill>
                  <a:schemeClr val="lt1"/>
                </a:solidFill>
              </a:ln>
              <a:effectLst/>
            </c:spPr>
            <c:extLst>
              <c:ext xmlns:c16="http://schemas.microsoft.com/office/drawing/2014/chart" uri="{C3380CC4-5D6E-409C-BE32-E72D297353CC}">
                <c16:uniqueId val="{00000001-DCDB-46F2-970F-1E8E9B19B864}"/>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2-DCDB-46F2-970F-1E8E9B19B864}"/>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3-DCDB-46F2-970F-1E8E9B19B864}"/>
              </c:ext>
            </c:extLst>
          </c:dPt>
          <c:dLbls>
            <c:dLbl>
              <c:idx val="0"/>
              <c:layout>
                <c:manualLayout>
                  <c:x val="-1.3460212294209149E-2"/>
                  <c:y val="-3.6095927355818035E-2"/>
                </c:manualLayout>
              </c:layout>
              <c:tx>
                <c:rich>
                  <a:bodyPr/>
                  <a:lstStyle/>
                  <a:p>
                    <a:r>
                      <a:rPr lang="en-US" sz="1400">
                        <a:solidFill>
                          <a:srgbClr val="1F1A62"/>
                        </a:solidFill>
                      </a:rPr>
                      <a:t>‘Covid-Endemic’</a:t>
                    </a:r>
                  </a:p>
                  <a:p>
                    <a:fld id="{11232372-D048-4AE6-8B8F-B986AE8B97D0}" type="VALUE">
                      <a:rPr lang="en-US" sz="1400" smtClean="0">
                        <a:solidFill>
                          <a:srgbClr val="1F1A62"/>
                        </a:solidFill>
                      </a:rPr>
                      <a:pPr/>
                      <a:t>[VALUE]</a:t>
                    </a:fld>
                    <a:endParaRPr lang="en-US" sz="1600">
                      <a:solidFill>
                        <a:srgbClr val="1F1A62"/>
                      </a:solidFill>
                    </a:endParaRPr>
                  </a:p>
                  <a:p>
                    <a:r>
                      <a:rPr lang="en-US" sz="1200">
                        <a:solidFill>
                          <a:srgbClr val="1F1A62"/>
                        </a:solidFill>
                      </a:rPr>
                      <a:t>($21.0MM)</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33247787147122"/>
                      <c:h val="0.29264440848478157"/>
                    </c:manualLayout>
                  </c15:layout>
                  <c15:dlblFieldTable/>
                  <c15:showDataLabelsRange val="0"/>
                </c:ext>
                <c:ext xmlns:c16="http://schemas.microsoft.com/office/drawing/2014/chart" uri="{C3380CC4-5D6E-409C-BE32-E72D297353CC}">
                  <c16:uniqueId val="{00000001-DCDB-46F2-970F-1E8E9B19B864}"/>
                </c:ext>
              </c:extLst>
            </c:dLbl>
            <c:dLbl>
              <c:idx val="1"/>
              <c:layout>
                <c:manualLayout>
                  <c:x val="-0.20449473394917264"/>
                  <c:y val="-7.3235602013192957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r>
                      <a:rPr lang="en-US" sz="1400">
                        <a:solidFill>
                          <a:schemeClr val="bg1"/>
                        </a:solidFill>
                      </a:rPr>
                      <a:t>‘Covid-Related’</a:t>
                    </a:r>
                  </a:p>
                  <a:p>
                    <a:pPr>
                      <a:defRPr sz="1200" b="1">
                        <a:solidFill>
                          <a:schemeClr val="bg1"/>
                        </a:solidFill>
                      </a:defRPr>
                    </a:pPr>
                    <a:fld id="{50A45607-DE1D-4693-A722-FDA9BC94F696}" type="VALUE">
                      <a:rPr lang="en-US" sz="1400" smtClean="0">
                        <a:solidFill>
                          <a:schemeClr val="bg1"/>
                        </a:solidFill>
                      </a:rPr>
                      <a:pPr>
                        <a:defRPr sz="1200" b="1">
                          <a:solidFill>
                            <a:schemeClr val="bg1"/>
                          </a:solidFill>
                        </a:defRPr>
                      </a:pPr>
                      <a:t>[VALUE]</a:t>
                    </a:fld>
                    <a:endParaRPr lang="en-US" sz="1400">
                      <a:solidFill>
                        <a:schemeClr val="bg1"/>
                      </a:solidFill>
                    </a:endParaRPr>
                  </a:p>
                  <a:p>
                    <a:pPr>
                      <a:defRPr sz="1200" b="1">
                        <a:solidFill>
                          <a:schemeClr val="bg1"/>
                        </a:solidFill>
                      </a:defRPr>
                    </a:pPr>
                    <a:r>
                      <a:rPr lang="en-US" sz="1200">
                        <a:solidFill>
                          <a:schemeClr val="bg1"/>
                        </a:solidFill>
                      </a:rPr>
                      <a:t>($100.1MM)</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DB-46F2-970F-1E8E9B19B864}"/>
                </c:ext>
              </c:extLst>
            </c:dLbl>
            <c:dLbl>
              <c:idx val="2"/>
              <c:layout>
                <c:manualLayout>
                  <c:x val="0.2313186333560292"/>
                  <c:y val="3.58187972766926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itchFamily="2" charset="0"/>
                        <a:ea typeface="+mn-ea"/>
                        <a:cs typeface="+mn-cs"/>
                      </a:defRPr>
                    </a:pPr>
                    <a:r>
                      <a:rPr lang="en-US" sz="1400">
                        <a:solidFill>
                          <a:schemeClr val="bg1"/>
                        </a:solidFill>
                      </a:rPr>
                      <a:t>‘Non-Covid’</a:t>
                    </a:r>
                  </a:p>
                  <a:p>
                    <a:pPr>
                      <a:defRPr sz="1400" b="1">
                        <a:solidFill>
                          <a:schemeClr val="bg1"/>
                        </a:solidFill>
                      </a:defRPr>
                    </a:pPr>
                    <a:fld id="{8FE669E7-5AE1-4F3B-9C36-C808D25FD303}" type="VALUE">
                      <a:rPr lang="en-US" sz="1400" smtClean="0">
                        <a:solidFill>
                          <a:schemeClr val="bg1"/>
                        </a:solidFill>
                      </a:rPr>
                      <a:pPr>
                        <a:defRPr sz="1400" b="1">
                          <a:solidFill>
                            <a:schemeClr val="bg1"/>
                          </a:solidFill>
                        </a:defRPr>
                      </a:pPr>
                      <a:t>[VALUE]</a:t>
                    </a:fld>
                    <a:endParaRPr lang="en-US" sz="1400">
                      <a:solidFill>
                        <a:schemeClr val="bg1"/>
                      </a:solidFill>
                    </a:endParaRPr>
                  </a:p>
                  <a:p>
                    <a:pPr>
                      <a:defRPr sz="1400" b="1">
                        <a:solidFill>
                          <a:schemeClr val="bg1"/>
                        </a:solidFill>
                      </a:defRPr>
                    </a:pPr>
                    <a:r>
                      <a:rPr lang="en-US" sz="1200">
                        <a:solidFill>
                          <a:schemeClr val="bg1"/>
                        </a:solidFill>
                      </a:rPr>
                      <a:t>($344.3MM)</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763207283646712"/>
                      <c:h val="0.29264440848478157"/>
                    </c:manualLayout>
                  </c15:layout>
                  <c15:dlblFieldTable/>
                  <c15:showDataLabelsRange val="0"/>
                </c:ext>
                <c:ext xmlns:c16="http://schemas.microsoft.com/office/drawing/2014/chart" uri="{C3380CC4-5D6E-409C-BE32-E72D297353CC}">
                  <c16:uniqueId val="{00000003-DCDB-46F2-970F-1E8E9B19B8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COVID-Endemic</c:v>
                </c:pt>
                <c:pt idx="1">
                  <c:v>COVID-Related</c:v>
                </c:pt>
                <c:pt idx="2">
                  <c:v>Non-COVID</c:v>
                </c:pt>
              </c:strCache>
            </c:strRef>
          </c:cat>
          <c:val>
            <c:numRef>
              <c:f>Sheet1!$B$2:$B$4</c:f>
              <c:numCache>
                <c:formatCode>0%</c:formatCode>
                <c:ptCount val="3"/>
                <c:pt idx="0">
                  <c:v>0.05</c:v>
                </c:pt>
                <c:pt idx="1">
                  <c:v>0.21</c:v>
                </c:pt>
                <c:pt idx="2">
                  <c:v>0.74</c:v>
                </c:pt>
              </c:numCache>
            </c:numRef>
          </c:val>
          <c:extLst>
            <c:ext xmlns:c16="http://schemas.microsoft.com/office/drawing/2014/chart" uri="{C3380CC4-5D6E-409C-BE32-E72D297353CC}">
              <c16:uniqueId val="{00000000-DCDB-46F2-970F-1E8E9B19B864}"/>
            </c:ext>
          </c:extLst>
        </c:ser>
        <c:dLbls>
          <c:showLegendKey val="0"/>
          <c:showVal val="0"/>
          <c:showCatName val="0"/>
          <c:showSerName val="0"/>
          <c:showPercent val="0"/>
          <c:showBubbleSize val="0"/>
          <c:showLeaderLines val="1"/>
        </c:dLbls>
        <c:firstSliceAng val="4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05897074822409"/>
          <c:y val="6.7968843918067165E-2"/>
          <c:w val="0.57280642800918313"/>
          <c:h val="0.8773913583143631"/>
        </c:manualLayout>
      </c:layout>
      <c:pieChart>
        <c:varyColors val="1"/>
        <c:ser>
          <c:idx val="0"/>
          <c:order val="0"/>
          <c:tx>
            <c:strRef>
              <c:f>Sheet1!$B$1</c:f>
              <c:strCache>
                <c:ptCount val="1"/>
                <c:pt idx="0">
                  <c:v>% of 1H20 New TV Advertisers Spend</c:v>
                </c:pt>
              </c:strCache>
            </c:strRef>
          </c:tx>
          <c:spPr>
            <a:solidFill>
              <a:srgbClr val="1F1A62"/>
            </a:solidFill>
          </c:spPr>
          <c:dPt>
            <c:idx val="0"/>
            <c:bubble3D val="0"/>
            <c:spPr>
              <a:solidFill>
                <a:srgbClr val="7ED2F6"/>
              </a:solidFill>
              <a:ln w="19050">
                <a:solidFill>
                  <a:schemeClr val="lt1"/>
                </a:solidFill>
              </a:ln>
              <a:effectLst/>
            </c:spPr>
            <c:extLst>
              <c:ext xmlns:c16="http://schemas.microsoft.com/office/drawing/2014/chart" uri="{C3380CC4-5D6E-409C-BE32-E72D297353CC}">
                <c16:uniqueId val="{00000001-6969-49DA-9EFB-C4FE3DF6A497}"/>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6969-49DA-9EFB-C4FE3DF6A497}"/>
              </c:ext>
            </c:extLst>
          </c:dPt>
          <c:dPt>
            <c:idx val="2"/>
            <c:bubble3D val="0"/>
            <c:spPr>
              <a:solidFill>
                <a:srgbClr val="1F1A62"/>
              </a:solidFill>
              <a:ln w="19050">
                <a:solidFill>
                  <a:schemeClr val="lt1"/>
                </a:solidFill>
              </a:ln>
              <a:effectLst/>
            </c:spPr>
            <c:extLst>
              <c:ext xmlns:c16="http://schemas.microsoft.com/office/drawing/2014/chart" uri="{C3380CC4-5D6E-409C-BE32-E72D297353CC}">
                <c16:uniqueId val="{00000005-6969-49DA-9EFB-C4FE3DF6A497}"/>
              </c:ext>
            </c:extLst>
          </c:dPt>
          <c:dLbls>
            <c:dLbl>
              <c:idx val="0"/>
              <c:layout>
                <c:manualLayout>
                  <c:x val="-5.0288861684606966E-3"/>
                  <c:y val="0"/>
                </c:manualLayout>
              </c:layout>
              <c:tx>
                <c:rich>
                  <a:bodyPr/>
                  <a:lstStyle/>
                  <a:p>
                    <a:r>
                      <a:rPr lang="en-US" sz="1000"/>
                      <a:t>‘Covid-Endemic’</a:t>
                    </a:r>
                  </a:p>
                  <a:p>
                    <a:fld id="{11232372-D048-4AE6-8B8F-B986AE8B97D0}" type="VALUE">
                      <a:rPr lang="en-US" sz="1000" smtClean="0"/>
                      <a:pPr/>
                      <a:t>[VALUE]</a:t>
                    </a:fld>
                    <a:endParaRPr lang="en-US" sz="1000"/>
                  </a:p>
                  <a:p>
                    <a:r>
                      <a:rPr lang="en-US" sz="1000" b="1" i="0" u="none" strike="noStrike" kern="1200" baseline="0">
                        <a:solidFill>
                          <a:srgbClr val="1F1A62"/>
                        </a:solidFill>
                        <a:latin typeface="Helvetica" pitchFamily="2" charset="0"/>
                      </a:rPr>
                      <a:t>($3.7MM)</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5812865787306627"/>
                      <c:h val="0.23350020674692901"/>
                    </c:manualLayout>
                  </c15:layout>
                  <c15:dlblFieldTable/>
                  <c15:showDataLabelsRange val="0"/>
                </c:ext>
                <c:ext xmlns:c16="http://schemas.microsoft.com/office/drawing/2014/chart" uri="{C3380CC4-5D6E-409C-BE32-E72D297353CC}">
                  <c16:uniqueId val="{00000001-6969-49DA-9EFB-C4FE3DF6A497}"/>
                </c:ext>
              </c:extLst>
            </c:dLbl>
            <c:dLbl>
              <c:idx val="1"/>
              <c:layout>
                <c:manualLayout>
                  <c:x val="-0.17781566113930269"/>
                  <c:y val="0.1000712861944113"/>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r>
                      <a:rPr lang="en-US" sz="1000">
                        <a:solidFill>
                          <a:schemeClr val="bg1"/>
                        </a:solidFill>
                      </a:rPr>
                      <a:t>‘Covid-Related’</a:t>
                    </a:r>
                  </a:p>
                  <a:p>
                    <a:pPr>
                      <a:defRPr sz="1000" b="1">
                        <a:solidFill>
                          <a:schemeClr val="bg1"/>
                        </a:solidFill>
                      </a:defRPr>
                    </a:pPr>
                    <a:fld id="{50A45607-DE1D-4693-A722-FDA9BC94F696}" type="VALUE">
                      <a:rPr lang="en-US" sz="1000" smtClean="0">
                        <a:solidFill>
                          <a:schemeClr val="bg1"/>
                        </a:solidFill>
                      </a:rPr>
                      <a:pPr>
                        <a:defRPr sz="1000" b="1">
                          <a:solidFill>
                            <a:schemeClr val="bg1"/>
                          </a:solidFill>
                        </a:defRPr>
                      </a:pPr>
                      <a:t>[VALUE]</a:t>
                    </a:fld>
                    <a:endParaRPr lang="en-US" sz="1000">
                      <a:solidFill>
                        <a:schemeClr val="bg1"/>
                      </a:solidFill>
                    </a:endParaRPr>
                  </a:p>
                  <a:p>
                    <a:pPr>
                      <a:defRPr sz="1000" b="1">
                        <a:solidFill>
                          <a:schemeClr val="bg1"/>
                        </a:solidFill>
                      </a:defRPr>
                    </a:pPr>
                    <a:r>
                      <a:rPr lang="en-US" sz="1000" b="1" i="0" u="none" strike="noStrike" kern="1200" baseline="0">
                        <a:solidFill>
                          <a:schemeClr val="bg1"/>
                        </a:solidFill>
                        <a:latin typeface="Helvetica" pitchFamily="2" charset="0"/>
                      </a:rPr>
                      <a:t>($58.0MM)</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7550833511583389"/>
                      <c:h val="0.23350006667054149"/>
                    </c:manualLayout>
                  </c15:layout>
                  <c15:dlblFieldTable/>
                  <c15:showDataLabelsRange val="0"/>
                </c:ext>
                <c:ext xmlns:c16="http://schemas.microsoft.com/office/drawing/2014/chart" uri="{C3380CC4-5D6E-409C-BE32-E72D297353CC}">
                  <c16:uniqueId val="{00000003-6969-49DA-9EFB-C4FE3DF6A497}"/>
                </c:ext>
              </c:extLst>
            </c:dLbl>
            <c:dLbl>
              <c:idx val="2"/>
              <c:layout>
                <c:manualLayout>
                  <c:x val="0.19904045166460796"/>
                  <c:y val="-0.17640465964802743"/>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r>
                      <a:rPr lang="en-US" sz="1000">
                        <a:solidFill>
                          <a:schemeClr val="bg1"/>
                        </a:solidFill>
                      </a:rPr>
                      <a:t>‘Non-Covid’</a:t>
                    </a:r>
                  </a:p>
                  <a:p>
                    <a:pPr>
                      <a:defRPr sz="1000" b="1">
                        <a:solidFill>
                          <a:schemeClr val="bg1"/>
                        </a:solidFill>
                      </a:defRPr>
                    </a:pPr>
                    <a:fld id="{8FE669E7-5AE1-4F3B-9C36-C808D25FD303}" type="VALUE">
                      <a:rPr lang="en-US" sz="1000" smtClean="0">
                        <a:solidFill>
                          <a:schemeClr val="bg1"/>
                        </a:solidFill>
                      </a:rPr>
                      <a:pPr>
                        <a:defRPr sz="1000" b="1">
                          <a:solidFill>
                            <a:schemeClr val="bg1"/>
                          </a:solidFill>
                        </a:defRPr>
                      </a:pPr>
                      <a:t>[VALUE]</a:t>
                    </a:fld>
                    <a:endParaRPr lang="en-US" sz="1000">
                      <a:solidFill>
                        <a:schemeClr val="bg1"/>
                      </a:solidFill>
                    </a:endParaRPr>
                  </a:p>
                  <a:p>
                    <a:pPr>
                      <a:defRPr sz="1000" b="1">
                        <a:solidFill>
                          <a:schemeClr val="bg1"/>
                        </a:solidFill>
                      </a:defRPr>
                    </a:pPr>
                    <a:r>
                      <a:rPr lang="en-US" sz="1000" b="1" i="0" u="none" strike="noStrike" kern="1200" baseline="0">
                        <a:solidFill>
                          <a:schemeClr val="bg1"/>
                        </a:solidFill>
                        <a:latin typeface="Helvetica" pitchFamily="2" charset="0"/>
                      </a:rPr>
                      <a:t>($397.7MM)</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itchFamily="2"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69-49DA-9EFB-C4FE3DF6A49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F1A62"/>
                    </a:solidFill>
                    <a:latin typeface="Helvetica"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COVID-Eendemic</c:v>
                </c:pt>
                <c:pt idx="1">
                  <c:v>COVID-Related</c:v>
                </c:pt>
                <c:pt idx="2">
                  <c:v>Non-COVID</c:v>
                </c:pt>
              </c:strCache>
            </c:strRef>
          </c:cat>
          <c:val>
            <c:numRef>
              <c:f>Sheet1!$B$2:$B$4</c:f>
              <c:numCache>
                <c:formatCode>0%</c:formatCode>
                <c:ptCount val="3"/>
                <c:pt idx="0">
                  <c:v>0.01</c:v>
                </c:pt>
                <c:pt idx="1">
                  <c:v>0.13</c:v>
                </c:pt>
                <c:pt idx="2">
                  <c:v>0.87</c:v>
                </c:pt>
              </c:numCache>
            </c:numRef>
          </c:val>
          <c:extLst>
            <c:ext xmlns:c16="http://schemas.microsoft.com/office/drawing/2014/chart" uri="{C3380CC4-5D6E-409C-BE32-E72D297353CC}">
              <c16:uniqueId val="{00000006-6969-49DA-9EFB-C4FE3DF6A497}"/>
            </c:ext>
          </c:extLst>
        </c:ser>
        <c:dLbls>
          <c:showLegendKey val="0"/>
          <c:showVal val="0"/>
          <c:showCatName val="0"/>
          <c:showSerName val="0"/>
          <c:showPercent val="0"/>
          <c:showBubbleSize val="0"/>
          <c:showLeaderLines val="1"/>
        </c:dLbls>
        <c:firstSliceAng val="4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12144385847455E-3"/>
          <c:y val="0.23156415437553657"/>
          <c:w val="0.9869409505368707"/>
          <c:h val="0.61188769907078533"/>
        </c:manualLayout>
      </c:layout>
      <c:barChart>
        <c:barDir val="col"/>
        <c:grouping val="clustered"/>
        <c:varyColors val="0"/>
        <c:ser>
          <c:idx val="0"/>
          <c:order val="0"/>
          <c:tx>
            <c:strRef>
              <c:f>Sheet1!$B$1</c:f>
              <c:strCache>
                <c:ptCount val="1"/>
                <c:pt idx="0">
                  <c:v>Spend (millions)</c:v>
                </c:pt>
              </c:strCache>
            </c:strRef>
          </c:tx>
          <c:spPr>
            <a:solidFill>
              <a:srgbClr val="1F1A62"/>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B-11C3-482F-A93D-CD91532DA3FA}"/>
              </c:ext>
            </c:extLst>
          </c:dPt>
          <c:dPt>
            <c:idx val="1"/>
            <c:invertIfNegative val="0"/>
            <c:bubble3D val="0"/>
            <c:spPr>
              <a:solidFill>
                <a:srgbClr val="00C0F3"/>
              </a:solidFill>
              <a:ln>
                <a:noFill/>
              </a:ln>
              <a:effectLst/>
            </c:spPr>
            <c:extLst>
              <c:ext xmlns:c16="http://schemas.microsoft.com/office/drawing/2014/chart" uri="{C3380CC4-5D6E-409C-BE32-E72D297353CC}">
                <c16:uniqueId val="{00000001-39B5-46D3-AB57-A9319FB3E3B1}"/>
              </c:ext>
            </c:extLst>
          </c:dPt>
          <c:dPt>
            <c:idx val="2"/>
            <c:invertIfNegative val="0"/>
            <c:bubble3D val="0"/>
            <c:spPr>
              <a:solidFill>
                <a:srgbClr val="00C0F3"/>
              </a:solidFill>
              <a:ln>
                <a:noFill/>
              </a:ln>
              <a:effectLst/>
            </c:spPr>
            <c:extLst>
              <c:ext xmlns:c16="http://schemas.microsoft.com/office/drawing/2014/chart" uri="{C3380CC4-5D6E-409C-BE32-E72D297353CC}">
                <c16:uniqueId val="{00000003-39B5-46D3-AB57-A9319FB3E3B1}"/>
              </c:ext>
            </c:extLst>
          </c:dPt>
          <c:dPt>
            <c:idx val="3"/>
            <c:invertIfNegative val="0"/>
            <c:bubble3D val="0"/>
            <c:spPr>
              <a:solidFill>
                <a:srgbClr val="E84A99"/>
              </a:solidFill>
              <a:ln>
                <a:noFill/>
              </a:ln>
              <a:effectLst/>
            </c:spPr>
            <c:extLst>
              <c:ext xmlns:c16="http://schemas.microsoft.com/office/drawing/2014/chart" uri="{C3380CC4-5D6E-409C-BE32-E72D297353CC}">
                <c16:uniqueId val="{00000005-39B5-46D3-AB57-A9319FB3E3B1}"/>
              </c:ext>
            </c:extLst>
          </c:dPt>
          <c:dPt>
            <c:idx val="4"/>
            <c:invertIfNegative val="0"/>
            <c:bubble3D val="0"/>
            <c:spPr>
              <a:solidFill>
                <a:srgbClr val="E84A99"/>
              </a:solidFill>
              <a:ln>
                <a:noFill/>
              </a:ln>
              <a:effectLst/>
            </c:spPr>
            <c:extLst>
              <c:ext xmlns:c16="http://schemas.microsoft.com/office/drawing/2014/chart" uri="{C3380CC4-5D6E-409C-BE32-E72D297353CC}">
                <c16:uniqueId val="{00000007-39B5-46D3-AB57-A9319FB3E3B1}"/>
              </c:ext>
            </c:extLst>
          </c:dPt>
          <c:dPt>
            <c:idx val="5"/>
            <c:invertIfNegative val="0"/>
            <c:bubble3D val="0"/>
            <c:spPr>
              <a:solidFill>
                <a:srgbClr val="E84A99"/>
              </a:solidFill>
              <a:ln>
                <a:noFill/>
              </a:ln>
              <a:effectLst/>
            </c:spPr>
            <c:extLst>
              <c:ext xmlns:c16="http://schemas.microsoft.com/office/drawing/2014/chart" uri="{C3380CC4-5D6E-409C-BE32-E72D297353CC}">
                <c16:uniqueId val="{00000009-39B5-46D3-AB57-A9319FB3E3B1}"/>
              </c:ext>
            </c:extLst>
          </c:dPt>
          <c:dLbls>
            <c:spPr>
              <a:noFill/>
              <a:ln>
                <a:noFill/>
              </a:ln>
              <a:effectLst/>
            </c:spPr>
            <c:txPr>
              <a:bodyPr rot="0" spcFirstLastPara="1" vertOverflow="ellipsis" vert="horz" wrap="square" anchor="ctr" anchorCtr="1"/>
              <a:lstStyle/>
              <a:p>
                <a:pPr>
                  <a:defRPr sz="18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January</c:v>
                </c:pt>
                <c:pt idx="1">
                  <c:v>February</c:v>
                </c:pt>
                <c:pt idx="2">
                  <c:v>March</c:v>
                </c:pt>
                <c:pt idx="3">
                  <c:v>April</c:v>
                </c:pt>
                <c:pt idx="4">
                  <c:v>May</c:v>
                </c:pt>
                <c:pt idx="5">
                  <c:v>June</c:v>
                </c:pt>
              </c:strCache>
            </c:strRef>
          </c:cat>
          <c:val>
            <c:numRef>
              <c:f>Sheet1!$B$2:$B$7</c:f>
              <c:numCache>
                <c:formatCode>"$"#,##0.0_);[Red]\("$"#,##0.0\)</c:formatCode>
                <c:ptCount val="6"/>
                <c:pt idx="0">
                  <c:v>30.9</c:v>
                </c:pt>
                <c:pt idx="1">
                  <c:v>81.599999999999994</c:v>
                </c:pt>
                <c:pt idx="2">
                  <c:v>68.5</c:v>
                </c:pt>
                <c:pt idx="3">
                  <c:v>71.2</c:v>
                </c:pt>
                <c:pt idx="4">
                  <c:v>103.5</c:v>
                </c:pt>
                <c:pt idx="5">
                  <c:v>109.7</c:v>
                </c:pt>
              </c:numCache>
            </c:numRef>
          </c:val>
          <c:extLst>
            <c:ext xmlns:c16="http://schemas.microsoft.com/office/drawing/2014/chart" uri="{C3380CC4-5D6E-409C-BE32-E72D297353CC}">
              <c16:uniqueId val="{0000000A-39B5-46D3-AB57-A9319FB3E3B1}"/>
            </c:ext>
          </c:extLst>
        </c:ser>
        <c:dLbls>
          <c:showLegendKey val="0"/>
          <c:showVal val="0"/>
          <c:showCatName val="0"/>
          <c:showSerName val="0"/>
          <c:showPercent val="0"/>
          <c:showBubbleSize val="0"/>
        </c:dLbls>
        <c:gapWidth val="219"/>
        <c:overlap val="-27"/>
        <c:axId val="920541368"/>
        <c:axId val="920542008"/>
      </c:barChart>
      <c:catAx>
        <c:axId val="92054136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920542008"/>
        <c:crosses val="autoZero"/>
        <c:auto val="1"/>
        <c:lblAlgn val="ctr"/>
        <c:lblOffset val="100"/>
        <c:noMultiLvlLbl val="0"/>
      </c:catAx>
      <c:valAx>
        <c:axId val="920542008"/>
        <c:scaling>
          <c:orientation val="minMax"/>
          <c:max val="130"/>
          <c:min val="0"/>
        </c:scaling>
        <c:delete val="1"/>
        <c:axPos val="l"/>
        <c:numFmt formatCode="&quot;$&quot;#,##0.0_);[Red]\(&quot;$&quot;#,##0.0\)" sourceLinked="1"/>
        <c:majorTickMark val="out"/>
        <c:minorTickMark val="none"/>
        <c:tickLblPos val="nextTo"/>
        <c:crossAx val="920541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0041030221078"/>
          <c:y val="7.2172805564521367E-2"/>
          <c:w val="0.60696486835942909"/>
          <c:h val="0.89249214512713892"/>
        </c:manualLayout>
      </c:layout>
      <c:pieChart>
        <c:varyColors val="1"/>
        <c:ser>
          <c:idx val="0"/>
          <c:order val="0"/>
          <c:spPr>
            <a:solidFill>
              <a:srgbClr val="1F1A62"/>
            </a:solidFill>
          </c:spPr>
          <c:dPt>
            <c:idx val="0"/>
            <c:bubble3D val="0"/>
            <c:spPr>
              <a:solidFill>
                <a:srgbClr val="7ED2F6"/>
              </a:solidFill>
              <a:ln>
                <a:noFill/>
              </a:ln>
              <a:effectLst/>
            </c:spPr>
            <c:extLst>
              <c:ext xmlns:c16="http://schemas.microsoft.com/office/drawing/2014/chart" uri="{C3380CC4-5D6E-409C-BE32-E72D297353CC}">
                <c16:uniqueId val="{0000000D-0E86-478B-AE39-D079180893A8}"/>
              </c:ext>
            </c:extLst>
          </c:dPt>
          <c:dPt>
            <c:idx val="1"/>
            <c:bubble3D val="0"/>
            <c:spPr>
              <a:solidFill>
                <a:srgbClr val="00BFF2"/>
              </a:solidFill>
              <a:ln>
                <a:noFill/>
              </a:ln>
              <a:effectLst/>
            </c:spPr>
            <c:extLst>
              <c:ext xmlns:c16="http://schemas.microsoft.com/office/drawing/2014/chart" uri="{C3380CC4-5D6E-409C-BE32-E72D297353CC}">
                <c16:uniqueId val="{00000009-0E86-478B-AE39-D079180893A8}"/>
              </c:ext>
            </c:extLst>
          </c:dPt>
          <c:dPt>
            <c:idx val="2"/>
            <c:bubble3D val="0"/>
            <c:spPr>
              <a:solidFill>
                <a:srgbClr val="1F1A62"/>
              </a:solidFill>
              <a:ln>
                <a:noFill/>
              </a:ln>
              <a:effectLst/>
            </c:spPr>
            <c:extLst>
              <c:ext xmlns:c16="http://schemas.microsoft.com/office/drawing/2014/chart" uri="{C3380CC4-5D6E-409C-BE32-E72D297353CC}">
                <c16:uniqueId val="{00000006-0E86-478B-AE39-D079180893A8}"/>
              </c:ext>
            </c:extLst>
          </c:dPt>
          <c:dLbls>
            <c:dLbl>
              <c:idx val="0"/>
              <c:layout>
                <c:manualLayout>
                  <c:x val="-0.12580679588455776"/>
                  <c:y val="0.15140651554480811"/>
                </c:manualLayout>
              </c:layout>
              <c:tx>
                <c:rich>
                  <a:bodyPr/>
                  <a:lstStyle/>
                  <a:p>
                    <a:r>
                      <a:rPr lang="en-US" sz="1000">
                        <a:solidFill>
                          <a:schemeClr val="bg1"/>
                        </a:solidFill>
                      </a:rPr>
                      <a:t>‘Older’</a:t>
                    </a:r>
                  </a:p>
                  <a:p>
                    <a:fld id="{BE937504-DC4B-44EA-BDCA-BBF2E168B173}" type="VALUE">
                      <a:rPr lang="en-US" sz="1000" smtClean="0">
                        <a:solidFill>
                          <a:schemeClr val="bg1"/>
                        </a:solidFill>
                      </a:rPr>
                      <a:pPr/>
                      <a:t>[VALUE]</a:t>
                    </a:fld>
                    <a:endParaRPr lang="en-US" sz="1000">
                      <a:solidFill>
                        <a:schemeClr val="bg1"/>
                      </a:solidFill>
                    </a:endParaRPr>
                  </a:p>
                  <a:p>
                    <a:r>
                      <a:rPr lang="en-US" sz="1000">
                        <a:solidFill>
                          <a:schemeClr val="bg1"/>
                        </a:solidFill>
                      </a:rPr>
                      <a:t>(6 brands)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E86-478B-AE39-D079180893A8}"/>
                </c:ext>
              </c:extLst>
            </c:dLbl>
            <c:dLbl>
              <c:idx val="1"/>
              <c:layout>
                <c:manualLayout>
                  <c:x val="-0.2280012976565941"/>
                  <c:y val="-0.10671649657105382"/>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r>
                      <a:rPr lang="en-US" sz="1000">
                        <a:solidFill>
                          <a:schemeClr val="bg1"/>
                        </a:solidFill>
                      </a:rPr>
                      <a:t>‘Middle’</a:t>
                    </a:r>
                  </a:p>
                  <a:p>
                    <a:pPr algn="ctr">
                      <a:defRPr lang="en-US" sz="1000" b="1">
                        <a:solidFill>
                          <a:schemeClr val="bg1"/>
                        </a:solidFill>
                      </a:defRPr>
                    </a:pPr>
                    <a:fld id="{2D2F5DEA-C228-4EAD-A048-33AC71FC8C1C}" type="VALUE">
                      <a:rPr lang="en-US" sz="1000" smtClean="0">
                        <a:solidFill>
                          <a:schemeClr val="bg1"/>
                        </a:solidFill>
                      </a:rPr>
                      <a:pPr algn="ctr">
                        <a:defRPr lang="en-US" sz="1000" b="1">
                          <a:solidFill>
                            <a:schemeClr val="bg1"/>
                          </a:solidFill>
                        </a:defRPr>
                      </a:pPr>
                      <a:t>[VALUE]</a:t>
                    </a:fld>
                    <a:endParaRPr lang="en-US" sz="1000">
                      <a:solidFill>
                        <a:schemeClr val="bg1"/>
                      </a:solidFill>
                    </a:endParaRPr>
                  </a:p>
                  <a:p>
                    <a:pPr algn="ctr">
                      <a:defRPr lang="en-US" sz="1000" b="1">
                        <a:solidFill>
                          <a:schemeClr val="bg1"/>
                        </a:solidFill>
                      </a:defRPr>
                    </a:pPr>
                    <a:r>
                      <a:rPr lang="en-US" sz="1000">
                        <a:solidFill>
                          <a:schemeClr val="bg1"/>
                        </a:solidFill>
                      </a:rPr>
                      <a:t>(16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E86-478B-AE39-D079180893A8}"/>
                </c:ext>
              </c:extLst>
            </c:dLbl>
            <c:dLbl>
              <c:idx val="2"/>
              <c:layout>
                <c:manualLayout>
                  <c:x val="0.21722097982618641"/>
                  <c:y val="-4.1563527830152783E-2"/>
                </c:manualLayout>
              </c:layout>
              <c:tx>
                <c:rich>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r>
                      <a:rPr lang="en-US" sz="1000">
                        <a:solidFill>
                          <a:schemeClr val="bg1"/>
                        </a:solidFill>
                      </a:rPr>
                      <a:t>‘Younger’</a:t>
                    </a:r>
                  </a:p>
                  <a:p>
                    <a:pPr algn="ctr">
                      <a:defRPr lang="en-US" sz="1000" b="1">
                        <a:solidFill>
                          <a:schemeClr val="bg1"/>
                        </a:solidFill>
                      </a:defRPr>
                    </a:pPr>
                    <a:fld id="{2599AD1A-1E93-4E9D-A437-13CD9ABB361B}" type="VALUE">
                      <a:rPr lang="en-US" sz="1000" smtClean="0">
                        <a:solidFill>
                          <a:schemeClr val="bg1"/>
                        </a:solidFill>
                      </a:rPr>
                      <a:pPr algn="ctr">
                        <a:defRPr lang="en-US" sz="1000" b="1">
                          <a:solidFill>
                            <a:schemeClr val="bg1"/>
                          </a:solidFill>
                        </a:defRPr>
                      </a:pPr>
                      <a:t>[VALUE]</a:t>
                    </a:fld>
                    <a:endParaRPr lang="en-US" sz="1000">
                      <a:solidFill>
                        <a:schemeClr val="bg1"/>
                      </a:solidFill>
                    </a:endParaRPr>
                  </a:p>
                  <a:p>
                    <a:pPr algn="ctr">
                      <a:defRPr lang="en-US" sz="1000" b="1">
                        <a:solidFill>
                          <a:schemeClr val="bg1"/>
                        </a:solidFill>
                      </a:defRPr>
                    </a:pPr>
                    <a:r>
                      <a:rPr lang="en-US" sz="1000">
                        <a:solidFill>
                          <a:schemeClr val="bg1"/>
                        </a:solidFill>
                      </a:rPr>
                      <a:t>(26 brands)</a:t>
                    </a:r>
                  </a:p>
                </c:rich>
              </c:tx>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E86-478B-AE39-D079180893A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Founded in 2000 or Prior</c:v>
                </c:pt>
                <c:pt idx="1">
                  <c:v>5-20 Years Old</c:v>
                </c:pt>
                <c:pt idx="2">
                  <c:v>Under 5 Years Old</c:v>
                </c:pt>
              </c:strCache>
            </c:strRef>
          </c:cat>
          <c:val>
            <c:numRef>
              <c:f>Sheet1!$B$2:$B$4</c:f>
              <c:numCache>
                <c:formatCode>0%</c:formatCode>
                <c:ptCount val="3"/>
                <c:pt idx="0">
                  <c:v>0.13</c:v>
                </c:pt>
                <c:pt idx="1">
                  <c:v>0.33</c:v>
                </c:pt>
                <c:pt idx="2">
                  <c:v>0.54</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7E1B-471E-B17A-DC7C171CBC6B}"/>
            </c:ext>
          </c:extLst>
        </c:ser>
        <c:ser>
          <c:idx val="1"/>
          <c:order val="1"/>
          <c:dPt>
            <c:idx val="0"/>
            <c:bubble3D val="0"/>
            <c:spPr>
              <a:solidFill>
                <a:schemeClr val="accent1"/>
              </a:solidFill>
              <a:ln>
                <a:noFill/>
              </a:ln>
              <a:effectLst/>
            </c:spPr>
            <c:extLst>
              <c:ext xmlns:c16="http://schemas.microsoft.com/office/drawing/2014/chart" uri="{C3380CC4-5D6E-409C-BE32-E72D297353CC}">
                <c16:uniqueId val="{0000000E-0E86-478B-AE39-D079180893A8}"/>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7E1B-471E-B17A-DC7C171CBC6B}"/>
            </c:ext>
          </c:extLst>
        </c:ser>
        <c:ser>
          <c:idx val="2"/>
          <c:order val="2"/>
          <c:dPt>
            <c:idx val="0"/>
            <c:bubble3D val="0"/>
            <c:spPr>
              <a:solidFill>
                <a:schemeClr val="accent1"/>
              </a:solidFill>
              <a:ln>
                <a:noFill/>
              </a:ln>
              <a:effectLst/>
            </c:spPr>
            <c:extLst>
              <c:ext xmlns:c16="http://schemas.microsoft.com/office/drawing/2014/chart" uri="{C3380CC4-5D6E-409C-BE32-E72D297353CC}">
                <c16:uniqueId val="{0000000F-0E86-478B-AE39-D079180893A8}"/>
              </c:ext>
            </c:extLst>
          </c:dPt>
          <c:cat>
            <c:strRef>
              <c:f>Sheet1!$A$2:$A$4</c:f>
              <c:strCache>
                <c:ptCount val="3"/>
                <c:pt idx="0">
                  <c:v>Founded in 2000 or Prior</c:v>
                </c:pt>
                <c:pt idx="1">
                  <c:v>5-20 Years Old</c:v>
                </c:pt>
                <c:pt idx="2">
                  <c:v>Under 5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7E1B-471E-B17A-DC7C171CBC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11/2/2021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5"/>
          </p:nvPr>
        </p:nvSpPr>
        <p:spPr/>
        <p:txBody>
          <a:bodyPr/>
          <a:lstStyle/>
          <a:p>
            <a:fld id="{F3615BE2-BB6E-D846-B0CB-BE207E4BB8A8}" type="slidenum">
              <a:rPr lang="en-US" smtClean="0"/>
              <a:t>1</a:t>
            </a:fld>
            <a:endParaRPr lang="en-US"/>
          </a:p>
        </p:txBody>
      </p:sp>
    </p:spTree>
    <p:extLst>
      <p:ext uri="{BB962C8B-B14F-4D97-AF65-F5344CB8AC3E}">
        <p14:creationId xmlns:p14="http://schemas.microsoft.com/office/powerpoint/2010/main" val="86231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50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01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88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7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746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29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29</a:t>
            </a:fld>
            <a:endParaRPr lang="en-US"/>
          </a:p>
        </p:txBody>
      </p:sp>
    </p:spTree>
    <p:extLst>
      <p:ext uri="{BB962C8B-B14F-4D97-AF65-F5344CB8AC3E}">
        <p14:creationId xmlns:p14="http://schemas.microsoft.com/office/powerpoint/2010/main" val="52804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78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2</a:t>
            </a:fld>
            <a:endParaRPr lang="en-US"/>
          </a:p>
        </p:txBody>
      </p:sp>
    </p:spTree>
    <p:extLst>
      <p:ext uri="{BB962C8B-B14F-4D97-AF65-F5344CB8AC3E}">
        <p14:creationId xmlns:p14="http://schemas.microsoft.com/office/powerpoint/2010/main" val="1462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4</a:t>
            </a:fld>
            <a:endParaRPr lang="en-US"/>
          </a:p>
        </p:txBody>
      </p:sp>
    </p:spTree>
    <p:extLst>
      <p:ext uri="{BB962C8B-B14F-4D97-AF65-F5344CB8AC3E}">
        <p14:creationId xmlns:p14="http://schemas.microsoft.com/office/powerpoint/2010/main" val="410411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6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94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8</a:t>
            </a:fld>
            <a:endParaRPr lang="en-US"/>
          </a:p>
        </p:txBody>
      </p:sp>
    </p:spTree>
    <p:extLst>
      <p:ext uri="{BB962C8B-B14F-4D97-AF65-F5344CB8AC3E}">
        <p14:creationId xmlns:p14="http://schemas.microsoft.com/office/powerpoint/2010/main" val="29951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85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81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16</a:t>
            </a:fld>
            <a:endParaRPr lang="en-US"/>
          </a:p>
        </p:txBody>
      </p:sp>
    </p:spTree>
    <p:extLst>
      <p:ext uri="{BB962C8B-B14F-4D97-AF65-F5344CB8AC3E}">
        <p14:creationId xmlns:p14="http://schemas.microsoft.com/office/powerpoint/2010/main" val="261637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pic>
        <p:nvPicPr>
          <p:cNvPr id="8" name="Picture 7" descr="A picture containing dark, night sky&#10;&#10;Description automatically generated">
            <a:extLst>
              <a:ext uri="{FF2B5EF4-FFF2-40B4-BE49-F238E27FC236}">
                <a16:creationId xmlns:a16="http://schemas.microsoft.com/office/drawing/2014/main" id="{6DA7BB0A-876A-D448-A8A9-030BEBA8567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867" y="-1"/>
            <a:ext cx="12201867" cy="6858001"/>
          </a:xfrm>
          <a:prstGeom prst="rect">
            <a:avLst/>
          </a:prstGeom>
        </p:spPr>
      </p:pic>
      <p:sp>
        <p:nvSpPr>
          <p:cNvPr id="9" name="Date Placeholder 3"/>
          <p:cNvSpPr txBox="1">
            <a:spLocks/>
          </p:cNvSpPr>
          <p:nvPr userDrawn="1"/>
        </p:nvSpPr>
        <p:spPr>
          <a:xfrm>
            <a:off x="660043" y="6108762"/>
            <a:ext cx="4730749" cy="486833"/>
          </a:xfrm>
          <a:prstGeom prst="rect">
            <a:avLst/>
          </a:prstGeom>
        </p:spPr>
        <p:txBody>
          <a:bodyPr vert="horz" lIns="121920" tIns="60960" rIns="121920" bIns="60960" rtlCol="0" anchor="ctr"/>
          <a:lstStyle>
            <a:defPPr>
              <a:defRPr lang="en-US"/>
            </a:defPPr>
            <a:lvl1pPr marL="0" algn="ctr" defTabSz="457200" rtl="0" eaLnBrk="1" latinLnBrk="0" hangingPunct="1">
              <a:defRPr sz="1200" kern="1200" spc="3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857208"/>
            <a:r>
              <a:rPr lang="en-US" sz="1067" b="0" i="0" spc="0">
                <a:solidFill>
                  <a:schemeClr val="tx1"/>
                </a:solidFill>
                <a:latin typeface="Montserrat Light" charset="0"/>
                <a:ea typeface="Montserrat Light" charset="0"/>
                <a:cs typeface="Montserrat Light" charset="0"/>
              </a:rPr>
              <a:t>© 2021</a:t>
            </a:r>
            <a:r>
              <a:rPr lang="en-US" sz="1067" b="0" i="0" spc="0" baseline="0">
                <a:solidFill>
                  <a:schemeClr val="tx1"/>
                </a:solidFill>
                <a:latin typeface="Montserrat Light" charset="0"/>
                <a:ea typeface="Montserrat Light" charset="0"/>
                <a:cs typeface="Montserrat Light" charset="0"/>
              </a:rPr>
              <a:t> </a:t>
            </a:r>
            <a:r>
              <a:rPr lang="en-US" sz="1067" b="0" i="0" spc="0">
                <a:solidFill>
                  <a:schemeClr val="tx1"/>
                </a:solidFill>
                <a:latin typeface="Montserrat Light" charset="0"/>
                <a:ea typeface="Montserrat Light" charset="0"/>
                <a:cs typeface="Montserrat Light" charset="0"/>
              </a:rPr>
              <a:t>TVSquared All Rights Reserved</a:t>
            </a:r>
          </a:p>
        </p:txBody>
      </p:sp>
      <p:sp>
        <p:nvSpPr>
          <p:cNvPr id="3" name="Text Placeholder 2">
            <a:extLst>
              <a:ext uri="{FF2B5EF4-FFF2-40B4-BE49-F238E27FC236}">
                <a16:creationId xmlns:a16="http://schemas.microsoft.com/office/drawing/2014/main" id="{4DBC0A82-031A-BC44-8522-E2F12AF7BB1F}"/>
              </a:ext>
            </a:extLst>
          </p:cNvPr>
          <p:cNvSpPr>
            <a:spLocks noGrp="1"/>
          </p:cNvSpPr>
          <p:nvPr>
            <p:ph type="body" sz="quarter" idx="10"/>
          </p:nvPr>
        </p:nvSpPr>
        <p:spPr>
          <a:xfrm>
            <a:off x="768351" y="2943419"/>
            <a:ext cx="4595283" cy="1368109"/>
          </a:xfrm>
          <a:prstGeom prst="rect">
            <a:avLst/>
          </a:prstGeom>
        </p:spPr>
        <p:txBody>
          <a:bodyPr/>
          <a:lstStyle>
            <a:lvl1pPr marL="0" indent="0">
              <a:buNone/>
              <a:defRPr b="0" i="0">
                <a:latin typeface="Montserrat Medium" pitchFamily="2" charset="77"/>
              </a:defRPr>
            </a:lvl1pPr>
          </a:lstStyle>
          <a:p>
            <a:pPr lvl="0"/>
            <a:r>
              <a:rPr lang="en-GB"/>
              <a:t>Click to edit Master text styles</a:t>
            </a:r>
            <a:endParaRPr lang="en-US"/>
          </a:p>
        </p:txBody>
      </p:sp>
      <p:sp>
        <p:nvSpPr>
          <p:cNvPr id="7" name="Rounded Rectangle 6">
            <a:extLst>
              <a:ext uri="{FF2B5EF4-FFF2-40B4-BE49-F238E27FC236}">
                <a16:creationId xmlns:a16="http://schemas.microsoft.com/office/drawing/2014/main" id="{BEF8C305-9EC7-454F-A2D9-EBB3A2777764}"/>
              </a:ext>
            </a:extLst>
          </p:cNvPr>
          <p:cNvSpPr/>
          <p:nvPr userDrawn="1"/>
        </p:nvSpPr>
        <p:spPr>
          <a:xfrm>
            <a:off x="232339" y="260955"/>
            <a:ext cx="11727327" cy="6336095"/>
          </a:xfrm>
          <a:prstGeom prst="roundRect">
            <a:avLst>
              <a:gd name="adj" fmla="val 0"/>
            </a:avLst>
          </a:prstGeom>
          <a:noFill/>
          <a:ln w="25400">
            <a:gradFill>
              <a:gsLst>
                <a:gs pos="0">
                  <a:schemeClr val="accent6"/>
                </a:gs>
                <a:gs pos="22000">
                  <a:schemeClr val="tx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0" name="Picture 9" descr="A black and white logo&#10;&#10;Description automatically generated with medium confidence">
            <a:extLst>
              <a:ext uri="{FF2B5EF4-FFF2-40B4-BE49-F238E27FC236}">
                <a16:creationId xmlns:a16="http://schemas.microsoft.com/office/drawing/2014/main" id="{6679B9D2-67B3-2940-BEA7-97D698C26D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6921" y="4380024"/>
            <a:ext cx="3912772" cy="893725"/>
          </a:xfrm>
          <a:prstGeom prst="rect">
            <a:avLst/>
          </a:prstGeom>
        </p:spPr>
      </p:pic>
    </p:spTree>
    <p:extLst>
      <p:ext uri="{BB962C8B-B14F-4D97-AF65-F5344CB8AC3E}">
        <p14:creationId xmlns:p14="http://schemas.microsoft.com/office/powerpoint/2010/main" val="178812555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Slide">
    <p:bg>
      <p:bgRef idx="1001">
        <a:schemeClr val="bg2"/>
      </p:bgRef>
    </p:bg>
    <p:spTree>
      <p:nvGrpSpPr>
        <p:cNvPr id="1" name=""/>
        <p:cNvGrpSpPr/>
        <p:nvPr/>
      </p:nvGrpSpPr>
      <p:grpSpPr>
        <a:xfrm>
          <a:off x="0" y="0"/>
          <a:ext cx="0" cy="0"/>
          <a:chOff x="0" y="0"/>
          <a:chExt cx="0" cy="0"/>
        </a:xfrm>
      </p:grpSpPr>
      <p:pic>
        <p:nvPicPr>
          <p:cNvPr id="4" name="Picture 3" descr="A picture containing dark, outdoor, light, night&#10;&#10;Description automatically generated">
            <a:extLst>
              <a:ext uri="{FF2B5EF4-FFF2-40B4-BE49-F238E27FC236}">
                <a16:creationId xmlns:a16="http://schemas.microsoft.com/office/drawing/2014/main" id="{A4763548-6C85-BD46-B0E0-0309541094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866" y="0"/>
            <a:ext cx="12201867" cy="6858000"/>
          </a:xfrm>
          <a:prstGeom prst="rect">
            <a:avLst/>
          </a:prstGeom>
        </p:spPr>
      </p:pic>
      <p:sp>
        <p:nvSpPr>
          <p:cNvPr id="9" name="Date Placeholder 3"/>
          <p:cNvSpPr txBox="1">
            <a:spLocks/>
          </p:cNvSpPr>
          <p:nvPr userDrawn="1"/>
        </p:nvSpPr>
        <p:spPr>
          <a:xfrm>
            <a:off x="660043" y="6108762"/>
            <a:ext cx="4730749" cy="486833"/>
          </a:xfrm>
          <a:prstGeom prst="rect">
            <a:avLst/>
          </a:prstGeom>
        </p:spPr>
        <p:txBody>
          <a:bodyPr vert="horz" lIns="121920" tIns="60960" rIns="121920" bIns="60960" rtlCol="0" anchor="ctr"/>
          <a:lstStyle>
            <a:defPPr>
              <a:defRPr lang="en-US"/>
            </a:defPPr>
            <a:lvl1pPr marL="0" algn="ctr" defTabSz="457200" rtl="0" eaLnBrk="1" latinLnBrk="0" hangingPunct="1">
              <a:defRPr sz="1200" kern="1200" spc="3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857208"/>
            <a:r>
              <a:rPr lang="en-US" sz="1067" b="0" i="0" spc="0">
                <a:solidFill>
                  <a:schemeClr val="tx1"/>
                </a:solidFill>
                <a:latin typeface="Montserrat Light" charset="0"/>
                <a:ea typeface="Montserrat Light" charset="0"/>
                <a:cs typeface="Montserrat Light" charset="0"/>
              </a:rPr>
              <a:t>© 2021</a:t>
            </a:r>
            <a:r>
              <a:rPr lang="en-US" sz="1067" b="0" i="0" spc="0" baseline="0">
                <a:solidFill>
                  <a:schemeClr val="tx1"/>
                </a:solidFill>
                <a:latin typeface="Montserrat Light" charset="0"/>
                <a:ea typeface="Montserrat Light" charset="0"/>
                <a:cs typeface="Montserrat Light" charset="0"/>
              </a:rPr>
              <a:t> </a:t>
            </a:r>
            <a:r>
              <a:rPr lang="en-US" sz="1067" b="0" i="0" spc="0">
                <a:solidFill>
                  <a:schemeClr val="tx1"/>
                </a:solidFill>
                <a:latin typeface="Montserrat Light" charset="0"/>
                <a:ea typeface="Montserrat Light" charset="0"/>
                <a:cs typeface="Montserrat Light" charset="0"/>
              </a:rPr>
              <a:t>TVSquared All Rights Reserved</a:t>
            </a:r>
          </a:p>
        </p:txBody>
      </p:sp>
      <p:sp>
        <p:nvSpPr>
          <p:cNvPr id="3" name="Text Placeholder 2">
            <a:extLst>
              <a:ext uri="{FF2B5EF4-FFF2-40B4-BE49-F238E27FC236}">
                <a16:creationId xmlns:a16="http://schemas.microsoft.com/office/drawing/2014/main" id="{4DBC0A82-031A-BC44-8522-E2F12AF7BB1F}"/>
              </a:ext>
            </a:extLst>
          </p:cNvPr>
          <p:cNvSpPr>
            <a:spLocks noGrp="1"/>
          </p:cNvSpPr>
          <p:nvPr>
            <p:ph type="body" sz="quarter" idx="10"/>
          </p:nvPr>
        </p:nvSpPr>
        <p:spPr>
          <a:xfrm>
            <a:off x="768351" y="2943419"/>
            <a:ext cx="4595283" cy="1368109"/>
          </a:xfrm>
          <a:prstGeom prst="rect">
            <a:avLst/>
          </a:prstGeom>
        </p:spPr>
        <p:txBody>
          <a:bodyPr/>
          <a:lstStyle>
            <a:lvl1pPr marL="0" indent="0">
              <a:buNone/>
              <a:defRPr b="0" i="0">
                <a:latin typeface="Montserrat Medium" pitchFamily="2" charset="77"/>
              </a:defRPr>
            </a:lvl1pPr>
          </a:lstStyle>
          <a:p>
            <a:pPr lvl="0"/>
            <a:r>
              <a:rPr lang="en-GB"/>
              <a:t>Click to edit Master text styles</a:t>
            </a:r>
            <a:endParaRPr lang="en-US"/>
          </a:p>
        </p:txBody>
      </p:sp>
      <p:sp>
        <p:nvSpPr>
          <p:cNvPr id="7" name="Rounded Rectangle 6">
            <a:extLst>
              <a:ext uri="{FF2B5EF4-FFF2-40B4-BE49-F238E27FC236}">
                <a16:creationId xmlns:a16="http://schemas.microsoft.com/office/drawing/2014/main" id="{BEF8C305-9EC7-454F-A2D9-EBB3A2777764}"/>
              </a:ext>
            </a:extLst>
          </p:cNvPr>
          <p:cNvSpPr/>
          <p:nvPr userDrawn="1"/>
        </p:nvSpPr>
        <p:spPr>
          <a:xfrm>
            <a:off x="232339" y="260955"/>
            <a:ext cx="11727327" cy="6336095"/>
          </a:xfrm>
          <a:prstGeom prst="roundRect">
            <a:avLst>
              <a:gd name="adj" fmla="val 0"/>
            </a:avLst>
          </a:prstGeom>
          <a:noFill/>
          <a:ln w="25400">
            <a:gradFill>
              <a:gsLst>
                <a:gs pos="0">
                  <a:schemeClr val="accent6"/>
                </a:gs>
                <a:gs pos="22000">
                  <a:schemeClr val="tx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0" name="Picture 9" descr="A black and white logo&#10;&#10;Description automatically generated with medium confidence">
            <a:extLst>
              <a:ext uri="{FF2B5EF4-FFF2-40B4-BE49-F238E27FC236}">
                <a16:creationId xmlns:a16="http://schemas.microsoft.com/office/drawing/2014/main" id="{6679B9D2-67B3-2940-BEA7-97D698C26D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91688" y="3956979"/>
            <a:ext cx="3608624" cy="824255"/>
          </a:xfrm>
          <a:prstGeom prst="rect">
            <a:avLst/>
          </a:prstGeom>
        </p:spPr>
      </p:pic>
    </p:spTree>
    <p:extLst>
      <p:ext uri="{BB962C8B-B14F-4D97-AF65-F5344CB8AC3E}">
        <p14:creationId xmlns:p14="http://schemas.microsoft.com/office/powerpoint/2010/main" val="311226689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2"/>
      </p:bgRef>
    </p:bg>
    <p:spTree>
      <p:nvGrpSpPr>
        <p:cNvPr id="1" name=""/>
        <p:cNvGrpSpPr/>
        <p:nvPr/>
      </p:nvGrpSpPr>
      <p:grpSpPr>
        <a:xfrm>
          <a:off x="0" y="0"/>
          <a:ext cx="0" cy="0"/>
          <a:chOff x="0" y="0"/>
          <a:chExt cx="0" cy="0"/>
        </a:xfrm>
      </p:grpSpPr>
      <p:pic>
        <p:nvPicPr>
          <p:cNvPr id="13" name="Content Placeholder 10" descr="Background pattern&#10;&#10;Description automatically generated">
            <a:extLst>
              <a:ext uri="{FF2B5EF4-FFF2-40B4-BE49-F238E27FC236}">
                <a16:creationId xmlns:a16="http://schemas.microsoft.com/office/drawing/2014/main" id="{713DBE3E-DA55-1043-9253-7BBC9A185A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1"/>
                </a:solidFill>
                <a:latin typeface="Montserrat" charset="0"/>
                <a:ea typeface="Montserrat" charset="0"/>
                <a:cs typeface="Montserrat" charset="0"/>
              </a:rPr>
              <a:t>tvsquared.com</a:t>
            </a:r>
            <a:endParaRPr lang="en-US" sz="1333" b="0" i="0">
              <a:solidFill>
                <a:schemeClr val="tx1"/>
              </a:solidFill>
              <a:latin typeface="Montserrat" charset="0"/>
              <a:ea typeface="Montserrat" charset="0"/>
              <a:cs typeface="Montserrat" charset="0"/>
            </a:endParaRPr>
          </a:p>
        </p:txBody>
      </p:sp>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cxnSp>
        <p:nvCxnSpPr>
          <p:cNvPr id="11" name="Straight Connector 10">
            <a:extLst>
              <a:ext uri="{FF2B5EF4-FFF2-40B4-BE49-F238E27FC236}">
                <a16:creationId xmlns:a16="http://schemas.microsoft.com/office/drawing/2014/main" id="{7F8509A6-D74F-1D4E-B425-1BAF38247FE7}"/>
              </a:ext>
            </a:extLst>
          </p:cNvPr>
          <p:cNvCxnSpPr>
            <a:cxnSpLocks/>
          </p:cNvCxnSpPr>
          <p:nvPr userDrawn="1"/>
        </p:nvCxnSpPr>
        <p:spPr>
          <a:xfrm>
            <a:off x="496729" y="3899516"/>
            <a:ext cx="5599273" cy="0"/>
          </a:xfrm>
          <a:prstGeom prst="line">
            <a:avLst/>
          </a:prstGeom>
          <a:ln w="25400" cmpd="sng">
            <a:gradFill flip="none" rotWithShape="1">
              <a:gsLst>
                <a:gs pos="0">
                  <a:schemeClr val="accent1"/>
                </a:gs>
                <a:gs pos="45000">
                  <a:schemeClr val="accent3"/>
                </a:gs>
                <a:gs pos="79000">
                  <a:schemeClr val="accent5"/>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2975671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2"/>
      </p:bgRef>
    </p:bg>
    <p:spTree>
      <p:nvGrpSpPr>
        <p:cNvPr id="1" name=""/>
        <p:cNvGrpSpPr/>
        <p:nvPr/>
      </p:nvGrpSpPr>
      <p:grpSpPr>
        <a:xfrm>
          <a:off x="0" y="0"/>
          <a:ext cx="0" cy="0"/>
          <a:chOff x="0" y="0"/>
          <a:chExt cx="0" cy="0"/>
        </a:xfrm>
      </p:grpSpPr>
      <p:pic>
        <p:nvPicPr>
          <p:cNvPr id="13" name="Content Placeholder 10" descr="Background pattern&#10;&#10;Description automatically generated">
            <a:extLst>
              <a:ext uri="{FF2B5EF4-FFF2-40B4-BE49-F238E27FC236}">
                <a16:creationId xmlns:a16="http://schemas.microsoft.com/office/drawing/2014/main" id="{713DBE3E-DA55-1043-9253-7BBC9A185A7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6671463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09A9C33-70C1-D34D-B5E0-1DB3C10A17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6087"/>
          <a:stretch/>
        </p:blipFill>
        <p:spPr>
          <a:xfrm>
            <a:off x="0" y="1"/>
            <a:ext cx="12192000" cy="6858000"/>
          </a:xfrm>
          <a:prstGeom prst="rect">
            <a:avLst/>
          </a:prstGeom>
        </p:spPr>
      </p:pic>
      <p:sp>
        <p:nvSpPr>
          <p:cNvPr id="8"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1"/>
                </a:solidFill>
                <a:latin typeface="Montserrat" charset="0"/>
                <a:ea typeface="Montserrat" charset="0"/>
                <a:cs typeface="Montserrat" charset="0"/>
              </a:rPr>
              <a:t>tvsquared.com</a:t>
            </a:r>
            <a:endParaRPr lang="en-US" sz="1333" b="0" i="0">
              <a:solidFill>
                <a:schemeClr val="tx1"/>
              </a:solidFill>
              <a:latin typeface="Montserrat" charset="0"/>
              <a:ea typeface="Montserrat" charset="0"/>
              <a:cs typeface="Montserrat" charset="0"/>
            </a:endParaRPr>
          </a:p>
        </p:txBody>
      </p:sp>
      <p:pic>
        <p:nvPicPr>
          <p:cNvPr id="9" name="Picture 8"/>
          <p:cNvPicPr>
            <a:picLocks noChangeAspect="1"/>
          </p:cNvPicPr>
          <p:nvPr userDrawn="1"/>
        </p:nvPicPr>
        <p:blipFill>
          <a:blip r:embed="rId3"/>
          <a:stretch>
            <a:fillRect/>
          </a:stretch>
        </p:blipFill>
        <p:spPr>
          <a:xfrm>
            <a:off x="10505112" y="396867"/>
            <a:ext cx="1171744" cy="272499"/>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cxnSp>
        <p:nvCxnSpPr>
          <p:cNvPr id="11" name="Straight Connector 10">
            <a:extLst>
              <a:ext uri="{FF2B5EF4-FFF2-40B4-BE49-F238E27FC236}">
                <a16:creationId xmlns:a16="http://schemas.microsoft.com/office/drawing/2014/main" id="{7F8509A6-D74F-1D4E-B425-1BAF38247FE7}"/>
              </a:ext>
            </a:extLst>
          </p:cNvPr>
          <p:cNvCxnSpPr>
            <a:cxnSpLocks/>
          </p:cNvCxnSpPr>
          <p:nvPr userDrawn="1"/>
        </p:nvCxnSpPr>
        <p:spPr>
          <a:xfrm>
            <a:off x="496729" y="3899516"/>
            <a:ext cx="5599273" cy="0"/>
          </a:xfrm>
          <a:prstGeom prst="line">
            <a:avLst/>
          </a:prstGeom>
          <a:ln w="25400" cmpd="sng">
            <a:gradFill flip="none" rotWithShape="1">
              <a:gsLst>
                <a:gs pos="0">
                  <a:schemeClr val="accent1"/>
                </a:gs>
                <a:gs pos="45000">
                  <a:schemeClr val="accent3"/>
                </a:gs>
                <a:gs pos="79000">
                  <a:schemeClr val="accent5"/>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10344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09A9C33-70C1-D34D-B5E0-1DB3C10A17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6087"/>
          <a:stretch/>
        </p:blipFill>
        <p:spPr>
          <a:xfrm>
            <a:off x="0" y="1"/>
            <a:ext cx="12192000" cy="6858000"/>
          </a:xfrm>
          <a:prstGeom prst="rect">
            <a:avLst/>
          </a:prstGeom>
        </p:spPr>
      </p:pic>
      <p:sp>
        <p:nvSpPr>
          <p:cNvPr id="10"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Text Placeholder 2">
            <a:extLst>
              <a:ext uri="{FF2B5EF4-FFF2-40B4-BE49-F238E27FC236}">
                <a16:creationId xmlns:a16="http://schemas.microsoft.com/office/drawing/2014/main" id="{7D4DD531-5A45-FE46-9743-9CB98A8317E0}"/>
              </a:ext>
            </a:extLst>
          </p:cNvPr>
          <p:cNvSpPr>
            <a:spLocks noGrp="1"/>
          </p:cNvSpPr>
          <p:nvPr>
            <p:ph type="body" sz="quarter" idx="10"/>
          </p:nvPr>
        </p:nvSpPr>
        <p:spPr>
          <a:xfrm>
            <a:off x="369460" y="3128088"/>
            <a:ext cx="5726541" cy="601824"/>
          </a:xfrm>
          <a:prstGeom prst="rect">
            <a:avLst/>
          </a:prstGeom>
        </p:spPr>
        <p:txBody>
          <a:bodyPr/>
          <a:lstStyle>
            <a:lvl1pPr marL="0" indent="0">
              <a:buNone/>
              <a:defRPr sz="2667" b="0" i="0">
                <a:latin typeface="Montserrat" pitchFamily="2" charset="77"/>
              </a:defRPr>
            </a:lvl1pPr>
          </a:lstStyle>
          <a:p>
            <a:pPr lvl="0"/>
            <a:r>
              <a:rPr lang="en-GB"/>
              <a:t>Click to edit Master text styles</a:t>
            </a:r>
            <a:endParaRPr lang="en-US"/>
          </a:p>
        </p:txBody>
      </p:sp>
    </p:spTree>
    <p:extLst>
      <p:ext uri="{BB962C8B-B14F-4D97-AF65-F5344CB8AC3E}">
        <p14:creationId xmlns:p14="http://schemas.microsoft.com/office/powerpoint/2010/main" val="38861077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7114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431329" y="1750019"/>
            <a:ext cx="5599273"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129757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96727" y="1539756"/>
            <a:ext cx="2893652"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1627364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Tree>
    <p:extLst>
      <p:ext uri="{BB962C8B-B14F-4D97-AF65-F5344CB8AC3E}">
        <p14:creationId xmlns:p14="http://schemas.microsoft.com/office/powerpoint/2010/main" val="576935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36809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13" name="Straight Connector 12">
            <a:extLst>
              <a:ext uri="{FF2B5EF4-FFF2-40B4-BE49-F238E27FC236}">
                <a16:creationId xmlns:a16="http://schemas.microsoft.com/office/drawing/2014/main" id="{671C36BB-DFC3-864C-8432-05AD3813823F}"/>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1" name="Shape 30">
            <a:extLst>
              <a:ext uri="{FF2B5EF4-FFF2-40B4-BE49-F238E27FC236}">
                <a16:creationId xmlns:a16="http://schemas.microsoft.com/office/drawing/2014/main" id="{66DD2C20-4013-5549-98C3-BE1FD73BA50E}"/>
              </a:ext>
            </a:extLst>
          </p:cNvPr>
          <p:cNvSpPr txBox="1">
            <a:spLocks noGrp="1"/>
          </p:cNvSpPr>
          <p:nvPr>
            <p:ph type="body" idx="18" hasCustomPrompt="1"/>
          </p:nvPr>
        </p:nvSpPr>
        <p:spPr>
          <a:xfrm>
            <a:off x="338674" y="1724783"/>
            <a:ext cx="5506239"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sp>
        <p:nvSpPr>
          <p:cNvPr id="16" name="Shape 30">
            <a:extLst>
              <a:ext uri="{FF2B5EF4-FFF2-40B4-BE49-F238E27FC236}">
                <a16:creationId xmlns:a16="http://schemas.microsoft.com/office/drawing/2014/main" id="{F7266F63-2C28-1549-AB5B-A7507E111AEA}"/>
              </a:ext>
            </a:extLst>
          </p:cNvPr>
          <p:cNvSpPr txBox="1">
            <a:spLocks noGrp="1"/>
          </p:cNvSpPr>
          <p:nvPr>
            <p:ph type="body" idx="19" hasCustomPrompt="1"/>
          </p:nvPr>
        </p:nvSpPr>
        <p:spPr>
          <a:xfrm>
            <a:off x="6195614" y="1724783"/>
            <a:ext cx="5506239"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spTree>
    <p:extLst>
      <p:ext uri="{BB962C8B-B14F-4D97-AF65-F5344CB8AC3E}">
        <p14:creationId xmlns:p14="http://schemas.microsoft.com/office/powerpoint/2010/main" val="2913994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ic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615142-8DB9-3342-8C68-984DFEA81CBB}"/>
              </a:ext>
            </a:extLst>
          </p:cNvPr>
          <p:cNvSpPr/>
          <p:nvPr userDrawn="1"/>
        </p:nvSpPr>
        <p:spPr>
          <a:xfrm>
            <a:off x="1" y="0"/>
            <a:ext cx="37235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ooter Placeholder 3"/>
          <p:cNvSpPr txBox="1">
            <a:spLocks/>
          </p:cNvSpPr>
          <p:nvPr userDrawn="1"/>
        </p:nvSpPr>
        <p:spPr>
          <a:xfrm>
            <a:off x="11032867" y="6245234"/>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7" name="Picture 16">
            <a:extLst>
              <a:ext uri="{FF2B5EF4-FFF2-40B4-BE49-F238E27FC236}">
                <a16:creationId xmlns:a16="http://schemas.microsoft.com/office/drawing/2014/main" id="{52F10956-1DD2-F646-B3FE-1DB280F6E3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8611" y="397572"/>
            <a:ext cx="1172480" cy="270392"/>
          </a:xfrm>
          <a:prstGeom prst="rect">
            <a:avLst/>
          </a:prstGeom>
        </p:spPr>
      </p:pic>
      <p:cxnSp>
        <p:nvCxnSpPr>
          <p:cNvPr id="9" name="Straight Connector 8">
            <a:extLst>
              <a:ext uri="{FF2B5EF4-FFF2-40B4-BE49-F238E27FC236}">
                <a16:creationId xmlns:a16="http://schemas.microsoft.com/office/drawing/2014/main" id="{1BEF2DB8-C5E1-3146-B6E5-24633D3C0AF8}"/>
              </a:ext>
            </a:extLst>
          </p:cNvPr>
          <p:cNvCxnSpPr>
            <a:cxnSpLocks/>
          </p:cNvCxnSpPr>
          <p:nvPr userDrawn="1"/>
        </p:nvCxnSpPr>
        <p:spPr>
          <a:xfrm>
            <a:off x="4431329" y="1750019"/>
            <a:ext cx="5599273" cy="0"/>
          </a:xfrm>
          <a:prstGeom prst="line">
            <a:avLst/>
          </a:prstGeom>
          <a:ln w="25400" cmpd="sng">
            <a:gradFill flip="none" rotWithShape="1">
              <a:gsLst>
                <a:gs pos="0">
                  <a:schemeClr val="accent1"/>
                </a:gs>
                <a:gs pos="79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4" name="Shape 30">
            <a:extLst>
              <a:ext uri="{FF2B5EF4-FFF2-40B4-BE49-F238E27FC236}">
                <a16:creationId xmlns:a16="http://schemas.microsoft.com/office/drawing/2014/main" id="{A81B6D98-E064-D145-8BAD-859434E24467}"/>
              </a:ext>
            </a:extLst>
          </p:cNvPr>
          <p:cNvSpPr txBox="1">
            <a:spLocks noGrp="1"/>
          </p:cNvSpPr>
          <p:nvPr>
            <p:ph type="body" idx="18" hasCustomPrompt="1"/>
          </p:nvPr>
        </p:nvSpPr>
        <p:spPr>
          <a:xfrm>
            <a:off x="4302365" y="2020971"/>
            <a:ext cx="5728235"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tx1"/>
              </a:buClr>
              <a:buSzPct val="90000"/>
              <a:buFont typeface="Arial"/>
              <a:buChar char="•"/>
              <a:tabLst/>
              <a:defRPr sz="1867" b="0" i="0" u="none" strike="noStrike" cap="none" baseline="0">
                <a:solidFill>
                  <a:schemeClr val="tx1"/>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bg1"/>
              </a:buClr>
              <a:buSzPct val="90000"/>
              <a:buFont typeface="Arial"/>
              <a:buChar char="•"/>
              <a:tabLst/>
              <a:defRPr sz="1867" b="0" i="0" u="none" strike="noStrike" cap="none">
                <a:solidFill>
                  <a:schemeClr val="bg1"/>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15" name="Title Placeholder 1">
            <a:extLst>
              <a:ext uri="{FF2B5EF4-FFF2-40B4-BE49-F238E27FC236}">
                <a16:creationId xmlns:a16="http://schemas.microsoft.com/office/drawing/2014/main" id="{3DBA92EB-17B8-0841-9A47-CCCC963D47FD}"/>
              </a:ext>
            </a:extLst>
          </p:cNvPr>
          <p:cNvSpPr>
            <a:spLocks noGrp="1"/>
          </p:cNvSpPr>
          <p:nvPr>
            <p:ph type="title" hasCustomPrompt="1"/>
          </p:nvPr>
        </p:nvSpPr>
        <p:spPr>
          <a:xfrm>
            <a:off x="4302365" y="787402"/>
            <a:ext cx="543057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8" name="Rounded Rectangle 7">
            <a:extLst>
              <a:ext uri="{FF2B5EF4-FFF2-40B4-BE49-F238E27FC236}">
                <a16:creationId xmlns:a16="http://schemas.microsoft.com/office/drawing/2014/main" id="{BC31FEA5-821A-584D-8AAC-4C86EEF0E5AB}"/>
              </a:ext>
            </a:extLst>
          </p:cNvPr>
          <p:cNvSpPr/>
          <p:nvPr userDrawn="1"/>
        </p:nvSpPr>
        <p:spPr>
          <a:xfrm>
            <a:off x="490681" y="2057931"/>
            <a:ext cx="2742139" cy="2742139"/>
          </a:xfrm>
          <a:prstGeom prst="roundRect">
            <a:avLst>
              <a:gd name="adj" fmla="val 4544"/>
            </a:avLst>
          </a:prstGeom>
          <a:solidFill>
            <a:schemeClr val="tx2"/>
          </a:solidFill>
          <a:ln w="25400">
            <a:gradFill>
              <a:gsLst>
                <a:gs pos="0">
                  <a:schemeClr val="accent5"/>
                </a:gs>
                <a:gs pos="22000">
                  <a:schemeClr val="bg2"/>
                </a:gs>
                <a:gs pos="58000">
                  <a:schemeClr val="accent1"/>
                </a:gs>
              </a:gsLst>
              <a:lin ang="21594000" scaled="0"/>
            </a:gra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4032"/>
          </a:p>
        </p:txBody>
      </p:sp>
      <p:pic>
        <p:nvPicPr>
          <p:cNvPr id="11" name="Picture 10">
            <a:extLst>
              <a:ext uri="{FF2B5EF4-FFF2-40B4-BE49-F238E27FC236}">
                <a16:creationId xmlns:a16="http://schemas.microsoft.com/office/drawing/2014/main" id="{FD4808D3-FC63-7F4A-9582-81D85E6E7642}"/>
              </a:ext>
            </a:extLst>
          </p:cNvPr>
          <p:cNvPicPr>
            <a:picLocks noChangeAspect="1"/>
          </p:cNvPicPr>
          <p:nvPr userDrawn="1"/>
        </p:nvPicPr>
        <p:blipFill>
          <a:blip r:embed="rId3"/>
          <a:stretch>
            <a:fillRect/>
          </a:stretch>
        </p:blipFill>
        <p:spPr>
          <a:xfrm>
            <a:off x="804463" y="3247703"/>
            <a:ext cx="2141669" cy="498063"/>
          </a:xfrm>
          <a:prstGeom prst="rect">
            <a:avLst/>
          </a:prstGeom>
        </p:spPr>
      </p:pic>
    </p:spTree>
    <p:extLst>
      <p:ext uri="{BB962C8B-B14F-4D97-AF65-F5344CB8AC3E}">
        <p14:creationId xmlns:p14="http://schemas.microsoft.com/office/powerpoint/2010/main" val="2537826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meline">
    <p:bg>
      <p:bgPr>
        <a:solidFill>
          <a:srgbClr val="003764"/>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7C3AE3-F330-9249-A4F0-8B9FD02A12C3}"/>
              </a:ext>
            </a:extLst>
          </p:cNvPr>
          <p:cNvSpPr/>
          <p:nvPr userDrawn="1"/>
        </p:nvSpPr>
        <p:spPr>
          <a:xfrm flipV="1">
            <a:off x="47767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B01937A6-9B8D-934A-97E7-1978CA3DF8BF}"/>
              </a:ext>
            </a:extLst>
          </p:cNvPr>
          <p:cNvSpPr/>
          <p:nvPr userDrawn="1"/>
        </p:nvSpPr>
        <p:spPr>
          <a:xfrm flipV="1">
            <a:off x="435164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96F7760-C696-144D-97B0-944F41B7F863}"/>
              </a:ext>
            </a:extLst>
          </p:cNvPr>
          <p:cNvSpPr/>
          <p:nvPr userDrawn="1"/>
        </p:nvSpPr>
        <p:spPr>
          <a:xfrm flipV="1">
            <a:off x="8240738"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solidFill>
                  <a:schemeClr val="bg1"/>
                </a:solidFill>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bg1"/>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bg1"/>
                </a:solidFill>
                <a:latin typeface="Montserrat" charset="0"/>
                <a:ea typeface="Montserrat" charset="0"/>
                <a:cs typeface="Montserrat" charset="0"/>
              </a:rPr>
              <a:t>tvsquared.com</a:t>
            </a:r>
            <a:endParaRPr lang="en-US" sz="1333" b="0" i="0">
              <a:solidFill>
                <a:schemeClr val="bg1"/>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42" name="Shape 30">
            <a:extLst>
              <a:ext uri="{FF2B5EF4-FFF2-40B4-BE49-F238E27FC236}">
                <a16:creationId xmlns:a16="http://schemas.microsoft.com/office/drawing/2014/main" id="{A9108F10-9B08-1C48-B183-F48B5B8DEC25}"/>
              </a:ext>
            </a:extLst>
          </p:cNvPr>
          <p:cNvSpPr txBox="1">
            <a:spLocks noGrp="1"/>
          </p:cNvSpPr>
          <p:nvPr>
            <p:ph type="body" idx="18" hasCustomPrompt="1"/>
          </p:nvPr>
        </p:nvSpPr>
        <p:spPr>
          <a:xfrm>
            <a:off x="790049"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4" name="Shape 30">
            <a:extLst>
              <a:ext uri="{FF2B5EF4-FFF2-40B4-BE49-F238E27FC236}">
                <a16:creationId xmlns:a16="http://schemas.microsoft.com/office/drawing/2014/main" id="{B458893C-44D6-B248-AE9A-2A25EABF9E38}"/>
              </a:ext>
            </a:extLst>
          </p:cNvPr>
          <p:cNvSpPr txBox="1">
            <a:spLocks noGrp="1"/>
          </p:cNvSpPr>
          <p:nvPr>
            <p:ph type="body" idx="19" hasCustomPrompt="1"/>
          </p:nvPr>
        </p:nvSpPr>
        <p:spPr>
          <a:xfrm>
            <a:off x="4725443"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6" name="Shape 30">
            <a:extLst>
              <a:ext uri="{FF2B5EF4-FFF2-40B4-BE49-F238E27FC236}">
                <a16:creationId xmlns:a16="http://schemas.microsoft.com/office/drawing/2014/main" id="{27A97681-5093-7944-A3EB-3D58810E1D9F}"/>
              </a:ext>
            </a:extLst>
          </p:cNvPr>
          <p:cNvSpPr txBox="1">
            <a:spLocks noGrp="1"/>
          </p:cNvSpPr>
          <p:nvPr>
            <p:ph type="body" idx="20" hasCustomPrompt="1"/>
          </p:nvPr>
        </p:nvSpPr>
        <p:spPr>
          <a:xfrm>
            <a:off x="8506505"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8" name="Text Placeholder 2">
            <a:extLst>
              <a:ext uri="{FF2B5EF4-FFF2-40B4-BE49-F238E27FC236}">
                <a16:creationId xmlns:a16="http://schemas.microsoft.com/office/drawing/2014/main" id="{C107A5DE-5F6B-C349-B43E-4D8C826700CF}"/>
              </a:ext>
            </a:extLst>
          </p:cNvPr>
          <p:cNvSpPr>
            <a:spLocks noGrp="1"/>
          </p:cNvSpPr>
          <p:nvPr>
            <p:ph type="body" sz="quarter" idx="21"/>
          </p:nvPr>
        </p:nvSpPr>
        <p:spPr>
          <a:xfrm>
            <a:off x="674198"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0" name="Text Placeholder 2">
            <a:extLst>
              <a:ext uri="{FF2B5EF4-FFF2-40B4-BE49-F238E27FC236}">
                <a16:creationId xmlns:a16="http://schemas.microsoft.com/office/drawing/2014/main" id="{0516C21F-D3C0-1F4D-8E16-5889BF375618}"/>
              </a:ext>
            </a:extLst>
          </p:cNvPr>
          <p:cNvSpPr>
            <a:spLocks noGrp="1"/>
          </p:cNvSpPr>
          <p:nvPr>
            <p:ph type="body" sz="quarter" idx="22"/>
          </p:nvPr>
        </p:nvSpPr>
        <p:spPr>
          <a:xfrm>
            <a:off x="4625024"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2" name="Text Placeholder 2">
            <a:extLst>
              <a:ext uri="{FF2B5EF4-FFF2-40B4-BE49-F238E27FC236}">
                <a16:creationId xmlns:a16="http://schemas.microsoft.com/office/drawing/2014/main" id="{7C5FE5B0-263D-DC4C-8379-6243282C515F}"/>
              </a:ext>
            </a:extLst>
          </p:cNvPr>
          <p:cNvSpPr>
            <a:spLocks noGrp="1"/>
          </p:cNvSpPr>
          <p:nvPr>
            <p:ph type="body" sz="quarter" idx="23"/>
          </p:nvPr>
        </p:nvSpPr>
        <p:spPr>
          <a:xfrm>
            <a:off x="8421520"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pic>
        <p:nvPicPr>
          <p:cNvPr id="30" name="Picture 29">
            <a:extLst>
              <a:ext uri="{FF2B5EF4-FFF2-40B4-BE49-F238E27FC236}">
                <a16:creationId xmlns:a16="http://schemas.microsoft.com/office/drawing/2014/main" id="{B98D05A7-4006-A24D-B3E6-B517F9511C9A}"/>
              </a:ext>
            </a:extLst>
          </p:cNvPr>
          <p:cNvPicPr>
            <a:picLocks noChangeAspect="1"/>
          </p:cNvPicPr>
          <p:nvPr userDrawn="1"/>
        </p:nvPicPr>
        <p:blipFill>
          <a:blip r:embed="rId2"/>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3087712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meline">
    <p:bg>
      <p:bgPr>
        <a:solidFill>
          <a:schemeClr val="tx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7C3AE3-F330-9249-A4F0-8B9FD02A12C3}"/>
              </a:ext>
            </a:extLst>
          </p:cNvPr>
          <p:cNvSpPr/>
          <p:nvPr userDrawn="1"/>
        </p:nvSpPr>
        <p:spPr>
          <a:xfrm flipV="1">
            <a:off x="47767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B01937A6-9B8D-934A-97E7-1978CA3DF8BF}"/>
              </a:ext>
            </a:extLst>
          </p:cNvPr>
          <p:cNvSpPr/>
          <p:nvPr userDrawn="1"/>
        </p:nvSpPr>
        <p:spPr>
          <a:xfrm flipV="1">
            <a:off x="4351647"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796F7760-C696-144D-97B0-944F41B7F863}"/>
              </a:ext>
            </a:extLst>
          </p:cNvPr>
          <p:cNvSpPr/>
          <p:nvPr userDrawn="1"/>
        </p:nvSpPr>
        <p:spPr>
          <a:xfrm flipV="1">
            <a:off x="8240738" y="2572321"/>
            <a:ext cx="3345332" cy="3396787"/>
          </a:xfrm>
          <a:prstGeom prst="rect">
            <a:avLst/>
          </a:prstGeom>
          <a:solidFill>
            <a:schemeClr val="bg1"/>
          </a:solidFill>
          <a:ln w="9525" cap="flat" cmpd="sng" algn="ctr">
            <a:gradFill>
              <a:gsLst>
                <a:gs pos="0">
                  <a:schemeClr val="accent1"/>
                </a:gs>
                <a:gs pos="48000">
                  <a:schemeClr val="accent3"/>
                </a:gs>
                <a:gs pos="100000">
                  <a:schemeClr val="accent6"/>
                </a:gs>
              </a:gsLst>
              <a:lin ang="5400000" scaled="1"/>
            </a:gra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solidFill>
                  <a:schemeClr val="bg1"/>
                </a:solidFill>
                <a:latin typeface="Montserrat Light" pitchFamily="2" charset="77"/>
              </a:defRPr>
            </a:lvl1pPr>
          </a:lstStyle>
          <a:p>
            <a:r>
              <a:rPr lang="en-GB"/>
              <a:t>Click here to edit</a:t>
            </a:r>
            <a:endParaRPr lang="en-US"/>
          </a:p>
        </p:txBody>
      </p:sp>
      <p:sp>
        <p:nvSpPr>
          <p:cNvPr id="14" name="Shape 30"/>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bg1"/>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bg1"/>
                </a:solidFill>
                <a:latin typeface="Montserrat" charset="0"/>
                <a:ea typeface="Montserrat" charset="0"/>
                <a:cs typeface="Montserrat" charset="0"/>
              </a:rPr>
              <a:t>tvsquared.com</a:t>
            </a:r>
            <a:endParaRPr lang="en-US" sz="1333" b="0" i="0">
              <a:solidFill>
                <a:schemeClr val="bg1"/>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cxnSp>
        <p:nvCxnSpPr>
          <p:cNvPr id="36" name="Straight Connector 35">
            <a:extLst>
              <a:ext uri="{FF2B5EF4-FFF2-40B4-BE49-F238E27FC236}">
                <a16:creationId xmlns:a16="http://schemas.microsoft.com/office/drawing/2014/main" id="{E9D65450-86A6-5D42-8859-7C63A323C7EB}"/>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42" name="Shape 30">
            <a:extLst>
              <a:ext uri="{FF2B5EF4-FFF2-40B4-BE49-F238E27FC236}">
                <a16:creationId xmlns:a16="http://schemas.microsoft.com/office/drawing/2014/main" id="{A9108F10-9B08-1C48-B183-F48B5B8DEC25}"/>
              </a:ext>
            </a:extLst>
          </p:cNvPr>
          <p:cNvSpPr txBox="1">
            <a:spLocks noGrp="1"/>
          </p:cNvSpPr>
          <p:nvPr>
            <p:ph type="body" idx="18" hasCustomPrompt="1"/>
          </p:nvPr>
        </p:nvSpPr>
        <p:spPr>
          <a:xfrm>
            <a:off x="790049"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4" name="Shape 30">
            <a:extLst>
              <a:ext uri="{FF2B5EF4-FFF2-40B4-BE49-F238E27FC236}">
                <a16:creationId xmlns:a16="http://schemas.microsoft.com/office/drawing/2014/main" id="{B458893C-44D6-B248-AE9A-2A25EABF9E38}"/>
              </a:ext>
            </a:extLst>
          </p:cNvPr>
          <p:cNvSpPr txBox="1">
            <a:spLocks noGrp="1"/>
          </p:cNvSpPr>
          <p:nvPr>
            <p:ph type="body" idx="19" hasCustomPrompt="1"/>
          </p:nvPr>
        </p:nvSpPr>
        <p:spPr>
          <a:xfrm>
            <a:off x="4725443"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6" name="Shape 30">
            <a:extLst>
              <a:ext uri="{FF2B5EF4-FFF2-40B4-BE49-F238E27FC236}">
                <a16:creationId xmlns:a16="http://schemas.microsoft.com/office/drawing/2014/main" id="{27A97681-5093-7944-A3EB-3D58810E1D9F}"/>
              </a:ext>
            </a:extLst>
          </p:cNvPr>
          <p:cNvSpPr txBox="1">
            <a:spLocks noGrp="1"/>
          </p:cNvSpPr>
          <p:nvPr>
            <p:ph type="body" idx="20" hasCustomPrompt="1"/>
          </p:nvPr>
        </p:nvSpPr>
        <p:spPr>
          <a:xfrm>
            <a:off x="8506505" y="3414379"/>
            <a:ext cx="2736035" cy="1349488"/>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4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sp>
        <p:nvSpPr>
          <p:cNvPr id="48" name="Text Placeholder 2">
            <a:extLst>
              <a:ext uri="{FF2B5EF4-FFF2-40B4-BE49-F238E27FC236}">
                <a16:creationId xmlns:a16="http://schemas.microsoft.com/office/drawing/2014/main" id="{C107A5DE-5F6B-C349-B43E-4D8C826700CF}"/>
              </a:ext>
            </a:extLst>
          </p:cNvPr>
          <p:cNvSpPr>
            <a:spLocks noGrp="1"/>
          </p:cNvSpPr>
          <p:nvPr>
            <p:ph type="body" sz="quarter" idx="21"/>
          </p:nvPr>
        </p:nvSpPr>
        <p:spPr>
          <a:xfrm>
            <a:off x="674198"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0" name="Text Placeholder 2">
            <a:extLst>
              <a:ext uri="{FF2B5EF4-FFF2-40B4-BE49-F238E27FC236}">
                <a16:creationId xmlns:a16="http://schemas.microsoft.com/office/drawing/2014/main" id="{0516C21F-D3C0-1F4D-8E16-5889BF375618}"/>
              </a:ext>
            </a:extLst>
          </p:cNvPr>
          <p:cNvSpPr>
            <a:spLocks noGrp="1"/>
          </p:cNvSpPr>
          <p:nvPr>
            <p:ph type="body" sz="quarter" idx="22"/>
          </p:nvPr>
        </p:nvSpPr>
        <p:spPr>
          <a:xfrm>
            <a:off x="4625024"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sp>
        <p:nvSpPr>
          <p:cNvPr id="52" name="Text Placeholder 2">
            <a:extLst>
              <a:ext uri="{FF2B5EF4-FFF2-40B4-BE49-F238E27FC236}">
                <a16:creationId xmlns:a16="http://schemas.microsoft.com/office/drawing/2014/main" id="{7C5FE5B0-263D-DC4C-8379-6243282C515F}"/>
              </a:ext>
            </a:extLst>
          </p:cNvPr>
          <p:cNvSpPr>
            <a:spLocks noGrp="1"/>
          </p:cNvSpPr>
          <p:nvPr>
            <p:ph type="body" sz="quarter" idx="23"/>
          </p:nvPr>
        </p:nvSpPr>
        <p:spPr>
          <a:xfrm>
            <a:off x="8421520" y="2876273"/>
            <a:ext cx="2736849" cy="384400"/>
          </a:xfrm>
          <a:prstGeom prst="rect">
            <a:avLst/>
          </a:prstGeom>
        </p:spPr>
        <p:txBody>
          <a:bodyPr/>
          <a:lstStyle>
            <a:lvl1pPr marL="0" indent="0">
              <a:buNone/>
              <a:defRPr sz="2400" b="0" i="0">
                <a:solidFill>
                  <a:schemeClr val="tx1"/>
                </a:solidFill>
                <a:latin typeface="Montserrat Light" pitchFamily="2" charset="77"/>
              </a:defRPr>
            </a:lvl1pPr>
          </a:lstStyle>
          <a:p>
            <a:pPr lvl="0"/>
            <a:r>
              <a:rPr lang="en-GB"/>
              <a:t>Click to edit</a:t>
            </a:r>
            <a:endParaRPr lang="en-US"/>
          </a:p>
        </p:txBody>
      </p:sp>
      <p:pic>
        <p:nvPicPr>
          <p:cNvPr id="30" name="Picture 29">
            <a:extLst>
              <a:ext uri="{FF2B5EF4-FFF2-40B4-BE49-F238E27FC236}">
                <a16:creationId xmlns:a16="http://schemas.microsoft.com/office/drawing/2014/main" id="{B98D05A7-4006-A24D-B3E6-B517F9511C9A}"/>
              </a:ext>
            </a:extLst>
          </p:cNvPr>
          <p:cNvPicPr>
            <a:picLocks noChangeAspect="1"/>
          </p:cNvPicPr>
          <p:nvPr userDrawn="1"/>
        </p:nvPicPr>
        <p:blipFill>
          <a:blip r:embed="rId2"/>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3922207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3 boxes">
    <p:spTree>
      <p:nvGrpSpPr>
        <p:cNvPr id="1" name=""/>
        <p:cNvGrpSpPr/>
        <p:nvPr/>
      </p:nvGrpSpPr>
      <p:grpSpPr>
        <a:xfrm>
          <a:off x="0" y="0"/>
          <a:ext cx="0" cy="0"/>
          <a:chOff x="0" y="0"/>
          <a:chExt cx="0" cy="0"/>
        </a:xfrm>
      </p:grpSpPr>
      <p:sp>
        <p:nvSpPr>
          <p:cNvPr id="2" name="Rectangle 1"/>
          <p:cNvSpPr/>
          <p:nvPr userDrawn="1"/>
        </p:nvSpPr>
        <p:spPr>
          <a:xfrm>
            <a:off x="477677" y="2341645"/>
            <a:ext cx="3360000" cy="3568089"/>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44" name="Rectangle 43"/>
          <p:cNvSpPr/>
          <p:nvPr userDrawn="1"/>
        </p:nvSpPr>
        <p:spPr>
          <a:xfrm>
            <a:off x="4352943" y="2341643"/>
            <a:ext cx="3360000" cy="3568091"/>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45" name="Rectangle 44"/>
          <p:cNvSpPr/>
          <p:nvPr userDrawn="1"/>
        </p:nvSpPr>
        <p:spPr>
          <a:xfrm>
            <a:off x="8228208" y="1845733"/>
            <a:ext cx="3360000" cy="40640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8"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12"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13"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4" name="Picture Placeholder 10"/>
          <p:cNvSpPr>
            <a:spLocks noGrp="1"/>
          </p:cNvSpPr>
          <p:nvPr>
            <p:ph type="pic" sz="quarter" idx="11"/>
          </p:nvPr>
        </p:nvSpPr>
        <p:spPr>
          <a:xfrm>
            <a:off x="957679"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15" name="Picture Placeholder 10"/>
          <p:cNvSpPr>
            <a:spLocks noGrp="1"/>
          </p:cNvSpPr>
          <p:nvPr>
            <p:ph type="pic" sz="quarter" idx="12"/>
          </p:nvPr>
        </p:nvSpPr>
        <p:spPr>
          <a:xfrm>
            <a:off x="4832944"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16" name="Picture Placeholder 10"/>
          <p:cNvSpPr>
            <a:spLocks noGrp="1"/>
          </p:cNvSpPr>
          <p:nvPr>
            <p:ph type="pic" sz="quarter" idx="13"/>
          </p:nvPr>
        </p:nvSpPr>
        <p:spPr>
          <a:xfrm>
            <a:off x="8708209" y="2560133"/>
            <a:ext cx="2400000" cy="1920000"/>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noFill/>
        </p:spPr>
        <p:txBody>
          <a:bodyPr wrap="square" anchor="ctr" anchorCtr="0">
            <a:noAutofit/>
          </a:bodyPr>
          <a:lstStyle>
            <a:lvl1pPr marL="0" indent="0" algn="ctr">
              <a:buNone/>
              <a:defRPr sz="1600"/>
            </a:lvl1pPr>
          </a:lstStyle>
          <a:p>
            <a:endParaRPr lang="en-US"/>
          </a:p>
        </p:txBody>
      </p:sp>
      <p:sp>
        <p:nvSpPr>
          <p:cNvPr id="53" name="Rectangle 52"/>
          <p:cNvSpPr/>
          <p:nvPr userDrawn="1"/>
        </p:nvSpPr>
        <p:spPr>
          <a:xfrm>
            <a:off x="477679" y="1845735"/>
            <a:ext cx="3360000" cy="508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4" name="Rectangle 53"/>
          <p:cNvSpPr/>
          <p:nvPr userDrawn="1"/>
        </p:nvSpPr>
        <p:spPr>
          <a:xfrm>
            <a:off x="4352944" y="1845735"/>
            <a:ext cx="3360000" cy="5083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5" name="Rectangle 54"/>
          <p:cNvSpPr/>
          <p:nvPr userDrawn="1"/>
        </p:nvSpPr>
        <p:spPr>
          <a:xfrm>
            <a:off x="8228209" y="1845735"/>
            <a:ext cx="3360000" cy="50838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sp>
        <p:nvSpPr>
          <p:cNvPr id="56" name="Text Placeholder 8"/>
          <p:cNvSpPr>
            <a:spLocks noGrp="1"/>
          </p:cNvSpPr>
          <p:nvPr>
            <p:ph type="body" sz="quarter" idx="23" hasCustomPrompt="1"/>
          </p:nvPr>
        </p:nvSpPr>
        <p:spPr>
          <a:xfrm>
            <a:off x="477680"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sp>
        <p:nvSpPr>
          <p:cNvPr id="71" name="Text Placeholder 8"/>
          <p:cNvSpPr>
            <a:spLocks noGrp="1"/>
          </p:cNvSpPr>
          <p:nvPr>
            <p:ph type="body" sz="quarter" idx="26" hasCustomPrompt="1"/>
          </p:nvPr>
        </p:nvSpPr>
        <p:spPr>
          <a:xfrm>
            <a:off x="4352945"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sp>
        <p:nvSpPr>
          <p:cNvPr id="72" name="Text Placeholder 8"/>
          <p:cNvSpPr>
            <a:spLocks noGrp="1"/>
          </p:cNvSpPr>
          <p:nvPr>
            <p:ph type="body" sz="quarter" idx="27" hasCustomPrompt="1"/>
          </p:nvPr>
        </p:nvSpPr>
        <p:spPr>
          <a:xfrm>
            <a:off x="8228210" y="4770809"/>
            <a:ext cx="3360001" cy="1054256"/>
          </a:xfrm>
          <a:prstGeom prst="rect">
            <a:avLst/>
          </a:prstGeom>
        </p:spPr>
        <p:txBody>
          <a:bodyPr/>
          <a:lstStyle>
            <a:lvl1pPr marL="0" marR="0" indent="0" algn="ctr" defTabSz="1219170" rtl="0" eaLnBrk="1" fontAlgn="auto" latinLnBrk="0" hangingPunct="1">
              <a:lnSpc>
                <a:spcPts val="1600"/>
              </a:lnSpc>
              <a:spcBef>
                <a:spcPts val="0"/>
              </a:spcBef>
              <a:spcAft>
                <a:spcPts val="0"/>
              </a:spcAft>
              <a:buClrTx/>
              <a:buSzTx/>
              <a:buFont typeface="Arial"/>
              <a:buNone/>
              <a:tabLst/>
              <a:defRPr sz="1333" b="0" i="0" baseline="0">
                <a:latin typeface="Montserrat Light" pitchFamily="2" charset="77"/>
                <a:ea typeface="Montserrat Light" pitchFamily="2" charset="77"/>
                <a:cs typeface="Montserrat Light" pitchFamily="2" charset="77"/>
              </a:defRPr>
            </a:lvl1pPr>
          </a:lstStyle>
          <a:p>
            <a:pPr marL="0" marR="0" lvl="0" indent="0" algn="ctr" defTabSz="1219170" rtl="0" eaLnBrk="1" fontAlgn="auto" latinLnBrk="0" hangingPunct="1">
              <a:lnSpc>
                <a:spcPct val="90000"/>
              </a:lnSpc>
              <a:spcBef>
                <a:spcPts val="1333"/>
              </a:spcBef>
              <a:spcAft>
                <a:spcPts val="0"/>
              </a:spcAft>
              <a:buClrTx/>
              <a:buSzTx/>
              <a:buFont typeface="Arial"/>
              <a:buNone/>
              <a:tabLst/>
              <a:defRPr/>
            </a:pPr>
            <a:r>
              <a:rPr lang="en-US"/>
              <a:t>This paragraph is a good place for a title description. This paragraph is a good place for a title description. This paragraph is a good place for a title description.</a:t>
            </a:r>
          </a:p>
          <a:p>
            <a:pPr lvl="0"/>
            <a:endParaRPr lang="en-US"/>
          </a:p>
        </p:txBody>
      </p:sp>
      <p:cxnSp>
        <p:nvCxnSpPr>
          <p:cNvPr id="23" name="Straight Connector 22">
            <a:extLst>
              <a:ext uri="{FF2B5EF4-FFF2-40B4-BE49-F238E27FC236}">
                <a16:creationId xmlns:a16="http://schemas.microsoft.com/office/drawing/2014/main" id="{B3A062A6-F942-9744-9D48-AFC4AB8D823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19" name="Text Placeholder 8"/>
          <p:cNvSpPr>
            <a:spLocks noGrp="1"/>
          </p:cNvSpPr>
          <p:nvPr>
            <p:ph type="body" sz="quarter" idx="20" hasCustomPrompt="1"/>
          </p:nvPr>
        </p:nvSpPr>
        <p:spPr>
          <a:xfrm>
            <a:off x="477679" y="1911098"/>
            <a:ext cx="3360000"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
        <p:nvSpPr>
          <p:cNvPr id="69" name="Text Placeholder 8"/>
          <p:cNvSpPr>
            <a:spLocks noGrp="1"/>
          </p:cNvSpPr>
          <p:nvPr>
            <p:ph type="body" sz="quarter" idx="24" hasCustomPrompt="1"/>
          </p:nvPr>
        </p:nvSpPr>
        <p:spPr>
          <a:xfrm>
            <a:off x="4352945" y="1911098"/>
            <a:ext cx="3359999"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
        <p:nvSpPr>
          <p:cNvPr id="70" name="Text Placeholder 8"/>
          <p:cNvSpPr>
            <a:spLocks noGrp="1"/>
          </p:cNvSpPr>
          <p:nvPr>
            <p:ph type="body" sz="quarter" idx="25" hasCustomPrompt="1"/>
          </p:nvPr>
        </p:nvSpPr>
        <p:spPr>
          <a:xfrm>
            <a:off x="8228209" y="1911098"/>
            <a:ext cx="3360000" cy="371815"/>
          </a:xfrm>
          <a:prstGeom prst="rect">
            <a:avLst/>
          </a:prstGeom>
        </p:spPr>
        <p:txBody>
          <a:bodyPr/>
          <a:lstStyle>
            <a:lvl1pPr marL="0" indent="0" algn="ctr">
              <a:lnSpc>
                <a:spcPts val="2133"/>
              </a:lnSpc>
              <a:spcBef>
                <a:spcPts val="0"/>
              </a:spcBef>
              <a:buNone/>
              <a:defRPr sz="1867" b="0" i="0">
                <a:solidFill>
                  <a:schemeClr val="bg1"/>
                </a:solidFill>
                <a:latin typeface="Montserrat Medium" pitchFamily="2" charset="77"/>
                <a:ea typeface="Montserrat Medium" pitchFamily="2" charset="77"/>
                <a:cs typeface="Montserrat Medium" pitchFamily="2" charset="77"/>
              </a:defRPr>
            </a:lvl1pPr>
          </a:lstStyle>
          <a:p>
            <a:pPr lvl="0"/>
            <a:r>
              <a:rPr lang="en-US"/>
              <a:t>Heading here</a:t>
            </a:r>
          </a:p>
        </p:txBody>
      </p:sp>
    </p:spTree>
    <p:extLst>
      <p:ext uri="{BB962C8B-B14F-4D97-AF65-F5344CB8AC3E}">
        <p14:creationId xmlns:p14="http://schemas.microsoft.com/office/powerpoint/2010/main" val="1384581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6" name="Shape 30">
            <a:extLst>
              <a:ext uri="{FF2B5EF4-FFF2-40B4-BE49-F238E27FC236}">
                <a16:creationId xmlns:a16="http://schemas.microsoft.com/office/drawing/2014/main" id="{C3A93305-9405-A14E-8D01-A3A351EB1DFC}"/>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5" name="Straight Connector 14">
            <a:extLst>
              <a:ext uri="{FF2B5EF4-FFF2-40B4-BE49-F238E27FC236}">
                <a16:creationId xmlns:a16="http://schemas.microsoft.com/office/drawing/2014/main" id="{04028A04-018C-7342-AA2C-E0FB50FD585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A3F034C5-3A70-5843-8306-AFB56606C044}"/>
              </a:ext>
            </a:extLst>
          </p:cNvPr>
          <p:cNvPicPr>
            <a:picLocks noChangeAspect="1"/>
          </p:cNvPicPr>
          <p:nvPr userDrawn="1"/>
        </p:nvPicPr>
        <p:blipFill>
          <a:blip r:embed="rId2"/>
          <a:stretch>
            <a:fillRect/>
          </a:stretch>
        </p:blipFill>
        <p:spPr>
          <a:xfrm>
            <a:off x="10505112" y="396867"/>
            <a:ext cx="1171744" cy="272499"/>
          </a:xfrm>
          <a:prstGeom prst="rect">
            <a:avLst/>
          </a:prstGeom>
        </p:spPr>
      </p:pic>
      <p:grpSp>
        <p:nvGrpSpPr>
          <p:cNvPr id="6" name="Group 5">
            <a:extLst>
              <a:ext uri="{FF2B5EF4-FFF2-40B4-BE49-F238E27FC236}">
                <a16:creationId xmlns:a16="http://schemas.microsoft.com/office/drawing/2014/main" id="{FD35BEBD-9256-9B40-AB80-C7ADA5310665}"/>
              </a:ext>
            </a:extLst>
          </p:cNvPr>
          <p:cNvGrpSpPr/>
          <p:nvPr userDrawn="1"/>
        </p:nvGrpSpPr>
        <p:grpSpPr>
          <a:xfrm>
            <a:off x="6611143" y="1493276"/>
            <a:ext cx="5065716" cy="4421616"/>
            <a:chOff x="4958356" y="1119957"/>
            <a:chExt cx="3799287" cy="3316212"/>
          </a:xfrm>
        </p:grpSpPr>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8357" y="1123667"/>
              <a:ext cx="3799286" cy="3312502"/>
            </a:xfrm>
            <a:prstGeom prst="rect">
              <a:avLst/>
            </a:prstGeom>
            <a:effectLst/>
          </p:spPr>
        </p:pic>
        <p:sp>
          <p:nvSpPr>
            <p:cNvPr id="5" name="Rounded Rectangle 4">
              <a:extLst>
                <a:ext uri="{FF2B5EF4-FFF2-40B4-BE49-F238E27FC236}">
                  <a16:creationId xmlns:a16="http://schemas.microsoft.com/office/drawing/2014/main" id="{8996D7B3-9F19-C24C-9B97-27F17A6F4C68}"/>
                </a:ext>
              </a:extLst>
            </p:cNvPr>
            <p:cNvSpPr/>
            <p:nvPr userDrawn="1"/>
          </p:nvSpPr>
          <p:spPr>
            <a:xfrm>
              <a:off x="4958356" y="1119957"/>
              <a:ext cx="3799285" cy="2736609"/>
            </a:xfrm>
            <a:prstGeom prst="roundRect">
              <a:avLst>
                <a:gd name="adj" fmla="val 5254"/>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grpSp>
      <p:sp>
        <p:nvSpPr>
          <p:cNvPr id="2" name="TextBox 1">
            <a:extLst>
              <a:ext uri="{FF2B5EF4-FFF2-40B4-BE49-F238E27FC236}">
                <a16:creationId xmlns:a16="http://schemas.microsoft.com/office/drawing/2014/main" id="{FD8D35C6-890D-F44C-B7F6-87275F496ECF}"/>
              </a:ext>
            </a:extLst>
          </p:cNvPr>
          <p:cNvSpPr txBox="1"/>
          <p:nvPr userDrawn="1"/>
        </p:nvSpPr>
        <p:spPr>
          <a:xfrm>
            <a:off x="11437228" y="-870857"/>
            <a:ext cx="65" cy="287323"/>
          </a:xfrm>
          <a:prstGeom prst="rect">
            <a:avLst/>
          </a:prstGeom>
          <a:noFill/>
        </p:spPr>
        <p:txBody>
          <a:bodyPr wrap="none" lIns="0" tIns="0" rIns="0" bIns="0" rtlCol="0">
            <a:spAutoFit/>
          </a:bodyPr>
          <a:lstStyle/>
          <a:p>
            <a:pPr algn="ctr"/>
            <a:endParaRPr lang="en-US" sz="1867" b="1">
              <a:solidFill>
                <a:schemeClr val="tx2"/>
              </a:solidFill>
              <a:latin typeface="Montserrat Semi" charset="0"/>
              <a:ea typeface="Montserrat Semi" charset="0"/>
              <a:cs typeface="Montserrat Semi" charset="0"/>
            </a:endParaRPr>
          </a:p>
        </p:txBody>
      </p:sp>
      <p:sp>
        <p:nvSpPr>
          <p:cNvPr id="11" name="Picture Placeholder 10"/>
          <p:cNvSpPr>
            <a:spLocks noGrp="1"/>
          </p:cNvSpPr>
          <p:nvPr>
            <p:ph type="pic" sz="quarter" idx="10"/>
          </p:nvPr>
        </p:nvSpPr>
        <p:spPr>
          <a:xfrm>
            <a:off x="6819483" y="1749643"/>
            <a:ext cx="4649037"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83175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16" name="Shape 30">
            <a:extLst>
              <a:ext uri="{FF2B5EF4-FFF2-40B4-BE49-F238E27FC236}">
                <a16:creationId xmlns:a16="http://schemas.microsoft.com/office/drawing/2014/main" id="{C3A93305-9405-A14E-8D01-A3A351EB1DFC}"/>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5" name="Straight Connector 14">
            <a:extLst>
              <a:ext uri="{FF2B5EF4-FFF2-40B4-BE49-F238E27FC236}">
                <a16:creationId xmlns:a16="http://schemas.microsoft.com/office/drawing/2014/main" id="{04028A04-018C-7342-AA2C-E0FB50FD585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18" name="Picture 17">
            <a:extLst>
              <a:ext uri="{FF2B5EF4-FFF2-40B4-BE49-F238E27FC236}">
                <a16:creationId xmlns:a16="http://schemas.microsoft.com/office/drawing/2014/main" id="{A3F034C5-3A70-5843-8306-AFB56606C044}"/>
              </a:ext>
            </a:extLst>
          </p:cNvPr>
          <p:cNvPicPr>
            <a:picLocks noChangeAspect="1"/>
          </p:cNvPicPr>
          <p:nvPr userDrawn="1"/>
        </p:nvPicPr>
        <p:blipFill>
          <a:blip r:embed="rId2"/>
          <a:stretch>
            <a:fillRect/>
          </a:stretch>
        </p:blipFill>
        <p:spPr>
          <a:xfrm>
            <a:off x="10505112" y="396867"/>
            <a:ext cx="1171744" cy="272499"/>
          </a:xfrm>
          <a:prstGeom prst="rect">
            <a:avLst/>
          </a:prstGeom>
        </p:spPr>
      </p:pic>
      <p:grpSp>
        <p:nvGrpSpPr>
          <p:cNvPr id="6" name="Group 5">
            <a:extLst>
              <a:ext uri="{FF2B5EF4-FFF2-40B4-BE49-F238E27FC236}">
                <a16:creationId xmlns:a16="http://schemas.microsoft.com/office/drawing/2014/main" id="{FD35BEBD-9256-9B40-AB80-C7ADA5310665}"/>
              </a:ext>
            </a:extLst>
          </p:cNvPr>
          <p:cNvGrpSpPr/>
          <p:nvPr userDrawn="1"/>
        </p:nvGrpSpPr>
        <p:grpSpPr>
          <a:xfrm>
            <a:off x="6611143" y="1493276"/>
            <a:ext cx="5065716" cy="4421616"/>
            <a:chOff x="4958356" y="1119957"/>
            <a:chExt cx="3799287" cy="3316212"/>
          </a:xfrm>
        </p:grpSpPr>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58357" y="1123667"/>
              <a:ext cx="3799286" cy="3312502"/>
            </a:xfrm>
            <a:prstGeom prst="rect">
              <a:avLst/>
            </a:prstGeom>
            <a:effectLst/>
          </p:spPr>
        </p:pic>
        <p:sp>
          <p:nvSpPr>
            <p:cNvPr id="5" name="Rounded Rectangle 4">
              <a:extLst>
                <a:ext uri="{FF2B5EF4-FFF2-40B4-BE49-F238E27FC236}">
                  <a16:creationId xmlns:a16="http://schemas.microsoft.com/office/drawing/2014/main" id="{8996D7B3-9F19-C24C-9B97-27F17A6F4C68}"/>
                </a:ext>
              </a:extLst>
            </p:cNvPr>
            <p:cNvSpPr/>
            <p:nvPr userDrawn="1"/>
          </p:nvSpPr>
          <p:spPr>
            <a:xfrm>
              <a:off x="4958356" y="1119957"/>
              <a:ext cx="3799285" cy="2736609"/>
            </a:xfrm>
            <a:prstGeom prst="roundRect">
              <a:avLst>
                <a:gd name="adj" fmla="val 5254"/>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32"/>
            </a:p>
          </p:txBody>
        </p:sp>
      </p:grpSp>
      <p:sp>
        <p:nvSpPr>
          <p:cNvPr id="2" name="TextBox 1">
            <a:extLst>
              <a:ext uri="{FF2B5EF4-FFF2-40B4-BE49-F238E27FC236}">
                <a16:creationId xmlns:a16="http://schemas.microsoft.com/office/drawing/2014/main" id="{FD8D35C6-890D-F44C-B7F6-87275F496ECF}"/>
              </a:ext>
            </a:extLst>
          </p:cNvPr>
          <p:cNvSpPr txBox="1"/>
          <p:nvPr userDrawn="1"/>
        </p:nvSpPr>
        <p:spPr>
          <a:xfrm>
            <a:off x="11437228" y="-870857"/>
            <a:ext cx="65" cy="287323"/>
          </a:xfrm>
          <a:prstGeom prst="rect">
            <a:avLst/>
          </a:prstGeom>
          <a:noFill/>
        </p:spPr>
        <p:txBody>
          <a:bodyPr wrap="none" lIns="0" tIns="0" rIns="0" bIns="0" rtlCol="0">
            <a:spAutoFit/>
          </a:bodyPr>
          <a:lstStyle/>
          <a:p>
            <a:pPr algn="ctr"/>
            <a:endParaRPr lang="en-US" sz="1867" b="1">
              <a:solidFill>
                <a:schemeClr val="tx2"/>
              </a:solidFill>
              <a:latin typeface="Montserrat Semi" charset="0"/>
              <a:ea typeface="Montserrat Semi" charset="0"/>
              <a:cs typeface="Montserrat Semi" charset="0"/>
            </a:endParaRPr>
          </a:p>
        </p:txBody>
      </p:sp>
      <p:sp>
        <p:nvSpPr>
          <p:cNvPr id="11" name="Picture Placeholder 10"/>
          <p:cNvSpPr>
            <a:spLocks noGrp="1"/>
          </p:cNvSpPr>
          <p:nvPr>
            <p:ph type="pic" sz="quarter" idx="10"/>
          </p:nvPr>
        </p:nvSpPr>
        <p:spPr>
          <a:xfrm>
            <a:off x="6819483" y="1749643"/>
            <a:ext cx="4649037"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228109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7101" y="1233166"/>
            <a:ext cx="6094899" cy="3985125"/>
          </a:xfrm>
          <a:prstGeom prst="rect">
            <a:avLst/>
          </a:prstGeom>
        </p:spPr>
      </p:pic>
      <p:sp>
        <p:nvSpPr>
          <p:cNvPr id="15" name="Picture Placeholder 10"/>
          <p:cNvSpPr>
            <a:spLocks noGrp="1"/>
          </p:cNvSpPr>
          <p:nvPr>
            <p:ph type="pic" sz="quarter" idx="10"/>
          </p:nvPr>
        </p:nvSpPr>
        <p:spPr>
          <a:xfrm>
            <a:off x="7007051" y="1749643"/>
            <a:ext cx="4287296"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
        <p:nvSpPr>
          <p:cNvPr id="17" name="Shape 30">
            <a:extLst>
              <a:ext uri="{FF2B5EF4-FFF2-40B4-BE49-F238E27FC236}">
                <a16:creationId xmlns:a16="http://schemas.microsoft.com/office/drawing/2014/main" id="{982A79E8-A694-E942-BDE1-1A8D47E7EE85}"/>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8" name="Straight Connector 17">
            <a:extLst>
              <a:ext uri="{FF2B5EF4-FFF2-40B4-BE49-F238E27FC236}">
                <a16:creationId xmlns:a16="http://schemas.microsoft.com/office/drawing/2014/main" id="{BC6B65B3-A932-D540-9CBA-9E3D708242A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A39B2641-5494-294F-A7FE-E5D9D654D469}"/>
              </a:ext>
            </a:extLst>
          </p:cNvPr>
          <p:cNvPicPr>
            <a:picLocks noChangeAspect="1"/>
          </p:cNvPicPr>
          <p:nvPr userDrawn="1"/>
        </p:nvPicPr>
        <p:blipFill>
          <a:blip r:embed="rId3"/>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2275571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creen_mockup_01">
    <p:spTree>
      <p:nvGrpSpPr>
        <p:cNvPr id="1" name=""/>
        <p:cNvGrpSpPr/>
        <p:nvPr/>
      </p:nvGrpSpPr>
      <p:grpSpPr>
        <a:xfrm>
          <a:off x="0" y="0"/>
          <a:ext cx="0" cy="0"/>
          <a:chOff x="0" y="0"/>
          <a:chExt cx="0" cy="0"/>
        </a:xfrm>
      </p:grpSpPr>
      <p:sp>
        <p:nvSpPr>
          <p:cNvPr id="3"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4" name="Rectangle 3"/>
          <p:cNvSpPr/>
          <p:nvPr userDrawn="1"/>
        </p:nvSpPr>
        <p:spPr>
          <a:xfrm>
            <a:off x="6096000" y="0"/>
            <a:ext cx="6096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67"/>
          </a:p>
        </p:txBody>
      </p:sp>
      <p:sp>
        <p:nvSpPr>
          <p:cNvPr id="7" name="Title Placeholder 1"/>
          <p:cNvSpPr>
            <a:spLocks noGrp="1"/>
          </p:cNvSpPr>
          <p:nvPr>
            <p:ph type="title" hasCustomPrompt="1"/>
          </p:nvPr>
        </p:nvSpPr>
        <p:spPr>
          <a:xfrm>
            <a:off x="354679" y="787402"/>
            <a:ext cx="5211811"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9" name="Text Placeholder 12"/>
          <p:cNvSpPr>
            <a:spLocks noGrp="1"/>
          </p:cNvSpPr>
          <p:nvPr>
            <p:ph type="body" sz="quarter" idx="11"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13" name="Footer Placeholder 3"/>
          <p:cNvSpPr txBox="1">
            <a:spLocks/>
          </p:cNvSpPr>
          <p:nvPr userDrawn="1"/>
        </p:nvSpPr>
        <p:spPr>
          <a:xfrm>
            <a:off x="4926307"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7101" y="1233166"/>
            <a:ext cx="6094899" cy="3985125"/>
          </a:xfrm>
          <a:prstGeom prst="rect">
            <a:avLst/>
          </a:prstGeom>
        </p:spPr>
      </p:pic>
      <p:sp>
        <p:nvSpPr>
          <p:cNvPr id="15" name="Picture Placeholder 10"/>
          <p:cNvSpPr>
            <a:spLocks noGrp="1"/>
          </p:cNvSpPr>
          <p:nvPr>
            <p:ph type="pic" sz="quarter" idx="10"/>
          </p:nvPr>
        </p:nvSpPr>
        <p:spPr>
          <a:xfrm>
            <a:off x="7007051" y="1749643"/>
            <a:ext cx="4287296" cy="2625971"/>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bg1"/>
          </a:solidFill>
        </p:spPr>
        <p:txBody>
          <a:bodyPr wrap="square">
            <a:noAutofit/>
          </a:bodyPr>
          <a:lstStyle>
            <a:lvl1pPr marL="0" indent="0">
              <a:buNone/>
              <a:defRPr/>
            </a:lvl1pPr>
          </a:lstStyle>
          <a:p>
            <a:endParaRPr lang="en-US"/>
          </a:p>
        </p:txBody>
      </p:sp>
      <p:sp>
        <p:nvSpPr>
          <p:cNvPr id="17" name="Shape 30">
            <a:extLst>
              <a:ext uri="{FF2B5EF4-FFF2-40B4-BE49-F238E27FC236}">
                <a16:creationId xmlns:a16="http://schemas.microsoft.com/office/drawing/2014/main" id="{982A79E8-A694-E942-BDE1-1A8D47E7EE85}"/>
              </a:ext>
            </a:extLst>
          </p:cNvPr>
          <p:cNvSpPr txBox="1">
            <a:spLocks noGrp="1"/>
          </p:cNvSpPr>
          <p:nvPr>
            <p:ph type="body" idx="18" hasCustomPrompt="1"/>
          </p:nvPr>
        </p:nvSpPr>
        <p:spPr>
          <a:xfrm>
            <a:off x="340680" y="1724783"/>
            <a:ext cx="5109553" cy="4172373"/>
          </a:xfrm>
          <a:prstGeom prst="rect">
            <a:avLst/>
          </a:prstGeom>
          <a:noFill/>
          <a:ln>
            <a:noFill/>
          </a:ln>
        </p:spPr>
        <p:txBody>
          <a:bodyPr spcFirstLastPara="1" wrap="square" lIns="91425" tIns="91425" rIns="91425" bIns="91425" anchor="t" anchorCtr="0"/>
          <a:lstStyle>
            <a:lvl1pPr marL="177796" marR="0" lvl="0" indent="-165096" algn="l" rtl="0">
              <a:lnSpc>
                <a:spcPct val="100000"/>
              </a:lnSpc>
              <a:spcBef>
                <a:spcPts val="0"/>
              </a:spcBef>
              <a:spcAft>
                <a:spcPts val="533"/>
              </a:spcAft>
              <a:buClr>
                <a:schemeClr val="accent2"/>
              </a:buClr>
              <a:buSzPct val="90000"/>
              <a:buFont typeface="Arial"/>
              <a:buChar char="•"/>
              <a:tabLst/>
              <a:defRPr sz="1867" b="0" i="0" u="none" strike="noStrike" cap="none" baseline="0">
                <a:solidFill>
                  <a:schemeClr val="tx2"/>
                </a:solidFill>
                <a:latin typeface="Montserrat Light" pitchFamily="2" charset="77"/>
                <a:ea typeface="Montserrat Light" pitchFamily="2" charset="77"/>
                <a:cs typeface="Montserrat Light" pitchFamily="2" charset="77"/>
                <a:sym typeface="Montserrat Light"/>
              </a:defRPr>
            </a:lvl1pPr>
            <a:lvl2pPr marL="359824" marR="0" lvl="1" indent="-182029"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2pPr>
            <a:lvl3pPr marL="539737" marR="0" lvl="2" indent="-179913" algn="l" rtl="0">
              <a:lnSpc>
                <a:spcPct val="100000"/>
              </a:lnSpc>
              <a:spcBef>
                <a:spcPts val="0"/>
              </a:spcBef>
              <a:spcAft>
                <a:spcPts val="533"/>
              </a:spcAft>
              <a:buClr>
                <a:schemeClr val="tx2"/>
              </a:buClr>
              <a:buSzPct val="90000"/>
              <a:buFont typeface="Arial"/>
              <a:buChar char="•"/>
              <a:tabLst/>
              <a:defRPr sz="1867" b="0" i="0" u="none" strike="noStrike" cap="none">
                <a:solidFill>
                  <a:schemeClr val="tx2"/>
                </a:solidFill>
                <a:latin typeface="Montserrat Light" pitchFamily="2" charset="77"/>
                <a:ea typeface="Montserrat Light" pitchFamily="2" charset="77"/>
                <a:cs typeface="Montserrat Light" pitchFamily="2" charset="77"/>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a:p>
            <a:pPr lvl="1"/>
            <a:r>
              <a:rPr lang="en-GB"/>
              <a:t>Click to add text	</a:t>
            </a:r>
          </a:p>
          <a:p>
            <a:pPr lvl="2"/>
            <a:r>
              <a:rPr lang="en-GB"/>
              <a:t>Click to add text</a:t>
            </a:r>
          </a:p>
        </p:txBody>
      </p:sp>
      <p:cxnSp>
        <p:nvCxnSpPr>
          <p:cNvPr id="18" name="Straight Connector 17">
            <a:extLst>
              <a:ext uri="{FF2B5EF4-FFF2-40B4-BE49-F238E27FC236}">
                <a16:creationId xmlns:a16="http://schemas.microsoft.com/office/drawing/2014/main" id="{BC6B65B3-A932-D540-9CBA-9E3D708242AC}"/>
              </a:ext>
            </a:extLst>
          </p:cNvPr>
          <p:cNvCxnSpPr>
            <a:cxnSpLocks/>
          </p:cNvCxnSpPr>
          <p:nvPr userDrawn="1"/>
        </p:nvCxnSpPr>
        <p:spPr>
          <a:xfrm>
            <a:off x="477679" y="1557855"/>
            <a:ext cx="5088812"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pic>
        <p:nvPicPr>
          <p:cNvPr id="20" name="Picture 19">
            <a:extLst>
              <a:ext uri="{FF2B5EF4-FFF2-40B4-BE49-F238E27FC236}">
                <a16:creationId xmlns:a16="http://schemas.microsoft.com/office/drawing/2014/main" id="{A39B2641-5494-294F-A7FE-E5D9D654D469}"/>
              </a:ext>
            </a:extLst>
          </p:cNvPr>
          <p:cNvPicPr>
            <a:picLocks noChangeAspect="1"/>
          </p:cNvPicPr>
          <p:nvPr userDrawn="1"/>
        </p:nvPicPr>
        <p:blipFill>
          <a:blip r:embed="rId3"/>
          <a:stretch>
            <a:fillRect/>
          </a:stretch>
        </p:blipFill>
        <p:spPr>
          <a:xfrm>
            <a:off x="10505112" y="396867"/>
            <a:ext cx="1171744" cy="272499"/>
          </a:xfrm>
          <a:prstGeom prst="rect">
            <a:avLst/>
          </a:prstGeom>
        </p:spPr>
      </p:pic>
    </p:spTree>
    <p:extLst>
      <p:ext uri="{BB962C8B-B14F-4D97-AF65-F5344CB8AC3E}">
        <p14:creationId xmlns:p14="http://schemas.microsoft.com/office/powerpoint/2010/main" val="2119496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198AD5B-B330-0748-8AC8-24CA9A18D182}"/>
              </a:ext>
            </a:extLst>
          </p:cNvPr>
          <p:cNvCxnSpPr>
            <a:cxnSpLocks/>
            <a:stCxn id="40" idx="1"/>
          </p:cNvCxnSpPr>
          <p:nvPr userDrawn="1"/>
        </p:nvCxnSpPr>
        <p:spPr>
          <a:xfrm>
            <a:off x="532485" y="3453861"/>
            <a:ext cx="8112643" cy="11945"/>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7" name="Text Placeholder 12"/>
          <p:cNvSpPr>
            <a:spLocks noGrp="1"/>
          </p:cNvSpPr>
          <p:nvPr>
            <p:ph type="body" sz="quarter" idx="10"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31" name="Oval 30">
            <a:extLst>
              <a:ext uri="{FF2B5EF4-FFF2-40B4-BE49-F238E27FC236}">
                <a16:creationId xmlns:a16="http://schemas.microsoft.com/office/drawing/2014/main" id="{9150BC26-9C62-6241-8397-9FA4EDD9DF9C}"/>
              </a:ext>
            </a:extLst>
          </p:cNvPr>
          <p:cNvSpPr/>
          <p:nvPr userDrawn="1"/>
        </p:nvSpPr>
        <p:spPr>
          <a:xfrm>
            <a:off x="478367"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2" name="Oval 31">
            <a:extLst>
              <a:ext uri="{FF2B5EF4-FFF2-40B4-BE49-F238E27FC236}">
                <a16:creationId xmlns:a16="http://schemas.microsoft.com/office/drawing/2014/main" id="{211C5EB9-6065-764A-B124-8113BA86CDD6}"/>
              </a:ext>
            </a:extLst>
          </p:cNvPr>
          <p:cNvSpPr/>
          <p:nvPr userDrawn="1"/>
        </p:nvSpPr>
        <p:spPr>
          <a:xfrm>
            <a:off x="3084857"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3" name="Oval 32">
            <a:extLst>
              <a:ext uri="{FF2B5EF4-FFF2-40B4-BE49-F238E27FC236}">
                <a16:creationId xmlns:a16="http://schemas.microsoft.com/office/drawing/2014/main" id="{93D7ABA1-B7F2-D349-8393-A3F96066CF9B}"/>
              </a:ext>
            </a:extLst>
          </p:cNvPr>
          <p:cNvSpPr/>
          <p:nvPr userDrawn="1"/>
        </p:nvSpPr>
        <p:spPr>
          <a:xfrm>
            <a:off x="5691348"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4" name="Oval 33">
            <a:extLst>
              <a:ext uri="{FF2B5EF4-FFF2-40B4-BE49-F238E27FC236}">
                <a16:creationId xmlns:a16="http://schemas.microsoft.com/office/drawing/2014/main" id="{99A86AC1-7C60-2E44-86F7-AAB83CBCED85}"/>
              </a:ext>
            </a:extLst>
          </p:cNvPr>
          <p:cNvSpPr/>
          <p:nvPr userDrawn="1"/>
        </p:nvSpPr>
        <p:spPr>
          <a:xfrm>
            <a:off x="8297839" y="3266420"/>
            <a:ext cx="381581" cy="381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5" name="TextBox 34">
            <a:extLst>
              <a:ext uri="{FF2B5EF4-FFF2-40B4-BE49-F238E27FC236}">
                <a16:creationId xmlns:a16="http://schemas.microsoft.com/office/drawing/2014/main" id="{BF298114-C8CC-2C42-97D4-19F71CD04068}"/>
              </a:ext>
            </a:extLst>
          </p:cNvPr>
          <p:cNvSpPr txBox="1"/>
          <p:nvPr userDrawn="1"/>
        </p:nvSpPr>
        <p:spPr>
          <a:xfrm>
            <a:off x="2122896" y="3913217"/>
            <a:ext cx="381581" cy="287323"/>
          </a:xfrm>
          <a:prstGeom prst="rect">
            <a:avLst/>
          </a:prstGeom>
          <a:noFill/>
        </p:spPr>
        <p:txBody>
          <a:bodyPr wrap="square" lIns="0" tIns="0" rIns="0" bIns="0" rtlCol="0" anchor="ctr">
            <a:spAutoFit/>
          </a:bodyPr>
          <a:lstStyle/>
          <a:p>
            <a:pPr algn="ctr"/>
            <a:r>
              <a:rPr lang="en-US" sz="1867" b="1">
                <a:solidFill>
                  <a:schemeClr val="bg1"/>
                </a:solidFill>
                <a:latin typeface="Montserrat Semi" charset="0"/>
                <a:ea typeface="Montserrat Semi" charset="0"/>
                <a:cs typeface="Montserrat Semi" charset="0"/>
              </a:rPr>
              <a:t>1</a:t>
            </a:r>
            <a:endParaRPr lang="en-GB" sz="1867" b="1">
              <a:solidFill>
                <a:schemeClr val="bg1"/>
              </a:solidFill>
              <a:latin typeface="Montserrat Semi" charset="0"/>
              <a:ea typeface="Montserrat Semi" charset="0"/>
              <a:cs typeface="Montserrat Semi" charset="0"/>
            </a:endParaRPr>
          </a:p>
        </p:txBody>
      </p:sp>
      <p:sp>
        <p:nvSpPr>
          <p:cNvPr id="40" name="TextBox 39">
            <a:extLst>
              <a:ext uri="{FF2B5EF4-FFF2-40B4-BE49-F238E27FC236}">
                <a16:creationId xmlns:a16="http://schemas.microsoft.com/office/drawing/2014/main" id="{8C82FE63-638C-9E49-8F44-312773D69EFD}"/>
              </a:ext>
            </a:extLst>
          </p:cNvPr>
          <p:cNvSpPr txBox="1"/>
          <p:nvPr userDrawn="1"/>
        </p:nvSpPr>
        <p:spPr>
          <a:xfrm>
            <a:off x="532485" y="3310199"/>
            <a:ext cx="282568"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1</a:t>
            </a:r>
            <a:endParaRPr lang="en-GB" sz="1867" b="0" i="0">
              <a:solidFill>
                <a:schemeClr val="bg1"/>
              </a:solidFill>
              <a:latin typeface="Montserrat Light" pitchFamily="2" charset="77"/>
              <a:ea typeface="Montserrat Semi" charset="0"/>
              <a:cs typeface="Montserrat Semi" charset="0"/>
            </a:endParaRPr>
          </a:p>
        </p:txBody>
      </p:sp>
      <p:sp>
        <p:nvSpPr>
          <p:cNvPr id="41" name="TextBox 40">
            <a:extLst>
              <a:ext uri="{FF2B5EF4-FFF2-40B4-BE49-F238E27FC236}">
                <a16:creationId xmlns:a16="http://schemas.microsoft.com/office/drawing/2014/main" id="{D6F349DC-7B22-6546-84FF-75E8926E69E2}"/>
              </a:ext>
            </a:extLst>
          </p:cNvPr>
          <p:cNvSpPr txBox="1"/>
          <p:nvPr userDrawn="1"/>
        </p:nvSpPr>
        <p:spPr>
          <a:xfrm>
            <a:off x="3129066"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2</a:t>
            </a:r>
            <a:endParaRPr lang="en-GB" sz="1867" b="0" i="0">
              <a:solidFill>
                <a:schemeClr val="bg1"/>
              </a:solidFill>
              <a:latin typeface="Montserrat Light" pitchFamily="2" charset="77"/>
              <a:ea typeface="Montserrat Semi" charset="0"/>
              <a:cs typeface="Montserrat Semi" charset="0"/>
            </a:endParaRPr>
          </a:p>
        </p:txBody>
      </p:sp>
      <p:sp>
        <p:nvSpPr>
          <p:cNvPr id="42" name="TextBox 41">
            <a:extLst>
              <a:ext uri="{FF2B5EF4-FFF2-40B4-BE49-F238E27FC236}">
                <a16:creationId xmlns:a16="http://schemas.microsoft.com/office/drawing/2014/main" id="{CA998916-8579-7A44-9E3C-9D72749A64FE}"/>
              </a:ext>
            </a:extLst>
          </p:cNvPr>
          <p:cNvSpPr txBox="1"/>
          <p:nvPr userDrawn="1"/>
        </p:nvSpPr>
        <p:spPr>
          <a:xfrm>
            <a:off x="5725645"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3</a:t>
            </a:r>
            <a:endParaRPr lang="en-GB" sz="1867" b="0" i="0">
              <a:solidFill>
                <a:schemeClr val="bg1"/>
              </a:solidFill>
              <a:latin typeface="Montserrat Light" pitchFamily="2" charset="77"/>
              <a:ea typeface="Montserrat Semi" charset="0"/>
              <a:cs typeface="Montserrat Semi" charset="0"/>
            </a:endParaRPr>
          </a:p>
        </p:txBody>
      </p:sp>
      <p:sp>
        <p:nvSpPr>
          <p:cNvPr id="43" name="TextBox 42">
            <a:extLst>
              <a:ext uri="{FF2B5EF4-FFF2-40B4-BE49-F238E27FC236}">
                <a16:creationId xmlns:a16="http://schemas.microsoft.com/office/drawing/2014/main" id="{D5AAA662-1804-E54C-980E-1526F9188F96}"/>
              </a:ext>
            </a:extLst>
          </p:cNvPr>
          <p:cNvSpPr txBox="1"/>
          <p:nvPr userDrawn="1"/>
        </p:nvSpPr>
        <p:spPr>
          <a:xfrm>
            <a:off x="8342653"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4</a:t>
            </a:r>
            <a:endParaRPr lang="en-GB" sz="1867" b="0" i="0">
              <a:solidFill>
                <a:schemeClr val="bg1"/>
              </a:solidFill>
              <a:latin typeface="Montserrat Light" pitchFamily="2" charset="77"/>
              <a:ea typeface="Montserrat Semi" charset="0"/>
              <a:cs typeface="Montserrat Semi" charset="0"/>
            </a:endParaRPr>
          </a:p>
        </p:txBody>
      </p:sp>
      <p:sp>
        <p:nvSpPr>
          <p:cNvPr id="3" name="Text Placeholder 2">
            <a:extLst>
              <a:ext uri="{FF2B5EF4-FFF2-40B4-BE49-F238E27FC236}">
                <a16:creationId xmlns:a16="http://schemas.microsoft.com/office/drawing/2014/main" id="{11E82745-0A21-D34C-865A-80A6DEC524C0}"/>
              </a:ext>
            </a:extLst>
          </p:cNvPr>
          <p:cNvSpPr>
            <a:spLocks noGrp="1"/>
          </p:cNvSpPr>
          <p:nvPr>
            <p:ph type="body" sz="quarter" idx="11"/>
          </p:nvPr>
        </p:nvSpPr>
        <p:spPr>
          <a:xfrm>
            <a:off x="36945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7" name="Text Placeholder 2">
            <a:extLst>
              <a:ext uri="{FF2B5EF4-FFF2-40B4-BE49-F238E27FC236}">
                <a16:creationId xmlns:a16="http://schemas.microsoft.com/office/drawing/2014/main" id="{677DFA3C-8D64-7245-921C-2256D858183C}"/>
              </a:ext>
            </a:extLst>
          </p:cNvPr>
          <p:cNvSpPr>
            <a:spLocks noGrp="1"/>
          </p:cNvSpPr>
          <p:nvPr>
            <p:ph type="body" sz="quarter" idx="12"/>
          </p:nvPr>
        </p:nvSpPr>
        <p:spPr>
          <a:xfrm>
            <a:off x="3084857"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8" name="Text Placeholder 2">
            <a:extLst>
              <a:ext uri="{FF2B5EF4-FFF2-40B4-BE49-F238E27FC236}">
                <a16:creationId xmlns:a16="http://schemas.microsoft.com/office/drawing/2014/main" id="{D94DA16A-9136-914E-AF78-BED41BE6A199}"/>
              </a:ext>
            </a:extLst>
          </p:cNvPr>
          <p:cNvSpPr>
            <a:spLocks noGrp="1"/>
          </p:cNvSpPr>
          <p:nvPr>
            <p:ph type="body" sz="quarter" idx="13"/>
          </p:nvPr>
        </p:nvSpPr>
        <p:spPr>
          <a:xfrm>
            <a:off x="569134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9" name="Text Placeholder 2">
            <a:extLst>
              <a:ext uri="{FF2B5EF4-FFF2-40B4-BE49-F238E27FC236}">
                <a16:creationId xmlns:a16="http://schemas.microsoft.com/office/drawing/2014/main" id="{EDCC0069-BD82-7A43-8C0E-0C780051E00B}"/>
              </a:ext>
            </a:extLst>
          </p:cNvPr>
          <p:cNvSpPr>
            <a:spLocks noGrp="1"/>
          </p:cNvSpPr>
          <p:nvPr>
            <p:ph type="body" sz="quarter" idx="14"/>
          </p:nvPr>
        </p:nvSpPr>
        <p:spPr>
          <a:xfrm>
            <a:off x="8297839"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cxnSp>
        <p:nvCxnSpPr>
          <p:cNvPr id="27" name="Straight Connector 26">
            <a:extLst>
              <a:ext uri="{FF2B5EF4-FFF2-40B4-BE49-F238E27FC236}">
                <a16:creationId xmlns:a16="http://schemas.microsoft.com/office/drawing/2014/main" id="{A382C63F-7DE6-2149-AF01-EA821090464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36" name="Shape 30">
            <a:extLst>
              <a:ext uri="{FF2B5EF4-FFF2-40B4-BE49-F238E27FC236}">
                <a16:creationId xmlns:a16="http://schemas.microsoft.com/office/drawing/2014/main" id="{A4519A10-3C66-8840-AFFE-B4D5E24B084A}"/>
              </a:ext>
            </a:extLst>
          </p:cNvPr>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37" name="Picture 36">
            <a:extLst>
              <a:ext uri="{FF2B5EF4-FFF2-40B4-BE49-F238E27FC236}">
                <a16:creationId xmlns:a16="http://schemas.microsoft.com/office/drawing/2014/main" id="{A3EFB44A-EFF2-144C-BBCE-5BD0561EE8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Tree>
    <p:extLst>
      <p:ext uri="{BB962C8B-B14F-4D97-AF65-F5344CB8AC3E}">
        <p14:creationId xmlns:p14="http://schemas.microsoft.com/office/powerpoint/2010/main" val="2043169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meline">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5198AD5B-B330-0748-8AC8-24CA9A18D182}"/>
              </a:ext>
            </a:extLst>
          </p:cNvPr>
          <p:cNvCxnSpPr>
            <a:cxnSpLocks/>
          </p:cNvCxnSpPr>
          <p:nvPr userDrawn="1"/>
        </p:nvCxnSpPr>
        <p:spPr>
          <a:xfrm>
            <a:off x="532488" y="3453857"/>
            <a:ext cx="8112641" cy="11947"/>
          </a:xfrm>
          <a:prstGeom prst="line">
            <a:avLst/>
          </a:prstGeom>
          <a:ln w="25400" cmpd="sng">
            <a:solidFill>
              <a:schemeClr val="accent1"/>
            </a:solidFill>
          </a:ln>
          <a:effectLst/>
        </p:spPr>
        <p:style>
          <a:lnRef idx="2">
            <a:schemeClr val="dk1"/>
          </a:lnRef>
          <a:fillRef idx="0">
            <a:schemeClr val="dk1"/>
          </a:fillRef>
          <a:effectRef idx="1">
            <a:schemeClr val="dk1"/>
          </a:effectRef>
          <a:fontRef idx="minor">
            <a:schemeClr val="tx1"/>
          </a:fontRef>
        </p:style>
      </p:cxnSp>
      <p:sp>
        <p:nvSpPr>
          <p:cNvPr id="6" name="Title Placeholder 1"/>
          <p:cNvSpPr>
            <a:spLocks noGrp="1"/>
          </p:cNvSpPr>
          <p:nvPr>
            <p:ph type="title" hasCustomPrompt="1"/>
          </p:nvPr>
        </p:nvSpPr>
        <p:spPr>
          <a:xfrm>
            <a:off x="354679" y="787402"/>
            <a:ext cx="11299824" cy="705876"/>
          </a:xfrm>
          <a:prstGeom prst="rect">
            <a:avLst/>
          </a:prstGeom>
        </p:spPr>
        <p:txBody>
          <a:bodyPr vert="horz" lIns="91440" tIns="45720" rIns="91440" bIns="45720" rtlCol="0" anchor="ctr">
            <a:noAutofit/>
          </a:bodyPr>
          <a:lstStyle>
            <a:lvl1pPr>
              <a:lnSpc>
                <a:spcPts val="2400"/>
              </a:lnSpc>
              <a:defRPr sz="2400" b="0" i="0" baseline="0">
                <a:latin typeface="Montserrat Light" pitchFamily="2" charset="77"/>
              </a:defRPr>
            </a:lvl1pPr>
          </a:lstStyle>
          <a:p>
            <a:r>
              <a:rPr lang="en-GB"/>
              <a:t>Click here to edit</a:t>
            </a:r>
            <a:endParaRPr lang="en-US"/>
          </a:p>
        </p:txBody>
      </p:sp>
      <p:sp>
        <p:nvSpPr>
          <p:cNvPr id="7" name="Text Placeholder 12"/>
          <p:cNvSpPr>
            <a:spLocks noGrp="1"/>
          </p:cNvSpPr>
          <p:nvPr>
            <p:ph type="body" sz="quarter" idx="10" hasCustomPrompt="1"/>
          </p:nvPr>
        </p:nvSpPr>
        <p:spPr>
          <a:xfrm>
            <a:off x="358487" y="383983"/>
            <a:ext cx="5211811" cy="326335"/>
          </a:xfrm>
          <a:prstGeom prst="rect">
            <a:avLst/>
          </a:prstGeom>
        </p:spPr>
        <p:txBody>
          <a:bodyPr>
            <a:normAutofit/>
          </a:bodyPr>
          <a:lstStyle>
            <a:lvl1pPr marL="0" indent="0">
              <a:buNone/>
              <a:defRPr sz="1200" b="1" i="0">
                <a:solidFill>
                  <a:schemeClr val="accent1"/>
                </a:solidFill>
                <a:latin typeface="Montserrat SemiBold" charset="0"/>
                <a:ea typeface="Montserrat SemiBold" charset="0"/>
                <a:cs typeface="Montserrat SemiBold" charset="0"/>
              </a:defRPr>
            </a:lvl1pPr>
          </a:lstStyle>
          <a:p>
            <a:pPr lvl="0"/>
            <a:r>
              <a:rPr lang="en-US"/>
              <a:t>Section Title</a:t>
            </a:r>
          </a:p>
        </p:txBody>
      </p:sp>
      <p:sp>
        <p:nvSpPr>
          <p:cNvPr id="21" name="Footer Placeholder 3"/>
          <p:cNvSpPr txBox="1">
            <a:spLocks/>
          </p:cNvSpPr>
          <p:nvPr userDrawn="1"/>
        </p:nvSpPr>
        <p:spPr>
          <a:xfrm>
            <a:off x="369461" y="6234527"/>
            <a:ext cx="1732895" cy="308572"/>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b="0" i="0" err="1">
                <a:solidFill>
                  <a:schemeClr val="tx2"/>
                </a:solidFill>
                <a:latin typeface="Montserrat" charset="0"/>
                <a:ea typeface="Montserrat" charset="0"/>
                <a:cs typeface="Montserrat" charset="0"/>
              </a:rPr>
              <a:t>tvsquared.com</a:t>
            </a:r>
            <a:endParaRPr lang="en-US" sz="1333" b="0" i="0">
              <a:solidFill>
                <a:schemeClr val="tx2"/>
              </a:solidFill>
              <a:latin typeface="Montserrat" charset="0"/>
              <a:ea typeface="Montserrat" charset="0"/>
              <a:cs typeface="Montserrat" charset="0"/>
            </a:endParaRPr>
          </a:p>
        </p:txBody>
      </p:sp>
      <p:sp>
        <p:nvSpPr>
          <p:cNvPr id="22" name="Footer Placeholder 3"/>
          <p:cNvSpPr txBox="1">
            <a:spLocks/>
          </p:cNvSpPr>
          <p:nvPr userDrawn="1"/>
        </p:nvSpPr>
        <p:spPr>
          <a:xfrm>
            <a:off x="11035704" y="6245232"/>
            <a:ext cx="810493" cy="486833"/>
          </a:xfrm>
          <a:prstGeom prst="rect">
            <a:avLst/>
          </a:prstGeom>
        </p:spPr>
        <p:txBody>
          <a:bodyP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D2F7F4C-EEBE-764F-A5E0-511CC88AA392}" type="slidenum">
              <a:rPr lang="en-US" sz="1333" b="0" i="0" smtClean="0">
                <a:solidFill>
                  <a:schemeClr val="accent3"/>
                </a:solidFill>
                <a:latin typeface="Montserrat Medium" charset="0"/>
                <a:ea typeface="Montserrat Medium" charset="0"/>
                <a:cs typeface="Montserrat Medium" charset="0"/>
              </a:rPr>
              <a:pPr algn="r"/>
              <a:t>‹#›</a:t>
            </a:fld>
            <a:endParaRPr lang="en-US" sz="1333" b="0" i="0">
              <a:solidFill>
                <a:schemeClr val="accent3"/>
              </a:solidFill>
              <a:latin typeface="Montserrat Medium" charset="0"/>
              <a:ea typeface="Montserrat Medium" charset="0"/>
              <a:cs typeface="Montserrat Medium" charset="0"/>
            </a:endParaRPr>
          </a:p>
        </p:txBody>
      </p:sp>
      <p:sp>
        <p:nvSpPr>
          <p:cNvPr id="31" name="Oval 30">
            <a:extLst>
              <a:ext uri="{FF2B5EF4-FFF2-40B4-BE49-F238E27FC236}">
                <a16:creationId xmlns:a16="http://schemas.microsoft.com/office/drawing/2014/main" id="{9150BC26-9C62-6241-8397-9FA4EDD9DF9C}"/>
              </a:ext>
            </a:extLst>
          </p:cNvPr>
          <p:cNvSpPr/>
          <p:nvPr userDrawn="1"/>
        </p:nvSpPr>
        <p:spPr>
          <a:xfrm>
            <a:off x="478367"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2" name="Oval 31">
            <a:extLst>
              <a:ext uri="{FF2B5EF4-FFF2-40B4-BE49-F238E27FC236}">
                <a16:creationId xmlns:a16="http://schemas.microsoft.com/office/drawing/2014/main" id="{211C5EB9-6065-764A-B124-8113BA86CDD6}"/>
              </a:ext>
            </a:extLst>
          </p:cNvPr>
          <p:cNvSpPr/>
          <p:nvPr userDrawn="1"/>
        </p:nvSpPr>
        <p:spPr>
          <a:xfrm>
            <a:off x="3084857"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3" name="Oval 32">
            <a:extLst>
              <a:ext uri="{FF2B5EF4-FFF2-40B4-BE49-F238E27FC236}">
                <a16:creationId xmlns:a16="http://schemas.microsoft.com/office/drawing/2014/main" id="{93D7ABA1-B7F2-D349-8393-A3F96066CF9B}"/>
              </a:ext>
            </a:extLst>
          </p:cNvPr>
          <p:cNvSpPr/>
          <p:nvPr userDrawn="1"/>
        </p:nvSpPr>
        <p:spPr>
          <a:xfrm>
            <a:off x="5691348"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4" name="Oval 33">
            <a:extLst>
              <a:ext uri="{FF2B5EF4-FFF2-40B4-BE49-F238E27FC236}">
                <a16:creationId xmlns:a16="http://schemas.microsoft.com/office/drawing/2014/main" id="{99A86AC1-7C60-2E44-86F7-AAB83CBCED85}"/>
              </a:ext>
            </a:extLst>
          </p:cNvPr>
          <p:cNvSpPr/>
          <p:nvPr userDrawn="1"/>
        </p:nvSpPr>
        <p:spPr>
          <a:xfrm>
            <a:off x="8297839" y="3266420"/>
            <a:ext cx="381581" cy="381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32">
              <a:latin typeface="Montserrat" panose="00000500000000000000" pitchFamily="50" charset="0"/>
            </a:endParaRPr>
          </a:p>
        </p:txBody>
      </p:sp>
      <p:sp>
        <p:nvSpPr>
          <p:cNvPr id="35" name="TextBox 34">
            <a:extLst>
              <a:ext uri="{FF2B5EF4-FFF2-40B4-BE49-F238E27FC236}">
                <a16:creationId xmlns:a16="http://schemas.microsoft.com/office/drawing/2014/main" id="{BF298114-C8CC-2C42-97D4-19F71CD04068}"/>
              </a:ext>
            </a:extLst>
          </p:cNvPr>
          <p:cNvSpPr txBox="1"/>
          <p:nvPr userDrawn="1"/>
        </p:nvSpPr>
        <p:spPr>
          <a:xfrm>
            <a:off x="2122896" y="3913217"/>
            <a:ext cx="381581" cy="287323"/>
          </a:xfrm>
          <a:prstGeom prst="rect">
            <a:avLst/>
          </a:prstGeom>
          <a:noFill/>
        </p:spPr>
        <p:txBody>
          <a:bodyPr wrap="square" lIns="0" tIns="0" rIns="0" bIns="0" rtlCol="0" anchor="ctr">
            <a:spAutoFit/>
          </a:bodyPr>
          <a:lstStyle/>
          <a:p>
            <a:pPr algn="ctr"/>
            <a:r>
              <a:rPr lang="en-US" sz="1867" b="1">
                <a:solidFill>
                  <a:schemeClr val="bg1"/>
                </a:solidFill>
                <a:latin typeface="Montserrat Semi" charset="0"/>
                <a:ea typeface="Montserrat Semi" charset="0"/>
                <a:cs typeface="Montserrat Semi" charset="0"/>
              </a:rPr>
              <a:t>1</a:t>
            </a:r>
            <a:endParaRPr lang="en-GB" sz="1867" b="1">
              <a:solidFill>
                <a:schemeClr val="bg1"/>
              </a:solidFill>
              <a:latin typeface="Montserrat Semi" charset="0"/>
              <a:ea typeface="Montserrat Semi" charset="0"/>
              <a:cs typeface="Montserrat Semi" charset="0"/>
            </a:endParaRPr>
          </a:p>
        </p:txBody>
      </p:sp>
      <p:sp>
        <p:nvSpPr>
          <p:cNvPr id="3" name="Text Placeholder 2">
            <a:extLst>
              <a:ext uri="{FF2B5EF4-FFF2-40B4-BE49-F238E27FC236}">
                <a16:creationId xmlns:a16="http://schemas.microsoft.com/office/drawing/2014/main" id="{11E82745-0A21-D34C-865A-80A6DEC524C0}"/>
              </a:ext>
            </a:extLst>
          </p:cNvPr>
          <p:cNvSpPr>
            <a:spLocks noGrp="1"/>
          </p:cNvSpPr>
          <p:nvPr>
            <p:ph type="body" sz="quarter" idx="11"/>
          </p:nvPr>
        </p:nvSpPr>
        <p:spPr>
          <a:xfrm>
            <a:off x="36945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7" name="Text Placeholder 2">
            <a:extLst>
              <a:ext uri="{FF2B5EF4-FFF2-40B4-BE49-F238E27FC236}">
                <a16:creationId xmlns:a16="http://schemas.microsoft.com/office/drawing/2014/main" id="{677DFA3C-8D64-7245-921C-2256D858183C}"/>
              </a:ext>
            </a:extLst>
          </p:cNvPr>
          <p:cNvSpPr>
            <a:spLocks noGrp="1"/>
          </p:cNvSpPr>
          <p:nvPr>
            <p:ph type="body" sz="quarter" idx="12"/>
          </p:nvPr>
        </p:nvSpPr>
        <p:spPr>
          <a:xfrm>
            <a:off x="3084857"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8" name="Text Placeholder 2">
            <a:extLst>
              <a:ext uri="{FF2B5EF4-FFF2-40B4-BE49-F238E27FC236}">
                <a16:creationId xmlns:a16="http://schemas.microsoft.com/office/drawing/2014/main" id="{D94DA16A-9136-914E-AF78-BED41BE6A199}"/>
              </a:ext>
            </a:extLst>
          </p:cNvPr>
          <p:cNvSpPr>
            <a:spLocks noGrp="1"/>
          </p:cNvSpPr>
          <p:nvPr>
            <p:ph type="body" sz="quarter" idx="13"/>
          </p:nvPr>
        </p:nvSpPr>
        <p:spPr>
          <a:xfrm>
            <a:off x="5691348"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sp>
        <p:nvSpPr>
          <p:cNvPr id="49" name="Text Placeholder 2">
            <a:extLst>
              <a:ext uri="{FF2B5EF4-FFF2-40B4-BE49-F238E27FC236}">
                <a16:creationId xmlns:a16="http://schemas.microsoft.com/office/drawing/2014/main" id="{EDCC0069-BD82-7A43-8C0E-0C780051E00B}"/>
              </a:ext>
            </a:extLst>
          </p:cNvPr>
          <p:cNvSpPr>
            <a:spLocks noGrp="1"/>
          </p:cNvSpPr>
          <p:nvPr>
            <p:ph type="body" sz="quarter" idx="14"/>
          </p:nvPr>
        </p:nvSpPr>
        <p:spPr>
          <a:xfrm>
            <a:off x="8297839" y="3824422"/>
            <a:ext cx="2462179" cy="1488017"/>
          </a:xfrm>
          <a:prstGeom prst="rect">
            <a:avLst/>
          </a:prstGeom>
        </p:spPr>
        <p:txBody>
          <a:bodyPr/>
          <a:lstStyle>
            <a:lvl1pPr marL="0" indent="0">
              <a:lnSpc>
                <a:spcPct val="100000"/>
              </a:lnSpc>
              <a:buNone/>
              <a:defRPr sz="1867" b="0" i="0">
                <a:latin typeface="Montserrat Light" pitchFamily="2" charset="77"/>
              </a:defRPr>
            </a:lvl1pPr>
            <a:lvl2pPr marL="609585" indent="0">
              <a:buNone/>
              <a:defRPr sz="1867" b="0" i="0">
                <a:latin typeface="Montserrat Light" pitchFamily="2" charset="77"/>
              </a:defRPr>
            </a:lvl2pPr>
            <a:lvl3pPr marL="1219170" indent="0">
              <a:buNone/>
              <a:defRPr sz="1867" b="0" i="0">
                <a:latin typeface="Montserrat Light" pitchFamily="2" charset="77"/>
              </a:defRPr>
            </a:lvl3pPr>
            <a:lvl4pPr marL="1828754" indent="0">
              <a:buNone/>
              <a:defRPr sz="1867" b="0" i="0">
                <a:latin typeface="Montserrat Light" pitchFamily="2" charset="77"/>
              </a:defRPr>
            </a:lvl4pPr>
            <a:lvl5pPr marL="2438339" indent="0">
              <a:buNone/>
              <a:defRPr sz="1867" b="0" i="0">
                <a:latin typeface="Montserrat Light" pitchFamily="2" charset="77"/>
              </a:defRPr>
            </a:lvl5pPr>
          </a:lstStyle>
          <a:p>
            <a:pPr lvl="0"/>
            <a:r>
              <a:rPr lang="en-GB"/>
              <a:t>Click to edit Master text styles</a:t>
            </a:r>
            <a:endParaRPr lang="en-US"/>
          </a:p>
        </p:txBody>
      </p:sp>
      <p:cxnSp>
        <p:nvCxnSpPr>
          <p:cNvPr id="27" name="Straight Connector 26">
            <a:extLst>
              <a:ext uri="{FF2B5EF4-FFF2-40B4-BE49-F238E27FC236}">
                <a16:creationId xmlns:a16="http://schemas.microsoft.com/office/drawing/2014/main" id="{A382C63F-7DE6-2149-AF01-EA821090464D}"/>
              </a:ext>
            </a:extLst>
          </p:cNvPr>
          <p:cNvCxnSpPr/>
          <p:nvPr userDrawn="1"/>
        </p:nvCxnSpPr>
        <p:spPr>
          <a:xfrm>
            <a:off x="477680" y="1557855"/>
            <a:ext cx="11176825" cy="0"/>
          </a:xfrm>
          <a:prstGeom prst="line">
            <a:avLst/>
          </a:prstGeom>
          <a:ln w="25400" cmpd="sng">
            <a:gradFill flip="none" rotWithShape="1">
              <a:gsLst>
                <a:gs pos="0">
                  <a:schemeClr val="accent1"/>
                </a:gs>
                <a:gs pos="45000">
                  <a:schemeClr val="accent3"/>
                </a:gs>
                <a:gs pos="80000">
                  <a:schemeClr val="accent6"/>
                </a:gs>
              </a:gsLst>
              <a:lin ang="0" scaled="1"/>
              <a:tileRect/>
            </a:gradFill>
          </a:ln>
          <a:effectLst/>
        </p:spPr>
        <p:style>
          <a:lnRef idx="2">
            <a:schemeClr val="dk1"/>
          </a:lnRef>
          <a:fillRef idx="0">
            <a:schemeClr val="dk1"/>
          </a:fillRef>
          <a:effectRef idx="1">
            <a:schemeClr val="dk1"/>
          </a:effectRef>
          <a:fontRef idx="minor">
            <a:schemeClr val="tx1"/>
          </a:fontRef>
        </p:style>
      </p:cxnSp>
      <p:sp>
        <p:nvSpPr>
          <p:cNvPr id="36" name="Shape 30">
            <a:extLst>
              <a:ext uri="{FF2B5EF4-FFF2-40B4-BE49-F238E27FC236}">
                <a16:creationId xmlns:a16="http://schemas.microsoft.com/office/drawing/2014/main" id="{A4519A10-3C66-8840-AFFE-B4D5E24B084A}"/>
              </a:ext>
            </a:extLst>
          </p:cNvPr>
          <p:cNvSpPr txBox="1">
            <a:spLocks noGrp="1"/>
          </p:cNvSpPr>
          <p:nvPr>
            <p:ph type="body" idx="15" hasCustomPrompt="1"/>
          </p:nvPr>
        </p:nvSpPr>
        <p:spPr>
          <a:xfrm>
            <a:off x="340678" y="1724785"/>
            <a:ext cx="11331837" cy="744849"/>
          </a:xfrm>
          <a:prstGeom prst="rect">
            <a:avLst/>
          </a:prstGeom>
          <a:noFill/>
          <a:ln>
            <a:noFill/>
          </a:ln>
        </p:spPr>
        <p:txBody>
          <a:bodyPr spcFirstLastPara="1" wrap="square" lIns="91425" tIns="91425" rIns="91425" bIns="91425" anchor="t" anchorCtr="0"/>
          <a:lstStyle>
            <a:lvl1pPr marL="12700" marR="0" lvl="0" indent="0" algn="l" rtl="0">
              <a:lnSpc>
                <a:spcPct val="100000"/>
              </a:lnSpc>
              <a:spcBef>
                <a:spcPts val="0"/>
              </a:spcBef>
              <a:spcAft>
                <a:spcPts val="533"/>
              </a:spcAft>
              <a:buClr>
                <a:schemeClr val="accent2"/>
              </a:buClr>
              <a:buSzPct val="120000"/>
              <a:buFont typeface="Arial"/>
              <a:buNone/>
              <a:tabLst/>
              <a:defRPr sz="1867" b="0" i="0" u="none" strike="noStrike" cap="none" baseline="0">
                <a:solidFill>
                  <a:schemeClr val="tx2"/>
                </a:solidFill>
                <a:latin typeface="Montserrat Light" charset="0"/>
                <a:ea typeface="Montserrat Light" charset="0"/>
                <a:cs typeface="Montserrat Light" charset="0"/>
                <a:sym typeface="Montserrat Light"/>
              </a:defRPr>
            </a:lvl1pPr>
            <a:lvl2pPr marL="359824" marR="0" lvl="1" indent="-182029"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2pPr>
            <a:lvl3pPr marL="539737" marR="0" lvl="2" indent="-179913" algn="l" rtl="0">
              <a:lnSpc>
                <a:spcPct val="100000"/>
              </a:lnSpc>
              <a:spcBef>
                <a:spcPts val="0"/>
              </a:spcBef>
              <a:spcAft>
                <a:spcPts val="533"/>
              </a:spcAft>
              <a:buClr>
                <a:schemeClr val="tx2"/>
              </a:buClr>
              <a:buSzPct val="100000"/>
              <a:buFont typeface="Arial"/>
              <a:buChar char="•"/>
              <a:tabLst/>
              <a:defRPr sz="1867" b="0" i="0" u="none" strike="noStrike" cap="none">
                <a:solidFill>
                  <a:schemeClr val="tx2"/>
                </a:solidFill>
                <a:latin typeface="Montserrat Light" charset="0"/>
                <a:ea typeface="Montserrat Light" charset="0"/>
                <a:cs typeface="Montserrat Light" charset="0"/>
                <a:sym typeface="Montserrat Light"/>
              </a:defRPr>
            </a:lvl3pPr>
            <a:lvl4pPr marL="2438339" marR="0" lvl="3" indent="-399615"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4pPr>
            <a:lvl5pPr marL="3047924" marR="0" lvl="4" indent="-399617" algn="l" rtl="0">
              <a:lnSpc>
                <a:spcPct val="100000"/>
              </a:lnSpc>
              <a:spcBef>
                <a:spcPts val="267"/>
              </a:spcBef>
              <a:spcAft>
                <a:spcPts val="0"/>
              </a:spcAft>
              <a:buClr>
                <a:srgbClr val="505150"/>
              </a:buClr>
              <a:buSzPts val="1120"/>
              <a:buFont typeface="Arial"/>
              <a:buChar char="•"/>
              <a:defRPr sz="1867" b="0" i="0" u="none" strike="noStrike" cap="none">
                <a:solidFill>
                  <a:srgbClr val="505150"/>
                </a:solidFill>
                <a:latin typeface="Montserrat Light"/>
                <a:ea typeface="Montserrat Light"/>
                <a:cs typeface="Montserrat Light"/>
                <a:sym typeface="Montserrat Light"/>
              </a:defRPr>
            </a:lvl5pPr>
            <a:lvl6pPr marL="3657509" marR="0" lvl="5"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6pPr>
            <a:lvl7pPr marL="4267093" marR="0" lvl="6"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7pPr>
            <a:lvl8pPr marL="4876678" marR="0" lvl="7"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8pPr>
            <a:lvl9pPr marL="5486263" marR="0" lvl="8" indent="-457189" algn="l" rtl="0">
              <a:lnSpc>
                <a:spcPct val="90000"/>
              </a:lnSpc>
              <a:spcBef>
                <a:spcPts val="667"/>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9pPr>
          </a:lstStyle>
          <a:p>
            <a:r>
              <a:rPr lang="en-GB"/>
              <a:t>Click to add text</a:t>
            </a:r>
          </a:p>
        </p:txBody>
      </p:sp>
      <p:pic>
        <p:nvPicPr>
          <p:cNvPr id="37" name="Picture 36">
            <a:extLst>
              <a:ext uri="{FF2B5EF4-FFF2-40B4-BE49-F238E27FC236}">
                <a16:creationId xmlns:a16="http://schemas.microsoft.com/office/drawing/2014/main" id="{A3EFB44A-EFF2-144C-BBCE-5BD0561EE8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08611" y="397573"/>
            <a:ext cx="1172479" cy="270391"/>
          </a:xfrm>
          <a:prstGeom prst="rect">
            <a:avLst/>
          </a:prstGeom>
        </p:spPr>
      </p:pic>
      <p:sp>
        <p:nvSpPr>
          <p:cNvPr id="23" name="TextBox 22">
            <a:extLst>
              <a:ext uri="{FF2B5EF4-FFF2-40B4-BE49-F238E27FC236}">
                <a16:creationId xmlns:a16="http://schemas.microsoft.com/office/drawing/2014/main" id="{F3DFC3D9-BBAC-3E43-83D4-2C72DBCEAFE7}"/>
              </a:ext>
            </a:extLst>
          </p:cNvPr>
          <p:cNvSpPr txBox="1"/>
          <p:nvPr userDrawn="1"/>
        </p:nvSpPr>
        <p:spPr>
          <a:xfrm>
            <a:off x="532485" y="3310199"/>
            <a:ext cx="282568"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1</a:t>
            </a:r>
            <a:endParaRPr lang="en-GB" sz="1867" b="0" i="0">
              <a:solidFill>
                <a:schemeClr val="bg1"/>
              </a:solidFill>
              <a:latin typeface="Montserrat Light" pitchFamily="2" charset="77"/>
              <a:ea typeface="Montserrat Semi" charset="0"/>
              <a:cs typeface="Montserrat Semi" charset="0"/>
            </a:endParaRPr>
          </a:p>
        </p:txBody>
      </p:sp>
      <p:sp>
        <p:nvSpPr>
          <p:cNvPr id="24" name="TextBox 23">
            <a:extLst>
              <a:ext uri="{FF2B5EF4-FFF2-40B4-BE49-F238E27FC236}">
                <a16:creationId xmlns:a16="http://schemas.microsoft.com/office/drawing/2014/main" id="{01ECEF8F-2ECE-9F47-8C92-CC1DDB86EA33}"/>
              </a:ext>
            </a:extLst>
          </p:cNvPr>
          <p:cNvSpPr txBox="1"/>
          <p:nvPr userDrawn="1"/>
        </p:nvSpPr>
        <p:spPr>
          <a:xfrm>
            <a:off x="3129066"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2</a:t>
            </a:r>
            <a:endParaRPr lang="en-GB" sz="1867" b="0" i="0">
              <a:solidFill>
                <a:schemeClr val="bg1"/>
              </a:solidFill>
              <a:latin typeface="Montserrat Light" pitchFamily="2" charset="77"/>
              <a:ea typeface="Montserrat Semi" charset="0"/>
              <a:cs typeface="Montserrat Semi" charset="0"/>
            </a:endParaRPr>
          </a:p>
        </p:txBody>
      </p:sp>
      <p:sp>
        <p:nvSpPr>
          <p:cNvPr id="25" name="TextBox 24">
            <a:extLst>
              <a:ext uri="{FF2B5EF4-FFF2-40B4-BE49-F238E27FC236}">
                <a16:creationId xmlns:a16="http://schemas.microsoft.com/office/drawing/2014/main" id="{B2800777-BD38-604A-8DA2-1625EE1DFD24}"/>
              </a:ext>
            </a:extLst>
          </p:cNvPr>
          <p:cNvSpPr txBox="1"/>
          <p:nvPr userDrawn="1"/>
        </p:nvSpPr>
        <p:spPr>
          <a:xfrm>
            <a:off x="5725645"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3</a:t>
            </a:r>
            <a:endParaRPr lang="en-GB" sz="1867" b="0" i="0">
              <a:solidFill>
                <a:schemeClr val="bg1"/>
              </a:solidFill>
              <a:latin typeface="Montserrat Light" pitchFamily="2" charset="77"/>
              <a:ea typeface="Montserrat Semi" charset="0"/>
              <a:cs typeface="Montserrat Semi" charset="0"/>
            </a:endParaRPr>
          </a:p>
        </p:txBody>
      </p:sp>
      <p:sp>
        <p:nvSpPr>
          <p:cNvPr id="26" name="TextBox 25">
            <a:extLst>
              <a:ext uri="{FF2B5EF4-FFF2-40B4-BE49-F238E27FC236}">
                <a16:creationId xmlns:a16="http://schemas.microsoft.com/office/drawing/2014/main" id="{76EAA304-121F-E04A-924D-6382EB6443D8}"/>
              </a:ext>
            </a:extLst>
          </p:cNvPr>
          <p:cNvSpPr txBox="1"/>
          <p:nvPr userDrawn="1"/>
        </p:nvSpPr>
        <p:spPr>
          <a:xfrm>
            <a:off x="8342653" y="3310199"/>
            <a:ext cx="302476" cy="287323"/>
          </a:xfrm>
          <a:prstGeom prst="rect">
            <a:avLst/>
          </a:prstGeom>
          <a:noFill/>
        </p:spPr>
        <p:txBody>
          <a:bodyPr wrap="square" lIns="0" tIns="0" rIns="0" bIns="0" rtlCol="0" anchor="ctr">
            <a:spAutoFit/>
          </a:bodyPr>
          <a:lstStyle/>
          <a:p>
            <a:pPr algn="ctr"/>
            <a:r>
              <a:rPr lang="en-US" sz="1867" b="0" i="0">
                <a:solidFill>
                  <a:schemeClr val="bg1"/>
                </a:solidFill>
                <a:latin typeface="Montserrat Light" pitchFamily="2" charset="77"/>
                <a:ea typeface="Montserrat Semi" charset="0"/>
                <a:cs typeface="Montserrat Semi" charset="0"/>
              </a:rPr>
              <a:t>4</a:t>
            </a:r>
            <a:endParaRPr lang="en-GB" sz="1867" b="0" i="0">
              <a:solidFill>
                <a:schemeClr val="bg1"/>
              </a:solidFill>
              <a:latin typeface="Montserrat Light" pitchFamily="2" charset="77"/>
              <a:ea typeface="Montserrat Semi" charset="0"/>
              <a:cs typeface="Montserrat Semi" charset="0"/>
            </a:endParaRPr>
          </a:p>
        </p:txBody>
      </p:sp>
    </p:spTree>
    <p:extLst>
      <p:ext uri="{BB962C8B-B14F-4D97-AF65-F5344CB8AC3E}">
        <p14:creationId xmlns:p14="http://schemas.microsoft.com/office/powerpoint/2010/main" val="2089607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793061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565636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7495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327772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797535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2583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894519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741432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088352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011612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4997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84452758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5086028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7163750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6280050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5944991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1952065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8744198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413834567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90966636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1950797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03581155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22685613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11/2/2021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4.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11/2/2021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61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1219170" rtl="0" eaLnBrk="1" latinLnBrk="0" hangingPunct="1">
        <a:lnSpc>
          <a:spcPts val="2800"/>
        </a:lnSpc>
        <a:spcBef>
          <a:spcPct val="0"/>
        </a:spcBef>
        <a:buNone/>
        <a:defRPr sz="2400" b="0" i="0" kern="1200">
          <a:solidFill>
            <a:schemeClr val="tx1"/>
          </a:solidFill>
          <a:latin typeface="Montserrat Medium" charset="0"/>
          <a:ea typeface="Montserrat Medium" charset="0"/>
          <a:cs typeface="Montserrat Medium" charset="0"/>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2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835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5857236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3" Type="http://schemas.openxmlformats.org/officeDocument/2006/relationships/image" Target="../media/image48.png"/><Relationship Id="rId18" Type="http://schemas.openxmlformats.org/officeDocument/2006/relationships/hyperlink" Target="https://urbanstems.com/" TargetMode="External"/><Relationship Id="rId26" Type="http://schemas.openxmlformats.org/officeDocument/2006/relationships/hyperlink" Target="https://prende.tv/" TargetMode="External"/><Relationship Id="rId39" Type="http://schemas.openxmlformats.org/officeDocument/2006/relationships/image" Target="../media/image60.png"/><Relationship Id="rId21" Type="http://schemas.openxmlformats.org/officeDocument/2006/relationships/image" Target="../media/image51.png"/><Relationship Id="rId34" Type="http://schemas.openxmlformats.org/officeDocument/2006/relationships/hyperlink" Target="https://www.varomoney.com/" TargetMode="External"/><Relationship Id="rId42" Type="http://schemas.openxmlformats.org/officeDocument/2006/relationships/hyperlink" Target="https://www.afterpay.com/" TargetMode="External"/><Relationship Id="rId7" Type="http://schemas.openxmlformats.org/officeDocument/2006/relationships/image" Target="../media/image45.png"/><Relationship Id="rId2" Type="http://schemas.openxmlformats.org/officeDocument/2006/relationships/image" Target="../media/image24.png"/><Relationship Id="rId16" Type="http://schemas.openxmlformats.org/officeDocument/2006/relationships/hyperlink" Target="https://slicelife.com/" TargetMode="External"/><Relationship Id="rId20" Type="http://schemas.openxmlformats.org/officeDocument/2006/relationships/hyperlink" Target="https://posh.com/" TargetMode="External"/><Relationship Id="rId29" Type="http://schemas.openxmlformats.org/officeDocument/2006/relationships/image" Target="../media/image55.png"/><Relationship Id="rId41"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https://www.theinside.com/" TargetMode="External"/><Relationship Id="rId11" Type="http://schemas.openxmlformats.org/officeDocument/2006/relationships/image" Target="../media/image47.png"/><Relationship Id="rId24" Type="http://schemas.openxmlformats.org/officeDocument/2006/relationships/hyperlink" Target="https://www.paramountplus.com/" TargetMode="External"/><Relationship Id="rId32" Type="http://schemas.openxmlformats.org/officeDocument/2006/relationships/hyperlink" Target="https://www.go2bank.com/" TargetMode="External"/><Relationship Id="rId37" Type="http://schemas.openxmlformats.org/officeDocument/2006/relationships/image" Target="../media/image59.png"/><Relationship Id="rId40" Type="http://schemas.openxmlformats.org/officeDocument/2006/relationships/hyperlink" Target="https://zebit.com/" TargetMode="External"/><Relationship Id="rId5" Type="http://schemas.openxmlformats.org/officeDocument/2006/relationships/image" Target="../media/image44.png"/><Relationship Id="rId15" Type="http://schemas.openxmlformats.org/officeDocument/2006/relationships/image" Target="../media/image35.png"/><Relationship Id="rId23" Type="http://schemas.openxmlformats.org/officeDocument/2006/relationships/image" Target="../media/image52.png"/><Relationship Id="rId28" Type="http://schemas.openxmlformats.org/officeDocument/2006/relationships/hyperlink" Target="https://www.alltrails.com/" TargetMode="External"/><Relationship Id="rId36" Type="http://schemas.openxmlformats.org/officeDocument/2006/relationships/hyperlink" Target="https://www.workingforwomen.org/" TargetMode="External"/><Relationship Id="rId10" Type="http://schemas.openxmlformats.org/officeDocument/2006/relationships/hyperlink" Target="https://molekule.com/" TargetMode="External"/><Relationship Id="rId19" Type="http://schemas.openxmlformats.org/officeDocument/2006/relationships/image" Target="../media/image50.png"/><Relationship Id="rId31" Type="http://schemas.openxmlformats.org/officeDocument/2006/relationships/image" Target="../media/image56.png"/><Relationship Id="rId4" Type="http://schemas.openxmlformats.org/officeDocument/2006/relationships/hyperlink" Target="https://www.simplehuman.com/" TargetMode="External"/><Relationship Id="rId9" Type="http://schemas.openxmlformats.org/officeDocument/2006/relationships/image" Target="../media/image46.png"/><Relationship Id="rId14" Type="http://schemas.openxmlformats.org/officeDocument/2006/relationships/hyperlink" Target="https://www.myxfitness.com/" TargetMode="External"/><Relationship Id="rId22" Type="http://schemas.openxmlformats.org/officeDocument/2006/relationships/hyperlink" Target="https://www.workhuman.com/" TargetMode="External"/><Relationship Id="rId27" Type="http://schemas.openxmlformats.org/officeDocument/2006/relationships/image" Target="../media/image54.png"/><Relationship Id="rId30" Type="http://schemas.openxmlformats.org/officeDocument/2006/relationships/hyperlink" Target="https://harvesthosts.com/" TargetMode="External"/><Relationship Id="rId35" Type="http://schemas.openxmlformats.org/officeDocument/2006/relationships/image" Target="../media/image58.jpeg"/><Relationship Id="rId43" Type="http://schemas.openxmlformats.org/officeDocument/2006/relationships/image" Target="../media/image62.png"/><Relationship Id="rId8" Type="http://schemas.openxmlformats.org/officeDocument/2006/relationships/hyperlink" Target="https://www.mrsmeyers.com/" TargetMode="External"/><Relationship Id="rId3" Type="http://schemas.openxmlformats.org/officeDocument/2006/relationships/image" Target="../media/image43.png"/><Relationship Id="rId12" Type="http://schemas.openxmlformats.org/officeDocument/2006/relationships/hyperlink" Target="https://getcerebral.com/" TargetMode="External"/><Relationship Id="rId17" Type="http://schemas.openxmlformats.org/officeDocument/2006/relationships/image" Target="../media/image49.png"/><Relationship Id="rId25" Type="http://schemas.openxmlformats.org/officeDocument/2006/relationships/image" Target="../media/image53.png"/><Relationship Id="rId33" Type="http://schemas.openxmlformats.org/officeDocument/2006/relationships/image" Target="../media/image57.png"/><Relationship Id="rId38" Type="http://schemas.openxmlformats.org/officeDocument/2006/relationships/hyperlink" Target="https://climatepower.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chart" Target="../charts/chart8.xml"/><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jpeg"/><Relationship Id="rId2" Type="http://schemas.openxmlformats.org/officeDocument/2006/relationships/image" Target="../media/image22.png"/><Relationship Id="rId16" Type="http://schemas.openxmlformats.org/officeDocument/2006/relationships/image" Target="../media/image80.png"/><Relationship Id="rId20"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jpeg"/><Relationship Id="rId15" Type="http://schemas.openxmlformats.org/officeDocument/2006/relationships/image" Target="../media/image79.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13.xml.rels><?xml version="1.0" encoding="UTF-8" standalone="yes"?>
<Relationships xmlns="http://schemas.openxmlformats.org/package/2006/relationships"><Relationship Id="rId13" Type="http://schemas.openxmlformats.org/officeDocument/2006/relationships/image" Target="../media/image95.jpeg"/><Relationship Id="rId18" Type="http://schemas.openxmlformats.org/officeDocument/2006/relationships/image" Target="../media/image99.png"/><Relationship Id="rId26" Type="http://schemas.openxmlformats.org/officeDocument/2006/relationships/image" Target="../media/image107.png"/><Relationship Id="rId39" Type="http://schemas.openxmlformats.org/officeDocument/2006/relationships/image" Target="../media/image119.png"/><Relationship Id="rId21" Type="http://schemas.openxmlformats.org/officeDocument/2006/relationships/image" Target="../media/image102.jpeg"/><Relationship Id="rId34" Type="http://schemas.openxmlformats.org/officeDocument/2006/relationships/image" Target="../media/image114.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3.png"/><Relationship Id="rId38" Type="http://schemas.openxmlformats.org/officeDocument/2006/relationships/image" Target="../media/image118.png"/><Relationship Id="rId2" Type="http://schemas.openxmlformats.org/officeDocument/2006/relationships/notesSlide" Target="../notesSlides/notesSlide8.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5.png"/><Relationship Id="rId32" Type="http://schemas.openxmlformats.org/officeDocument/2006/relationships/image" Target="../media/image112.png"/><Relationship Id="rId37" Type="http://schemas.openxmlformats.org/officeDocument/2006/relationships/image" Target="../media/image117.png"/><Relationship Id="rId5" Type="http://schemas.openxmlformats.org/officeDocument/2006/relationships/image" Target="../media/image87.png"/><Relationship Id="rId15" Type="http://schemas.openxmlformats.org/officeDocument/2006/relationships/image" Target="../media/image63.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6.png"/><Relationship Id="rId10" Type="http://schemas.openxmlformats.org/officeDocument/2006/relationships/image" Target="../media/image92.png"/><Relationship Id="rId19" Type="http://schemas.openxmlformats.org/officeDocument/2006/relationships/image" Target="../media/image100.png"/><Relationship Id="rId31" Type="http://schemas.openxmlformats.org/officeDocument/2006/relationships/image" Target="../media/image66.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3.jpe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5.png"/><Relationship Id="rId8" Type="http://schemas.openxmlformats.org/officeDocument/2006/relationships/image" Target="../media/image90.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0.png"/><Relationship Id="rId1" Type="http://schemas.openxmlformats.org/officeDocument/2006/relationships/slideLayout" Target="../slideLayouts/slideLayout36.xml"/><Relationship Id="rId4" Type="http://schemas.openxmlformats.org/officeDocument/2006/relationships/image" Target="../media/image121.png"/></Relationships>
</file>

<file path=ppt/slides/_rels/slide1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3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0.png"/><Relationship Id="rId1" Type="http://schemas.openxmlformats.org/officeDocument/2006/relationships/slideLayout" Target="../slideLayouts/slideLayout36.xml"/><Relationship Id="rId4" Type="http://schemas.openxmlformats.org/officeDocument/2006/relationships/image" Target="../media/image121.png"/></Relationships>
</file>

<file path=ppt/slides/_rels/slide24.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22.png"/><Relationship Id="rId7" Type="http://schemas.openxmlformats.org/officeDocument/2006/relationships/image" Target="../media/image1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25.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1.png"/><Relationship Id="rId3" Type="http://schemas.openxmlformats.org/officeDocument/2006/relationships/image" Target="../media/image129.png"/><Relationship Id="rId7" Type="http://schemas.openxmlformats.org/officeDocument/2006/relationships/hyperlink" Target="https://thevab.com/insight/secret-of-my-success" TargetMode="External"/><Relationship Id="rId12" Type="http://schemas.openxmlformats.org/officeDocument/2006/relationships/slide" Target="slide28.xml"/><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hyperlink" Target="https://thevab.com/our-team/leah-montner-dixon" TargetMode="External"/><Relationship Id="rId11" Type="http://schemas.openxmlformats.org/officeDocument/2006/relationships/hyperlink" Target="https://thevab.com/insight/welcome-tv-FY-2020" TargetMode="External"/><Relationship Id="rId5" Type="http://schemas.openxmlformats.org/officeDocument/2006/relationships/hyperlink" Target="https://thevab.com/team-board" TargetMode="External"/><Relationship Id="rId15" Type="http://schemas.openxmlformats.org/officeDocument/2006/relationships/image" Target="../media/image133.jpeg"/><Relationship Id="rId10" Type="http://schemas.openxmlformats.org/officeDocument/2006/relationships/hyperlink" Target="https://thevab.com/insight/proven-strategies-tactics-audience-based-tv-buying" TargetMode="External"/><Relationship Id="rId4" Type="http://schemas.openxmlformats.org/officeDocument/2006/relationships/hyperlink" Target="https://thevab.com/" TargetMode="External"/><Relationship Id="rId9" Type="http://schemas.openxmlformats.org/officeDocument/2006/relationships/hyperlink" Target="https://thevab.com/insight/meeting-industry-challenges" TargetMode="External"/><Relationship Id="rId14" Type="http://schemas.openxmlformats.org/officeDocument/2006/relationships/image" Target="../media/image132.png"/></Relationships>
</file>

<file path=ppt/slides/_rels/slide2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17" Type="http://schemas.openxmlformats.org/officeDocument/2006/relationships/hyperlink" Target="https://whiteheartlegal.com/" TargetMode="External"/><Relationship Id="rId21" Type="http://schemas.openxmlformats.org/officeDocument/2006/relationships/hyperlink" Target="http://www.oatly.com/" TargetMode="External"/><Relationship Id="rId42" Type="http://schemas.openxmlformats.org/officeDocument/2006/relationships/hyperlink" Target="https://www.horizonfitness.com/" TargetMode="External"/><Relationship Id="rId63" Type="http://schemas.openxmlformats.org/officeDocument/2006/relationships/hyperlink" Target="https://swiftmeats.com/" TargetMode="External"/><Relationship Id="rId84" Type="http://schemas.openxmlformats.org/officeDocument/2006/relationships/hyperlink" Target="https://liveouter.com/products?gclid=CjwKCAjw2P-KBhByEiwADBYWCsOMri3jfgEIIesNcITXgBQ3GoSCjAvl3hwlQFYlKGlaQlp7LR5mjhoC0fcQAvD_BwE" TargetMode="External"/><Relationship Id="rId138" Type="http://schemas.openxmlformats.org/officeDocument/2006/relationships/hyperlink" Target="https://thejetacademy.com/" TargetMode="External"/><Relationship Id="rId107" Type="http://schemas.openxmlformats.org/officeDocument/2006/relationships/hyperlink" Target="https://molekule.com/" TargetMode="External"/><Relationship Id="rId11" Type="http://schemas.openxmlformats.org/officeDocument/2006/relationships/hyperlink" Target="https://ouraring.com/" TargetMode="External"/><Relationship Id="rId32" Type="http://schemas.openxmlformats.org/officeDocument/2006/relationships/hyperlink" Target="https://www2.deloitte.com/ui/en.html" TargetMode="External"/><Relationship Id="rId53" Type="http://schemas.openxmlformats.org/officeDocument/2006/relationships/hyperlink" Target="https://makegolfyourthing.org/" TargetMode="External"/><Relationship Id="rId74" Type="http://schemas.openxmlformats.org/officeDocument/2006/relationships/hyperlink" Target="https://www.cointreau.com/us/en/" TargetMode="External"/><Relationship Id="rId128" Type="http://schemas.openxmlformats.org/officeDocument/2006/relationships/hyperlink" Target="https://lairdsuperfood.com/" TargetMode="External"/><Relationship Id="rId149" Type="http://schemas.openxmlformats.org/officeDocument/2006/relationships/hyperlink" Target="https://www.hipoptical.com/" TargetMode="External"/><Relationship Id="rId5" Type="http://schemas.openxmlformats.org/officeDocument/2006/relationships/hyperlink" Target="https://www.sunosi.com/" TargetMode="External"/><Relationship Id="rId95" Type="http://schemas.openxmlformats.org/officeDocument/2006/relationships/hyperlink" Target="https://oxygen.us/" TargetMode="External"/><Relationship Id="rId22" Type="http://schemas.openxmlformats.org/officeDocument/2006/relationships/hyperlink" Target="https://www.collidersdesserts.com/" TargetMode="External"/><Relationship Id="rId27" Type="http://schemas.openxmlformats.org/officeDocument/2006/relationships/hyperlink" Target="http://impossiblefoods.com/" TargetMode="External"/><Relationship Id="rId43" Type="http://schemas.openxmlformats.org/officeDocument/2006/relationships/hyperlink" Target="https://www.bbqguys.com/" TargetMode="External"/><Relationship Id="rId48" Type="http://schemas.openxmlformats.org/officeDocument/2006/relationships/hyperlink" Target="https://www.everyplate.com/" TargetMode="External"/><Relationship Id="rId64" Type="http://schemas.openxmlformats.org/officeDocument/2006/relationships/hyperlink" Target="https://americanedgeproject.org/who-we-are/" TargetMode="External"/><Relationship Id="rId69" Type="http://schemas.openxmlformats.org/officeDocument/2006/relationships/hyperlink" Target="https://allblk.tv/" TargetMode="External"/><Relationship Id="rId113" Type="http://schemas.openxmlformats.org/officeDocument/2006/relationships/hyperlink" Target="https://brania.com/products/instant-beauty?variant=37973513240767&amp;currency=USD&amp;utm_medium=product_sync&amp;utm_source=google&amp;utm_content=sag_organic&amp;utm_campaign=sag_organic&amp;gclid=Cj0KCQjw1ouKBhC5ARIsAHXNMI8wX97OFMykH2q8Pq51SNlv_aBsEkAcE9VwIlFRX2Fe1HtB1i5suCUaAvN-EALw_wcB" TargetMode="External"/><Relationship Id="rId118" Type="http://schemas.openxmlformats.org/officeDocument/2006/relationships/hyperlink" Target="https://www.bobhurleyrv.com/" TargetMode="External"/><Relationship Id="rId134" Type="http://schemas.openxmlformats.org/officeDocument/2006/relationships/hyperlink" Target="https://www.mdinr.com/" TargetMode="External"/><Relationship Id="rId139" Type="http://schemas.openxmlformats.org/officeDocument/2006/relationships/hyperlink" Target="https://posh.com/" TargetMode="External"/><Relationship Id="rId80" Type="http://schemas.openxmlformats.org/officeDocument/2006/relationships/hyperlink" Target="https://anytask.com/" TargetMode="External"/><Relationship Id="rId85" Type="http://schemas.openxmlformats.org/officeDocument/2006/relationships/hyperlink" Target="https://augustinusbader.com/us/en/" TargetMode="External"/><Relationship Id="rId150" Type="http://schemas.openxmlformats.org/officeDocument/2006/relationships/hyperlink" Target="https://www.tickpick.com/" TargetMode="External"/><Relationship Id="rId12" Type="http://schemas.openxmlformats.org/officeDocument/2006/relationships/hyperlink" Target="https://www.ingrezza.com/" TargetMode="External"/><Relationship Id="rId17" Type="http://schemas.openxmlformats.org/officeDocument/2006/relationships/hyperlink" Target="https://launch.shift4shop.com/" TargetMode="External"/><Relationship Id="rId33" Type="http://schemas.openxmlformats.org/officeDocument/2006/relationships/hyperlink" Target="https://www.bingoblitz.com/" TargetMode="External"/><Relationship Id="rId38" Type="http://schemas.openxmlformats.org/officeDocument/2006/relationships/hyperlink" Target="https://tattooedchef.com/" TargetMode="External"/><Relationship Id="rId59" Type="http://schemas.openxmlformats.org/officeDocument/2006/relationships/hyperlink" Target="https://www.picnictax.com/" TargetMode="External"/><Relationship Id="rId103" Type="http://schemas.openxmlformats.org/officeDocument/2006/relationships/hyperlink" Target="https://www.wihatools.com/" TargetMode="External"/><Relationship Id="rId108" Type="http://schemas.openxmlformats.org/officeDocument/2006/relationships/hyperlink" Target="https://www.malwarebytes.com/" TargetMode="External"/><Relationship Id="rId124" Type="http://schemas.openxmlformats.org/officeDocument/2006/relationships/hyperlink" Target="https://www.peopleready.com/" TargetMode="External"/><Relationship Id="rId129" Type="http://schemas.openxmlformats.org/officeDocument/2006/relationships/hyperlink" Target="https://www.aapc.com/" TargetMode="External"/><Relationship Id="rId54" Type="http://schemas.openxmlformats.org/officeDocument/2006/relationships/hyperlink" Target="https://drinkcacti.com/" TargetMode="External"/><Relationship Id="rId70" Type="http://schemas.openxmlformats.org/officeDocument/2006/relationships/hyperlink" Target="https://www.stage6films.com/" TargetMode="External"/><Relationship Id="rId75" Type="http://schemas.openxmlformats.org/officeDocument/2006/relationships/hyperlink" Target="https://www.alltrails.com/" TargetMode="External"/><Relationship Id="rId91" Type="http://schemas.openxmlformats.org/officeDocument/2006/relationships/hyperlink" Target="https://www.everythingbreaks.com/" TargetMode="External"/><Relationship Id="rId96" Type="http://schemas.openxmlformats.org/officeDocument/2006/relationships/hyperlink" Target="https://www.smartmatch.com/" TargetMode="External"/><Relationship Id="rId140" Type="http://schemas.openxmlformats.org/officeDocument/2006/relationships/hyperlink" Target="https://www.switchup.org/" TargetMode="External"/><Relationship Id="rId145" Type="http://schemas.openxmlformats.org/officeDocument/2006/relationships/hyperlink" Target="https://www.americanfinancing.net/" TargetMode="External"/><Relationship Id="rId1" Type="http://schemas.openxmlformats.org/officeDocument/2006/relationships/slideLayout" Target="../slideLayouts/slideLayout7.xml"/><Relationship Id="rId6" Type="http://schemas.openxmlformats.org/officeDocument/2006/relationships/hyperlink" Target="https://prende.tv/" TargetMode="External"/><Relationship Id="rId23" Type="http://schemas.openxmlformats.org/officeDocument/2006/relationships/hyperlink" Target="https://www.nervivehealth.com/en-us/products/nerve-relief" TargetMode="External"/><Relationship Id="rId28" Type="http://schemas.openxmlformats.org/officeDocument/2006/relationships/hyperlink" Target="http://www.pharmacyclics.com/" TargetMode="External"/><Relationship Id="rId49" Type="http://schemas.openxmlformats.org/officeDocument/2006/relationships/hyperlink" Target="https://openfarmpet.com/" TargetMode="External"/><Relationship Id="rId114" Type="http://schemas.openxmlformats.org/officeDocument/2006/relationships/hyperlink" Target="http://www.origindiagnostics.com/" TargetMode="External"/><Relationship Id="rId119" Type="http://schemas.openxmlformats.org/officeDocument/2006/relationships/hyperlink" Target="https://surelywell.com/" TargetMode="External"/><Relationship Id="rId44" Type="http://schemas.openxmlformats.org/officeDocument/2006/relationships/hyperlink" Target="https://www.compeedusa.com/" TargetMode="External"/><Relationship Id="rId60" Type="http://schemas.openxmlformats.org/officeDocument/2006/relationships/hyperlink" Target="https://www.afterpay.com/en-US" TargetMode="External"/><Relationship Id="rId65" Type="http://schemas.openxmlformats.org/officeDocument/2006/relationships/hyperlink" Target="https://www.goodsports.org/" TargetMode="External"/><Relationship Id="rId81" Type="http://schemas.openxmlformats.org/officeDocument/2006/relationships/hyperlink" Target="https://www.theinside.com/" TargetMode="External"/><Relationship Id="rId86" Type="http://schemas.openxmlformats.org/officeDocument/2006/relationships/hyperlink" Target="https://www.windmillvitamins.com/brand/resistance-c" TargetMode="External"/><Relationship Id="rId130" Type="http://schemas.openxmlformats.org/officeDocument/2006/relationships/hyperlink" Target="https://www.roccat.com/" TargetMode="External"/><Relationship Id="rId135" Type="http://schemas.openxmlformats.org/officeDocument/2006/relationships/hyperlink" Target="https://www.fairharborclothing.com/" TargetMode="External"/><Relationship Id="rId13" Type="http://schemas.openxmlformats.org/officeDocument/2006/relationships/hyperlink" Target="https://www.austedo.com/" TargetMode="External"/><Relationship Id="rId18" Type="http://schemas.openxmlformats.org/officeDocument/2006/relationships/hyperlink" Target="https://www.phexxi.com/" TargetMode="External"/><Relationship Id="rId39" Type="http://schemas.openxmlformats.org/officeDocument/2006/relationships/hyperlink" Target="https://stuffedpuffs.com/" TargetMode="External"/><Relationship Id="rId109" Type="http://schemas.openxmlformats.org/officeDocument/2006/relationships/hyperlink" Target="https://sentrylaw.com/" TargetMode="External"/><Relationship Id="rId34" Type="http://schemas.openxmlformats.org/officeDocument/2006/relationships/hyperlink" Target="https://www.workhuman.com/" TargetMode="External"/><Relationship Id="rId50" Type="http://schemas.openxmlformats.org/officeDocument/2006/relationships/hyperlink" Target="https://clearmatchmedicare.com/about-us" TargetMode="External"/><Relationship Id="rId55" Type="http://schemas.openxmlformats.org/officeDocument/2006/relationships/hyperlink" Target="http://smithlawmt.com/about-us/" TargetMode="External"/><Relationship Id="rId76" Type="http://schemas.openxmlformats.org/officeDocument/2006/relationships/hyperlink" Target="https://oxcarcare.com/" TargetMode="External"/><Relationship Id="rId97" Type="http://schemas.openxmlformats.org/officeDocument/2006/relationships/hyperlink" Target="https://www.moneylion.com/" TargetMode="External"/><Relationship Id="rId104" Type="http://schemas.openxmlformats.org/officeDocument/2006/relationships/hyperlink" Target="https://www.topeleven.com/" TargetMode="External"/><Relationship Id="rId120" Type="http://schemas.openxmlformats.org/officeDocument/2006/relationships/hyperlink" Target="https://www.glossier.com/" TargetMode="External"/><Relationship Id="rId125" Type="http://schemas.openxmlformats.org/officeDocument/2006/relationships/hyperlink" Target="https://seralabshealth.com/" TargetMode="External"/><Relationship Id="rId141" Type="http://schemas.openxmlformats.org/officeDocument/2006/relationships/hyperlink" Target="https://daltonwholesalefloors.com/" TargetMode="External"/><Relationship Id="rId146" Type="http://schemas.openxmlformats.org/officeDocument/2006/relationships/hyperlink" Target="https://undefeated.com/" TargetMode="External"/><Relationship Id="rId7" Type="http://schemas.openxmlformats.org/officeDocument/2006/relationships/hyperlink" Target="https://www.breztri.com/" TargetMode="External"/><Relationship Id="rId71" Type="http://schemas.openxmlformats.org/officeDocument/2006/relationships/hyperlink" Target="https://ddmovers.com/" TargetMode="External"/><Relationship Id="rId92" Type="http://schemas.openxmlformats.org/officeDocument/2006/relationships/hyperlink" Target="https://itarestructuring.com/" TargetMode="External"/><Relationship Id="rId2" Type="http://schemas.openxmlformats.org/officeDocument/2006/relationships/notesSlide" Target="../notesSlides/notesSlide15.xml"/><Relationship Id="rId29" Type="http://schemas.openxmlformats.org/officeDocument/2006/relationships/hyperlink" Target="https://www.abbott.com/BinaxNOW-Tests-NAVICA-App.html" TargetMode="External"/><Relationship Id="rId24" Type="http://schemas.openxmlformats.org/officeDocument/2006/relationships/hyperlink" Target="https://www.sophos.com/en-us.aspx" TargetMode="External"/><Relationship Id="rId40" Type="http://schemas.openxmlformats.org/officeDocument/2006/relationships/hyperlink" Target="https://trustandwill.com/" TargetMode="External"/><Relationship Id="rId45" Type="http://schemas.openxmlformats.org/officeDocument/2006/relationships/hyperlink" Target="https://www.victimsjusticegroup.com/" TargetMode="External"/><Relationship Id="rId66" Type="http://schemas.openxmlformats.org/officeDocument/2006/relationships/hyperlink" Target="https://zestypaws.com/" TargetMode="External"/><Relationship Id="rId87" Type="http://schemas.openxmlformats.org/officeDocument/2006/relationships/hyperlink" Target="https://www.quiverdistribution.com/" TargetMode="External"/><Relationship Id="rId110" Type="http://schemas.openxmlformats.org/officeDocument/2006/relationships/hyperlink" Target="https://pipettebaby.com/" TargetMode="External"/><Relationship Id="rId115" Type="http://schemas.openxmlformats.org/officeDocument/2006/relationships/hyperlink" Target="https://www.ey.com/en_us/strategy" TargetMode="External"/><Relationship Id="rId131" Type="http://schemas.openxmlformats.org/officeDocument/2006/relationships/hyperlink" Target="https://www.goaptive.com/" TargetMode="External"/><Relationship Id="rId136" Type="http://schemas.openxmlformats.org/officeDocument/2006/relationships/hyperlink" Target="https://www.vertexinc.com/" TargetMode="External"/><Relationship Id="rId61" Type="http://schemas.openxmlformats.org/officeDocument/2006/relationships/hyperlink" Target="https://www.waystar.com/" TargetMode="External"/><Relationship Id="rId82" Type="http://schemas.openxmlformats.org/officeDocument/2006/relationships/hyperlink" Target="https://www.pixicade.com/" TargetMode="External"/><Relationship Id="rId19" Type="http://schemas.openxmlformats.org/officeDocument/2006/relationships/hyperlink" Target="https://www.talentigelato.com/" TargetMode="External"/><Relationship Id="rId14" Type="http://schemas.openxmlformats.org/officeDocument/2006/relationships/hyperlink" Target="https://nine-elements.com/" TargetMode="External"/><Relationship Id="rId30" Type="http://schemas.openxmlformats.org/officeDocument/2006/relationships/hyperlink" Target="http://www.varomoney.com/" TargetMode="External"/><Relationship Id="rId35" Type="http://schemas.openxmlformats.org/officeDocument/2006/relationships/hyperlink" Target="https://www.mrsmeyers.com/" TargetMode="External"/><Relationship Id="rId56" Type="http://schemas.openxmlformats.org/officeDocument/2006/relationships/hyperlink" Target="https://byjus.com/us/" TargetMode="External"/><Relationship Id="rId77" Type="http://schemas.openxmlformats.org/officeDocument/2006/relationships/hyperlink" Target="https://www.simplehuman.com/" TargetMode="External"/><Relationship Id="rId100" Type="http://schemas.openxmlformats.org/officeDocument/2006/relationships/hyperlink" Target="https://www.horizonph.com/" TargetMode="External"/><Relationship Id="rId105" Type="http://schemas.openxmlformats.org/officeDocument/2006/relationships/hyperlink" Target="https://www.legacyquotedirect.com/" TargetMode="External"/><Relationship Id="rId126" Type="http://schemas.openxmlformats.org/officeDocument/2006/relationships/hyperlink" Target="https://paireyewear.com/" TargetMode="External"/><Relationship Id="rId147" Type="http://schemas.openxmlformats.org/officeDocument/2006/relationships/hyperlink" Target="https://chromagro.com/" TargetMode="External"/><Relationship Id="rId8" Type="http://schemas.openxmlformats.org/officeDocument/2006/relationships/hyperlink" Target="https://www.kesimpta.com/" TargetMode="External"/><Relationship Id="rId51" Type="http://schemas.openxmlformats.org/officeDocument/2006/relationships/hyperlink" Target="https://www.therabody.com/" TargetMode="External"/><Relationship Id="rId72" Type="http://schemas.openxmlformats.org/officeDocument/2006/relationships/hyperlink" Target="https://www.workingforwomen.org/what-we-do/" TargetMode="External"/><Relationship Id="rId93" Type="http://schemas.openxmlformats.org/officeDocument/2006/relationships/hyperlink" Target="https://skims.com/" TargetMode="External"/><Relationship Id="rId98" Type="http://schemas.openxmlformats.org/officeDocument/2006/relationships/hyperlink" Target="https://www.acremezcal.com/" TargetMode="External"/><Relationship Id="rId121" Type="http://schemas.openxmlformats.org/officeDocument/2006/relationships/hyperlink" Target="https://us.nakedwines.com/full_site" TargetMode="External"/><Relationship Id="rId142" Type="http://schemas.openxmlformats.org/officeDocument/2006/relationships/hyperlink" Target="https://carequiz.com/cq02/" TargetMode="External"/><Relationship Id="rId3" Type="http://schemas.openxmlformats.org/officeDocument/2006/relationships/image" Target="../media/image22.png"/><Relationship Id="rId25" Type="http://schemas.openxmlformats.org/officeDocument/2006/relationships/hyperlink" Target="https://www.loopnet.com/" TargetMode="External"/><Relationship Id="rId46" Type="http://schemas.openxmlformats.org/officeDocument/2006/relationships/hyperlink" Target="https://www.dairylandinsurance.com/" TargetMode="External"/><Relationship Id="rId67" Type="http://schemas.openxmlformats.org/officeDocument/2006/relationships/hyperlink" Target="https://climatepower.us/about/" TargetMode="External"/><Relationship Id="rId116" Type="http://schemas.openxmlformats.org/officeDocument/2006/relationships/hyperlink" Target="https://www.ipshowers.com/hotel-spa/" TargetMode="External"/><Relationship Id="rId137" Type="http://schemas.openxmlformats.org/officeDocument/2006/relationships/hyperlink" Target="https://pixels.com/" TargetMode="External"/><Relationship Id="rId20" Type="http://schemas.openxmlformats.org/officeDocument/2006/relationships/hyperlink" Target="https://slicelife.com/" TargetMode="External"/><Relationship Id="rId41" Type="http://schemas.openxmlformats.org/officeDocument/2006/relationships/hyperlink" Target="https://www.disabilityhelp.today/" TargetMode="External"/><Relationship Id="rId62" Type="http://schemas.openxmlformats.org/officeDocument/2006/relationships/hyperlink" Target="https://www.anhelosalud.com/" TargetMode="External"/><Relationship Id="rId83" Type="http://schemas.openxmlformats.org/officeDocument/2006/relationships/hyperlink" Target="https://www.pega.com/" TargetMode="External"/><Relationship Id="rId88" Type="http://schemas.openxmlformats.org/officeDocument/2006/relationships/hyperlink" Target="https://247sports.com/" TargetMode="External"/><Relationship Id="rId111" Type="http://schemas.openxmlformats.org/officeDocument/2006/relationships/hyperlink" Target="https://angelinos.com/" TargetMode="External"/><Relationship Id="rId132" Type="http://schemas.openxmlformats.org/officeDocument/2006/relationships/hyperlink" Target="https://lifecareinsurance.ca/" TargetMode="External"/><Relationship Id="rId15" Type="http://schemas.openxmlformats.org/officeDocument/2006/relationships/hyperlink" Target="https://www.go2bank.com/" TargetMode="External"/><Relationship Id="rId36" Type="http://schemas.openxmlformats.org/officeDocument/2006/relationships/hyperlink" Target="https://www.worldremit.com/" TargetMode="External"/><Relationship Id="rId57" Type="http://schemas.openxmlformats.org/officeDocument/2006/relationships/hyperlink" Target="https://www.tracksmith.com/" TargetMode="External"/><Relationship Id="rId106" Type="http://schemas.openxmlformats.org/officeDocument/2006/relationships/hyperlink" Target="https://www.ihatestevensinger.com/" TargetMode="External"/><Relationship Id="rId127" Type="http://schemas.openxmlformats.org/officeDocument/2006/relationships/hyperlink" Target="https://www.joshcellars.com/" TargetMode="External"/><Relationship Id="rId10" Type="http://schemas.openxmlformats.org/officeDocument/2006/relationships/hyperlink" Target="http://www.allbirds.com/" TargetMode="External"/><Relationship Id="rId31" Type="http://schemas.openxmlformats.org/officeDocument/2006/relationships/hyperlink" Target="https://www.kinder.com/us/en/applaydu" TargetMode="External"/><Relationship Id="rId52" Type="http://schemas.openxmlformats.org/officeDocument/2006/relationships/hyperlink" Target="https://olukai.com/" TargetMode="External"/><Relationship Id="rId73" Type="http://schemas.openxmlformats.org/officeDocument/2006/relationships/hyperlink" Target="https://urbanstems.com/" TargetMode="External"/><Relationship Id="rId78" Type="http://schemas.openxmlformats.org/officeDocument/2006/relationships/hyperlink" Target="https://www.womply.com/hp1/" TargetMode="External"/><Relationship Id="rId94" Type="http://schemas.openxmlformats.org/officeDocument/2006/relationships/hyperlink" Target="https://harvesthosts.com/" TargetMode="External"/><Relationship Id="rId99" Type="http://schemas.openxmlformats.org/officeDocument/2006/relationships/hyperlink" Target="https://www.alvinailey.org/" TargetMode="External"/><Relationship Id="rId101" Type="http://schemas.openxmlformats.org/officeDocument/2006/relationships/hyperlink" Target="https://intelliloan.com/" TargetMode="External"/><Relationship Id="rId122" Type="http://schemas.openxmlformats.org/officeDocument/2006/relationships/hyperlink" Target="https://milkbarstore.com/?view=hero" TargetMode="External"/><Relationship Id="rId143" Type="http://schemas.openxmlformats.org/officeDocument/2006/relationships/hyperlink" Target="https://www.abm.com/" TargetMode="External"/><Relationship Id="rId148" Type="http://schemas.openxmlformats.org/officeDocument/2006/relationships/hyperlink" Target="https://childressvineyards.com/" TargetMode="External"/><Relationship Id="rId4" Type="http://schemas.openxmlformats.org/officeDocument/2006/relationships/hyperlink" Target="https://www.paramountplus.com/" TargetMode="External"/><Relationship Id="rId9" Type="http://schemas.openxmlformats.org/officeDocument/2006/relationships/hyperlink" Target="http://www.canva.com/" TargetMode="External"/><Relationship Id="rId26" Type="http://schemas.openxmlformats.org/officeDocument/2006/relationships/hyperlink" Target="https://www.capecodchips.com/" TargetMode="External"/><Relationship Id="rId47" Type="http://schemas.openxmlformats.org/officeDocument/2006/relationships/hyperlink" Target="https://www.shopflamingo.com/en/us/" TargetMode="External"/><Relationship Id="rId68" Type="http://schemas.openxmlformats.org/officeDocument/2006/relationships/hyperlink" Target="https://www.aon.com/home/index.html" TargetMode="External"/><Relationship Id="rId89" Type="http://schemas.openxmlformats.org/officeDocument/2006/relationships/hyperlink" Target="https://www.sofacityusa.com/" TargetMode="External"/><Relationship Id="rId112" Type="http://schemas.openxmlformats.org/officeDocument/2006/relationships/hyperlink" Target="https://www.onemedical.com/" TargetMode="External"/><Relationship Id="rId133" Type="http://schemas.openxmlformats.org/officeDocument/2006/relationships/hyperlink" Target="https://allpropasser.com/" TargetMode="External"/><Relationship Id="rId16" Type="http://schemas.openxmlformats.org/officeDocument/2006/relationships/hyperlink" Target="https://www.wellcertified.com/" TargetMode="External"/><Relationship Id="rId37" Type="http://schemas.openxmlformats.org/officeDocument/2006/relationships/hyperlink" Target="https://www.biberk.com/" TargetMode="External"/><Relationship Id="rId58" Type="http://schemas.openxmlformats.org/officeDocument/2006/relationships/hyperlink" Target="https://frida.com/" TargetMode="External"/><Relationship Id="rId79" Type="http://schemas.openxmlformats.org/officeDocument/2006/relationships/hyperlink" Target="https://conceptivapps.com/blossom/index.html" TargetMode="External"/><Relationship Id="rId102" Type="http://schemas.openxmlformats.org/officeDocument/2006/relationships/hyperlink" Target="https://www.myxfitness.com/" TargetMode="External"/><Relationship Id="rId123" Type="http://schemas.openxmlformats.org/officeDocument/2006/relationships/hyperlink" Target="https://www.standardprocess.com/" TargetMode="External"/><Relationship Id="rId144" Type="http://schemas.openxmlformats.org/officeDocument/2006/relationships/hyperlink" Target="https://weslend.com/" TargetMode="External"/><Relationship Id="rId90" Type="http://schemas.openxmlformats.org/officeDocument/2006/relationships/hyperlink" Target="https://zebit.com/"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3.png"/><Relationship Id="rId18" Type="http://schemas.openxmlformats.org/officeDocument/2006/relationships/image" Target="../media/image148.png"/><Relationship Id="rId3" Type="http://schemas.openxmlformats.org/officeDocument/2006/relationships/image" Target="../media/image24.png"/><Relationship Id="rId21" Type="http://schemas.openxmlformats.org/officeDocument/2006/relationships/image" Target="../media/image151.png"/><Relationship Id="rId7" Type="http://schemas.openxmlformats.org/officeDocument/2006/relationships/image" Target="../media/image138.png"/><Relationship Id="rId12" Type="http://schemas.openxmlformats.org/officeDocument/2006/relationships/image" Target="../media/image25.png"/><Relationship Id="rId17" Type="http://schemas.openxmlformats.org/officeDocument/2006/relationships/image" Target="../media/image147.png"/><Relationship Id="rId2" Type="http://schemas.openxmlformats.org/officeDocument/2006/relationships/notesSlide" Target="../notesSlides/notesSlide16.xml"/><Relationship Id="rId16" Type="http://schemas.openxmlformats.org/officeDocument/2006/relationships/image" Target="../media/image146.png"/><Relationship Id="rId20" Type="http://schemas.openxmlformats.org/officeDocument/2006/relationships/image" Target="../media/image150.jpeg"/><Relationship Id="rId1" Type="http://schemas.openxmlformats.org/officeDocument/2006/relationships/slideLayout" Target="../slideLayouts/slideLayout7.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5.png"/><Relationship Id="rId10" Type="http://schemas.openxmlformats.org/officeDocument/2006/relationships/image" Target="../media/image141.png"/><Relationship Id="rId19" Type="http://schemas.openxmlformats.org/officeDocument/2006/relationships/image" Target="../media/image149.jpe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2.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hyperlink" Target="https://thevab.com/insight/welcome-tv-FY-2020" TargetMode="Externa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0.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1.png"/><Relationship Id="rId18" Type="http://schemas.openxmlformats.org/officeDocument/2006/relationships/image" Target="../media/image166.jpeg"/><Relationship Id="rId3" Type="http://schemas.openxmlformats.org/officeDocument/2006/relationships/image" Target="../media/image153.png"/><Relationship Id="rId7" Type="http://schemas.openxmlformats.org/officeDocument/2006/relationships/image" Target="../media/image65.png"/><Relationship Id="rId12" Type="http://schemas.openxmlformats.org/officeDocument/2006/relationships/image" Target="../media/image160.png"/><Relationship Id="rId17" Type="http://schemas.openxmlformats.org/officeDocument/2006/relationships/image" Target="../media/image165.png"/><Relationship Id="rId2" Type="http://schemas.openxmlformats.org/officeDocument/2006/relationships/image" Target="../media/image22.png"/><Relationship Id="rId16" Type="http://schemas.openxmlformats.org/officeDocument/2006/relationships/image" Target="../media/image164.png"/><Relationship Id="rId20" Type="http://schemas.openxmlformats.org/officeDocument/2006/relationships/image" Target="../media/image168.png"/><Relationship Id="rId1" Type="http://schemas.openxmlformats.org/officeDocument/2006/relationships/slideLayout" Target="../slideLayouts/slideLayout7.xml"/><Relationship Id="rId6" Type="http://schemas.openxmlformats.org/officeDocument/2006/relationships/image" Target="../media/image156.png"/><Relationship Id="rId11" Type="http://schemas.openxmlformats.org/officeDocument/2006/relationships/image" Target="../media/image159.jpeg"/><Relationship Id="rId5" Type="http://schemas.openxmlformats.org/officeDocument/2006/relationships/image" Target="../media/image155.png"/><Relationship Id="rId15" Type="http://schemas.openxmlformats.org/officeDocument/2006/relationships/image" Target="../media/image163.png"/><Relationship Id="rId10" Type="http://schemas.openxmlformats.org/officeDocument/2006/relationships/image" Target="../media/image82.png"/><Relationship Id="rId19" Type="http://schemas.openxmlformats.org/officeDocument/2006/relationships/image" Target="../media/image167.jpeg"/><Relationship Id="rId4" Type="http://schemas.openxmlformats.org/officeDocument/2006/relationships/image" Target="../media/image154.jpeg"/><Relationship Id="rId9" Type="http://schemas.openxmlformats.org/officeDocument/2006/relationships/image" Target="../media/image158.png"/><Relationship Id="rId14" Type="http://schemas.openxmlformats.org/officeDocument/2006/relationships/image" Target="../media/image162.jpe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75.jpeg"/><Relationship Id="rId18" Type="http://schemas.openxmlformats.org/officeDocument/2006/relationships/image" Target="../media/image180.png"/><Relationship Id="rId3" Type="http://schemas.openxmlformats.org/officeDocument/2006/relationships/image" Target="../media/image169.png"/><Relationship Id="rId7" Type="http://schemas.openxmlformats.org/officeDocument/2006/relationships/image" Target="../media/image33.png"/><Relationship Id="rId12" Type="http://schemas.openxmlformats.org/officeDocument/2006/relationships/image" Target="../media/image46.png"/><Relationship Id="rId17" Type="http://schemas.openxmlformats.org/officeDocument/2006/relationships/image" Target="../media/image179.png"/><Relationship Id="rId2" Type="http://schemas.openxmlformats.org/officeDocument/2006/relationships/image" Target="../media/image22.png"/><Relationship Id="rId16"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image" Target="../media/image171.png"/><Relationship Id="rId11" Type="http://schemas.openxmlformats.org/officeDocument/2006/relationships/image" Target="../media/image174.png"/><Relationship Id="rId5" Type="http://schemas.openxmlformats.org/officeDocument/2006/relationships/image" Target="../media/image29.png"/><Relationship Id="rId15" Type="http://schemas.openxmlformats.org/officeDocument/2006/relationships/image" Target="../media/image177.jpeg"/><Relationship Id="rId10" Type="http://schemas.openxmlformats.org/officeDocument/2006/relationships/image" Target="../media/image173.png"/><Relationship Id="rId4" Type="http://schemas.openxmlformats.org/officeDocument/2006/relationships/image" Target="../media/image170.png"/><Relationship Id="rId9" Type="http://schemas.openxmlformats.org/officeDocument/2006/relationships/image" Target="../media/image172.png"/><Relationship Id="rId14" Type="http://schemas.openxmlformats.org/officeDocument/2006/relationships/image" Target="../media/image176.png"/></Relationships>
</file>

<file path=ppt/slides/_rels/slide3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5B76D70-FC4B-4684-8C2A-2BAA8282F8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6" name="Graphic 5">
            <a:extLst>
              <a:ext uri="{FF2B5EF4-FFF2-40B4-BE49-F238E27FC236}">
                <a16:creationId xmlns:a16="http://schemas.microsoft.com/office/drawing/2014/main" id="{A1E83233-F738-492E-A010-C56E805C77DF}"/>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47688" t="55828" r="8703" b="13044"/>
          <a:stretch/>
        </p:blipFill>
        <p:spPr>
          <a:xfrm>
            <a:off x="0" y="338118"/>
            <a:ext cx="9875520" cy="6519882"/>
          </a:xfrm>
          <a:prstGeom prst="rect">
            <a:avLst/>
          </a:prstGeom>
        </p:spPr>
      </p:pic>
      <p:grpSp>
        <p:nvGrpSpPr>
          <p:cNvPr id="7" name="Group 6">
            <a:extLst>
              <a:ext uri="{FF2B5EF4-FFF2-40B4-BE49-F238E27FC236}">
                <a16:creationId xmlns:a16="http://schemas.microsoft.com/office/drawing/2014/main" id="{23698F84-AC9F-4996-9059-68760160E258}"/>
              </a:ext>
            </a:extLst>
          </p:cNvPr>
          <p:cNvGrpSpPr/>
          <p:nvPr/>
        </p:nvGrpSpPr>
        <p:grpSpPr>
          <a:xfrm>
            <a:off x="314259" y="5689601"/>
            <a:ext cx="2107496" cy="904633"/>
            <a:chOff x="2777007" y="5689600"/>
            <a:chExt cx="2107496" cy="904633"/>
          </a:xfrm>
        </p:grpSpPr>
        <p:pic>
          <p:nvPicPr>
            <p:cNvPr id="8" name="Picture 7" descr="Logo&#10;&#10;Description automatically generated with medium confidence">
              <a:extLst>
                <a:ext uri="{FF2B5EF4-FFF2-40B4-BE49-F238E27FC236}">
                  <a16:creationId xmlns:a16="http://schemas.microsoft.com/office/drawing/2014/main" id="{D8B18117-653F-4785-BDFF-8B4D2848941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9" name="Group 8">
              <a:extLst>
                <a:ext uri="{FF2B5EF4-FFF2-40B4-BE49-F238E27FC236}">
                  <a16:creationId xmlns:a16="http://schemas.microsoft.com/office/drawing/2014/main" id="{E8B55B6F-F5EC-4849-9A22-4ED34DCB7A2E}"/>
                </a:ext>
              </a:extLst>
            </p:cNvPr>
            <p:cNvGrpSpPr/>
            <p:nvPr userDrawn="1"/>
          </p:nvGrpSpPr>
          <p:grpSpPr>
            <a:xfrm>
              <a:off x="2777007" y="5866153"/>
              <a:ext cx="1179028" cy="522582"/>
              <a:chOff x="2378209" y="5233339"/>
              <a:chExt cx="1179028" cy="522582"/>
            </a:xfrm>
            <a:solidFill>
              <a:schemeClr val="bg2"/>
            </a:solidFill>
          </p:grpSpPr>
          <p:sp>
            <p:nvSpPr>
              <p:cNvPr id="10" name="Freeform: Shape 9">
                <a:extLst>
                  <a:ext uri="{FF2B5EF4-FFF2-40B4-BE49-F238E27FC236}">
                    <a16:creationId xmlns:a16="http://schemas.microsoft.com/office/drawing/2014/main" id="{8861F72C-FAD3-4BEF-90C9-54F849770967}"/>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a:solidFill>
                    <a:srgbClr val="1B1464"/>
                  </a:solidFill>
                  <a:latin typeface="Helvetica-Light"/>
                </a:endParaRPr>
              </a:p>
            </p:txBody>
          </p:sp>
          <p:sp>
            <p:nvSpPr>
              <p:cNvPr id="11" name="Freeform: Shape 10">
                <a:extLst>
                  <a:ext uri="{FF2B5EF4-FFF2-40B4-BE49-F238E27FC236}">
                    <a16:creationId xmlns:a16="http://schemas.microsoft.com/office/drawing/2014/main" id="{132EC1ED-F08C-4E34-A5E3-58A4E0D81304}"/>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a:solidFill>
                    <a:srgbClr val="1B1464"/>
                  </a:solidFill>
                  <a:latin typeface="Helvetica-Light"/>
                </a:endParaRPr>
              </a:p>
            </p:txBody>
          </p:sp>
          <p:sp>
            <p:nvSpPr>
              <p:cNvPr id="12" name="Freeform: Shape 11">
                <a:extLst>
                  <a:ext uri="{FF2B5EF4-FFF2-40B4-BE49-F238E27FC236}">
                    <a16:creationId xmlns:a16="http://schemas.microsoft.com/office/drawing/2014/main" id="{27D0A23C-1A37-42B1-A85C-A8911B464AA8}"/>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a:solidFill>
                    <a:srgbClr val="1B1464"/>
                  </a:solidFill>
                  <a:latin typeface="Helvetica-Light"/>
                </a:endParaRPr>
              </a:p>
            </p:txBody>
          </p:sp>
          <p:sp>
            <p:nvSpPr>
              <p:cNvPr id="13" name="Freeform: Shape 12">
                <a:extLst>
                  <a:ext uri="{FF2B5EF4-FFF2-40B4-BE49-F238E27FC236}">
                    <a16:creationId xmlns:a16="http://schemas.microsoft.com/office/drawing/2014/main" id="{F82C2444-E695-4ADC-970D-E0E9C42DF06C}"/>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a:solidFill>
                    <a:srgbClr val="1B1464"/>
                  </a:solidFill>
                  <a:latin typeface="Helvetica-Light"/>
                </a:endParaRPr>
              </a:p>
            </p:txBody>
          </p:sp>
        </p:grpSp>
      </p:grpSp>
      <p:sp>
        <p:nvSpPr>
          <p:cNvPr id="17" name="Title 16">
            <a:extLst>
              <a:ext uri="{FF2B5EF4-FFF2-40B4-BE49-F238E27FC236}">
                <a16:creationId xmlns:a16="http://schemas.microsoft.com/office/drawing/2014/main" id="{6781F72F-743F-40A3-B80E-ADB9594EADF1}"/>
              </a:ext>
            </a:extLst>
          </p:cNvPr>
          <p:cNvSpPr>
            <a:spLocks noGrp="1"/>
          </p:cNvSpPr>
          <p:nvPr>
            <p:ph type="title"/>
          </p:nvPr>
        </p:nvSpPr>
        <p:spPr>
          <a:xfrm>
            <a:off x="176387" y="3862322"/>
            <a:ext cx="7836397" cy="16802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a:solidFill>
                  <a:srgbClr val="FFE600"/>
                </a:solidFill>
                <a:latin typeface="Helvetica" panose="020B0604020202020204" pitchFamily="34" charset="0"/>
                <a:cs typeface="Helvetica" panose="020B0604020202020204" pitchFamily="34" charset="0"/>
              </a:rPr>
              <a:t>Welcome to TV</a:t>
            </a:r>
            <a:br>
              <a:rPr lang="en-US">
                <a:latin typeface="Helvetica" panose="020B0604020202020204" pitchFamily="34" charset="0"/>
                <a:cs typeface="Helvetica" panose="020B0604020202020204" pitchFamily="34" charset="0"/>
              </a:rPr>
            </a:br>
            <a:r>
              <a:rPr lang="en-US" sz="2400" b="1">
                <a:solidFill>
                  <a:schemeClr val="bg1"/>
                </a:solidFill>
                <a:latin typeface="Helvetica" pitchFamily="2" charset="0"/>
              </a:rPr>
              <a:t>Meet the New Advertisers and See How</a:t>
            </a:r>
            <a:br>
              <a:rPr lang="en-US" sz="2400" b="1">
                <a:solidFill>
                  <a:schemeClr val="bg1"/>
                </a:solidFill>
                <a:latin typeface="Helvetica" pitchFamily="2" charset="0"/>
              </a:rPr>
            </a:br>
            <a:r>
              <a:rPr lang="en-US" sz="2400" b="1">
                <a:solidFill>
                  <a:schemeClr val="bg1"/>
                </a:solidFill>
                <a:latin typeface="Helvetica" pitchFamily="2" charset="0"/>
              </a:rPr>
              <a:t>Categories Are Evolving Due to Consumer Demand</a:t>
            </a:r>
            <a:endParaRPr lang="en-US" sz="2400" b="1">
              <a:latin typeface="Helvetica" panose="020B0604020202020204" pitchFamily="34" charset="0"/>
              <a:cs typeface="Helvetica" panose="020B0604020202020204" pitchFamily="34" charset="0"/>
            </a:endParaRPr>
          </a:p>
        </p:txBody>
      </p:sp>
      <p:sp>
        <p:nvSpPr>
          <p:cNvPr id="18" name="Text Placeholder 17">
            <a:extLst>
              <a:ext uri="{FF2B5EF4-FFF2-40B4-BE49-F238E27FC236}">
                <a16:creationId xmlns:a16="http://schemas.microsoft.com/office/drawing/2014/main" id="{E292DAC7-18EB-4E2A-9395-147A47BA2E98}"/>
              </a:ext>
            </a:extLst>
          </p:cNvPr>
          <p:cNvSpPr>
            <a:spLocks noGrp="1"/>
          </p:cNvSpPr>
          <p:nvPr>
            <p:ph type="body" sz="quarter" idx="14"/>
          </p:nvPr>
        </p:nvSpPr>
        <p:spPr>
          <a:xfrm>
            <a:off x="176387" y="3362008"/>
            <a:ext cx="1845377" cy="315912"/>
          </a:xfrm>
        </p:spPr>
        <p:txBody>
          <a:bodyPr/>
          <a:lstStyle/>
          <a:p>
            <a:r>
              <a:rPr lang="en-US" b="1">
                <a:solidFill>
                  <a:srgbClr val="FFE600"/>
                </a:solidFill>
                <a:latin typeface="Helvetica" panose="020B0604020202020204" pitchFamily="34" charset="0"/>
                <a:cs typeface="Helvetica" panose="020B0604020202020204" pitchFamily="34" charset="0"/>
              </a:rPr>
              <a:t>2021</a:t>
            </a:r>
          </a:p>
        </p:txBody>
      </p:sp>
      <p:cxnSp>
        <p:nvCxnSpPr>
          <p:cNvPr id="4" name="Straight Connector 3">
            <a:extLst>
              <a:ext uri="{FF2B5EF4-FFF2-40B4-BE49-F238E27FC236}">
                <a16:creationId xmlns:a16="http://schemas.microsoft.com/office/drawing/2014/main" id="{1B9CA715-B70F-4FFA-8866-3DEF0935A2A6}"/>
              </a:ext>
            </a:extLst>
          </p:cNvPr>
          <p:cNvCxnSpPr>
            <a:cxnSpLocks/>
          </p:cNvCxnSpPr>
          <p:nvPr/>
        </p:nvCxnSpPr>
        <p:spPr>
          <a:xfrm>
            <a:off x="290907" y="3258376"/>
            <a:ext cx="483870" cy="0"/>
          </a:xfrm>
          <a:prstGeom prst="line">
            <a:avLst/>
          </a:prstGeom>
          <a:ln w="22225">
            <a:solidFill>
              <a:srgbClr val="FFE6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66472B9-BAFA-4D8D-BD81-587070EEE66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09574" y="153210"/>
            <a:ext cx="4167187" cy="1016978"/>
          </a:xfrm>
          <a:prstGeom prst="rect">
            <a:avLst/>
          </a:prstGeom>
        </p:spPr>
      </p:pic>
      <p:pic>
        <p:nvPicPr>
          <p:cNvPr id="20" name="Picture 19">
            <a:extLst>
              <a:ext uri="{FF2B5EF4-FFF2-40B4-BE49-F238E27FC236}">
                <a16:creationId xmlns:a16="http://schemas.microsoft.com/office/drawing/2014/main" id="{17A4FCF0-E8D6-4AA4-B3A0-54B7D4D06D8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1962" y="153210"/>
            <a:ext cx="2034324" cy="650009"/>
          </a:xfrm>
          <a:prstGeom prst="rect">
            <a:avLst/>
          </a:prstGeom>
          <a:ln w="28575">
            <a:solidFill>
              <a:srgbClr val="ED3C8D"/>
            </a:solidFill>
          </a:ln>
        </p:spPr>
      </p:pic>
      <p:sp>
        <p:nvSpPr>
          <p:cNvPr id="21" name="Title 16">
            <a:extLst>
              <a:ext uri="{FF2B5EF4-FFF2-40B4-BE49-F238E27FC236}">
                <a16:creationId xmlns:a16="http://schemas.microsoft.com/office/drawing/2014/main" id="{FD3E939E-9FAB-47CD-808D-8471AA86078B}"/>
              </a:ext>
            </a:extLst>
          </p:cNvPr>
          <p:cNvSpPr txBox="1">
            <a:spLocks/>
          </p:cNvSpPr>
          <p:nvPr/>
        </p:nvSpPr>
        <p:spPr>
          <a:xfrm>
            <a:off x="177956" y="5277916"/>
            <a:ext cx="7836397" cy="365000"/>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defTabSz="914400">
              <a:spcBef>
                <a:spcPts val="0"/>
              </a:spcBef>
              <a:defRPr/>
            </a:pPr>
            <a:r>
              <a:rPr lang="en-US" sz="1600" b="1">
                <a:latin typeface="Helvetica" pitchFamily="2" charset="0"/>
              </a:rPr>
              <a:t>1</a:t>
            </a:r>
            <a:r>
              <a:rPr lang="en-US" sz="1600" b="1" baseline="30000">
                <a:latin typeface="Helvetica" pitchFamily="2" charset="0"/>
              </a:rPr>
              <a:t>st</a:t>
            </a:r>
            <a:r>
              <a:rPr lang="en-US" sz="1600" b="1">
                <a:latin typeface="Helvetica" pitchFamily="2" charset="0"/>
              </a:rPr>
              <a:t> Half of 2021</a:t>
            </a:r>
            <a:br>
              <a:rPr lang="en-US" sz="1600" b="1">
                <a:latin typeface="Helvetica" pitchFamily="2" charset="0"/>
              </a:rPr>
            </a:br>
            <a:endParaRPr lang="en-US" sz="2400" b="1">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02560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6AEB24D-CF1A-4E24-A049-ECB53E2C58A4}"/>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56274" y="195183"/>
            <a:ext cx="11868621" cy="1292662"/>
          </a:xfrm>
          <a:prstGeom prst="rect">
            <a:avLst/>
          </a:prstGeom>
        </p:spPr>
        <p:txBody>
          <a:bodyPr wrap="square">
            <a:spAutoFit/>
          </a:bodyPr>
          <a:lstStyle/>
          <a:p>
            <a:pPr lvl="0">
              <a:defRPr/>
            </a:pPr>
            <a:r>
              <a:rPr lang="en-US" sz="2600" b="1">
                <a:solidFill>
                  <a:srgbClr val="1F1A62"/>
                </a:solidFill>
                <a:latin typeface="Helvetica" pitchFamily="2" charset="0"/>
              </a:rPr>
              <a:t>Looking to capture new customers,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advertisers </a:t>
            </a:r>
            <a:r>
              <a:rPr lang="en-US" sz="2600" b="1">
                <a:solidFill>
                  <a:srgbClr val="1F1A62"/>
                </a:solidFill>
                <a:latin typeface="Helvetica" pitchFamily="2" charset="0"/>
              </a:rPr>
              <a:t>across a variety of rapidly expanding consumer categories launched TV campaigns to capitalize on 10 key evolving behaviors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Text Placeholder 3">
            <a:extLst>
              <a:ext uri="{FF2B5EF4-FFF2-40B4-BE49-F238E27FC236}">
                <a16:creationId xmlns:a16="http://schemas.microsoft.com/office/drawing/2014/main" id="{B8E35F27-597D-438A-AB47-1441B60FFD5B}"/>
              </a:ext>
            </a:extLst>
          </p:cNvPr>
          <p:cNvSpPr txBox="1">
            <a:spLocks/>
          </p:cNvSpPr>
          <p:nvPr/>
        </p:nvSpPr>
        <p:spPr>
          <a:xfrm>
            <a:off x="436695" y="6208042"/>
            <a:ext cx="11521525" cy="325742"/>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DTC brands are active across these categories. </a:t>
            </a:r>
            <a:r>
              <a:rPr kumimoji="0" lang="en-US" sz="800" b="0"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Click on any brand logo above to visit their URL.</a:t>
            </a:r>
          </a:p>
        </p:txBody>
      </p:sp>
      <p:sp>
        <p:nvSpPr>
          <p:cNvPr id="3" name="TextBox 2">
            <a:extLst>
              <a:ext uri="{FF2B5EF4-FFF2-40B4-BE49-F238E27FC236}">
                <a16:creationId xmlns:a16="http://schemas.microsoft.com/office/drawing/2014/main" id="{5788EDF3-0E4F-4856-80CB-F2C1EBD0008C}"/>
              </a:ext>
            </a:extLst>
          </p:cNvPr>
          <p:cNvSpPr txBox="1"/>
          <p:nvPr/>
        </p:nvSpPr>
        <p:spPr>
          <a:xfrm>
            <a:off x="89600" y="1717385"/>
            <a:ext cx="120038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10 Key Evolving Consumer Behaviors </a:t>
            </a:r>
          </a:p>
        </p:txBody>
      </p:sp>
      <p:sp>
        <p:nvSpPr>
          <p:cNvPr id="39" name="Rectangle 38">
            <a:extLst>
              <a:ext uri="{FF2B5EF4-FFF2-40B4-BE49-F238E27FC236}">
                <a16:creationId xmlns:a16="http://schemas.microsoft.com/office/drawing/2014/main" id="{AE46A9BD-380D-4394-AD9A-041E728A4D65}"/>
              </a:ext>
            </a:extLst>
          </p:cNvPr>
          <p:cNvSpPr/>
          <p:nvPr/>
        </p:nvSpPr>
        <p:spPr>
          <a:xfrm>
            <a:off x="7346680" y="2083883"/>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7" name="Rectangle 36">
            <a:extLst>
              <a:ext uri="{FF2B5EF4-FFF2-40B4-BE49-F238E27FC236}">
                <a16:creationId xmlns:a16="http://schemas.microsoft.com/office/drawing/2014/main" id="{108860CA-29FF-44E4-9335-CBFE21F8F925}"/>
              </a:ext>
            </a:extLst>
          </p:cNvPr>
          <p:cNvSpPr/>
          <p:nvPr/>
        </p:nvSpPr>
        <p:spPr>
          <a:xfrm>
            <a:off x="4928679" y="2089654"/>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1" name="Rectangle 30">
            <a:extLst>
              <a:ext uri="{FF2B5EF4-FFF2-40B4-BE49-F238E27FC236}">
                <a16:creationId xmlns:a16="http://schemas.microsoft.com/office/drawing/2014/main" id="{D98CC719-A789-495A-A614-A77FB4463A5C}"/>
              </a:ext>
            </a:extLst>
          </p:cNvPr>
          <p:cNvSpPr/>
          <p:nvPr/>
        </p:nvSpPr>
        <p:spPr>
          <a:xfrm>
            <a:off x="2510678" y="2089654"/>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0136D0F6-ACF1-49FB-8C18-4783DD4DCB8D}"/>
              </a:ext>
            </a:extLst>
          </p:cNvPr>
          <p:cNvSpPr/>
          <p:nvPr/>
        </p:nvSpPr>
        <p:spPr>
          <a:xfrm>
            <a:off x="92553" y="2089654"/>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C09BD92A-3613-4533-A4D5-E4EC18DA0A7C}"/>
              </a:ext>
            </a:extLst>
          </p:cNvPr>
          <p:cNvSpPr/>
          <p:nvPr/>
        </p:nvSpPr>
        <p:spPr>
          <a:xfrm>
            <a:off x="9764681" y="2083883"/>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1" name="Rectangle 40">
            <a:extLst>
              <a:ext uri="{FF2B5EF4-FFF2-40B4-BE49-F238E27FC236}">
                <a16:creationId xmlns:a16="http://schemas.microsoft.com/office/drawing/2014/main" id="{35E0D058-B3A6-474E-B401-39DAE4FE5850}"/>
              </a:ext>
            </a:extLst>
          </p:cNvPr>
          <p:cNvSpPr/>
          <p:nvPr/>
        </p:nvSpPr>
        <p:spPr>
          <a:xfrm>
            <a:off x="7346680" y="4201452"/>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F11E849B-EEA3-42B4-9323-D45A1A077CB0}"/>
              </a:ext>
            </a:extLst>
          </p:cNvPr>
          <p:cNvSpPr/>
          <p:nvPr/>
        </p:nvSpPr>
        <p:spPr>
          <a:xfrm>
            <a:off x="4928679" y="4201452"/>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6B9140F3-96B7-4637-90E9-6499192EE158}"/>
              </a:ext>
            </a:extLst>
          </p:cNvPr>
          <p:cNvSpPr/>
          <p:nvPr/>
        </p:nvSpPr>
        <p:spPr>
          <a:xfrm>
            <a:off x="2510678" y="4201452"/>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7" name="Rectangle 46">
            <a:extLst>
              <a:ext uri="{FF2B5EF4-FFF2-40B4-BE49-F238E27FC236}">
                <a16:creationId xmlns:a16="http://schemas.microsoft.com/office/drawing/2014/main" id="{DE670DF0-EB06-44BB-A37C-206C62E12B2A}"/>
              </a:ext>
            </a:extLst>
          </p:cNvPr>
          <p:cNvSpPr/>
          <p:nvPr/>
        </p:nvSpPr>
        <p:spPr>
          <a:xfrm>
            <a:off x="92553" y="4201452"/>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9E8BB69D-905B-4FA4-9002-7ECA1D33CFCE}"/>
              </a:ext>
            </a:extLst>
          </p:cNvPr>
          <p:cNvSpPr/>
          <p:nvPr/>
        </p:nvSpPr>
        <p:spPr>
          <a:xfrm>
            <a:off x="9764681" y="4201452"/>
            <a:ext cx="2334891" cy="195965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171450" marR="0" lvl="0" indent="-171450" algn="l" defTabSz="1172398" rtl="0" eaLnBrk="1" fontAlgn="auto" latinLnBrk="0" hangingPunct="1">
              <a:lnSpc>
                <a:spcPct val="100000"/>
              </a:lnSpc>
              <a:spcBef>
                <a:spcPts val="0"/>
              </a:spcBef>
              <a:spcAft>
                <a:spcPts val="0"/>
              </a:spcAft>
              <a:buClr>
                <a:srgbClr val="00C0F3"/>
              </a:buClr>
              <a:buSzTx/>
              <a:buFontTx/>
              <a:buBlip>
                <a:blip r:embed="rId3"/>
              </a:buBlip>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
                <a:srgbClr val="00C0F3"/>
              </a:buClr>
              <a:buSzTx/>
              <a:buFontTx/>
              <a:buNone/>
              <a:tabLst/>
              <a:defRPr/>
            </a:pPr>
            <a:endParaRPr kumimoji="0" lang="en-US" sz="105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1026" name="Picture 2">
            <a:hlinkClick r:id="rId4"/>
            <a:extLst>
              <a:ext uri="{FF2B5EF4-FFF2-40B4-BE49-F238E27FC236}">
                <a16:creationId xmlns:a16="http://schemas.microsoft.com/office/drawing/2014/main" id="{A52745AC-0E32-49D3-8756-3F433B8135B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01302" y="3685043"/>
            <a:ext cx="946290" cy="1631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Inside - Crunchbase Company Profile &amp;amp; Funding">
            <a:hlinkClick r:id="rId6"/>
            <a:extLst>
              <a:ext uri="{FF2B5EF4-FFF2-40B4-BE49-F238E27FC236}">
                <a16:creationId xmlns:a16="http://schemas.microsoft.com/office/drawing/2014/main" id="{06B03121-95E8-4AFD-9EA8-DE585A405B72}"/>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15620" t="22911" r="16190" b="23693"/>
          <a:stretch/>
        </p:blipFill>
        <p:spPr bwMode="auto">
          <a:xfrm>
            <a:off x="1639754" y="3635148"/>
            <a:ext cx="505943" cy="2782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wnload Mrs Meyers Logo Png PNG Image with No Background - PNGkey.com">
            <a:hlinkClick r:id="rId8"/>
            <a:extLst>
              <a:ext uri="{FF2B5EF4-FFF2-40B4-BE49-F238E27FC236}">
                <a16:creationId xmlns:a16="http://schemas.microsoft.com/office/drawing/2014/main" id="{E4F2C79A-7A1D-428A-9B08-E1A59429A7F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664792" y="3700828"/>
            <a:ext cx="758661" cy="2212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olekule Banner — PJ Mechanical">
            <a:hlinkClick r:id="rId10"/>
            <a:extLst>
              <a:ext uri="{FF2B5EF4-FFF2-40B4-BE49-F238E27FC236}">
                <a16:creationId xmlns:a16="http://schemas.microsoft.com/office/drawing/2014/main" id="{2ACFE616-ACFA-4058-B962-0A547D4B84A3}"/>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3780231" y="3708421"/>
            <a:ext cx="857078" cy="2020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Jobs at Cerebral">
            <a:hlinkClick r:id="rId12"/>
            <a:extLst>
              <a:ext uri="{FF2B5EF4-FFF2-40B4-BE49-F238E27FC236}">
                <a16:creationId xmlns:a16="http://schemas.microsoft.com/office/drawing/2014/main" id="{5F84793B-FBC1-41C2-A996-C5EE42511C85}"/>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139503" y="3649037"/>
            <a:ext cx="803284" cy="18102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MYXfitness Deals - Discounts for Military &amp;amp; Gov&amp;#39;t | GovX">
            <a:hlinkClick r:id="rId14"/>
            <a:extLst>
              <a:ext uri="{FF2B5EF4-FFF2-40B4-BE49-F238E27FC236}">
                <a16:creationId xmlns:a16="http://schemas.microsoft.com/office/drawing/2014/main" id="{CA3FB71C-D02D-49F6-939F-F91C49543487}"/>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394616" y="3566243"/>
            <a:ext cx="606262" cy="38113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Order Pizza Delivery Online &amp;amp; Support Local Pizzerias - Slice">
            <a:hlinkClick r:id="rId16"/>
            <a:extLst>
              <a:ext uri="{FF2B5EF4-FFF2-40B4-BE49-F238E27FC236}">
                <a16:creationId xmlns:a16="http://schemas.microsoft.com/office/drawing/2014/main" id="{4A97719C-F150-444A-9C69-6995DB6E03B9}"/>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9053402" y="3566383"/>
            <a:ext cx="360325" cy="36032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Flower Delivery StartUp UrbanStems Raises $6.8M in Series A Funding">
            <a:hlinkClick r:id="rId18"/>
            <a:extLst>
              <a:ext uri="{FF2B5EF4-FFF2-40B4-BE49-F238E27FC236}">
                <a16:creationId xmlns:a16="http://schemas.microsoft.com/office/drawing/2014/main" id="{394040F5-3485-4E5D-B1F1-B5466961AEC2}"/>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7597240" y="3646088"/>
            <a:ext cx="1140386" cy="17803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Live Virtual Receptionist Service | Posh Virtual Receptionists">
            <a:hlinkClick r:id="rId20"/>
            <a:extLst>
              <a:ext uri="{FF2B5EF4-FFF2-40B4-BE49-F238E27FC236}">
                <a16:creationId xmlns:a16="http://schemas.microsoft.com/office/drawing/2014/main" id="{E1FA2F43-6943-4AA2-8AAF-FD7450CFCDDA}"/>
              </a:ext>
            </a:extLst>
          </p:cNvPr>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004528" y="3669999"/>
            <a:ext cx="620455" cy="123351"/>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Creating a More Human Workplace | Workhuman">
            <a:hlinkClick r:id="rId22"/>
            <a:extLst>
              <a:ext uri="{FF2B5EF4-FFF2-40B4-BE49-F238E27FC236}">
                <a16:creationId xmlns:a16="http://schemas.microsoft.com/office/drawing/2014/main" id="{AE55F45C-0B83-49F6-8815-4681006ADB56}"/>
              </a:ext>
            </a:extLst>
          </p:cNvPr>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a:stretch/>
        </p:blipFill>
        <p:spPr bwMode="auto">
          <a:xfrm>
            <a:off x="10915082" y="3635148"/>
            <a:ext cx="950885" cy="203053"/>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hlinkClick r:id="rId24"/>
            <a:extLst>
              <a:ext uri="{FF2B5EF4-FFF2-40B4-BE49-F238E27FC236}">
                <a16:creationId xmlns:a16="http://schemas.microsoft.com/office/drawing/2014/main" id="{6EBA3DED-67EA-4257-996E-F0049B8526E1}"/>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401302" y="5743240"/>
            <a:ext cx="558611" cy="347373"/>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rende TV | Logopedia | Fandom">
            <a:hlinkClick r:id="rId26"/>
            <a:extLst>
              <a:ext uri="{FF2B5EF4-FFF2-40B4-BE49-F238E27FC236}">
                <a16:creationId xmlns:a16="http://schemas.microsoft.com/office/drawing/2014/main" id="{00DCD34E-E7E3-4566-A50C-47BA740A1CD6}"/>
              </a:ext>
            </a:extLst>
          </p:cNvPr>
          <p:cNvPicPr>
            <a:picLocks noChangeAspect="1" noChangeArrowheads="1"/>
          </p:cNvPicPr>
          <p:nvPr/>
        </p:nvPicPr>
        <p:blipFill rotWithShape="1">
          <a:blip r:embed="rId27" cstate="print">
            <a:extLst>
              <a:ext uri="{28A0092B-C50C-407E-A947-70E740481C1C}">
                <a14:useLocalDpi xmlns:a14="http://schemas.microsoft.com/office/drawing/2010/main"/>
              </a:ext>
            </a:extLst>
          </a:blip>
          <a:srcRect/>
          <a:stretch/>
        </p:blipFill>
        <p:spPr bwMode="auto">
          <a:xfrm>
            <a:off x="1370114" y="5797221"/>
            <a:ext cx="682982" cy="23941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AllTrails logo">
            <a:hlinkClick r:id="rId28"/>
            <a:extLst>
              <a:ext uri="{FF2B5EF4-FFF2-40B4-BE49-F238E27FC236}">
                <a16:creationId xmlns:a16="http://schemas.microsoft.com/office/drawing/2014/main" id="{1CCC00D9-C3D9-4476-8898-C1705FFD5978}"/>
              </a:ext>
            </a:extLst>
          </p:cNvPr>
          <p:cNvPicPr>
            <a:picLocks noChangeAspect="1" noChangeArrowheads="1"/>
          </p:cNvPicPr>
          <p:nvPr/>
        </p:nvPicPr>
        <p:blipFill rotWithShape="1">
          <a:blip r:embed="rId29" cstate="print">
            <a:extLst>
              <a:ext uri="{28A0092B-C50C-407E-A947-70E740481C1C}">
                <a14:useLocalDpi xmlns:a14="http://schemas.microsoft.com/office/drawing/2010/main"/>
              </a:ext>
            </a:extLst>
          </a:blip>
          <a:srcRect/>
          <a:stretch/>
        </p:blipFill>
        <p:spPr bwMode="auto">
          <a:xfrm>
            <a:off x="2798283" y="5818441"/>
            <a:ext cx="773189" cy="238184"/>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RV Camping at Wineries, Breweries, Farms &amp;amp; More with Harvest Hosts">
            <a:hlinkClick r:id="rId30"/>
            <a:extLst>
              <a:ext uri="{FF2B5EF4-FFF2-40B4-BE49-F238E27FC236}">
                <a16:creationId xmlns:a16="http://schemas.microsoft.com/office/drawing/2014/main" id="{50CAA672-385B-4589-A640-7FF7278E3ABF}"/>
              </a:ext>
            </a:extLst>
          </p:cNvPr>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3922240" y="5785867"/>
            <a:ext cx="543443" cy="317914"/>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GO2bank: Mobile banking - Apps on Google Play">
            <a:hlinkClick r:id="rId32"/>
            <a:extLst>
              <a:ext uri="{FF2B5EF4-FFF2-40B4-BE49-F238E27FC236}">
                <a16:creationId xmlns:a16="http://schemas.microsoft.com/office/drawing/2014/main" id="{E715A733-B007-4785-9FEC-B2D4D7ABCEC4}"/>
              </a:ext>
            </a:extLst>
          </p:cNvPr>
          <p:cNvPicPr>
            <a:picLocks noChangeAspect="1" noChangeArrowheads="1"/>
          </p:cNvPicPr>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77843" y="5797221"/>
            <a:ext cx="409157" cy="22696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Online Banking With No Fees | Varo Bank">
            <a:hlinkClick r:id="rId34"/>
            <a:extLst>
              <a:ext uri="{FF2B5EF4-FFF2-40B4-BE49-F238E27FC236}">
                <a16:creationId xmlns:a16="http://schemas.microsoft.com/office/drawing/2014/main" id="{36934231-9342-4793-BF43-F02D8400EA96}"/>
              </a:ext>
            </a:extLst>
          </p:cNvPr>
          <p:cNvPicPr>
            <a:picLocks noChangeAspect="1" noChangeArrowheads="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1942" y="5818441"/>
            <a:ext cx="450056" cy="165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orking for Women">
            <a:hlinkClick r:id="rId36"/>
            <a:extLst>
              <a:ext uri="{FF2B5EF4-FFF2-40B4-BE49-F238E27FC236}">
                <a16:creationId xmlns:a16="http://schemas.microsoft.com/office/drawing/2014/main" id="{D9DDD49B-DEA6-4F91-A181-0858A27A644A}"/>
              </a:ext>
            </a:extLst>
          </p:cNvPr>
          <p:cNvPicPr>
            <a:picLocks noChangeAspect="1" noChangeArrowheads="1"/>
          </p:cNvPicPr>
          <p:nvPr/>
        </p:nvPicPr>
        <p:blipFill rotWithShape="1">
          <a:blip r:embed="rId37" cstate="print">
            <a:extLst>
              <a:ext uri="{28A0092B-C50C-407E-A947-70E740481C1C}">
                <a14:useLocalDpi xmlns:a14="http://schemas.microsoft.com/office/drawing/2010/main"/>
              </a:ext>
            </a:extLst>
          </a:blip>
          <a:srcRect/>
          <a:stretch/>
        </p:blipFill>
        <p:spPr bwMode="auto">
          <a:xfrm>
            <a:off x="10135520" y="5700229"/>
            <a:ext cx="686366" cy="4333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limate Power">
            <a:hlinkClick r:id="rId38"/>
            <a:extLst>
              <a:ext uri="{FF2B5EF4-FFF2-40B4-BE49-F238E27FC236}">
                <a16:creationId xmlns:a16="http://schemas.microsoft.com/office/drawing/2014/main" id="{66A526F0-7F9A-4484-A723-64EAB0E9B143}"/>
              </a:ext>
            </a:extLst>
          </p:cNvPr>
          <p:cNvPicPr>
            <a:picLocks noChangeAspect="1" noChangeArrowheads="1"/>
          </p:cNvPicPr>
          <p:nvPr/>
        </p:nvPicPr>
        <p:blipFill rotWithShape="1">
          <a:blip r:embed="rId39" cstate="print">
            <a:extLst>
              <a:ext uri="{28A0092B-C50C-407E-A947-70E740481C1C}">
                <a14:useLocalDpi xmlns:a14="http://schemas.microsoft.com/office/drawing/2010/main"/>
              </a:ext>
            </a:extLst>
          </a:blip>
          <a:srcRect/>
          <a:stretch/>
        </p:blipFill>
        <p:spPr bwMode="auto">
          <a:xfrm>
            <a:off x="11090247" y="5809009"/>
            <a:ext cx="686366" cy="21583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072CF59-F2E9-463A-AE6C-8943F646D7A2}"/>
              </a:ext>
            </a:extLst>
          </p:cNvPr>
          <p:cNvCxnSpPr>
            <a:cxnSpLocks/>
          </p:cNvCxnSpPr>
          <p:nvPr/>
        </p:nvCxnSpPr>
        <p:spPr>
          <a:xfrm>
            <a:off x="280008" y="3414661"/>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5A58928-68E4-479B-88AF-503900479305}"/>
              </a:ext>
            </a:extLst>
          </p:cNvPr>
          <p:cNvCxnSpPr>
            <a:cxnSpLocks/>
          </p:cNvCxnSpPr>
          <p:nvPr/>
        </p:nvCxnSpPr>
        <p:spPr>
          <a:xfrm>
            <a:off x="2698133" y="3414661"/>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8BF00F7-9567-4FE9-9FE3-26336883CEBB}"/>
              </a:ext>
            </a:extLst>
          </p:cNvPr>
          <p:cNvCxnSpPr>
            <a:cxnSpLocks/>
          </p:cNvCxnSpPr>
          <p:nvPr/>
        </p:nvCxnSpPr>
        <p:spPr>
          <a:xfrm>
            <a:off x="5139949" y="3414661"/>
            <a:ext cx="1671603"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28112F7-A86A-4828-9C9F-08F9C71DD0FA}"/>
              </a:ext>
            </a:extLst>
          </p:cNvPr>
          <p:cNvCxnSpPr>
            <a:cxnSpLocks/>
          </p:cNvCxnSpPr>
          <p:nvPr/>
        </p:nvCxnSpPr>
        <p:spPr>
          <a:xfrm>
            <a:off x="7534135" y="3414661"/>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CDF5E6D-BCE5-45AF-A47D-F99BA4041980}"/>
              </a:ext>
            </a:extLst>
          </p:cNvPr>
          <p:cNvCxnSpPr>
            <a:cxnSpLocks/>
          </p:cNvCxnSpPr>
          <p:nvPr/>
        </p:nvCxnSpPr>
        <p:spPr>
          <a:xfrm>
            <a:off x="9952136" y="3414661"/>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7E44396-240C-4336-BBC8-2C13549790A8}"/>
              </a:ext>
            </a:extLst>
          </p:cNvPr>
          <p:cNvCxnSpPr>
            <a:cxnSpLocks/>
          </p:cNvCxnSpPr>
          <p:nvPr/>
        </p:nvCxnSpPr>
        <p:spPr>
          <a:xfrm>
            <a:off x="280008" y="5628968"/>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0F250BB-491F-4581-A83E-BCF1B12255F3}"/>
              </a:ext>
            </a:extLst>
          </p:cNvPr>
          <p:cNvCxnSpPr>
            <a:cxnSpLocks/>
          </p:cNvCxnSpPr>
          <p:nvPr/>
        </p:nvCxnSpPr>
        <p:spPr>
          <a:xfrm>
            <a:off x="2698133" y="5628968"/>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A68A5A2-0AF0-4059-AA73-CC93CF8F2389}"/>
              </a:ext>
            </a:extLst>
          </p:cNvPr>
          <p:cNvCxnSpPr>
            <a:cxnSpLocks/>
          </p:cNvCxnSpPr>
          <p:nvPr/>
        </p:nvCxnSpPr>
        <p:spPr>
          <a:xfrm>
            <a:off x="5116134" y="5628968"/>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22FA48-CD50-4A61-A25E-86807D0875AC}"/>
              </a:ext>
            </a:extLst>
          </p:cNvPr>
          <p:cNvCxnSpPr>
            <a:cxnSpLocks/>
          </p:cNvCxnSpPr>
          <p:nvPr/>
        </p:nvCxnSpPr>
        <p:spPr>
          <a:xfrm>
            <a:off x="7534135" y="5628968"/>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A89E8E7-F84B-43D8-AAAF-929819CC91BC}"/>
              </a:ext>
            </a:extLst>
          </p:cNvPr>
          <p:cNvCxnSpPr>
            <a:cxnSpLocks/>
          </p:cNvCxnSpPr>
          <p:nvPr/>
        </p:nvCxnSpPr>
        <p:spPr>
          <a:xfrm>
            <a:off x="9952136" y="5628968"/>
            <a:ext cx="1959981" cy="0"/>
          </a:xfrm>
          <a:prstGeom prst="line">
            <a:avLst/>
          </a:prstGeom>
          <a:ln w="19050">
            <a:solidFill>
              <a:srgbClr val="00BFF2"/>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5E03ADB-C466-4149-9464-EEC465ADB475}"/>
              </a:ext>
            </a:extLst>
          </p:cNvPr>
          <p:cNvSpPr txBox="1"/>
          <p:nvPr/>
        </p:nvSpPr>
        <p:spPr>
          <a:xfrm>
            <a:off x="4889623" y="2169884"/>
            <a:ext cx="2418373" cy="116955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There is a demand for </a:t>
            </a: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health and wellness</a:t>
            </a:r>
            <a:r>
              <a:rPr kumimoji="0" lang="en-US" sz="14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across categories like telemedicine, exercise, plant-based food &amp; more.</a:t>
            </a:r>
          </a:p>
        </p:txBody>
      </p:sp>
      <p:sp>
        <p:nvSpPr>
          <p:cNvPr id="79" name="TextBox 78">
            <a:extLst>
              <a:ext uri="{FF2B5EF4-FFF2-40B4-BE49-F238E27FC236}">
                <a16:creationId xmlns:a16="http://schemas.microsoft.com/office/drawing/2014/main" id="{9DFB8BFD-E00B-4716-9606-CF52293B0DC2}"/>
              </a:ext>
            </a:extLst>
          </p:cNvPr>
          <p:cNvSpPr txBox="1"/>
          <p:nvPr/>
        </p:nvSpPr>
        <p:spPr>
          <a:xfrm>
            <a:off x="2504398" y="2169884"/>
            <a:ext cx="2334891" cy="954107"/>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Cleaning and sanitation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are now a staple among households and workplaces.</a:t>
            </a:r>
          </a:p>
        </p:txBody>
      </p:sp>
      <p:sp>
        <p:nvSpPr>
          <p:cNvPr id="80" name="TextBox 79">
            <a:extLst>
              <a:ext uri="{FF2B5EF4-FFF2-40B4-BE49-F238E27FC236}">
                <a16:creationId xmlns:a16="http://schemas.microsoft.com/office/drawing/2014/main" id="{817336C9-0F87-4653-9502-EBC1B1613D45}"/>
              </a:ext>
            </a:extLst>
          </p:cNvPr>
          <p:cNvSpPr txBox="1"/>
          <p:nvPr/>
        </p:nvSpPr>
        <p:spPr>
          <a:xfrm>
            <a:off x="113126" y="2169884"/>
            <a:ext cx="2308162" cy="116955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As people spend much </a:t>
            </a:r>
            <a:b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of their time at home, </a:t>
            </a: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home improvement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has become even more relevant and important.</a:t>
            </a:r>
          </a:p>
        </p:txBody>
      </p:sp>
      <p:sp>
        <p:nvSpPr>
          <p:cNvPr id="81" name="TextBox 80">
            <a:extLst>
              <a:ext uri="{FF2B5EF4-FFF2-40B4-BE49-F238E27FC236}">
                <a16:creationId xmlns:a16="http://schemas.microsoft.com/office/drawing/2014/main" id="{2CCDD3AA-9308-4D3D-8444-0FA0216E6D2D}"/>
              </a:ext>
            </a:extLst>
          </p:cNvPr>
          <p:cNvSpPr txBox="1"/>
          <p:nvPr/>
        </p:nvSpPr>
        <p:spPr>
          <a:xfrm>
            <a:off x="7340773" y="2169884"/>
            <a:ext cx="2340549" cy="116955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Online delivery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makes services more convenient and accessible to consumers who prefer less direct in-person contact.</a:t>
            </a:r>
          </a:p>
        </p:txBody>
      </p:sp>
      <p:sp>
        <p:nvSpPr>
          <p:cNvPr id="82" name="TextBox 81">
            <a:extLst>
              <a:ext uri="{FF2B5EF4-FFF2-40B4-BE49-F238E27FC236}">
                <a16:creationId xmlns:a16="http://schemas.microsoft.com/office/drawing/2014/main" id="{49BC6BA0-D51E-4566-8CE6-975A4664F6A7}"/>
              </a:ext>
            </a:extLst>
          </p:cNvPr>
          <p:cNvSpPr txBox="1"/>
          <p:nvPr/>
        </p:nvSpPr>
        <p:spPr>
          <a:xfrm>
            <a:off x="4923919" y="4210542"/>
            <a:ext cx="2340549" cy="138499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More </a:t>
            </a: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financial services / online banking solutions </a:t>
            </a:r>
            <a:r>
              <a:rPr lang="en-US" sz="1400">
                <a:solidFill>
                  <a:srgbClr val="1F1A62"/>
                </a:solidFill>
                <a:latin typeface="Helvetica" pitchFamily="2" charset="0"/>
                <a:ea typeface="Open Sans" panose="020B0606030504020204" pitchFamily="34" charset="0"/>
                <a:cs typeface="Open Sans" panose="020B0606030504020204" pitchFamily="34" charset="0"/>
              </a:rPr>
              <a:t>are launching in the marketplace to satisfy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consumers’ need for easier access to their finances.</a:t>
            </a:r>
          </a:p>
        </p:txBody>
      </p:sp>
      <p:sp>
        <p:nvSpPr>
          <p:cNvPr id="83" name="TextBox 82">
            <a:extLst>
              <a:ext uri="{FF2B5EF4-FFF2-40B4-BE49-F238E27FC236}">
                <a16:creationId xmlns:a16="http://schemas.microsoft.com/office/drawing/2014/main" id="{01D87651-8AB0-4A46-94BD-AFBFD3CBE5D9}"/>
              </a:ext>
            </a:extLst>
          </p:cNvPr>
          <p:cNvSpPr txBox="1"/>
          <p:nvPr/>
        </p:nvSpPr>
        <p:spPr>
          <a:xfrm>
            <a:off x="2448763" y="4210542"/>
            <a:ext cx="2456752" cy="138499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As restrictions ease and vaccination counts rise, </a:t>
            </a: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outdoor recreation and </a:t>
            </a:r>
            <a:b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b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in-country travel </a:t>
            </a:r>
            <a:r>
              <a:rPr lang="en-US" sz="1400">
                <a:solidFill>
                  <a:srgbClr val="1F1A62"/>
                </a:solidFill>
                <a:latin typeface="Helvetica" pitchFamily="2" charset="0"/>
                <a:ea typeface="Open Sans" panose="020B0606030504020204" pitchFamily="34" charset="0"/>
                <a:cs typeface="Open Sans" panose="020B0606030504020204" pitchFamily="34" charset="0"/>
              </a:rPr>
              <a:t>have become popular leisure </a:t>
            </a:r>
            <a:br>
              <a:rPr lang="en-US" sz="1400">
                <a:solidFill>
                  <a:srgbClr val="1F1A62"/>
                </a:solidFill>
                <a:latin typeface="Helvetica" pitchFamily="2" charset="0"/>
                <a:ea typeface="Open Sans" panose="020B0606030504020204" pitchFamily="34" charset="0"/>
                <a:cs typeface="Open Sans" panose="020B0606030504020204" pitchFamily="34" charset="0"/>
              </a:rPr>
            </a:br>
            <a:r>
              <a:rPr lang="en-US" sz="1400">
                <a:solidFill>
                  <a:srgbClr val="1F1A62"/>
                </a:solidFill>
                <a:latin typeface="Helvetica" pitchFamily="2" charset="0"/>
                <a:ea typeface="Open Sans" panose="020B0606030504020204" pitchFamily="34" charset="0"/>
                <a:cs typeface="Open Sans" panose="020B0606030504020204" pitchFamily="34" charset="0"/>
              </a:rPr>
              <a:t>time activities.</a:t>
            </a:r>
          </a:p>
        </p:txBody>
      </p:sp>
      <p:sp>
        <p:nvSpPr>
          <p:cNvPr id="84" name="TextBox 83">
            <a:extLst>
              <a:ext uri="{FF2B5EF4-FFF2-40B4-BE49-F238E27FC236}">
                <a16:creationId xmlns:a16="http://schemas.microsoft.com/office/drawing/2014/main" id="{3EC74968-F781-4567-B5EE-20B3B8BAE06D}"/>
              </a:ext>
            </a:extLst>
          </p:cNvPr>
          <p:cNvSpPr txBox="1"/>
          <p:nvPr/>
        </p:nvSpPr>
        <p:spPr>
          <a:xfrm>
            <a:off x="48638" y="4210542"/>
            <a:ext cx="2432221" cy="138499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Major media companies continue to launch their direct-to-consumer </a:t>
            </a: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video streaming platforms</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as audiences’ appetite for streamed content grows.</a:t>
            </a:r>
          </a:p>
        </p:txBody>
      </p:sp>
      <p:sp>
        <p:nvSpPr>
          <p:cNvPr id="85" name="TextBox 84">
            <a:extLst>
              <a:ext uri="{FF2B5EF4-FFF2-40B4-BE49-F238E27FC236}">
                <a16:creationId xmlns:a16="http://schemas.microsoft.com/office/drawing/2014/main" id="{67C6AAFC-E1C4-4CE6-97B1-47BFD639C6F1}"/>
              </a:ext>
            </a:extLst>
          </p:cNvPr>
          <p:cNvSpPr txBox="1"/>
          <p:nvPr/>
        </p:nvSpPr>
        <p:spPr>
          <a:xfrm>
            <a:off x="9758525" y="2092940"/>
            <a:ext cx="2334891" cy="116955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Brands that offer </a:t>
            </a: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professional services</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a:t>
            </a:r>
            <a:b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in-house or remotely, are capitalizing on the need for workplace solutions.</a:t>
            </a:r>
          </a:p>
        </p:txBody>
      </p:sp>
      <p:sp>
        <p:nvSpPr>
          <p:cNvPr id="86" name="TextBox 85">
            <a:extLst>
              <a:ext uri="{FF2B5EF4-FFF2-40B4-BE49-F238E27FC236}">
                <a16:creationId xmlns:a16="http://schemas.microsoft.com/office/drawing/2014/main" id="{E8D7C4F5-A1F9-4174-A383-2E866CED7208}"/>
              </a:ext>
            </a:extLst>
          </p:cNvPr>
          <p:cNvSpPr txBox="1"/>
          <p:nvPr/>
        </p:nvSpPr>
        <p:spPr>
          <a:xfrm>
            <a:off x="9761852" y="4210542"/>
            <a:ext cx="2340549" cy="138499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Organizations (mindful brands)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are </a:t>
            </a:r>
            <a:r>
              <a:rPr lang="en-US" sz="1400">
                <a:solidFill>
                  <a:srgbClr val="1F1A62"/>
                </a:solidFill>
                <a:latin typeface="Helvetica" pitchFamily="2" charset="0"/>
                <a:ea typeface="Open Sans" panose="020B0606030504020204" pitchFamily="34" charset="0"/>
                <a:cs typeface="Open Sans" panose="020B0606030504020204" pitchFamily="34" charset="0"/>
              </a:rPr>
              <a:t>investing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at a time when consumers are passionate about brands that promote social change.</a:t>
            </a:r>
          </a:p>
        </p:txBody>
      </p:sp>
      <p:sp>
        <p:nvSpPr>
          <p:cNvPr id="88" name="TextBox 87">
            <a:extLst>
              <a:ext uri="{FF2B5EF4-FFF2-40B4-BE49-F238E27FC236}">
                <a16:creationId xmlns:a16="http://schemas.microsoft.com/office/drawing/2014/main" id="{6ED87EF1-1885-44B3-8F78-EC34588D8CDE}"/>
              </a:ext>
            </a:extLst>
          </p:cNvPr>
          <p:cNvSpPr txBox="1"/>
          <p:nvPr/>
        </p:nvSpPr>
        <p:spPr>
          <a:xfrm>
            <a:off x="7307031" y="4210542"/>
            <a:ext cx="2340549" cy="138499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‘Buy now &amp; pay later’ </a:t>
            </a:r>
            <a:r>
              <a:rPr lang="en-US" sz="1400">
                <a:solidFill>
                  <a:srgbClr val="1F1A62"/>
                </a:solidFill>
                <a:latin typeface="Helvetica" pitchFamily="2" charset="0"/>
                <a:ea typeface="Open Sans" panose="020B0606030504020204" pitchFamily="34" charset="0"/>
                <a:cs typeface="Open Sans" panose="020B0606030504020204" pitchFamily="34" charset="0"/>
              </a:rPr>
              <a:t>brands are capitalizing </a:t>
            </a:r>
            <a:r>
              <a:rPr kumimoji="0" lang="en-US" sz="140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on the trend of providing consumers with online financing and flexible payment options.</a:t>
            </a:r>
          </a:p>
        </p:txBody>
      </p:sp>
      <p:pic>
        <p:nvPicPr>
          <p:cNvPr id="89" name="Picture 4" descr="Welcome to Zebit!">
            <a:hlinkClick r:id="rId40"/>
            <a:extLst>
              <a:ext uri="{FF2B5EF4-FFF2-40B4-BE49-F238E27FC236}">
                <a16:creationId xmlns:a16="http://schemas.microsoft.com/office/drawing/2014/main" id="{E93F4ED3-391A-4092-8E6D-98FF89FE254E}"/>
              </a:ext>
            </a:extLst>
          </p:cNvPr>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7655529" y="5764346"/>
            <a:ext cx="487198" cy="30516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THE NEW AFTERPAY LOGO PNG 2021">
            <a:hlinkClick r:id="rId42"/>
            <a:extLst>
              <a:ext uri="{FF2B5EF4-FFF2-40B4-BE49-F238E27FC236}">
                <a16:creationId xmlns:a16="http://schemas.microsoft.com/office/drawing/2014/main" id="{57D696E4-4547-4100-87BF-0ABDD4C251E4}"/>
              </a:ext>
            </a:extLst>
          </p:cNvPr>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8648754" y="5800482"/>
            <a:ext cx="672094" cy="232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6C98AB-EA1C-4BF1-BCA7-AFB094FCC313}"/>
              </a:ext>
            </a:extLst>
          </p:cNvPr>
          <p:cNvSpPr txBox="1"/>
          <p:nvPr/>
        </p:nvSpPr>
        <p:spPr>
          <a:xfrm>
            <a:off x="9413727" y="1774693"/>
            <a:ext cx="2688674" cy="253916"/>
          </a:xfrm>
          <a:prstGeom prst="rect">
            <a:avLst/>
          </a:prstGeom>
          <a:noFill/>
        </p:spPr>
        <p:txBody>
          <a:bodyPr wrap="square" rtlCol="0">
            <a:spAutoFit/>
          </a:bodyPr>
          <a:lstStyle/>
          <a:p>
            <a:pPr algn="r"/>
            <a:r>
              <a:rPr lang="en-US" sz="1000" b="1" i="1">
                <a:solidFill>
                  <a:srgbClr val="1F1A62"/>
                </a:solidFill>
                <a:latin typeface="Helvetica" panose="020B0604020202020204" pitchFamily="34" charset="0"/>
                <a:cs typeface="Helvetica" panose="020B0604020202020204" pitchFamily="34" charset="0"/>
              </a:rPr>
              <a:t>*Click on any logo to visit their website</a:t>
            </a:r>
          </a:p>
        </p:txBody>
      </p:sp>
    </p:spTree>
    <p:extLst>
      <p:ext uri="{BB962C8B-B14F-4D97-AF65-F5344CB8AC3E}">
        <p14:creationId xmlns:p14="http://schemas.microsoft.com/office/powerpoint/2010/main" val="368166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3D5038-DB0D-49D3-81FE-CE06731FFC1C}"/>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44197" y="259474"/>
            <a:ext cx="1193958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Advertisers launched national TV campaigns </a:t>
            </a:r>
            <a:r>
              <a:rPr lang="en-US" sz="2600" b="1">
                <a:solidFill>
                  <a:srgbClr val="1F1A62"/>
                </a:solidFill>
                <a:latin typeface="Helvetica" pitchFamily="2" charset="0"/>
              </a:rPr>
              <a:t>so they could reach a bigger, previously untapped, audience to drive awareness and build excitement around their brand</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t>
            </a: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9" name="Speech Bubble: Rectangle 38">
            <a:extLst>
              <a:ext uri="{FF2B5EF4-FFF2-40B4-BE49-F238E27FC236}">
                <a16:creationId xmlns:a16="http://schemas.microsoft.com/office/drawing/2014/main" id="{B08A6CCD-8788-4C4A-9064-92C9C2ED6A61}"/>
              </a:ext>
            </a:extLst>
          </p:cNvPr>
          <p:cNvSpPr/>
          <p:nvPr/>
        </p:nvSpPr>
        <p:spPr>
          <a:xfrm>
            <a:off x="6854619" y="4166548"/>
            <a:ext cx="4291289" cy="1475958"/>
          </a:xfrm>
          <a:prstGeom prst="wedgeRectCallout">
            <a:avLst>
              <a:gd name="adj1" fmla="val 2276"/>
              <a:gd name="adj2" fmla="val 67483"/>
            </a:avLst>
          </a:prstGeom>
          <a:solidFill>
            <a:sysClr val="window" lastClr="FFFFFF"/>
          </a:solidFill>
          <a:ln w="28575" cap="flat" cmpd="sng" algn="ctr">
            <a:solidFill>
              <a:srgbClr val="ED3C8D"/>
            </a:solidFill>
            <a:prstDash val="dash"/>
          </a:ln>
          <a:effectLst/>
        </p:spPr>
        <p:txBody>
          <a:bodyPr rtlCol="0" anchor="b"/>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“Broadcast gives us the </a:t>
            </a:r>
            <a:r>
              <a:rPr kumimoji="0" lang="en-US" sz="105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ability to introduce this brand in really a powerful way</a:t>
            </a: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…We’re </a:t>
            </a:r>
            <a:r>
              <a:rPr kumimoji="0" lang="en-US" sz="105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reaching a bigger audience</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[than we would have before] because of the fact that women have started gravitating back to some of the more traditional ways.”</a:t>
            </a:r>
            <a:b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endPar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EB157454-2BD3-4D4C-A688-BCC44EEB7B0D}"/>
              </a:ext>
            </a:extLst>
          </p:cNvPr>
          <p:cNvSpPr txBox="1"/>
          <p:nvPr/>
        </p:nvSpPr>
        <p:spPr>
          <a:xfrm>
            <a:off x="7009366" y="5934380"/>
            <a:ext cx="3981794" cy="553999"/>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Russ Barrans, Chief Commercial Officer,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Evofem Biosciences </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(manufacturer of Phexxi)</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(Fierce Pharma, 2/22/21)</a:t>
            </a:r>
          </a:p>
        </p:txBody>
      </p:sp>
      <p:pic>
        <p:nvPicPr>
          <p:cNvPr id="2" name="Picture 2" descr="Phexxi Non-Hormonal Birth Control Study Design | Phexxi HCP">
            <a:extLst>
              <a:ext uri="{FF2B5EF4-FFF2-40B4-BE49-F238E27FC236}">
                <a16:creationId xmlns:a16="http://schemas.microsoft.com/office/drawing/2014/main" id="{FCD77055-7DF3-409F-B97E-296BA8977BC0}"/>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r="36764" b="24783"/>
          <a:stretch/>
        </p:blipFill>
        <p:spPr bwMode="auto">
          <a:xfrm>
            <a:off x="8682120" y="4285991"/>
            <a:ext cx="636286" cy="508245"/>
          </a:xfrm>
          <a:prstGeom prst="rect">
            <a:avLst/>
          </a:prstGeom>
          <a:noFill/>
          <a:extLst>
            <a:ext uri="{909E8E84-426E-40DD-AFC4-6F175D3DCCD1}">
              <a14:hiddenFill xmlns:a14="http://schemas.microsoft.com/office/drawing/2010/main">
                <a:solidFill>
                  <a:srgbClr val="FFFFFF"/>
                </a:solidFill>
              </a14:hiddenFill>
            </a:ext>
          </a:extLst>
        </p:spPr>
      </p:pic>
      <p:sp>
        <p:nvSpPr>
          <p:cNvPr id="54" name="Speech Bubble: Rectangle 53">
            <a:extLst>
              <a:ext uri="{FF2B5EF4-FFF2-40B4-BE49-F238E27FC236}">
                <a16:creationId xmlns:a16="http://schemas.microsoft.com/office/drawing/2014/main" id="{84DDAC09-FEA2-4F23-A06D-042B57BDBEE2}"/>
              </a:ext>
            </a:extLst>
          </p:cNvPr>
          <p:cNvSpPr/>
          <p:nvPr/>
        </p:nvSpPr>
        <p:spPr>
          <a:xfrm>
            <a:off x="1046093" y="4166548"/>
            <a:ext cx="4291289" cy="1492880"/>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b"/>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“We're excited to bring Stuffed Puffs to a </a:t>
            </a:r>
            <a:r>
              <a:rPr kumimoji="0" lang="en-US" sz="105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bigger audience</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this season in collaboration with our partner Marshmello. We can't wait to watch this campaign help people discover Stuffed Puffs and have the best s'more of their life.”</a:t>
            </a:r>
            <a:b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endPar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5" name="TextBox 54">
            <a:extLst>
              <a:ext uri="{FF2B5EF4-FFF2-40B4-BE49-F238E27FC236}">
                <a16:creationId xmlns:a16="http://schemas.microsoft.com/office/drawing/2014/main" id="{0021C990-6F8A-4C1F-8091-D2E38E926EC7}"/>
              </a:ext>
            </a:extLst>
          </p:cNvPr>
          <p:cNvSpPr txBox="1"/>
          <p:nvPr/>
        </p:nvSpPr>
        <p:spPr>
          <a:xfrm>
            <a:off x="1200840" y="5883444"/>
            <a:ext cx="3981794"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Michael Tierney, CEO and Founder,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Stuffed Puffs </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(Stuffed Puffs Press Release, 5/17/21)</a:t>
            </a:r>
          </a:p>
        </p:txBody>
      </p:sp>
      <p:pic>
        <p:nvPicPr>
          <p:cNvPr id="1030" name="Picture 6" descr="Stuffed Puffs to Build New Manufacturing Facility in Pennsylvania - Quality  Assurance &amp;amp; Food Safety">
            <a:extLst>
              <a:ext uri="{FF2B5EF4-FFF2-40B4-BE49-F238E27FC236}">
                <a16:creationId xmlns:a16="http://schemas.microsoft.com/office/drawing/2014/main" id="{E3249CEE-B53E-470D-8461-A741E716D02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18078" y="4226721"/>
            <a:ext cx="947320" cy="532867"/>
          </a:xfrm>
          <a:prstGeom prst="rect">
            <a:avLst/>
          </a:prstGeom>
          <a:noFill/>
          <a:extLst>
            <a:ext uri="{909E8E84-426E-40DD-AFC4-6F175D3DCCD1}">
              <a14:hiddenFill xmlns:a14="http://schemas.microsoft.com/office/drawing/2010/main">
                <a:solidFill>
                  <a:srgbClr val="FFFFFF"/>
                </a:solidFill>
              </a14:hiddenFill>
            </a:ext>
          </a:extLst>
        </p:spPr>
      </p:pic>
      <p:sp>
        <p:nvSpPr>
          <p:cNvPr id="51" name="Speech Bubble: Rectangle 50">
            <a:extLst>
              <a:ext uri="{FF2B5EF4-FFF2-40B4-BE49-F238E27FC236}">
                <a16:creationId xmlns:a16="http://schemas.microsoft.com/office/drawing/2014/main" id="{35E28728-488A-40D1-A326-4AC6C4E6B97F}"/>
              </a:ext>
            </a:extLst>
          </p:cNvPr>
          <p:cNvSpPr/>
          <p:nvPr/>
        </p:nvSpPr>
        <p:spPr>
          <a:xfrm>
            <a:off x="4524258" y="1969493"/>
            <a:ext cx="3224109" cy="1357164"/>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b"/>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“Launching a commercial is the natural next step to </a:t>
            </a:r>
            <a:r>
              <a:rPr kumimoji="0" lang="en-US" sz="105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drive more awareness and excitement</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around the brand and products as we continue to gain distribution nationwide.”</a:t>
            </a:r>
            <a:br>
              <a:rPr kumimoji="0" lang="en-US" sz="105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endParaRPr kumimoji="0" lang="en-US" sz="105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81C6D05E-7087-461C-AE2E-D6C65ECACBF5}"/>
              </a:ext>
            </a:extLst>
          </p:cNvPr>
          <p:cNvSpPr txBox="1"/>
          <p:nvPr/>
        </p:nvSpPr>
        <p:spPr>
          <a:xfrm>
            <a:off x="4185725" y="3631362"/>
            <a:ext cx="3901172" cy="416227"/>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Sarah Galletti, Founder &amp; Chief Creative Officer,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Tattooed Chef</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(Tattooed Chef Press Release, 4/5/21)</a:t>
            </a:r>
          </a:p>
        </p:txBody>
      </p:sp>
      <p:pic>
        <p:nvPicPr>
          <p:cNvPr id="5" name="Picture 4" descr="Tattooed Chef">
            <a:extLst>
              <a:ext uri="{FF2B5EF4-FFF2-40B4-BE49-F238E27FC236}">
                <a16:creationId xmlns:a16="http://schemas.microsoft.com/office/drawing/2014/main" id="{78D1E4B1-883D-4F23-AD4E-09C39A8112A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73809" y="2054508"/>
            <a:ext cx="1525005" cy="474055"/>
          </a:xfrm>
          <a:prstGeom prst="rect">
            <a:avLst/>
          </a:prstGeom>
          <a:noFill/>
          <a:extLst>
            <a:ext uri="{909E8E84-426E-40DD-AFC4-6F175D3DCCD1}">
              <a14:hiddenFill xmlns:a14="http://schemas.microsoft.com/office/drawing/2010/main">
                <a:solidFill>
                  <a:srgbClr val="FFFFFF"/>
                </a:solidFill>
              </a14:hiddenFill>
            </a:ext>
          </a:extLst>
        </p:spPr>
      </p:pic>
      <p:sp>
        <p:nvSpPr>
          <p:cNvPr id="57" name="Speech Bubble: Rectangle 56">
            <a:extLst>
              <a:ext uri="{FF2B5EF4-FFF2-40B4-BE49-F238E27FC236}">
                <a16:creationId xmlns:a16="http://schemas.microsoft.com/office/drawing/2014/main" id="{4D346A94-0FD7-4F64-9475-DC8A06F60383}"/>
              </a:ext>
            </a:extLst>
          </p:cNvPr>
          <p:cNvSpPr/>
          <p:nvPr/>
        </p:nvSpPr>
        <p:spPr>
          <a:xfrm>
            <a:off x="8116417" y="1969493"/>
            <a:ext cx="3901172" cy="1142125"/>
          </a:xfrm>
          <a:prstGeom prst="wedgeRectCallout">
            <a:avLst>
              <a:gd name="adj1" fmla="val 3253"/>
              <a:gd name="adj2" fmla="val 74264"/>
            </a:avLst>
          </a:prstGeom>
          <a:solidFill>
            <a:sysClr val="window" lastClr="FFFFFF"/>
          </a:solidFill>
          <a:ln w="28575" cap="flat" cmpd="sng" algn="ctr">
            <a:solidFill>
              <a:srgbClr val="ED3C8D"/>
            </a:solidFill>
            <a:prstDash val="dash"/>
          </a:ln>
          <a:effectLst/>
        </p:spPr>
        <p:txBody>
          <a:bodyPr rtlCol="0" anchor="b"/>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 decided to </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use TV </a:t>
            </a: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the night before launch to</a:t>
            </a:r>
            <a:r>
              <a:rPr kumimoji="0" lang="en-US" sz="1050" b="0"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05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make a big statement and build excitement</a:t>
            </a: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around Cacti's launch.”</a:t>
            </a:r>
            <a:br>
              <a:rPr kumimoji="0" lang="en-US" sz="105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endParaRPr kumimoji="0" lang="en-US" sz="1050" b="0"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17C97891-A365-4EBD-A97A-88E1DFDAE391}"/>
              </a:ext>
            </a:extLst>
          </p:cNvPr>
          <p:cNvSpPr txBox="1"/>
          <p:nvPr/>
        </p:nvSpPr>
        <p:spPr>
          <a:xfrm>
            <a:off x="8630303" y="3385694"/>
            <a:ext cx="2873393" cy="553999"/>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Lana Buchanan, VP of Marketing, </a:t>
            </a:r>
            <a:b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AB InBev’s Beyond Beer Division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(Ad Age, 3/15/21)</a:t>
            </a:r>
          </a:p>
        </p:txBody>
      </p:sp>
      <p:pic>
        <p:nvPicPr>
          <p:cNvPr id="1032" name="Picture 8" descr="CACTI">
            <a:extLst>
              <a:ext uri="{FF2B5EF4-FFF2-40B4-BE49-F238E27FC236}">
                <a16:creationId xmlns:a16="http://schemas.microsoft.com/office/drawing/2014/main" id="{1C5AFCCB-BD22-44B8-BBFB-0AF72D5AEF8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558586" y="1969493"/>
            <a:ext cx="1016824" cy="492967"/>
          </a:xfrm>
          <a:prstGeom prst="rect">
            <a:avLst/>
          </a:prstGeom>
          <a:noFill/>
          <a:extLst>
            <a:ext uri="{909E8E84-426E-40DD-AFC4-6F175D3DCCD1}">
              <a14:hiddenFill xmlns:a14="http://schemas.microsoft.com/office/drawing/2010/main">
                <a:solidFill>
                  <a:srgbClr val="FFFFFF"/>
                </a:solidFill>
              </a14:hiddenFill>
            </a:ext>
          </a:extLst>
        </p:spPr>
      </p:pic>
      <p:sp>
        <p:nvSpPr>
          <p:cNvPr id="59" name="Speech Bubble: Rectangle 58">
            <a:extLst>
              <a:ext uri="{FF2B5EF4-FFF2-40B4-BE49-F238E27FC236}">
                <a16:creationId xmlns:a16="http://schemas.microsoft.com/office/drawing/2014/main" id="{5139D46F-5AA0-40A3-8BF6-223EE52987C9}"/>
              </a:ext>
            </a:extLst>
          </p:cNvPr>
          <p:cNvSpPr/>
          <p:nvPr/>
        </p:nvSpPr>
        <p:spPr>
          <a:xfrm>
            <a:off x="214723" y="1969493"/>
            <a:ext cx="3901172" cy="1233784"/>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b"/>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 as a brand were very excited to </a:t>
            </a:r>
            <a:r>
              <a:rPr kumimoji="0" lang="en-US" sz="1050" b="1" i="0" u="none" strike="noStrike" kern="0" cap="none" spc="0" normalizeH="0" baseline="0" noProof="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share with more consumers via our TV campaigns </a:t>
            </a:r>
            <a: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what supplements can do for their pets and pet ownership.”</a:t>
            </a:r>
            <a:br>
              <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endParaRPr kumimoji="0" lang="en-US" sz="105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75B47DB6-89D5-4CE2-85FB-824D8D30B61E}"/>
              </a:ext>
            </a:extLst>
          </p:cNvPr>
          <p:cNvSpPr txBox="1"/>
          <p:nvPr/>
        </p:nvSpPr>
        <p:spPr>
          <a:xfrm>
            <a:off x="174412" y="3414109"/>
            <a:ext cx="3981794" cy="392415"/>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Yvethe Tyszka, VP of Marketing, </a:t>
            </a:r>
            <a:r>
              <a:rPr kumimoji="0" lang="en-US" sz="1050" b="1" i="1"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Zesty Paws</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(Brand Innovators, 1/12/21)</a:t>
            </a:r>
          </a:p>
        </p:txBody>
      </p:sp>
      <p:pic>
        <p:nvPicPr>
          <p:cNvPr id="1034" name="Picture 10" descr="Zesty Paws Official Brand Assets | Brandfolder">
            <a:extLst>
              <a:ext uri="{FF2B5EF4-FFF2-40B4-BE49-F238E27FC236}">
                <a16:creationId xmlns:a16="http://schemas.microsoft.com/office/drawing/2014/main" id="{61BB5440-0243-4333-AF01-DA8CDCE5B11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484519" y="2064715"/>
            <a:ext cx="1361581" cy="39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5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4EEA13-5254-47DE-AFA1-D9482ABA2015}"/>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68268" y="6586959"/>
            <a:ext cx="1164525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358269"/>
            <a:ext cx="11645249" cy="170039"/>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Q1’21-Q2’21. TV spend includes national cable TV, broadcast TV, Spanish language cable TV, Spanish language broadcast TV. Brands reflect those with national TV spend over $100k. MM = millions. </a:t>
            </a:r>
          </a:p>
        </p:txBody>
      </p:sp>
      <p:sp>
        <p:nvSpPr>
          <p:cNvPr id="7" name="Rectangle 6">
            <a:extLst>
              <a:ext uri="{FF2B5EF4-FFF2-40B4-BE49-F238E27FC236}">
                <a16:creationId xmlns:a16="http://schemas.microsoft.com/office/drawing/2014/main" id="{4AE334FF-013B-4334-A22B-4AD816EFE3C8}"/>
              </a:ext>
            </a:extLst>
          </p:cNvPr>
          <p:cNvSpPr/>
          <p:nvPr/>
        </p:nvSpPr>
        <p:spPr>
          <a:xfrm>
            <a:off x="123825" y="243396"/>
            <a:ext cx="11991528"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First-time advertisers launched throughout the first half of the year, aligning with impactful sports and entertainment programming to differentiate their brands from competitors</a:t>
            </a:r>
          </a:p>
        </p:txBody>
      </p:sp>
      <p:sp>
        <p:nvSpPr>
          <p:cNvPr id="11" name="TextBox 10">
            <a:extLst>
              <a:ext uri="{FF2B5EF4-FFF2-40B4-BE49-F238E27FC236}">
                <a16:creationId xmlns:a16="http://schemas.microsoft.com/office/drawing/2014/main" id="{166CDCCA-7D79-49CD-8A93-9900AA188B4F}"/>
              </a:ext>
            </a:extLst>
          </p:cNvPr>
          <p:cNvSpPr txBox="1"/>
          <p:nvPr/>
        </p:nvSpPr>
        <p:spPr>
          <a:xfrm>
            <a:off x="2726524" y="1798027"/>
            <a:ext cx="6738952" cy="49244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a:t>
            </a:r>
            <a:r>
              <a:rPr kumimoji="0" lang="en-US" sz="1400" b="1" i="0" u="sng" strike="noStrike" kern="1200" cap="none" spc="0" normalizeH="0" baseline="3000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st</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Half 2021 New Nat’l TV Advertisers Monthly Spend</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Millions</a:t>
            </a:r>
          </a:p>
        </p:txBody>
      </p:sp>
      <p:graphicFrame>
        <p:nvGraphicFramePr>
          <p:cNvPr id="21" name="Chart 20">
            <a:extLst>
              <a:ext uri="{FF2B5EF4-FFF2-40B4-BE49-F238E27FC236}">
                <a16:creationId xmlns:a16="http://schemas.microsoft.com/office/drawing/2014/main" id="{E21DC8DF-6C85-4132-BE2C-9DC2FBF37320}"/>
              </a:ext>
            </a:extLst>
          </p:cNvPr>
          <p:cNvGraphicFramePr/>
          <p:nvPr/>
        </p:nvGraphicFramePr>
        <p:xfrm>
          <a:off x="184585" y="2884778"/>
          <a:ext cx="11708793" cy="3531544"/>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Straight Connector 41">
            <a:extLst>
              <a:ext uri="{FF2B5EF4-FFF2-40B4-BE49-F238E27FC236}">
                <a16:creationId xmlns:a16="http://schemas.microsoft.com/office/drawing/2014/main" id="{5B5B647A-F84E-40C5-82D2-03C24CEA1048}"/>
              </a:ext>
            </a:extLst>
          </p:cNvPr>
          <p:cNvCxnSpPr>
            <a:cxnSpLocks/>
          </p:cNvCxnSpPr>
          <p:nvPr/>
        </p:nvCxnSpPr>
        <p:spPr>
          <a:xfrm>
            <a:off x="6095998" y="2343147"/>
            <a:ext cx="2" cy="3922250"/>
          </a:xfrm>
          <a:prstGeom prst="line">
            <a:avLst/>
          </a:prstGeom>
          <a:ln w="3810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AFC7E004-F6C5-4A56-ACBB-8D9A44573B38}"/>
              </a:ext>
            </a:extLst>
          </p:cNvPr>
          <p:cNvSpPr/>
          <p:nvPr/>
        </p:nvSpPr>
        <p:spPr>
          <a:xfrm>
            <a:off x="1000129" y="2170706"/>
            <a:ext cx="4440364" cy="1208290"/>
          </a:xfrm>
          <a:prstGeom prst="roundRect">
            <a:avLst/>
          </a:prstGeom>
          <a:solidFill>
            <a:schemeClr val="bg1"/>
          </a:solidFill>
          <a:ln>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35B3FF8A-FABD-4B28-B536-C882F686C5BE}"/>
              </a:ext>
            </a:extLst>
          </p:cNvPr>
          <p:cNvSpPr/>
          <p:nvPr/>
        </p:nvSpPr>
        <p:spPr>
          <a:xfrm>
            <a:off x="6703879" y="2172671"/>
            <a:ext cx="4440364" cy="1208290"/>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F0970B33-EEE1-42FF-B295-F1331BE9E72A}"/>
              </a:ext>
            </a:extLst>
          </p:cNvPr>
          <p:cNvSpPr txBox="1"/>
          <p:nvPr/>
        </p:nvSpPr>
        <p:spPr>
          <a:xfrm>
            <a:off x="1000128" y="2219155"/>
            <a:ext cx="444036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11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Q1’21 brand entrants (87 in total)</a:t>
            </a:r>
          </a:p>
        </p:txBody>
      </p:sp>
      <p:sp>
        <p:nvSpPr>
          <p:cNvPr id="52" name="TextBox 51">
            <a:extLst>
              <a:ext uri="{FF2B5EF4-FFF2-40B4-BE49-F238E27FC236}">
                <a16:creationId xmlns:a16="http://schemas.microsoft.com/office/drawing/2014/main" id="{D5974594-7C04-44C1-9732-AABA833BDE46}"/>
              </a:ext>
            </a:extLst>
          </p:cNvPr>
          <p:cNvSpPr txBox="1"/>
          <p:nvPr/>
        </p:nvSpPr>
        <p:spPr>
          <a:xfrm>
            <a:off x="6703878" y="2219156"/>
            <a:ext cx="444036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11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Q2’21 brand entrants (75 in total)</a:t>
            </a:r>
          </a:p>
        </p:txBody>
      </p:sp>
      <p:pic>
        <p:nvPicPr>
          <p:cNvPr id="1026" name="Picture 2">
            <a:extLst>
              <a:ext uri="{FF2B5EF4-FFF2-40B4-BE49-F238E27FC236}">
                <a16:creationId xmlns:a16="http://schemas.microsoft.com/office/drawing/2014/main" id="{AAAE6076-2985-4270-95E5-097134528A2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24616" y="2478552"/>
            <a:ext cx="606816" cy="4530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yTask - Thousands of affordable professional services">
            <a:extLst>
              <a:ext uri="{FF2B5EF4-FFF2-40B4-BE49-F238E27FC236}">
                <a16:creationId xmlns:a16="http://schemas.microsoft.com/office/drawing/2014/main" id="{6ABBEE01-4AB9-46F8-9213-3B24B8E6A24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10535" y="2401886"/>
            <a:ext cx="991288" cy="520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sh Cellars Chardonnay | Tulsa, OK | Ranch Acres">
            <a:extLst>
              <a:ext uri="{FF2B5EF4-FFF2-40B4-BE49-F238E27FC236}">
                <a16:creationId xmlns:a16="http://schemas.microsoft.com/office/drawing/2014/main" id="{CE72DB22-11DF-40FE-8460-C30038FED8F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526008" y="2359635"/>
            <a:ext cx="606404" cy="4822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verything Breaks - Warranties, Protection Plans, Coverage">
            <a:extLst>
              <a:ext uri="{FF2B5EF4-FFF2-40B4-BE49-F238E27FC236}">
                <a16:creationId xmlns:a16="http://schemas.microsoft.com/office/drawing/2014/main" id="{43A37823-BF46-44C5-ACB9-04E3D2D272A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38858" y="2841925"/>
            <a:ext cx="882535" cy="448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F597B3E-87CA-46E7-94EB-F5AF290911ED}"/>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67041" y="2548680"/>
            <a:ext cx="1415518" cy="286632"/>
          </a:xfrm>
          <a:prstGeom prst="rect">
            <a:avLst/>
          </a:prstGeom>
        </p:spPr>
      </p:pic>
      <p:pic>
        <p:nvPicPr>
          <p:cNvPr id="1036" name="Picture 12" descr="UNDEFEATED LOGO PAINTING STENCIL SIZE PACK *HIGH QUALITY* – ONE15">
            <a:extLst>
              <a:ext uri="{FF2B5EF4-FFF2-40B4-BE49-F238E27FC236}">
                <a16:creationId xmlns:a16="http://schemas.microsoft.com/office/drawing/2014/main" id="{F42827F2-BBEC-4D4A-98CD-A4B5BA0C6416}"/>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18913" y="2820758"/>
            <a:ext cx="697103" cy="5582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rende TV | Logopedia | Fandom">
            <a:extLst>
              <a:ext uri="{FF2B5EF4-FFF2-40B4-BE49-F238E27FC236}">
                <a16:creationId xmlns:a16="http://schemas.microsoft.com/office/drawing/2014/main" id="{54902049-82E6-4DAB-BD77-19B48D81536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200600" y="2841387"/>
            <a:ext cx="961824" cy="5025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2" descr="Oatly - Wikipedia">
            <a:extLst>
              <a:ext uri="{FF2B5EF4-FFF2-40B4-BE49-F238E27FC236}">
                <a16:creationId xmlns:a16="http://schemas.microsoft.com/office/drawing/2014/main" id="{5E6480E5-0190-4DD2-934D-64DC3575E246}"/>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300989" y="2893962"/>
            <a:ext cx="926756" cy="3076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USTEDO® (deutetrabenazine) tablets: Tardive Dyskinesia and Huntington&amp;#39;s  Chorea Treatment">
            <a:extLst>
              <a:ext uri="{FF2B5EF4-FFF2-40B4-BE49-F238E27FC236}">
                <a16:creationId xmlns:a16="http://schemas.microsoft.com/office/drawing/2014/main" id="{C29D2AD6-1A04-45C6-9A08-4BB370C5F595}"/>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840514" y="2392335"/>
            <a:ext cx="917309" cy="48158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opNet.com Profile | Jim Mayfield – Island Business Brokers">
            <a:extLst>
              <a:ext uri="{FF2B5EF4-FFF2-40B4-BE49-F238E27FC236}">
                <a16:creationId xmlns:a16="http://schemas.microsoft.com/office/drawing/2014/main" id="{D44510F8-F96E-4932-9205-4DD57A1B42DD}"/>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972508" y="2485589"/>
            <a:ext cx="1141854" cy="2710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Milk Bar Bakery Recipes | Momofuku milk bar, Milk bar, Momofuku">
            <a:extLst>
              <a:ext uri="{FF2B5EF4-FFF2-40B4-BE49-F238E27FC236}">
                <a16:creationId xmlns:a16="http://schemas.microsoft.com/office/drawing/2014/main" id="{351E8B8A-BB64-417B-AEB4-C3958B22853A}"/>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716394" y="2791330"/>
            <a:ext cx="516609" cy="5148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KIMS | Solutions For Every Body">
            <a:extLst>
              <a:ext uri="{FF2B5EF4-FFF2-40B4-BE49-F238E27FC236}">
                <a16:creationId xmlns:a16="http://schemas.microsoft.com/office/drawing/2014/main" id="{D944406D-3FEE-470E-9324-FD8ABFD381D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9323961" y="2535381"/>
            <a:ext cx="842095" cy="19262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tage 6 Films - Wikipedia">
            <a:extLst>
              <a:ext uri="{FF2B5EF4-FFF2-40B4-BE49-F238E27FC236}">
                <a16:creationId xmlns:a16="http://schemas.microsoft.com/office/drawing/2014/main" id="{968D6B36-8F3C-45D3-850C-13CC201DE27A}"/>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6761811" y="2902164"/>
            <a:ext cx="854750" cy="3881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VOSS Water | It&amp;#39;s What&amp;#39;s on the Inside">
            <a:extLst>
              <a:ext uri="{FF2B5EF4-FFF2-40B4-BE49-F238E27FC236}">
                <a16:creationId xmlns:a16="http://schemas.microsoft.com/office/drawing/2014/main" id="{E9DC9347-602D-4B31-9ADE-1F9B75DA3043}"/>
              </a:ext>
            </a:extLst>
          </p:cNvPr>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303200" y="2795792"/>
            <a:ext cx="1080371" cy="23808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0" descr="OluKai Logo Download Vector">
            <a:extLst>
              <a:ext uri="{FF2B5EF4-FFF2-40B4-BE49-F238E27FC236}">
                <a16:creationId xmlns:a16="http://schemas.microsoft.com/office/drawing/2014/main" id="{7E3E6561-094E-430C-8F47-DFFDE87BE3F4}"/>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468324" y="3070500"/>
            <a:ext cx="911471" cy="23783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2" descr="Easter Cupcakes | Stuffed Puffs">
            <a:extLst>
              <a:ext uri="{FF2B5EF4-FFF2-40B4-BE49-F238E27FC236}">
                <a16:creationId xmlns:a16="http://schemas.microsoft.com/office/drawing/2014/main" id="{78F15CA5-0684-4319-AE5A-5A584F4C22A6}"/>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0307034" y="2476470"/>
            <a:ext cx="771701" cy="29324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6">
            <a:extLst>
              <a:ext uri="{FF2B5EF4-FFF2-40B4-BE49-F238E27FC236}">
                <a16:creationId xmlns:a16="http://schemas.microsoft.com/office/drawing/2014/main" id="{8349EC1E-381A-419F-A147-B1275691ABE9}"/>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9706967" y="3082892"/>
            <a:ext cx="1155855" cy="2040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Flamingo Affiliate Program">
            <a:extLst>
              <a:ext uri="{FF2B5EF4-FFF2-40B4-BE49-F238E27FC236}">
                <a16:creationId xmlns:a16="http://schemas.microsoft.com/office/drawing/2014/main" id="{1CAA660B-DB29-4882-B35C-CEE6883E9BDC}"/>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9676212" y="2786213"/>
            <a:ext cx="917309" cy="28018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E4F4525-DDD6-4445-960A-AB548D139430}"/>
              </a:ext>
            </a:extLst>
          </p:cNvPr>
          <p:cNvSpPr txBox="1"/>
          <p:nvPr/>
        </p:nvSpPr>
        <p:spPr>
          <a:xfrm>
            <a:off x="967441" y="3448050"/>
            <a:ext cx="44713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$181 MM</a:t>
            </a:r>
          </a:p>
        </p:txBody>
      </p:sp>
      <p:sp>
        <p:nvSpPr>
          <p:cNvPr id="39" name="TextBox 38">
            <a:extLst>
              <a:ext uri="{FF2B5EF4-FFF2-40B4-BE49-F238E27FC236}">
                <a16:creationId xmlns:a16="http://schemas.microsoft.com/office/drawing/2014/main" id="{5E5D9C4C-D0E5-42CC-8A58-EBC3D86665A6}"/>
              </a:ext>
            </a:extLst>
          </p:cNvPr>
          <p:cNvSpPr txBox="1"/>
          <p:nvPr/>
        </p:nvSpPr>
        <p:spPr>
          <a:xfrm>
            <a:off x="6711016" y="3448050"/>
            <a:ext cx="44713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$284 MM</a:t>
            </a:r>
          </a:p>
        </p:txBody>
      </p:sp>
      <p:cxnSp>
        <p:nvCxnSpPr>
          <p:cNvPr id="8" name="Straight Arrow Connector 7">
            <a:extLst>
              <a:ext uri="{FF2B5EF4-FFF2-40B4-BE49-F238E27FC236}">
                <a16:creationId xmlns:a16="http://schemas.microsoft.com/office/drawing/2014/main" id="{18295562-6D86-404F-A8E2-EAD655E83F08}"/>
              </a:ext>
            </a:extLst>
          </p:cNvPr>
          <p:cNvCxnSpPr/>
          <p:nvPr/>
        </p:nvCxnSpPr>
        <p:spPr>
          <a:xfrm>
            <a:off x="9344025" y="3583585"/>
            <a:ext cx="1823597"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35A992F-3ED8-4BEE-B78B-F242A7A91D3D}"/>
              </a:ext>
            </a:extLst>
          </p:cNvPr>
          <p:cNvCxnSpPr>
            <a:cxnSpLocks/>
          </p:cNvCxnSpPr>
          <p:nvPr/>
        </p:nvCxnSpPr>
        <p:spPr>
          <a:xfrm flipH="1">
            <a:off x="6743700" y="3583585"/>
            <a:ext cx="1823597"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C42EB87-BF59-4262-86FE-78FBA80E6E02}"/>
              </a:ext>
            </a:extLst>
          </p:cNvPr>
          <p:cNvCxnSpPr/>
          <p:nvPr/>
        </p:nvCxnSpPr>
        <p:spPr>
          <a:xfrm>
            <a:off x="3581400" y="3583585"/>
            <a:ext cx="1823597"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99E01B8-AC1C-423E-8AB9-FE06FEDD7D14}"/>
              </a:ext>
            </a:extLst>
          </p:cNvPr>
          <p:cNvCxnSpPr>
            <a:cxnSpLocks/>
          </p:cNvCxnSpPr>
          <p:nvPr/>
        </p:nvCxnSpPr>
        <p:spPr>
          <a:xfrm flipH="1">
            <a:off x="981075" y="3583585"/>
            <a:ext cx="1823597" cy="0"/>
          </a:xfrm>
          <a:prstGeom prst="straightConnector1">
            <a:avLst/>
          </a:prstGeom>
          <a:ln>
            <a:solidFill>
              <a:srgbClr val="1F1A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11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41259" y="275352"/>
            <a:ext cx="12000464"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Several first-time national TV advertisers made a splash by launching during high-profile TV events and creating partnerships with iconic personalities to generate immediate brand recognition and build legitimacy</a:t>
            </a: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27" name="Group 26">
            <a:extLst>
              <a:ext uri="{FF2B5EF4-FFF2-40B4-BE49-F238E27FC236}">
                <a16:creationId xmlns:a16="http://schemas.microsoft.com/office/drawing/2014/main" id="{0E59B3ED-F664-48E1-B7A9-ACA69EE623B4}"/>
              </a:ext>
            </a:extLst>
          </p:cNvPr>
          <p:cNvGrpSpPr/>
          <p:nvPr/>
        </p:nvGrpSpPr>
        <p:grpSpPr>
          <a:xfrm>
            <a:off x="8150489" y="3867050"/>
            <a:ext cx="4086193" cy="885309"/>
            <a:chOff x="276929" y="1922986"/>
            <a:chExt cx="4086193" cy="885309"/>
          </a:xfrm>
        </p:grpSpPr>
        <p:sp>
          <p:nvSpPr>
            <p:cNvPr id="20" name="Rectangle: Rounded Corners 19">
              <a:extLst>
                <a:ext uri="{FF2B5EF4-FFF2-40B4-BE49-F238E27FC236}">
                  <a16:creationId xmlns:a16="http://schemas.microsoft.com/office/drawing/2014/main" id="{E91F52EE-6F00-4EF7-8B14-C409ECFE51C5}"/>
                </a:ext>
              </a:extLst>
            </p:cNvPr>
            <p:cNvSpPr/>
            <p:nvPr/>
          </p:nvSpPr>
          <p:spPr>
            <a:xfrm>
              <a:off x="276929" y="1922986"/>
              <a:ext cx="4044171" cy="88530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E5DBD5A-E3DC-43BE-ACEB-1A9C9E751619}"/>
                </a:ext>
              </a:extLst>
            </p:cNvPr>
            <p:cNvPicPr>
              <a:picLocks noChangeAspect="1"/>
            </p:cNvPicPr>
            <p:nvPr/>
          </p:nvPicPr>
          <p:blipFill>
            <a:blip r:embed="rId4"/>
            <a:stretch>
              <a:fillRect/>
            </a:stretch>
          </p:blipFill>
          <p:spPr>
            <a:xfrm>
              <a:off x="390782" y="2318790"/>
              <a:ext cx="3870274" cy="399914"/>
            </a:xfrm>
            <a:prstGeom prst="rect">
              <a:avLst/>
            </a:prstGeom>
          </p:spPr>
        </p:pic>
        <p:sp>
          <p:nvSpPr>
            <p:cNvPr id="22" name="TextBox 21">
              <a:extLst>
                <a:ext uri="{FF2B5EF4-FFF2-40B4-BE49-F238E27FC236}">
                  <a16:creationId xmlns:a16="http://schemas.microsoft.com/office/drawing/2014/main" id="{28761BF0-C679-4B90-868C-4A46C0D500F5}"/>
                </a:ext>
              </a:extLst>
            </p:cNvPr>
            <p:cNvSpPr txBox="1"/>
            <p:nvPr/>
          </p:nvSpPr>
          <p:spPr>
            <a:xfrm>
              <a:off x="3381104" y="2536203"/>
              <a:ext cx="982018" cy="21021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18, 2021</a:t>
              </a:r>
            </a:p>
          </p:txBody>
        </p:sp>
        <p:pic>
          <p:nvPicPr>
            <p:cNvPr id="18" name="Picture 17">
              <a:extLst>
                <a:ext uri="{FF2B5EF4-FFF2-40B4-BE49-F238E27FC236}">
                  <a16:creationId xmlns:a16="http://schemas.microsoft.com/office/drawing/2014/main" id="{43BD8F22-25A1-4AE0-8D49-267DE4E3EC4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1959" y="2008259"/>
              <a:ext cx="661014" cy="312145"/>
            </a:xfrm>
            <a:prstGeom prst="rect">
              <a:avLst/>
            </a:prstGeom>
          </p:spPr>
        </p:pic>
        <p:pic>
          <p:nvPicPr>
            <p:cNvPr id="1030" name="Picture 6" descr="BREZTRI AEROSPHERE™ (budesonide 160 mcg, glycopyrrolate 9 mcg and  formoterol fumarate 4.8 mcg) Inhalation Aerosol">
              <a:extLst>
                <a:ext uri="{FF2B5EF4-FFF2-40B4-BE49-F238E27FC236}">
                  <a16:creationId xmlns:a16="http://schemas.microsoft.com/office/drawing/2014/main" id="{73C933DA-80C0-4563-A616-D6642391E6F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b="46347"/>
            <a:stretch/>
          </p:blipFill>
          <p:spPr bwMode="auto">
            <a:xfrm>
              <a:off x="3605960" y="2005897"/>
              <a:ext cx="698041" cy="3566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FC8DCF96-6792-4110-A2F8-1DA05D903CBA}"/>
              </a:ext>
            </a:extLst>
          </p:cNvPr>
          <p:cNvGrpSpPr/>
          <p:nvPr/>
        </p:nvGrpSpPr>
        <p:grpSpPr>
          <a:xfrm>
            <a:off x="8159187" y="2939033"/>
            <a:ext cx="4123475" cy="869447"/>
            <a:chOff x="5239461" y="1938848"/>
            <a:chExt cx="4123475" cy="869447"/>
          </a:xfrm>
        </p:grpSpPr>
        <p:sp>
          <p:nvSpPr>
            <p:cNvPr id="111" name="Rectangle: Rounded Corners 110">
              <a:extLst>
                <a:ext uri="{FF2B5EF4-FFF2-40B4-BE49-F238E27FC236}">
                  <a16:creationId xmlns:a16="http://schemas.microsoft.com/office/drawing/2014/main" id="{822AFAC6-68B1-49D3-B514-50D35BC5E3DE}"/>
                </a:ext>
              </a:extLst>
            </p:cNvPr>
            <p:cNvSpPr/>
            <p:nvPr/>
          </p:nvSpPr>
          <p:spPr>
            <a:xfrm>
              <a:off x="5239461" y="1938848"/>
              <a:ext cx="4033919" cy="86944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31" name="Picture 30">
              <a:extLst>
                <a:ext uri="{FF2B5EF4-FFF2-40B4-BE49-F238E27FC236}">
                  <a16:creationId xmlns:a16="http://schemas.microsoft.com/office/drawing/2014/main" id="{DCDFA861-A74E-4D4B-B4E2-8C80F2B03DC5}"/>
                </a:ext>
              </a:extLst>
            </p:cNvPr>
            <p:cNvPicPr>
              <a:picLocks noChangeAspect="1"/>
            </p:cNvPicPr>
            <p:nvPr/>
          </p:nvPicPr>
          <p:blipFill>
            <a:blip r:embed="rId7"/>
            <a:stretch>
              <a:fillRect/>
            </a:stretch>
          </p:blipFill>
          <p:spPr>
            <a:xfrm>
              <a:off x="5323505" y="2357842"/>
              <a:ext cx="3865831" cy="373252"/>
            </a:xfrm>
            <a:prstGeom prst="rect">
              <a:avLst/>
            </a:prstGeom>
          </p:spPr>
        </p:pic>
        <p:pic>
          <p:nvPicPr>
            <p:cNvPr id="33" name="Picture 8" descr="The Neurology Hub">
              <a:extLst>
                <a:ext uri="{FF2B5EF4-FFF2-40B4-BE49-F238E27FC236}">
                  <a16:creationId xmlns:a16="http://schemas.microsoft.com/office/drawing/2014/main" id="{9E250534-216E-4BEC-8411-AECFCA8C757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49978" y="1994951"/>
              <a:ext cx="962082" cy="31563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a:extLst>
                <a:ext uri="{FF2B5EF4-FFF2-40B4-BE49-F238E27FC236}">
                  <a16:creationId xmlns:a16="http://schemas.microsoft.com/office/drawing/2014/main" id="{516006A1-E22B-422C-AFCE-604306C9F5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82367" y="1999474"/>
              <a:ext cx="661014" cy="312145"/>
            </a:xfrm>
            <a:prstGeom prst="rect">
              <a:avLst/>
            </a:prstGeom>
          </p:spPr>
        </p:pic>
        <p:sp>
          <p:nvSpPr>
            <p:cNvPr id="114" name="TextBox 113">
              <a:extLst>
                <a:ext uri="{FF2B5EF4-FFF2-40B4-BE49-F238E27FC236}">
                  <a16:creationId xmlns:a16="http://schemas.microsoft.com/office/drawing/2014/main" id="{98967081-6284-414A-82EA-3011E85DCF77}"/>
                </a:ext>
              </a:extLst>
            </p:cNvPr>
            <p:cNvSpPr txBox="1"/>
            <p:nvPr/>
          </p:nvSpPr>
          <p:spPr>
            <a:xfrm>
              <a:off x="8380918" y="2577262"/>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24, 2021</a:t>
              </a:r>
            </a:p>
          </p:txBody>
        </p:sp>
      </p:grpSp>
      <p:grpSp>
        <p:nvGrpSpPr>
          <p:cNvPr id="44" name="Group 43">
            <a:extLst>
              <a:ext uri="{FF2B5EF4-FFF2-40B4-BE49-F238E27FC236}">
                <a16:creationId xmlns:a16="http://schemas.microsoft.com/office/drawing/2014/main" id="{DAECB58F-880F-45BF-BDB5-50F8C89E8AF3}"/>
              </a:ext>
            </a:extLst>
          </p:cNvPr>
          <p:cNvGrpSpPr/>
          <p:nvPr/>
        </p:nvGrpSpPr>
        <p:grpSpPr>
          <a:xfrm>
            <a:off x="4614348" y="5604585"/>
            <a:ext cx="4149405" cy="870249"/>
            <a:chOff x="223948" y="3318611"/>
            <a:chExt cx="4149405" cy="870249"/>
          </a:xfrm>
        </p:grpSpPr>
        <p:sp>
          <p:nvSpPr>
            <p:cNvPr id="120" name="Rectangle: Rounded Corners 119">
              <a:extLst>
                <a:ext uri="{FF2B5EF4-FFF2-40B4-BE49-F238E27FC236}">
                  <a16:creationId xmlns:a16="http://schemas.microsoft.com/office/drawing/2014/main" id="{F750910E-3AC3-4FBD-8A07-EDF89F7EF675}"/>
                </a:ext>
              </a:extLst>
            </p:cNvPr>
            <p:cNvSpPr/>
            <p:nvPr/>
          </p:nvSpPr>
          <p:spPr>
            <a:xfrm>
              <a:off x="223948" y="3318611"/>
              <a:ext cx="4033919" cy="87024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39" name="Picture 38">
              <a:extLst>
                <a:ext uri="{FF2B5EF4-FFF2-40B4-BE49-F238E27FC236}">
                  <a16:creationId xmlns:a16="http://schemas.microsoft.com/office/drawing/2014/main" id="{F9EADECB-0467-4A51-BA63-81C8B8C37758}"/>
                </a:ext>
              </a:extLst>
            </p:cNvPr>
            <p:cNvPicPr>
              <a:picLocks noChangeAspect="1"/>
            </p:cNvPicPr>
            <p:nvPr/>
          </p:nvPicPr>
          <p:blipFill>
            <a:blip r:embed="rId9"/>
            <a:stretch>
              <a:fillRect/>
            </a:stretch>
          </p:blipFill>
          <p:spPr>
            <a:xfrm>
              <a:off x="332431" y="3754711"/>
              <a:ext cx="3816952" cy="373252"/>
            </a:xfrm>
            <a:prstGeom prst="rect">
              <a:avLst/>
            </a:prstGeom>
          </p:spPr>
        </p:pic>
        <p:pic>
          <p:nvPicPr>
            <p:cNvPr id="124" name="Picture 123">
              <a:extLst>
                <a:ext uri="{FF2B5EF4-FFF2-40B4-BE49-F238E27FC236}">
                  <a16:creationId xmlns:a16="http://schemas.microsoft.com/office/drawing/2014/main" id="{A50519CE-F4E6-4C62-84AD-AB479A9F9F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1651" y="3440581"/>
              <a:ext cx="661014" cy="312145"/>
            </a:xfrm>
            <a:prstGeom prst="rect">
              <a:avLst/>
            </a:prstGeom>
          </p:spPr>
        </p:pic>
        <p:pic>
          <p:nvPicPr>
            <p:cNvPr id="41" name="Picture 10" descr="Sunosi_Logo | Jazz Pharmaceuticals">
              <a:extLst>
                <a:ext uri="{FF2B5EF4-FFF2-40B4-BE49-F238E27FC236}">
                  <a16:creationId xmlns:a16="http://schemas.microsoft.com/office/drawing/2014/main" id="{1EA03EFB-E8FC-40C6-B900-1AE61318260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522532" y="3375109"/>
              <a:ext cx="541979" cy="350417"/>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98751B5E-BA15-4747-8937-53852E3F317B}"/>
                </a:ext>
              </a:extLst>
            </p:cNvPr>
            <p:cNvSpPr txBox="1"/>
            <p:nvPr/>
          </p:nvSpPr>
          <p:spPr>
            <a:xfrm>
              <a:off x="3391335" y="3927056"/>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January 8, 2021</a:t>
              </a:r>
            </a:p>
          </p:txBody>
        </p:sp>
      </p:grpSp>
      <p:grpSp>
        <p:nvGrpSpPr>
          <p:cNvPr id="51" name="Group 50">
            <a:extLst>
              <a:ext uri="{FF2B5EF4-FFF2-40B4-BE49-F238E27FC236}">
                <a16:creationId xmlns:a16="http://schemas.microsoft.com/office/drawing/2014/main" id="{0305C7E4-15D8-4171-8CEB-F5FB5068D2B6}"/>
              </a:ext>
            </a:extLst>
          </p:cNvPr>
          <p:cNvGrpSpPr/>
          <p:nvPr/>
        </p:nvGrpSpPr>
        <p:grpSpPr>
          <a:xfrm>
            <a:off x="5476334" y="3129104"/>
            <a:ext cx="2701068" cy="1456768"/>
            <a:chOff x="6041755" y="3214112"/>
            <a:chExt cx="2511141" cy="1378261"/>
          </a:xfrm>
        </p:grpSpPr>
        <p:sp>
          <p:nvSpPr>
            <p:cNvPr id="125" name="Rectangle: Rounded Corners 124">
              <a:extLst>
                <a:ext uri="{FF2B5EF4-FFF2-40B4-BE49-F238E27FC236}">
                  <a16:creationId xmlns:a16="http://schemas.microsoft.com/office/drawing/2014/main" id="{ED1BF651-C34E-4560-9175-1D0D25D9FA6B}"/>
                </a:ext>
              </a:extLst>
            </p:cNvPr>
            <p:cNvSpPr/>
            <p:nvPr/>
          </p:nvSpPr>
          <p:spPr>
            <a:xfrm>
              <a:off x="6041755" y="3214112"/>
              <a:ext cx="2421302" cy="1378261"/>
            </a:xfrm>
            <a:prstGeom prst="roundRect">
              <a:avLst/>
            </a:prstGeom>
            <a:solidFill>
              <a:schemeClr val="bg1"/>
            </a:solidFill>
            <a:ln w="762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47" name="Picture 46">
              <a:extLst>
                <a:ext uri="{FF2B5EF4-FFF2-40B4-BE49-F238E27FC236}">
                  <a16:creationId xmlns:a16="http://schemas.microsoft.com/office/drawing/2014/main" id="{C42DE173-F10C-4D2A-8CA1-E3D38487CAB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63077" y="3735853"/>
              <a:ext cx="2186687" cy="747814"/>
            </a:xfrm>
            <a:prstGeom prst="rect">
              <a:avLst/>
            </a:prstGeom>
          </p:spPr>
        </p:pic>
        <p:sp>
          <p:nvSpPr>
            <p:cNvPr id="128" name="TextBox 127">
              <a:extLst>
                <a:ext uri="{FF2B5EF4-FFF2-40B4-BE49-F238E27FC236}">
                  <a16:creationId xmlns:a16="http://schemas.microsoft.com/office/drawing/2014/main" id="{1A2DC72F-0132-45E7-9394-215C3428044D}"/>
                </a:ext>
              </a:extLst>
            </p:cNvPr>
            <p:cNvSpPr txBox="1"/>
            <p:nvPr/>
          </p:nvSpPr>
          <p:spPr>
            <a:xfrm>
              <a:off x="7570878" y="4362961"/>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January 25, 2021</a:t>
              </a:r>
            </a:p>
          </p:txBody>
        </p:sp>
        <p:pic>
          <p:nvPicPr>
            <p:cNvPr id="48" name="Picture 12">
              <a:extLst>
                <a:ext uri="{FF2B5EF4-FFF2-40B4-BE49-F238E27FC236}">
                  <a16:creationId xmlns:a16="http://schemas.microsoft.com/office/drawing/2014/main" id="{D090187F-047C-477A-A01E-598764FAD645}"/>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127869" y="3377762"/>
              <a:ext cx="768577" cy="25609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IWBI Crosses Major Global Milestones in Advancing Health and Well-Being |  Business Wire">
              <a:extLst>
                <a:ext uri="{FF2B5EF4-FFF2-40B4-BE49-F238E27FC236}">
                  <a16:creationId xmlns:a16="http://schemas.microsoft.com/office/drawing/2014/main" id="{29714DE6-83B7-463C-90D8-3477EAD07E74}"/>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20658" y="3274049"/>
              <a:ext cx="792595" cy="4141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10F42341-21B7-4322-BA3E-7FC76F6C9E40}"/>
              </a:ext>
            </a:extLst>
          </p:cNvPr>
          <p:cNvGrpSpPr/>
          <p:nvPr/>
        </p:nvGrpSpPr>
        <p:grpSpPr>
          <a:xfrm>
            <a:off x="73734" y="1784329"/>
            <a:ext cx="3575990" cy="956257"/>
            <a:chOff x="396260" y="4476126"/>
            <a:chExt cx="3575990" cy="956257"/>
          </a:xfrm>
        </p:grpSpPr>
        <p:sp>
          <p:nvSpPr>
            <p:cNvPr id="30" name="Rectangle: Rounded Corners 29">
              <a:extLst>
                <a:ext uri="{FF2B5EF4-FFF2-40B4-BE49-F238E27FC236}">
                  <a16:creationId xmlns:a16="http://schemas.microsoft.com/office/drawing/2014/main" id="{FAB8C298-BA31-42F1-8E7E-50B7B7430BB1}"/>
                </a:ext>
              </a:extLst>
            </p:cNvPr>
            <p:cNvSpPr/>
            <p:nvPr/>
          </p:nvSpPr>
          <p:spPr>
            <a:xfrm>
              <a:off x="396260" y="4476126"/>
              <a:ext cx="3507015" cy="95625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9768451-0CFD-4D07-B2FB-A3A02BD6515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24292" y="4865519"/>
              <a:ext cx="3297725" cy="403953"/>
            </a:xfrm>
            <a:prstGeom prst="rect">
              <a:avLst/>
            </a:prstGeom>
          </p:spPr>
        </p:pic>
        <p:sp>
          <p:nvSpPr>
            <p:cNvPr id="32" name="TextBox 31">
              <a:extLst>
                <a:ext uri="{FF2B5EF4-FFF2-40B4-BE49-F238E27FC236}">
                  <a16:creationId xmlns:a16="http://schemas.microsoft.com/office/drawing/2014/main" id="{56F40B46-2C39-4F77-B512-FFCE5D00C172}"/>
                </a:ext>
              </a:extLst>
            </p:cNvPr>
            <p:cNvSpPr txBox="1"/>
            <p:nvPr/>
          </p:nvSpPr>
          <p:spPr>
            <a:xfrm>
              <a:off x="2990232" y="5185528"/>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22, 2021</a:t>
              </a:r>
            </a:p>
          </p:txBody>
        </p:sp>
        <p:pic>
          <p:nvPicPr>
            <p:cNvPr id="35" name="Picture 34">
              <a:extLst>
                <a:ext uri="{FF2B5EF4-FFF2-40B4-BE49-F238E27FC236}">
                  <a16:creationId xmlns:a16="http://schemas.microsoft.com/office/drawing/2014/main" id="{E307CC21-BEBD-4724-9DC4-90200ECA27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6244" y="4511282"/>
              <a:ext cx="661014" cy="312145"/>
            </a:xfrm>
            <a:prstGeom prst="rect">
              <a:avLst/>
            </a:prstGeom>
          </p:spPr>
        </p:pic>
        <p:pic>
          <p:nvPicPr>
            <p:cNvPr id="36" name="Picture 2" descr="Phexxi Non-Hormonal Birth Control Study Design | Phexxi HCP">
              <a:extLst>
                <a:ext uri="{FF2B5EF4-FFF2-40B4-BE49-F238E27FC236}">
                  <a16:creationId xmlns:a16="http://schemas.microsoft.com/office/drawing/2014/main" id="{DFBD414F-5A22-4E46-878D-940678DB8F3B}"/>
                </a:ext>
              </a:extLst>
            </p:cNvPr>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r="36764" b="24783"/>
            <a:stretch/>
          </p:blipFill>
          <p:spPr bwMode="auto">
            <a:xfrm>
              <a:off x="3377419" y="4498282"/>
              <a:ext cx="525856" cy="4200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FB74B109-BD7B-486B-AC9C-A484C3165796}"/>
              </a:ext>
            </a:extLst>
          </p:cNvPr>
          <p:cNvGrpSpPr/>
          <p:nvPr/>
        </p:nvGrpSpPr>
        <p:grpSpPr>
          <a:xfrm>
            <a:off x="2830954" y="3098076"/>
            <a:ext cx="2694190" cy="1128186"/>
            <a:chOff x="4768988" y="2985572"/>
            <a:chExt cx="2614967" cy="1051883"/>
          </a:xfrm>
        </p:grpSpPr>
        <p:grpSp>
          <p:nvGrpSpPr>
            <p:cNvPr id="12" name="Group 11">
              <a:extLst>
                <a:ext uri="{FF2B5EF4-FFF2-40B4-BE49-F238E27FC236}">
                  <a16:creationId xmlns:a16="http://schemas.microsoft.com/office/drawing/2014/main" id="{A460E650-9D5A-407A-9655-66A94D5E77E1}"/>
                </a:ext>
              </a:extLst>
            </p:cNvPr>
            <p:cNvGrpSpPr/>
            <p:nvPr/>
          </p:nvGrpSpPr>
          <p:grpSpPr>
            <a:xfrm>
              <a:off x="4768988" y="2985572"/>
              <a:ext cx="2489655" cy="1051883"/>
              <a:chOff x="4768988" y="2985572"/>
              <a:chExt cx="2489655" cy="1051883"/>
            </a:xfrm>
          </p:grpSpPr>
          <p:sp>
            <p:nvSpPr>
              <p:cNvPr id="46" name="Rectangle: Rounded Corners 45">
                <a:extLst>
                  <a:ext uri="{FF2B5EF4-FFF2-40B4-BE49-F238E27FC236}">
                    <a16:creationId xmlns:a16="http://schemas.microsoft.com/office/drawing/2014/main" id="{2E085CC5-1096-418B-B680-CE49B80748A4}"/>
                  </a:ext>
                </a:extLst>
              </p:cNvPr>
              <p:cNvSpPr/>
              <p:nvPr/>
            </p:nvSpPr>
            <p:spPr>
              <a:xfrm>
                <a:off x="4768988" y="2985572"/>
                <a:ext cx="2489655" cy="105188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D3CDCF6E-4F40-4A23-B6D5-599E39EAC75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4841218" y="3322058"/>
                <a:ext cx="2345195" cy="516061"/>
              </a:xfrm>
              <a:prstGeom prst="rect">
                <a:avLst/>
              </a:prstGeom>
            </p:spPr>
          </p:pic>
          <p:pic>
            <p:nvPicPr>
              <p:cNvPr id="2052" name="Picture 4" descr="Adweek">
                <a:extLst>
                  <a:ext uri="{FF2B5EF4-FFF2-40B4-BE49-F238E27FC236}">
                    <a16:creationId xmlns:a16="http://schemas.microsoft.com/office/drawing/2014/main" id="{12A9A4FE-3831-4C45-9F22-02F6597B12FE}"/>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961939" y="3134464"/>
                <a:ext cx="443866" cy="1614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possible Foods: Meat made from plants">
                <a:extLst>
                  <a:ext uri="{FF2B5EF4-FFF2-40B4-BE49-F238E27FC236}">
                    <a16:creationId xmlns:a16="http://schemas.microsoft.com/office/drawing/2014/main" id="{BE25F9FF-B85C-408A-8207-4AFFD3616F1B}"/>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378505" y="3084360"/>
                <a:ext cx="805094" cy="181776"/>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a:extLst>
                <a:ext uri="{FF2B5EF4-FFF2-40B4-BE49-F238E27FC236}">
                  <a16:creationId xmlns:a16="http://schemas.microsoft.com/office/drawing/2014/main" id="{A626CDC0-9E04-431E-BF27-1CF65B949513}"/>
                </a:ext>
              </a:extLst>
            </p:cNvPr>
            <p:cNvSpPr txBox="1"/>
            <p:nvPr/>
          </p:nvSpPr>
          <p:spPr>
            <a:xfrm>
              <a:off x="6572370" y="3787478"/>
              <a:ext cx="811585"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April 6, 2021</a:t>
              </a:r>
            </a:p>
          </p:txBody>
        </p:sp>
      </p:grpSp>
      <p:grpSp>
        <p:nvGrpSpPr>
          <p:cNvPr id="26" name="Group 25">
            <a:extLst>
              <a:ext uri="{FF2B5EF4-FFF2-40B4-BE49-F238E27FC236}">
                <a16:creationId xmlns:a16="http://schemas.microsoft.com/office/drawing/2014/main" id="{E87CA301-0B4C-49D7-B4CB-FBCB1DFF9D5C}"/>
              </a:ext>
            </a:extLst>
          </p:cNvPr>
          <p:cNvGrpSpPr/>
          <p:nvPr/>
        </p:nvGrpSpPr>
        <p:grpSpPr>
          <a:xfrm>
            <a:off x="3868604" y="1784329"/>
            <a:ext cx="3046983" cy="1245862"/>
            <a:chOff x="3650531" y="4258431"/>
            <a:chExt cx="3046983" cy="1245862"/>
          </a:xfrm>
        </p:grpSpPr>
        <p:sp>
          <p:nvSpPr>
            <p:cNvPr id="54" name="Rectangle: Rounded Corners 53">
              <a:extLst>
                <a:ext uri="{FF2B5EF4-FFF2-40B4-BE49-F238E27FC236}">
                  <a16:creationId xmlns:a16="http://schemas.microsoft.com/office/drawing/2014/main" id="{1B6628FD-BD68-44DB-8F5A-A3663B7D7A99}"/>
                </a:ext>
              </a:extLst>
            </p:cNvPr>
            <p:cNvSpPr/>
            <p:nvPr/>
          </p:nvSpPr>
          <p:spPr>
            <a:xfrm>
              <a:off x="3650531" y="4258431"/>
              <a:ext cx="3046983" cy="1245862"/>
            </a:xfrm>
            <a:prstGeom prst="roundRect">
              <a:avLst/>
            </a:prstGeom>
            <a:solidFill>
              <a:schemeClr val="bg1"/>
            </a:solidFill>
            <a:ln w="762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B6A337E8-0E38-4C46-8F99-E14C9BAEB848}"/>
                </a:ext>
              </a:extLst>
            </p:cNvPr>
            <p:cNvGrpSpPr/>
            <p:nvPr/>
          </p:nvGrpSpPr>
          <p:grpSpPr>
            <a:xfrm>
              <a:off x="3893654" y="4579425"/>
              <a:ext cx="2670765" cy="805954"/>
              <a:chOff x="4498071" y="5319889"/>
              <a:chExt cx="2670765" cy="805954"/>
            </a:xfrm>
          </p:grpSpPr>
          <p:pic>
            <p:nvPicPr>
              <p:cNvPr id="21" name="Picture 20">
                <a:extLst>
                  <a:ext uri="{FF2B5EF4-FFF2-40B4-BE49-F238E27FC236}">
                    <a16:creationId xmlns:a16="http://schemas.microsoft.com/office/drawing/2014/main" id="{38EE5EEC-80D8-4713-8CD6-F5601521D4A4}"/>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515307" y="5319889"/>
                <a:ext cx="2317605" cy="469039"/>
              </a:xfrm>
              <a:prstGeom prst="rect">
                <a:avLst/>
              </a:prstGeom>
            </p:spPr>
          </p:pic>
          <p:pic>
            <p:nvPicPr>
              <p:cNvPr id="24" name="Picture 23">
                <a:extLst>
                  <a:ext uri="{FF2B5EF4-FFF2-40B4-BE49-F238E27FC236}">
                    <a16:creationId xmlns:a16="http://schemas.microsoft.com/office/drawing/2014/main" id="{64960D74-B521-4C9D-AB12-A65F4BED8911}"/>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4498071" y="5791997"/>
                <a:ext cx="2670765" cy="333846"/>
              </a:xfrm>
              <a:prstGeom prst="rect">
                <a:avLst/>
              </a:prstGeom>
            </p:spPr>
          </p:pic>
        </p:grpSp>
        <p:sp>
          <p:nvSpPr>
            <p:cNvPr id="55" name="TextBox 54">
              <a:extLst>
                <a:ext uri="{FF2B5EF4-FFF2-40B4-BE49-F238E27FC236}">
                  <a16:creationId xmlns:a16="http://schemas.microsoft.com/office/drawing/2014/main" id="{6B9B725E-B519-4D50-A69D-4334230D740C}"/>
                </a:ext>
              </a:extLst>
            </p:cNvPr>
            <p:cNvSpPr txBox="1"/>
            <p:nvPr/>
          </p:nvSpPr>
          <p:spPr>
            <a:xfrm>
              <a:off x="5932419" y="5302571"/>
              <a:ext cx="737805" cy="181868"/>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12, 2021</a:t>
              </a:r>
            </a:p>
          </p:txBody>
        </p:sp>
        <p:pic>
          <p:nvPicPr>
            <p:cNvPr id="2056" name="Picture 8" descr="Marketing Communication News">
              <a:extLst>
                <a:ext uri="{FF2B5EF4-FFF2-40B4-BE49-F238E27FC236}">
                  <a16:creationId xmlns:a16="http://schemas.microsoft.com/office/drawing/2014/main" id="{F15CE159-350F-4171-B2C3-7054DF6A5188}"/>
                </a:ext>
              </a:extLst>
            </p:cNvPr>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21763" y="4294544"/>
              <a:ext cx="1089264" cy="2765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nline Banking With No Fees | Varo Bank">
              <a:extLst>
                <a:ext uri="{FF2B5EF4-FFF2-40B4-BE49-F238E27FC236}">
                  <a16:creationId xmlns:a16="http://schemas.microsoft.com/office/drawing/2014/main" id="{F844B97F-8DBE-4721-9590-852AE8E3A990}"/>
                </a:ext>
              </a:extLst>
            </p:cNvPr>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93535" y="4312500"/>
              <a:ext cx="577443" cy="2128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C2C52F0F-15BA-45D1-A63D-3E082D451EB7}"/>
              </a:ext>
            </a:extLst>
          </p:cNvPr>
          <p:cNvGrpSpPr/>
          <p:nvPr/>
        </p:nvGrpSpPr>
        <p:grpSpPr>
          <a:xfrm>
            <a:off x="101289" y="5373551"/>
            <a:ext cx="4324335" cy="978502"/>
            <a:chOff x="8248942" y="4663553"/>
            <a:chExt cx="3792126" cy="816891"/>
          </a:xfrm>
        </p:grpSpPr>
        <p:sp>
          <p:nvSpPr>
            <p:cNvPr id="65" name="Rectangle: Rounded Corners 64">
              <a:extLst>
                <a:ext uri="{FF2B5EF4-FFF2-40B4-BE49-F238E27FC236}">
                  <a16:creationId xmlns:a16="http://schemas.microsoft.com/office/drawing/2014/main" id="{DC3AF252-DCC7-4E4A-A95E-08DF6A3CFF34}"/>
                </a:ext>
              </a:extLst>
            </p:cNvPr>
            <p:cNvSpPr/>
            <p:nvPr/>
          </p:nvSpPr>
          <p:spPr>
            <a:xfrm>
              <a:off x="8248942" y="4678707"/>
              <a:ext cx="3776684" cy="80173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29" name="Picture 28">
              <a:extLst>
                <a:ext uri="{FF2B5EF4-FFF2-40B4-BE49-F238E27FC236}">
                  <a16:creationId xmlns:a16="http://schemas.microsoft.com/office/drawing/2014/main" id="{1663699E-2292-4D87-B10F-A52661A13FD3}"/>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97796" y="5077760"/>
              <a:ext cx="3678977" cy="263738"/>
            </a:xfrm>
            <a:prstGeom prst="rect">
              <a:avLst/>
            </a:prstGeom>
          </p:spPr>
        </p:pic>
        <p:pic>
          <p:nvPicPr>
            <p:cNvPr id="2060" name="Picture 12" descr="Candy &amp; Snack Today">
              <a:extLst>
                <a:ext uri="{FF2B5EF4-FFF2-40B4-BE49-F238E27FC236}">
                  <a16:creationId xmlns:a16="http://schemas.microsoft.com/office/drawing/2014/main" id="{90B47346-900E-4B61-A9A0-71AC2E06C784}"/>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8380617" y="4811564"/>
              <a:ext cx="477225" cy="24955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EAE68670-7D5D-44BC-8A0C-957F790A22B5}"/>
                </a:ext>
              </a:extLst>
            </p:cNvPr>
            <p:cNvSpPr txBox="1"/>
            <p:nvPr/>
          </p:nvSpPr>
          <p:spPr>
            <a:xfrm>
              <a:off x="11303263" y="5280389"/>
              <a:ext cx="737805"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18, 2021</a:t>
              </a:r>
            </a:p>
          </p:txBody>
        </p:sp>
        <p:pic>
          <p:nvPicPr>
            <p:cNvPr id="68" name="Picture 6" descr="Stuffed Puffs to Build New Manufacturing Facility in Pennsylvania - Quality  Assurance &amp;amp; Food Safety">
              <a:extLst>
                <a:ext uri="{FF2B5EF4-FFF2-40B4-BE49-F238E27FC236}">
                  <a16:creationId xmlns:a16="http://schemas.microsoft.com/office/drawing/2014/main" id="{B7916470-8738-45F8-8224-F57986B94D5E}"/>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11148260" y="4663553"/>
              <a:ext cx="800289" cy="4501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3CF4597B-046D-4F39-83D1-A77970BF4889}"/>
              </a:ext>
            </a:extLst>
          </p:cNvPr>
          <p:cNvGrpSpPr/>
          <p:nvPr/>
        </p:nvGrpSpPr>
        <p:grpSpPr>
          <a:xfrm>
            <a:off x="8785272" y="4898663"/>
            <a:ext cx="3162208" cy="1396861"/>
            <a:chOff x="3329281" y="4251725"/>
            <a:chExt cx="3162208" cy="1396861"/>
          </a:xfrm>
        </p:grpSpPr>
        <p:sp>
          <p:nvSpPr>
            <p:cNvPr id="72" name="Rectangle: Rounded Corners 71">
              <a:extLst>
                <a:ext uri="{FF2B5EF4-FFF2-40B4-BE49-F238E27FC236}">
                  <a16:creationId xmlns:a16="http://schemas.microsoft.com/office/drawing/2014/main" id="{3EA640E1-BA55-4364-B305-D267AD5B370A}"/>
                </a:ext>
              </a:extLst>
            </p:cNvPr>
            <p:cNvSpPr/>
            <p:nvPr/>
          </p:nvSpPr>
          <p:spPr>
            <a:xfrm>
              <a:off x="3329281" y="4251725"/>
              <a:ext cx="3162208" cy="1380610"/>
            </a:xfrm>
            <a:prstGeom prst="roundRect">
              <a:avLst/>
            </a:prstGeom>
            <a:solidFill>
              <a:schemeClr val="bg1"/>
            </a:solidFill>
            <a:ln w="762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45" name="Picture 44">
              <a:extLst>
                <a:ext uri="{FF2B5EF4-FFF2-40B4-BE49-F238E27FC236}">
                  <a16:creationId xmlns:a16="http://schemas.microsoft.com/office/drawing/2014/main" id="{EE6BC649-191A-4CDC-941F-007F4BA277B2}"/>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3407956" y="4690073"/>
              <a:ext cx="3004859" cy="837749"/>
            </a:xfrm>
            <a:prstGeom prst="rect">
              <a:avLst/>
            </a:prstGeom>
          </p:spPr>
        </p:pic>
        <p:sp>
          <p:nvSpPr>
            <p:cNvPr id="73" name="TextBox 72">
              <a:extLst>
                <a:ext uri="{FF2B5EF4-FFF2-40B4-BE49-F238E27FC236}">
                  <a16:creationId xmlns:a16="http://schemas.microsoft.com/office/drawing/2014/main" id="{3D6A59A4-445B-4E6F-BE58-9995800FEEC5}"/>
                </a:ext>
              </a:extLst>
            </p:cNvPr>
            <p:cNvSpPr txBox="1"/>
            <p:nvPr/>
          </p:nvSpPr>
          <p:spPr>
            <a:xfrm>
              <a:off x="5438108" y="5448531"/>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March 30, 2021</a:t>
              </a:r>
            </a:p>
          </p:txBody>
        </p:sp>
        <p:pic>
          <p:nvPicPr>
            <p:cNvPr id="2062" name="Picture 14" descr="Cision PR Newswire: news distribution, targeting and monitoring home">
              <a:extLst>
                <a:ext uri="{FF2B5EF4-FFF2-40B4-BE49-F238E27FC236}">
                  <a16:creationId xmlns:a16="http://schemas.microsoft.com/office/drawing/2014/main" id="{88CBECE1-8524-4BDE-8C3E-6983BB9F3A2B}"/>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3462575" y="4430402"/>
              <a:ext cx="560860" cy="21366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ur Work - Brand Velocity Partners">
              <a:extLst>
                <a:ext uri="{FF2B5EF4-FFF2-40B4-BE49-F238E27FC236}">
                  <a16:creationId xmlns:a16="http://schemas.microsoft.com/office/drawing/2014/main" id="{80C493B6-1A18-4777-9DEB-DFC84CAA6015}"/>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5438108" y="4349534"/>
              <a:ext cx="907104" cy="3242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2F9C02AC-B1AE-42DF-9525-8DEEDE783590}"/>
              </a:ext>
            </a:extLst>
          </p:cNvPr>
          <p:cNvGrpSpPr/>
          <p:nvPr/>
        </p:nvGrpSpPr>
        <p:grpSpPr>
          <a:xfrm>
            <a:off x="94948" y="4305616"/>
            <a:ext cx="4609674" cy="979063"/>
            <a:chOff x="3215127" y="4062998"/>
            <a:chExt cx="4437311" cy="956257"/>
          </a:xfrm>
        </p:grpSpPr>
        <p:sp>
          <p:nvSpPr>
            <p:cNvPr id="80" name="Rectangle: Rounded Corners 79">
              <a:extLst>
                <a:ext uri="{FF2B5EF4-FFF2-40B4-BE49-F238E27FC236}">
                  <a16:creationId xmlns:a16="http://schemas.microsoft.com/office/drawing/2014/main" id="{9E95E45A-C05B-4599-8F40-6FBB748DB664}"/>
                </a:ext>
              </a:extLst>
            </p:cNvPr>
            <p:cNvSpPr/>
            <p:nvPr/>
          </p:nvSpPr>
          <p:spPr>
            <a:xfrm>
              <a:off x="3215127" y="4062998"/>
              <a:ext cx="4437311" cy="956257"/>
            </a:xfrm>
            <a:prstGeom prst="roundRect">
              <a:avLst/>
            </a:prstGeom>
            <a:solidFill>
              <a:schemeClr val="bg1"/>
            </a:solidFill>
            <a:ln w="762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57" name="Picture 56">
              <a:extLst>
                <a:ext uri="{FF2B5EF4-FFF2-40B4-BE49-F238E27FC236}">
                  <a16:creationId xmlns:a16="http://schemas.microsoft.com/office/drawing/2014/main" id="{992D13FD-8060-43CC-BD7A-37F345A3EE00}"/>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3297170" y="4443415"/>
              <a:ext cx="4273224" cy="486569"/>
            </a:xfrm>
            <a:prstGeom prst="rect">
              <a:avLst/>
            </a:prstGeom>
          </p:spPr>
        </p:pic>
        <p:sp>
          <p:nvSpPr>
            <p:cNvPr id="81" name="TextBox 80">
              <a:extLst>
                <a:ext uri="{FF2B5EF4-FFF2-40B4-BE49-F238E27FC236}">
                  <a16:creationId xmlns:a16="http://schemas.microsoft.com/office/drawing/2014/main" id="{4C2BE1D2-CAC0-4D8C-889D-121519B1029D}"/>
                </a:ext>
              </a:extLst>
            </p:cNvPr>
            <p:cNvSpPr txBox="1"/>
            <p:nvPr/>
          </p:nvSpPr>
          <p:spPr>
            <a:xfrm>
              <a:off x="6660643" y="4696782"/>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March 15, 2021</a:t>
              </a:r>
            </a:p>
          </p:txBody>
        </p:sp>
        <p:pic>
          <p:nvPicPr>
            <p:cNvPr id="82" name="Picture 12">
              <a:extLst>
                <a:ext uri="{FF2B5EF4-FFF2-40B4-BE49-F238E27FC236}">
                  <a16:creationId xmlns:a16="http://schemas.microsoft.com/office/drawing/2014/main" id="{FCD5852C-A41F-4969-9BA8-1577308331E9}"/>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3277051" y="4167775"/>
              <a:ext cx="768577" cy="25609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CACTI">
              <a:extLst>
                <a:ext uri="{FF2B5EF4-FFF2-40B4-BE49-F238E27FC236}">
                  <a16:creationId xmlns:a16="http://schemas.microsoft.com/office/drawing/2014/main" id="{55E2CE43-7F0E-437E-84FE-D2735642F167}"/>
                </a:ext>
              </a:extLst>
            </p:cNvPr>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6835968" y="4101809"/>
              <a:ext cx="631368" cy="3060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DB74DADE-D3BF-4B19-BF8A-3ED4A38C0EE4}"/>
              </a:ext>
            </a:extLst>
          </p:cNvPr>
          <p:cNvGrpSpPr/>
          <p:nvPr/>
        </p:nvGrpSpPr>
        <p:grpSpPr>
          <a:xfrm>
            <a:off x="7134466" y="1784329"/>
            <a:ext cx="4902561" cy="1071224"/>
            <a:chOff x="6768706" y="1819221"/>
            <a:chExt cx="4902561" cy="1071224"/>
          </a:xfrm>
        </p:grpSpPr>
        <p:sp>
          <p:nvSpPr>
            <p:cNvPr id="87" name="Rectangle: Rounded Corners 86">
              <a:extLst>
                <a:ext uri="{FF2B5EF4-FFF2-40B4-BE49-F238E27FC236}">
                  <a16:creationId xmlns:a16="http://schemas.microsoft.com/office/drawing/2014/main" id="{C7CE635B-0D6F-4121-87C8-F260BDC398C2}"/>
                </a:ext>
              </a:extLst>
            </p:cNvPr>
            <p:cNvSpPr/>
            <p:nvPr/>
          </p:nvSpPr>
          <p:spPr>
            <a:xfrm>
              <a:off x="6768706" y="1819221"/>
              <a:ext cx="4881042" cy="1071224"/>
            </a:xfrm>
            <a:prstGeom prst="roundRect">
              <a:avLst/>
            </a:prstGeom>
            <a:solidFill>
              <a:schemeClr val="bg1"/>
            </a:solidFill>
            <a:ln w="762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60" name="Picture 59">
              <a:extLst>
                <a:ext uri="{FF2B5EF4-FFF2-40B4-BE49-F238E27FC236}">
                  <a16:creationId xmlns:a16="http://schemas.microsoft.com/office/drawing/2014/main" id="{070DE6BD-BEE0-4A5E-9F97-89C67C57D346}"/>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6858955" y="2179669"/>
              <a:ext cx="4700544" cy="623879"/>
            </a:xfrm>
            <a:prstGeom prst="rect">
              <a:avLst/>
            </a:prstGeom>
          </p:spPr>
        </p:pic>
        <p:sp>
          <p:nvSpPr>
            <p:cNvPr id="88" name="TextBox 87">
              <a:extLst>
                <a:ext uri="{FF2B5EF4-FFF2-40B4-BE49-F238E27FC236}">
                  <a16:creationId xmlns:a16="http://schemas.microsoft.com/office/drawing/2014/main" id="{FFDDF12F-C6AF-4CEC-9387-788DC45A8102}"/>
                </a:ext>
              </a:extLst>
            </p:cNvPr>
            <p:cNvSpPr txBox="1"/>
            <p:nvPr/>
          </p:nvSpPr>
          <p:spPr>
            <a:xfrm>
              <a:off x="10689249" y="2676420"/>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26, 2021</a:t>
              </a:r>
            </a:p>
          </p:txBody>
        </p:sp>
        <p:pic>
          <p:nvPicPr>
            <p:cNvPr id="2068" name="Picture 20">
              <a:extLst>
                <a:ext uri="{FF2B5EF4-FFF2-40B4-BE49-F238E27FC236}">
                  <a16:creationId xmlns:a16="http://schemas.microsoft.com/office/drawing/2014/main" id="{4442E70F-BD1C-4429-B45A-6C3AC7F75030}"/>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6872092" y="1994947"/>
              <a:ext cx="1497739" cy="127541"/>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Frida - The fuss stops here. – Frida | The fuss stops here.">
              <a:extLst>
                <a:ext uri="{FF2B5EF4-FFF2-40B4-BE49-F238E27FC236}">
                  <a16:creationId xmlns:a16="http://schemas.microsoft.com/office/drawing/2014/main" id="{B4B86D71-C269-4417-A9C4-FB1121D0E94E}"/>
                </a:ext>
              </a:extLst>
            </p:cNvPr>
            <p:cNvPicPr>
              <a:picLocks noChangeAspect="1" noChangeArrowheads="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874460" y="1914955"/>
              <a:ext cx="611596" cy="2415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a:extLst>
              <a:ext uri="{FF2B5EF4-FFF2-40B4-BE49-F238E27FC236}">
                <a16:creationId xmlns:a16="http://schemas.microsoft.com/office/drawing/2014/main" id="{50717681-12CA-4BF0-862A-CFF7666B1615}"/>
              </a:ext>
            </a:extLst>
          </p:cNvPr>
          <p:cNvGrpSpPr/>
          <p:nvPr/>
        </p:nvGrpSpPr>
        <p:grpSpPr>
          <a:xfrm>
            <a:off x="4999327" y="4715334"/>
            <a:ext cx="3093381" cy="835741"/>
            <a:chOff x="8856750" y="3872512"/>
            <a:chExt cx="3093381" cy="835741"/>
          </a:xfrm>
        </p:grpSpPr>
        <p:sp>
          <p:nvSpPr>
            <p:cNvPr id="97" name="Rectangle: Rounded Corners 96">
              <a:extLst>
                <a:ext uri="{FF2B5EF4-FFF2-40B4-BE49-F238E27FC236}">
                  <a16:creationId xmlns:a16="http://schemas.microsoft.com/office/drawing/2014/main" id="{15186317-CCF5-478F-A332-3E2ABD080706}"/>
                </a:ext>
              </a:extLst>
            </p:cNvPr>
            <p:cNvSpPr/>
            <p:nvPr/>
          </p:nvSpPr>
          <p:spPr>
            <a:xfrm>
              <a:off x="8856750" y="3872512"/>
              <a:ext cx="3030743" cy="79040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id="{C31B7A3C-CCD6-47BD-BCCF-CB7A02A9F301}"/>
                </a:ext>
              </a:extLst>
            </p:cNvPr>
            <p:cNvSpPr txBox="1"/>
            <p:nvPr/>
          </p:nvSpPr>
          <p:spPr>
            <a:xfrm>
              <a:off x="11212326" y="4471406"/>
              <a:ext cx="737805"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3, 2021</a:t>
              </a:r>
            </a:p>
          </p:txBody>
        </p:sp>
        <p:pic>
          <p:nvPicPr>
            <p:cNvPr id="64" name="Picture 63">
              <a:extLst>
                <a:ext uri="{FF2B5EF4-FFF2-40B4-BE49-F238E27FC236}">
                  <a16:creationId xmlns:a16="http://schemas.microsoft.com/office/drawing/2014/main" id="{38F54AF9-D3A8-49C6-B5E7-AEE76AB0F437}"/>
                </a:ext>
              </a:extLst>
            </p:cNvPr>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9049102" y="4136648"/>
              <a:ext cx="2646039" cy="571605"/>
            </a:xfrm>
            <a:prstGeom prst="rect">
              <a:avLst/>
            </a:prstGeom>
          </p:spPr>
        </p:pic>
        <p:pic>
          <p:nvPicPr>
            <p:cNvPr id="2076" name="Picture 28" descr="Wiha Tools Blog">
              <a:extLst>
                <a:ext uri="{FF2B5EF4-FFF2-40B4-BE49-F238E27FC236}">
                  <a16:creationId xmlns:a16="http://schemas.microsoft.com/office/drawing/2014/main" id="{D11ACA48-A781-4BB2-874A-39E0F704ECDD}"/>
                </a:ext>
              </a:extLst>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10044602" y="3912766"/>
              <a:ext cx="655037" cy="294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5CCBB26A-1383-4424-AED8-FF1C6C9ADC07}"/>
              </a:ext>
            </a:extLst>
          </p:cNvPr>
          <p:cNvGrpSpPr/>
          <p:nvPr/>
        </p:nvGrpSpPr>
        <p:grpSpPr>
          <a:xfrm>
            <a:off x="94948" y="2891550"/>
            <a:ext cx="2673715" cy="1157071"/>
            <a:chOff x="94948" y="2891550"/>
            <a:chExt cx="2673715" cy="1157071"/>
          </a:xfrm>
        </p:grpSpPr>
        <p:grpSp>
          <p:nvGrpSpPr>
            <p:cNvPr id="7" name="Group 6">
              <a:extLst>
                <a:ext uri="{FF2B5EF4-FFF2-40B4-BE49-F238E27FC236}">
                  <a16:creationId xmlns:a16="http://schemas.microsoft.com/office/drawing/2014/main" id="{B3E22548-3C12-4D9F-8EB4-940B1526513B}"/>
                </a:ext>
              </a:extLst>
            </p:cNvPr>
            <p:cNvGrpSpPr/>
            <p:nvPr/>
          </p:nvGrpSpPr>
          <p:grpSpPr>
            <a:xfrm>
              <a:off x="94948" y="2891550"/>
              <a:ext cx="2673715" cy="1157071"/>
              <a:chOff x="805926" y="2934560"/>
              <a:chExt cx="2673715" cy="1157071"/>
            </a:xfrm>
          </p:grpSpPr>
          <p:sp>
            <p:nvSpPr>
              <p:cNvPr id="38" name="Rectangle: Rounded Corners 37">
                <a:extLst>
                  <a:ext uri="{FF2B5EF4-FFF2-40B4-BE49-F238E27FC236}">
                    <a16:creationId xmlns:a16="http://schemas.microsoft.com/office/drawing/2014/main" id="{17F4F7F3-619F-4F27-90FD-82DF775C605E}"/>
                  </a:ext>
                </a:extLst>
              </p:cNvPr>
              <p:cNvSpPr/>
              <p:nvPr/>
            </p:nvSpPr>
            <p:spPr>
              <a:xfrm>
                <a:off x="805926" y="2934560"/>
                <a:ext cx="2673715" cy="1157071"/>
              </a:xfrm>
              <a:prstGeom prst="roundRect">
                <a:avLst/>
              </a:prstGeom>
              <a:solidFill>
                <a:schemeClr val="bg1"/>
              </a:solidFill>
              <a:ln w="762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96AD6B4-E760-4275-94BA-3C6D8AA1EA45}"/>
                  </a:ext>
                </a:extLst>
              </p:cNvPr>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908800" y="3306669"/>
                <a:ext cx="2382442" cy="588781"/>
              </a:xfrm>
              <a:prstGeom prst="rect">
                <a:avLst/>
              </a:prstGeom>
            </p:spPr>
          </p:pic>
          <p:pic>
            <p:nvPicPr>
              <p:cNvPr id="42" name="Picture 12">
                <a:extLst>
                  <a:ext uri="{FF2B5EF4-FFF2-40B4-BE49-F238E27FC236}">
                    <a16:creationId xmlns:a16="http://schemas.microsoft.com/office/drawing/2014/main" id="{C0C961AF-7AC2-449F-9148-219F2DC3AACF}"/>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908800" y="3063250"/>
                <a:ext cx="768577" cy="25609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A99DF8C-954E-4D15-B2BA-2F5CF29854D8}"/>
                  </a:ext>
                </a:extLst>
              </p:cNvPr>
              <p:cNvSpPr txBox="1"/>
              <p:nvPr/>
            </p:nvSpPr>
            <p:spPr>
              <a:xfrm>
                <a:off x="2483426" y="3887575"/>
                <a:ext cx="982018" cy="20005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7, 2021</a:t>
                </a:r>
              </a:p>
            </p:txBody>
          </p:sp>
        </p:grpSp>
        <p:pic>
          <p:nvPicPr>
            <p:cNvPr id="89" name="Picture 72" descr="Oatly - Wikipedia">
              <a:extLst>
                <a:ext uri="{FF2B5EF4-FFF2-40B4-BE49-F238E27FC236}">
                  <a16:creationId xmlns:a16="http://schemas.microsoft.com/office/drawing/2014/main" id="{8280E491-7155-47E2-B4C5-E1558651A0C0}"/>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1850628" y="2962156"/>
              <a:ext cx="721765" cy="2396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283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49244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a:ea typeface="+mn-ea"/>
                <a:cs typeface="Helvetica"/>
              </a:rPr>
              <a:t>Summary: </a:t>
            </a:r>
            <a:r>
              <a:rPr lang="en-US" sz="2600" b="1">
                <a:solidFill>
                  <a:srgbClr val="ED3C8D"/>
                </a:solidFill>
                <a:latin typeface="Helvetica"/>
              </a:rPr>
              <a:t>1st Half 2021’s </a:t>
            </a:r>
            <a:r>
              <a:rPr kumimoji="0" lang="en-US" sz="2600" b="1" i="0" u="none" strike="noStrike" kern="1200" cap="none" spc="0" normalizeH="0" baseline="0" noProof="0">
                <a:ln>
                  <a:noFill/>
                </a:ln>
                <a:solidFill>
                  <a:srgbClr val="ED3C8D"/>
                </a:solidFill>
                <a:effectLst/>
                <a:uLnTx/>
                <a:uFillTx/>
                <a:latin typeface="Helvetica"/>
                <a:ea typeface="+mn-ea"/>
                <a:cs typeface="Helvetica"/>
              </a:rPr>
              <a:t>New TV Advertisers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Rectangle 7">
            <a:extLst>
              <a:ext uri="{FF2B5EF4-FFF2-40B4-BE49-F238E27FC236}">
                <a16:creationId xmlns:a16="http://schemas.microsoft.com/office/drawing/2014/main" id="{04D34D6A-64A4-49A8-BFBF-0B4EC7B338DD}"/>
              </a:ext>
            </a:extLst>
          </p:cNvPr>
          <p:cNvSpPr/>
          <p:nvPr/>
        </p:nvSpPr>
        <p:spPr>
          <a:xfrm>
            <a:off x="4575406" y="1308921"/>
            <a:ext cx="7340369" cy="4031873"/>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 typeface="Arial"/>
              <a:buBlip>
                <a:blip r:embed="rId4"/>
              </a:buBlip>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The mix of new advertisers shows that COVID still had a significant impact on advertising through the first half of this year which created intensified competition as more brand launches were concentrated in fewer categories compared to the same </a:t>
            </a:r>
            <a:r>
              <a:rPr lang="en-US" sz="1600" b="1">
                <a:solidFill>
                  <a:srgbClr val="1F1A62"/>
                </a:solidFill>
                <a:latin typeface="Helvetica"/>
                <a:cs typeface="Helvetica"/>
              </a:rPr>
              <a:t>period </a:t>
            </a:r>
            <a:r>
              <a:rPr kumimoji="0" lang="en-US" sz="1600" b="1" i="0" u="none" strike="noStrike" kern="1200" cap="none" spc="0" normalizeH="0" baseline="0" noProof="0">
                <a:ln>
                  <a:noFill/>
                </a:ln>
                <a:solidFill>
                  <a:srgbClr val="1F1A62"/>
                </a:solidFill>
                <a:effectLst/>
                <a:uLnTx/>
                <a:uFillTx/>
                <a:latin typeface="Helvetica"/>
                <a:ea typeface="+mn-ea"/>
                <a:cs typeface="Helvetica"/>
              </a:rPr>
              <a:t>last year</a:t>
            </a:r>
          </a:p>
          <a:p>
            <a:pPr lvl="0" defTabSz="1172398">
              <a:defRPr/>
            </a:pPr>
            <a:endParaRPr lang="en-US" sz="2400" b="1">
              <a:solidFill>
                <a:srgbClr val="ED3C8D"/>
              </a:solidFill>
              <a:latin typeface="Helvetica"/>
              <a:cs typeface="Helvetica"/>
            </a:endParaRPr>
          </a:p>
          <a:p>
            <a:pPr marL="285750" lvl="0" indent="-285750" defTabSz="1172398">
              <a:buBlip>
                <a:blip r:embed="rId4"/>
              </a:buBlip>
              <a:defRPr/>
            </a:pPr>
            <a:r>
              <a:rPr lang="en-US" sz="1600" b="1">
                <a:solidFill>
                  <a:srgbClr val="ED3C8D"/>
                </a:solidFill>
                <a:latin typeface="Helvetica"/>
                <a:cs typeface="Helvetica"/>
              </a:rPr>
              <a:t>Looking to capture new customers, advertisers across a wide variety of expanding categories launched TV campaigns to capitalize on evolving behaviors, which have been accelerated by the continued pandemic</a:t>
            </a:r>
          </a:p>
          <a:p>
            <a:pPr marL="285750" lvl="0" indent="-285750" defTabSz="1172398">
              <a:buBlip>
                <a:blip r:embed="rId4"/>
              </a:buBlip>
              <a:defRPr/>
            </a:pPr>
            <a:endParaRPr lang="en-US" sz="2400" b="1">
              <a:solidFill>
                <a:srgbClr val="ED3C8D"/>
              </a:solidFill>
              <a:latin typeface="Helvetica"/>
              <a:cs typeface="Helvetica"/>
            </a:endParaRPr>
          </a:p>
          <a:p>
            <a:pPr marL="285750" lvl="0" indent="-285750" defTabSz="1172398">
              <a:buBlip>
                <a:blip r:embed="rId4"/>
              </a:buBlip>
              <a:defRPr/>
            </a:pPr>
            <a:r>
              <a:rPr lang="en-US" sz="1600" b="1">
                <a:solidFill>
                  <a:srgbClr val="1F1A62"/>
                </a:solidFill>
                <a:latin typeface="Helvetica"/>
                <a:cs typeface="Helvetica"/>
              </a:rPr>
              <a:t>With increased competition, many advertisers launched their TV campaigns during high-profile entertainment and sports TV events and through celebrity partnerships to legitimize their product or service, garnering immediate brand recognition and creating excitement around their brand by aligning with pop culture moments and icons</a:t>
            </a:r>
            <a:endParaRPr lang="en-US" sz="1600" b="1">
              <a:solidFill>
                <a:srgbClr val="ED3C8D"/>
              </a:solidFill>
              <a:latin typeface="Helvetica"/>
              <a:cs typeface="Helvetica"/>
            </a:endParaRPr>
          </a:p>
        </p:txBody>
      </p:sp>
    </p:spTree>
    <p:extLst>
      <p:ext uri="{BB962C8B-B14F-4D97-AF65-F5344CB8AC3E}">
        <p14:creationId xmlns:p14="http://schemas.microsoft.com/office/powerpoint/2010/main" val="269359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06995" y="3429000"/>
            <a:ext cx="775780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white"/>
                </a:solidFill>
                <a:latin typeface="Helvetica" pitchFamily="2" charset="0"/>
              </a:rPr>
              <a:t>‘Non-COVID’ advertisers capitalized on evolving behaviors with mature brands entering TV to defend their market share</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14826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6D11DF-366F-48E4-A3AE-4C7808ACE860}"/>
              </a:ext>
            </a:extLst>
          </p:cNvPr>
          <p:cNvSpPr/>
          <p:nvPr/>
        </p:nvSpPr>
        <p:spPr>
          <a:xfrm>
            <a:off x="1" y="1543051"/>
            <a:ext cx="12192000" cy="53149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46750" y="6586958"/>
            <a:ext cx="11666767" cy="2462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526244" y="6323014"/>
            <a:ext cx="11570057" cy="246222"/>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MM = millions. </a:t>
            </a:r>
          </a:p>
        </p:txBody>
      </p:sp>
      <p:sp>
        <p:nvSpPr>
          <p:cNvPr id="21" name="Rectangle 20">
            <a:extLst>
              <a:ext uri="{FF2B5EF4-FFF2-40B4-BE49-F238E27FC236}">
                <a16:creationId xmlns:a16="http://schemas.microsoft.com/office/drawing/2014/main" id="{DF883384-F7AA-4B04-A25D-AC131CEE1611}"/>
              </a:ext>
            </a:extLst>
          </p:cNvPr>
          <p:cNvSpPr/>
          <p:nvPr/>
        </p:nvSpPr>
        <p:spPr>
          <a:xfrm>
            <a:off x="118869" y="177124"/>
            <a:ext cx="1209464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Notably, with more people routinely eating at home, there has been an uptick in food &amp; snack advertisers launching new campaigns including more health-conscious, plant-based food brands </a:t>
            </a:r>
            <a:endParaRPr lang="en-US" sz="2600" b="1">
              <a:solidFill>
                <a:srgbClr val="FF0000"/>
              </a:solidFill>
              <a:latin typeface="Helvetica" pitchFamily="2" charset="0"/>
            </a:endParaRPr>
          </a:p>
        </p:txBody>
      </p:sp>
      <p:sp>
        <p:nvSpPr>
          <p:cNvPr id="16" name="TextBox 15">
            <a:extLst>
              <a:ext uri="{FF2B5EF4-FFF2-40B4-BE49-F238E27FC236}">
                <a16:creationId xmlns:a16="http://schemas.microsoft.com/office/drawing/2014/main" id="{83FFAB2B-0A12-4B6F-847A-0AF53CCE0C5F}"/>
              </a:ext>
            </a:extLst>
          </p:cNvPr>
          <p:cNvSpPr txBox="1"/>
          <p:nvPr/>
        </p:nvSpPr>
        <p:spPr>
          <a:xfrm>
            <a:off x="897118" y="1862613"/>
            <a:ext cx="459578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1H ‘20</a:t>
            </a:r>
          </a:p>
        </p:txBody>
      </p:sp>
      <p:sp>
        <p:nvSpPr>
          <p:cNvPr id="17" name="TextBox 16">
            <a:extLst>
              <a:ext uri="{FF2B5EF4-FFF2-40B4-BE49-F238E27FC236}">
                <a16:creationId xmlns:a16="http://schemas.microsoft.com/office/drawing/2014/main" id="{76B9849A-795A-434F-9F4A-DDF5617D73A3}"/>
              </a:ext>
            </a:extLst>
          </p:cNvPr>
          <p:cNvSpPr txBox="1"/>
          <p:nvPr/>
        </p:nvSpPr>
        <p:spPr>
          <a:xfrm>
            <a:off x="6245836" y="1862613"/>
            <a:ext cx="5850463" cy="30777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panose="020B0403020202020204" pitchFamily="34" charset="0"/>
              </a:defRPr>
            </a:lvl1pPr>
          </a:lstStyle>
          <a:p>
            <a:r>
              <a:rPr lang="en-US" sz="1400">
                <a:solidFill>
                  <a:srgbClr val="ED3C8D"/>
                </a:solidFill>
              </a:rPr>
              <a:t>1H ‘21</a:t>
            </a:r>
          </a:p>
        </p:txBody>
      </p:sp>
      <p:sp>
        <p:nvSpPr>
          <p:cNvPr id="19" name="TextBox 18">
            <a:extLst>
              <a:ext uri="{FF2B5EF4-FFF2-40B4-BE49-F238E27FC236}">
                <a16:creationId xmlns:a16="http://schemas.microsoft.com/office/drawing/2014/main" id="{DCC21CB0-A9E9-4351-8CAA-1BA1DE5B794D}"/>
              </a:ext>
            </a:extLst>
          </p:cNvPr>
          <p:cNvSpPr txBox="1"/>
          <p:nvPr/>
        </p:nvSpPr>
        <p:spPr>
          <a:xfrm>
            <a:off x="554181" y="1567215"/>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YOY New National TV ‘non-COVID’ Advertiser Categories Ranked by Total Spend</a:t>
            </a:r>
          </a:p>
        </p:txBody>
      </p:sp>
      <p:graphicFrame>
        <p:nvGraphicFramePr>
          <p:cNvPr id="13" name="Table 12">
            <a:extLst>
              <a:ext uri="{FF2B5EF4-FFF2-40B4-BE49-F238E27FC236}">
                <a16:creationId xmlns:a16="http://schemas.microsoft.com/office/drawing/2014/main" id="{8FD337BC-0844-46B5-BD88-B79B7BEB6279}"/>
              </a:ext>
            </a:extLst>
          </p:cNvPr>
          <p:cNvGraphicFramePr>
            <a:graphicFrameLocks noGrp="1"/>
          </p:cNvGraphicFramePr>
          <p:nvPr>
            <p:extLst>
              <p:ext uri="{D42A27DB-BD31-4B8C-83A1-F6EECF244321}">
                <p14:modId xmlns:p14="http://schemas.microsoft.com/office/powerpoint/2010/main" val="762170371"/>
              </p:ext>
            </p:extLst>
          </p:nvPr>
        </p:nvGraphicFramePr>
        <p:xfrm>
          <a:off x="93132" y="2188408"/>
          <a:ext cx="5793318" cy="3910434"/>
        </p:xfrm>
        <a:graphic>
          <a:graphicData uri="http://schemas.openxmlformats.org/drawingml/2006/table">
            <a:tbl>
              <a:tblPr>
                <a:tableStyleId>{5C22544A-7EE6-4342-B048-85BDC9FD1C3A}</a:tableStyleId>
              </a:tblPr>
              <a:tblGrid>
                <a:gridCol w="582163">
                  <a:extLst>
                    <a:ext uri="{9D8B030D-6E8A-4147-A177-3AD203B41FA5}">
                      <a16:colId xmlns:a16="http://schemas.microsoft.com/office/drawing/2014/main" val="2891789165"/>
                    </a:ext>
                  </a:extLst>
                </a:gridCol>
                <a:gridCol w="1499681">
                  <a:extLst>
                    <a:ext uri="{9D8B030D-6E8A-4147-A177-3AD203B41FA5}">
                      <a16:colId xmlns:a16="http://schemas.microsoft.com/office/drawing/2014/main" val="135091300"/>
                    </a:ext>
                  </a:extLst>
                </a:gridCol>
                <a:gridCol w="999787">
                  <a:extLst>
                    <a:ext uri="{9D8B030D-6E8A-4147-A177-3AD203B41FA5}">
                      <a16:colId xmlns:a16="http://schemas.microsoft.com/office/drawing/2014/main" val="3649342012"/>
                    </a:ext>
                  </a:extLst>
                </a:gridCol>
                <a:gridCol w="1028059">
                  <a:extLst>
                    <a:ext uri="{9D8B030D-6E8A-4147-A177-3AD203B41FA5}">
                      <a16:colId xmlns:a16="http://schemas.microsoft.com/office/drawing/2014/main" val="3839436412"/>
                    </a:ext>
                  </a:extLst>
                </a:gridCol>
                <a:gridCol w="841814">
                  <a:extLst>
                    <a:ext uri="{9D8B030D-6E8A-4147-A177-3AD203B41FA5}">
                      <a16:colId xmlns:a16="http://schemas.microsoft.com/office/drawing/2014/main" val="3940032713"/>
                    </a:ext>
                  </a:extLst>
                </a:gridCol>
                <a:gridCol w="841814">
                  <a:extLst>
                    <a:ext uri="{9D8B030D-6E8A-4147-A177-3AD203B41FA5}">
                      <a16:colId xmlns:a16="http://schemas.microsoft.com/office/drawing/2014/main" val="2961594174"/>
                    </a:ext>
                  </a:extLst>
                </a:gridCol>
              </a:tblGrid>
              <a:tr h="232303">
                <a:tc>
                  <a:txBody>
                    <a:bodyPr/>
                    <a:lstStyle/>
                    <a:p>
                      <a:pPr algn="ctr">
                        <a:lnSpc>
                          <a:spcPts val="500"/>
                        </a:lnSpc>
                      </a:pPr>
                      <a:r>
                        <a:rPr lang="en-US" sz="1000" b="1">
                          <a:solidFill>
                            <a:schemeClr val="bg1"/>
                          </a:solidFill>
                          <a:latin typeface="Helvetica" panose="020B0403020202020204" pitchFamily="34" charset="0"/>
                        </a:rPr>
                        <a:t>Rank</a:t>
                      </a:r>
                    </a:p>
                  </a:txBody>
                  <a:tcPr marL="133877" marR="133877" marT="28388" marB="28388" anchor="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Category</a:t>
                      </a:r>
                    </a:p>
                  </a:txBody>
                  <a:tcPr marL="133877" marR="133877" marT="28388" marB="28388" anchor="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Total $$$</a:t>
                      </a:r>
                    </a:p>
                  </a:txBody>
                  <a:tcPr marL="133877" marR="133877" marT="28388" marB="28388" anchor="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 of $$$</a:t>
                      </a:r>
                    </a:p>
                  </a:txBody>
                  <a:tcPr marL="133877" marR="133877" marT="28388" marB="28388" anchor="b">
                    <a:solidFill>
                      <a:srgbClr val="1F1A62"/>
                    </a:solidFill>
                  </a:tcPr>
                </a:tc>
                <a:extLst>
                  <a:ext uri="{0D108BD9-81ED-4DB2-BD59-A6C34878D82A}">
                    <a16:rowId xmlns:a16="http://schemas.microsoft.com/office/drawing/2014/main" val="2986064694"/>
                  </a:ext>
                </a:extLst>
              </a:tr>
              <a:tr h="211768">
                <a:tc>
                  <a:txBody>
                    <a:bodyPr/>
                    <a:lstStyle/>
                    <a:p>
                      <a:pPr algn="ctr">
                        <a:lnSpc>
                          <a:spcPts val="500"/>
                        </a:lnSpc>
                      </a:pPr>
                      <a:r>
                        <a:rPr lang="en-US" sz="1000" b="1">
                          <a:solidFill>
                            <a:srgbClr val="1B1464"/>
                          </a:solidFill>
                          <a:latin typeface="Helvetica" panose="020B0403020202020204" pitchFamily="34" charset="0"/>
                        </a:rPr>
                        <a:t>1</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Pharmaceutical</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7</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12.3%</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$222.4MM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55.9%</a:t>
                      </a:r>
                    </a:p>
                  </a:txBody>
                  <a:tcPr marL="0" marR="0" marT="0" marB="0" anchor="ctr">
                    <a:solidFill>
                      <a:schemeClr val="bg1"/>
                    </a:solidFill>
                  </a:tcPr>
                </a:tc>
                <a:extLst>
                  <a:ext uri="{0D108BD9-81ED-4DB2-BD59-A6C34878D82A}">
                    <a16:rowId xmlns:a16="http://schemas.microsoft.com/office/drawing/2014/main" val="3567100555"/>
                  </a:ext>
                </a:extLst>
              </a:tr>
              <a:tr h="211768">
                <a:tc>
                  <a:txBody>
                    <a:bodyPr/>
                    <a:lstStyle/>
                    <a:p>
                      <a:pPr algn="ctr">
                        <a:lnSpc>
                          <a:spcPts val="500"/>
                        </a:lnSpc>
                      </a:pPr>
                      <a:r>
                        <a:rPr lang="en-US" sz="1000" b="1">
                          <a:solidFill>
                            <a:srgbClr val="1B1464"/>
                          </a:solidFill>
                          <a:latin typeface="Helvetica" panose="020B0403020202020204" pitchFamily="34" charset="0"/>
                        </a:rPr>
                        <a:t>2</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Streaming Services</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14.0%</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$94.5MM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23.8%</a:t>
                      </a:r>
                    </a:p>
                  </a:txBody>
                  <a:tcPr marL="0" marR="0" marT="0" marB="0" anchor="ctr">
                    <a:solidFill>
                      <a:schemeClr val="bg1"/>
                    </a:solidFill>
                  </a:tcPr>
                </a:tc>
                <a:extLst>
                  <a:ext uri="{0D108BD9-81ED-4DB2-BD59-A6C34878D82A}">
                    <a16:rowId xmlns:a16="http://schemas.microsoft.com/office/drawing/2014/main" val="708521347"/>
                  </a:ext>
                </a:extLst>
              </a:tr>
              <a:tr h="211768">
                <a:tc>
                  <a:txBody>
                    <a:bodyPr/>
                    <a:lstStyle/>
                    <a:p>
                      <a:pPr algn="ctr">
                        <a:lnSpc>
                          <a:spcPts val="500"/>
                        </a:lnSpc>
                      </a:pPr>
                      <a:r>
                        <a:rPr lang="en-US" sz="1000" b="1">
                          <a:solidFill>
                            <a:srgbClr val="1B1464"/>
                          </a:solidFill>
                          <a:latin typeface="Helvetica" panose="020B0403020202020204" pitchFamily="34" charset="0"/>
                        </a:rPr>
                        <a:t>3</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Vitamins &amp; Supplements</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$13.1MM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3.3%</a:t>
                      </a:r>
                    </a:p>
                  </a:txBody>
                  <a:tcPr marL="0" marR="0" marT="0" marB="0" anchor="ctr">
                    <a:solidFill>
                      <a:schemeClr val="bg1"/>
                    </a:solidFill>
                  </a:tcPr>
                </a:tc>
                <a:extLst>
                  <a:ext uri="{0D108BD9-81ED-4DB2-BD59-A6C34878D82A}">
                    <a16:rowId xmlns:a16="http://schemas.microsoft.com/office/drawing/2014/main" val="1440085256"/>
                  </a:ext>
                </a:extLst>
              </a:tr>
              <a:tr h="211768">
                <a:tc>
                  <a:txBody>
                    <a:bodyPr/>
                    <a:lstStyle/>
                    <a:p>
                      <a:pPr algn="ctr">
                        <a:lnSpc>
                          <a:spcPts val="500"/>
                        </a:lnSpc>
                      </a:pPr>
                      <a:r>
                        <a:rPr lang="en-US" sz="1000" b="1">
                          <a:solidFill>
                            <a:srgbClr val="1B1464"/>
                          </a:solidFill>
                          <a:latin typeface="Helvetica" panose="020B0403020202020204" pitchFamily="34" charset="0"/>
                        </a:rPr>
                        <a:t>4</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Telco</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$12.2MM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3.1%</a:t>
                      </a:r>
                    </a:p>
                  </a:txBody>
                  <a:tcPr marL="0" marR="0" marT="0" marB="0" anchor="ctr">
                    <a:solidFill>
                      <a:schemeClr val="bg1"/>
                    </a:solidFill>
                  </a:tcPr>
                </a:tc>
                <a:extLst>
                  <a:ext uri="{0D108BD9-81ED-4DB2-BD59-A6C34878D82A}">
                    <a16:rowId xmlns:a16="http://schemas.microsoft.com/office/drawing/2014/main" val="1233487042"/>
                  </a:ext>
                </a:extLst>
              </a:tr>
              <a:tr h="211768">
                <a:tc>
                  <a:txBody>
                    <a:bodyPr/>
                    <a:lstStyle/>
                    <a:p>
                      <a:pPr algn="ctr">
                        <a:lnSpc>
                          <a:spcPts val="500"/>
                        </a:lnSpc>
                      </a:pPr>
                      <a:r>
                        <a:rPr lang="en-US" sz="1000" b="1">
                          <a:solidFill>
                            <a:srgbClr val="1B1464"/>
                          </a:solidFill>
                          <a:latin typeface="Helvetica" panose="020B0403020202020204" pitchFamily="34" charset="0"/>
                        </a:rPr>
                        <a:t>5</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Oat Milk</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$9.8MM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2.5%</a:t>
                      </a:r>
                    </a:p>
                  </a:txBody>
                  <a:tcPr marL="0" marR="0" marT="0" marB="0" anchor="ctr">
                    <a:solidFill>
                      <a:schemeClr val="bg1"/>
                    </a:solidFill>
                  </a:tcPr>
                </a:tc>
                <a:extLst>
                  <a:ext uri="{0D108BD9-81ED-4DB2-BD59-A6C34878D82A}">
                    <a16:rowId xmlns:a16="http://schemas.microsoft.com/office/drawing/2014/main" val="1270871873"/>
                  </a:ext>
                </a:extLst>
              </a:tr>
              <a:tr h="211768">
                <a:tc>
                  <a:txBody>
                    <a:bodyPr/>
                    <a:lstStyle/>
                    <a:p>
                      <a:pPr algn="ctr">
                        <a:lnSpc>
                          <a:spcPts val="500"/>
                        </a:lnSpc>
                      </a:pPr>
                      <a:r>
                        <a:rPr lang="en-US" sz="1000" b="1">
                          <a:solidFill>
                            <a:srgbClr val="1B1464"/>
                          </a:solidFill>
                          <a:latin typeface="Helvetica" panose="020B0403020202020204" pitchFamily="34" charset="0"/>
                        </a:rPr>
                        <a:t>6</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Pain Relief</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$9.7MM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2.4%</a:t>
                      </a:r>
                    </a:p>
                  </a:txBody>
                  <a:tcPr marL="0" marR="0" marT="0" marB="0" anchor="ctr">
                    <a:solidFill>
                      <a:schemeClr val="bg1"/>
                    </a:solidFill>
                  </a:tcPr>
                </a:tc>
                <a:extLst>
                  <a:ext uri="{0D108BD9-81ED-4DB2-BD59-A6C34878D82A}">
                    <a16:rowId xmlns:a16="http://schemas.microsoft.com/office/drawing/2014/main" val="2488338332"/>
                  </a:ext>
                </a:extLst>
              </a:tr>
              <a:tr h="211768">
                <a:tc>
                  <a:txBody>
                    <a:bodyPr/>
                    <a:lstStyle/>
                    <a:p>
                      <a:pPr algn="ctr">
                        <a:lnSpc>
                          <a:spcPts val="500"/>
                        </a:lnSpc>
                      </a:pPr>
                      <a:r>
                        <a:rPr lang="en-US" sz="1000" b="1">
                          <a:solidFill>
                            <a:srgbClr val="1B1464"/>
                          </a:solidFill>
                          <a:latin typeface="Helvetica" panose="020B0403020202020204" pitchFamily="34" charset="0"/>
                        </a:rPr>
                        <a:t>7</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Sparkling Water</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$6.6MM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1.7%</a:t>
                      </a:r>
                    </a:p>
                  </a:txBody>
                  <a:tcPr marL="0" marR="0" marT="0" marB="0" anchor="ctr">
                    <a:solidFill>
                      <a:schemeClr val="bg1"/>
                    </a:solidFill>
                  </a:tcPr>
                </a:tc>
                <a:extLst>
                  <a:ext uri="{0D108BD9-81ED-4DB2-BD59-A6C34878D82A}">
                    <a16:rowId xmlns:a16="http://schemas.microsoft.com/office/drawing/2014/main" val="1135163151"/>
                  </a:ext>
                </a:extLst>
              </a:tr>
              <a:tr h="211768">
                <a:tc>
                  <a:txBody>
                    <a:bodyPr/>
                    <a:lstStyle/>
                    <a:p>
                      <a:pPr algn="ctr">
                        <a:lnSpc>
                          <a:spcPts val="500"/>
                        </a:lnSpc>
                      </a:pPr>
                      <a:r>
                        <a:rPr lang="en-US" sz="1000" b="1">
                          <a:solidFill>
                            <a:srgbClr val="1B1464"/>
                          </a:solidFill>
                          <a:latin typeface="Helvetica" panose="020B0403020202020204" pitchFamily="34" charset="0"/>
                        </a:rPr>
                        <a:t>8</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Beverages</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$4.5MM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1.1%</a:t>
                      </a:r>
                    </a:p>
                  </a:txBody>
                  <a:tcPr marL="0" marR="0" marT="0" marB="0" anchor="ctr">
                    <a:solidFill>
                      <a:schemeClr val="bg1"/>
                    </a:solidFill>
                  </a:tcPr>
                </a:tc>
                <a:extLst>
                  <a:ext uri="{0D108BD9-81ED-4DB2-BD59-A6C34878D82A}">
                    <a16:rowId xmlns:a16="http://schemas.microsoft.com/office/drawing/2014/main" val="4103111136"/>
                  </a:ext>
                </a:extLst>
              </a:tr>
              <a:tr h="211768">
                <a:tc>
                  <a:txBody>
                    <a:bodyPr/>
                    <a:lstStyle/>
                    <a:p>
                      <a:pPr algn="ctr">
                        <a:lnSpc>
                          <a:spcPts val="500"/>
                        </a:lnSpc>
                      </a:pPr>
                      <a:r>
                        <a:rPr lang="en-US" sz="1000" b="1">
                          <a:solidFill>
                            <a:srgbClr val="1B1464"/>
                          </a:solidFill>
                          <a:latin typeface="Helvetica" panose="020B0403020202020204" pitchFamily="34" charset="0"/>
                        </a:rPr>
                        <a:t>9</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Personal Care</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$3.6MM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0.9%</a:t>
                      </a:r>
                    </a:p>
                  </a:txBody>
                  <a:tcPr marL="0" marR="0" marT="0" marB="0" anchor="ctr">
                    <a:solidFill>
                      <a:schemeClr val="bg1"/>
                    </a:solidFill>
                  </a:tcPr>
                </a:tc>
                <a:extLst>
                  <a:ext uri="{0D108BD9-81ED-4DB2-BD59-A6C34878D82A}">
                    <a16:rowId xmlns:a16="http://schemas.microsoft.com/office/drawing/2014/main" val="2969708319"/>
                  </a:ext>
                </a:extLst>
              </a:tr>
              <a:tr h="211768">
                <a:tc>
                  <a:txBody>
                    <a:bodyPr/>
                    <a:lstStyle/>
                    <a:p>
                      <a:pPr algn="ctr">
                        <a:lnSpc>
                          <a:spcPts val="500"/>
                        </a:lnSpc>
                      </a:pPr>
                      <a:r>
                        <a:rPr lang="en-US" sz="1000" b="1">
                          <a:solidFill>
                            <a:srgbClr val="1B1464"/>
                          </a:solidFill>
                          <a:latin typeface="Helvetica" panose="020B0403020202020204" pitchFamily="34" charset="0"/>
                        </a:rPr>
                        <a:t>10</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Alcoholic Beverages</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$3.4MM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0.8%</a:t>
                      </a:r>
                    </a:p>
                  </a:txBody>
                  <a:tcPr marL="0" marR="0" marT="0" marB="0" anchor="ctr">
                    <a:solidFill>
                      <a:schemeClr val="bg1"/>
                    </a:solidFill>
                  </a:tcPr>
                </a:tc>
                <a:extLst>
                  <a:ext uri="{0D108BD9-81ED-4DB2-BD59-A6C34878D82A}">
                    <a16:rowId xmlns:a16="http://schemas.microsoft.com/office/drawing/2014/main" val="3154279273"/>
                  </a:ext>
                </a:extLst>
              </a:tr>
              <a:tr h="211768">
                <a:tc>
                  <a:txBody>
                    <a:bodyPr/>
                    <a:lstStyle/>
                    <a:p>
                      <a:pPr algn="ctr">
                        <a:lnSpc>
                          <a:spcPts val="500"/>
                        </a:lnSpc>
                      </a:pPr>
                      <a:r>
                        <a:rPr lang="en-US" sz="1000" b="1">
                          <a:solidFill>
                            <a:srgbClr val="1B1464"/>
                          </a:solidFill>
                          <a:latin typeface="Helvetica" panose="020B0403020202020204" pitchFamily="34" charset="0"/>
                        </a:rPr>
                        <a:t>11</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Medical Equipment</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$2.7MM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0.7%</a:t>
                      </a:r>
                    </a:p>
                  </a:txBody>
                  <a:tcPr marL="0" marR="0" marT="0" marB="0" anchor="ctr">
                    <a:solidFill>
                      <a:schemeClr val="bg1"/>
                    </a:solidFill>
                  </a:tcPr>
                </a:tc>
                <a:extLst>
                  <a:ext uri="{0D108BD9-81ED-4DB2-BD59-A6C34878D82A}">
                    <a16:rowId xmlns:a16="http://schemas.microsoft.com/office/drawing/2014/main" val="1682239239"/>
                  </a:ext>
                </a:extLst>
              </a:tr>
              <a:tr h="211768">
                <a:tc>
                  <a:txBody>
                    <a:bodyPr/>
                    <a:lstStyle/>
                    <a:p>
                      <a:pPr algn="ctr">
                        <a:lnSpc>
                          <a:spcPts val="500"/>
                        </a:lnSpc>
                      </a:pPr>
                      <a:r>
                        <a:rPr lang="en-US" sz="1000" b="1">
                          <a:solidFill>
                            <a:srgbClr val="1B1464"/>
                          </a:solidFill>
                          <a:latin typeface="Helvetica" panose="020B0403020202020204" pitchFamily="34" charset="0"/>
                        </a:rPr>
                        <a:t>12</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Financial Services</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$2.0MM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0.5%</a:t>
                      </a:r>
                    </a:p>
                  </a:txBody>
                  <a:tcPr marL="0" marR="0" marT="0" marB="0" anchor="ctr">
                    <a:solidFill>
                      <a:schemeClr val="bg1"/>
                    </a:solidFill>
                  </a:tcPr>
                </a:tc>
                <a:extLst>
                  <a:ext uri="{0D108BD9-81ED-4DB2-BD59-A6C34878D82A}">
                    <a16:rowId xmlns:a16="http://schemas.microsoft.com/office/drawing/2014/main" val="98510553"/>
                  </a:ext>
                </a:extLst>
              </a:tr>
              <a:tr h="211768">
                <a:tc>
                  <a:txBody>
                    <a:bodyPr/>
                    <a:lstStyle/>
                    <a:p>
                      <a:pPr algn="ctr">
                        <a:lnSpc>
                          <a:spcPts val="500"/>
                        </a:lnSpc>
                      </a:pPr>
                      <a:r>
                        <a:rPr lang="en-US" sz="1000" b="1">
                          <a:solidFill>
                            <a:srgbClr val="1B1464"/>
                          </a:solidFill>
                          <a:latin typeface="Helvetica" panose="020B0403020202020204" pitchFamily="34" charset="0"/>
                        </a:rPr>
                        <a:t>13</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Insurance</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$1.5MM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solidFill>
                      <a:schemeClr val="bg1"/>
                    </a:solidFill>
                  </a:tcPr>
                </a:tc>
                <a:extLst>
                  <a:ext uri="{0D108BD9-81ED-4DB2-BD59-A6C34878D82A}">
                    <a16:rowId xmlns:a16="http://schemas.microsoft.com/office/drawing/2014/main" val="2714804605"/>
                  </a:ext>
                </a:extLst>
              </a:tr>
              <a:tr h="211768">
                <a:tc>
                  <a:txBody>
                    <a:bodyPr/>
                    <a:lstStyle/>
                    <a:p>
                      <a:pPr algn="ctr">
                        <a:lnSpc>
                          <a:spcPts val="500"/>
                        </a:lnSpc>
                      </a:pPr>
                      <a:r>
                        <a:rPr lang="en-US" sz="1000" b="1">
                          <a:solidFill>
                            <a:srgbClr val="1B1464"/>
                          </a:solidFill>
                          <a:latin typeface="Helvetica" panose="020B0403020202020204" pitchFamily="34" charset="0"/>
                        </a:rPr>
                        <a:t>14</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Hearing Aids</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$1.5MM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solidFill>
                      <a:schemeClr val="bg1"/>
                    </a:solidFill>
                  </a:tcPr>
                </a:tc>
                <a:extLst>
                  <a:ext uri="{0D108BD9-81ED-4DB2-BD59-A6C34878D82A}">
                    <a16:rowId xmlns:a16="http://schemas.microsoft.com/office/drawing/2014/main" val="1483444809"/>
                  </a:ext>
                </a:extLst>
              </a:tr>
              <a:tr h="211768">
                <a:tc>
                  <a:txBody>
                    <a:bodyPr/>
                    <a:lstStyle/>
                    <a:p>
                      <a:pPr algn="ctr">
                        <a:lnSpc>
                          <a:spcPts val="500"/>
                        </a:lnSpc>
                      </a:pPr>
                      <a:r>
                        <a:rPr lang="en-US" sz="1000" b="1">
                          <a:solidFill>
                            <a:srgbClr val="1B1464"/>
                          </a:solidFill>
                          <a:latin typeface="Helvetica" panose="020B0403020202020204" pitchFamily="34" charset="0"/>
                        </a:rPr>
                        <a:t>15</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Snacks</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$1.2MM</a:t>
                      </a:r>
                    </a:p>
                  </a:txBody>
                  <a:tcPr marL="0" marR="0" marT="0" marB="0" anchor="c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0.3%</a:t>
                      </a:r>
                    </a:p>
                  </a:txBody>
                  <a:tcPr marL="0" marR="0" marT="0" marB="0" anchor="ctr">
                    <a:solidFill>
                      <a:schemeClr val="bg1"/>
                    </a:solidFill>
                  </a:tcPr>
                </a:tc>
                <a:extLst>
                  <a:ext uri="{0D108BD9-81ED-4DB2-BD59-A6C34878D82A}">
                    <a16:rowId xmlns:a16="http://schemas.microsoft.com/office/drawing/2014/main" val="2515471245"/>
                  </a:ext>
                </a:extLst>
              </a:tr>
              <a:tr h="211768">
                <a:tc>
                  <a:txBody>
                    <a:bodyPr/>
                    <a:lstStyle/>
                    <a:p>
                      <a:pPr algn="ctr">
                        <a:lnSpc>
                          <a:spcPts val="500"/>
                        </a:lnSpc>
                      </a:pPr>
                      <a:r>
                        <a:rPr lang="en-US" sz="1000" b="1">
                          <a:solidFill>
                            <a:srgbClr val="1F1A62"/>
                          </a:solidFill>
                          <a:latin typeface="Helvetica" panose="020B0403020202020204" pitchFamily="34" charset="0"/>
                        </a:rPr>
                        <a:t>N/A</a:t>
                      </a:r>
                    </a:p>
                  </a:txBody>
                  <a:tcPr marL="133877" marR="133877" marT="28388" marB="28388"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17 Additional Categories</a:t>
                      </a:r>
                    </a:p>
                  </a:txBody>
                  <a:tcPr marL="0" marR="0" marT="0" marB="0"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21</a:t>
                      </a:r>
                    </a:p>
                  </a:txBody>
                  <a:tcPr marL="0" marR="0" marT="0" marB="0"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36.8%</a:t>
                      </a:r>
                    </a:p>
                  </a:txBody>
                  <a:tcPr marL="0" marR="0" marT="0" marB="0"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$8.9MM</a:t>
                      </a:r>
                    </a:p>
                  </a:txBody>
                  <a:tcPr marL="0" marR="0" marT="0" marB="0" anchor="b">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2.2%</a:t>
                      </a:r>
                    </a:p>
                  </a:txBody>
                  <a:tcPr marL="0" marR="0" marT="0" marB="0" anchor="b">
                    <a:solidFill>
                      <a:schemeClr val="bg1"/>
                    </a:solidFill>
                  </a:tcPr>
                </a:tc>
                <a:extLst>
                  <a:ext uri="{0D108BD9-81ED-4DB2-BD59-A6C34878D82A}">
                    <a16:rowId xmlns:a16="http://schemas.microsoft.com/office/drawing/2014/main" val="133073899"/>
                  </a:ext>
                </a:extLst>
              </a:tr>
              <a:tr h="289843">
                <a:tc>
                  <a:txBody>
                    <a:bodyPr/>
                    <a:lstStyle/>
                    <a:p>
                      <a:pPr algn="ctr">
                        <a:lnSpc>
                          <a:spcPts val="500"/>
                        </a:lnSpc>
                      </a:pPr>
                      <a:r>
                        <a:rPr lang="en-US" sz="1000" b="1">
                          <a:solidFill>
                            <a:schemeClr val="bg1"/>
                          </a:solidFill>
                          <a:latin typeface="Helvetica" panose="020B0403020202020204" pitchFamily="34" charset="0"/>
                        </a:rPr>
                        <a:t>Total</a:t>
                      </a:r>
                    </a:p>
                  </a:txBody>
                  <a:tcPr marL="133877" marR="133877" marT="28388" marB="28388" anchor="ctr">
                    <a:solidFill>
                      <a:srgbClr val="1F1A62"/>
                    </a:solidFill>
                  </a:tcPr>
                </a:tc>
                <a:tc>
                  <a:txBody>
                    <a:bodyPr/>
                    <a:lstStyle/>
                    <a:p>
                      <a:pPr algn="ctr" fontAlgn="b"/>
                      <a:endParaRPr lang="en-US" sz="10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57</a:t>
                      </a:r>
                    </a:p>
                  </a:txBody>
                  <a:tcPr marL="0" marR="0" marT="0" marB="0" anchor="ctr">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$397.7MM</a:t>
                      </a:r>
                    </a:p>
                  </a:txBody>
                  <a:tcPr marL="0" marR="0" marT="0" marB="0" anchor="ctr">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solidFill>
                      <a:srgbClr val="1F1A62"/>
                    </a:solidFill>
                  </a:tcPr>
                </a:tc>
                <a:extLst>
                  <a:ext uri="{0D108BD9-81ED-4DB2-BD59-A6C34878D82A}">
                    <a16:rowId xmlns:a16="http://schemas.microsoft.com/office/drawing/2014/main" val="4021329791"/>
                  </a:ext>
                </a:extLst>
              </a:tr>
            </a:tbl>
          </a:graphicData>
        </a:graphic>
      </p:graphicFrame>
      <p:graphicFrame>
        <p:nvGraphicFramePr>
          <p:cNvPr id="20" name="Table 19">
            <a:extLst>
              <a:ext uri="{FF2B5EF4-FFF2-40B4-BE49-F238E27FC236}">
                <a16:creationId xmlns:a16="http://schemas.microsoft.com/office/drawing/2014/main" id="{1ACEB649-74B7-4872-A28B-BD89584D2E5D}"/>
              </a:ext>
            </a:extLst>
          </p:cNvPr>
          <p:cNvGraphicFramePr>
            <a:graphicFrameLocks noGrp="1"/>
          </p:cNvGraphicFramePr>
          <p:nvPr>
            <p:extLst>
              <p:ext uri="{D42A27DB-BD31-4B8C-83A1-F6EECF244321}">
                <p14:modId xmlns:p14="http://schemas.microsoft.com/office/powerpoint/2010/main" val="776099789"/>
              </p:ext>
            </p:extLst>
          </p:nvPr>
        </p:nvGraphicFramePr>
        <p:xfrm>
          <a:off x="6245837" y="2188408"/>
          <a:ext cx="5850464" cy="3910435"/>
        </p:xfrm>
        <a:graphic>
          <a:graphicData uri="http://schemas.openxmlformats.org/drawingml/2006/table">
            <a:tbl>
              <a:tblPr>
                <a:tableStyleId>{5C22544A-7EE6-4342-B048-85BDC9FD1C3A}</a:tableStyleId>
              </a:tblPr>
              <a:tblGrid>
                <a:gridCol w="592912">
                  <a:extLst>
                    <a:ext uri="{9D8B030D-6E8A-4147-A177-3AD203B41FA5}">
                      <a16:colId xmlns:a16="http://schemas.microsoft.com/office/drawing/2014/main" val="2891789165"/>
                    </a:ext>
                  </a:extLst>
                </a:gridCol>
                <a:gridCol w="1495626">
                  <a:extLst>
                    <a:ext uri="{9D8B030D-6E8A-4147-A177-3AD203B41FA5}">
                      <a16:colId xmlns:a16="http://schemas.microsoft.com/office/drawing/2014/main" val="135091300"/>
                    </a:ext>
                  </a:extLst>
                </a:gridCol>
                <a:gridCol w="1052513">
                  <a:extLst>
                    <a:ext uri="{9D8B030D-6E8A-4147-A177-3AD203B41FA5}">
                      <a16:colId xmlns:a16="http://schemas.microsoft.com/office/drawing/2014/main" val="3904325496"/>
                    </a:ext>
                  </a:extLst>
                </a:gridCol>
                <a:gridCol w="1009177">
                  <a:extLst>
                    <a:ext uri="{9D8B030D-6E8A-4147-A177-3AD203B41FA5}">
                      <a16:colId xmlns:a16="http://schemas.microsoft.com/office/drawing/2014/main" val="813388646"/>
                    </a:ext>
                  </a:extLst>
                </a:gridCol>
                <a:gridCol w="848198">
                  <a:extLst>
                    <a:ext uri="{9D8B030D-6E8A-4147-A177-3AD203B41FA5}">
                      <a16:colId xmlns:a16="http://schemas.microsoft.com/office/drawing/2014/main" val="3459838532"/>
                    </a:ext>
                  </a:extLst>
                </a:gridCol>
                <a:gridCol w="852038">
                  <a:extLst>
                    <a:ext uri="{9D8B030D-6E8A-4147-A177-3AD203B41FA5}">
                      <a16:colId xmlns:a16="http://schemas.microsoft.com/office/drawing/2014/main" val="2961594174"/>
                    </a:ext>
                  </a:extLst>
                </a:gridCol>
              </a:tblGrid>
              <a:tr h="231755">
                <a:tc>
                  <a:txBody>
                    <a:bodyPr/>
                    <a:lstStyle/>
                    <a:p>
                      <a:pPr algn="ctr">
                        <a:lnSpc>
                          <a:spcPts val="500"/>
                        </a:lnSpc>
                      </a:pPr>
                      <a:r>
                        <a:rPr lang="en-US" sz="1000" b="1">
                          <a:solidFill>
                            <a:schemeClr val="bg1"/>
                          </a:solidFill>
                          <a:latin typeface="Helvetica" panose="020B0403020202020204" pitchFamily="34" charset="0"/>
                        </a:rPr>
                        <a:t>Rank</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Category</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Total $$$</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 of $$$</a:t>
                      </a:r>
                    </a:p>
                  </a:txBody>
                  <a:tcPr marL="133877" marR="133877" marT="28388" marB="28388" anchor="b">
                    <a:solidFill>
                      <a:srgbClr val="ED3C8D"/>
                    </a:solidFill>
                  </a:tcPr>
                </a:tc>
                <a:extLst>
                  <a:ext uri="{0D108BD9-81ED-4DB2-BD59-A6C34878D82A}">
                    <a16:rowId xmlns:a16="http://schemas.microsoft.com/office/drawing/2014/main" val="2986064694"/>
                  </a:ext>
                </a:extLst>
              </a:tr>
              <a:tr h="212155">
                <a:tc>
                  <a:txBody>
                    <a:bodyPr/>
                    <a:lstStyle/>
                    <a:p>
                      <a:pPr algn="ctr">
                        <a:lnSpc>
                          <a:spcPts val="500"/>
                        </a:lnSpc>
                      </a:pPr>
                      <a:r>
                        <a:rPr lang="en-US" sz="1000" b="1">
                          <a:solidFill>
                            <a:srgbClr val="ED3C8D"/>
                          </a:solidFill>
                          <a:latin typeface="Helvetica" panose="020B0403020202020204" pitchFamily="34" charset="0"/>
                        </a:rPr>
                        <a:t>1</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Pharmaceutical</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8</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9.3%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$134.8MM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39.1%</a:t>
                      </a:r>
                    </a:p>
                  </a:txBody>
                  <a:tcPr marL="0" marR="0" marT="0" marB="0" anchor="b">
                    <a:solidFill>
                      <a:schemeClr val="bg1"/>
                    </a:solidFill>
                  </a:tcPr>
                </a:tc>
                <a:extLst>
                  <a:ext uri="{0D108BD9-81ED-4DB2-BD59-A6C34878D82A}">
                    <a16:rowId xmlns:a16="http://schemas.microsoft.com/office/drawing/2014/main" val="3567100555"/>
                  </a:ext>
                </a:extLst>
              </a:tr>
              <a:tr h="212155">
                <a:tc>
                  <a:txBody>
                    <a:bodyPr/>
                    <a:lstStyle/>
                    <a:p>
                      <a:pPr algn="ctr">
                        <a:lnSpc>
                          <a:spcPts val="500"/>
                        </a:lnSpc>
                      </a:pPr>
                      <a:r>
                        <a:rPr lang="en-US" sz="1000" b="1">
                          <a:solidFill>
                            <a:srgbClr val="ED3C8D"/>
                          </a:solidFill>
                          <a:latin typeface="Helvetica" panose="020B0403020202020204" pitchFamily="34" charset="0"/>
                        </a:rPr>
                        <a:t>2</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Streaming Services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$108.3MM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31.4%</a:t>
                      </a:r>
                    </a:p>
                  </a:txBody>
                  <a:tcPr marL="0" marR="0" marT="0" marB="0" anchor="b">
                    <a:solidFill>
                      <a:schemeClr val="bg1"/>
                    </a:solidFill>
                  </a:tcPr>
                </a:tc>
                <a:extLst>
                  <a:ext uri="{0D108BD9-81ED-4DB2-BD59-A6C34878D82A}">
                    <a16:rowId xmlns:a16="http://schemas.microsoft.com/office/drawing/2014/main" val="708521347"/>
                  </a:ext>
                </a:extLst>
              </a:tr>
              <a:tr h="212155">
                <a:tc>
                  <a:txBody>
                    <a:bodyPr/>
                    <a:lstStyle/>
                    <a:p>
                      <a:pPr algn="ctr">
                        <a:lnSpc>
                          <a:spcPts val="500"/>
                        </a:lnSpc>
                      </a:pPr>
                      <a:r>
                        <a:rPr lang="en-US" sz="1000" b="1">
                          <a:solidFill>
                            <a:srgbClr val="ED3C8D"/>
                          </a:solidFill>
                          <a:latin typeface="Helvetica" panose="020B0403020202020204" pitchFamily="34" charset="0"/>
                        </a:rPr>
                        <a:t>3</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Graphic Design</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$21.3MM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6.2%</a:t>
                      </a:r>
                    </a:p>
                  </a:txBody>
                  <a:tcPr marL="0" marR="0" marT="0" marB="0" anchor="b">
                    <a:solidFill>
                      <a:schemeClr val="bg1"/>
                    </a:solidFill>
                  </a:tcPr>
                </a:tc>
                <a:extLst>
                  <a:ext uri="{0D108BD9-81ED-4DB2-BD59-A6C34878D82A}">
                    <a16:rowId xmlns:a16="http://schemas.microsoft.com/office/drawing/2014/main" val="1440085256"/>
                  </a:ext>
                </a:extLst>
              </a:tr>
              <a:tr h="212155">
                <a:tc>
                  <a:txBody>
                    <a:bodyPr/>
                    <a:lstStyle/>
                    <a:p>
                      <a:pPr algn="ctr">
                        <a:lnSpc>
                          <a:spcPts val="500"/>
                        </a:lnSpc>
                      </a:pPr>
                      <a:r>
                        <a:rPr lang="en-US" sz="1000" b="1">
                          <a:solidFill>
                            <a:srgbClr val="ED3C8D"/>
                          </a:solidFill>
                          <a:latin typeface="Helvetica" panose="020B0403020202020204" pitchFamily="34" charset="0"/>
                        </a:rPr>
                        <a:t>4</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Snacks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$11.8MM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3.4%</a:t>
                      </a:r>
                    </a:p>
                  </a:txBody>
                  <a:tcPr marL="0" marR="0" marT="0" marB="0" anchor="b">
                    <a:solidFill>
                      <a:schemeClr val="bg1"/>
                    </a:solidFill>
                  </a:tcPr>
                </a:tc>
                <a:extLst>
                  <a:ext uri="{0D108BD9-81ED-4DB2-BD59-A6C34878D82A}">
                    <a16:rowId xmlns:a16="http://schemas.microsoft.com/office/drawing/2014/main" val="1233487042"/>
                  </a:ext>
                </a:extLst>
              </a:tr>
              <a:tr h="212155">
                <a:tc>
                  <a:txBody>
                    <a:bodyPr/>
                    <a:lstStyle/>
                    <a:p>
                      <a:pPr algn="ctr">
                        <a:lnSpc>
                          <a:spcPts val="500"/>
                        </a:lnSpc>
                      </a:pPr>
                      <a:r>
                        <a:rPr lang="en-US" sz="1000" b="1">
                          <a:solidFill>
                            <a:srgbClr val="ED3C8D"/>
                          </a:solidFill>
                          <a:latin typeface="Helvetica" panose="020B0403020202020204" pitchFamily="34" charset="0"/>
                        </a:rPr>
                        <a:t>5</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Mobile Apps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4.7%</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$9.1MM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2.6%</a:t>
                      </a:r>
                    </a:p>
                  </a:txBody>
                  <a:tcPr marL="0" marR="0" marT="0" marB="0" anchor="b">
                    <a:solidFill>
                      <a:schemeClr val="bg1"/>
                    </a:solidFill>
                  </a:tcPr>
                </a:tc>
                <a:extLst>
                  <a:ext uri="{0D108BD9-81ED-4DB2-BD59-A6C34878D82A}">
                    <a16:rowId xmlns:a16="http://schemas.microsoft.com/office/drawing/2014/main" val="1270871873"/>
                  </a:ext>
                </a:extLst>
              </a:tr>
              <a:tr h="212155">
                <a:tc>
                  <a:txBody>
                    <a:bodyPr/>
                    <a:lstStyle/>
                    <a:p>
                      <a:pPr algn="ctr">
                        <a:lnSpc>
                          <a:spcPts val="500"/>
                        </a:lnSpc>
                      </a:pPr>
                      <a:r>
                        <a:rPr lang="en-US" sz="1000" b="1">
                          <a:solidFill>
                            <a:srgbClr val="ED3C8D"/>
                          </a:solidFill>
                          <a:latin typeface="Helvetica" panose="020B0403020202020204" pitchFamily="34" charset="0"/>
                        </a:rPr>
                        <a:t>6</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Food (misc)</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4.7%</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$6.8MM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2.0%</a:t>
                      </a:r>
                    </a:p>
                  </a:txBody>
                  <a:tcPr marL="0" marR="0" marT="0" marB="0" anchor="b">
                    <a:solidFill>
                      <a:schemeClr val="bg1"/>
                    </a:solidFill>
                  </a:tcPr>
                </a:tc>
                <a:extLst>
                  <a:ext uri="{0D108BD9-81ED-4DB2-BD59-A6C34878D82A}">
                    <a16:rowId xmlns:a16="http://schemas.microsoft.com/office/drawing/2014/main" val="2488338332"/>
                  </a:ext>
                </a:extLst>
              </a:tr>
              <a:tr h="212155">
                <a:tc>
                  <a:txBody>
                    <a:bodyPr/>
                    <a:lstStyle/>
                    <a:p>
                      <a:pPr algn="ctr">
                        <a:lnSpc>
                          <a:spcPts val="500"/>
                        </a:lnSpc>
                      </a:pPr>
                      <a:r>
                        <a:rPr lang="en-US" sz="1000" b="1">
                          <a:solidFill>
                            <a:srgbClr val="ED3C8D"/>
                          </a:solidFill>
                          <a:latin typeface="Helvetica" panose="020B0403020202020204" pitchFamily="34" charset="0"/>
                        </a:rPr>
                        <a:t>7</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Beverages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$6.3MM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1.8%</a:t>
                      </a:r>
                    </a:p>
                  </a:txBody>
                  <a:tcPr marL="0" marR="0" marT="0" marB="0" anchor="b">
                    <a:solidFill>
                      <a:schemeClr val="bg1"/>
                    </a:solidFill>
                  </a:tcPr>
                </a:tc>
                <a:extLst>
                  <a:ext uri="{0D108BD9-81ED-4DB2-BD59-A6C34878D82A}">
                    <a16:rowId xmlns:a16="http://schemas.microsoft.com/office/drawing/2014/main" val="1135163151"/>
                  </a:ext>
                </a:extLst>
              </a:tr>
              <a:tr h="212155">
                <a:tc>
                  <a:txBody>
                    <a:bodyPr/>
                    <a:lstStyle/>
                    <a:p>
                      <a:pPr algn="ctr">
                        <a:lnSpc>
                          <a:spcPts val="500"/>
                        </a:lnSpc>
                      </a:pPr>
                      <a:r>
                        <a:rPr lang="en-US" sz="1000" b="1">
                          <a:solidFill>
                            <a:srgbClr val="ED3C8D"/>
                          </a:solidFill>
                          <a:latin typeface="Helvetica" panose="020B0403020202020204" pitchFamily="34" charset="0"/>
                        </a:rPr>
                        <a:t>8</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Plant-Based Food</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$6.2MM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1.8%</a:t>
                      </a:r>
                    </a:p>
                  </a:txBody>
                  <a:tcPr marL="0" marR="0" marT="0" marB="0" anchor="b">
                    <a:solidFill>
                      <a:schemeClr val="bg1"/>
                    </a:solidFill>
                  </a:tcPr>
                </a:tc>
                <a:extLst>
                  <a:ext uri="{0D108BD9-81ED-4DB2-BD59-A6C34878D82A}">
                    <a16:rowId xmlns:a16="http://schemas.microsoft.com/office/drawing/2014/main" val="4103111136"/>
                  </a:ext>
                </a:extLst>
              </a:tr>
              <a:tr h="212155">
                <a:tc>
                  <a:txBody>
                    <a:bodyPr/>
                    <a:lstStyle/>
                    <a:p>
                      <a:pPr algn="ctr">
                        <a:lnSpc>
                          <a:spcPts val="500"/>
                        </a:lnSpc>
                      </a:pPr>
                      <a:r>
                        <a:rPr lang="en-US" sz="1000" b="1">
                          <a:solidFill>
                            <a:srgbClr val="ED3C8D"/>
                          </a:solidFill>
                          <a:latin typeface="Helvetica" panose="020B0403020202020204" pitchFamily="34" charset="0"/>
                        </a:rPr>
                        <a:t>9</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Vitamins &amp; Supplements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$5.1MM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1.5%</a:t>
                      </a:r>
                    </a:p>
                  </a:txBody>
                  <a:tcPr marL="0" marR="0" marT="0" marB="0" anchor="b">
                    <a:solidFill>
                      <a:schemeClr val="bg1"/>
                    </a:solidFill>
                  </a:tcPr>
                </a:tc>
                <a:extLst>
                  <a:ext uri="{0D108BD9-81ED-4DB2-BD59-A6C34878D82A}">
                    <a16:rowId xmlns:a16="http://schemas.microsoft.com/office/drawing/2014/main" val="2969708319"/>
                  </a:ext>
                </a:extLst>
              </a:tr>
              <a:tr h="212155">
                <a:tc>
                  <a:txBody>
                    <a:bodyPr/>
                    <a:lstStyle/>
                    <a:p>
                      <a:pPr algn="ctr">
                        <a:lnSpc>
                          <a:spcPts val="500"/>
                        </a:lnSpc>
                      </a:pPr>
                      <a:r>
                        <a:rPr lang="en-US" sz="1000" b="1">
                          <a:solidFill>
                            <a:srgbClr val="ED3C8D"/>
                          </a:solidFill>
                          <a:latin typeface="Helvetica" panose="020B0403020202020204" pitchFamily="34" charset="0"/>
                        </a:rPr>
                        <a:t>10</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Cybersecurity</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$5.1MM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1.5%</a:t>
                      </a:r>
                    </a:p>
                  </a:txBody>
                  <a:tcPr marL="0" marR="0" marT="0" marB="0" anchor="b">
                    <a:solidFill>
                      <a:schemeClr val="bg1"/>
                    </a:solidFill>
                  </a:tcPr>
                </a:tc>
                <a:extLst>
                  <a:ext uri="{0D108BD9-81ED-4DB2-BD59-A6C34878D82A}">
                    <a16:rowId xmlns:a16="http://schemas.microsoft.com/office/drawing/2014/main" val="3154279273"/>
                  </a:ext>
                </a:extLst>
              </a:tr>
              <a:tr h="212155">
                <a:tc>
                  <a:txBody>
                    <a:bodyPr/>
                    <a:lstStyle/>
                    <a:p>
                      <a:pPr algn="ctr">
                        <a:lnSpc>
                          <a:spcPts val="500"/>
                        </a:lnSpc>
                      </a:pPr>
                      <a:r>
                        <a:rPr lang="en-US" sz="1000" b="1">
                          <a:solidFill>
                            <a:srgbClr val="ED3C8D"/>
                          </a:solidFill>
                          <a:latin typeface="Helvetica" panose="020B0403020202020204" pitchFamily="34" charset="0"/>
                        </a:rPr>
                        <a:t>11</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Legal Services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4.7%</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$4.4MM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1.3%</a:t>
                      </a:r>
                    </a:p>
                  </a:txBody>
                  <a:tcPr marL="0" marR="0" marT="0" marB="0" anchor="b">
                    <a:solidFill>
                      <a:schemeClr val="bg1"/>
                    </a:solidFill>
                  </a:tcPr>
                </a:tc>
                <a:extLst>
                  <a:ext uri="{0D108BD9-81ED-4DB2-BD59-A6C34878D82A}">
                    <a16:rowId xmlns:a16="http://schemas.microsoft.com/office/drawing/2014/main" val="1682239239"/>
                  </a:ext>
                </a:extLst>
              </a:tr>
              <a:tr h="212155">
                <a:tc>
                  <a:txBody>
                    <a:bodyPr/>
                    <a:lstStyle/>
                    <a:p>
                      <a:pPr algn="ctr">
                        <a:lnSpc>
                          <a:spcPts val="500"/>
                        </a:lnSpc>
                      </a:pPr>
                      <a:r>
                        <a:rPr lang="en-US" sz="1000" b="1">
                          <a:solidFill>
                            <a:srgbClr val="ED3C8D"/>
                          </a:solidFill>
                          <a:latin typeface="Helvetica" panose="020B0403020202020204" pitchFamily="34" charset="0"/>
                        </a:rPr>
                        <a:t>12</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Insurance</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4.7%</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$4.1MM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1.2%</a:t>
                      </a:r>
                    </a:p>
                  </a:txBody>
                  <a:tcPr marL="0" marR="0" marT="0" marB="0" anchor="b">
                    <a:solidFill>
                      <a:schemeClr val="bg1"/>
                    </a:solidFill>
                  </a:tcPr>
                </a:tc>
                <a:extLst>
                  <a:ext uri="{0D108BD9-81ED-4DB2-BD59-A6C34878D82A}">
                    <a16:rowId xmlns:a16="http://schemas.microsoft.com/office/drawing/2014/main" val="98510553"/>
                  </a:ext>
                </a:extLst>
              </a:tr>
              <a:tr h="212155">
                <a:tc>
                  <a:txBody>
                    <a:bodyPr/>
                    <a:lstStyle/>
                    <a:p>
                      <a:pPr algn="ctr">
                        <a:lnSpc>
                          <a:spcPts val="500"/>
                        </a:lnSpc>
                      </a:pPr>
                      <a:r>
                        <a:rPr lang="en-US" sz="1000" b="1">
                          <a:solidFill>
                            <a:srgbClr val="ED3C8D"/>
                          </a:solidFill>
                          <a:latin typeface="Helvetica" panose="020B0403020202020204" pitchFamily="34" charset="0"/>
                        </a:rPr>
                        <a:t>13</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Personal Care</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5.8%</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$3.9MM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1.1%</a:t>
                      </a:r>
                    </a:p>
                  </a:txBody>
                  <a:tcPr marL="0" marR="0" marT="0" marB="0" anchor="b">
                    <a:solidFill>
                      <a:schemeClr val="bg1"/>
                    </a:solidFill>
                  </a:tcPr>
                </a:tc>
                <a:extLst>
                  <a:ext uri="{0D108BD9-81ED-4DB2-BD59-A6C34878D82A}">
                    <a16:rowId xmlns:a16="http://schemas.microsoft.com/office/drawing/2014/main" val="2714804605"/>
                  </a:ext>
                </a:extLst>
              </a:tr>
              <a:tr h="212155">
                <a:tc>
                  <a:txBody>
                    <a:bodyPr/>
                    <a:lstStyle/>
                    <a:p>
                      <a:pPr algn="ctr">
                        <a:lnSpc>
                          <a:spcPts val="500"/>
                        </a:lnSpc>
                      </a:pPr>
                      <a:r>
                        <a:rPr lang="en-US" sz="1000" b="1">
                          <a:solidFill>
                            <a:srgbClr val="ED3C8D"/>
                          </a:solidFill>
                          <a:latin typeface="Helvetica" panose="020B0403020202020204" pitchFamily="34" charset="0"/>
                        </a:rPr>
                        <a:t>14</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Organizations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5.8%</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$3.3MM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1.0%</a:t>
                      </a:r>
                    </a:p>
                  </a:txBody>
                  <a:tcPr marL="0" marR="0" marT="0" marB="0" anchor="b">
                    <a:solidFill>
                      <a:schemeClr val="bg1"/>
                    </a:solidFill>
                  </a:tcPr>
                </a:tc>
                <a:extLst>
                  <a:ext uri="{0D108BD9-81ED-4DB2-BD59-A6C34878D82A}">
                    <a16:rowId xmlns:a16="http://schemas.microsoft.com/office/drawing/2014/main" val="1483444809"/>
                  </a:ext>
                </a:extLst>
              </a:tr>
              <a:tr h="212155">
                <a:tc>
                  <a:txBody>
                    <a:bodyPr/>
                    <a:lstStyle/>
                    <a:p>
                      <a:pPr algn="ctr">
                        <a:lnSpc>
                          <a:spcPts val="500"/>
                        </a:lnSpc>
                      </a:pPr>
                      <a:r>
                        <a:rPr lang="en-US" sz="1000" b="1">
                          <a:solidFill>
                            <a:srgbClr val="ED3C8D"/>
                          </a:solidFill>
                          <a:latin typeface="Helvetica" panose="020B0403020202020204" pitchFamily="34" charset="0"/>
                        </a:rPr>
                        <a:t>15</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Alcoholic Beverages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5.8%</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$1.8MM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0.5%</a:t>
                      </a:r>
                    </a:p>
                  </a:txBody>
                  <a:tcPr marL="0" marR="0" marT="0" marB="0" anchor="b">
                    <a:solidFill>
                      <a:schemeClr val="bg1"/>
                    </a:solidFill>
                  </a:tcPr>
                </a:tc>
                <a:extLst>
                  <a:ext uri="{0D108BD9-81ED-4DB2-BD59-A6C34878D82A}">
                    <a16:rowId xmlns:a16="http://schemas.microsoft.com/office/drawing/2014/main" val="2515471245"/>
                  </a:ext>
                </a:extLst>
              </a:tr>
              <a:tr h="212155">
                <a:tc>
                  <a:txBody>
                    <a:bodyPr/>
                    <a:lstStyle/>
                    <a:p>
                      <a:pPr algn="ctr">
                        <a:lnSpc>
                          <a:spcPts val="500"/>
                        </a:lnSpc>
                      </a:pPr>
                      <a:r>
                        <a:rPr lang="en-US" sz="1000" b="1">
                          <a:solidFill>
                            <a:srgbClr val="ED3C8D"/>
                          </a:solidFill>
                          <a:latin typeface="Helvetica" panose="020B0403020202020204" pitchFamily="34" charset="0"/>
                        </a:rPr>
                        <a:t>N/A</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17 Additional Categories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33</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38.4%</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$12.0MM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3.5%</a:t>
                      </a:r>
                    </a:p>
                  </a:txBody>
                  <a:tcPr marL="0" marR="0" marT="0" marB="0" anchor="b">
                    <a:solidFill>
                      <a:schemeClr val="bg1"/>
                    </a:solidFill>
                  </a:tcPr>
                </a:tc>
                <a:extLst>
                  <a:ext uri="{0D108BD9-81ED-4DB2-BD59-A6C34878D82A}">
                    <a16:rowId xmlns:a16="http://schemas.microsoft.com/office/drawing/2014/main" val="3399176294"/>
                  </a:ext>
                </a:extLst>
              </a:tr>
              <a:tr h="284200">
                <a:tc>
                  <a:txBody>
                    <a:bodyPr/>
                    <a:lstStyle/>
                    <a:p>
                      <a:pPr algn="ctr">
                        <a:lnSpc>
                          <a:spcPts val="500"/>
                        </a:lnSpc>
                      </a:pPr>
                      <a:r>
                        <a:rPr lang="en-US" sz="1000" b="1">
                          <a:solidFill>
                            <a:schemeClr val="bg1"/>
                          </a:solidFill>
                          <a:latin typeface="Helvetica" panose="020B0403020202020204" pitchFamily="34" charset="0"/>
                        </a:rPr>
                        <a:t>Total</a:t>
                      </a:r>
                    </a:p>
                  </a:txBody>
                  <a:tcPr marL="133877" marR="133877" marT="28388" marB="28388" anchor="ctr">
                    <a:solidFill>
                      <a:srgbClr val="ED3C8D"/>
                    </a:solidFill>
                  </a:tcPr>
                </a:tc>
                <a:tc>
                  <a:txBody>
                    <a:bodyPr/>
                    <a:lstStyle/>
                    <a:p>
                      <a:pPr algn="ctr" fontAlgn="b"/>
                      <a:endParaRPr lang="en-US" sz="10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86</a:t>
                      </a: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$344.3MM</a:t>
                      </a: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solidFill>
                      <a:srgbClr val="ED3C8D"/>
                    </a:solidFill>
                  </a:tcPr>
                </a:tc>
                <a:extLst>
                  <a:ext uri="{0D108BD9-81ED-4DB2-BD59-A6C34878D82A}">
                    <a16:rowId xmlns:a16="http://schemas.microsoft.com/office/drawing/2014/main" val="4021329791"/>
                  </a:ext>
                </a:extLst>
              </a:tr>
            </a:tbl>
          </a:graphicData>
        </a:graphic>
      </p:graphicFrame>
      <p:cxnSp>
        <p:nvCxnSpPr>
          <p:cNvPr id="12" name="Straight Connector 11">
            <a:extLst>
              <a:ext uri="{FF2B5EF4-FFF2-40B4-BE49-F238E27FC236}">
                <a16:creationId xmlns:a16="http://schemas.microsoft.com/office/drawing/2014/main" id="{9C250733-0FD7-416B-BE82-A86EFFA52B2F}"/>
              </a:ext>
            </a:extLst>
          </p:cNvPr>
          <p:cNvCxnSpPr>
            <a:cxnSpLocks/>
          </p:cNvCxnSpPr>
          <p:nvPr/>
        </p:nvCxnSpPr>
        <p:spPr>
          <a:xfrm>
            <a:off x="6076947" y="1976917"/>
            <a:ext cx="0" cy="4129738"/>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7" name="TextBox 6">
            <a:hlinkClick r:id="rId4" action="ppaction://hlinksldjump"/>
            <a:extLst>
              <a:ext uri="{FF2B5EF4-FFF2-40B4-BE49-F238E27FC236}">
                <a16:creationId xmlns:a16="http://schemas.microsoft.com/office/drawing/2014/main" id="{CE285462-CF64-48B2-A07C-303261F4A06E}"/>
              </a:ext>
            </a:extLst>
          </p:cNvPr>
          <p:cNvSpPr txBox="1"/>
          <p:nvPr/>
        </p:nvSpPr>
        <p:spPr>
          <a:xfrm>
            <a:off x="8158164" y="6102184"/>
            <a:ext cx="3895724" cy="261610"/>
          </a:xfrm>
          <a:prstGeom prst="rect">
            <a:avLst/>
          </a:prstGeom>
          <a:noFill/>
        </p:spPr>
        <p:txBody>
          <a:bodyPr wrap="square" rtlCol="0">
            <a:spAutoFit/>
          </a:bodyPr>
          <a:lstStyle/>
          <a:p>
            <a:pPr algn="r"/>
            <a:r>
              <a:rPr lang="en-US" sz="1100" b="1" i="1">
                <a:solidFill>
                  <a:srgbClr val="1F1A62"/>
                </a:solidFill>
                <a:latin typeface="Helvetica" panose="020B0604020202020204" pitchFamily="34" charset="0"/>
                <a:cs typeface="Helvetica" panose="020B0604020202020204" pitchFamily="34" charset="0"/>
              </a:rPr>
              <a:t>*Click </a:t>
            </a:r>
            <a:r>
              <a:rPr lang="en-US" sz="1100" b="1" i="1" u="sng">
                <a:solidFill>
                  <a:srgbClr val="1F1A62"/>
                </a:solidFill>
                <a:latin typeface="Helvetica" panose="020B0604020202020204" pitchFamily="34" charset="0"/>
                <a:cs typeface="Helvetica" panose="020B0604020202020204" pitchFamily="34" charset="0"/>
              </a:rPr>
              <a:t>here</a:t>
            </a:r>
            <a:r>
              <a:rPr lang="en-US" sz="1100" b="1" i="1">
                <a:solidFill>
                  <a:srgbClr val="1F1A62"/>
                </a:solidFill>
                <a:latin typeface="Helvetica" panose="020B0604020202020204" pitchFamily="34" charset="0"/>
                <a:cs typeface="Helvetica" panose="020B0604020202020204" pitchFamily="34" charset="0"/>
              </a:rPr>
              <a:t> to see the full list of categories</a:t>
            </a:r>
          </a:p>
        </p:txBody>
      </p:sp>
      <p:cxnSp>
        <p:nvCxnSpPr>
          <p:cNvPr id="8" name="Straight Connector 7">
            <a:extLst>
              <a:ext uri="{FF2B5EF4-FFF2-40B4-BE49-F238E27FC236}">
                <a16:creationId xmlns:a16="http://schemas.microsoft.com/office/drawing/2014/main" id="{00C11770-8982-4DF8-8394-59B0A4B0568E}"/>
              </a:ext>
            </a:extLst>
          </p:cNvPr>
          <p:cNvCxnSpPr/>
          <p:nvPr/>
        </p:nvCxnSpPr>
        <p:spPr>
          <a:xfrm>
            <a:off x="197962" y="5601774"/>
            <a:ext cx="5514681" cy="0"/>
          </a:xfrm>
          <a:prstGeom prst="line">
            <a:avLst/>
          </a:prstGeom>
          <a:ln>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99E3DE-A167-494A-A045-207D6D7F7D13}"/>
              </a:ext>
            </a:extLst>
          </p:cNvPr>
          <p:cNvCxnSpPr/>
          <p:nvPr/>
        </p:nvCxnSpPr>
        <p:spPr>
          <a:xfrm>
            <a:off x="6392942" y="5622198"/>
            <a:ext cx="5514681" cy="0"/>
          </a:xfrm>
          <a:prstGeom prst="line">
            <a:avLst/>
          </a:prstGeom>
          <a:ln>
            <a:solidFill>
              <a:srgbClr val="ED3C8D"/>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66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FD75E4C-15B9-4DEC-BDD8-C0E485719549}"/>
              </a:ext>
            </a:extLst>
          </p:cNvPr>
          <p:cNvSpPr/>
          <p:nvPr/>
        </p:nvSpPr>
        <p:spPr>
          <a:xfrm>
            <a:off x="1" y="1543051"/>
            <a:ext cx="12192000" cy="53149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04724" y="6586959"/>
            <a:ext cx="1170879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2" name="Rectangle 21">
            <a:extLst>
              <a:ext uri="{FF2B5EF4-FFF2-40B4-BE49-F238E27FC236}">
                <a16:creationId xmlns:a16="http://schemas.microsoft.com/office/drawing/2014/main" id="{ED95358E-232C-44DE-B1A0-33D1A48526B4}"/>
              </a:ext>
            </a:extLst>
          </p:cNvPr>
          <p:cNvSpPr/>
          <p:nvPr/>
        </p:nvSpPr>
        <p:spPr>
          <a:xfrm>
            <a:off x="157163" y="127352"/>
            <a:ext cx="1195863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Compared to last year, new ‘non-COVID’ advertisers skewed older as </a:t>
            </a:r>
            <a:r>
              <a:rPr kumimoji="0" lang="en-US" sz="2600" b="1" i="0" u="none" kern="1200" cap="none" spc="0" normalizeH="0" noProof="0">
                <a:ln>
                  <a:noFill/>
                </a:ln>
                <a:solidFill>
                  <a:srgbClr val="1F1A62"/>
                </a:solidFill>
                <a:effectLst/>
                <a:uLnTx/>
                <a:uFillTx/>
                <a:latin typeface="Helvetica" pitchFamily="2" charset="0"/>
                <a:ea typeface="+mn-ea"/>
                <a:cs typeface="+mn-cs"/>
              </a:rPr>
              <a:t>more mature brands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were motivated to begin investing in national TV </a:t>
            </a:r>
            <a:r>
              <a:rPr lang="en-US" sz="2600" b="1">
                <a:solidFill>
                  <a:srgbClr val="1F1A62"/>
                </a:solidFill>
                <a:latin typeface="Helvetica" pitchFamily="2" charset="0"/>
              </a:rPr>
              <a:t>to</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defend their category share of voice against </a:t>
            </a:r>
            <a:r>
              <a:rPr kumimoji="0" lang="en-US" sz="2600" b="1" i="0" u="none" kern="1200" cap="none" spc="0" normalizeH="0" noProof="0">
                <a:ln>
                  <a:noFill/>
                </a:ln>
                <a:solidFill>
                  <a:srgbClr val="1F1A62"/>
                </a:solidFill>
                <a:effectLst/>
                <a:uLnTx/>
                <a:uFillTx/>
                <a:latin typeface="Helvetica" pitchFamily="2" charset="0"/>
                <a:ea typeface="+mn-ea"/>
                <a:cs typeface="+mn-cs"/>
              </a:rPr>
              <a:t>younger</a:t>
            </a:r>
            <a:r>
              <a:rPr kumimoji="0" lang="en-US" sz="2600" b="1" i="0" u="none" kern="1200" cap="none" spc="0" normalizeH="0" baseline="0" noProof="0">
                <a:ln>
                  <a:noFill/>
                </a:ln>
                <a:solidFill>
                  <a:srgbClr val="1F1A62"/>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challengers</a:t>
            </a:r>
          </a:p>
        </p:txBody>
      </p:sp>
      <p:sp>
        <p:nvSpPr>
          <p:cNvPr id="25" name="TextBox 24">
            <a:extLst>
              <a:ext uri="{FF2B5EF4-FFF2-40B4-BE49-F238E27FC236}">
                <a16:creationId xmlns:a16="http://schemas.microsoft.com/office/drawing/2014/main" id="{E6CD9EF5-4532-44EC-9CA3-157777F342ED}"/>
              </a:ext>
            </a:extLst>
          </p:cNvPr>
          <p:cNvSpPr txBox="1"/>
          <p:nvPr/>
        </p:nvSpPr>
        <p:spPr>
          <a:xfrm>
            <a:off x="-1" y="1535695"/>
            <a:ext cx="12191999"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YOY New National TV ‘Non-COVID’ Advertisers by Life Stage</a:t>
            </a:r>
          </a:p>
        </p:txBody>
      </p:sp>
      <p:graphicFrame>
        <p:nvGraphicFramePr>
          <p:cNvPr id="9" name="Chart 8">
            <a:extLst>
              <a:ext uri="{FF2B5EF4-FFF2-40B4-BE49-F238E27FC236}">
                <a16:creationId xmlns:a16="http://schemas.microsoft.com/office/drawing/2014/main" id="{1DF71523-01A5-4B97-BAFC-08093F26EED3}"/>
              </a:ext>
            </a:extLst>
          </p:cNvPr>
          <p:cNvGraphicFramePr/>
          <p:nvPr>
            <p:extLst>
              <p:ext uri="{D42A27DB-BD31-4B8C-83A1-F6EECF244321}">
                <p14:modId xmlns:p14="http://schemas.microsoft.com/office/powerpoint/2010/main" val="3490655301"/>
              </p:ext>
            </p:extLst>
          </p:nvPr>
        </p:nvGraphicFramePr>
        <p:xfrm>
          <a:off x="942408" y="1993464"/>
          <a:ext cx="4710678" cy="3392911"/>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6872B0E6-4B21-4523-BEDD-BA0BCBED2682}"/>
              </a:ext>
            </a:extLst>
          </p:cNvPr>
          <p:cNvSpPr txBox="1"/>
          <p:nvPr/>
        </p:nvSpPr>
        <p:spPr>
          <a:xfrm>
            <a:off x="547196" y="1801310"/>
            <a:ext cx="5569757" cy="461665"/>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1H ’20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of Brands by Life Stage</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099858"/>
            <a:ext cx="11762464" cy="455862"/>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a:t>
            </a:r>
            <a:r>
              <a:rPr lang="en-US" sz="800">
                <a:solidFill>
                  <a:srgbClr val="1F1A62"/>
                </a:solidFill>
                <a:latin typeface="Helvetica" pitchFamily="2" charset="0"/>
                <a:ea typeface="Open Sans" panose="020B0606030504020204" pitchFamily="34" charset="0"/>
                <a:cs typeface="Open Sans" panose="020B0606030504020204" pitchFamily="34" charset="0"/>
              </a:rPr>
              <a:t>1/1/20-6/30/20 vs.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1/1/21-6/30/21. TV spend includes national cable TV, broadcast TV, Spanish language cable TV, Spanish language broadcast TV. Brands reflect those with national TV spend over $100K. MM = millions. Excludes brands where the exact year founded was undetermined, therefore the above charts reflect 48 total ‘non-COVID’ brands in 1H ’20 ($392.5 MM); 83 total ‘non-COVID’ brands in 1H ’21 ($342.7 MM). </a:t>
            </a:r>
            <a:br>
              <a:rPr lang="en-US" sz="800">
                <a:solidFill>
                  <a:srgbClr val="1F1A62"/>
                </a:solidFill>
                <a:latin typeface="Helvetica" pitchFamily="2" charset="0"/>
                <a:ea typeface="Open Sans" panose="020B0606030504020204" pitchFamily="34" charset="0"/>
                <a:cs typeface="Open Sans" panose="020B0606030504020204" pitchFamily="34" charset="0"/>
              </a:rPr>
            </a:br>
            <a:r>
              <a:rPr kumimoji="0" lang="en-US" sz="8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‘Younger’ represents brands that were founded under five years ago. ‘Middle’ represents brands that were founded 5 – 20 years ago. ‘Older’ represents brands that were founded in 2000 or prior.</a:t>
            </a:r>
            <a:endParaRPr kumimoji="0" lang="en-US" sz="800" b="1"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17" name="Chart 16">
            <a:extLst>
              <a:ext uri="{FF2B5EF4-FFF2-40B4-BE49-F238E27FC236}">
                <a16:creationId xmlns:a16="http://schemas.microsoft.com/office/drawing/2014/main" id="{581CAA92-3B7E-47E9-BC60-65B8FC2B649A}"/>
              </a:ext>
            </a:extLst>
          </p:cNvPr>
          <p:cNvGraphicFramePr/>
          <p:nvPr>
            <p:extLst>
              <p:ext uri="{D42A27DB-BD31-4B8C-83A1-F6EECF244321}">
                <p14:modId xmlns:p14="http://schemas.microsoft.com/office/powerpoint/2010/main" val="284527425"/>
              </p:ext>
            </p:extLst>
          </p:nvPr>
        </p:nvGraphicFramePr>
        <p:xfrm>
          <a:off x="6598846" y="1991095"/>
          <a:ext cx="4710678" cy="3392911"/>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833DB458-A536-47BF-A4CE-3F90B8D152F8}"/>
              </a:ext>
            </a:extLst>
          </p:cNvPr>
          <p:cNvSpPr txBox="1"/>
          <p:nvPr/>
        </p:nvSpPr>
        <p:spPr>
          <a:xfrm>
            <a:off x="7999423" y="1823694"/>
            <a:ext cx="1983273" cy="447675"/>
          </a:xfrm>
          <a:prstGeom prst="rect">
            <a:avLst/>
          </a:prstGeom>
          <a:solidFill>
            <a:schemeClr val="bg1"/>
          </a:solidFill>
          <a:ln>
            <a:solidFill>
              <a:srgbClr val="1F1A62"/>
            </a:solidFill>
          </a:ln>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effectLst/>
                <a:uLnTx/>
                <a:uFillTx/>
                <a:latin typeface="Helvetica" panose="020B0604020202020204" pitchFamily="34" charset="0"/>
                <a:cs typeface="Helvetica" panose="020B0604020202020204" pitchFamily="34" charset="0"/>
              </a:rPr>
              <a:t>1H ‘21</a:t>
            </a:r>
          </a:p>
          <a:p>
            <a:pPr>
              <a:defRPr/>
            </a:pPr>
            <a:r>
              <a:rPr kumimoji="0" lang="en-US" b="0" i="0" u="none" strike="noStrike" kern="1200" cap="none" spc="0" normalizeH="0" baseline="0" noProof="0">
                <a:ln>
                  <a:noFill/>
                </a:ln>
                <a:effectLst/>
                <a:uLnTx/>
                <a:uFillTx/>
                <a:latin typeface="Helvetica" panose="020B0604020202020204" pitchFamily="34" charset="0"/>
                <a:cs typeface="Helvetica" panose="020B0604020202020204" pitchFamily="34" charset="0"/>
              </a:rPr>
              <a:t>% of Brands by Life Stage</a:t>
            </a:r>
          </a:p>
        </p:txBody>
      </p:sp>
      <p:sp>
        <p:nvSpPr>
          <p:cNvPr id="8" name="Rectangle: Rounded Corners 7">
            <a:extLst>
              <a:ext uri="{FF2B5EF4-FFF2-40B4-BE49-F238E27FC236}">
                <a16:creationId xmlns:a16="http://schemas.microsoft.com/office/drawing/2014/main" id="{FD0B03C0-6CFA-4FC1-8697-6202010C933D}"/>
              </a:ext>
            </a:extLst>
          </p:cNvPr>
          <p:cNvSpPr/>
          <p:nvPr/>
        </p:nvSpPr>
        <p:spPr>
          <a:xfrm>
            <a:off x="6457025" y="5669459"/>
            <a:ext cx="1129402" cy="33529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1F1A62"/>
                </a:solidFill>
                <a:latin typeface="Helvetica" panose="020B0604020202020204" pitchFamily="34" charset="0"/>
                <a:cs typeface="Helvetica" panose="020B0604020202020204" pitchFamily="34" charset="0"/>
              </a:rPr>
              <a:t>% of total $$$</a:t>
            </a:r>
          </a:p>
        </p:txBody>
      </p:sp>
      <p:sp>
        <p:nvSpPr>
          <p:cNvPr id="30" name="Rectangle: Rounded Corners 29">
            <a:extLst>
              <a:ext uri="{FF2B5EF4-FFF2-40B4-BE49-F238E27FC236}">
                <a16:creationId xmlns:a16="http://schemas.microsoft.com/office/drawing/2014/main" id="{07DBE731-2213-46AF-BFF3-667C7F98CF69}"/>
              </a:ext>
            </a:extLst>
          </p:cNvPr>
          <p:cNvSpPr/>
          <p:nvPr/>
        </p:nvSpPr>
        <p:spPr>
          <a:xfrm>
            <a:off x="7681651" y="5669459"/>
            <a:ext cx="1326469" cy="335290"/>
          </a:xfrm>
          <a:prstGeom prst="roundRect">
            <a:avLst/>
          </a:prstGeom>
          <a:solidFill>
            <a:srgbClr val="FFE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F1A62"/>
                </a:solidFill>
                <a:latin typeface="Helvetica" panose="020B0604020202020204" pitchFamily="34" charset="0"/>
                <a:cs typeface="Helvetica" panose="020B0604020202020204" pitchFamily="34" charset="0"/>
              </a:rPr>
              <a:t>6%</a:t>
            </a:r>
          </a:p>
        </p:txBody>
      </p:sp>
      <p:sp>
        <p:nvSpPr>
          <p:cNvPr id="32" name="Rectangle: Rounded Corners 31">
            <a:extLst>
              <a:ext uri="{FF2B5EF4-FFF2-40B4-BE49-F238E27FC236}">
                <a16:creationId xmlns:a16="http://schemas.microsoft.com/office/drawing/2014/main" id="{BC470E34-5DC0-4A7F-A11E-1B50692CBE5F}"/>
              </a:ext>
            </a:extLst>
          </p:cNvPr>
          <p:cNvSpPr/>
          <p:nvPr/>
        </p:nvSpPr>
        <p:spPr>
          <a:xfrm>
            <a:off x="9099927" y="5669459"/>
            <a:ext cx="1326470" cy="335290"/>
          </a:xfrm>
          <a:prstGeom prst="roundRect">
            <a:avLst/>
          </a:prstGeom>
          <a:solidFill>
            <a:srgbClr val="4EBE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604020202020204" pitchFamily="34" charset="0"/>
                <a:cs typeface="Helvetica" panose="020B0604020202020204" pitchFamily="34" charset="0"/>
              </a:rPr>
              <a:t>14%</a:t>
            </a:r>
          </a:p>
        </p:txBody>
      </p:sp>
      <p:sp>
        <p:nvSpPr>
          <p:cNvPr id="34" name="Rectangle: Rounded Corners 33">
            <a:extLst>
              <a:ext uri="{FF2B5EF4-FFF2-40B4-BE49-F238E27FC236}">
                <a16:creationId xmlns:a16="http://schemas.microsoft.com/office/drawing/2014/main" id="{2B388853-DED0-4C3C-9CF5-2E19E783C0B4}"/>
              </a:ext>
            </a:extLst>
          </p:cNvPr>
          <p:cNvSpPr/>
          <p:nvPr/>
        </p:nvSpPr>
        <p:spPr>
          <a:xfrm>
            <a:off x="10518205" y="5669459"/>
            <a:ext cx="1326470" cy="335290"/>
          </a:xfrm>
          <a:prstGeom prst="roundRect">
            <a:avLst/>
          </a:prstGeom>
          <a:solidFill>
            <a:srgbClr val="ED3C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604020202020204" pitchFamily="34" charset="0"/>
                <a:cs typeface="Helvetica" panose="020B0604020202020204" pitchFamily="34" charset="0"/>
              </a:rPr>
              <a:t>80%</a:t>
            </a:r>
          </a:p>
        </p:txBody>
      </p:sp>
      <p:sp>
        <p:nvSpPr>
          <p:cNvPr id="46" name="Rectangle: Rounded Corners 45">
            <a:extLst>
              <a:ext uri="{FF2B5EF4-FFF2-40B4-BE49-F238E27FC236}">
                <a16:creationId xmlns:a16="http://schemas.microsoft.com/office/drawing/2014/main" id="{67E160FB-D3A3-49D7-AF13-6D76C817CFD6}"/>
              </a:ext>
            </a:extLst>
          </p:cNvPr>
          <p:cNvSpPr/>
          <p:nvPr/>
        </p:nvSpPr>
        <p:spPr>
          <a:xfrm>
            <a:off x="947142" y="5669459"/>
            <a:ext cx="1129402" cy="33529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1F1A62"/>
                </a:solidFill>
                <a:latin typeface="Helvetica" panose="020B0604020202020204" pitchFamily="34" charset="0"/>
                <a:cs typeface="Helvetica" panose="020B0604020202020204" pitchFamily="34" charset="0"/>
              </a:rPr>
              <a:t>% of total $$$</a:t>
            </a:r>
          </a:p>
        </p:txBody>
      </p:sp>
      <p:sp>
        <p:nvSpPr>
          <p:cNvPr id="49" name="Rectangle: Rounded Corners 48">
            <a:extLst>
              <a:ext uri="{FF2B5EF4-FFF2-40B4-BE49-F238E27FC236}">
                <a16:creationId xmlns:a16="http://schemas.microsoft.com/office/drawing/2014/main" id="{2D1251FE-D5E8-445E-965F-C6F14DE39FC1}"/>
              </a:ext>
            </a:extLst>
          </p:cNvPr>
          <p:cNvSpPr/>
          <p:nvPr/>
        </p:nvSpPr>
        <p:spPr>
          <a:xfrm>
            <a:off x="2200344" y="5669459"/>
            <a:ext cx="982910" cy="335290"/>
          </a:xfrm>
          <a:prstGeom prst="roundRect">
            <a:avLst/>
          </a:prstGeom>
          <a:solidFill>
            <a:srgbClr val="7ED2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latin typeface="Helvetica" panose="020B0604020202020204" pitchFamily="34" charset="0"/>
                <a:cs typeface="Helvetica" panose="020B0604020202020204" pitchFamily="34" charset="0"/>
              </a:rPr>
              <a:t>4%</a:t>
            </a:r>
          </a:p>
        </p:txBody>
      </p:sp>
      <p:sp>
        <p:nvSpPr>
          <p:cNvPr id="52" name="Rectangle: Rounded Corners 51">
            <a:extLst>
              <a:ext uri="{FF2B5EF4-FFF2-40B4-BE49-F238E27FC236}">
                <a16:creationId xmlns:a16="http://schemas.microsoft.com/office/drawing/2014/main" id="{5ECD65B9-6C02-483C-8CD9-D70B0CF921A8}"/>
              </a:ext>
            </a:extLst>
          </p:cNvPr>
          <p:cNvSpPr/>
          <p:nvPr/>
        </p:nvSpPr>
        <p:spPr>
          <a:xfrm>
            <a:off x="3304294" y="5669459"/>
            <a:ext cx="982911" cy="335290"/>
          </a:xfrm>
          <a:prstGeom prst="roundRect">
            <a:avLst/>
          </a:prstGeom>
          <a:solidFill>
            <a:srgbClr val="00BF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latin typeface="Helvetica" panose="020B0604020202020204" pitchFamily="34" charset="0"/>
                <a:cs typeface="Helvetica" panose="020B0604020202020204" pitchFamily="34" charset="0"/>
              </a:rPr>
              <a:t>8%</a:t>
            </a:r>
          </a:p>
        </p:txBody>
      </p:sp>
      <p:sp>
        <p:nvSpPr>
          <p:cNvPr id="55" name="Rectangle: Rounded Corners 54">
            <a:extLst>
              <a:ext uri="{FF2B5EF4-FFF2-40B4-BE49-F238E27FC236}">
                <a16:creationId xmlns:a16="http://schemas.microsoft.com/office/drawing/2014/main" id="{3B7DD41B-5F08-43FD-9E9E-0C27F070F948}"/>
              </a:ext>
            </a:extLst>
          </p:cNvPr>
          <p:cNvSpPr/>
          <p:nvPr/>
        </p:nvSpPr>
        <p:spPr>
          <a:xfrm>
            <a:off x="4417772" y="5669459"/>
            <a:ext cx="982911" cy="335290"/>
          </a:xfrm>
          <a:prstGeom prst="roundRect">
            <a:avLst/>
          </a:prstGeom>
          <a:solidFill>
            <a:srgbClr val="1F1A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latin typeface="Helvetica" panose="020B0604020202020204" pitchFamily="34" charset="0"/>
                <a:cs typeface="Helvetica" panose="020B0604020202020204" pitchFamily="34" charset="0"/>
              </a:rPr>
              <a:t>89%</a:t>
            </a:r>
          </a:p>
        </p:txBody>
      </p:sp>
      <p:cxnSp>
        <p:nvCxnSpPr>
          <p:cNvPr id="57" name="Straight Connector 56">
            <a:extLst>
              <a:ext uri="{FF2B5EF4-FFF2-40B4-BE49-F238E27FC236}">
                <a16:creationId xmlns:a16="http://schemas.microsoft.com/office/drawing/2014/main" id="{DC48656B-08DA-40CB-9712-4A02FC9079FA}"/>
              </a:ext>
            </a:extLst>
          </p:cNvPr>
          <p:cNvCxnSpPr>
            <a:cxnSpLocks/>
          </p:cNvCxnSpPr>
          <p:nvPr/>
        </p:nvCxnSpPr>
        <p:spPr>
          <a:xfrm>
            <a:off x="6096000" y="1936483"/>
            <a:ext cx="0" cy="4068266"/>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90006B-672E-4EE1-A65F-ACC6E5F5403D}"/>
              </a:ext>
            </a:extLst>
          </p:cNvPr>
          <p:cNvSpPr txBox="1"/>
          <p:nvPr/>
        </p:nvSpPr>
        <p:spPr>
          <a:xfrm>
            <a:off x="2231256" y="5306897"/>
            <a:ext cx="2133353" cy="246221"/>
          </a:xfrm>
          <a:prstGeom prst="rect">
            <a:avLst/>
          </a:prstGeom>
          <a:solidFill>
            <a:schemeClr val="bg1"/>
          </a:solidFill>
          <a:ln>
            <a:solidFill>
              <a:srgbClr val="1F1A62"/>
            </a:solidFill>
          </a:ln>
        </p:spPr>
        <p:txBody>
          <a:bodyPr wrap="square" rtlCol="0">
            <a:spAutoFit/>
          </a:bodyPr>
          <a:lstStyle/>
          <a:p>
            <a:pPr algn="ctr"/>
            <a:r>
              <a:rPr lang="en-US" sz="1000" b="1">
                <a:solidFill>
                  <a:srgbClr val="1F1A62"/>
                </a:solidFill>
                <a:latin typeface="Helvetica" panose="020B0403020202020204" pitchFamily="34" charset="0"/>
              </a:rPr>
              <a:t>Average brand age: </a:t>
            </a:r>
            <a:r>
              <a:rPr lang="en-US" sz="1000" b="1" u="sng">
                <a:solidFill>
                  <a:srgbClr val="1F1A62"/>
                </a:solidFill>
                <a:latin typeface="Helvetica" panose="020B0403020202020204" pitchFamily="34" charset="0"/>
              </a:rPr>
              <a:t>11</a:t>
            </a:r>
            <a:r>
              <a:rPr lang="en-US" sz="1000" b="1">
                <a:solidFill>
                  <a:srgbClr val="1F1A62"/>
                </a:solidFill>
                <a:latin typeface="Helvetica" panose="020B0403020202020204" pitchFamily="34" charset="0"/>
              </a:rPr>
              <a:t> years old</a:t>
            </a:r>
          </a:p>
        </p:txBody>
      </p:sp>
      <p:sp>
        <p:nvSpPr>
          <p:cNvPr id="37" name="TextBox 36">
            <a:extLst>
              <a:ext uri="{FF2B5EF4-FFF2-40B4-BE49-F238E27FC236}">
                <a16:creationId xmlns:a16="http://schemas.microsoft.com/office/drawing/2014/main" id="{7B477AE8-D1D2-4478-BF63-4F41957A8139}"/>
              </a:ext>
            </a:extLst>
          </p:cNvPr>
          <p:cNvSpPr txBox="1"/>
          <p:nvPr/>
        </p:nvSpPr>
        <p:spPr>
          <a:xfrm>
            <a:off x="7867700" y="5306897"/>
            <a:ext cx="2159274" cy="246221"/>
          </a:xfrm>
          <a:prstGeom prst="rect">
            <a:avLst/>
          </a:prstGeom>
          <a:solidFill>
            <a:schemeClr val="bg1"/>
          </a:solidFill>
          <a:ln>
            <a:solidFill>
              <a:srgbClr val="1F1A62"/>
            </a:solidFill>
          </a:ln>
        </p:spPr>
        <p:txBody>
          <a:bodyPr wrap="square" rtlCol="0">
            <a:spAutoFit/>
          </a:bodyPr>
          <a:lstStyle/>
          <a:p>
            <a:pPr algn="ctr"/>
            <a:r>
              <a:rPr lang="en-US" sz="1000" b="1">
                <a:solidFill>
                  <a:srgbClr val="1F1A62"/>
                </a:solidFill>
                <a:latin typeface="Helvetica" panose="020B0403020202020204" pitchFamily="34" charset="0"/>
              </a:rPr>
              <a:t>Average brand age: </a:t>
            </a:r>
            <a:r>
              <a:rPr lang="en-US" sz="1000" b="1" u="sng">
                <a:solidFill>
                  <a:srgbClr val="1F1A62"/>
                </a:solidFill>
                <a:latin typeface="Helvetica" panose="020B0403020202020204" pitchFamily="34" charset="0"/>
              </a:rPr>
              <a:t>16</a:t>
            </a:r>
            <a:r>
              <a:rPr lang="en-US" sz="1000" b="1">
                <a:solidFill>
                  <a:srgbClr val="1F1A62"/>
                </a:solidFill>
                <a:latin typeface="Helvetica" panose="020B0403020202020204" pitchFamily="34" charset="0"/>
              </a:rPr>
              <a:t> years old</a:t>
            </a:r>
          </a:p>
        </p:txBody>
      </p:sp>
    </p:spTree>
    <p:extLst>
      <p:ext uri="{BB962C8B-B14F-4D97-AF65-F5344CB8AC3E}">
        <p14:creationId xmlns:p14="http://schemas.microsoft.com/office/powerpoint/2010/main" val="257965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7B5F470-F158-4237-AD07-482ABA7851D0}"/>
              </a:ext>
            </a:extLst>
          </p:cNvPr>
          <p:cNvSpPr/>
          <p:nvPr/>
        </p:nvSpPr>
        <p:spPr>
          <a:xfrm>
            <a:off x="1" y="1543051"/>
            <a:ext cx="12192000" cy="53149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49C1554-1220-45FF-90DB-4DDEA382FDF2}"/>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TextBox 24">
            <a:extLst>
              <a:ext uri="{FF2B5EF4-FFF2-40B4-BE49-F238E27FC236}">
                <a16:creationId xmlns:a16="http://schemas.microsoft.com/office/drawing/2014/main" id="{E6CD9EF5-4532-44EC-9CA3-157777F342ED}"/>
              </a:ext>
            </a:extLst>
          </p:cNvPr>
          <p:cNvSpPr txBox="1"/>
          <p:nvPr/>
        </p:nvSpPr>
        <p:spPr>
          <a:xfrm>
            <a:off x="-1" y="1621440"/>
            <a:ext cx="12191999"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YOY New National TV ‘Non-COVID’ Advertisers </a:t>
            </a:r>
            <a:r>
              <a:rPr kumimoji="0" lang="en-US" sz="14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by Spend Segment</a:t>
            </a:r>
            <a:endParaRPr kumimoji="0" lang="en-US" sz="14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graphicFrame>
        <p:nvGraphicFramePr>
          <p:cNvPr id="9" name="Chart 8">
            <a:extLst>
              <a:ext uri="{FF2B5EF4-FFF2-40B4-BE49-F238E27FC236}">
                <a16:creationId xmlns:a16="http://schemas.microsoft.com/office/drawing/2014/main" id="{1DF71523-01A5-4B97-BAFC-08093F26EED3}"/>
              </a:ext>
            </a:extLst>
          </p:cNvPr>
          <p:cNvGraphicFramePr/>
          <p:nvPr>
            <p:extLst>
              <p:ext uri="{D42A27DB-BD31-4B8C-83A1-F6EECF244321}">
                <p14:modId xmlns:p14="http://schemas.microsoft.com/office/powerpoint/2010/main" val="1342688585"/>
              </p:ext>
            </p:extLst>
          </p:nvPr>
        </p:nvGraphicFramePr>
        <p:xfrm>
          <a:off x="751910" y="2208590"/>
          <a:ext cx="4836406" cy="368661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242039"/>
            <a:ext cx="11740944" cy="286270"/>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a:t>
            </a:r>
            <a:r>
              <a:rPr lang="en-US" sz="800">
                <a:solidFill>
                  <a:srgbClr val="1F1A62"/>
                </a:solidFill>
                <a:latin typeface="Helvetica" pitchFamily="2" charset="0"/>
                <a:ea typeface="Open Sans" panose="020B0606030504020204" pitchFamily="34" charset="0"/>
                <a:cs typeface="Open Sans" panose="020B0606030504020204" pitchFamily="34" charset="0"/>
              </a:rPr>
              <a:t>1/1/20-6/30/20 vs.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1/1/21-6/30/21. TV spend includes national cable TV, broadcast TV, Spanish language cable TV, Spanish language broadcast TV. Brands reflect those with national TV spend over $100K. MM = millions. 57 total ‘non-COVID’ brands in 1H ’20; 86 total ‘non-COVID’ brands in 1H ’21 ($342.7 MM). </a:t>
            </a:r>
            <a:endParaRPr kumimoji="0" lang="en-US" sz="800" b="0"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17" name="Chart 16">
            <a:extLst>
              <a:ext uri="{FF2B5EF4-FFF2-40B4-BE49-F238E27FC236}">
                <a16:creationId xmlns:a16="http://schemas.microsoft.com/office/drawing/2014/main" id="{581CAA92-3B7E-47E9-BC60-65B8FC2B649A}"/>
              </a:ext>
            </a:extLst>
          </p:cNvPr>
          <p:cNvGraphicFramePr/>
          <p:nvPr>
            <p:extLst>
              <p:ext uri="{D42A27DB-BD31-4B8C-83A1-F6EECF244321}">
                <p14:modId xmlns:p14="http://schemas.microsoft.com/office/powerpoint/2010/main" val="1440416312"/>
              </p:ext>
            </p:extLst>
          </p:nvPr>
        </p:nvGraphicFramePr>
        <p:xfrm>
          <a:off x="6536939" y="2206221"/>
          <a:ext cx="4836406" cy="3686615"/>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DC48656B-08DA-40CB-9712-4A02FC9079FA}"/>
              </a:ext>
            </a:extLst>
          </p:cNvPr>
          <p:cNvCxnSpPr>
            <a:cxnSpLocks/>
          </p:cNvCxnSpPr>
          <p:nvPr/>
        </p:nvCxnSpPr>
        <p:spPr>
          <a:xfrm>
            <a:off x="6038850" y="2168579"/>
            <a:ext cx="0" cy="4157656"/>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760987FC-A59B-4C9D-9FF4-199F20C6CA00}"/>
              </a:ext>
            </a:extLst>
          </p:cNvPr>
          <p:cNvSpPr/>
          <p:nvPr/>
        </p:nvSpPr>
        <p:spPr>
          <a:xfrm>
            <a:off x="167543" y="140868"/>
            <a:ext cx="11853007"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1F1A62"/>
                </a:solidFill>
                <a:effectLst/>
                <a:uLnTx/>
                <a:uFillTx/>
                <a:latin typeface="Helvetica" pitchFamily="2" charset="0"/>
                <a:ea typeface="+mn-ea"/>
                <a:cs typeface="+mn-cs"/>
              </a:rPr>
              <a:t>Across ‘non-COVID’ brands, investment continues to run the gamut between brands that are initially ‘testing’ TV and those that immediately ‘go big’ to provide the necessary support behind their product or service launches</a:t>
            </a:r>
          </a:p>
        </p:txBody>
      </p:sp>
      <p:sp>
        <p:nvSpPr>
          <p:cNvPr id="100" name="TextBox 99">
            <a:extLst>
              <a:ext uri="{FF2B5EF4-FFF2-40B4-BE49-F238E27FC236}">
                <a16:creationId xmlns:a16="http://schemas.microsoft.com/office/drawing/2014/main" id="{9681D6DF-64FF-4A1A-9079-971563FD1064}"/>
              </a:ext>
            </a:extLst>
          </p:cNvPr>
          <p:cNvSpPr txBox="1"/>
          <p:nvPr/>
        </p:nvSpPr>
        <p:spPr>
          <a:xfrm>
            <a:off x="418605" y="2130672"/>
            <a:ext cx="5569757" cy="461665"/>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1H ’20</a:t>
            </a: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100" b="0" u="none">
                <a:latin typeface="Helvetica" panose="020B0604020202020204" pitchFamily="34" charset="0"/>
                <a:cs typeface="Helvetica" panose="020B0604020202020204" pitchFamily="34" charset="0"/>
              </a:rPr>
              <a:t>% of Brands within Spend Buckets</a:t>
            </a:r>
            <a:endPar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01" name="TextBox 100">
            <a:extLst>
              <a:ext uri="{FF2B5EF4-FFF2-40B4-BE49-F238E27FC236}">
                <a16:creationId xmlns:a16="http://schemas.microsoft.com/office/drawing/2014/main" id="{DC48649D-FD50-41B7-9315-D2E688A4222A}"/>
              </a:ext>
            </a:extLst>
          </p:cNvPr>
          <p:cNvSpPr txBox="1"/>
          <p:nvPr/>
        </p:nvSpPr>
        <p:spPr>
          <a:xfrm>
            <a:off x="7614027" y="2054472"/>
            <a:ext cx="2673468" cy="492443"/>
          </a:xfrm>
          <a:prstGeom prst="rect">
            <a:avLst/>
          </a:prstGeom>
          <a:solidFill>
            <a:schemeClr val="bg1"/>
          </a:solidFill>
          <a:ln>
            <a:solidFill>
              <a:srgbClr val="1F1A62"/>
            </a:solidFill>
          </a:ln>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rPr>
              <a:t>1H ’21</a:t>
            </a:r>
          </a:p>
          <a:p>
            <a:pPr>
              <a:defRPr/>
            </a:pPr>
            <a:r>
              <a:rPr lang="en-US" b="0" u="none">
                <a:latin typeface="Helvetica" panose="020B0604020202020204" pitchFamily="34" charset="0"/>
                <a:cs typeface="Helvetica" panose="020B0604020202020204" pitchFamily="34" charset="0"/>
              </a:rPr>
              <a:t>% of Brands within Spend Buckets</a:t>
            </a:r>
            <a:endParaRPr kumimoji="0" lang="en-US" b="0" i="0" u="none"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74" name="TextBox 73">
            <a:extLst>
              <a:ext uri="{FF2B5EF4-FFF2-40B4-BE49-F238E27FC236}">
                <a16:creationId xmlns:a16="http://schemas.microsoft.com/office/drawing/2014/main" id="{7A8F43C9-A9C1-4CAE-847D-76A260BCEFF2}"/>
              </a:ext>
            </a:extLst>
          </p:cNvPr>
          <p:cNvSpPr txBox="1"/>
          <p:nvPr/>
        </p:nvSpPr>
        <p:spPr>
          <a:xfrm>
            <a:off x="8123096" y="5747015"/>
            <a:ext cx="1680778" cy="246221"/>
          </a:xfrm>
          <a:prstGeom prst="rect">
            <a:avLst/>
          </a:prstGeom>
          <a:solidFill>
            <a:schemeClr val="bg1"/>
          </a:solidFill>
          <a:ln>
            <a:solidFill>
              <a:srgbClr val="1F1A62"/>
            </a:solidFill>
          </a:ln>
        </p:spPr>
        <p:txBody>
          <a:bodyPr wrap="square" rtlCol="0">
            <a:spAutoFit/>
          </a:bodyPr>
          <a:lstStyle>
            <a:defPPr>
              <a:defRPr lang="en-US"/>
            </a:defPPr>
            <a:lvl1pPr algn="ctr">
              <a:defRPr sz="1000" b="1">
                <a:solidFill>
                  <a:srgbClr val="1F1A62"/>
                </a:solidFill>
                <a:latin typeface="Helvetica" panose="020B0403020202020204" pitchFamily="34" charset="0"/>
              </a:defRPr>
            </a:lvl1pPr>
          </a:lstStyle>
          <a:p>
            <a:r>
              <a:rPr lang="en-US"/>
              <a:t>Average spend: </a:t>
            </a:r>
            <a:r>
              <a:rPr lang="en-US" u="sng"/>
              <a:t>$4.0MM</a:t>
            </a:r>
          </a:p>
        </p:txBody>
      </p:sp>
      <p:sp>
        <p:nvSpPr>
          <p:cNvPr id="76" name="TextBox 75">
            <a:extLst>
              <a:ext uri="{FF2B5EF4-FFF2-40B4-BE49-F238E27FC236}">
                <a16:creationId xmlns:a16="http://schemas.microsoft.com/office/drawing/2014/main" id="{77FC6DAB-2DA4-4FF4-9821-1ACCAC7ADE81}"/>
              </a:ext>
            </a:extLst>
          </p:cNvPr>
          <p:cNvSpPr txBox="1"/>
          <p:nvPr/>
        </p:nvSpPr>
        <p:spPr>
          <a:xfrm>
            <a:off x="2284428" y="5747015"/>
            <a:ext cx="1750242" cy="246221"/>
          </a:xfrm>
          <a:prstGeom prst="rect">
            <a:avLst/>
          </a:prstGeom>
          <a:solidFill>
            <a:schemeClr val="bg1"/>
          </a:solidFill>
          <a:ln>
            <a:solidFill>
              <a:srgbClr val="1F1A62"/>
            </a:solidFill>
          </a:ln>
        </p:spPr>
        <p:txBody>
          <a:bodyPr wrap="square" rtlCol="0">
            <a:spAutoFit/>
          </a:bodyPr>
          <a:lstStyle/>
          <a:p>
            <a:pPr algn="ctr"/>
            <a:r>
              <a:rPr lang="en-US" sz="1000" b="1">
                <a:solidFill>
                  <a:srgbClr val="1F1A62"/>
                </a:solidFill>
                <a:latin typeface="Helvetica" panose="020B0403020202020204" pitchFamily="34" charset="0"/>
              </a:rPr>
              <a:t>Average spend: </a:t>
            </a:r>
            <a:r>
              <a:rPr lang="en-US" sz="1000" b="1" u="sng">
                <a:solidFill>
                  <a:srgbClr val="1F1A62"/>
                </a:solidFill>
                <a:latin typeface="Helvetica" panose="020B0403020202020204" pitchFamily="34" charset="0"/>
              </a:rPr>
              <a:t>$7.0MM</a:t>
            </a:r>
            <a:endParaRPr lang="en-US" sz="1000" b="1">
              <a:solidFill>
                <a:srgbClr val="1F1A62"/>
              </a:solidFill>
              <a:latin typeface="Helvetica" panose="020B0403020202020204" pitchFamily="34" charset="0"/>
            </a:endParaRPr>
          </a:p>
        </p:txBody>
      </p:sp>
    </p:spTree>
    <p:extLst>
      <p:ext uri="{BB962C8B-B14F-4D97-AF65-F5344CB8AC3E}">
        <p14:creationId xmlns:p14="http://schemas.microsoft.com/office/powerpoint/2010/main" val="362770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287645" y="3513843"/>
            <a:ext cx="723710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white"/>
                </a:solidFill>
                <a:latin typeface="Helvetica" pitchFamily="2" charset="0"/>
              </a:rPr>
              <a:t>‘COVID’-segment advertisers capitalized on evolving behaviors with younger brands looking to gain market share</a:t>
            </a:r>
          </a:p>
        </p:txBody>
      </p:sp>
    </p:spTree>
    <p:extLst>
      <p:ext uri="{BB962C8B-B14F-4D97-AF65-F5344CB8AC3E}">
        <p14:creationId xmlns:p14="http://schemas.microsoft.com/office/powerpoint/2010/main" val="330326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269870"/>
            <a:ext cx="12192000" cy="564474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endParaRPr kumimoji="0" lang="en-US" sz="30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03E04A7-B551-462A-BC4E-3156488723A9}"/>
              </a:ext>
            </a:extLst>
          </p:cNvPr>
          <p:cNvSpPr/>
          <p:nvPr/>
        </p:nvSpPr>
        <p:spPr>
          <a:xfrm>
            <a:off x="273880" y="3502344"/>
            <a:ext cx="11795190" cy="2492990"/>
          </a:xfrm>
          <a:prstGeom prst="rect">
            <a:avLst/>
          </a:prstGeom>
          <a:noFill/>
        </p:spPr>
        <p:txBody>
          <a:bodyPr wrap="square" rtlCol="0" anchor="t">
            <a:spAutoFit/>
          </a:bodyPr>
          <a:lstStyle/>
          <a:p>
            <a:pPr marL="342900" marR="0" lvl="0" indent="-342900" algn="l" defTabSz="914400" rtl="0" eaLnBrk="1" fontAlgn="auto" latinLnBrk="0" hangingPunct="1">
              <a:lnSpc>
                <a:spcPct val="100000"/>
              </a:lnSpc>
              <a:spcBef>
                <a:spcPts val="0"/>
              </a:spcBef>
              <a:spcAft>
                <a:spcPts val="0"/>
              </a:spcAft>
              <a:buClrTx/>
              <a:buSzTx/>
              <a:buBlip>
                <a:blip r:embed="rId4"/>
              </a:buBlip>
              <a:tabLst/>
              <a:defRPr/>
            </a:pPr>
            <a:r>
              <a:rPr lang="en-US" b="1">
                <a:solidFill>
                  <a:srgbClr val="1F1A62"/>
                </a:solidFill>
                <a:latin typeface="Helvetica"/>
                <a:cs typeface="Helvetica"/>
              </a:rPr>
              <a:t>Following Evolving Consumer Behaviors: </a:t>
            </a:r>
            <a:r>
              <a:rPr lang="en-US">
                <a:solidFill>
                  <a:srgbClr val="1F1A62"/>
                </a:solidFill>
                <a:latin typeface="Helvetica"/>
                <a:cs typeface="Helvetica"/>
              </a:rPr>
              <a:t>What are the ten key changing consumer behaviors and who are the brands that have been newly leveraging multiscreen TV to capitalize on these shifts?</a:t>
            </a:r>
          </a:p>
          <a:p>
            <a:pPr marL="342900" marR="0" lvl="0" indent="-342900" algn="l" defTabSz="914400" rtl="0" eaLnBrk="1" fontAlgn="auto" latinLnBrk="0" hangingPunct="1">
              <a:lnSpc>
                <a:spcPct val="100000"/>
              </a:lnSpc>
              <a:spcBef>
                <a:spcPts val="0"/>
              </a:spcBef>
              <a:spcAft>
                <a:spcPts val="0"/>
              </a:spcAft>
              <a:buClrTx/>
              <a:buSzTx/>
              <a:buBlip>
                <a:blip r:embed="rId4"/>
              </a:buBlip>
              <a:tabLst/>
              <a:defRPr/>
            </a:pPr>
            <a:endParaRPr lang="en-US" sz="2400" b="1">
              <a:solidFill>
                <a:srgbClr val="FF0000"/>
              </a:solidFill>
              <a:latin typeface="Helvetica"/>
              <a:cs typeface="Helvetica"/>
            </a:endParaRPr>
          </a:p>
          <a:p>
            <a:pPr marL="342900" marR="0" lvl="0" indent="-342900" algn="l" defTabSz="914400" rtl="0" eaLnBrk="1" fontAlgn="auto" latinLnBrk="0" hangingPunct="1">
              <a:lnSpc>
                <a:spcPct val="100000"/>
              </a:lnSpc>
              <a:spcBef>
                <a:spcPts val="0"/>
              </a:spcBef>
              <a:spcAft>
                <a:spcPts val="0"/>
              </a:spcAft>
              <a:buClrTx/>
              <a:buSzTx/>
              <a:buBlip>
                <a:blip r:embed="rId4"/>
              </a:buBlip>
              <a:tabLst/>
              <a:defRPr/>
            </a:pPr>
            <a:r>
              <a:rPr lang="en-US" b="1">
                <a:solidFill>
                  <a:srgbClr val="1F1A62"/>
                </a:solidFill>
                <a:latin typeface="Helvetica"/>
                <a:cs typeface="Helvetica"/>
              </a:rPr>
              <a:t>Where are the Opportunities – or the Competition? </a:t>
            </a:r>
            <a:r>
              <a:rPr lang="en-US">
                <a:solidFill>
                  <a:srgbClr val="1F1A62"/>
                </a:solidFill>
                <a:latin typeface="Helvetica"/>
                <a:cs typeface="Helvetica"/>
              </a:rPr>
              <a:t>Which categories saw increased competition from new entrants? How many brands entered and how much did they spend?</a:t>
            </a:r>
          </a:p>
          <a:p>
            <a:pPr marL="342900" marR="0" lvl="0" indent="-342900" algn="l" defTabSz="914400" rtl="0" eaLnBrk="1" fontAlgn="auto" latinLnBrk="0" hangingPunct="1">
              <a:lnSpc>
                <a:spcPct val="100000"/>
              </a:lnSpc>
              <a:spcBef>
                <a:spcPts val="0"/>
              </a:spcBef>
              <a:spcAft>
                <a:spcPts val="0"/>
              </a:spcAft>
              <a:buClrTx/>
              <a:buSzTx/>
              <a:buBlip>
                <a:blip r:embed="rId4"/>
              </a:buBlip>
              <a:tabLst/>
              <a:defRPr/>
            </a:pPr>
            <a:endParaRPr kumimoji="0" lang="en-US" sz="2400" b="0" i="0" u="none" strike="noStrike" kern="1200" cap="none" spc="0" normalizeH="0" baseline="0" noProof="0">
              <a:ln>
                <a:noFill/>
              </a:ln>
              <a:solidFill>
                <a:srgbClr val="FF0000"/>
              </a:solidFill>
              <a:effectLst/>
              <a:uLnTx/>
              <a:uFillTx/>
              <a:latin typeface="Helvetica"/>
              <a:ea typeface="+mn-ea"/>
              <a:cs typeface="Helvetica"/>
            </a:endParaRPr>
          </a:p>
          <a:p>
            <a:pPr marL="342900" lvl="0" indent="-342900">
              <a:buBlip>
                <a:blip r:embed="rId4"/>
              </a:buBlip>
              <a:defRPr/>
            </a:pPr>
            <a:r>
              <a:rPr lang="en-US" b="1">
                <a:solidFill>
                  <a:srgbClr val="1F1A62"/>
                </a:solidFill>
                <a:latin typeface="Helvetica"/>
                <a:cs typeface="Helvetica"/>
              </a:rPr>
              <a:t>Year Two of the Pandemic: </a:t>
            </a:r>
            <a:r>
              <a:rPr lang="en-US">
                <a:solidFill>
                  <a:srgbClr val="1F1A62"/>
                </a:solidFill>
                <a:latin typeface="Helvetica"/>
              </a:rPr>
              <a:t>How much of this new TV ad spend continues to be driven by brands tied to the conditions of COVID vs. those that are unrelated? How does this compare to the same time period last year?</a:t>
            </a:r>
          </a:p>
        </p:txBody>
      </p:sp>
      <p:sp>
        <p:nvSpPr>
          <p:cNvPr id="2" name="TextBox 1">
            <a:extLst>
              <a:ext uri="{FF2B5EF4-FFF2-40B4-BE49-F238E27FC236}">
                <a16:creationId xmlns:a16="http://schemas.microsoft.com/office/drawing/2014/main" id="{79092272-65FB-4D41-9D12-17E3D209BA0A}"/>
              </a:ext>
            </a:extLst>
          </p:cNvPr>
          <p:cNvSpPr txBox="1"/>
          <p:nvPr/>
        </p:nvSpPr>
        <p:spPr>
          <a:xfrm>
            <a:off x="226132" y="1529048"/>
            <a:ext cx="11795190" cy="1631216"/>
          </a:xfrm>
          <a:prstGeom prst="rect">
            <a:avLst/>
          </a:prstGeom>
          <a:noFill/>
        </p:spPr>
        <p:txBody>
          <a:bodyPr wrap="square" rtlCol="0">
            <a:spAutoFit/>
          </a:bodyPr>
          <a:lstStyle/>
          <a:p>
            <a:pPr algn="ctr"/>
            <a:r>
              <a:rPr lang="en-US" sz="2000">
                <a:solidFill>
                  <a:srgbClr val="1F1A62"/>
                </a:solidFill>
                <a:latin typeface="Helvetica"/>
              </a:rPr>
              <a:t>As we entered the first half of 2021, COVID-19 continued to accelerate the adoption of many consumer behaviors, some of which were already beginning pre-pandemic. </a:t>
            </a:r>
          </a:p>
          <a:p>
            <a:pPr algn="ctr"/>
            <a:endParaRPr lang="en-US" sz="2000">
              <a:solidFill>
                <a:srgbClr val="1F1A62"/>
              </a:solidFill>
              <a:latin typeface="Helvetica"/>
            </a:endParaRPr>
          </a:p>
          <a:p>
            <a:pPr algn="ctr"/>
            <a:r>
              <a:rPr lang="en-US" sz="2000">
                <a:solidFill>
                  <a:srgbClr val="1F1A62"/>
                </a:solidFill>
                <a:latin typeface="Helvetica"/>
              </a:rPr>
              <a:t>In this guide, we provide the detail behind the advertisers who entered the national TV marketplace to capitalize on this growth:</a:t>
            </a:r>
          </a:p>
        </p:txBody>
      </p:sp>
    </p:spTree>
    <p:extLst>
      <p:ext uri="{BB962C8B-B14F-4D97-AF65-F5344CB8AC3E}">
        <p14:creationId xmlns:p14="http://schemas.microsoft.com/office/powerpoint/2010/main" val="421268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7CE43FD-1BB2-4004-AF62-203297214E21}"/>
              </a:ext>
            </a:extLst>
          </p:cNvPr>
          <p:cNvSpPr/>
          <p:nvPr/>
        </p:nvSpPr>
        <p:spPr>
          <a:xfrm>
            <a:off x="1" y="1543051"/>
            <a:ext cx="12192000" cy="53149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54180" y="6586958"/>
            <a:ext cx="1165933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526244" y="6336250"/>
            <a:ext cx="11570057" cy="246221"/>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MM = millions. </a:t>
            </a:r>
          </a:p>
        </p:txBody>
      </p:sp>
      <p:sp>
        <p:nvSpPr>
          <p:cNvPr id="21" name="Rectangle 20">
            <a:extLst>
              <a:ext uri="{FF2B5EF4-FFF2-40B4-BE49-F238E27FC236}">
                <a16:creationId xmlns:a16="http://schemas.microsoft.com/office/drawing/2014/main" id="{DF883384-F7AA-4B04-A25D-AC131CEE1611}"/>
              </a:ext>
            </a:extLst>
          </p:cNvPr>
          <p:cNvSpPr/>
          <p:nvPr/>
        </p:nvSpPr>
        <p:spPr>
          <a:xfrm>
            <a:off x="141128" y="152214"/>
            <a:ext cx="1190974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F1A62"/>
                </a:solidFill>
                <a:latin typeface="Helvetica" pitchFamily="2" charset="0"/>
              </a:rPr>
              <a:t>‘</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COVID’-segment brands continue to be driven by lasting behavioral changes that were fueled by the pandemic across categories like casual wear, health &amp; wellness, cleaning &amp; sanitization and business &amp; financial solutions</a:t>
            </a:r>
            <a:endParaRPr kumimoji="0" lang="en-US" sz="24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DCC21CB0-A9E9-4351-8CAA-1BA1DE5B794D}"/>
              </a:ext>
            </a:extLst>
          </p:cNvPr>
          <p:cNvSpPr txBox="1"/>
          <p:nvPr/>
        </p:nvSpPr>
        <p:spPr>
          <a:xfrm>
            <a:off x="554181" y="1577278"/>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YOY New National TV ‘COVID-Endemic’ &amp; ‘COVID-Related’ Advertiser Categories Ranked by Total Spend</a:t>
            </a:r>
          </a:p>
        </p:txBody>
      </p:sp>
      <p:sp>
        <p:nvSpPr>
          <p:cNvPr id="14" name="TextBox 13">
            <a:extLst>
              <a:ext uri="{FF2B5EF4-FFF2-40B4-BE49-F238E27FC236}">
                <a16:creationId xmlns:a16="http://schemas.microsoft.com/office/drawing/2014/main" id="{B6E6E118-BDCE-4BAC-A95B-9829C9F9413C}"/>
              </a:ext>
            </a:extLst>
          </p:cNvPr>
          <p:cNvSpPr txBox="1"/>
          <p:nvPr/>
        </p:nvSpPr>
        <p:spPr>
          <a:xfrm>
            <a:off x="846039" y="1860626"/>
            <a:ext cx="459578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1H ‘20</a:t>
            </a:r>
          </a:p>
        </p:txBody>
      </p:sp>
      <p:sp>
        <p:nvSpPr>
          <p:cNvPr id="15" name="TextBox 14">
            <a:extLst>
              <a:ext uri="{FF2B5EF4-FFF2-40B4-BE49-F238E27FC236}">
                <a16:creationId xmlns:a16="http://schemas.microsoft.com/office/drawing/2014/main" id="{4A4A2610-F339-4952-AFDA-F2B24A361C14}"/>
              </a:ext>
            </a:extLst>
          </p:cNvPr>
          <p:cNvSpPr txBox="1"/>
          <p:nvPr/>
        </p:nvSpPr>
        <p:spPr>
          <a:xfrm>
            <a:off x="6750177" y="1829848"/>
            <a:ext cx="4595784" cy="30777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panose="020B0403020202020204" pitchFamily="34" charset="0"/>
              </a:defRPr>
            </a:lvl1pPr>
          </a:lstStyle>
          <a:p>
            <a:r>
              <a:rPr lang="en-US" sz="1400">
                <a:solidFill>
                  <a:srgbClr val="ED3C8D"/>
                </a:solidFill>
              </a:rPr>
              <a:t>1H ‘21</a:t>
            </a:r>
          </a:p>
        </p:txBody>
      </p:sp>
      <p:cxnSp>
        <p:nvCxnSpPr>
          <p:cNvPr id="12" name="Straight Connector 11">
            <a:extLst>
              <a:ext uri="{FF2B5EF4-FFF2-40B4-BE49-F238E27FC236}">
                <a16:creationId xmlns:a16="http://schemas.microsoft.com/office/drawing/2014/main" id="{7D8DD939-E823-4ACE-B135-5FF8DF21B383}"/>
              </a:ext>
            </a:extLst>
          </p:cNvPr>
          <p:cNvCxnSpPr>
            <a:cxnSpLocks/>
          </p:cNvCxnSpPr>
          <p:nvPr/>
        </p:nvCxnSpPr>
        <p:spPr>
          <a:xfrm>
            <a:off x="6061846" y="2003898"/>
            <a:ext cx="0" cy="4401243"/>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08AAE288-6D79-430B-BE66-494627CF0DA9}"/>
              </a:ext>
            </a:extLst>
          </p:cNvPr>
          <p:cNvGraphicFramePr>
            <a:graphicFrameLocks noGrp="1"/>
          </p:cNvGraphicFramePr>
          <p:nvPr>
            <p:extLst>
              <p:ext uri="{D42A27DB-BD31-4B8C-83A1-F6EECF244321}">
                <p14:modId xmlns:p14="http://schemas.microsoft.com/office/powerpoint/2010/main" val="3269096832"/>
              </p:ext>
            </p:extLst>
          </p:nvPr>
        </p:nvGraphicFramePr>
        <p:xfrm>
          <a:off x="93132" y="2155085"/>
          <a:ext cx="5793318" cy="3924302"/>
        </p:xfrm>
        <a:graphic>
          <a:graphicData uri="http://schemas.openxmlformats.org/drawingml/2006/table">
            <a:tbl>
              <a:tblPr>
                <a:tableStyleId>{5C22544A-7EE6-4342-B048-85BDC9FD1C3A}</a:tableStyleId>
              </a:tblPr>
              <a:tblGrid>
                <a:gridCol w="582163">
                  <a:extLst>
                    <a:ext uri="{9D8B030D-6E8A-4147-A177-3AD203B41FA5}">
                      <a16:colId xmlns:a16="http://schemas.microsoft.com/office/drawing/2014/main" val="2891789165"/>
                    </a:ext>
                  </a:extLst>
                </a:gridCol>
                <a:gridCol w="1499681">
                  <a:extLst>
                    <a:ext uri="{9D8B030D-6E8A-4147-A177-3AD203B41FA5}">
                      <a16:colId xmlns:a16="http://schemas.microsoft.com/office/drawing/2014/main" val="135091300"/>
                    </a:ext>
                  </a:extLst>
                </a:gridCol>
                <a:gridCol w="999787">
                  <a:extLst>
                    <a:ext uri="{9D8B030D-6E8A-4147-A177-3AD203B41FA5}">
                      <a16:colId xmlns:a16="http://schemas.microsoft.com/office/drawing/2014/main" val="3649342012"/>
                    </a:ext>
                  </a:extLst>
                </a:gridCol>
                <a:gridCol w="1028059">
                  <a:extLst>
                    <a:ext uri="{9D8B030D-6E8A-4147-A177-3AD203B41FA5}">
                      <a16:colId xmlns:a16="http://schemas.microsoft.com/office/drawing/2014/main" val="3839436412"/>
                    </a:ext>
                  </a:extLst>
                </a:gridCol>
                <a:gridCol w="841814">
                  <a:extLst>
                    <a:ext uri="{9D8B030D-6E8A-4147-A177-3AD203B41FA5}">
                      <a16:colId xmlns:a16="http://schemas.microsoft.com/office/drawing/2014/main" val="3940032713"/>
                    </a:ext>
                  </a:extLst>
                </a:gridCol>
                <a:gridCol w="841814">
                  <a:extLst>
                    <a:ext uri="{9D8B030D-6E8A-4147-A177-3AD203B41FA5}">
                      <a16:colId xmlns:a16="http://schemas.microsoft.com/office/drawing/2014/main" val="2961594174"/>
                    </a:ext>
                  </a:extLst>
                </a:gridCol>
              </a:tblGrid>
              <a:tr h="233127">
                <a:tc>
                  <a:txBody>
                    <a:bodyPr/>
                    <a:lstStyle/>
                    <a:p>
                      <a:pPr algn="ctr">
                        <a:lnSpc>
                          <a:spcPts val="500"/>
                        </a:lnSpc>
                      </a:pPr>
                      <a:r>
                        <a:rPr lang="en-US" sz="1000" b="1">
                          <a:solidFill>
                            <a:schemeClr val="bg1"/>
                          </a:solidFill>
                          <a:latin typeface="Helvetica" panose="020B0403020202020204" pitchFamily="34" charset="0"/>
                        </a:rPr>
                        <a:t>Rank</a:t>
                      </a:r>
                    </a:p>
                  </a:txBody>
                  <a:tcPr marL="133877" marR="133877" marT="28388" marB="28388" anchor="b">
                    <a:lnB w="12700" cmpd="sng">
                      <a:noFill/>
                    </a:ln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Category</a:t>
                      </a:r>
                    </a:p>
                  </a:txBody>
                  <a:tcPr marL="133877" marR="133877" marT="28388" marB="28388" anchor="b">
                    <a:lnB w="12700" cmpd="sng">
                      <a:noFill/>
                    </a:ln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lnB w="12700" cmpd="sng">
                      <a:noFill/>
                    </a:ln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lnB w="12700" cmpd="sng">
                      <a:noFill/>
                    </a:ln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Total $$$</a:t>
                      </a:r>
                    </a:p>
                  </a:txBody>
                  <a:tcPr marL="133877" marR="133877" marT="28388" marB="28388" anchor="b">
                    <a:lnB w="12700" cmpd="sng">
                      <a:noFill/>
                    </a:lnB>
                    <a:solidFill>
                      <a:srgbClr val="1F1A62"/>
                    </a:solidFill>
                  </a:tcPr>
                </a:tc>
                <a:tc>
                  <a:txBody>
                    <a:bodyPr/>
                    <a:lstStyle/>
                    <a:p>
                      <a:pPr algn="ctr">
                        <a:lnSpc>
                          <a:spcPts val="500"/>
                        </a:lnSpc>
                      </a:pPr>
                      <a:r>
                        <a:rPr lang="en-US" sz="1000" b="1">
                          <a:solidFill>
                            <a:schemeClr val="bg1"/>
                          </a:solidFill>
                          <a:latin typeface="Helvetica" panose="020B0403020202020204" pitchFamily="34" charset="0"/>
                        </a:rPr>
                        <a:t>% of $$$</a:t>
                      </a:r>
                    </a:p>
                  </a:txBody>
                  <a:tcPr marL="133877" marR="133877" marT="28388" marB="28388" anchor="b">
                    <a:lnB w="12700" cmpd="sng">
                      <a:noFill/>
                    </a:lnB>
                    <a:solidFill>
                      <a:srgbClr val="1F1A62"/>
                    </a:solidFill>
                  </a:tcPr>
                </a:tc>
                <a:extLst>
                  <a:ext uri="{0D108BD9-81ED-4DB2-BD59-A6C34878D82A}">
                    <a16:rowId xmlns:a16="http://schemas.microsoft.com/office/drawing/2014/main" val="2986064694"/>
                  </a:ext>
                </a:extLst>
              </a:tr>
              <a:tr h="212519">
                <a:tc>
                  <a:txBody>
                    <a:bodyPr/>
                    <a:lstStyle/>
                    <a:p>
                      <a:pPr algn="ctr">
                        <a:lnSpc>
                          <a:spcPts val="500"/>
                        </a:lnSpc>
                      </a:pPr>
                      <a:r>
                        <a:rPr lang="en-US" sz="1000" b="1">
                          <a:solidFill>
                            <a:srgbClr val="1B1464"/>
                          </a:solidFill>
                          <a:latin typeface="Helvetica" panose="020B0403020202020204" pitchFamily="34" charset="0"/>
                        </a:rPr>
                        <a:t>1</a:t>
                      </a:r>
                    </a:p>
                  </a:txBody>
                  <a:tcPr marL="133877" marR="133877" marT="28388" marB="28388"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Moving &amp; Storage</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$6.8MM</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11.1%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7100555"/>
                  </a:ext>
                </a:extLst>
              </a:tr>
              <a:tr h="212519">
                <a:tc>
                  <a:txBody>
                    <a:bodyPr/>
                    <a:lstStyle/>
                    <a:p>
                      <a:pPr algn="ctr">
                        <a:lnSpc>
                          <a:spcPts val="500"/>
                        </a:lnSpc>
                      </a:pPr>
                      <a:r>
                        <a:rPr lang="en-US" sz="1000" b="1">
                          <a:solidFill>
                            <a:srgbClr val="1B1464"/>
                          </a:solidFill>
                          <a:latin typeface="Helvetica" panose="020B0403020202020204" pitchFamily="34" charset="0"/>
                        </a:rPr>
                        <a:t>2</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Vitamins &amp; Supplements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5.7%</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$6.1MM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9.9%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8521347"/>
                  </a:ext>
                </a:extLst>
              </a:tr>
              <a:tr h="212519">
                <a:tc>
                  <a:txBody>
                    <a:bodyPr/>
                    <a:lstStyle/>
                    <a:p>
                      <a:pPr algn="ctr">
                        <a:lnSpc>
                          <a:spcPts val="500"/>
                        </a:lnSpc>
                      </a:pPr>
                      <a:r>
                        <a:rPr lang="en-US" sz="1000" b="1">
                          <a:solidFill>
                            <a:srgbClr val="1B1464"/>
                          </a:solidFill>
                          <a:latin typeface="Helvetica" panose="020B0403020202020204" pitchFamily="34" charset="0"/>
                        </a:rPr>
                        <a:t>3</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Automotive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$5.0MM</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8.1%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085256"/>
                  </a:ext>
                </a:extLst>
              </a:tr>
              <a:tr h="212519">
                <a:tc>
                  <a:txBody>
                    <a:bodyPr/>
                    <a:lstStyle/>
                    <a:p>
                      <a:pPr algn="ctr">
                        <a:lnSpc>
                          <a:spcPts val="500"/>
                        </a:lnSpc>
                      </a:pPr>
                      <a:r>
                        <a:rPr lang="en-US" sz="1000" b="1">
                          <a:solidFill>
                            <a:srgbClr val="1B1464"/>
                          </a:solidFill>
                          <a:latin typeface="Helvetica" panose="020B0403020202020204" pitchFamily="34" charset="0"/>
                        </a:rPr>
                        <a:t>4</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Underwear &amp; Lingerie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$4.8MM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7.9%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3487042"/>
                  </a:ext>
                </a:extLst>
              </a:tr>
              <a:tr h="212519">
                <a:tc>
                  <a:txBody>
                    <a:bodyPr/>
                    <a:lstStyle/>
                    <a:p>
                      <a:pPr algn="ctr">
                        <a:lnSpc>
                          <a:spcPts val="500"/>
                        </a:lnSpc>
                      </a:pPr>
                      <a:r>
                        <a:rPr lang="en-US" sz="1000" b="1">
                          <a:solidFill>
                            <a:srgbClr val="1B1464"/>
                          </a:solidFill>
                          <a:latin typeface="Helvetica" panose="020B0403020202020204" pitchFamily="34" charset="0"/>
                        </a:rPr>
                        <a:t>5</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Financial Services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7.5%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$4.5MM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7.3%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0871873"/>
                  </a:ext>
                </a:extLst>
              </a:tr>
              <a:tr h="212519">
                <a:tc>
                  <a:txBody>
                    <a:bodyPr/>
                    <a:lstStyle/>
                    <a:p>
                      <a:pPr algn="ctr">
                        <a:lnSpc>
                          <a:spcPts val="500"/>
                        </a:lnSpc>
                      </a:pPr>
                      <a:r>
                        <a:rPr lang="en-US" sz="1000" b="1">
                          <a:solidFill>
                            <a:srgbClr val="1B1464"/>
                          </a:solidFill>
                          <a:latin typeface="Helvetica" panose="020B0403020202020204" pitchFamily="34" charset="0"/>
                        </a:rPr>
                        <a:t>6</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Skincare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$4.0MM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6.4%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8338332"/>
                  </a:ext>
                </a:extLst>
              </a:tr>
              <a:tr h="212519">
                <a:tc>
                  <a:txBody>
                    <a:bodyPr/>
                    <a:lstStyle/>
                    <a:p>
                      <a:pPr algn="ctr">
                        <a:lnSpc>
                          <a:spcPts val="500"/>
                        </a:lnSpc>
                      </a:pPr>
                      <a:r>
                        <a:rPr lang="en-US" sz="1000" b="1">
                          <a:solidFill>
                            <a:srgbClr val="1B1464"/>
                          </a:solidFill>
                          <a:latin typeface="Helvetica" panose="020B0403020202020204" pitchFamily="34" charset="0"/>
                        </a:rPr>
                        <a:t>7</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Education</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$3.3MM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5163151"/>
                  </a:ext>
                </a:extLst>
              </a:tr>
              <a:tr h="212519">
                <a:tc>
                  <a:txBody>
                    <a:bodyPr/>
                    <a:lstStyle/>
                    <a:p>
                      <a:pPr algn="ctr">
                        <a:lnSpc>
                          <a:spcPts val="500"/>
                        </a:lnSpc>
                      </a:pPr>
                      <a:r>
                        <a:rPr lang="en-US" sz="1000" b="1">
                          <a:solidFill>
                            <a:srgbClr val="1B1464"/>
                          </a:solidFill>
                          <a:latin typeface="Helvetica" panose="020B0403020202020204" pitchFamily="34" charset="0"/>
                        </a:rPr>
                        <a:t>8</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Women's Healthcare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$3.1MM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5.0%</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3111136"/>
                  </a:ext>
                </a:extLst>
              </a:tr>
              <a:tr h="212519">
                <a:tc>
                  <a:txBody>
                    <a:bodyPr/>
                    <a:lstStyle/>
                    <a:p>
                      <a:pPr algn="ctr">
                        <a:lnSpc>
                          <a:spcPts val="500"/>
                        </a:lnSpc>
                      </a:pPr>
                      <a:r>
                        <a:rPr lang="en-US" sz="1000" b="1">
                          <a:solidFill>
                            <a:srgbClr val="1B1464"/>
                          </a:solidFill>
                          <a:latin typeface="Helvetica" panose="020B0403020202020204" pitchFamily="34" charset="0"/>
                        </a:rPr>
                        <a:t>9</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Professional Services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7.5%</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$2.6MM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708319"/>
                  </a:ext>
                </a:extLst>
              </a:tr>
              <a:tr h="212519">
                <a:tc>
                  <a:txBody>
                    <a:bodyPr/>
                    <a:lstStyle/>
                    <a:p>
                      <a:pPr algn="ctr">
                        <a:lnSpc>
                          <a:spcPts val="500"/>
                        </a:lnSpc>
                      </a:pPr>
                      <a:r>
                        <a:rPr lang="en-US" sz="1000" b="1">
                          <a:solidFill>
                            <a:srgbClr val="1B1464"/>
                          </a:solidFill>
                          <a:latin typeface="Helvetica" panose="020B0403020202020204" pitchFamily="34" charset="0"/>
                        </a:rPr>
                        <a:t>10</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Social Networking</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$2.0MM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4279273"/>
                  </a:ext>
                </a:extLst>
              </a:tr>
              <a:tr h="212519">
                <a:tc>
                  <a:txBody>
                    <a:bodyPr/>
                    <a:lstStyle/>
                    <a:p>
                      <a:pPr algn="ctr">
                        <a:lnSpc>
                          <a:spcPts val="500"/>
                        </a:lnSpc>
                      </a:pPr>
                      <a:r>
                        <a:rPr lang="en-US" sz="1000" b="1">
                          <a:solidFill>
                            <a:srgbClr val="1B1464"/>
                          </a:solidFill>
                          <a:latin typeface="Helvetica" panose="020B0403020202020204" pitchFamily="34" charset="0"/>
                        </a:rPr>
                        <a:t>11</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Personal Care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2239239"/>
                  </a:ext>
                </a:extLst>
              </a:tr>
              <a:tr h="212519">
                <a:tc>
                  <a:txBody>
                    <a:bodyPr/>
                    <a:lstStyle/>
                    <a:p>
                      <a:pPr algn="ctr">
                        <a:lnSpc>
                          <a:spcPts val="500"/>
                        </a:lnSpc>
                      </a:pPr>
                      <a:r>
                        <a:rPr lang="en-US" sz="1000" b="1">
                          <a:solidFill>
                            <a:srgbClr val="1B1464"/>
                          </a:solidFill>
                          <a:latin typeface="Helvetica" panose="020B0403020202020204" pitchFamily="34" charset="0"/>
                        </a:rPr>
                        <a:t>12</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Direct Response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$1.7MM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10553"/>
                  </a:ext>
                </a:extLst>
              </a:tr>
              <a:tr h="212519">
                <a:tc>
                  <a:txBody>
                    <a:bodyPr/>
                    <a:lstStyle/>
                    <a:p>
                      <a:pPr algn="ctr">
                        <a:lnSpc>
                          <a:spcPts val="500"/>
                        </a:lnSpc>
                      </a:pPr>
                      <a:r>
                        <a:rPr lang="en-US" sz="1000" b="1">
                          <a:solidFill>
                            <a:srgbClr val="1B1464"/>
                          </a:solidFill>
                          <a:latin typeface="Helvetica" panose="020B0403020202020204" pitchFamily="34" charset="0"/>
                        </a:rPr>
                        <a:t>13</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Cleaning Products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$1.7MM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4804605"/>
                  </a:ext>
                </a:extLst>
              </a:tr>
              <a:tr h="212519">
                <a:tc>
                  <a:txBody>
                    <a:bodyPr/>
                    <a:lstStyle/>
                    <a:p>
                      <a:pPr algn="ctr">
                        <a:lnSpc>
                          <a:spcPts val="500"/>
                        </a:lnSpc>
                      </a:pPr>
                      <a:r>
                        <a:rPr lang="en-US" sz="1000" b="1">
                          <a:solidFill>
                            <a:srgbClr val="1B1464"/>
                          </a:solidFill>
                          <a:latin typeface="Helvetica" panose="020B0403020202020204" pitchFamily="34" charset="0"/>
                        </a:rPr>
                        <a:t>14</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Alcoholic Beverages</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$1.4MM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3444809"/>
                  </a:ext>
                </a:extLst>
              </a:tr>
              <a:tr h="212519">
                <a:tc>
                  <a:txBody>
                    <a:bodyPr/>
                    <a:lstStyle/>
                    <a:p>
                      <a:pPr algn="ctr">
                        <a:lnSpc>
                          <a:spcPts val="500"/>
                        </a:lnSpc>
                      </a:pPr>
                      <a:r>
                        <a:rPr lang="en-US" sz="1000" b="1">
                          <a:solidFill>
                            <a:srgbClr val="1B1464"/>
                          </a:solidFill>
                          <a:latin typeface="Helvetica" panose="020B0403020202020204" pitchFamily="34" charset="0"/>
                        </a:rPr>
                        <a:t>15</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Real Estate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$1.3MM</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2.1%</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5471245"/>
                  </a:ext>
                </a:extLst>
              </a:tr>
              <a:tr h="212519">
                <a:tc>
                  <a:txBody>
                    <a:bodyPr/>
                    <a:lstStyle/>
                    <a:p>
                      <a:pPr algn="ctr">
                        <a:lnSpc>
                          <a:spcPts val="500"/>
                        </a:lnSpc>
                      </a:pPr>
                      <a:r>
                        <a:rPr lang="en-US" sz="1000" b="1">
                          <a:solidFill>
                            <a:srgbClr val="1F1A62"/>
                          </a:solidFill>
                          <a:latin typeface="Helvetica" panose="020B0403020202020204" pitchFamily="34" charset="0"/>
                        </a:rPr>
                        <a:t>N/A</a:t>
                      </a:r>
                    </a:p>
                  </a:txBody>
                  <a:tcPr marL="133877" marR="133877" marT="28388" marB="28388"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20 Additional Categories</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49.1%</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$11.5MM</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1F1A62"/>
                          </a:solidFill>
                          <a:effectLst/>
                          <a:latin typeface="Helvetica" panose="020B0604020202020204" pitchFamily="34" charset="0"/>
                          <a:cs typeface="Helvetica" panose="020B0604020202020204" pitchFamily="34" charset="0"/>
                        </a:rPr>
                        <a:t>18.6%</a:t>
                      </a: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382499"/>
                  </a:ext>
                </a:extLst>
              </a:tr>
              <a:tr h="290871">
                <a:tc>
                  <a:txBody>
                    <a:bodyPr/>
                    <a:lstStyle/>
                    <a:p>
                      <a:pPr algn="ctr">
                        <a:lnSpc>
                          <a:spcPts val="500"/>
                        </a:lnSpc>
                      </a:pPr>
                      <a:r>
                        <a:rPr lang="en-US" sz="1000" b="1">
                          <a:solidFill>
                            <a:schemeClr val="bg1"/>
                          </a:solidFill>
                          <a:latin typeface="Helvetica" panose="020B0403020202020204" pitchFamily="34" charset="0"/>
                        </a:rPr>
                        <a:t>Total</a:t>
                      </a:r>
                    </a:p>
                  </a:txBody>
                  <a:tcPr marL="133877" marR="133877" marT="28388" marB="28388" anchor="ctr">
                    <a:lnT w="12700" cmpd="sng">
                      <a:noFill/>
                    </a:lnT>
                    <a:solidFill>
                      <a:srgbClr val="1F1A62"/>
                    </a:solidFill>
                  </a:tcPr>
                </a:tc>
                <a:tc>
                  <a:txBody>
                    <a:bodyPr/>
                    <a:lstStyle/>
                    <a:p>
                      <a:pPr algn="ctr" fontAlgn="b"/>
                      <a:endParaRPr lang="en-US" sz="10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lnT w="12700" cmpd="sng">
                      <a:noFill/>
                    </a:lnT>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53</a:t>
                      </a:r>
                    </a:p>
                  </a:txBody>
                  <a:tcPr marL="0" marR="0" marT="0" marB="0" anchor="ctr">
                    <a:lnT w="12700" cmpd="sng">
                      <a:noFill/>
                    </a:lnT>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lnT w="12700" cmpd="sng">
                      <a:noFill/>
                    </a:lnT>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$61.6MM</a:t>
                      </a:r>
                    </a:p>
                  </a:txBody>
                  <a:tcPr marL="0" marR="0" marT="0" marB="0" anchor="ctr">
                    <a:lnT w="12700" cmpd="sng">
                      <a:noFill/>
                    </a:lnT>
                    <a:solidFill>
                      <a:srgbClr val="1F1A62"/>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lnT w="12700" cmpd="sng">
                      <a:noFill/>
                    </a:lnT>
                    <a:solidFill>
                      <a:srgbClr val="1F1A62"/>
                    </a:solidFill>
                  </a:tcPr>
                </a:tc>
                <a:extLst>
                  <a:ext uri="{0D108BD9-81ED-4DB2-BD59-A6C34878D82A}">
                    <a16:rowId xmlns:a16="http://schemas.microsoft.com/office/drawing/2014/main" val="4021329791"/>
                  </a:ext>
                </a:extLst>
              </a:tr>
            </a:tbl>
          </a:graphicData>
        </a:graphic>
      </p:graphicFrame>
      <p:graphicFrame>
        <p:nvGraphicFramePr>
          <p:cNvPr id="23" name="Table 22">
            <a:extLst>
              <a:ext uri="{FF2B5EF4-FFF2-40B4-BE49-F238E27FC236}">
                <a16:creationId xmlns:a16="http://schemas.microsoft.com/office/drawing/2014/main" id="{A78C375D-C859-4EB7-B3CA-9831AA27D2A2}"/>
              </a:ext>
            </a:extLst>
          </p:cNvPr>
          <p:cNvGraphicFramePr>
            <a:graphicFrameLocks noGrp="1"/>
          </p:cNvGraphicFramePr>
          <p:nvPr>
            <p:extLst>
              <p:ext uri="{D42A27DB-BD31-4B8C-83A1-F6EECF244321}">
                <p14:modId xmlns:p14="http://schemas.microsoft.com/office/powerpoint/2010/main" val="498420492"/>
              </p:ext>
            </p:extLst>
          </p:nvPr>
        </p:nvGraphicFramePr>
        <p:xfrm>
          <a:off x="6216412" y="2155085"/>
          <a:ext cx="5872559" cy="3924147"/>
        </p:xfrm>
        <a:graphic>
          <a:graphicData uri="http://schemas.openxmlformats.org/drawingml/2006/table">
            <a:tbl>
              <a:tblPr>
                <a:tableStyleId>{5C22544A-7EE6-4342-B048-85BDC9FD1C3A}</a:tableStyleId>
              </a:tblPr>
              <a:tblGrid>
                <a:gridCol w="595151">
                  <a:extLst>
                    <a:ext uri="{9D8B030D-6E8A-4147-A177-3AD203B41FA5}">
                      <a16:colId xmlns:a16="http://schemas.microsoft.com/office/drawing/2014/main" val="2891789165"/>
                    </a:ext>
                  </a:extLst>
                </a:gridCol>
                <a:gridCol w="1501275">
                  <a:extLst>
                    <a:ext uri="{9D8B030D-6E8A-4147-A177-3AD203B41FA5}">
                      <a16:colId xmlns:a16="http://schemas.microsoft.com/office/drawing/2014/main" val="135091300"/>
                    </a:ext>
                  </a:extLst>
                </a:gridCol>
                <a:gridCol w="1056488">
                  <a:extLst>
                    <a:ext uri="{9D8B030D-6E8A-4147-A177-3AD203B41FA5}">
                      <a16:colId xmlns:a16="http://schemas.microsoft.com/office/drawing/2014/main" val="3904325496"/>
                    </a:ext>
                  </a:extLst>
                </a:gridCol>
                <a:gridCol w="1012988">
                  <a:extLst>
                    <a:ext uri="{9D8B030D-6E8A-4147-A177-3AD203B41FA5}">
                      <a16:colId xmlns:a16="http://schemas.microsoft.com/office/drawing/2014/main" val="813388646"/>
                    </a:ext>
                  </a:extLst>
                </a:gridCol>
                <a:gridCol w="851401">
                  <a:extLst>
                    <a:ext uri="{9D8B030D-6E8A-4147-A177-3AD203B41FA5}">
                      <a16:colId xmlns:a16="http://schemas.microsoft.com/office/drawing/2014/main" val="3459838532"/>
                    </a:ext>
                  </a:extLst>
                </a:gridCol>
                <a:gridCol w="855256">
                  <a:extLst>
                    <a:ext uri="{9D8B030D-6E8A-4147-A177-3AD203B41FA5}">
                      <a16:colId xmlns:a16="http://schemas.microsoft.com/office/drawing/2014/main" val="2961594174"/>
                    </a:ext>
                  </a:extLst>
                </a:gridCol>
              </a:tblGrid>
              <a:tr h="232567">
                <a:tc>
                  <a:txBody>
                    <a:bodyPr/>
                    <a:lstStyle/>
                    <a:p>
                      <a:pPr algn="ctr">
                        <a:lnSpc>
                          <a:spcPts val="500"/>
                        </a:lnSpc>
                      </a:pPr>
                      <a:r>
                        <a:rPr lang="en-US" sz="1000" b="1">
                          <a:solidFill>
                            <a:schemeClr val="bg1"/>
                          </a:solidFill>
                          <a:latin typeface="Helvetica" panose="020B0403020202020204" pitchFamily="34" charset="0"/>
                        </a:rPr>
                        <a:t>Rank</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Category</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 of Brands</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Total $$$</a:t>
                      </a:r>
                    </a:p>
                  </a:txBody>
                  <a:tcPr marL="133877" marR="133877" marT="28388" marB="28388" anchor="b">
                    <a:solidFill>
                      <a:srgbClr val="ED3C8D"/>
                    </a:solidFill>
                  </a:tcPr>
                </a:tc>
                <a:tc>
                  <a:txBody>
                    <a:bodyPr/>
                    <a:lstStyle/>
                    <a:p>
                      <a:pPr algn="ctr">
                        <a:lnSpc>
                          <a:spcPts val="500"/>
                        </a:lnSpc>
                      </a:pPr>
                      <a:r>
                        <a:rPr lang="en-US" sz="1000" b="1">
                          <a:solidFill>
                            <a:schemeClr val="bg1"/>
                          </a:solidFill>
                          <a:latin typeface="Helvetica" panose="020B0403020202020204" pitchFamily="34" charset="0"/>
                        </a:rPr>
                        <a:t>% of $$$</a:t>
                      </a:r>
                    </a:p>
                  </a:txBody>
                  <a:tcPr marL="133877" marR="133877" marT="28388" marB="28388" anchor="b">
                    <a:solidFill>
                      <a:srgbClr val="ED3C8D"/>
                    </a:solidFill>
                  </a:tcPr>
                </a:tc>
                <a:extLst>
                  <a:ext uri="{0D108BD9-81ED-4DB2-BD59-A6C34878D82A}">
                    <a16:rowId xmlns:a16="http://schemas.microsoft.com/office/drawing/2014/main" val="2986064694"/>
                  </a:ext>
                </a:extLst>
              </a:tr>
              <a:tr h="212899">
                <a:tc>
                  <a:txBody>
                    <a:bodyPr/>
                    <a:lstStyle/>
                    <a:p>
                      <a:pPr algn="ctr">
                        <a:lnSpc>
                          <a:spcPts val="500"/>
                        </a:lnSpc>
                      </a:pPr>
                      <a:r>
                        <a:rPr lang="en-US" sz="1000" b="1">
                          <a:solidFill>
                            <a:srgbClr val="ED3C8D"/>
                          </a:solidFill>
                          <a:latin typeface="Helvetica" panose="020B0403020202020204" pitchFamily="34" charset="0"/>
                        </a:rPr>
                        <a:t>1</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Apparel &amp; Accessories</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3.9%</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$19.5MM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16.1%</a:t>
                      </a:r>
                    </a:p>
                  </a:txBody>
                  <a:tcPr marL="0" marR="0" marT="0" marB="0" anchor="ctr">
                    <a:solidFill>
                      <a:schemeClr val="bg1"/>
                    </a:solidFill>
                  </a:tcPr>
                </a:tc>
                <a:extLst>
                  <a:ext uri="{0D108BD9-81ED-4DB2-BD59-A6C34878D82A}">
                    <a16:rowId xmlns:a16="http://schemas.microsoft.com/office/drawing/2014/main" val="3567100555"/>
                  </a:ext>
                </a:extLst>
              </a:tr>
              <a:tr h="212899">
                <a:tc>
                  <a:txBody>
                    <a:bodyPr/>
                    <a:lstStyle/>
                    <a:p>
                      <a:pPr algn="ctr">
                        <a:lnSpc>
                          <a:spcPts val="500"/>
                        </a:lnSpc>
                      </a:pPr>
                      <a:r>
                        <a:rPr lang="en-US" sz="1000" b="1">
                          <a:solidFill>
                            <a:srgbClr val="ED3C8D"/>
                          </a:solidFill>
                          <a:latin typeface="Helvetica" panose="020B0403020202020204" pitchFamily="34" charset="0"/>
                        </a:rPr>
                        <a:t>2</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Health &amp; Wellness</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6.6%</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$17.8MM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14.7%</a:t>
                      </a:r>
                    </a:p>
                  </a:txBody>
                  <a:tcPr marL="0" marR="0" marT="0" marB="0" anchor="ctr">
                    <a:solidFill>
                      <a:schemeClr val="bg1"/>
                    </a:solidFill>
                  </a:tcPr>
                </a:tc>
                <a:extLst>
                  <a:ext uri="{0D108BD9-81ED-4DB2-BD59-A6C34878D82A}">
                    <a16:rowId xmlns:a16="http://schemas.microsoft.com/office/drawing/2014/main" val="708521347"/>
                  </a:ext>
                </a:extLst>
              </a:tr>
              <a:tr h="212899">
                <a:tc>
                  <a:txBody>
                    <a:bodyPr/>
                    <a:lstStyle/>
                    <a:p>
                      <a:pPr algn="ctr">
                        <a:lnSpc>
                          <a:spcPts val="500"/>
                        </a:lnSpc>
                      </a:pPr>
                      <a:r>
                        <a:rPr lang="en-US" sz="1000" b="1">
                          <a:solidFill>
                            <a:srgbClr val="ED3C8D"/>
                          </a:solidFill>
                          <a:latin typeface="Helvetica" panose="020B0403020202020204" pitchFamily="34" charset="0"/>
                        </a:rPr>
                        <a:t>3</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Cleaning &amp; Sanitizing</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6.6%</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$14.0MM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11.5%</a:t>
                      </a:r>
                    </a:p>
                  </a:txBody>
                  <a:tcPr marL="0" marR="0" marT="0" marB="0" anchor="ctr">
                    <a:solidFill>
                      <a:schemeClr val="bg1"/>
                    </a:solidFill>
                  </a:tcPr>
                </a:tc>
                <a:extLst>
                  <a:ext uri="{0D108BD9-81ED-4DB2-BD59-A6C34878D82A}">
                    <a16:rowId xmlns:a16="http://schemas.microsoft.com/office/drawing/2014/main" val="1440085256"/>
                  </a:ext>
                </a:extLst>
              </a:tr>
              <a:tr h="212899">
                <a:tc>
                  <a:txBody>
                    <a:bodyPr/>
                    <a:lstStyle/>
                    <a:p>
                      <a:pPr algn="ctr">
                        <a:lnSpc>
                          <a:spcPts val="500"/>
                        </a:lnSpc>
                      </a:pPr>
                      <a:r>
                        <a:rPr lang="en-US" sz="1000" b="1">
                          <a:solidFill>
                            <a:srgbClr val="ED3C8D"/>
                          </a:solidFill>
                          <a:latin typeface="Helvetica" panose="020B0403020202020204" pitchFamily="34" charset="0"/>
                        </a:rPr>
                        <a:t>4</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Online Banking</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$12.8MM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10.6%</a:t>
                      </a:r>
                    </a:p>
                  </a:txBody>
                  <a:tcPr marL="0" marR="0" marT="0" marB="0" anchor="ctr">
                    <a:solidFill>
                      <a:schemeClr val="bg1"/>
                    </a:solidFill>
                  </a:tcPr>
                </a:tc>
                <a:extLst>
                  <a:ext uri="{0D108BD9-81ED-4DB2-BD59-A6C34878D82A}">
                    <a16:rowId xmlns:a16="http://schemas.microsoft.com/office/drawing/2014/main" val="1233487042"/>
                  </a:ext>
                </a:extLst>
              </a:tr>
              <a:tr h="212899">
                <a:tc>
                  <a:txBody>
                    <a:bodyPr/>
                    <a:lstStyle/>
                    <a:p>
                      <a:pPr algn="ctr">
                        <a:lnSpc>
                          <a:spcPts val="500"/>
                        </a:lnSpc>
                      </a:pPr>
                      <a:r>
                        <a:rPr lang="en-US" sz="1000" b="1">
                          <a:solidFill>
                            <a:srgbClr val="ED3C8D"/>
                          </a:solidFill>
                          <a:latin typeface="Helvetica" panose="020B0403020202020204" pitchFamily="34" charset="0"/>
                        </a:rPr>
                        <a:t>5</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Professional Services</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6.6%</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$12.1MM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10.0%</a:t>
                      </a:r>
                    </a:p>
                  </a:txBody>
                  <a:tcPr marL="0" marR="0" marT="0" marB="0" anchor="ctr">
                    <a:solidFill>
                      <a:schemeClr val="bg1"/>
                    </a:solidFill>
                  </a:tcPr>
                </a:tc>
                <a:extLst>
                  <a:ext uri="{0D108BD9-81ED-4DB2-BD59-A6C34878D82A}">
                    <a16:rowId xmlns:a16="http://schemas.microsoft.com/office/drawing/2014/main" val="1270871873"/>
                  </a:ext>
                </a:extLst>
              </a:tr>
              <a:tr h="212899">
                <a:tc>
                  <a:txBody>
                    <a:bodyPr/>
                    <a:lstStyle/>
                    <a:p>
                      <a:pPr algn="ctr">
                        <a:lnSpc>
                          <a:spcPts val="500"/>
                        </a:lnSpc>
                      </a:pPr>
                      <a:r>
                        <a:rPr lang="en-US" sz="1000" b="1">
                          <a:solidFill>
                            <a:srgbClr val="ED3C8D"/>
                          </a:solidFill>
                          <a:latin typeface="Helvetica" panose="020B0403020202020204" pitchFamily="34" charset="0"/>
                        </a:rPr>
                        <a:t>6</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Financial Services</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7</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9.2%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$10.4MM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8.6%</a:t>
                      </a:r>
                    </a:p>
                  </a:txBody>
                  <a:tcPr marL="0" marR="0" marT="0" marB="0" anchor="ctr">
                    <a:solidFill>
                      <a:schemeClr val="bg1"/>
                    </a:solidFill>
                  </a:tcPr>
                </a:tc>
                <a:extLst>
                  <a:ext uri="{0D108BD9-81ED-4DB2-BD59-A6C34878D82A}">
                    <a16:rowId xmlns:a16="http://schemas.microsoft.com/office/drawing/2014/main" val="2488338332"/>
                  </a:ext>
                </a:extLst>
              </a:tr>
              <a:tr h="212899">
                <a:tc>
                  <a:txBody>
                    <a:bodyPr/>
                    <a:lstStyle/>
                    <a:p>
                      <a:pPr algn="ctr">
                        <a:lnSpc>
                          <a:spcPts val="500"/>
                        </a:lnSpc>
                      </a:pPr>
                      <a:r>
                        <a:rPr lang="en-US" sz="1000" b="1">
                          <a:solidFill>
                            <a:srgbClr val="ED3C8D"/>
                          </a:solidFill>
                          <a:latin typeface="Helvetica" panose="020B0403020202020204" pitchFamily="34" charset="0"/>
                        </a:rPr>
                        <a:t>7</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Food Delivery</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2.6%</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$7.0MM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5.8%</a:t>
                      </a:r>
                    </a:p>
                  </a:txBody>
                  <a:tcPr marL="0" marR="0" marT="0" marB="0" anchor="ctr">
                    <a:solidFill>
                      <a:schemeClr val="bg1"/>
                    </a:solidFill>
                  </a:tcPr>
                </a:tc>
                <a:extLst>
                  <a:ext uri="{0D108BD9-81ED-4DB2-BD59-A6C34878D82A}">
                    <a16:rowId xmlns:a16="http://schemas.microsoft.com/office/drawing/2014/main" val="1135163151"/>
                  </a:ext>
                </a:extLst>
              </a:tr>
              <a:tr h="212899">
                <a:tc>
                  <a:txBody>
                    <a:bodyPr/>
                    <a:lstStyle/>
                    <a:p>
                      <a:pPr algn="ctr">
                        <a:lnSpc>
                          <a:spcPts val="500"/>
                        </a:lnSpc>
                      </a:pPr>
                      <a:r>
                        <a:rPr lang="en-US" sz="1000" b="1">
                          <a:solidFill>
                            <a:srgbClr val="ED3C8D"/>
                          </a:solidFill>
                          <a:latin typeface="Helvetica" panose="020B0403020202020204" pitchFamily="34" charset="0"/>
                        </a:rPr>
                        <a:t>8</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Real Estate</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2.6%</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$5.2MM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4.3%</a:t>
                      </a:r>
                    </a:p>
                  </a:txBody>
                  <a:tcPr marL="0" marR="0" marT="0" marB="0" anchor="ctr">
                    <a:solidFill>
                      <a:schemeClr val="bg1"/>
                    </a:solidFill>
                  </a:tcPr>
                </a:tc>
                <a:extLst>
                  <a:ext uri="{0D108BD9-81ED-4DB2-BD59-A6C34878D82A}">
                    <a16:rowId xmlns:a16="http://schemas.microsoft.com/office/drawing/2014/main" val="4103111136"/>
                  </a:ext>
                </a:extLst>
              </a:tr>
              <a:tr h="212899">
                <a:tc>
                  <a:txBody>
                    <a:bodyPr/>
                    <a:lstStyle/>
                    <a:p>
                      <a:pPr algn="ctr">
                        <a:lnSpc>
                          <a:spcPts val="500"/>
                        </a:lnSpc>
                      </a:pPr>
                      <a:r>
                        <a:rPr lang="en-US" sz="1000" b="1">
                          <a:solidFill>
                            <a:srgbClr val="ED3C8D"/>
                          </a:solidFill>
                          <a:latin typeface="Helvetica" panose="020B0403020202020204" pitchFamily="34" charset="0"/>
                        </a:rPr>
                        <a:t>9</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At-Home Testing</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3.9%</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$3.9MM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3.2%</a:t>
                      </a:r>
                    </a:p>
                  </a:txBody>
                  <a:tcPr marL="0" marR="0" marT="0" marB="0" anchor="ctr">
                    <a:solidFill>
                      <a:schemeClr val="bg1"/>
                    </a:solidFill>
                  </a:tcPr>
                </a:tc>
                <a:extLst>
                  <a:ext uri="{0D108BD9-81ED-4DB2-BD59-A6C34878D82A}">
                    <a16:rowId xmlns:a16="http://schemas.microsoft.com/office/drawing/2014/main" val="2969708319"/>
                  </a:ext>
                </a:extLst>
              </a:tr>
              <a:tr h="212899">
                <a:tc>
                  <a:txBody>
                    <a:bodyPr/>
                    <a:lstStyle/>
                    <a:p>
                      <a:pPr algn="ctr">
                        <a:lnSpc>
                          <a:spcPts val="500"/>
                        </a:lnSpc>
                      </a:pPr>
                      <a:r>
                        <a:rPr lang="en-US" sz="1000" b="1">
                          <a:solidFill>
                            <a:srgbClr val="ED3C8D"/>
                          </a:solidFill>
                          <a:latin typeface="Helvetica" panose="020B0403020202020204" pitchFamily="34" charset="0"/>
                        </a:rPr>
                        <a:t>10</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Telemedicine</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$3.4MM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2.8%</a:t>
                      </a:r>
                    </a:p>
                  </a:txBody>
                  <a:tcPr marL="0" marR="0" marT="0" marB="0" anchor="ctr">
                    <a:solidFill>
                      <a:schemeClr val="bg1"/>
                    </a:solidFill>
                  </a:tcPr>
                </a:tc>
                <a:extLst>
                  <a:ext uri="{0D108BD9-81ED-4DB2-BD59-A6C34878D82A}">
                    <a16:rowId xmlns:a16="http://schemas.microsoft.com/office/drawing/2014/main" val="3154279273"/>
                  </a:ext>
                </a:extLst>
              </a:tr>
              <a:tr h="212899">
                <a:tc>
                  <a:txBody>
                    <a:bodyPr/>
                    <a:lstStyle/>
                    <a:p>
                      <a:pPr algn="ctr">
                        <a:lnSpc>
                          <a:spcPts val="500"/>
                        </a:lnSpc>
                      </a:pPr>
                      <a:r>
                        <a:rPr lang="en-US" sz="1000" b="1">
                          <a:solidFill>
                            <a:srgbClr val="ED3C8D"/>
                          </a:solidFill>
                          <a:latin typeface="Helvetica" panose="020B0403020202020204" pitchFamily="34" charset="0"/>
                        </a:rPr>
                        <a:t>11</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Insurance</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6</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7.9%</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$2.3MM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1.9%</a:t>
                      </a:r>
                    </a:p>
                  </a:txBody>
                  <a:tcPr marL="0" marR="0" marT="0" marB="0" anchor="ctr">
                    <a:solidFill>
                      <a:schemeClr val="bg1"/>
                    </a:solidFill>
                  </a:tcPr>
                </a:tc>
                <a:extLst>
                  <a:ext uri="{0D108BD9-81ED-4DB2-BD59-A6C34878D82A}">
                    <a16:rowId xmlns:a16="http://schemas.microsoft.com/office/drawing/2014/main" val="1682239239"/>
                  </a:ext>
                </a:extLst>
              </a:tr>
              <a:tr h="212899">
                <a:tc>
                  <a:txBody>
                    <a:bodyPr/>
                    <a:lstStyle/>
                    <a:p>
                      <a:pPr algn="ctr">
                        <a:lnSpc>
                          <a:spcPts val="500"/>
                        </a:lnSpc>
                      </a:pPr>
                      <a:r>
                        <a:rPr lang="en-US" sz="1000" b="1">
                          <a:solidFill>
                            <a:srgbClr val="ED3C8D"/>
                          </a:solidFill>
                          <a:latin typeface="Helvetica" panose="020B0403020202020204" pitchFamily="34" charset="0"/>
                        </a:rPr>
                        <a:t>12</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Home</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$2.3MM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1.9%</a:t>
                      </a:r>
                    </a:p>
                  </a:txBody>
                  <a:tcPr marL="0" marR="0" marT="0" marB="0" anchor="ctr">
                    <a:solidFill>
                      <a:schemeClr val="bg1"/>
                    </a:solidFill>
                  </a:tcPr>
                </a:tc>
                <a:extLst>
                  <a:ext uri="{0D108BD9-81ED-4DB2-BD59-A6C34878D82A}">
                    <a16:rowId xmlns:a16="http://schemas.microsoft.com/office/drawing/2014/main" val="98510553"/>
                  </a:ext>
                </a:extLst>
              </a:tr>
              <a:tr h="212899">
                <a:tc>
                  <a:txBody>
                    <a:bodyPr/>
                    <a:lstStyle/>
                    <a:p>
                      <a:pPr algn="ctr">
                        <a:lnSpc>
                          <a:spcPts val="500"/>
                        </a:lnSpc>
                      </a:pPr>
                      <a:r>
                        <a:rPr lang="en-US" sz="1000" b="1">
                          <a:solidFill>
                            <a:srgbClr val="ED3C8D"/>
                          </a:solidFill>
                          <a:latin typeface="Helvetica" panose="020B0403020202020204" pitchFamily="34" charset="0"/>
                        </a:rPr>
                        <a:t>13</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Legal Services</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3.9%</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$2.2MM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1.8%</a:t>
                      </a:r>
                    </a:p>
                  </a:txBody>
                  <a:tcPr marL="0" marR="0" marT="0" marB="0" anchor="ctr">
                    <a:solidFill>
                      <a:schemeClr val="bg1"/>
                    </a:solidFill>
                  </a:tcPr>
                </a:tc>
                <a:extLst>
                  <a:ext uri="{0D108BD9-81ED-4DB2-BD59-A6C34878D82A}">
                    <a16:rowId xmlns:a16="http://schemas.microsoft.com/office/drawing/2014/main" val="2714804605"/>
                  </a:ext>
                </a:extLst>
              </a:tr>
              <a:tr h="212899">
                <a:tc>
                  <a:txBody>
                    <a:bodyPr/>
                    <a:lstStyle/>
                    <a:p>
                      <a:pPr algn="ctr">
                        <a:lnSpc>
                          <a:spcPts val="500"/>
                        </a:lnSpc>
                      </a:pPr>
                      <a:r>
                        <a:rPr lang="en-US" sz="1000" b="1">
                          <a:solidFill>
                            <a:srgbClr val="ED3C8D"/>
                          </a:solidFill>
                          <a:latin typeface="Helvetica" panose="020B0403020202020204" pitchFamily="34" charset="0"/>
                        </a:rPr>
                        <a:t>14</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Fitness</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3.9%</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$2.1MM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1.7%</a:t>
                      </a:r>
                    </a:p>
                  </a:txBody>
                  <a:tcPr marL="0" marR="0" marT="0" marB="0" anchor="ctr">
                    <a:solidFill>
                      <a:schemeClr val="bg1"/>
                    </a:solidFill>
                  </a:tcPr>
                </a:tc>
                <a:extLst>
                  <a:ext uri="{0D108BD9-81ED-4DB2-BD59-A6C34878D82A}">
                    <a16:rowId xmlns:a16="http://schemas.microsoft.com/office/drawing/2014/main" val="1483444809"/>
                  </a:ext>
                </a:extLst>
              </a:tr>
              <a:tr h="212899">
                <a:tc>
                  <a:txBody>
                    <a:bodyPr/>
                    <a:lstStyle/>
                    <a:p>
                      <a:pPr algn="ctr">
                        <a:lnSpc>
                          <a:spcPts val="500"/>
                        </a:lnSpc>
                      </a:pPr>
                      <a:r>
                        <a:rPr lang="en-US" sz="1000" b="1">
                          <a:solidFill>
                            <a:srgbClr val="ED3C8D"/>
                          </a:solidFill>
                          <a:latin typeface="Helvetica" panose="020B0403020202020204" pitchFamily="34" charset="0"/>
                        </a:rPr>
                        <a:t>15</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Home Furnishing</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5.3%</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$1.1MM</a:t>
                      </a:r>
                    </a:p>
                  </a:txBody>
                  <a:tcPr marL="0" marR="0" marT="0" marB="0" anchor="ctr">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0.9%</a:t>
                      </a:r>
                    </a:p>
                  </a:txBody>
                  <a:tcPr marL="0" marR="0" marT="0" marB="0" anchor="ctr">
                    <a:solidFill>
                      <a:schemeClr val="bg1"/>
                    </a:solidFill>
                  </a:tcPr>
                </a:tc>
                <a:extLst>
                  <a:ext uri="{0D108BD9-81ED-4DB2-BD59-A6C34878D82A}">
                    <a16:rowId xmlns:a16="http://schemas.microsoft.com/office/drawing/2014/main" val="2515471245"/>
                  </a:ext>
                </a:extLst>
              </a:tr>
              <a:tr h="212899">
                <a:tc>
                  <a:txBody>
                    <a:bodyPr/>
                    <a:lstStyle/>
                    <a:p>
                      <a:pPr algn="ctr">
                        <a:lnSpc>
                          <a:spcPts val="500"/>
                        </a:lnSpc>
                      </a:pPr>
                      <a:r>
                        <a:rPr lang="en-US" sz="1000" b="1">
                          <a:solidFill>
                            <a:srgbClr val="ED3C8D"/>
                          </a:solidFill>
                          <a:latin typeface="Helvetica" panose="020B0403020202020204" pitchFamily="34" charset="0"/>
                        </a:rPr>
                        <a:t>N/A</a:t>
                      </a:r>
                    </a:p>
                  </a:txBody>
                  <a:tcPr marL="133877" marR="133877" marT="28388" marB="28388"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14 Additional Categories</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19</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25.0%</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$5.1MM</a:t>
                      </a:r>
                    </a:p>
                  </a:txBody>
                  <a:tcPr marL="0" marR="0" marT="0" marB="0" anchor="b">
                    <a:solidFill>
                      <a:schemeClr val="bg1"/>
                    </a:solidFill>
                  </a:tcPr>
                </a:tc>
                <a:tc>
                  <a:txBody>
                    <a:bodyPr/>
                    <a:lstStyle/>
                    <a:p>
                      <a:pPr algn="ctr" fontAlgn="b"/>
                      <a:r>
                        <a:rPr lang="en-US" sz="1000" b="0" i="0" u="none" strike="noStrike">
                          <a:solidFill>
                            <a:srgbClr val="ED3C8D"/>
                          </a:solidFill>
                          <a:effectLst/>
                          <a:latin typeface="Helvetica" panose="020B0604020202020204" pitchFamily="34" charset="0"/>
                          <a:cs typeface="Helvetica" panose="020B0604020202020204" pitchFamily="34" charset="0"/>
                        </a:rPr>
                        <a:t>4.2%</a:t>
                      </a:r>
                    </a:p>
                  </a:txBody>
                  <a:tcPr marL="0" marR="0" marT="0" marB="0" anchor="b">
                    <a:solidFill>
                      <a:schemeClr val="bg1"/>
                    </a:solidFill>
                  </a:tcPr>
                </a:tc>
                <a:extLst>
                  <a:ext uri="{0D108BD9-81ED-4DB2-BD59-A6C34878D82A}">
                    <a16:rowId xmlns:a16="http://schemas.microsoft.com/office/drawing/2014/main" val="3399176294"/>
                  </a:ext>
                </a:extLst>
              </a:tr>
              <a:tr h="285196">
                <a:tc>
                  <a:txBody>
                    <a:bodyPr/>
                    <a:lstStyle/>
                    <a:p>
                      <a:pPr algn="ctr">
                        <a:lnSpc>
                          <a:spcPts val="500"/>
                        </a:lnSpc>
                      </a:pPr>
                      <a:r>
                        <a:rPr lang="en-US" sz="1000" b="1">
                          <a:solidFill>
                            <a:schemeClr val="bg1"/>
                          </a:solidFill>
                          <a:latin typeface="Helvetica" panose="020B0403020202020204" pitchFamily="34" charset="0"/>
                        </a:rPr>
                        <a:t>Total</a:t>
                      </a:r>
                    </a:p>
                  </a:txBody>
                  <a:tcPr marL="133877" marR="133877" marT="28388" marB="28388" anchor="ctr">
                    <a:solidFill>
                      <a:srgbClr val="ED3C8D"/>
                    </a:solidFill>
                  </a:tcPr>
                </a:tc>
                <a:tc>
                  <a:txBody>
                    <a:bodyPr/>
                    <a:lstStyle/>
                    <a:p>
                      <a:pPr algn="ctr" fontAlgn="b"/>
                      <a:endParaRPr lang="en-US" sz="1000" b="1" i="0" u="none" strike="noStrike">
                        <a:solidFill>
                          <a:schemeClr val="bg1"/>
                        </a:solidFill>
                        <a:effectLst/>
                        <a:latin typeface="Helvetica" panose="020B0604020202020204" pitchFamily="34" charset="0"/>
                        <a:cs typeface="Helvetica" panose="020B0604020202020204" pitchFamily="34" charset="0"/>
                      </a:endParaRP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76</a:t>
                      </a: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$121.1MM</a:t>
                      </a:r>
                    </a:p>
                  </a:txBody>
                  <a:tcPr marL="0" marR="0" marT="0" marB="0" anchor="ctr">
                    <a:solidFill>
                      <a:srgbClr val="ED3C8D"/>
                    </a:solidFill>
                  </a:tcPr>
                </a:tc>
                <a:tc>
                  <a:txBody>
                    <a:bodyPr/>
                    <a:lstStyle/>
                    <a:p>
                      <a:pPr algn="ctr" fontAlgn="b"/>
                      <a:r>
                        <a:rPr lang="en-US" sz="1000" b="1" i="0" u="none" strike="noStrike">
                          <a:solidFill>
                            <a:schemeClr val="bg1"/>
                          </a:solidFill>
                          <a:effectLst/>
                          <a:latin typeface="Helvetica" panose="020B0604020202020204" pitchFamily="34" charset="0"/>
                          <a:cs typeface="Helvetica" panose="020B0604020202020204" pitchFamily="34" charset="0"/>
                        </a:rPr>
                        <a:t>100%</a:t>
                      </a:r>
                    </a:p>
                  </a:txBody>
                  <a:tcPr marL="0" marR="0" marT="0" marB="0" anchor="ctr">
                    <a:solidFill>
                      <a:srgbClr val="ED3C8D"/>
                    </a:solidFill>
                  </a:tcPr>
                </a:tc>
                <a:extLst>
                  <a:ext uri="{0D108BD9-81ED-4DB2-BD59-A6C34878D82A}">
                    <a16:rowId xmlns:a16="http://schemas.microsoft.com/office/drawing/2014/main" val="4021329791"/>
                  </a:ext>
                </a:extLst>
              </a:tr>
            </a:tbl>
          </a:graphicData>
        </a:graphic>
      </p:graphicFrame>
      <p:sp>
        <p:nvSpPr>
          <p:cNvPr id="20" name="TextBox 19">
            <a:hlinkClick r:id="rId3" action="ppaction://hlinksldjump"/>
            <a:extLst>
              <a:ext uri="{FF2B5EF4-FFF2-40B4-BE49-F238E27FC236}">
                <a16:creationId xmlns:a16="http://schemas.microsoft.com/office/drawing/2014/main" id="{7FC90133-9F37-44F0-80B1-23854B9505C6}"/>
              </a:ext>
            </a:extLst>
          </p:cNvPr>
          <p:cNvSpPr txBox="1"/>
          <p:nvPr/>
        </p:nvSpPr>
        <p:spPr>
          <a:xfrm>
            <a:off x="8158164" y="6084148"/>
            <a:ext cx="3895724" cy="261610"/>
          </a:xfrm>
          <a:prstGeom prst="rect">
            <a:avLst/>
          </a:prstGeom>
          <a:noFill/>
        </p:spPr>
        <p:txBody>
          <a:bodyPr wrap="square" rtlCol="0">
            <a:spAutoFit/>
          </a:bodyPr>
          <a:lstStyle/>
          <a:p>
            <a:pPr algn="r"/>
            <a:r>
              <a:rPr lang="en-US" sz="1100" b="1" i="1">
                <a:solidFill>
                  <a:srgbClr val="1F1A62"/>
                </a:solidFill>
                <a:latin typeface="Helvetica" panose="020B0604020202020204" pitchFamily="34" charset="0"/>
                <a:cs typeface="Helvetica" panose="020B0604020202020204" pitchFamily="34" charset="0"/>
              </a:rPr>
              <a:t>*Click </a:t>
            </a:r>
            <a:r>
              <a:rPr lang="en-US" sz="1100" b="1" i="1" u="sng">
                <a:solidFill>
                  <a:srgbClr val="1F1A62"/>
                </a:solidFill>
                <a:latin typeface="Helvetica" panose="020B0604020202020204" pitchFamily="34" charset="0"/>
                <a:cs typeface="Helvetica" panose="020B0604020202020204" pitchFamily="34" charset="0"/>
              </a:rPr>
              <a:t>here</a:t>
            </a:r>
            <a:r>
              <a:rPr lang="en-US" sz="1100" b="1" i="1">
                <a:solidFill>
                  <a:srgbClr val="1F1A62"/>
                </a:solidFill>
                <a:latin typeface="Helvetica" panose="020B0604020202020204" pitchFamily="34" charset="0"/>
                <a:cs typeface="Helvetica" panose="020B0604020202020204" pitchFamily="34" charset="0"/>
              </a:rPr>
              <a:t> to see the full list of categories</a:t>
            </a:r>
          </a:p>
        </p:txBody>
      </p:sp>
      <p:cxnSp>
        <p:nvCxnSpPr>
          <p:cNvPr id="17" name="Straight Connector 16">
            <a:extLst>
              <a:ext uri="{FF2B5EF4-FFF2-40B4-BE49-F238E27FC236}">
                <a16:creationId xmlns:a16="http://schemas.microsoft.com/office/drawing/2014/main" id="{EADC980C-2BE9-4D17-9F2D-D7BB878D5810}"/>
              </a:ext>
            </a:extLst>
          </p:cNvPr>
          <p:cNvCxnSpPr/>
          <p:nvPr/>
        </p:nvCxnSpPr>
        <p:spPr>
          <a:xfrm>
            <a:off x="197962" y="5590709"/>
            <a:ext cx="5514681" cy="0"/>
          </a:xfrm>
          <a:prstGeom prst="line">
            <a:avLst/>
          </a:prstGeom>
          <a:ln>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37A66E-B778-4C88-BBDF-9E08C3D451BE}"/>
              </a:ext>
            </a:extLst>
          </p:cNvPr>
          <p:cNvCxnSpPr/>
          <p:nvPr/>
        </p:nvCxnSpPr>
        <p:spPr>
          <a:xfrm>
            <a:off x="6392942" y="5602744"/>
            <a:ext cx="5514681" cy="0"/>
          </a:xfrm>
          <a:prstGeom prst="line">
            <a:avLst/>
          </a:prstGeom>
          <a:ln>
            <a:solidFill>
              <a:srgbClr val="ED3C8D"/>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86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90B0DE6-D334-42C7-86CF-8AD6D9178EBC}"/>
              </a:ext>
            </a:extLst>
          </p:cNvPr>
          <p:cNvSpPr/>
          <p:nvPr/>
        </p:nvSpPr>
        <p:spPr>
          <a:xfrm>
            <a:off x="1" y="1543051"/>
            <a:ext cx="12192000" cy="53149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TextBox 24">
            <a:extLst>
              <a:ext uri="{FF2B5EF4-FFF2-40B4-BE49-F238E27FC236}">
                <a16:creationId xmlns:a16="http://schemas.microsoft.com/office/drawing/2014/main" id="{E6CD9EF5-4532-44EC-9CA3-157777F342ED}"/>
              </a:ext>
            </a:extLst>
          </p:cNvPr>
          <p:cNvSpPr txBox="1"/>
          <p:nvPr/>
        </p:nvSpPr>
        <p:spPr>
          <a:xfrm>
            <a:off x="-1" y="1561191"/>
            <a:ext cx="12191999"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YOY </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TV ‘COVID-Endemic’ &amp; ‘COVID-Related’ Advertisers by Life Stage</a:t>
            </a:r>
            <a:endParaRPr kumimoji="0" lang="en-US" sz="14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graphicFrame>
        <p:nvGraphicFramePr>
          <p:cNvPr id="9" name="Chart 8">
            <a:extLst>
              <a:ext uri="{FF2B5EF4-FFF2-40B4-BE49-F238E27FC236}">
                <a16:creationId xmlns:a16="http://schemas.microsoft.com/office/drawing/2014/main" id="{1DF71523-01A5-4B97-BAFC-08093F26EED3}"/>
              </a:ext>
            </a:extLst>
          </p:cNvPr>
          <p:cNvGraphicFramePr/>
          <p:nvPr>
            <p:extLst>
              <p:ext uri="{D42A27DB-BD31-4B8C-83A1-F6EECF244321}">
                <p14:modId xmlns:p14="http://schemas.microsoft.com/office/powerpoint/2010/main" val="3910263718"/>
              </p:ext>
            </p:extLst>
          </p:nvPr>
        </p:nvGraphicFramePr>
        <p:xfrm>
          <a:off x="978230" y="2027125"/>
          <a:ext cx="4600055" cy="342040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123598"/>
            <a:ext cx="11740946" cy="400110"/>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1/1/20-6/30/20 vs. 1/1/21-6/30/21. TV spend includes national cable TV, broadcast TV, Spanish language cable TV, Spanish language broadcast TV. Brands reflect those with national TV spend over $100K. MM = millions. Excludes brands where the exact year founded was undetermined, therefore the above charts reflect 51 total ‘COVID’-segment brands in 1H ’20 ($56.0 MM); 70 total ‘COVID’-segment brands in 1H ’21 ($120.1 MM). </a:t>
            </a:r>
            <a:b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br>
            <a:r>
              <a:rPr kumimoji="0" lang="en-US" sz="8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‘Younger’ represents brands that were founded under five years ago. ‘Middle’ represents brands that were founded 5 – 20 years ago. ‘Older’ represents brands that were founded in 2000 or prior.</a:t>
            </a:r>
            <a:endParaRPr kumimoji="0" lang="en-US" sz="800" b="1" i="0" u="none" strike="noStrike" kern="1200" cap="none" spc="0" normalizeH="0" baseline="0" noProof="0">
              <a:ln>
                <a:noFill/>
              </a:ln>
              <a:solidFill>
                <a:srgbClr val="1F1A62"/>
              </a:solidFill>
              <a:effectLst/>
              <a:uLnTx/>
              <a:uFillTx/>
              <a:latin typeface="Helvetica" pitchFamily="2" charset="0"/>
              <a:ea typeface="+mn-ea"/>
              <a:cs typeface="+mn-cs"/>
            </a:endParaRPr>
          </a:p>
        </p:txBody>
      </p:sp>
      <p:graphicFrame>
        <p:nvGraphicFramePr>
          <p:cNvPr id="17" name="Chart 16">
            <a:extLst>
              <a:ext uri="{FF2B5EF4-FFF2-40B4-BE49-F238E27FC236}">
                <a16:creationId xmlns:a16="http://schemas.microsoft.com/office/drawing/2014/main" id="{581CAA92-3B7E-47E9-BC60-65B8FC2B649A}"/>
              </a:ext>
            </a:extLst>
          </p:cNvPr>
          <p:cNvGraphicFramePr/>
          <p:nvPr>
            <p:extLst>
              <p:ext uri="{D42A27DB-BD31-4B8C-83A1-F6EECF244321}">
                <p14:modId xmlns:p14="http://schemas.microsoft.com/office/powerpoint/2010/main" val="811521366"/>
              </p:ext>
            </p:extLst>
          </p:nvPr>
        </p:nvGraphicFramePr>
        <p:xfrm>
          <a:off x="6634668" y="2027125"/>
          <a:ext cx="4600055" cy="3420402"/>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Rounded Corners 7">
            <a:extLst>
              <a:ext uri="{FF2B5EF4-FFF2-40B4-BE49-F238E27FC236}">
                <a16:creationId xmlns:a16="http://schemas.microsoft.com/office/drawing/2014/main" id="{FD0B03C0-6CFA-4FC1-8697-6202010C933D}"/>
              </a:ext>
            </a:extLst>
          </p:cNvPr>
          <p:cNvSpPr/>
          <p:nvPr/>
        </p:nvSpPr>
        <p:spPr>
          <a:xfrm>
            <a:off x="6457025" y="5686885"/>
            <a:ext cx="1129402" cy="35987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rgbClr val="1F1A62"/>
                </a:solidFill>
                <a:latin typeface="Helvetica" panose="020B0604020202020204" pitchFamily="34" charset="0"/>
                <a:cs typeface="Helvetica" panose="020B0604020202020204" pitchFamily="34" charset="0"/>
              </a:rPr>
              <a:t>% of total $$$</a:t>
            </a:r>
          </a:p>
        </p:txBody>
      </p:sp>
      <p:sp>
        <p:nvSpPr>
          <p:cNvPr id="30" name="Rectangle: Rounded Corners 29">
            <a:extLst>
              <a:ext uri="{FF2B5EF4-FFF2-40B4-BE49-F238E27FC236}">
                <a16:creationId xmlns:a16="http://schemas.microsoft.com/office/drawing/2014/main" id="{07DBE731-2213-46AF-BFF3-667C7F98CF69}"/>
              </a:ext>
            </a:extLst>
          </p:cNvPr>
          <p:cNvSpPr/>
          <p:nvPr/>
        </p:nvSpPr>
        <p:spPr>
          <a:xfrm>
            <a:off x="7681651" y="5686885"/>
            <a:ext cx="1326469" cy="359870"/>
          </a:xfrm>
          <a:prstGeom prst="roundRect">
            <a:avLst/>
          </a:prstGeom>
          <a:solidFill>
            <a:srgbClr val="FFE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F1A62"/>
                </a:solidFill>
                <a:latin typeface="Helvetica" panose="020B0604020202020204" pitchFamily="34" charset="0"/>
                <a:cs typeface="Helvetica" panose="020B0604020202020204" pitchFamily="34" charset="0"/>
              </a:rPr>
              <a:t>11%</a:t>
            </a:r>
          </a:p>
        </p:txBody>
      </p:sp>
      <p:sp>
        <p:nvSpPr>
          <p:cNvPr id="32" name="Rectangle: Rounded Corners 31">
            <a:extLst>
              <a:ext uri="{FF2B5EF4-FFF2-40B4-BE49-F238E27FC236}">
                <a16:creationId xmlns:a16="http://schemas.microsoft.com/office/drawing/2014/main" id="{BC470E34-5DC0-4A7F-A11E-1B50692CBE5F}"/>
              </a:ext>
            </a:extLst>
          </p:cNvPr>
          <p:cNvSpPr/>
          <p:nvPr/>
        </p:nvSpPr>
        <p:spPr>
          <a:xfrm>
            <a:off x="9099927" y="5686885"/>
            <a:ext cx="1326470" cy="359870"/>
          </a:xfrm>
          <a:prstGeom prst="roundRect">
            <a:avLst/>
          </a:prstGeom>
          <a:solidFill>
            <a:srgbClr val="4EBE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604020202020204" pitchFamily="34" charset="0"/>
                <a:cs typeface="Helvetica" panose="020B0604020202020204" pitchFamily="34" charset="0"/>
              </a:rPr>
              <a:t>55%</a:t>
            </a:r>
          </a:p>
        </p:txBody>
      </p:sp>
      <p:sp>
        <p:nvSpPr>
          <p:cNvPr id="34" name="Rectangle: Rounded Corners 33">
            <a:extLst>
              <a:ext uri="{FF2B5EF4-FFF2-40B4-BE49-F238E27FC236}">
                <a16:creationId xmlns:a16="http://schemas.microsoft.com/office/drawing/2014/main" id="{2B388853-DED0-4C3C-9CF5-2E19E783C0B4}"/>
              </a:ext>
            </a:extLst>
          </p:cNvPr>
          <p:cNvSpPr/>
          <p:nvPr/>
        </p:nvSpPr>
        <p:spPr>
          <a:xfrm>
            <a:off x="10518205" y="5686885"/>
            <a:ext cx="1326470" cy="359870"/>
          </a:xfrm>
          <a:prstGeom prst="roundRect">
            <a:avLst/>
          </a:prstGeom>
          <a:solidFill>
            <a:srgbClr val="ED3C8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604020202020204" pitchFamily="34" charset="0"/>
                <a:cs typeface="Helvetica" panose="020B0604020202020204" pitchFamily="34" charset="0"/>
              </a:rPr>
              <a:t>34%</a:t>
            </a:r>
            <a:endParaRPr lang="en-US" sz="900" b="1">
              <a:solidFill>
                <a:schemeClr val="bg1"/>
              </a:solidFill>
              <a:latin typeface="Helvetica" panose="020B0604020202020204" pitchFamily="34" charset="0"/>
              <a:cs typeface="Helvetica" panose="020B0604020202020204" pitchFamily="34" charset="0"/>
            </a:endParaRPr>
          </a:p>
        </p:txBody>
      </p:sp>
      <p:sp>
        <p:nvSpPr>
          <p:cNvPr id="46" name="Rectangle: Rounded Corners 45">
            <a:extLst>
              <a:ext uri="{FF2B5EF4-FFF2-40B4-BE49-F238E27FC236}">
                <a16:creationId xmlns:a16="http://schemas.microsoft.com/office/drawing/2014/main" id="{67E160FB-D3A3-49D7-AF13-6D76C817CFD6}"/>
              </a:ext>
            </a:extLst>
          </p:cNvPr>
          <p:cNvSpPr/>
          <p:nvPr/>
        </p:nvSpPr>
        <p:spPr>
          <a:xfrm>
            <a:off x="1118595" y="5686885"/>
            <a:ext cx="1129402" cy="359870"/>
          </a:xfrm>
          <a:prstGeom prst="roundRect">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rgbClr val="1F1A62"/>
                </a:solidFill>
                <a:latin typeface="Helvetica" panose="020B0604020202020204" pitchFamily="34" charset="0"/>
                <a:cs typeface="Helvetica" panose="020B0604020202020204" pitchFamily="34" charset="0"/>
              </a:rPr>
              <a:t>% of total $$$</a:t>
            </a:r>
          </a:p>
        </p:txBody>
      </p:sp>
      <p:sp>
        <p:nvSpPr>
          <p:cNvPr id="49" name="Rectangle: Rounded Corners 48">
            <a:extLst>
              <a:ext uri="{FF2B5EF4-FFF2-40B4-BE49-F238E27FC236}">
                <a16:creationId xmlns:a16="http://schemas.microsoft.com/office/drawing/2014/main" id="{2D1251FE-D5E8-445E-965F-C6F14DE39FC1}"/>
              </a:ext>
            </a:extLst>
          </p:cNvPr>
          <p:cNvSpPr/>
          <p:nvPr/>
        </p:nvSpPr>
        <p:spPr>
          <a:xfrm>
            <a:off x="2371796" y="5686885"/>
            <a:ext cx="897182" cy="359870"/>
          </a:xfrm>
          <a:prstGeom prst="roundRect">
            <a:avLst/>
          </a:prstGeom>
          <a:solidFill>
            <a:srgbClr val="7ED2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rgbClr val="1F1A62"/>
                </a:solidFill>
                <a:latin typeface="Helvetica" panose="020B0604020202020204" pitchFamily="34" charset="0"/>
                <a:cs typeface="Helvetica" panose="020B0604020202020204" pitchFamily="34" charset="0"/>
              </a:rPr>
              <a:t>31%</a:t>
            </a:r>
          </a:p>
        </p:txBody>
      </p:sp>
      <p:sp>
        <p:nvSpPr>
          <p:cNvPr id="52" name="Rectangle: Rounded Corners 51">
            <a:extLst>
              <a:ext uri="{FF2B5EF4-FFF2-40B4-BE49-F238E27FC236}">
                <a16:creationId xmlns:a16="http://schemas.microsoft.com/office/drawing/2014/main" id="{5ECD65B9-6C02-483C-8CD9-D70B0CF921A8}"/>
              </a:ext>
            </a:extLst>
          </p:cNvPr>
          <p:cNvSpPr/>
          <p:nvPr/>
        </p:nvSpPr>
        <p:spPr>
          <a:xfrm>
            <a:off x="3361446" y="5686885"/>
            <a:ext cx="897183" cy="359870"/>
          </a:xfrm>
          <a:prstGeom prst="roundRect">
            <a:avLst/>
          </a:prstGeom>
          <a:solidFill>
            <a:srgbClr val="00BF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latin typeface="Helvetica" panose="020B0604020202020204" pitchFamily="34" charset="0"/>
                <a:cs typeface="Helvetica" panose="020B0604020202020204" pitchFamily="34" charset="0"/>
              </a:rPr>
              <a:t>52%</a:t>
            </a:r>
          </a:p>
        </p:txBody>
      </p:sp>
      <p:sp>
        <p:nvSpPr>
          <p:cNvPr id="55" name="Rectangle: Rounded Corners 54">
            <a:extLst>
              <a:ext uri="{FF2B5EF4-FFF2-40B4-BE49-F238E27FC236}">
                <a16:creationId xmlns:a16="http://schemas.microsoft.com/office/drawing/2014/main" id="{3B7DD41B-5F08-43FD-9E9E-0C27F070F948}"/>
              </a:ext>
            </a:extLst>
          </p:cNvPr>
          <p:cNvSpPr/>
          <p:nvPr/>
        </p:nvSpPr>
        <p:spPr>
          <a:xfrm>
            <a:off x="4360624" y="5686885"/>
            <a:ext cx="897183" cy="359870"/>
          </a:xfrm>
          <a:prstGeom prst="roundRect">
            <a:avLst/>
          </a:prstGeom>
          <a:solidFill>
            <a:srgbClr val="1F1A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1"/>
                </a:solidFill>
                <a:latin typeface="Helvetica" panose="020B0604020202020204" pitchFamily="34" charset="0"/>
                <a:cs typeface="Helvetica" panose="020B0604020202020204" pitchFamily="34" charset="0"/>
              </a:rPr>
              <a:t>18%</a:t>
            </a:r>
          </a:p>
        </p:txBody>
      </p:sp>
      <p:cxnSp>
        <p:nvCxnSpPr>
          <p:cNvPr id="36" name="Straight Connector 35">
            <a:extLst>
              <a:ext uri="{FF2B5EF4-FFF2-40B4-BE49-F238E27FC236}">
                <a16:creationId xmlns:a16="http://schemas.microsoft.com/office/drawing/2014/main" id="{842287BB-5DF6-4AEE-9DCF-029B573F0951}"/>
              </a:ext>
            </a:extLst>
          </p:cNvPr>
          <p:cNvCxnSpPr>
            <a:cxnSpLocks/>
          </p:cNvCxnSpPr>
          <p:nvPr/>
        </p:nvCxnSpPr>
        <p:spPr>
          <a:xfrm>
            <a:off x="6096000" y="1950779"/>
            <a:ext cx="0" cy="4140459"/>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280E76E-04A1-4449-927F-C40A64382C77}"/>
              </a:ext>
            </a:extLst>
          </p:cNvPr>
          <p:cNvSpPr/>
          <p:nvPr/>
        </p:nvSpPr>
        <p:spPr>
          <a:xfrm>
            <a:off x="159948" y="171295"/>
            <a:ext cx="1182452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In contrast to ‘non-COVID’ brands, a higher share of newer brands within the ‘COVID’-segment are entering the marketplace to capitalize on changing consumer behaviors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8" name="TextBox 37">
            <a:extLst>
              <a:ext uri="{FF2B5EF4-FFF2-40B4-BE49-F238E27FC236}">
                <a16:creationId xmlns:a16="http://schemas.microsoft.com/office/drawing/2014/main" id="{4E0FBF42-C120-44DA-B37F-C14E08297533}"/>
              </a:ext>
            </a:extLst>
          </p:cNvPr>
          <p:cNvSpPr txBox="1"/>
          <p:nvPr/>
        </p:nvSpPr>
        <p:spPr>
          <a:xfrm>
            <a:off x="494808" y="1863423"/>
            <a:ext cx="5569757" cy="461665"/>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1H ’20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of Brands by Life Stage</a:t>
            </a:r>
          </a:p>
        </p:txBody>
      </p:sp>
      <p:sp>
        <p:nvSpPr>
          <p:cNvPr id="40" name="TextBox 39">
            <a:extLst>
              <a:ext uri="{FF2B5EF4-FFF2-40B4-BE49-F238E27FC236}">
                <a16:creationId xmlns:a16="http://schemas.microsoft.com/office/drawing/2014/main" id="{3E691528-73B3-44FD-8BAA-D63F69508536}"/>
              </a:ext>
            </a:extLst>
          </p:cNvPr>
          <p:cNvSpPr txBox="1"/>
          <p:nvPr/>
        </p:nvSpPr>
        <p:spPr>
          <a:xfrm>
            <a:off x="7980372" y="1863423"/>
            <a:ext cx="1983273" cy="492443"/>
          </a:xfrm>
          <a:prstGeom prst="rect">
            <a:avLst/>
          </a:prstGeom>
          <a:solidFill>
            <a:schemeClr val="bg1"/>
          </a:solidFill>
          <a:ln>
            <a:solidFill>
              <a:srgbClr val="1F1A62"/>
            </a:solidFill>
          </a:ln>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effectLst/>
                <a:uLnTx/>
                <a:uFillTx/>
                <a:latin typeface="Helvetica" panose="020B0604020202020204" pitchFamily="34" charset="0"/>
                <a:cs typeface="Helvetica" panose="020B0604020202020204" pitchFamily="34" charset="0"/>
              </a:rPr>
              <a:t>1H ‘21</a:t>
            </a:r>
          </a:p>
          <a:p>
            <a:pPr>
              <a:defRPr/>
            </a:pPr>
            <a:r>
              <a:rPr kumimoji="0" lang="en-US" b="0" i="0" u="none" strike="noStrike" kern="1200" cap="none" spc="0" normalizeH="0" baseline="0" noProof="0">
                <a:ln>
                  <a:noFill/>
                </a:ln>
                <a:effectLst/>
                <a:uLnTx/>
                <a:uFillTx/>
                <a:latin typeface="Helvetica" panose="020B0604020202020204" pitchFamily="34" charset="0"/>
                <a:cs typeface="Helvetica" panose="020B0604020202020204" pitchFamily="34" charset="0"/>
              </a:rPr>
              <a:t>% of Brands by Life Stage</a:t>
            </a:r>
          </a:p>
        </p:txBody>
      </p:sp>
      <p:sp>
        <p:nvSpPr>
          <p:cNvPr id="43" name="TextBox 42">
            <a:extLst>
              <a:ext uri="{FF2B5EF4-FFF2-40B4-BE49-F238E27FC236}">
                <a16:creationId xmlns:a16="http://schemas.microsoft.com/office/drawing/2014/main" id="{4B9F02DE-3C94-4D60-BA30-0AAC260EFA78}"/>
              </a:ext>
            </a:extLst>
          </p:cNvPr>
          <p:cNvSpPr txBox="1"/>
          <p:nvPr/>
        </p:nvSpPr>
        <p:spPr>
          <a:xfrm>
            <a:off x="2183852" y="5355466"/>
            <a:ext cx="2190182" cy="246221"/>
          </a:xfrm>
          <a:prstGeom prst="rect">
            <a:avLst/>
          </a:prstGeom>
          <a:solidFill>
            <a:schemeClr val="bg1"/>
          </a:solidFill>
          <a:ln>
            <a:solidFill>
              <a:srgbClr val="1F1A62"/>
            </a:solidFill>
          </a:ln>
        </p:spPr>
        <p:txBody>
          <a:bodyPr wrap="square" rtlCol="0">
            <a:spAutoFit/>
          </a:bodyPr>
          <a:lstStyle/>
          <a:p>
            <a:pPr algn="ctr"/>
            <a:r>
              <a:rPr lang="en-US" sz="1000" b="1">
                <a:solidFill>
                  <a:srgbClr val="1F1A62"/>
                </a:solidFill>
                <a:latin typeface="Helvetica" panose="020B0403020202020204" pitchFamily="34" charset="0"/>
              </a:rPr>
              <a:t>Average brand age: </a:t>
            </a:r>
            <a:r>
              <a:rPr lang="en-US" sz="1000" b="1" u="sng">
                <a:solidFill>
                  <a:srgbClr val="1F1A62"/>
                </a:solidFill>
                <a:latin typeface="Helvetica" panose="020B0403020202020204" pitchFamily="34" charset="0"/>
              </a:rPr>
              <a:t>15</a:t>
            </a:r>
            <a:r>
              <a:rPr lang="en-US" sz="1000" b="1">
                <a:solidFill>
                  <a:srgbClr val="1F1A62"/>
                </a:solidFill>
                <a:latin typeface="Helvetica" panose="020B0403020202020204" pitchFamily="34" charset="0"/>
              </a:rPr>
              <a:t> years old</a:t>
            </a:r>
          </a:p>
        </p:txBody>
      </p:sp>
      <p:sp>
        <p:nvSpPr>
          <p:cNvPr id="44" name="TextBox 43">
            <a:extLst>
              <a:ext uri="{FF2B5EF4-FFF2-40B4-BE49-F238E27FC236}">
                <a16:creationId xmlns:a16="http://schemas.microsoft.com/office/drawing/2014/main" id="{E70AB27B-9A9D-4A42-994D-4DB37F61DD7A}"/>
              </a:ext>
            </a:extLst>
          </p:cNvPr>
          <p:cNvSpPr txBox="1"/>
          <p:nvPr/>
        </p:nvSpPr>
        <p:spPr>
          <a:xfrm>
            <a:off x="7860942" y="5355466"/>
            <a:ext cx="2150673" cy="246221"/>
          </a:xfrm>
          <a:prstGeom prst="rect">
            <a:avLst/>
          </a:prstGeom>
          <a:solidFill>
            <a:schemeClr val="bg1"/>
          </a:solidFill>
          <a:ln>
            <a:solidFill>
              <a:srgbClr val="1F1A62"/>
            </a:solidFill>
          </a:ln>
        </p:spPr>
        <p:txBody>
          <a:bodyPr wrap="square" rtlCol="0">
            <a:spAutoFit/>
          </a:bodyPr>
          <a:lstStyle/>
          <a:p>
            <a:pPr algn="ctr"/>
            <a:r>
              <a:rPr lang="en-US" sz="1000" b="1">
                <a:solidFill>
                  <a:srgbClr val="1F1A62"/>
                </a:solidFill>
                <a:latin typeface="Helvetica" panose="020B0403020202020204" pitchFamily="34" charset="0"/>
              </a:rPr>
              <a:t>Average brand age: </a:t>
            </a:r>
            <a:r>
              <a:rPr lang="en-US" sz="1000" b="1" u="sng">
                <a:solidFill>
                  <a:srgbClr val="1F1A62"/>
                </a:solidFill>
                <a:latin typeface="Helvetica" panose="020B0403020202020204" pitchFamily="34" charset="0"/>
              </a:rPr>
              <a:t>14</a:t>
            </a:r>
            <a:r>
              <a:rPr lang="en-US" sz="1000" b="1">
                <a:solidFill>
                  <a:srgbClr val="1F1A62"/>
                </a:solidFill>
                <a:latin typeface="Helvetica" panose="020B0403020202020204" pitchFamily="34" charset="0"/>
              </a:rPr>
              <a:t> years old</a:t>
            </a:r>
          </a:p>
        </p:txBody>
      </p:sp>
    </p:spTree>
    <p:extLst>
      <p:ext uri="{BB962C8B-B14F-4D97-AF65-F5344CB8AC3E}">
        <p14:creationId xmlns:p14="http://schemas.microsoft.com/office/powerpoint/2010/main" val="1415261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02BE6E-BDA2-4824-B1F8-E535A299E7CC}"/>
              </a:ext>
            </a:extLst>
          </p:cNvPr>
          <p:cNvSpPr/>
          <p:nvPr/>
        </p:nvSpPr>
        <p:spPr>
          <a:xfrm>
            <a:off x="1" y="1543051"/>
            <a:ext cx="12192000" cy="53149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E06FB105-F995-4440-AADE-602F73F85419}"/>
              </a:ext>
            </a:extLst>
          </p:cNvPr>
          <p:cNvCxnSpPr>
            <a:cxnSpLocks/>
          </p:cNvCxnSpPr>
          <p:nvPr/>
        </p:nvCxnSpPr>
        <p:spPr>
          <a:xfrm flipV="1">
            <a:off x="1809750" y="2555211"/>
            <a:ext cx="1275315" cy="138694"/>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46750"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5" name="TextBox 24">
            <a:extLst>
              <a:ext uri="{FF2B5EF4-FFF2-40B4-BE49-F238E27FC236}">
                <a16:creationId xmlns:a16="http://schemas.microsoft.com/office/drawing/2014/main" id="{E6CD9EF5-4532-44EC-9CA3-157777F342ED}"/>
              </a:ext>
            </a:extLst>
          </p:cNvPr>
          <p:cNvSpPr txBox="1"/>
          <p:nvPr/>
        </p:nvSpPr>
        <p:spPr>
          <a:xfrm>
            <a:off x="-1" y="1601998"/>
            <a:ext cx="12191999"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YOY New National TV ‘COVID-Endemic’ &amp; ‘COVID-Related’ Advertisers by Spend Segment</a:t>
            </a:r>
          </a:p>
        </p:txBody>
      </p:sp>
      <p:graphicFrame>
        <p:nvGraphicFramePr>
          <p:cNvPr id="9" name="Chart 8">
            <a:extLst>
              <a:ext uri="{FF2B5EF4-FFF2-40B4-BE49-F238E27FC236}">
                <a16:creationId xmlns:a16="http://schemas.microsoft.com/office/drawing/2014/main" id="{1DF71523-01A5-4B97-BAFC-08093F26EED3}"/>
              </a:ext>
            </a:extLst>
          </p:cNvPr>
          <p:cNvGraphicFramePr/>
          <p:nvPr>
            <p:extLst>
              <p:ext uri="{D42A27DB-BD31-4B8C-83A1-F6EECF244321}">
                <p14:modId xmlns:p14="http://schemas.microsoft.com/office/powerpoint/2010/main" val="674568318"/>
              </p:ext>
            </p:extLst>
          </p:nvPr>
        </p:nvGraphicFramePr>
        <p:xfrm>
          <a:off x="590999" y="2193153"/>
          <a:ext cx="5129213" cy="3721359"/>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6872B0E6-4B21-4523-BEDD-BA0BCBED2682}"/>
              </a:ext>
            </a:extLst>
          </p:cNvPr>
          <p:cNvSpPr txBox="1"/>
          <p:nvPr/>
        </p:nvSpPr>
        <p:spPr>
          <a:xfrm>
            <a:off x="418605" y="1959810"/>
            <a:ext cx="5569757" cy="461665"/>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1H ’20</a:t>
            </a: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100" b="0" u="none">
                <a:latin typeface="Helvetica" panose="020B0604020202020204" pitchFamily="34" charset="0"/>
                <a:cs typeface="Helvetica" panose="020B0604020202020204" pitchFamily="34" charset="0"/>
              </a:rPr>
              <a:t>% of Brands within Spend Buckets</a:t>
            </a:r>
            <a:endPar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231501"/>
            <a:ext cx="11762464" cy="296808"/>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1/1/20-6/30/20 vs. 1/1/21-6/30/21. TV spend includes national cable TV, broadcast TV, Spanish language cable TV, Spanish language broadcast TV. Brands reflect those with national TV spend over $100K. MM = millions. </a:t>
            </a:r>
            <a:r>
              <a:rPr lang="en-US" sz="800">
                <a:solidFill>
                  <a:srgbClr val="1F1A62"/>
                </a:solidFill>
                <a:latin typeface="Helvetica" pitchFamily="2" charset="0"/>
                <a:ea typeface="Open Sans" panose="020B0606030504020204" pitchFamily="34" charset="0"/>
                <a:cs typeface="Open Sans" panose="020B0606030504020204" pitchFamily="34" charset="0"/>
              </a:rPr>
              <a:t>Percentages may not add up to 100% due to rounding.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53 total ‘COVID’-segment brands in 1H ’20; 76 total ‘COVID’-segment brands in 1H ’21. </a:t>
            </a:r>
            <a:endParaRPr kumimoji="0" lang="en-US" sz="8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0" name="TextBox 19">
            <a:extLst>
              <a:ext uri="{FF2B5EF4-FFF2-40B4-BE49-F238E27FC236}">
                <a16:creationId xmlns:a16="http://schemas.microsoft.com/office/drawing/2014/main" id="{833DB458-A536-47BF-A4CE-3F90B8D152F8}"/>
              </a:ext>
            </a:extLst>
          </p:cNvPr>
          <p:cNvSpPr txBox="1"/>
          <p:nvPr/>
        </p:nvSpPr>
        <p:spPr>
          <a:xfrm>
            <a:off x="7648474" y="1931235"/>
            <a:ext cx="2584321" cy="492443"/>
          </a:xfrm>
          <a:prstGeom prst="rect">
            <a:avLst/>
          </a:prstGeom>
          <a:solidFill>
            <a:schemeClr val="bg1"/>
          </a:solidFill>
          <a:ln>
            <a:solidFill>
              <a:srgbClr val="1F1A62"/>
            </a:solidFill>
          </a:ln>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rPr>
              <a:t>1H ’21</a:t>
            </a:r>
          </a:p>
          <a:p>
            <a:pPr>
              <a:defRPr/>
            </a:pPr>
            <a:r>
              <a:rPr lang="en-US" b="0" u="none">
                <a:latin typeface="Helvetica" panose="020B0604020202020204" pitchFamily="34" charset="0"/>
                <a:cs typeface="Helvetica" panose="020B0604020202020204" pitchFamily="34" charset="0"/>
              </a:rPr>
              <a:t>% of Brands within Spend Buckets</a:t>
            </a:r>
            <a:endParaRPr kumimoji="0" lang="en-US" b="0" i="0" u="none" strike="noStrike" kern="1200" cap="none" spc="0" normalizeH="0" baseline="0" noProof="0">
              <a:ln>
                <a:noFill/>
              </a:ln>
              <a:effectLst/>
              <a:uLnTx/>
              <a:uFillTx/>
              <a:latin typeface="Helvetica" panose="020B0604020202020204" pitchFamily="34" charset="0"/>
              <a:ea typeface="Open Sans" panose="020B0606030504020204" pitchFamily="34" charset="0"/>
              <a:cs typeface="Helvetica" panose="020B0604020202020204" pitchFamily="34" charset="0"/>
            </a:endParaRPr>
          </a:p>
        </p:txBody>
      </p:sp>
      <p:cxnSp>
        <p:nvCxnSpPr>
          <p:cNvPr id="57" name="Straight Connector 56">
            <a:extLst>
              <a:ext uri="{FF2B5EF4-FFF2-40B4-BE49-F238E27FC236}">
                <a16:creationId xmlns:a16="http://schemas.microsoft.com/office/drawing/2014/main" id="{DC48656B-08DA-40CB-9712-4A02FC9079FA}"/>
              </a:ext>
            </a:extLst>
          </p:cNvPr>
          <p:cNvCxnSpPr>
            <a:cxnSpLocks/>
          </p:cNvCxnSpPr>
          <p:nvPr/>
        </p:nvCxnSpPr>
        <p:spPr>
          <a:xfrm>
            <a:off x="6076950" y="2111037"/>
            <a:ext cx="0" cy="4273838"/>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62AE590B-BBDD-4D52-A98E-7809EE5E18DD}"/>
              </a:ext>
            </a:extLst>
          </p:cNvPr>
          <p:cNvSpPr/>
          <p:nvPr/>
        </p:nvSpPr>
        <p:spPr>
          <a:xfrm>
            <a:off x="157554" y="275586"/>
            <a:ext cx="118153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From a spending perspective, many of the ‘COVID’-segment newcomers are either currently ‘testing’ TV or concentrating on targeted flighting </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graphicFrame>
        <p:nvGraphicFramePr>
          <p:cNvPr id="17" name="Chart 16">
            <a:extLst>
              <a:ext uri="{FF2B5EF4-FFF2-40B4-BE49-F238E27FC236}">
                <a16:creationId xmlns:a16="http://schemas.microsoft.com/office/drawing/2014/main" id="{581CAA92-3B7E-47E9-BC60-65B8FC2B649A}"/>
              </a:ext>
            </a:extLst>
          </p:cNvPr>
          <p:cNvGraphicFramePr/>
          <p:nvPr>
            <p:extLst>
              <p:ext uri="{D42A27DB-BD31-4B8C-83A1-F6EECF244321}">
                <p14:modId xmlns:p14="http://schemas.microsoft.com/office/powerpoint/2010/main" val="2328827715"/>
              </p:ext>
            </p:extLst>
          </p:nvPr>
        </p:nvGraphicFramePr>
        <p:xfrm>
          <a:off x="6376028" y="2190784"/>
          <a:ext cx="5129213" cy="3721359"/>
        </p:xfrm>
        <a:graphic>
          <a:graphicData uri="http://schemas.openxmlformats.org/drawingml/2006/chart">
            <c:chart xmlns:c="http://schemas.openxmlformats.org/drawingml/2006/chart" xmlns:r="http://schemas.openxmlformats.org/officeDocument/2006/relationships" r:id="rId5"/>
          </a:graphicData>
        </a:graphic>
      </p:graphicFrame>
      <p:sp>
        <p:nvSpPr>
          <p:cNvPr id="72" name="TextBox 71">
            <a:extLst>
              <a:ext uri="{FF2B5EF4-FFF2-40B4-BE49-F238E27FC236}">
                <a16:creationId xmlns:a16="http://schemas.microsoft.com/office/drawing/2014/main" id="{6D5CE619-E37B-42A1-AF4B-90492A271AE0}"/>
              </a:ext>
            </a:extLst>
          </p:cNvPr>
          <p:cNvSpPr txBox="1"/>
          <p:nvPr/>
        </p:nvSpPr>
        <p:spPr>
          <a:xfrm>
            <a:off x="8140652" y="5853212"/>
            <a:ext cx="1682073" cy="246221"/>
          </a:xfrm>
          <a:prstGeom prst="rect">
            <a:avLst/>
          </a:prstGeom>
          <a:solidFill>
            <a:schemeClr val="bg1"/>
          </a:solidFill>
          <a:ln>
            <a:solidFill>
              <a:srgbClr val="1F1A62"/>
            </a:solidFill>
          </a:ln>
        </p:spPr>
        <p:txBody>
          <a:bodyPr wrap="square" rtlCol="0">
            <a:spAutoFit/>
          </a:bodyPr>
          <a:lstStyle>
            <a:defPPr>
              <a:defRPr lang="en-US"/>
            </a:defPPr>
            <a:lvl1pPr algn="ctr">
              <a:defRPr sz="1000" b="1">
                <a:solidFill>
                  <a:srgbClr val="1F1A62"/>
                </a:solidFill>
                <a:latin typeface="Helvetica" panose="020B0403020202020204" pitchFamily="34" charset="0"/>
              </a:defRPr>
            </a:lvl1pPr>
          </a:lstStyle>
          <a:p>
            <a:r>
              <a:rPr lang="en-US"/>
              <a:t>Average spend: </a:t>
            </a:r>
            <a:r>
              <a:rPr lang="en-US" u="sng"/>
              <a:t>$1.6MM</a:t>
            </a:r>
          </a:p>
        </p:txBody>
      </p:sp>
      <p:sp>
        <p:nvSpPr>
          <p:cNvPr id="75" name="TextBox 74">
            <a:extLst>
              <a:ext uri="{FF2B5EF4-FFF2-40B4-BE49-F238E27FC236}">
                <a16:creationId xmlns:a16="http://schemas.microsoft.com/office/drawing/2014/main" id="{36B04BC9-1A0B-4E38-8E4D-531F7CFCED6F}"/>
              </a:ext>
            </a:extLst>
          </p:cNvPr>
          <p:cNvSpPr txBox="1"/>
          <p:nvPr/>
        </p:nvSpPr>
        <p:spPr>
          <a:xfrm>
            <a:off x="2355624" y="5853212"/>
            <a:ext cx="1641339" cy="246221"/>
          </a:xfrm>
          <a:prstGeom prst="rect">
            <a:avLst/>
          </a:prstGeom>
          <a:solidFill>
            <a:schemeClr val="bg1"/>
          </a:solidFill>
          <a:ln>
            <a:solidFill>
              <a:srgbClr val="1F1A62"/>
            </a:solidFill>
          </a:ln>
        </p:spPr>
        <p:txBody>
          <a:bodyPr wrap="square" rtlCol="0">
            <a:spAutoFit/>
          </a:bodyPr>
          <a:lstStyle/>
          <a:p>
            <a:pPr algn="ctr"/>
            <a:r>
              <a:rPr lang="en-US" sz="1000" b="1">
                <a:solidFill>
                  <a:srgbClr val="1F1A62"/>
                </a:solidFill>
                <a:latin typeface="Helvetica" panose="020B0403020202020204" pitchFamily="34" charset="0"/>
              </a:rPr>
              <a:t>Average spend: </a:t>
            </a:r>
            <a:r>
              <a:rPr lang="en-US" sz="1000" b="1" u="sng">
                <a:solidFill>
                  <a:srgbClr val="1F1A62"/>
                </a:solidFill>
                <a:latin typeface="Helvetica" panose="020B0403020202020204" pitchFamily="34" charset="0"/>
              </a:rPr>
              <a:t>$1.2MM</a:t>
            </a:r>
            <a:endParaRPr lang="en-US" sz="1000" b="1">
              <a:solidFill>
                <a:srgbClr val="1F1A62"/>
              </a:solidFill>
              <a:latin typeface="Helvetica" panose="020B0403020202020204" pitchFamily="34" charset="0"/>
            </a:endParaRPr>
          </a:p>
        </p:txBody>
      </p:sp>
    </p:spTree>
    <p:extLst>
      <p:ext uri="{BB962C8B-B14F-4D97-AF65-F5344CB8AC3E}">
        <p14:creationId xmlns:p14="http://schemas.microsoft.com/office/powerpoint/2010/main" val="1576284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173693"/>
            <a:ext cx="7321222"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a:ea typeface="+mn-ea"/>
                <a:cs typeface="Helvetica"/>
              </a:rPr>
              <a:t>Summary: </a:t>
            </a:r>
            <a:r>
              <a:rPr kumimoji="0" lang="en-US" sz="2400" b="1" i="0" u="none" strike="noStrike" kern="1200" cap="none" spc="0" normalizeH="0" baseline="0" noProof="0">
                <a:ln>
                  <a:noFill/>
                </a:ln>
                <a:solidFill>
                  <a:srgbClr val="ED3C8D"/>
                </a:solidFill>
                <a:effectLst/>
                <a:uLnTx/>
                <a:uFillTx/>
                <a:latin typeface="Helvetica"/>
                <a:ea typeface="+mn-ea"/>
                <a:cs typeface="Helvetica"/>
              </a:rPr>
              <a:t>‘Non-COVID’ Brands &amp; ‘COVID’-Segment Brands</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Rectangle 7">
            <a:extLst>
              <a:ext uri="{FF2B5EF4-FFF2-40B4-BE49-F238E27FC236}">
                <a16:creationId xmlns:a16="http://schemas.microsoft.com/office/drawing/2014/main" id="{04D34D6A-64A4-49A8-BFBF-0B4EC7B338DD}"/>
              </a:ext>
            </a:extLst>
          </p:cNvPr>
          <p:cNvSpPr/>
          <p:nvPr/>
        </p:nvSpPr>
        <p:spPr>
          <a:xfrm>
            <a:off x="4575406" y="1329360"/>
            <a:ext cx="7187969" cy="2431435"/>
          </a:xfrm>
          <a:prstGeom prst="rect">
            <a:avLst/>
          </a:prstGeom>
          <a:noFill/>
        </p:spPr>
        <p:txBody>
          <a:bodyPr wrap="square" lIns="91440" tIns="45720" rIns="91440" bIns="45720" rtlCol="0" anchor="t">
            <a:spAutoFit/>
          </a:bodyPr>
          <a:lstStyle/>
          <a:p>
            <a:pPr marL="285750" lvl="0" indent="-285750" defTabSz="1172398">
              <a:buBlip>
                <a:blip r:embed="rId4"/>
              </a:buBlip>
              <a:defRPr/>
            </a:pPr>
            <a:r>
              <a:rPr lang="en-US" sz="1600" b="1">
                <a:solidFill>
                  <a:srgbClr val="1F1A62"/>
                </a:solidFill>
                <a:latin typeface="Helvetica" panose="020B0403020202020204" pitchFamily="34" charset="0"/>
                <a:ea typeface="Open Sans" panose="020B0606030504020204" pitchFamily="34" charset="0"/>
                <a:cs typeface="Open Sans" panose="020B0606030504020204" pitchFamily="34" charset="0"/>
              </a:rPr>
              <a:t>‘Non-COVID’ brands got older compared to last year as more mature brands were motivated to defend their category share of voice against recent challengers, while younger </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‘COVID’-segment brands </a:t>
            </a:r>
            <a:r>
              <a:rPr lang="en-US" sz="1600" b="1">
                <a:solidFill>
                  <a:srgbClr val="1F1A62"/>
                </a:solidFill>
                <a:latin typeface="Helvetica" panose="020B0403020202020204" pitchFamily="34" charset="0"/>
                <a:ea typeface="Open Sans" panose="020B0606030504020204" pitchFamily="34" charset="0"/>
                <a:cs typeface="Open Sans" panose="020B0606030504020204" pitchFamily="34" charset="0"/>
              </a:rPr>
              <a:t>grew in response to changing consumer behaviors and needs</a:t>
            </a: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285750" marR="0" lvl="0" indent="-285750" algn="l" defTabSz="1172398" rtl="0" eaLnBrk="1" fontAlgn="auto" latinLnBrk="0" hangingPunct="1">
              <a:lnSpc>
                <a:spcPct val="100000"/>
              </a:lnSpc>
              <a:spcBef>
                <a:spcPts val="0"/>
              </a:spcBef>
              <a:spcAft>
                <a:spcPts val="0"/>
              </a:spcAft>
              <a:buClrTx/>
              <a:buSzTx/>
              <a:buFontTx/>
              <a:buBlip>
                <a:blip r:embed="rId4"/>
              </a:buBlip>
              <a:tabLst/>
              <a:defRPr/>
            </a:pPr>
            <a:endPar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285750" marR="0" lvl="0" indent="-285750" algn="l" defTabSz="1172398" rtl="0" eaLnBrk="1" fontAlgn="auto" latinLnBrk="0" hangingPunct="1">
              <a:lnSpc>
                <a:spcPct val="100000"/>
              </a:lnSpc>
              <a:spcBef>
                <a:spcPts val="0"/>
              </a:spcBef>
              <a:spcAft>
                <a:spcPts val="0"/>
              </a:spcAft>
              <a:buClrTx/>
              <a:buSzTx/>
              <a:buFontTx/>
              <a:buBlip>
                <a:blip r:embed="rId4"/>
              </a:buBlip>
              <a:tabLst/>
              <a:defRPr/>
            </a:pP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Open Sans" panose="020B0606030504020204" pitchFamily="34" charset="0"/>
                <a:cs typeface="Open Sans" panose="020B0606030504020204" pitchFamily="34" charset="0"/>
              </a:rPr>
              <a:t>The average ‘non-COVID’ advertiser invested over double the average ‘COVID’-segment advertiser in national TV even as more ‘non-COVID’ brands test TV in comparison to last year and as spend by ‘COVID’-segment brands grow </a:t>
            </a:r>
            <a:endParaRPr kumimoji="0" lang="en-US" sz="1600" b="1" i="0" u="none" strike="noStrike" kern="1200" cap="none" spc="0" normalizeH="0" baseline="0" noProof="0">
              <a:ln>
                <a:noFill/>
              </a:ln>
              <a:solidFill>
                <a:srgbClr val="ED3C8D"/>
              </a:solidFill>
              <a:effectLst/>
              <a:uLnTx/>
              <a:uFillTx/>
              <a:latin typeface="Helvetica"/>
              <a:ea typeface="+mn-ea"/>
              <a:cs typeface="Helvetica"/>
            </a:endParaRPr>
          </a:p>
        </p:txBody>
      </p:sp>
    </p:spTree>
    <p:extLst>
      <p:ext uri="{BB962C8B-B14F-4D97-AF65-F5344CB8AC3E}">
        <p14:creationId xmlns:p14="http://schemas.microsoft.com/office/powerpoint/2010/main" val="3368971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75355A-045E-4AA1-9711-3B199BD99F03}"/>
              </a:ext>
            </a:extLst>
          </p:cNvPr>
          <p:cNvSpPr/>
          <p:nvPr/>
        </p:nvSpPr>
        <p:spPr>
          <a:xfrm>
            <a:off x="1" y="1687284"/>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51520" y="391163"/>
            <a:ext cx="1170495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Key Takeaways For Marketing Plans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Slide Number Placeholder 5">
            <a:extLst>
              <a:ext uri="{FF2B5EF4-FFF2-40B4-BE49-F238E27FC236}">
                <a16:creationId xmlns:a16="http://schemas.microsoft.com/office/drawing/2014/main" id="{25242525-3551-4CCA-8F02-3E9C86E1FBE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87620957-9260-438E-B7BD-9E46E95BA67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2" name="Picture 31">
            <a:extLst>
              <a:ext uri="{FF2B5EF4-FFF2-40B4-BE49-F238E27FC236}">
                <a16:creationId xmlns:a16="http://schemas.microsoft.com/office/drawing/2014/main" id="{634578AD-CCF3-4814-A265-971A4B7FF4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170327" y="2932530"/>
            <a:ext cx="2917050" cy="334145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E1F46B-70E6-5C48-A3D3-CAA938A36A27}"/>
              </a:ext>
            </a:extLst>
          </p:cNvPr>
          <p:cNvSpPr/>
          <p:nvPr/>
        </p:nvSpPr>
        <p:spPr>
          <a:xfrm>
            <a:off x="127465" y="3015166"/>
            <a:ext cx="30027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Brands Turn to TV to Meet Evolving Consumer Behaviors</a:t>
            </a:r>
          </a:p>
        </p:txBody>
      </p:sp>
      <p:sp>
        <p:nvSpPr>
          <p:cNvPr id="33" name="TextBox 32">
            <a:extLst>
              <a:ext uri="{FF2B5EF4-FFF2-40B4-BE49-F238E27FC236}">
                <a16:creationId xmlns:a16="http://schemas.microsoft.com/office/drawing/2014/main" id="{5560C96A-2084-0840-B88B-E4DD518EDBA0}"/>
              </a:ext>
            </a:extLst>
          </p:cNvPr>
          <p:cNvSpPr txBox="1"/>
          <p:nvPr/>
        </p:nvSpPr>
        <p:spPr>
          <a:xfrm>
            <a:off x="177487" y="3582867"/>
            <a:ext cx="2902731" cy="224676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During year two of the ongoing pandemic, opportunistic advertisers lined up to invest in national TV for the first time, </a:t>
            </a:r>
            <a:r>
              <a:rPr lang="en-US" sz="1400">
                <a:solidFill>
                  <a:prstClr val="white"/>
                </a:solidFill>
                <a:latin typeface="Helvetica Light" panose="020B0403020202020204" pitchFamily="34" charset="0"/>
              </a:rPr>
              <a:t>looking to capitalize on changing consumer behaviors. Since many of these newfound consumer needs involved online behaviors, brands were turning to TV to drive digital actions.</a:t>
            </a:r>
            <a:endParaRPr kumimoji="0" lang="en-US" sz="1400" b="1" i="0" u="none" strike="noStrike" kern="1200" cap="none" spc="0" normalizeH="0" baseline="0" noProof="0">
              <a:ln>
                <a:noFill/>
              </a:ln>
              <a:solidFill>
                <a:srgbClr val="FFE600"/>
              </a:solidFill>
              <a:effectLst/>
              <a:uLnTx/>
              <a:uFillTx/>
              <a:latin typeface="Helvetica Light" panose="020B0403020202020204" pitchFamily="34" charset="0"/>
              <a:ea typeface="+mn-ea"/>
              <a:cs typeface="+mn-cs"/>
            </a:endParaRPr>
          </a:p>
        </p:txBody>
      </p:sp>
      <p:pic>
        <p:nvPicPr>
          <p:cNvPr id="7" name="Picture 6" descr="Icon&#10;&#10;Description automatically generated">
            <a:extLst>
              <a:ext uri="{FF2B5EF4-FFF2-40B4-BE49-F238E27FC236}">
                <a16:creationId xmlns:a16="http://schemas.microsoft.com/office/drawing/2014/main" id="{B02A9590-C3CB-4E8D-95F5-C3036C55F4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98185" y="1797345"/>
            <a:ext cx="1061334" cy="1061334"/>
          </a:xfrm>
          <a:prstGeom prst="rect">
            <a:avLst/>
          </a:prstGeom>
        </p:spPr>
      </p:pic>
      <p:sp>
        <p:nvSpPr>
          <p:cNvPr id="28" name="Rectangle 27">
            <a:extLst>
              <a:ext uri="{FF2B5EF4-FFF2-40B4-BE49-F238E27FC236}">
                <a16:creationId xmlns:a16="http://schemas.microsoft.com/office/drawing/2014/main" id="{611A2BD2-28EE-844C-ABD0-1BBA2351FC49}"/>
              </a:ext>
            </a:extLst>
          </p:cNvPr>
          <p:cNvSpPr/>
          <p:nvPr/>
        </p:nvSpPr>
        <p:spPr>
          <a:xfrm>
            <a:off x="3269747" y="2911009"/>
            <a:ext cx="2823185" cy="336297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4CC8CE6-CBBB-9148-9480-ABF797D19659}"/>
              </a:ext>
            </a:extLst>
          </p:cNvPr>
          <p:cNvSpPr/>
          <p:nvPr/>
        </p:nvSpPr>
        <p:spPr>
          <a:xfrm>
            <a:off x="3230414" y="3015166"/>
            <a:ext cx="290185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Advertisers Are Using TV to Drive Awareness &amp; Recognition</a:t>
            </a:r>
          </a:p>
        </p:txBody>
      </p:sp>
      <p:sp>
        <p:nvSpPr>
          <p:cNvPr id="27" name="TextBox 26">
            <a:extLst>
              <a:ext uri="{FF2B5EF4-FFF2-40B4-BE49-F238E27FC236}">
                <a16:creationId xmlns:a16="http://schemas.microsoft.com/office/drawing/2014/main" id="{AB865B79-90D6-453D-BAF7-DDFD79E1D07C}"/>
              </a:ext>
            </a:extLst>
          </p:cNvPr>
          <p:cNvSpPr txBox="1"/>
          <p:nvPr/>
        </p:nvSpPr>
        <p:spPr>
          <a:xfrm>
            <a:off x="3269661" y="3582867"/>
            <a:ext cx="2819827" cy="246221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Helvetica Light" panose="020B0403020202020204" pitchFamily="34" charset="0"/>
              </a:rPr>
              <a:t>In line with their business objectives and a desire to make a big splash among audiences, many brands are launching their first national TV campaigns by aligning with high-profile TV events and celebrity partnerships to reach big audiences that will drive immediate recognition and create consumer excitement.</a:t>
            </a:r>
            <a:endParaRPr kumimoji="0" lang="en-US" sz="14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endParaRPr>
          </a:p>
        </p:txBody>
      </p:sp>
      <p:pic>
        <p:nvPicPr>
          <p:cNvPr id="9" name="Picture 8" descr="A picture containing text, sign&#10;&#10;Description automatically generated">
            <a:extLst>
              <a:ext uri="{FF2B5EF4-FFF2-40B4-BE49-F238E27FC236}">
                <a16:creationId xmlns:a16="http://schemas.microsoft.com/office/drawing/2014/main" id="{7678AC2B-AB8D-4E0A-A2A3-1A34262361E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50672" y="1793604"/>
            <a:ext cx="1061334" cy="1061334"/>
          </a:xfrm>
          <a:prstGeom prst="rect">
            <a:avLst/>
          </a:prstGeom>
        </p:spPr>
      </p:pic>
      <p:sp>
        <p:nvSpPr>
          <p:cNvPr id="29" name="Rectangle 28">
            <a:extLst>
              <a:ext uri="{FF2B5EF4-FFF2-40B4-BE49-F238E27FC236}">
                <a16:creationId xmlns:a16="http://schemas.microsoft.com/office/drawing/2014/main" id="{BE7A67A6-9B9E-EC45-BEF3-59FAC4400EEB}"/>
              </a:ext>
            </a:extLst>
          </p:cNvPr>
          <p:cNvSpPr/>
          <p:nvPr/>
        </p:nvSpPr>
        <p:spPr>
          <a:xfrm>
            <a:off x="6275216" y="2911009"/>
            <a:ext cx="2823185" cy="336916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1AF966E-5A86-E944-B039-CE9D7B0774B6}"/>
              </a:ext>
            </a:extLst>
          </p:cNvPr>
          <p:cNvSpPr/>
          <p:nvPr/>
        </p:nvSpPr>
        <p:spPr>
          <a:xfrm>
            <a:off x="6403542" y="3015166"/>
            <a:ext cx="256653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itchFamily="2" charset="0"/>
                <a:ea typeface="+mn-ea"/>
                <a:cs typeface="+mn-cs"/>
              </a:rPr>
              <a:t>TV is Viable to Brands Across Lifestages</a:t>
            </a:r>
          </a:p>
        </p:txBody>
      </p:sp>
      <p:sp>
        <p:nvSpPr>
          <p:cNvPr id="37" name="TextBox 36">
            <a:extLst>
              <a:ext uri="{FF2B5EF4-FFF2-40B4-BE49-F238E27FC236}">
                <a16:creationId xmlns:a16="http://schemas.microsoft.com/office/drawing/2014/main" id="{42A241C3-2D1B-024B-B921-2CBD7F24B51F}"/>
              </a:ext>
            </a:extLst>
          </p:cNvPr>
          <p:cNvSpPr txBox="1"/>
          <p:nvPr/>
        </p:nvSpPr>
        <p:spPr>
          <a:xfrm>
            <a:off x="6232439" y="3582867"/>
            <a:ext cx="2908738" cy="2677656"/>
          </a:xfrm>
          <a:prstGeom prst="rect">
            <a:avLst/>
          </a:prstGeom>
          <a:noFill/>
        </p:spPr>
        <p:txBody>
          <a:bodyPr wrap="square" rtlCol="0">
            <a:spAutoFit/>
          </a:bodyPr>
          <a:lstStyle>
            <a:defPPr>
              <a:defRPr lang="en-US"/>
            </a:defPPr>
            <a:lvl1pPr lvl="0">
              <a:defRPr sz="1200">
                <a:solidFill>
                  <a:schemeClr val="bg1"/>
                </a:solidFill>
                <a:latin typeface="Helvetica Light" panose="020B0403020202020204" pitchFamily="34" charset="0"/>
              </a:defRPr>
            </a:lvl1pPr>
          </a:lstStyle>
          <a:p>
            <a:pPr lvl="0">
              <a:defRPr/>
            </a:pPr>
            <a:r>
              <a:rPr lang="en-US" sz="1400">
                <a:solidFill>
                  <a:prstClr val="white"/>
                </a:solidFill>
              </a:rPr>
              <a:t>Advertisers from different life stages and budget sizes are investing in national TV to defend their share of voice from upstart challengers or quickly establish themselves in growing categories, while driving business outcomes. Both young and established brands from all walks of life are investing for the first time to disrupt highly competitive categories and drive awareness.</a:t>
            </a:r>
            <a:endParaRPr kumimoji="0" lang="en-US" sz="14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endParaRPr>
          </a:p>
        </p:txBody>
      </p:sp>
      <p:pic>
        <p:nvPicPr>
          <p:cNvPr id="12" name="Picture 11" descr="Icon&#10;&#10;Description automatically generated">
            <a:extLst>
              <a:ext uri="{FF2B5EF4-FFF2-40B4-BE49-F238E27FC236}">
                <a16:creationId xmlns:a16="http://schemas.microsoft.com/office/drawing/2014/main" id="{F9119A51-936C-4390-8889-82C0644797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39552" y="1706100"/>
            <a:ext cx="1294513" cy="1294513"/>
          </a:xfrm>
          <a:prstGeom prst="rect">
            <a:avLst/>
          </a:prstGeom>
        </p:spPr>
      </p:pic>
      <p:sp>
        <p:nvSpPr>
          <p:cNvPr id="3" name="Rectangle 2">
            <a:extLst>
              <a:ext uri="{FF2B5EF4-FFF2-40B4-BE49-F238E27FC236}">
                <a16:creationId xmlns:a16="http://schemas.microsoft.com/office/drawing/2014/main" id="{5A89DA6F-6C53-4CA9-8C79-2F5032B2325F}"/>
              </a:ext>
            </a:extLst>
          </p:cNvPr>
          <p:cNvSpPr/>
          <p:nvPr/>
        </p:nvSpPr>
        <p:spPr>
          <a:xfrm>
            <a:off x="9241351" y="2904808"/>
            <a:ext cx="2823185" cy="336916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BC7F04D2-8726-4568-A0A9-AEEBCCFB1D77}"/>
              </a:ext>
            </a:extLst>
          </p:cNvPr>
          <p:cNvSpPr/>
          <p:nvPr/>
        </p:nvSpPr>
        <p:spPr>
          <a:xfrm>
            <a:off x="9241351" y="3015166"/>
            <a:ext cx="282318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E600"/>
                </a:solidFill>
                <a:latin typeface="Helvetica" pitchFamily="2" charset="0"/>
              </a:rPr>
              <a:t>No ‘One Size Fits All’ Approach for New Advertisers</a:t>
            </a:r>
            <a:endParaRPr kumimoji="0" lang="en-US" sz="1400" b="1" i="0" u="none" strike="noStrike" kern="1200" cap="none" spc="0" normalizeH="0" baseline="0" noProof="0">
              <a:ln>
                <a:noFill/>
              </a:ln>
              <a:solidFill>
                <a:srgbClr val="FFE600"/>
              </a:solidFill>
              <a:effectLst/>
              <a:uLnTx/>
              <a:uFillTx/>
              <a:latin typeface="Helvetica" pitchFamily="2" charset="0"/>
              <a:ea typeface="+mn-ea"/>
              <a:cs typeface="+mn-cs"/>
            </a:endParaRPr>
          </a:p>
        </p:txBody>
      </p:sp>
      <p:pic>
        <p:nvPicPr>
          <p:cNvPr id="14" name="Picture 13" descr="A picture containing text&#10;&#10;Description automatically generated">
            <a:extLst>
              <a:ext uri="{FF2B5EF4-FFF2-40B4-BE49-F238E27FC236}">
                <a16:creationId xmlns:a16="http://schemas.microsoft.com/office/drawing/2014/main" id="{4BCC83BA-619C-435E-9F6D-3787452DED3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980184" y="1648463"/>
            <a:ext cx="1345519" cy="1345519"/>
          </a:xfrm>
          <a:prstGeom prst="rect">
            <a:avLst/>
          </a:prstGeom>
        </p:spPr>
      </p:pic>
      <p:sp>
        <p:nvSpPr>
          <p:cNvPr id="24" name="TextBox 23">
            <a:extLst>
              <a:ext uri="{FF2B5EF4-FFF2-40B4-BE49-F238E27FC236}">
                <a16:creationId xmlns:a16="http://schemas.microsoft.com/office/drawing/2014/main" id="{988BB3AF-61BB-4D2E-B87C-2D5AA63F5FB2}"/>
              </a:ext>
            </a:extLst>
          </p:cNvPr>
          <p:cNvSpPr txBox="1"/>
          <p:nvPr/>
        </p:nvSpPr>
        <p:spPr>
          <a:xfrm>
            <a:off x="9285844" y="3582867"/>
            <a:ext cx="2734198" cy="2462213"/>
          </a:xfrm>
          <a:prstGeom prst="rect">
            <a:avLst/>
          </a:prstGeom>
          <a:noFill/>
        </p:spPr>
        <p:txBody>
          <a:bodyPr wrap="square" rtlCol="0">
            <a:spAutoFit/>
          </a:bodyPr>
          <a:lstStyle>
            <a:defPPr>
              <a:defRPr lang="en-US"/>
            </a:defPPr>
            <a:lvl1pPr lvl="0">
              <a:defRPr sz="1200">
                <a:solidFill>
                  <a:schemeClr val="bg1"/>
                </a:solidFill>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Similar to 2020, depending on the business objectives and desired outcomes, different brands employ different go-to-market strategies to deliver successful results – some utilize a ‘test and learn’ approach for their first campaign while others immediately ‘go big’ in support of major product or service launches.</a:t>
            </a:r>
          </a:p>
        </p:txBody>
      </p:sp>
    </p:spTree>
    <p:extLst>
      <p:ext uri="{BB962C8B-B14F-4D97-AF65-F5344CB8AC3E}">
        <p14:creationId xmlns:p14="http://schemas.microsoft.com/office/powerpoint/2010/main" val="276887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D3A7C3-9423-4DEA-8167-5DB6C29266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21234" y="-1"/>
            <a:ext cx="3170766" cy="1846331"/>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188364"/>
            <a:ext cx="57857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233B3C66-BB54-4899-9837-0457B0BFA117}"/>
              </a:ext>
            </a:extLst>
          </p:cNvPr>
          <p:cNvSpPr/>
          <p:nvPr/>
        </p:nvSpPr>
        <p:spPr>
          <a:xfrm>
            <a:off x="305054" y="6007647"/>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chemeClr val="bg1"/>
                </a:solidFill>
                <a:effectLst/>
                <a:uLnTx/>
                <a:uFillTx/>
                <a:latin typeface="Helvetica" pitchFamily="2" charset="0"/>
                <a:ea typeface="+mn-ea"/>
                <a:cs typeface="+mn-cs"/>
              </a:rPr>
              <a:t> </a:t>
            </a:r>
            <a:r>
              <a:rPr kumimoji="0" lang="en-US" sz="1200" b="1" i="0" u="none" strike="noStrike" kern="1200" cap="none" spc="0" normalizeH="0" baseline="0" noProof="0">
                <a:ln>
                  <a:noFill/>
                </a:ln>
                <a:solidFill>
                  <a:schemeClr val="bg1"/>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B973AC1-8E1F-406F-B2A6-A7902FA37173}"/>
              </a:ext>
            </a:extLst>
          </p:cNvPr>
          <p:cNvSpPr/>
          <p:nvPr/>
        </p:nvSpPr>
        <p:spPr>
          <a:xfrm>
            <a:off x="544398" y="6586958"/>
            <a:ext cx="11669120" cy="25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145294" y="542425"/>
            <a:ext cx="2417075" cy="744993"/>
            <a:chOff x="198561" y="542425"/>
            <a:chExt cx="2417075" cy="744993"/>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Jason Wiese</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97F9895F-B2CF-4F6E-A124-87D6BB078209}"/>
                </a:ext>
              </a:extLst>
            </p:cNvPr>
            <p:cNvSpPr txBox="1"/>
            <p:nvPr/>
          </p:nvSpPr>
          <p:spPr>
            <a:xfrm>
              <a:off x="198561" y="856531"/>
              <a:ext cx="24170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7" name="Group 6">
            <a:extLst>
              <a:ext uri="{FF2B5EF4-FFF2-40B4-BE49-F238E27FC236}">
                <a16:creationId xmlns:a16="http://schemas.microsoft.com/office/drawing/2014/main" id="{EC736EE8-AB58-4D19-A9C8-A0FEE809FAA8}"/>
              </a:ext>
            </a:extLst>
          </p:cNvPr>
          <p:cNvGrpSpPr/>
          <p:nvPr/>
        </p:nvGrpSpPr>
        <p:grpSpPr>
          <a:xfrm>
            <a:off x="2430518" y="542425"/>
            <a:ext cx="1875167" cy="744993"/>
            <a:chOff x="2529807" y="542425"/>
            <a:chExt cx="1875167" cy="744993"/>
          </a:xfrm>
        </p:grpSpPr>
        <p:sp>
          <p:nvSpPr>
            <p:cNvPr id="33" name="TextBox 32">
              <a:hlinkClick r:id="rId6"/>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7" y="856531"/>
              <a:ext cx="18751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4307183" y="542425"/>
            <a:ext cx="1714453" cy="744993"/>
            <a:chOff x="4357874" y="542425"/>
            <a:chExt cx="1714453" cy="744993"/>
          </a:xfrm>
        </p:grpSpPr>
        <p:sp>
          <p:nvSpPr>
            <p:cNvPr id="35" name="TextBox 34">
              <a:hlinkClick r:id="rId5"/>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hlinkClick r:id="rId5">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karolinag@thevab.com</a:t>
              </a:r>
            </a:p>
          </p:txBody>
        </p:sp>
      </p:grpSp>
      <p:grpSp>
        <p:nvGrpSpPr>
          <p:cNvPr id="10" name="Group 9">
            <a:extLst>
              <a:ext uri="{FF2B5EF4-FFF2-40B4-BE49-F238E27FC236}">
                <a16:creationId xmlns:a16="http://schemas.microsoft.com/office/drawing/2014/main" id="{7498DAD7-9CB2-49A4-A0C8-FA74BD487B7D}"/>
              </a:ext>
            </a:extLst>
          </p:cNvPr>
          <p:cNvGrpSpPr/>
          <p:nvPr/>
        </p:nvGrpSpPr>
        <p:grpSpPr>
          <a:xfrm>
            <a:off x="6249476" y="1793418"/>
            <a:ext cx="2904612" cy="2002955"/>
            <a:chOff x="6249476" y="1793418"/>
            <a:chExt cx="2904612" cy="2002955"/>
          </a:xfrm>
        </p:grpSpPr>
        <p:pic>
          <p:nvPicPr>
            <p:cNvPr id="11" name="Picture 10">
              <a:hlinkClick r:id="rId7"/>
              <a:extLst>
                <a:ext uri="{FF2B5EF4-FFF2-40B4-BE49-F238E27FC236}">
                  <a16:creationId xmlns:a16="http://schemas.microsoft.com/office/drawing/2014/main" id="{0AEBCB52-436C-4B75-9412-BD806975CB6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37139" y="1793418"/>
              <a:ext cx="2464048" cy="1383221"/>
            </a:xfrm>
            <a:prstGeom prst="rect">
              <a:avLst/>
            </a:prstGeom>
            <a:ln>
              <a:solidFill>
                <a:srgbClr val="1F1A62"/>
              </a:solidFill>
            </a:ln>
          </p:spPr>
        </p:pic>
        <p:sp>
          <p:nvSpPr>
            <p:cNvPr id="39" name="TextBox 38">
              <a:hlinkClick r:id="rId7"/>
              <a:extLst>
                <a:ext uri="{FF2B5EF4-FFF2-40B4-BE49-F238E27FC236}">
                  <a16:creationId xmlns:a16="http://schemas.microsoft.com/office/drawing/2014/main" id="{6103E57D-518A-4E1D-9143-658131064F98}"/>
                </a:ext>
              </a:extLst>
            </p:cNvPr>
            <p:cNvSpPr txBox="1"/>
            <p:nvPr/>
          </p:nvSpPr>
          <p:spPr>
            <a:xfrm>
              <a:off x="6249476" y="3180820"/>
              <a:ext cx="290461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Secret of My Success</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Examining The Winning Marketing Strategy That’s Fueling High-Growth DTC Brands</a:t>
              </a:r>
            </a:p>
          </p:txBody>
        </p:sp>
      </p:grpSp>
      <p:sp>
        <p:nvSpPr>
          <p:cNvPr id="43" name="TextBox 42">
            <a:hlinkClick r:id="rId9"/>
            <a:extLst>
              <a:ext uri="{FF2B5EF4-FFF2-40B4-BE49-F238E27FC236}">
                <a16:creationId xmlns:a16="http://schemas.microsoft.com/office/drawing/2014/main" id="{D7C29B8A-CFD1-45C2-BE1C-54F8029B263B}"/>
              </a:ext>
            </a:extLst>
          </p:cNvPr>
          <p:cNvSpPr txBox="1"/>
          <p:nvPr/>
        </p:nvSpPr>
        <p:spPr>
          <a:xfrm>
            <a:off x="9184141" y="3190247"/>
            <a:ext cx="267920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Meeting Industry Challenges</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Guidance and Inspiration to Embracing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 Audience-First TV Buying Approach</a:t>
            </a:r>
          </a:p>
        </p:txBody>
      </p:sp>
      <p:sp>
        <p:nvSpPr>
          <p:cNvPr id="46" name="TextBox 45">
            <a:hlinkClick r:id="rId10"/>
            <a:extLst>
              <a:ext uri="{FF2B5EF4-FFF2-40B4-BE49-F238E27FC236}">
                <a16:creationId xmlns:a16="http://schemas.microsoft.com/office/drawing/2014/main" id="{FAF74B95-EB6A-4959-9FAA-A0D5A7BD02D3}"/>
              </a:ext>
            </a:extLst>
          </p:cNvPr>
          <p:cNvSpPr txBox="1"/>
          <p:nvPr/>
        </p:nvSpPr>
        <p:spPr>
          <a:xfrm>
            <a:off x="6436125" y="5471797"/>
            <a:ext cx="2505207"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Proven Strategies &amp; Tactics </a:t>
            </a:r>
            <a:r>
              <a:rPr lang="en-US" sz="1200" b="1">
                <a:solidFill>
                  <a:srgbClr val="4EBEA4"/>
                </a:solidFill>
                <a:latin typeface="Helvetica" panose="020B0403020202020204" pitchFamily="34" charset="0"/>
              </a:rPr>
              <a:t>I</a:t>
            </a: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n Audience</a:t>
            </a:r>
            <a:r>
              <a:rPr lang="en-US" sz="1200" b="1">
                <a:solidFill>
                  <a:srgbClr val="4EBEA4"/>
                </a:solidFill>
                <a:latin typeface="Helvetica" panose="020B0403020202020204" pitchFamily="34" charset="0"/>
              </a:rPr>
              <a:t>-Based TV Buying</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sp>
        <p:nvSpPr>
          <p:cNvPr id="48" name="TextBox 47">
            <a:hlinkClick r:id="rId11"/>
            <a:extLst>
              <a:ext uri="{FF2B5EF4-FFF2-40B4-BE49-F238E27FC236}">
                <a16:creationId xmlns:a16="http://schemas.microsoft.com/office/drawing/2014/main" id="{BF737277-8625-4A43-8907-545E95C5E49B}"/>
              </a:ext>
            </a:extLst>
          </p:cNvPr>
          <p:cNvSpPr txBox="1"/>
          <p:nvPr/>
        </p:nvSpPr>
        <p:spPr>
          <a:xfrm>
            <a:off x="9186686" y="5471797"/>
            <a:ext cx="2679208"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Welcome to TV</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Who’s Behind The $1.3 Billion Investment During a Year of Uncertainty</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Rectangle 26">
            <a:extLst>
              <a:ext uri="{FF2B5EF4-FFF2-40B4-BE49-F238E27FC236}">
                <a16:creationId xmlns:a16="http://schemas.microsoft.com/office/drawing/2014/main" id="{1FFDB139-FA64-4237-A0A0-6069CB182A7A}"/>
              </a:ext>
            </a:extLst>
          </p:cNvPr>
          <p:cNvSpPr/>
          <p:nvPr/>
        </p:nvSpPr>
        <p:spPr>
          <a:xfrm>
            <a:off x="104844" y="3927041"/>
            <a:ext cx="599115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FFE600"/>
                </a:solidFill>
                <a:effectLst/>
                <a:uLnTx/>
                <a:uFillTx/>
                <a:latin typeface="Helvetica" pitchFamily="2" charset="0"/>
                <a:ea typeface="+mn-ea"/>
                <a:cs typeface="+mn-cs"/>
                <a:hlinkClick r:id="rId12" action="ppaction://hlinksldjump">
                  <a:extLst>
                    <a:ext uri="{A12FA001-AC4F-418D-AE19-62706E023703}">
                      <ahyp:hlinkClr xmlns:ahyp="http://schemas.microsoft.com/office/drawing/2018/hyperlinkcolor" val="tx"/>
                    </a:ext>
                  </a:extLst>
                </a:hlinkClick>
              </a:rPr>
              <a:t>Click here for the full list</a:t>
            </a:r>
            <a:r>
              <a:rPr kumimoji="0" lang="en-US" sz="2000" b="1" i="0" strike="noStrike" kern="1200" cap="none" spc="0" normalizeH="0" baseline="0" noProof="0">
                <a:ln>
                  <a:noFill/>
                </a:ln>
                <a:solidFill>
                  <a:schemeClr val="bg1"/>
                </a:solidFill>
                <a:effectLst/>
                <a:uLnTx/>
                <a:uFillTx/>
                <a:latin typeface="Helvetica" pitchFamily="2" charset="0"/>
                <a:ea typeface="+mn-ea"/>
                <a:cs typeface="+mn-cs"/>
              </a:rPr>
              <a:t> </a:t>
            </a:r>
            <a:r>
              <a:rPr kumimoji="0" lang="en-US" sz="2000" b="1" i="0" u="none" strike="noStrike" kern="1200" cap="none" spc="0" normalizeH="0" baseline="0" noProof="0">
                <a:ln>
                  <a:noFill/>
                </a:ln>
                <a:solidFill>
                  <a:schemeClr val="bg1"/>
                </a:solidFill>
                <a:effectLst/>
                <a:uLnTx/>
                <a:uFillTx/>
                <a:latin typeface="Helvetica" pitchFamily="2" charset="0"/>
                <a:ea typeface="+mn-ea"/>
                <a:cs typeface="+mn-cs"/>
              </a:rPr>
              <a:t>of 1H 2021 new national TV advertisers by</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 brand spend</a:t>
            </a:r>
            <a:endParaRPr kumimoji="0" lang="en-US" sz="1400" b="0" i="0" u="sng"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3" name="Picture 12">
            <a:hlinkClick r:id="rId10"/>
            <a:extLst>
              <a:ext uri="{FF2B5EF4-FFF2-40B4-BE49-F238E27FC236}">
                <a16:creationId xmlns:a16="http://schemas.microsoft.com/office/drawing/2014/main" id="{76FAE4E5-C8C1-4875-9529-4BEE1F0863F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440344" y="4072540"/>
            <a:ext cx="2459060" cy="1383221"/>
          </a:xfrm>
          <a:prstGeom prst="rect">
            <a:avLst/>
          </a:prstGeom>
          <a:ln>
            <a:solidFill>
              <a:srgbClr val="1F1A62"/>
            </a:solidFill>
          </a:ln>
        </p:spPr>
      </p:pic>
      <p:pic>
        <p:nvPicPr>
          <p:cNvPr id="15" name="Picture 14">
            <a:hlinkClick r:id="rId9"/>
            <a:extLst>
              <a:ext uri="{FF2B5EF4-FFF2-40B4-BE49-F238E27FC236}">
                <a16:creationId xmlns:a16="http://schemas.microsoft.com/office/drawing/2014/main" id="{74F6EBC9-F970-4938-8A92-F2BB5AC5D8D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9273590" y="1824339"/>
            <a:ext cx="2459060" cy="1383221"/>
          </a:xfrm>
          <a:prstGeom prst="rect">
            <a:avLst/>
          </a:prstGeom>
          <a:ln>
            <a:solidFill>
              <a:srgbClr val="1F1A62"/>
            </a:solidFill>
          </a:ln>
        </p:spPr>
      </p:pic>
      <p:pic>
        <p:nvPicPr>
          <p:cNvPr id="24" name="Picture 23">
            <a:hlinkClick r:id="rId11"/>
            <a:extLst>
              <a:ext uri="{FF2B5EF4-FFF2-40B4-BE49-F238E27FC236}">
                <a16:creationId xmlns:a16="http://schemas.microsoft.com/office/drawing/2014/main" id="{96485938-C960-4ACF-AF40-7A9EB49B8FD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294900" y="4072540"/>
            <a:ext cx="2451395" cy="1378910"/>
          </a:xfrm>
          <a:prstGeom prst="rect">
            <a:avLst/>
          </a:prstGeom>
          <a:ln>
            <a:solidFill>
              <a:srgbClr val="1F1A62"/>
            </a:solidFill>
          </a:ln>
        </p:spPr>
      </p:pic>
    </p:spTree>
    <p:extLst>
      <p:ext uri="{BB962C8B-B14F-4D97-AF65-F5344CB8AC3E}">
        <p14:creationId xmlns:p14="http://schemas.microsoft.com/office/powerpoint/2010/main" val="2469683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729"/>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483206" y="6568104"/>
            <a:ext cx="11730311" cy="2526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446908" y="3719810"/>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297378" y="3479937"/>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3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help you build your brand by focusing on core marketing principles that will help drive tangible business outcomes.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17" name="Text Box 2">
            <a:extLst>
              <a:ext uri="{FF2B5EF4-FFF2-40B4-BE49-F238E27FC236}">
                <a16:creationId xmlns:a16="http://schemas.microsoft.com/office/drawing/2014/main" id="{5CA12EA2-B654-4A56-9580-28306017141D}"/>
              </a:ext>
            </a:extLst>
          </p:cNvPr>
          <p:cNvSpPr txBox="1">
            <a:spLocks noChangeArrowheads="1"/>
          </p:cNvSpPr>
          <p:nvPr/>
        </p:nvSpPr>
        <p:spPr bwMode="auto">
          <a:xfrm>
            <a:off x="4611697" y="3719810"/>
            <a:ext cx="3183572" cy="147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endPar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501520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44207" y="3429000"/>
            <a:ext cx="76282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white"/>
                </a:solidFill>
                <a:latin typeface="Helvetica" pitchFamily="2" charset="0"/>
              </a:rPr>
              <a:t>1</a:t>
            </a:r>
            <a:r>
              <a:rPr lang="en-US" sz="2800" b="1" baseline="30000">
                <a:solidFill>
                  <a:prstClr val="white"/>
                </a:solidFill>
                <a:latin typeface="Helvetica" pitchFamily="2" charset="0"/>
              </a:rPr>
              <a:t>st</a:t>
            </a:r>
            <a:r>
              <a:rPr lang="en-US" sz="2800" b="1">
                <a:solidFill>
                  <a:prstClr val="white"/>
                </a:solidFill>
                <a:latin typeface="Helvetica" pitchFamily="2" charset="0"/>
              </a:rPr>
              <a:t> Half 2021 New TV Advertiser Lists</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83897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6BD1D7B-CFFD-AB40-AE04-379262D9E97A}"/>
              </a:ext>
            </a:extLst>
          </p:cNvPr>
          <p:cNvSpPr/>
          <p:nvPr/>
        </p:nvSpPr>
        <p:spPr>
          <a:xfrm>
            <a:off x="125072" y="265414"/>
            <a:ext cx="1201746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New Advertiser List: </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The national TV marketplace enabled these </a:t>
            </a:r>
            <a:r>
              <a:rPr lang="en-US" sz="2400" b="1">
                <a:solidFill>
                  <a:srgbClr val="ED3C8D"/>
                </a:solidFill>
                <a:latin typeface="Helvetica" pitchFamily="2" charset="0"/>
              </a:rPr>
              <a:t>162</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 bold new advertisers across categories and budget levels</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 to increase reach and relevancy</a:t>
            </a: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 Placeholder 3">
            <a:extLst>
              <a:ext uri="{FF2B5EF4-FFF2-40B4-BE49-F238E27FC236}">
                <a16:creationId xmlns:a16="http://schemas.microsoft.com/office/drawing/2014/main" id="{B9C279CA-2713-4D36-BCE6-A8CD5E249562}"/>
              </a:ext>
            </a:extLst>
          </p:cNvPr>
          <p:cNvSpPr txBox="1">
            <a:spLocks/>
          </p:cNvSpPr>
          <p:nvPr/>
        </p:nvSpPr>
        <p:spPr>
          <a:xfrm>
            <a:off x="455745" y="6247885"/>
            <a:ext cx="11686795" cy="303102"/>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a:t>
            </a:r>
            <a:b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b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The above</a:t>
            </a:r>
            <a:r>
              <a:rPr lang="en-US" sz="800">
                <a:solidFill>
                  <a:srgbClr val="1B1464"/>
                </a:solidFill>
                <a:latin typeface="Helvetica" pitchFamily="2" charset="0"/>
                <a:ea typeface="Open Sans" panose="020B0606030504020204" pitchFamily="34" charset="0"/>
                <a:cs typeface="Open Sans" panose="020B0606030504020204" pitchFamily="34" charset="0"/>
              </a:rPr>
              <a:t> chart represents the full list of new advertisers, including direct-to-consumer brands.</a:t>
            </a:r>
            <a:endPar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endParaRPr>
          </a:p>
        </p:txBody>
      </p:sp>
      <p:graphicFrame>
        <p:nvGraphicFramePr>
          <p:cNvPr id="176" name="Table 175">
            <a:extLst>
              <a:ext uri="{FF2B5EF4-FFF2-40B4-BE49-F238E27FC236}">
                <a16:creationId xmlns:a16="http://schemas.microsoft.com/office/drawing/2014/main" id="{96653AF3-6316-44D2-A163-E6CFFDA68F3E}"/>
              </a:ext>
            </a:extLst>
          </p:cNvPr>
          <p:cNvGraphicFramePr>
            <a:graphicFrameLocks noGrp="1"/>
          </p:cNvGraphicFramePr>
          <p:nvPr>
            <p:extLst>
              <p:ext uri="{D42A27DB-BD31-4B8C-83A1-F6EECF244321}">
                <p14:modId xmlns:p14="http://schemas.microsoft.com/office/powerpoint/2010/main" val="3246684552"/>
              </p:ext>
            </p:extLst>
          </p:nvPr>
        </p:nvGraphicFramePr>
        <p:xfrm>
          <a:off x="125072" y="1536975"/>
          <a:ext cx="2352912" cy="4671060"/>
        </p:xfrm>
        <a:graphic>
          <a:graphicData uri="http://schemas.openxmlformats.org/drawingml/2006/table">
            <a:tbl>
              <a:tblPr>
                <a:tableStyleId>{5C22544A-7EE6-4342-B048-85BDC9FD1C3A}</a:tableStyleId>
              </a:tblPr>
              <a:tblGrid>
                <a:gridCol w="1601095">
                  <a:extLst>
                    <a:ext uri="{9D8B030D-6E8A-4147-A177-3AD203B41FA5}">
                      <a16:colId xmlns:a16="http://schemas.microsoft.com/office/drawing/2014/main" val="3574522064"/>
                    </a:ext>
                  </a:extLst>
                </a:gridCol>
                <a:gridCol w="751817">
                  <a:extLst>
                    <a:ext uri="{9D8B030D-6E8A-4147-A177-3AD203B41FA5}">
                      <a16:colId xmlns:a16="http://schemas.microsoft.com/office/drawing/2014/main" val="2464966384"/>
                    </a:ext>
                  </a:extLst>
                </a:gridCol>
              </a:tblGrid>
              <a:tr h="119101">
                <a:tc>
                  <a:txBody>
                    <a:bodyPr/>
                    <a:lstStyle/>
                    <a:p>
                      <a:pPr algn="ctr" fontAlgn="b"/>
                      <a:r>
                        <a:rPr lang="en-US" sz="900" b="1" i="0" u="sng" strike="noStrike">
                          <a:solidFill>
                            <a:schemeClr val="bg1"/>
                          </a:solidFill>
                          <a:effectLst/>
                          <a:latin typeface="Helvetica" panose="020B0604020202020204" pitchFamily="34" charset="0"/>
                          <a:cs typeface="Helvetica" panose="020B0604020202020204" pitchFamily="34" charset="0"/>
                        </a:rPr>
                        <a:t>Brand</a:t>
                      </a:r>
                    </a:p>
                  </a:txBody>
                  <a:tcPr marL="0" marR="0" marT="0" marB="0" anchor="ctr">
                    <a:solidFill>
                      <a:srgbClr val="1F1A62"/>
                    </a:solidFill>
                  </a:tcPr>
                </a:tc>
                <a:tc>
                  <a:txBody>
                    <a:bodyPr/>
                    <a:lstStyle/>
                    <a:p>
                      <a:pPr algn="ctr" fontAlgn="b"/>
                      <a:r>
                        <a:rPr lang="en-US" sz="900" b="1" i="0" u="sng" strike="noStrike">
                          <a:solidFill>
                            <a:schemeClr val="bg1"/>
                          </a:solidFill>
                          <a:effectLst/>
                          <a:latin typeface="Helvetica" panose="020B0604020202020204" pitchFamily="34" charset="0"/>
                          <a:cs typeface="Helvetica" panose="020B0604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02806">
                <a:tc>
                  <a:txBody>
                    <a:bodyPr/>
                    <a:lstStyle/>
                    <a:p>
                      <a:pPr algn="l" fontAlgn="b"/>
                      <a:r>
                        <a:rPr lang="en-US" sz="800" b="0" i="0" u="sng" strike="noStrike">
                          <a:solidFill>
                            <a:srgbClr val="0563C1"/>
                          </a:solidFill>
                          <a:effectLst/>
                          <a:latin typeface="Helvetica" panose="020B0403020202020204" pitchFamily="34" charset="0"/>
                          <a:hlinkClick r:id="rId4"/>
                        </a:rPr>
                        <a:t>Paramount+ Streaming</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$76,907.3</a:t>
                      </a:r>
                    </a:p>
                  </a:txBody>
                  <a:tcPr marL="9220" marR="9220" marT="7620" marB="0" anchor="b">
                    <a:solidFill>
                      <a:srgbClr val="E2E8F1"/>
                    </a:solidFill>
                  </a:tcPr>
                </a:tc>
                <a:extLst>
                  <a:ext uri="{0D108BD9-81ED-4DB2-BD59-A6C34878D82A}">
                    <a16:rowId xmlns:a16="http://schemas.microsoft.com/office/drawing/2014/main" val="1014592335"/>
                  </a:ext>
                </a:extLst>
              </a:tr>
              <a:tr h="102806">
                <a:tc>
                  <a:txBody>
                    <a:bodyPr/>
                    <a:lstStyle/>
                    <a:p>
                      <a:pPr algn="l" fontAlgn="b"/>
                      <a:r>
                        <a:rPr lang="en-US" sz="800" b="0" i="0" u="sng" strike="noStrike">
                          <a:solidFill>
                            <a:srgbClr val="0563C1"/>
                          </a:solidFill>
                          <a:effectLst/>
                          <a:latin typeface="Helvetica" panose="020B0403020202020204" pitchFamily="34" charset="0"/>
                          <a:hlinkClick r:id="rId5"/>
                        </a:rPr>
                        <a:t>Sunosi RX</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$42,811.5</a:t>
                      </a:r>
                    </a:p>
                  </a:txBody>
                  <a:tcPr marL="9220" marR="9220" marT="7620" marB="0" anchor="b">
                    <a:solidFill>
                      <a:srgbClr val="E2E8F1"/>
                    </a:solidFill>
                  </a:tcPr>
                </a:tc>
                <a:extLst>
                  <a:ext uri="{0D108BD9-81ED-4DB2-BD59-A6C34878D82A}">
                    <a16:rowId xmlns:a16="http://schemas.microsoft.com/office/drawing/2014/main" val="2055412131"/>
                  </a:ext>
                </a:extLst>
              </a:tr>
              <a:tr h="102806">
                <a:tc>
                  <a:txBody>
                    <a:bodyPr/>
                    <a:lstStyle/>
                    <a:p>
                      <a:pPr algn="l" fontAlgn="b"/>
                      <a:r>
                        <a:rPr lang="en-US" sz="800" b="0" i="0" u="sng" strike="noStrike">
                          <a:solidFill>
                            <a:srgbClr val="0563C1"/>
                          </a:solidFill>
                          <a:effectLst/>
                          <a:latin typeface="Helvetica" panose="020B0403020202020204" pitchFamily="34" charset="0"/>
                          <a:hlinkClick r:id="rId6"/>
                        </a:rPr>
                        <a:t>Prende Streaming</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$30,764.5</a:t>
                      </a:r>
                    </a:p>
                  </a:txBody>
                  <a:tcPr marL="9220" marR="9220" marT="7620" marB="0" anchor="b">
                    <a:solidFill>
                      <a:srgbClr val="E2E8F1"/>
                    </a:solidFill>
                  </a:tcPr>
                </a:tc>
                <a:extLst>
                  <a:ext uri="{0D108BD9-81ED-4DB2-BD59-A6C34878D82A}">
                    <a16:rowId xmlns:a16="http://schemas.microsoft.com/office/drawing/2014/main" val="3313138053"/>
                  </a:ext>
                </a:extLst>
              </a:tr>
              <a:tr h="102806">
                <a:tc>
                  <a:txBody>
                    <a:bodyPr/>
                    <a:lstStyle/>
                    <a:p>
                      <a:pPr algn="l" fontAlgn="b"/>
                      <a:r>
                        <a:rPr lang="en-US" sz="800" b="0" i="0" u="sng" strike="noStrike">
                          <a:solidFill>
                            <a:srgbClr val="0563C1"/>
                          </a:solidFill>
                          <a:effectLst/>
                          <a:latin typeface="Helvetica" panose="020B0403020202020204" pitchFamily="34" charset="0"/>
                          <a:hlinkClick r:id="rId7"/>
                        </a:rPr>
                        <a:t>Breztri RX</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$27,961.8</a:t>
                      </a:r>
                    </a:p>
                  </a:txBody>
                  <a:tcPr marL="9220" marR="9220" marT="7620" marB="0" anchor="b">
                    <a:solidFill>
                      <a:srgbClr val="E2E8F1"/>
                    </a:solidFill>
                  </a:tcPr>
                </a:tc>
                <a:extLst>
                  <a:ext uri="{0D108BD9-81ED-4DB2-BD59-A6C34878D82A}">
                    <a16:rowId xmlns:a16="http://schemas.microsoft.com/office/drawing/2014/main" val="1852431311"/>
                  </a:ext>
                </a:extLst>
              </a:tr>
              <a:tr h="102806">
                <a:tc>
                  <a:txBody>
                    <a:bodyPr/>
                    <a:lstStyle/>
                    <a:p>
                      <a:pPr algn="l" fontAlgn="b"/>
                      <a:r>
                        <a:rPr lang="en-US" sz="800" b="0" i="0" u="sng" strike="noStrike">
                          <a:solidFill>
                            <a:srgbClr val="0563C1"/>
                          </a:solidFill>
                          <a:effectLst/>
                          <a:latin typeface="Helvetica" panose="020B0403020202020204" pitchFamily="34" charset="0"/>
                          <a:hlinkClick r:id="rId8"/>
                        </a:rPr>
                        <a:t>Kesimpta RX</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$25,554.5</a:t>
                      </a:r>
                    </a:p>
                  </a:txBody>
                  <a:tcPr marL="9220" marR="9220" marT="7620" marB="0" anchor="b">
                    <a:solidFill>
                      <a:srgbClr val="E2E8F1"/>
                    </a:solidFill>
                  </a:tcPr>
                </a:tc>
                <a:extLst>
                  <a:ext uri="{0D108BD9-81ED-4DB2-BD59-A6C34878D82A}">
                    <a16:rowId xmlns:a16="http://schemas.microsoft.com/office/drawing/2014/main" val="819099626"/>
                  </a:ext>
                </a:extLst>
              </a:tr>
              <a:tr h="102806">
                <a:tc>
                  <a:txBody>
                    <a:bodyPr/>
                    <a:lstStyle/>
                    <a:p>
                      <a:pPr algn="l" fontAlgn="b"/>
                      <a:r>
                        <a:rPr lang="en-US" sz="800" b="0" i="0" u="sng" strike="noStrike">
                          <a:solidFill>
                            <a:srgbClr val="0563C1"/>
                          </a:solidFill>
                          <a:effectLst/>
                          <a:latin typeface="Helvetica" panose="020B0403020202020204" pitchFamily="34" charset="0"/>
                          <a:hlinkClick r:id="rId9"/>
                        </a:rPr>
                        <a:t>Canva</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$21,315.8</a:t>
                      </a:r>
                    </a:p>
                  </a:txBody>
                  <a:tcPr marL="9220" marR="9220" marT="7620" marB="0" anchor="b">
                    <a:solidFill>
                      <a:srgbClr val="E2E8F1"/>
                    </a:solidFill>
                  </a:tcPr>
                </a:tc>
                <a:extLst>
                  <a:ext uri="{0D108BD9-81ED-4DB2-BD59-A6C34878D82A}">
                    <a16:rowId xmlns:a16="http://schemas.microsoft.com/office/drawing/2014/main" val="3758531432"/>
                  </a:ext>
                </a:extLst>
              </a:tr>
              <a:tr h="102806">
                <a:tc>
                  <a:txBody>
                    <a:bodyPr/>
                    <a:lstStyle/>
                    <a:p>
                      <a:pPr algn="l" fontAlgn="b"/>
                      <a:r>
                        <a:rPr lang="en-US" sz="800" b="0" i="0" u="sng" strike="noStrike">
                          <a:solidFill>
                            <a:srgbClr val="0563C1"/>
                          </a:solidFill>
                          <a:effectLst/>
                          <a:latin typeface="Helvetica" panose="020B0403020202020204" pitchFamily="34" charset="0"/>
                          <a:hlinkClick r:id="rId10"/>
                        </a:rPr>
                        <a:t>Allbirds</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$18,405.4</a:t>
                      </a:r>
                    </a:p>
                  </a:txBody>
                  <a:tcPr marL="9220" marR="9220" marT="7620" marB="0" anchor="b">
                    <a:solidFill>
                      <a:srgbClr val="E2E8F1"/>
                    </a:solidFill>
                  </a:tcPr>
                </a:tc>
                <a:extLst>
                  <a:ext uri="{0D108BD9-81ED-4DB2-BD59-A6C34878D82A}">
                    <a16:rowId xmlns:a16="http://schemas.microsoft.com/office/drawing/2014/main" val="3037566474"/>
                  </a:ext>
                </a:extLst>
              </a:tr>
              <a:tr h="102806">
                <a:tc>
                  <a:txBody>
                    <a:bodyPr/>
                    <a:lstStyle/>
                    <a:p>
                      <a:pPr algn="l" fontAlgn="b"/>
                      <a:r>
                        <a:rPr lang="en-US" sz="800" b="0" i="0" u="sng" strike="noStrike">
                          <a:solidFill>
                            <a:srgbClr val="0563C1"/>
                          </a:solidFill>
                          <a:effectLst/>
                          <a:latin typeface="Helvetica" panose="020B0403020202020204" pitchFamily="34" charset="0"/>
                          <a:hlinkClick r:id="rId11"/>
                        </a:rPr>
                        <a:t>Oura</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$16,062.7</a:t>
                      </a:r>
                    </a:p>
                  </a:txBody>
                  <a:tcPr marL="9220" marR="9220" marT="7620" marB="0" anchor="b">
                    <a:solidFill>
                      <a:srgbClr val="E2E8F1"/>
                    </a:solidFill>
                  </a:tcPr>
                </a:tc>
                <a:extLst>
                  <a:ext uri="{0D108BD9-81ED-4DB2-BD59-A6C34878D82A}">
                    <a16:rowId xmlns:a16="http://schemas.microsoft.com/office/drawing/2014/main" val="2565185990"/>
                  </a:ext>
                </a:extLst>
              </a:tr>
              <a:tr h="102806">
                <a:tc>
                  <a:txBody>
                    <a:bodyPr/>
                    <a:lstStyle/>
                    <a:p>
                      <a:pPr algn="l" fontAlgn="b"/>
                      <a:r>
                        <a:rPr lang="en-US" sz="800" b="0" i="0" u="sng" strike="noStrike">
                          <a:solidFill>
                            <a:srgbClr val="0563C1"/>
                          </a:solidFill>
                          <a:effectLst/>
                          <a:latin typeface="Helvetica" panose="020B0403020202020204" pitchFamily="34" charset="0"/>
                          <a:hlinkClick r:id="rId12"/>
                        </a:rPr>
                        <a:t>Ingrezza RX</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$15,519.9</a:t>
                      </a:r>
                    </a:p>
                  </a:txBody>
                  <a:tcPr marL="9220" marR="9220" marT="7620" marB="0" anchor="b">
                    <a:solidFill>
                      <a:srgbClr val="E2E8F1"/>
                    </a:solidFill>
                  </a:tcPr>
                </a:tc>
                <a:extLst>
                  <a:ext uri="{0D108BD9-81ED-4DB2-BD59-A6C34878D82A}">
                    <a16:rowId xmlns:a16="http://schemas.microsoft.com/office/drawing/2014/main" val="2904081547"/>
                  </a:ext>
                </a:extLst>
              </a:tr>
              <a:tr h="102806">
                <a:tc>
                  <a:txBody>
                    <a:bodyPr/>
                    <a:lstStyle/>
                    <a:p>
                      <a:pPr algn="l" fontAlgn="b"/>
                      <a:r>
                        <a:rPr lang="en-US" sz="800" b="0" i="0" u="sng" strike="noStrike">
                          <a:solidFill>
                            <a:srgbClr val="0563C1"/>
                          </a:solidFill>
                          <a:effectLst/>
                          <a:latin typeface="Helvetica" panose="020B0403020202020204" pitchFamily="34" charset="0"/>
                          <a:hlinkClick r:id="rId13"/>
                        </a:rPr>
                        <a:t>Austedo RX </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$12,392.7</a:t>
                      </a:r>
                    </a:p>
                  </a:txBody>
                  <a:tcPr marL="9220" marR="9220" marT="7620" marB="0" anchor="b">
                    <a:solidFill>
                      <a:srgbClr val="E2E8F1"/>
                    </a:solidFill>
                  </a:tcPr>
                </a:tc>
                <a:extLst>
                  <a:ext uri="{0D108BD9-81ED-4DB2-BD59-A6C34878D82A}">
                    <a16:rowId xmlns:a16="http://schemas.microsoft.com/office/drawing/2014/main" val="3985156320"/>
                  </a:ext>
                </a:extLst>
              </a:tr>
              <a:tr h="102806">
                <a:tc>
                  <a:txBody>
                    <a:bodyPr/>
                    <a:lstStyle/>
                    <a:p>
                      <a:pPr algn="l" fontAlgn="b"/>
                      <a:r>
                        <a:rPr lang="en-US" sz="800" b="0" i="0" u="sng" strike="noStrike">
                          <a:solidFill>
                            <a:srgbClr val="0563C1"/>
                          </a:solidFill>
                          <a:effectLst/>
                          <a:latin typeface="Helvetica" panose="020B0403020202020204" pitchFamily="34" charset="0"/>
                          <a:hlinkClick r:id="rId14"/>
                        </a:rPr>
                        <a:t>9 Elements</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$10,773.4</a:t>
                      </a:r>
                    </a:p>
                  </a:txBody>
                  <a:tcPr marL="9220" marR="9220" marT="7620" marB="0" anchor="b">
                    <a:solidFill>
                      <a:srgbClr val="E2E8F1"/>
                    </a:solidFill>
                  </a:tcPr>
                </a:tc>
                <a:extLst>
                  <a:ext uri="{0D108BD9-81ED-4DB2-BD59-A6C34878D82A}">
                    <a16:rowId xmlns:a16="http://schemas.microsoft.com/office/drawing/2014/main" val="2107743845"/>
                  </a:ext>
                </a:extLst>
              </a:tr>
              <a:tr h="102806">
                <a:tc>
                  <a:txBody>
                    <a:bodyPr/>
                    <a:lstStyle/>
                    <a:p>
                      <a:pPr algn="l" fontAlgn="b"/>
                      <a:r>
                        <a:rPr lang="en-US" sz="800" b="0" i="0" u="sng" strike="noStrike">
                          <a:solidFill>
                            <a:srgbClr val="0563C1"/>
                          </a:solidFill>
                          <a:effectLst/>
                          <a:latin typeface="Helvetica" panose="020B0403020202020204" pitchFamily="34" charset="0"/>
                          <a:hlinkClick r:id="rId15"/>
                        </a:rPr>
                        <a:t>GO2bank</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$8,970.2</a:t>
                      </a:r>
                    </a:p>
                  </a:txBody>
                  <a:tcPr marL="9220" marR="9220" marT="7620" marB="0" anchor="b">
                    <a:solidFill>
                      <a:srgbClr val="E2E8F1"/>
                    </a:solidFill>
                  </a:tcPr>
                </a:tc>
                <a:extLst>
                  <a:ext uri="{0D108BD9-81ED-4DB2-BD59-A6C34878D82A}">
                    <a16:rowId xmlns:a16="http://schemas.microsoft.com/office/drawing/2014/main" val="467029731"/>
                  </a:ext>
                </a:extLst>
              </a:tr>
              <a:tr h="102806">
                <a:tc>
                  <a:txBody>
                    <a:bodyPr/>
                    <a:lstStyle/>
                    <a:p>
                      <a:pPr algn="l" fontAlgn="b"/>
                      <a:r>
                        <a:rPr lang="en-US" sz="800" b="0" i="0" u="sng" strike="noStrike">
                          <a:solidFill>
                            <a:srgbClr val="0563C1"/>
                          </a:solidFill>
                          <a:effectLst/>
                          <a:latin typeface="Helvetica" panose="020B0403020202020204" pitchFamily="34" charset="0"/>
                          <a:hlinkClick r:id="rId16"/>
                        </a:rPr>
                        <a:t>International Well Building</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$8,712.2</a:t>
                      </a:r>
                    </a:p>
                  </a:txBody>
                  <a:tcPr marL="9220" marR="9220" marT="7620" marB="0" anchor="b">
                    <a:solidFill>
                      <a:srgbClr val="E2E8F1"/>
                    </a:solidFill>
                  </a:tcPr>
                </a:tc>
                <a:extLst>
                  <a:ext uri="{0D108BD9-81ED-4DB2-BD59-A6C34878D82A}">
                    <a16:rowId xmlns:a16="http://schemas.microsoft.com/office/drawing/2014/main" val="1051726361"/>
                  </a:ext>
                </a:extLst>
              </a:tr>
              <a:tr h="102806">
                <a:tc>
                  <a:txBody>
                    <a:bodyPr/>
                    <a:lstStyle/>
                    <a:p>
                      <a:pPr algn="l" fontAlgn="b"/>
                      <a:r>
                        <a:rPr lang="en-US" sz="800" b="0" i="0" u="sng" strike="noStrike">
                          <a:solidFill>
                            <a:srgbClr val="0563C1"/>
                          </a:solidFill>
                          <a:effectLst/>
                          <a:latin typeface="Helvetica" panose="020B0403020202020204" pitchFamily="34" charset="0"/>
                          <a:hlinkClick r:id="rId17"/>
                        </a:rPr>
                        <a:t>Shift4Shop</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$6,369.0</a:t>
                      </a:r>
                    </a:p>
                  </a:txBody>
                  <a:tcPr marL="9220" marR="9220" marT="7620" marB="0" anchor="b">
                    <a:solidFill>
                      <a:srgbClr val="E2E8F1"/>
                    </a:solidFill>
                  </a:tcPr>
                </a:tc>
                <a:extLst>
                  <a:ext uri="{0D108BD9-81ED-4DB2-BD59-A6C34878D82A}">
                    <a16:rowId xmlns:a16="http://schemas.microsoft.com/office/drawing/2014/main" val="4140546859"/>
                  </a:ext>
                </a:extLst>
              </a:tr>
              <a:tr h="102806">
                <a:tc>
                  <a:txBody>
                    <a:bodyPr/>
                    <a:lstStyle/>
                    <a:p>
                      <a:pPr algn="l" fontAlgn="b"/>
                      <a:r>
                        <a:rPr lang="en-US" sz="800" b="0" i="0" u="sng" strike="noStrike">
                          <a:solidFill>
                            <a:srgbClr val="0563C1"/>
                          </a:solidFill>
                          <a:effectLst/>
                          <a:latin typeface="Helvetica" panose="020B0403020202020204" pitchFamily="34" charset="0"/>
                          <a:hlinkClick r:id="rId18"/>
                        </a:rPr>
                        <a:t>Phexxi</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$6,188.6</a:t>
                      </a:r>
                    </a:p>
                  </a:txBody>
                  <a:tcPr marL="9220" marR="9220" marT="7620" marB="0" anchor="b">
                    <a:solidFill>
                      <a:srgbClr val="E2E8F1"/>
                    </a:solidFill>
                  </a:tcPr>
                </a:tc>
                <a:extLst>
                  <a:ext uri="{0D108BD9-81ED-4DB2-BD59-A6C34878D82A}">
                    <a16:rowId xmlns:a16="http://schemas.microsoft.com/office/drawing/2014/main" val="92535058"/>
                  </a:ext>
                </a:extLst>
              </a:tr>
              <a:tr h="102806">
                <a:tc>
                  <a:txBody>
                    <a:bodyPr/>
                    <a:lstStyle/>
                    <a:p>
                      <a:pPr algn="l" fontAlgn="b"/>
                      <a:r>
                        <a:rPr lang="en-US" sz="800" b="0" i="0" u="sng" strike="noStrike">
                          <a:solidFill>
                            <a:srgbClr val="0563C1"/>
                          </a:solidFill>
                          <a:effectLst/>
                          <a:latin typeface="Helvetica" panose="020B0403020202020204" pitchFamily="34" charset="0"/>
                          <a:hlinkClick r:id="rId19"/>
                        </a:rPr>
                        <a:t>Talenti</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$5,880.0</a:t>
                      </a:r>
                    </a:p>
                  </a:txBody>
                  <a:tcPr marL="9220" marR="9220" marT="7620" marB="0" anchor="b">
                    <a:solidFill>
                      <a:srgbClr val="E2E8F1"/>
                    </a:solidFill>
                  </a:tcPr>
                </a:tc>
                <a:extLst>
                  <a:ext uri="{0D108BD9-81ED-4DB2-BD59-A6C34878D82A}">
                    <a16:rowId xmlns:a16="http://schemas.microsoft.com/office/drawing/2014/main" val="2464428436"/>
                  </a:ext>
                </a:extLst>
              </a:tr>
              <a:tr h="102806">
                <a:tc>
                  <a:txBody>
                    <a:bodyPr/>
                    <a:lstStyle/>
                    <a:p>
                      <a:pPr algn="l" fontAlgn="b"/>
                      <a:r>
                        <a:rPr lang="en-US" sz="800" b="0" i="0" u="sng" strike="noStrike">
                          <a:solidFill>
                            <a:srgbClr val="0563C1"/>
                          </a:solidFill>
                          <a:effectLst/>
                          <a:latin typeface="Helvetica" panose="020B0403020202020204" pitchFamily="34" charset="0"/>
                          <a:hlinkClick r:id="rId20"/>
                        </a:rPr>
                        <a:t>Slice App</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$5,877.4</a:t>
                      </a:r>
                    </a:p>
                  </a:txBody>
                  <a:tcPr marL="9220" marR="9220" marT="7620" marB="0" anchor="b">
                    <a:solidFill>
                      <a:srgbClr val="E2E8F1"/>
                    </a:solidFill>
                  </a:tcPr>
                </a:tc>
                <a:extLst>
                  <a:ext uri="{0D108BD9-81ED-4DB2-BD59-A6C34878D82A}">
                    <a16:rowId xmlns:a16="http://schemas.microsoft.com/office/drawing/2014/main" val="1545840138"/>
                  </a:ext>
                </a:extLst>
              </a:tr>
              <a:tr h="102806">
                <a:tc>
                  <a:txBody>
                    <a:bodyPr/>
                    <a:lstStyle/>
                    <a:p>
                      <a:pPr algn="l" fontAlgn="b"/>
                      <a:r>
                        <a:rPr lang="en-US" sz="800" b="0" i="0" u="sng" strike="noStrike">
                          <a:solidFill>
                            <a:srgbClr val="0563C1"/>
                          </a:solidFill>
                          <a:effectLst/>
                          <a:latin typeface="Helvetica" panose="020B0403020202020204" pitchFamily="34" charset="0"/>
                          <a:hlinkClick r:id="rId21"/>
                        </a:rPr>
                        <a:t>Oatly</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$5,500.0</a:t>
                      </a:r>
                    </a:p>
                  </a:txBody>
                  <a:tcPr marL="9220" marR="9220" marT="7620" marB="0" anchor="b">
                    <a:solidFill>
                      <a:srgbClr val="E2E8F1"/>
                    </a:solidFill>
                  </a:tcPr>
                </a:tc>
                <a:extLst>
                  <a:ext uri="{0D108BD9-81ED-4DB2-BD59-A6C34878D82A}">
                    <a16:rowId xmlns:a16="http://schemas.microsoft.com/office/drawing/2014/main" val="960670842"/>
                  </a:ext>
                </a:extLst>
              </a:tr>
              <a:tr h="102806">
                <a:tc>
                  <a:txBody>
                    <a:bodyPr/>
                    <a:lstStyle/>
                    <a:p>
                      <a:pPr algn="l" fontAlgn="b"/>
                      <a:r>
                        <a:rPr lang="en-US" sz="800" b="0" i="0" u="sng" strike="noStrike">
                          <a:solidFill>
                            <a:srgbClr val="0563C1"/>
                          </a:solidFill>
                          <a:effectLst/>
                          <a:latin typeface="Helvetica" panose="020B0403020202020204" pitchFamily="34" charset="0"/>
                          <a:hlinkClick r:id="rId22"/>
                        </a:rPr>
                        <a:t>Colliders Pudding</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$5,389.1</a:t>
                      </a:r>
                    </a:p>
                  </a:txBody>
                  <a:tcPr marL="9220" marR="9220" marT="7620" marB="0" anchor="b">
                    <a:solidFill>
                      <a:srgbClr val="E2E8F1"/>
                    </a:solidFill>
                  </a:tcPr>
                </a:tc>
                <a:extLst>
                  <a:ext uri="{0D108BD9-81ED-4DB2-BD59-A6C34878D82A}">
                    <a16:rowId xmlns:a16="http://schemas.microsoft.com/office/drawing/2014/main" val="2696383004"/>
                  </a:ext>
                </a:extLst>
              </a:tr>
              <a:tr h="102806">
                <a:tc>
                  <a:txBody>
                    <a:bodyPr/>
                    <a:lstStyle/>
                    <a:p>
                      <a:pPr algn="l" fontAlgn="b"/>
                      <a:r>
                        <a:rPr lang="en-US" sz="800" b="0" i="0" u="sng" strike="noStrike">
                          <a:solidFill>
                            <a:srgbClr val="0563C1"/>
                          </a:solidFill>
                          <a:effectLst/>
                          <a:latin typeface="Helvetica" panose="020B0403020202020204" pitchFamily="34" charset="0"/>
                          <a:hlinkClick r:id="rId23"/>
                        </a:rPr>
                        <a:t>Nervive</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$5,127.4</a:t>
                      </a:r>
                    </a:p>
                  </a:txBody>
                  <a:tcPr marL="9220" marR="9220" marT="7620" marB="0" anchor="b">
                    <a:solidFill>
                      <a:srgbClr val="E2E8F1"/>
                    </a:solidFill>
                  </a:tcPr>
                </a:tc>
                <a:extLst>
                  <a:ext uri="{0D108BD9-81ED-4DB2-BD59-A6C34878D82A}">
                    <a16:rowId xmlns:a16="http://schemas.microsoft.com/office/drawing/2014/main" val="1653029859"/>
                  </a:ext>
                </a:extLst>
              </a:tr>
              <a:tr h="102806">
                <a:tc>
                  <a:txBody>
                    <a:bodyPr/>
                    <a:lstStyle/>
                    <a:p>
                      <a:pPr algn="l" fontAlgn="b"/>
                      <a:r>
                        <a:rPr lang="en-US" sz="800" b="0" i="0" u="sng" strike="noStrike">
                          <a:solidFill>
                            <a:srgbClr val="0563C1"/>
                          </a:solidFill>
                          <a:effectLst/>
                          <a:latin typeface="Helvetica" panose="020B0403020202020204" pitchFamily="34" charset="0"/>
                          <a:hlinkClick r:id="rId24"/>
                        </a:rPr>
                        <a:t>Sophos</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$4,891.1</a:t>
                      </a:r>
                    </a:p>
                  </a:txBody>
                  <a:tcPr marL="9220" marR="9220" marT="7620" marB="0" anchor="b">
                    <a:solidFill>
                      <a:srgbClr val="E2E8F1"/>
                    </a:solidFill>
                  </a:tcPr>
                </a:tc>
                <a:extLst>
                  <a:ext uri="{0D108BD9-81ED-4DB2-BD59-A6C34878D82A}">
                    <a16:rowId xmlns:a16="http://schemas.microsoft.com/office/drawing/2014/main" val="2248202302"/>
                  </a:ext>
                </a:extLst>
              </a:tr>
              <a:tr h="102806">
                <a:tc>
                  <a:txBody>
                    <a:bodyPr/>
                    <a:lstStyle/>
                    <a:p>
                      <a:pPr algn="l" fontAlgn="b"/>
                      <a:r>
                        <a:rPr lang="en-US" sz="800" b="0" i="0" u="sng" strike="noStrike">
                          <a:solidFill>
                            <a:srgbClr val="0563C1"/>
                          </a:solidFill>
                          <a:effectLst/>
                          <a:latin typeface="Helvetica" panose="020B0403020202020204" pitchFamily="34" charset="0"/>
                          <a:hlinkClick r:id="rId25"/>
                        </a:rPr>
                        <a:t>LoopNet</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$4,848.8</a:t>
                      </a:r>
                    </a:p>
                  </a:txBody>
                  <a:tcPr marL="9220" marR="9220" marT="7620" marB="0" anchor="b">
                    <a:solidFill>
                      <a:srgbClr val="E2E8F1"/>
                    </a:solidFill>
                  </a:tcPr>
                </a:tc>
                <a:extLst>
                  <a:ext uri="{0D108BD9-81ED-4DB2-BD59-A6C34878D82A}">
                    <a16:rowId xmlns:a16="http://schemas.microsoft.com/office/drawing/2014/main" val="40985565"/>
                  </a:ext>
                </a:extLst>
              </a:tr>
              <a:tr h="102806">
                <a:tc>
                  <a:txBody>
                    <a:bodyPr/>
                    <a:lstStyle/>
                    <a:p>
                      <a:pPr algn="l" fontAlgn="b"/>
                      <a:r>
                        <a:rPr lang="en-US" sz="800" b="0" i="0" u="sng" strike="noStrike">
                          <a:solidFill>
                            <a:srgbClr val="0563C1"/>
                          </a:solidFill>
                          <a:effectLst/>
                          <a:latin typeface="Helvetica" panose="020B0403020202020204" pitchFamily="34" charset="0"/>
                          <a:hlinkClick r:id="rId26"/>
                        </a:rPr>
                        <a:t>Cape Cod Chips</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$4,614.7</a:t>
                      </a:r>
                    </a:p>
                  </a:txBody>
                  <a:tcPr marL="9220" marR="9220" marT="7620" marB="0" anchor="b">
                    <a:solidFill>
                      <a:srgbClr val="E2E8F1"/>
                    </a:solidFill>
                  </a:tcPr>
                </a:tc>
                <a:extLst>
                  <a:ext uri="{0D108BD9-81ED-4DB2-BD59-A6C34878D82A}">
                    <a16:rowId xmlns:a16="http://schemas.microsoft.com/office/drawing/2014/main" val="1046257968"/>
                  </a:ext>
                </a:extLst>
              </a:tr>
              <a:tr h="102806">
                <a:tc>
                  <a:txBody>
                    <a:bodyPr/>
                    <a:lstStyle/>
                    <a:p>
                      <a:pPr algn="l" fontAlgn="b"/>
                      <a:r>
                        <a:rPr lang="en-US" sz="800" b="0" i="0" u="sng" strike="noStrike">
                          <a:solidFill>
                            <a:srgbClr val="0563C1"/>
                          </a:solidFill>
                          <a:effectLst/>
                          <a:latin typeface="Helvetica" panose="020B0403020202020204" pitchFamily="34" charset="0"/>
                          <a:hlinkClick r:id="rId27"/>
                        </a:rPr>
                        <a:t>Impossible Meat</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$4,281.5</a:t>
                      </a:r>
                    </a:p>
                  </a:txBody>
                  <a:tcPr marL="9220" marR="9220" marT="7620" marB="0" anchor="b">
                    <a:solidFill>
                      <a:srgbClr val="E2E8F1"/>
                    </a:solidFill>
                  </a:tcPr>
                </a:tc>
                <a:extLst>
                  <a:ext uri="{0D108BD9-81ED-4DB2-BD59-A6C34878D82A}">
                    <a16:rowId xmlns:a16="http://schemas.microsoft.com/office/drawing/2014/main" val="1068775464"/>
                  </a:ext>
                </a:extLst>
              </a:tr>
              <a:tr h="102806">
                <a:tc>
                  <a:txBody>
                    <a:bodyPr/>
                    <a:lstStyle/>
                    <a:p>
                      <a:pPr algn="l" fontAlgn="b"/>
                      <a:r>
                        <a:rPr lang="en-US" sz="800" b="0" i="0" u="sng" strike="noStrike">
                          <a:solidFill>
                            <a:srgbClr val="0563C1"/>
                          </a:solidFill>
                          <a:effectLst/>
                          <a:latin typeface="Helvetica" panose="020B0403020202020204" pitchFamily="34" charset="0"/>
                          <a:hlinkClick r:id="rId28"/>
                        </a:rPr>
                        <a:t>Imbruvica RX </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$4,144.9</a:t>
                      </a:r>
                    </a:p>
                  </a:txBody>
                  <a:tcPr marL="9220" marR="9220" marT="7620" marB="0" anchor="b">
                    <a:solidFill>
                      <a:srgbClr val="E2E8F1"/>
                    </a:solidFill>
                  </a:tcPr>
                </a:tc>
                <a:extLst>
                  <a:ext uri="{0D108BD9-81ED-4DB2-BD59-A6C34878D82A}">
                    <a16:rowId xmlns:a16="http://schemas.microsoft.com/office/drawing/2014/main" val="1883089199"/>
                  </a:ext>
                </a:extLst>
              </a:tr>
              <a:tr h="102806">
                <a:tc>
                  <a:txBody>
                    <a:bodyPr/>
                    <a:lstStyle/>
                    <a:p>
                      <a:pPr algn="l" fontAlgn="b"/>
                      <a:r>
                        <a:rPr lang="en-US" sz="800" b="0" i="0" u="sng" strike="noStrike">
                          <a:solidFill>
                            <a:srgbClr val="0563C1"/>
                          </a:solidFill>
                          <a:effectLst/>
                          <a:latin typeface="Helvetica" panose="020B0403020202020204" pitchFamily="34" charset="0"/>
                          <a:hlinkClick r:id="rId29"/>
                        </a:rPr>
                        <a:t>BinaxNOW In-home Test</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$3,553.6</a:t>
                      </a:r>
                    </a:p>
                  </a:txBody>
                  <a:tcPr marL="9220" marR="9220" marT="7620" marB="0" anchor="b">
                    <a:solidFill>
                      <a:srgbClr val="E2E8F1"/>
                    </a:solidFill>
                  </a:tcPr>
                </a:tc>
                <a:extLst>
                  <a:ext uri="{0D108BD9-81ED-4DB2-BD59-A6C34878D82A}">
                    <a16:rowId xmlns:a16="http://schemas.microsoft.com/office/drawing/2014/main" val="1588072634"/>
                  </a:ext>
                </a:extLst>
              </a:tr>
              <a:tr h="102806">
                <a:tc>
                  <a:txBody>
                    <a:bodyPr/>
                    <a:lstStyle/>
                    <a:p>
                      <a:pPr algn="l" fontAlgn="b"/>
                      <a:r>
                        <a:rPr lang="en-US" sz="800" b="0" i="0" u="sng" strike="noStrike">
                          <a:solidFill>
                            <a:srgbClr val="0563C1"/>
                          </a:solidFill>
                          <a:effectLst/>
                          <a:latin typeface="Helvetica" panose="020B0403020202020204" pitchFamily="34" charset="0"/>
                          <a:hlinkClick r:id="rId30"/>
                        </a:rPr>
                        <a:t>Varo</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$3,394.4</a:t>
                      </a:r>
                    </a:p>
                  </a:txBody>
                  <a:tcPr marL="9220" marR="9220" marT="7620" marB="0" anchor="b">
                    <a:solidFill>
                      <a:srgbClr val="E2E8F1"/>
                    </a:solidFill>
                  </a:tcPr>
                </a:tc>
                <a:extLst>
                  <a:ext uri="{0D108BD9-81ED-4DB2-BD59-A6C34878D82A}">
                    <a16:rowId xmlns:a16="http://schemas.microsoft.com/office/drawing/2014/main" val="3060032673"/>
                  </a:ext>
                </a:extLst>
              </a:tr>
              <a:tr h="102806">
                <a:tc>
                  <a:txBody>
                    <a:bodyPr/>
                    <a:lstStyle/>
                    <a:p>
                      <a:pPr algn="l" fontAlgn="b"/>
                      <a:r>
                        <a:rPr lang="en-US" sz="800" b="0" i="0" u="sng" strike="noStrike">
                          <a:solidFill>
                            <a:srgbClr val="0563C1"/>
                          </a:solidFill>
                          <a:effectLst/>
                          <a:latin typeface="Helvetica" panose="020B0403020202020204" pitchFamily="34" charset="0"/>
                        </a:rPr>
                        <a:t>Cerebral</a:t>
                      </a: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$3,385.5</a:t>
                      </a:r>
                    </a:p>
                  </a:txBody>
                  <a:tcPr marL="9220" marR="9220" marT="7620" marB="0" anchor="b">
                    <a:solidFill>
                      <a:srgbClr val="E2E8F1"/>
                    </a:solidFill>
                  </a:tcPr>
                </a:tc>
                <a:extLst>
                  <a:ext uri="{0D108BD9-81ED-4DB2-BD59-A6C34878D82A}">
                    <a16:rowId xmlns:a16="http://schemas.microsoft.com/office/drawing/2014/main" val="2408467223"/>
                  </a:ext>
                </a:extLst>
              </a:tr>
              <a:tr h="102806">
                <a:tc>
                  <a:txBody>
                    <a:bodyPr/>
                    <a:lstStyle/>
                    <a:p>
                      <a:pPr algn="l" fontAlgn="b"/>
                      <a:r>
                        <a:rPr lang="en-US" sz="800" b="0" i="0" u="sng" strike="noStrike">
                          <a:solidFill>
                            <a:srgbClr val="0563C1"/>
                          </a:solidFill>
                          <a:effectLst/>
                          <a:latin typeface="Helvetica" panose="020B0403020202020204" pitchFamily="34" charset="0"/>
                          <a:hlinkClick r:id="rId31"/>
                        </a:rPr>
                        <a:t>Applaydu App</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$2,971.5</a:t>
                      </a:r>
                    </a:p>
                  </a:txBody>
                  <a:tcPr marL="9220" marR="9220" marT="7620" marB="0" anchor="b">
                    <a:solidFill>
                      <a:srgbClr val="E2E8F1"/>
                    </a:solidFill>
                  </a:tcPr>
                </a:tc>
                <a:extLst>
                  <a:ext uri="{0D108BD9-81ED-4DB2-BD59-A6C34878D82A}">
                    <a16:rowId xmlns:a16="http://schemas.microsoft.com/office/drawing/2014/main" val="1282860341"/>
                  </a:ext>
                </a:extLst>
              </a:tr>
              <a:tr h="102806">
                <a:tc>
                  <a:txBody>
                    <a:bodyPr/>
                    <a:lstStyle/>
                    <a:p>
                      <a:pPr algn="l" fontAlgn="b"/>
                      <a:r>
                        <a:rPr lang="en-US" sz="800" b="0" i="0" u="sng" strike="noStrike">
                          <a:solidFill>
                            <a:srgbClr val="0563C1"/>
                          </a:solidFill>
                          <a:effectLst/>
                          <a:latin typeface="Helvetica" panose="020B0403020202020204" pitchFamily="34" charset="0"/>
                          <a:hlinkClick r:id="rId32"/>
                        </a:rPr>
                        <a:t>Deloitte US Open AR App</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$2,865.0</a:t>
                      </a:r>
                    </a:p>
                  </a:txBody>
                  <a:tcPr marL="9220" marR="9220" marT="7620" marB="0" anchor="b">
                    <a:solidFill>
                      <a:srgbClr val="E2E8F1"/>
                    </a:solidFill>
                  </a:tcPr>
                </a:tc>
                <a:extLst>
                  <a:ext uri="{0D108BD9-81ED-4DB2-BD59-A6C34878D82A}">
                    <a16:rowId xmlns:a16="http://schemas.microsoft.com/office/drawing/2014/main" val="1528244782"/>
                  </a:ext>
                </a:extLst>
              </a:tr>
              <a:tr h="102806">
                <a:tc>
                  <a:txBody>
                    <a:bodyPr/>
                    <a:lstStyle/>
                    <a:p>
                      <a:pPr algn="l" fontAlgn="b"/>
                      <a:r>
                        <a:rPr lang="en-US" sz="800" b="0" i="0" u="sng" strike="noStrike">
                          <a:solidFill>
                            <a:srgbClr val="0563C1"/>
                          </a:solidFill>
                          <a:effectLst/>
                          <a:latin typeface="Helvetica" panose="020B0403020202020204" pitchFamily="34" charset="0"/>
                          <a:hlinkClick r:id="rId33"/>
                        </a:rPr>
                        <a:t>Bingo Blitz App</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$2,855.4</a:t>
                      </a:r>
                    </a:p>
                  </a:txBody>
                  <a:tcPr marL="9220" marR="9220" marT="7620" marB="0" anchor="b">
                    <a:solidFill>
                      <a:srgbClr val="E2E8F1"/>
                    </a:solidFill>
                  </a:tcPr>
                </a:tc>
                <a:extLst>
                  <a:ext uri="{0D108BD9-81ED-4DB2-BD59-A6C34878D82A}">
                    <a16:rowId xmlns:a16="http://schemas.microsoft.com/office/drawing/2014/main" val="3942111040"/>
                  </a:ext>
                </a:extLst>
              </a:tr>
              <a:tr h="102806">
                <a:tc>
                  <a:txBody>
                    <a:bodyPr/>
                    <a:lstStyle/>
                    <a:p>
                      <a:pPr algn="l" fontAlgn="b"/>
                      <a:r>
                        <a:rPr lang="en-US" sz="800" b="0" i="0" u="sng" strike="noStrike">
                          <a:solidFill>
                            <a:srgbClr val="0563C1"/>
                          </a:solidFill>
                          <a:effectLst/>
                          <a:latin typeface="Helvetica" panose="020B0403020202020204" pitchFamily="34" charset="0"/>
                          <a:hlinkClick r:id="rId34"/>
                        </a:rPr>
                        <a:t>Workhuman</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$2,715.2</a:t>
                      </a:r>
                    </a:p>
                  </a:txBody>
                  <a:tcPr marL="9220" marR="9220" marT="7620" marB="0" anchor="b">
                    <a:solidFill>
                      <a:srgbClr val="E2E8F1"/>
                    </a:solidFill>
                  </a:tcPr>
                </a:tc>
                <a:extLst>
                  <a:ext uri="{0D108BD9-81ED-4DB2-BD59-A6C34878D82A}">
                    <a16:rowId xmlns:a16="http://schemas.microsoft.com/office/drawing/2014/main" val="2767891592"/>
                  </a:ext>
                </a:extLst>
              </a:tr>
              <a:tr h="102806">
                <a:tc>
                  <a:txBody>
                    <a:bodyPr/>
                    <a:lstStyle/>
                    <a:p>
                      <a:pPr algn="l" fontAlgn="b"/>
                      <a:r>
                        <a:rPr lang="en-US" sz="800" b="0" i="0" u="sng" strike="noStrike">
                          <a:solidFill>
                            <a:srgbClr val="0563C1"/>
                          </a:solidFill>
                          <a:effectLst/>
                          <a:latin typeface="Helvetica" panose="020B0403020202020204" pitchFamily="34" charset="0"/>
                          <a:hlinkClick r:id="rId35"/>
                        </a:rPr>
                        <a:t>Mrs. Meyer’s</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$2,713.7</a:t>
                      </a:r>
                    </a:p>
                  </a:txBody>
                  <a:tcPr marL="9220" marR="9220" marT="7620" marB="0" anchor="b">
                    <a:solidFill>
                      <a:srgbClr val="E2E8F1"/>
                    </a:solidFill>
                  </a:tcPr>
                </a:tc>
                <a:extLst>
                  <a:ext uri="{0D108BD9-81ED-4DB2-BD59-A6C34878D82A}">
                    <a16:rowId xmlns:a16="http://schemas.microsoft.com/office/drawing/2014/main" val="3561853023"/>
                  </a:ext>
                </a:extLst>
              </a:tr>
              <a:tr h="102806">
                <a:tc>
                  <a:txBody>
                    <a:bodyPr/>
                    <a:lstStyle/>
                    <a:p>
                      <a:pPr algn="l" fontAlgn="b"/>
                      <a:r>
                        <a:rPr lang="en-US" sz="800" b="0" i="0" u="sng" strike="noStrike">
                          <a:solidFill>
                            <a:srgbClr val="0563C1"/>
                          </a:solidFill>
                          <a:effectLst/>
                          <a:latin typeface="Helvetica" panose="020B0403020202020204" pitchFamily="34" charset="0"/>
                          <a:hlinkClick r:id="rId36"/>
                        </a:rPr>
                        <a:t>WorldRemit</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$2,249.9</a:t>
                      </a:r>
                    </a:p>
                  </a:txBody>
                  <a:tcPr marL="9220" marR="9220" marT="7620" marB="0" anchor="b">
                    <a:solidFill>
                      <a:srgbClr val="E2E8F1"/>
                    </a:solidFill>
                  </a:tcPr>
                </a:tc>
                <a:extLst>
                  <a:ext uri="{0D108BD9-81ED-4DB2-BD59-A6C34878D82A}">
                    <a16:rowId xmlns:a16="http://schemas.microsoft.com/office/drawing/2014/main" val="3998060242"/>
                  </a:ext>
                </a:extLst>
              </a:tr>
              <a:tr h="102806">
                <a:tc>
                  <a:txBody>
                    <a:bodyPr/>
                    <a:lstStyle/>
                    <a:p>
                      <a:pPr algn="l" fontAlgn="b"/>
                      <a:r>
                        <a:rPr lang="en-US" sz="800" b="0" i="0" u="sng" strike="noStrike">
                          <a:solidFill>
                            <a:srgbClr val="0563C1"/>
                          </a:solidFill>
                          <a:effectLst/>
                          <a:latin typeface="Helvetica" panose="020B0403020202020204" pitchFamily="34" charset="0"/>
                          <a:hlinkClick r:id="rId37"/>
                        </a:rPr>
                        <a:t>Biberk Insurance</a:t>
                      </a:r>
                      <a:endParaRPr lang="en-US" sz="800" b="0" i="0" u="sng" strike="noStrike">
                        <a:solidFill>
                          <a:srgbClr val="0563C1"/>
                        </a:solidFill>
                        <a:effectLst/>
                        <a:latin typeface="Helvetica" panose="020B0403020202020204" pitchFamily="34" charset="0"/>
                      </a:endParaRPr>
                    </a:p>
                  </a:txBody>
                  <a:tcPr marL="9220" marR="9220"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$2,135.3</a:t>
                      </a:r>
                    </a:p>
                  </a:txBody>
                  <a:tcPr marL="9220" marR="9220" marT="7620" marB="0" anchor="b">
                    <a:solidFill>
                      <a:srgbClr val="E2E8F1"/>
                    </a:solidFill>
                  </a:tcPr>
                </a:tc>
                <a:extLst>
                  <a:ext uri="{0D108BD9-81ED-4DB2-BD59-A6C34878D82A}">
                    <a16:rowId xmlns:a16="http://schemas.microsoft.com/office/drawing/2014/main" val="1564308449"/>
                  </a:ext>
                </a:extLst>
              </a:tr>
            </a:tbl>
          </a:graphicData>
        </a:graphic>
      </p:graphicFrame>
      <p:graphicFrame>
        <p:nvGraphicFramePr>
          <p:cNvPr id="13" name="Table 12">
            <a:extLst>
              <a:ext uri="{FF2B5EF4-FFF2-40B4-BE49-F238E27FC236}">
                <a16:creationId xmlns:a16="http://schemas.microsoft.com/office/drawing/2014/main" id="{18A192BD-A507-418D-9FE2-C48B9DB60D50}"/>
              </a:ext>
            </a:extLst>
          </p:cNvPr>
          <p:cNvGraphicFramePr>
            <a:graphicFrameLocks noGrp="1"/>
          </p:cNvGraphicFramePr>
          <p:nvPr>
            <p:extLst>
              <p:ext uri="{D42A27DB-BD31-4B8C-83A1-F6EECF244321}">
                <p14:modId xmlns:p14="http://schemas.microsoft.com/office/powerpoint/2010/main" val="1357579261"/>
              </p:ext>
            </p:extLst>
          </p:nvPr>
        </p:nvGraphicFramePr>
        <p:xfrm>
          <a:off x="2644203" y="1536975"/>
          <a:ext cx="2139010" cy="4671060"/>
        </p:xfrm>
        <a:graphic>
          <a:graphicData uri="http://schemas.openxmlformats.org/drawingml/2006/table">
            <a:tbl>
              <a:tblPr>
                <a:tableStyleId>{5C22544A-7EE6-4342-B048-85BDC9FD1C3A}</a:tableStyleId>
              </a:tblPr>
              <a:tblGrid>
                <a:gridCol w="1353749">
                  <a:extLst>
                    <a:ext uri="{9D8B030D-6E8A-4147-A177-3AD203B41FA5}">
                      <a16:colId xmlns:a16="http://schemas.microsoft.com/office/drawing/2014/main" val="3574522064"/>
                    </a:ext>
                  </a:extLst>
                </a:gridCol>
                <a:gridCol w="785261">
                  <a:extLst>
                    <a:ext uri="{9D8B030D-6E8A-4147-A177-3AD203B41FA5}">
                      <a16:colId xmlns:a16="http://schemas.microsoft.com/office/drawing/2014/main" val="2464966384"/>
                    </a:ext>
                  </a:extLst>
                </a:gridCol>
              </a:tblGrid>
              <a:tr h="117528">
                <a:tc>
                  <a:txBody>
                    <a:bodyPr/>
                    <a:lstStyle/>
                    <a:p>
                      <a:pPr algn="ctr" fontAlgn="b"/>
                      <a:r>
                        <a:rPr lang="en-US" sz="9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9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02837">
                <a:tc>
                  <a:txBody>
                    <a:bodyPr/>
                    <a:lstStyle/>
                    <a:p>
                      <a:pPr algn="l" fontAlgn="b"/>
                      <a:r>
                        <a:rPr lang="en-US" sz="800" b="0" i="0" u="sng" strike="noStrike">
                          <a:solidFill>
                            <a:srgbClr val="0563C1"/>
                          </a:solidFill>
                          <a:effectLst/>
                          <a:latin typeface="Helvetica" panose="020B0403020202020204" pitchFamily="34" charset="0"/>
                          <a:hlinkClick r:id="rId38"/>
                        </a:rPr>
                        <a:t>Tattooed Chef</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$1,945.3</a:t>
                      </a:r>
                    </a:p>
                  </a:txBody>
                  <a:tcPr marL="8382" marR="8382" marT="7620" marB="0" anchor="b">
                    <a:solidFill>
                      <a:srgbClr val="E2E8F1"/>
                    </a:solidFill>
                  </a:tcPr>
                </a:tc>
                <a:extLst>
                  <a:ext uri="{0D108BD9-81ED-4DB2-BD59-A6C34878D82A}">
                    <a16:rowId xmlns:a16="http://schemas.microsoft.com/office/drawing/2014/main" val="1014592335"/>
                  </a:ext>
                </a:extLst>
              </a:tr>
              <a:tr h="102837">
                <a:tc>
                  <a:txBody>
                    <a:bodyPr/>
                    <a:lstStyle/>
                    <a:p>
                      <a:pPr algn="l" fontAlgn="b"/>
                      <a:r>
                        <a:rPr lang="en-US" sz="800" b="0" i="0" u="sng" strike="noStrike">
                          <a:solidFill>
                            <a:srgbClr val="0563C1"/>
                          </a:solidFill>
                          <a:effectLst/>
                          <a:latin typeface="Helvetica" panose="020B0403020202020204" pitchFamily="34" charset="0"/>
                          <a:hlinkClick r:id="rId39"/>
                        </a:rPr>
                        <a:t>Stuffed Puffs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$1,843.5</a:t>
                      </a:r>
                    </a:p>
                  </a:txBody>
                  <a:tcPr marL="8382" marR="8382" marT="7620" marB="0" anchor="b">
                    <a:solidFill>
                      <a:srgbClr val="E2E8F1"/>
                    </a:solidFill>
                  </a:tcPr>
                </a:tc>
                <a:extLst>
                  <a:ext uri="{0D108BD9-81ED-4DB2-BD59-A6C34878D82A}">
                    <a16:rowId xmlns:a16="http://schemas.microsoft.com/office/drawing/2014/main" val="2055412131"/>
                  </a:ext>
                </a:extLst>
              </a:tr>
              <a:tr h="102837">
                <a:tc>
                  <a:txBody>
                    <a:bodyPr/>
                    <a:lstStyle/>
                    <a:p>
                      <a:pPr algn="l" fontAlgn="b"/>
                      <a:r>
                        <a:rPr lang="en-US" sz="800" b="0" i="0" u="sng" strike="noStrike">
                          <a:solidFill>
                            <a:srgbClr val="0563C1"/>
                          </a:solidFill>
                          <a:effectLst/>
                          <a:latin typeface="Helvetica" panose="020B0403020202020204" pitchFamily="34" charset="0"/>
                          <a:hlinkClick r:id="rId40"/>
                        </a:rPr>
                        <a:t>Trust &amp; Will</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$1,829.8</a:t>
                      </a:r>
                    </a:p>
                  </a:txBody>
                  <a:tcPr marL="8382" marR="8382" marT="7620" marB="0" anchor="b">
                    <a:solidFill>
                      <a:srgbClr val="E2E8F1"/>
                    </a:solidFill>
                  </a:tcPr>
                </a:tc>
                <a:extLst>
                  <a:ext uri="{0D108BD9-81ED-4DB2-BD59-A6C34878D82A}">
                    <a16:rowId xmlns:a16="http://schemas.microsoft.com/office/drawing/2014/main" val="3313138053"/>
                  </a:ext>
                </a:extLst>
              </a:tr>
              <a:tr h="102837">
                <a:tc>
                  <a:txBody>
                    <a:bodyPr/>
                    <a:lstStyle/>
                    <a:p>
                      <a:pPr algn="l" fontAlgn="b"/>
                      <a:r>
                        <a:rPr lang="en-US" sz="800" b="0" i="0" u="sng" strike="noStrike">
                          <a:solidFill>
                            <a:srgbClr val="0563C1"/>
                          </a:solidFill>
                          <a:effectLst/>
                          <a:latin typeface="Helvetica" panose="020B0403020202020204" pitchFamily="34" charset="0"/>
                          <a:hlinkClick r:id="rId41"/>
                        </a:rPr>
                        <a:t>Disability Help Today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$1,803.0</a:t>
                      </a:r>
                    </a:p>
                  </a:txBody>
                  <a:tcPr marL="8382" marR="8382" marT="7620" marB="0" anchor="b">
                    <a:solidFill>
                      <a:srgbClr val="E2E8F1"/>
                    </a:solidFill>
                  </a:tcPr>
                </a:tc>
                <a:extLst>
                  <a:ext uri="{0D108BD9-81ED-4DB2-BD59-A6C34878D82A}">
                    <a16:rowId xmlns:a16="http://schemas.microsoft.com/office/drawing/2014/main" val="1852431311"/>
                  </a:ext>
                </a:extLst>
              </a:tr>
              <a:tr h="102837">
                <a:tc>
                  <a:txBody>
                    <a:bodyPr/>
                    <a:lstStyle/>
                    <a:p>
                      <a:pPr algn="l" fontAlgn="b"/>
                      <a:r>
                        <a:rPr lang="en-US" sz="800" b="0" i="0" u="sng" strike="noStrike">
                          <a:solidFill>
                            <a:srgbClr val="0563C1"/>
                          </a:solidFill>
                          <a:effectLst/>
                          <a:latin typeface="Helvetica" panose="020B0403020202020204" pitchFamily="34" charset="0"/>
                          <a:hlinkClick r:id="rId42"/>
                        </a:rPr>
                        <a:t>Horizon Fitness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$1,718.5</a:t>
                      </a:r>
                    </a:p>
                  </a:txBody>
                  <a:tcPr marL="8382" marR="8382" marT="7620" marB="0" anchor="b">
                    <a:solidFill>
                      <a:srgbClr val="E2E8F1"/>
                    </a:solidFill>
                  </a:tcPr>
                </a:tc>
                <a:extLst>
                  <a:ext uri="{0D108BD9-81ED-4DB2-BD59-A6C34878D82A}">
                    <a16:rowId xmlns:a16="http://schemas.microsoft.com/office/drawing/2014/main" val="3758531432"/>
                  </a:ext>
                </a:extLst>
              </a:tr>
              <a:tr h="104864">
                <a:tc>
                  <a:txBody>
                    <a:bodyPr/>
                    <a:lstStyle/>
                    <a:p>
                      <a:pPr algn="l" fontAlgn="b"/>
                      <a:r>
                        <a:rPr lang="en-US" sz="800" b="0" i="0" u="sng" strike="noStrike">
                          <a:solidFill>
                            <a:srgbClr val="0563C1"/>
                          </a:solidFill>
                          <a:effectLst/>
                          <a:latin typeface="Helvetica" panose="020B0403020202020204" pitchFamily="34" charset="0"/>
                        </a:rPr>
                        <a:t>Worthy</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$1,632.7</a:t>
                      </a:r>
                    </a:p>
                  </a:txBody>
                  <a:tcPr marL="8382" marR="8382" marT="7620" marB="0" anchor="b">
                    <a:solidFill>
                      <a:srgbClr val="E2E8F1"/>
                    </a:solidFill>
                  </a:tcPr>
                </a:tc>
                <a:extLst>
                  <a:ext uri="{0D108BD9-81ED-4DB2-BD59-A6C34878D82A}">
                    <a16:rowId xmlns:a16="http://schemas.microsoft.com/office/drawing/2014/main" val="3037566474"/>
                  </a:ext>
                </a:extLst>
              </a:tr>
              <a:tr h="102837">
                <a:tc>
                  <a:txBody>
                    <a:bodyPr/>
                    <a:lstStyle/>
                    <a:p>
                      <a:pPr algn="l" fontAlgn="b"/>
                      <a:r>
                        <a:rPr lang="en-US" sz="800" b="0" i="0" u="sng" strike="noStrike">
                          <a:solidFill>
                            <a:srgbClr val="0563C1"/>
                          </a:solidFill>
                          <a:effectLst/>
                          <a:latin typeface="Helvetica" panose="020B0403020202020204" pitchFamily="34" charset="0"/>
                          <a:hlinkClick r:id="rId43"/>
                        </a:rPr>
                        <a:t>BBQGuys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$1,600.9</a:t>
                      </a:r>
                    </a:p>
                  </a:txBody>
                  <a:tcPr marL="8382" marR="8382" marT="7620" marB="0" anchor="b">
                    <a:solidFill>
                      <a:srgbClr val="E2E8F1"/>
                    </a:solidFill>
                  </a:tcPr>
                </a:tc>
                <a:extLst>
                  <a:ext uri="{0D108BD9-81ED-4DB2-BD59-A6C34878D82A}">
                    <a16:rowId xmlns:a16="http://schemas.microsoft.com/office/drawing/2014/main" val="2565185990"/>
                  </a:ext>
                </a:extLst>
              </a:tr>
              <a:tr h="102837">
                <a:tc>
                  <a:txBody>
                    <a:bodyPr/>
                    <a:lstStyle/>
                    <a:p>
                      <a:pPr algn="l" fontAlgn="b"/>
                      <a:r>
                        <a:rPr lang="en-US" sz="800" b="0" i="0" u="sng" strike="noStrike">
                          <a:solidFill>
                            <a:srgbClr val="0563C1"/>
                          </a:solidFill>
                          <a:effectLst/>
                          <a:latin typeface="Helvetica" panose="020B0403020202020204" pitchFamily="34" charset="0"/>
                          <a:hlinkClick r:id="rId44"/>
                        </a:rPr>
                        <a:t>Compeed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$1,484.1</a:t>
                      </a:r>
                    </a:p>
                  </a:txBody>
                  <a:tcPr marL="8382" marR="8382" marT="7620" marB="0" anchor="b">
                    <a:solidFill>
                      <a:srgbClr val="E2E8F1"/>
                    </a:solidFill>
                  </a:tcPr>
                </a:tc>
                <a:extLst>
                  <a:ext uri="{0D108BD9-81ED-4DB2-BD59-A6C34878D82A}">
                    <a16:rowId xmlns:a16="http://schemas.microsoft.com/office/drawing/2014/main" val="2904081547"/>
                  </a:ext>
                </a:extLst>
              </a:tr>
              <a:tr h="102837">
                <a:tc>
                  <a:txBody>
                    <a:bodyPr/>
                    <a:lstStyle/>
                    <a:p>
                      <a:pPr algn="l" fontAlgn="b"/>
                      <a:r>
                        <a:rPr lang="en-US" sz="800" b="0" i="0" u="sng" strike="noStrike">
                          <a:solidFill>
                            <a:srgbClr val="0563C1"/>
                          </a:solidFill>
                          <a:effectLst/>
                          <a:latin typeface="Helvetica" panose="020B0403020202020204" pitchFamily="34" charset="0"/>
                          <a:hlinkClick r:id="rId45"/>
                        </a:rPr>
                        <a:t>Victims Justice Group</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$1,396.2</a:t>
                      </a:r>
                    </a:p>
                  </a:txBody>
                  <a:tcPr marL="8382" marR="8382" marT="7620" marB="0" anchor="b">
                    <a:solidFill>
                      <a:srgbClr val="E2E8F1"/>
                    </a:solidFill>
                  </a:tcPr>
                </a:tc>
                <a:extLst>
                  <a:ext uri="{0D108BD9-81ED-4DB2-BD59-A6C34878D82A}">
                    <a16:rowId xmlns:a16="http://schemas.microsoft.com/office/drawing/2014/main" val="3985156320"/>
                  </a:ext>
                </a:extLst>
              </a:tr>
              <a:tr h="102837">
                <a:tc>
                  <a:txBody>
                    <a:bodyPr/>
                    <a:lstStyle/>
                    <a:p>
                      <a:pPr algn="l" fontAlgn="b"/>
                      <a:r>
                        <a:rPr lang="en-US" sz="800" b="0" i="0" u="sng" strike="noStrike">
                          <a:solidFill>
                            <a:srgbClr val="0563C1"/>
                          </a:solidFill>
                          <a:effectLst/>
                          <a:latin typeface="Helvetica" panose="020B0403020202020204" pitchFamily="34" charset="0"/>
                          <a:hlinkClick r:id="rId46"/>
                        </a:rPr>
                        <a:t>Dairyland Insurance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$1,366.0</a:t>
                      </a:r>
                    </a:p>
                  </a:txBody>
                  <a:tcPr marL="8382" marR="8382" marT="7620" marB="0" anchor="b">
                    <a:solidFill>
                      <a:srgbClr val="E2E8F1"/>
                    </a:solidFill>
                  </a:tcPr>
                </a:tc>
                <a:extLst>
                  <a:ext uri="{0D108BD9-81ED-4DB2-BD59-A6C34878D82A}">
                    <a16:rowId xmlns:a16="http://schemas.microsoft.com/office/drawing/2014/main" val="2107743845"/>
                  </a:ext>
                </a:extLst>
              </a:tr>
              <a:tr h="102837">
                <a:tc>
                  <a:txBody>
                    <a:bodyPr/>
                    <a:lstStyle/>
                    <a:p>
                      <a:pPr algn="l" fontAlgn="b"/>
                      <a:r>
                        <a:rPr lang="en-US" sz="800" b="0" i="0" u="sng" strike="noStrike">
                          <a:solidFill>
                            <a:srgbClr val="0563C1"/>
                          </a:solidFill>
                          <a:effectLst/>
                          <a:latin typeface="Helvetica" panose="020B0403020202020204" pitchFamily="34" charset="0"/>
                          <a:hlinkClick r:id="rId47"/>
                        </a:rPr>
                        <a:t>Flamingo</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$1,187.9</a:t>
                      </a:r>
                    </a:p>
                  </a:txBody>
                  <a:tcPr marL="8382" marR="8382" marT="7620" marB="0" anchor="b">
                    <a:solidFill>
                      <a:srgbClr val="E2E8F1"/>
                    </a:solidFill>
                  </a:tcPr>
                </a:tc>
                <a:extLst>
                  <a:ext uri="{0D108BD9-81ED-4DB2-BD59-A6C34878D82A}">
                    <a16:rowId xmlns:a16="http://schemas.microsoft.com/office/drawing/2014/main" val="467029731"/>
                  </a:ext>
                </a:extLst>
              </a:tr>
              <a:tr h="102837">
                <a:tc>
                  <a:txBody>
                    <a:bodyPr/>
                    <a:lstStyle/>
                    <a:p>
                      <a:pPr algn="l" fontAlgn="b"/>
                      <a:r>
                        <a:rPr lang="en-US" sz="800" b="0" i="0" u="sng" strike="noStrike">
                          <a:solidFill>
                            <a:srgbClr val="0563C1"/>
                          </a:solidFill>
                          <a:effectLst/>
                          <a:latin typeface="Helvetica" panose="020B0403020202020204" pitchFamily="34" charset="0"/>
                          <a:hlinkClick r:id="rId48"/>
                        </a:rPr>
                        <a:t>EveryPlate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$1,137.6</a:t>
                      </a:r>
                    </a:p>
                  </a:txBody>
                  <a:tcPr marL="8382" marR="8382" marT="7620" marB="0" anchor="b">
                    <a:solidFill>
                      <a:srgbClr val="E2E8F1"/>
                    </a:solidFill>
                  </a:tcPr>
                </a:tc>
                <a:extLst>
                  <a:ext uri="{0D108BD9-81ED-4DB2-BD59-A6C34878D82A}">
                    <a16:rowId xmlns:a16="http://schemas.microsoft.com/office/drawing/2014/main" val="1051726361"/>
                  </a:ext>
                </a:extLst>
              </a:tr>
              <a:tr h="102837">
                <a:tc>
                  <a:txBody>
                    <a:bodyPr/>
                    <a:lstStyle/>
                    <a:p>
                      <a:pPr algn="l" fontAlgn="b"/>
                      <a:r>
                        <a:rPr lang="en-US" sz="800" b="0" i="0" u="sng" strike="noStrike">
                          <a:solidFill>
                            <a:srgbClr val="0563C1"/>
                          </a:solidFill>
                          <a:effectLst/>
                          <a:latin typeface="Helvetica" panose="020B0403020202020204" pitchFamily="34" charset="0"/>
                          <a:hlinkClick r:id="rId49"/>
                        </a:rPr>
                        <a:t>Open Farm</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$1,036.1</a:t>
                      </a:r>
                    </a:p>
                  </a:txBody>
                  <a:tcPr marL="8382" marR="8382" marT="7620" marB="0" anchor="b">
                    <a:solidFill>
                      <a:srgbClr val="E2E8F1"/>
                    </a:solidFill>
                  </a:tcPr>
                </a:tc>
                <a:extLst>
                  <a:ext uri="{0D108BD9-81ED-4DB2-BD59-A6C34878D82A}">
                    <a16:rowId xmlns:a16="http://schemas.microsoft.com/office/drawing/2014/main" val="4140546859"/>
                  </a:ext>
                </a:extLst>
              </a:tr>
              <a:tr h="102837">
                <a:tc>
                  <a:txBody>
                    <a:bodyPr/>
                    <a:lstStyle/>
                    <a:p>
                      <a:pPr algn="l" fontAlgn="b"/>
                      <a:r>
                        <a:rPr lang="en-US" sz="800" b="0" i="0" u="sng" strike="noStrike">
                          <a:solidFill>
                            <a:srgbClr val="0563C1"/>
                          </a:solidFill>
                          <a:effectLst/>
                          <a:latin typeface="Helvetica" panose="020B0403020202020204" pitchFamily="34" charset="0"/>
                          <a:hlinkClick r:id="rId50"/>
                        </a:rPr>
                        <a:t>ClearMatch</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$1,005.3</a:t>
                      </a:r>
                    </a:p>
                  </a:txBody>
                  <a:tcPr marL="8382" marR="8382" marT="7620" marB="0" anchor="b">
                    <a:solidFill>
                      <a:srgbClr val="E2E8F1"/>
                    </a:solidFill>
                  </a:tcPr>
                </a:tc>
                <a:extLst>
                  <a:ext uri="{0D108BD9-81ED-4DB2-BD59-A6C34878D82A}">
                    <a16:rowId xmlns:a16="http://schemas.microsoft.com/office/drawing/2014/main" val="92535058"/>
                  </a:ext>
                </a:extLst>
              </a:tr>
              <a:tr h="102837">
                <a:tc>
                  <a:txBody>
                    <a:bodyPr/>
                    <a:lstStyle/>
                    <a:p>
                      <a:pPr algn="l" fontAlgn="b"/>
                      <a:r>
                        <a:rPr lang="en-US" sz="800" b="0" i="0" u="sng" strike="noStrike">
                          <a:solidFill>
                            <a:srgbClr val="0563C1"/>
                          </a:solidFill>
                          <a:effectLst/>
                          <a:latin typeface="Helvetica" panose="020B0403020202020204" pitchFamily="34" charset="0"/>
                          <a:hlinkClick r:id="rId51"/>
                        </a:rPr>
                        <a:t>Therabody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$989.6</a:t>
                      </a:r>
                    </a:p>
                  </a:txBody>
                  <a:tcPr marL="8382" marR="8382" marT="7620" marB="0" anchor="b">
                    <a:solidFill>
                      <a:srgbClr val="E2E8F1"/>
                    </a:solidFill>
                  </a:tcPr>
                </a:tc>
                <a:extLst>
                  <a:ext uri="{0D108BD9-81ED-4DB2-BD59-A6C34878D82A}">
                    <a16:rowId xmlns:a16="http://schemas.microsoft.com/office/drawing/2014/main" val="2464428436"/>
                  </a:ext>
                </a:extLst>
              </a:tr>
              <a:tr h="102837">
                <a:tc>
                  <a:txBody>
                    <a:bodyPr/>
                    <a:lstStyle/>
                    <a:p>
                      <a:pPr algn="l" fontAlgn="b"/>
                      <a:r>
                        <a:rPr lang="en-US" sz="800" b="0" i="0" u="sng" strike="noStrike">
                          <a:solidFill>
                            <a:srgbClr val="0563C1"/>
                          </a:solidFill>
                          <a:effectLst/>
                          <a:latin typeface="Helvetica" panose="020B0403020202020204" pitchFamily="34" charset="0"/>
                          <a:hlinkClick r:id="rId52"/>
                        </a:rPr>
                        <a:t>Olukai</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$970.9</a:t>
                      </a:r>
                    </a:p>
                  </a:txBody>
                  <a:tcPr marL="8382" marR="8382" marT="7620" marB="0" anchor="b">
                    <a:solidFill>
                      <a:srgbClr val="E2E8F1"/>
                    </a:solidFill>
                  </a:tcPr>
                </a:tc>
                <a:extLst>
                  <a:ext uri="{0D108BD9-81ED-4DB2-BD59-A6C34878D82A}">
                    <a16:rowId xmlns:a16="http://schemas.microsoft.com/office/drawing/2014/main" val="1545840138"/>
                  </a:ext>
                </a:extLst>
              </a:tr>
              <a:tr h="102837">
                <a:tc>
                  <a:txBody>
                    <a:bodyPr/>
                    <a:lstStyle/>
                    <a:p>
                      <a:pPr algn="l" fontAlgn="b"/>
                      <a:r>
                        <a:rPr lang="en-US" sz="800" b="0" i="0" u="sng" strike="noStrike">
                          <a:solidFill>
                            <a:srgbClr val="0563C1"/>
                          </a:solidFill>
                          <a:effectLst/>
                          <a:latin typeface="Helvetica" panose="020B0403020202020204" pitchFamily="34" charset="0"/>
                          <a:hlinkClick r:id="rId53"/>
                        </a:rPr>
                        <a:t>Make Golf Your Thing</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$970.1</a:t>
                      </a:r>
                    </a:p>
                  </a:txBody>
                  <a:tcPr marL="8382" marR="8382" marT="7620" marB="0" anchor="b">
                    <a:solidFill>
                      <a:srgbClr val="E2E8F1"/>
                    </a:solidFill>
                  </a:tcPr>
                </a:tc>
                <a:extLst>
                  <a:ext uri="{0D108BD9-81ED-4DB2-BD59-A6C34878D82A}">
                    <a16:rowId xmlns:a16="http://schemas.microsoft.com/office/drawing/2014/main" val="960670842"/>
                  </a:ext>
                </a:extLst>
              </a:tr>
              <a:tr h="102837">
                <a:tc>
                  <a:txBody>
                    <a:bodyPr/>
                    <a:lstStyle/>
                    <a:p>
                      <a:pPr algn="l" fontAlgn="b"/>
                      <a:r>
                        <a:rPr lang="en-US" sz="800" b="0" i="0" u="sng" strike="noStrike">
                          <a:solidFill>
                            <a:srgbClr val="0563C1"/>
                          </a:solidFill>
                          <a:effectLst/>
                          <a:latin typeface="Helvetica" panose="020B0403020202020204" pitchFamily="34" charset="0"/>
                          <a:hlinkClick r:id="rId54"/>
                        </a:rPr>
                        <a:t>Cacti Hard Seltzer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$919.2</a:t>
                      </a:r>
                    </a:p>
                  </a:txBody>
                  <a:tcPr marL="8382" marR="8382" marT="7620" marB="0" anchor="b">
                    <a:solidFill>
                      <a:srgbClr val="E2E8F1"/>
                    </a:solidFill>
                  </a:tcPr>
                </a:tc>
                <a:extLst>
                  <a:ext uri="{0D108BD9-81ED-4DB2-BD59-A6C34878D82A}">
                    <a16:rowId xmlns:a16="http://schemas.microsoft.com/office/drawing/2014/main" val="2696383004"/>
                  </a:ext>
                </a:extLst>
              </a:tr>
              <a:tr h="102837">
                <a:tc>
                  <a:txBody>
                    <a:bodyPr/>
                    <a:lstStyle/>
                    <a:p>
                      <a:pPr algn="l" fontAlgn="b"/>
                      <a:r>
                        <a:rPr lang="en-US" sz="800" b="0" i="0" u="sng" strike="noStrike">
                          <a:solidFill>
                            <a:srgbClr val="0563C1"/>
                          </a:solidFill>
                          <a:effectLst/>
                          <a:latin typeface="Helvetica" panose="020B0403020202020204" pitchFamily="34" charset="0"/>
                          <a:hlinkClick r:id="rId55"/>
                        </a:rPr>
                        <a:t>Smith Law Firm</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$912.5</a:t>
                      </a:r>
                    </a:p>
                  </a:txBody>
                  <a:tcPr marL="8382" marR="8382" marT="7620" marB="0" anchor="b">
                    <a:solidFill>
                      <a:srgbClr val="E2E8F1"/>
                    </a:solidFill>
                  </a:tcPr>
                </a:tc>
                <a:extLst>
                  <a:ext uri="{0D108BD9-81ED-4DB2-BD59-A6C34878D82A}">
                    <a16:rowId xmlns:a16="http://schemas.microsoft.com/office/drawing/2014/main" val="1653029859"/>
                  </a:ext>
                </a:extLst>
              </a:tr>
              <a:tr h="102837">
                <a:tc>
                  <a:txBody>
                    <a:bodyPr/>
                    <a:lstStyle/>
                    <a:p>
                      <a:pPr algn="l" fontAlgn="b"/>
                      <a:r>
                        <a:rPr lang="en-US" sz="800" b="0" i="0" u="sng" strike="noStrike">
                          <a:solidFill>
                            <a:srgbClr val="0563C1"/>
                          </a:solidFill>
                          <a:effectLst/>
                          <a:latin typeface="Helvetica" panose="020B0403020202020204" pitchFamily="34" charset="0"/>
                          <a:hlinkClick r:id="rId56"/>
                        </a:rPr>
                        <a:t>BYJU’S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$840.5</a:t>
                      </a:r>
                    </a:p>
                  </a:txBody>
                  <a:tcPr marL="8382" marR="8382" marT="7620" marB="0" anchor="b">
                    <a:solidFill>
                      <a:srgbClr val="E2E8F1"/>
                    </a:solidFill>
                  </a:tcPr>
                </a:tc>
                <a:extLst>
                  <a:ext uri="{0D108BD9-81ED-4DB2-BD59-A6C34878D82A}">
                    <a16:rowId xmlns:a16="http://schemas.microsoft.com/office/drawing/2014/main" val="2248202302"/>
                  </a:ext>
                </a:extLst>
              </a:tr>
              <a:tr h="102837">
                <a:tc>
                  <a:txBody>
                    <a:bodyPr/>
                    <a:lstStyle/>
                    <a:p>
                      <a:pPr algn="l" fontAlgn="b"/>
                      <a:r>
                        <a:rPr lang="en-US" sz="800" b="0" i="0" u="sng" strike="noStrike">
                          <a:solidFill>
                            <a:srgbClr val="0563C1"/>
                          </a:solidFill>
                          <a:effectLst/>
                          <a:latin typeface="Helvetica" panose="020B0403020202020204" pitchFamily="34" charset="0"/>
                          <a:hlinkClick r:id="rId57"/>
                        </a:rPr>
                        <a:t>Tracksmith</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$813.6</a:t>
                      </a:r>
                    </a:p>
                  </a:txBody>
                  <a:tcPr marL="8382" marR="8382" marT="7620" marB="0" anchor="b">
                    <a:solidFill>
                      <a:srgbClr val="E2E8F1"/>
                    </a:solidFill>
                  </a:tcPr>
                </a:tc>
                <a:extLst>
                  <a:ext uri="{0D108BD9-81ED-4DB2-BD59-A6C34878D82A}">
                    <a16:rowId xmlns:a16="http://schemas.microsoft.com/office/drawing/2014/main" val="40985565"/>
                  </a:ext>
                </a:extLst>
              </a:tr>
              <a:tr h="102837">
                <a:tc>
                  <a:txBody>
                    <a:bodyPr/>
                    <a:lstStyle/>
                    <a:p>
                      <a:pPr algn="l" fontAlgn="b"/>
                      <a:r>
                        <a:rPr lang="en-US" sz="800" b="0" i="0" u="sng" strike="noStrike">
                          <a:solidFill>
                            <a:srgbClr val="0563C1"/>
                          </a:solidFill>
                          <a:effectLst/>
                          <a:latin typeface="Helvetica" panose="020B0403020202020204" pitchFamily="34" charset="0"/>
                          <a:hlinkClick r:id="rId58"/>
                        </a:rPr>
                        <a:t>Fridababy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$809.0</a:t>
                      </a:r>
                    </a:p>
                  </a:txBody>
                  <a:tcPr marL="8382" marR="8382" marT="7620" marB="0" anchor="b">
                    <a:solidFill>
                      <a:srgbClr val="E2E8F1"/>
                    </a:solidFill>
                  </a:tcPr>
                </a:tc>
                <a:extLst>
                  <a:ext uri="{0D108BD9-81ED-4DB2-BD59-A6C34878D82A}">
                    <a16:rowId xmlns:a16="http://schemas.microsoft.com/office/drawing/2014/main" val="1046257968"/>
                  </a:ext>
                </a:extLst>
              </a:tr>
              <a:tr h="102837">
                <a:tc>
                  <a:txBody>
                    <a:bodyPr/>
                    <a:lstStyle/>
                    <a:p>
                      <a:pPr algn="l" fontAlgn="b"/>
                      <a:r>
                        <a:rPr lang="en-US" sz="800" b="0" i="0" u="sng" strike="noStrike">
                          <a:solidFill>
                            <a:srgbClr val="0563C1"/>
                          </a:solidFill>
                          <a:effectLst/>
                          <a:latin typeface="Helvetica" panose="020B0403020202020204" pitchFamily="34" charset="0"/>
                        </a:rPr>
                        <a:t>Voss</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$753.4</a:t>
                      </a:r>
                    </a:p>
                  </a:txBody>
                  <a:tcPr marL="8382" marR="8382" marT="7620" marB="0" anchor="b">
                    <a:solidFill>
                      <a:srgbClr val="E2E8F1"/>
                    </a:solidFill>
                  </a:tcPr>
                </a:tc>
                <a:extLst>
                  <a:ext uri="{0D108BD9-81ED-4DB2-BD59-A6C34878D82A}">
                    <a16:rowId xmlns:a16="http://schemas.microsoft.com/office/drawing/2014/main" val="1068775464"/>
                  </a:ext>
                </a:extLst>
              </a:tr>
              <a:tr h="102837">
                <a:tc>
                  <a:txBody>
                    <a:bodyPr/>
                    <a:lstStyle/>
                    <a:p>
                      <a:pPr algn="l" fontAlgn="b"/>
                      <a:r>
                        <a:rPr lang="en-US" sz="800" b="0" i="0" u="sng" strike="noStrike">
                          <a:solidFill>
                            <a:srgbClr val="0563C1"/>
                          </a:solidFill>
                          <a:effectLst/>
                          <a:latin typeface="Helvetica" panose="020B0403020202020204" pitchFamily="34" charset="0"/>
                          <a:hlinkClick r:id="rId59"/>
                        </a:rPr>
                        <a:t>Picnic Tax</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$718.1</a:t>
                      </a:r>
                    </a:p>
                  </a:txBody>
                  <a:tcPr marL="8382" marR="8382" marT="7620" marB="0" anchor="b">
                    <a:solidFill>
                      <a:srgbClr val="E2E8F1"/>
                    </a:solidFill>
                  </a:tcPr>
                </a:tc>
                <a:extLst>
                  <a:ext uri="{0D108BD9-81ED-4DB2-BD59-A6C34878D82A}">
                    <a16:rowId xmlns:a16="http://schemas.microsoft.com/office/drawing/2014/main" val="1883089199"/>
                  </a:ext>
                </a:extLst>
              </a:tr>
              <a:tr h="102837">
                <a:tc>
                  <a:txBody>
                    <a:bodyPr/>
                    <a:lstStyle/>
                    <a:p>
                      <a:pPr algn="l" fontAlgn="b"/>
                      <a:r>
                        <a:rPr lang="en-US" sz="800" b="0" i="0" u="sng" strike="noStrike">
                          <a:solidFill>
                            <a:srgbClr val="0563C1"/>
                          </a:solidFill>
                          <a:effectLst/>
                          <a:latin typeface="Helvetica" panose="020B0403020202020204" pitchFamily="34" charset="0"/>
                          <a:hlinkClick r:id="rId60"/>
                        </a:rPr>
                        <a:t>Afterpay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$695.5</a:t>
                      </a:r>
                    </a:p>
                  </a:txBody>
                  <a:tcPr marL="8382" marR="8382" marT="7620" marB="0" anchor="b">
                    <a:solidFill>
                      <a:srgbClr val="E2E8F1"/>
                    </a:solidFill>
                  </a:tcPr>
                </a:tc>
                <a:extLst>
                  <a:ext uri="{0D108BD9-81ED-4DB2-BD59-A6C34878D82A}">
                    <a16:rowId xmlns:a16="http://schemas.microsoft.com/office/drawing/2014/main" val="1588072634"/>
                  </a:ext>
                </a:extLst>
              </a:tr>
              <a:tr h="102837">
                <a:tc>
                  <a:txBody>
                    <a:bodyPr/>
                    <a:lstStyle/>
                    <a:p>
                      <a:pPr algn="l" fontAlgn="b"/>
                      <a:r>
                        <a:rPr lang="en-US" sz="800" b="0" i="0" u="sng" strike="noStrike">
                          <a:solidFill>
                            <a:srgbClr val="0563C1"/>
                          </a:solidFill>
                          <a:effectLst/>
                          <a:latin typeface="Helvetica" panose="020B0403020202020204" pitchFamily="34" charset="0"/>
                          <a:hlinkClick r:id="rId61"/>
                        </a:rPr>
                        <a:t>Waystar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$659.6</a:t>
                      </a:r>
                    </a:p>
                  </a:txBody>
                  <a:tcPr marL="8382" marR="8382" marT="7620" marB="0" anchor="b">
                    <a:solidFill>
                      <a:srgbClr val="E2E8F1"/>
                    </a:solidFill>
                  </a:tcPr>
                </a:tc>
                <a:extLst>
                  <a:ext uri="{0D108BD9-81ED-4DB2-BD59-A6C34878D82A}">
                    <a16:rowId xmlns:a16="http://schemas.microsoft.com/office/drawing/2014/main" val="3060032673"/>
                  </a:ext>
                </a:extLst>
              </a:tr>
              <a:tr h="102837">
                <a:tc>
                  <a:txBody>
                    <a:bodyPr/>
                    <a:lstStyle/>
                    <a:p>
                      <a:pPr algn="l" fontAlgn="b"/>
                      <a:r>
                        <a:rPr lang="en-US" sz="800" b="0" i="0" u="sng" strike="noStrike">
                          <a:solidFill>
                            <a:srgbClr val="0563C1"/>
                          </a:solidFill>
                          <a:effectLst/>
                          <a:latin typeface="Helvetica" panose="020B0403020202020204" pitchFamily="34" charset="0"/>
                          <a:hlinkClick r:id="rId62"/>
                        </a:rPr>
                        <a:t>Anhelo Insurance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$645.3</a:t>
                      </a:r>
                    </a:p>
                  </a:txBody>
                  <a:tcPr marL="8382" marR="8382" marT="7620" marB="0" anchor="b">
                    <a:solidFill>
                      <a:srgbClr val="E2E8F1"/>
                    </a:solidFill>
                  </a:tcPr>
                </a:tc>
                <a:extLst>
                  <a:ext uri="{0D108BD9-81ED-4DB2-BD59-A6C34878D82A}">
                    <a16:rowId xmlns:a16="http://schemas.microsoft.com/office/drawing/2014/main" val="2408467223"/>
                  </a:ext>
                </a:extLst>
              </a:tr>
              <a:tr h="102837">
                <a:tc>
                  <a:txBody>
                    <a:bodyPr/>
                    <a:lstStyle/>
                    <a:p>
                      <a:pPr algn="l" fontAlgn="b"/>
                      <a:r>
                        <a:rPr lang="en-US" sz="800" b="0" i="0" u="sng" strike="noStrike">
                          <a:solidFill>
                            <a:srgbClr val="0563C1"/>
                          </a:solidFill>
                          <a:effectLst/>
                          <a:latin typeface="Helvetica" panose="020B0403020202020204" pitchFamily="34" charset="0"/>
                          <a:hlinkClick r:id="rId63"/>
                        </a:rPr>
                        <a:t>Swift Premium Meats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$642.9</a:t>
                      </a:r>
                    </a:p>
                  </a:txBody>
                  <a:tcPr marL="8382" marR="8382" marT="7620" marB="0" anchor="b">
                    <a:solidFill>
                      <a:srgbClr val="E2E8F1"/>
                    </a:solidFill>
                  </a:tcPr>
                </a:tc>
                <a:extLst>
                  <a:ext uri="{0D108BD9-81ED-4DB2-BD59-A6C34878D82A}">
                    <a16:rowId xmlns:a16="http://schemas.microsoft.com/office/drawing/2014/main" val="1282860341"/>
                  </a:ext>
                </a:extLst>
              </a:tr>
              <a:tr h="102837">
                <a:tc>
                  <a:txBody>
                    <a:bodyPr/>
                    <a:lstStyle/>
                    <a:p>
                      <a:pPr algn="l" fontAlgn="b"/>
                      <a:r>
                        <a:rPr lang="en-US" sz="800" b="0" i="0" u="sng" strike="noStrike">
                          <a:solidFill>
                            <a:srgbClr val="0563C1"/>
                          </a:solidFill>
                          <a:effectLst/>
                          <a:latin typeface="Helvetica" panose="020B0403020202020204" pitchFamily="34" charset="0"/>
                          <a:hlinkClick r:id="rId64"/>
                        </a:rPr>
                        <a:t>American Edge Project</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$626.2</a:t>
                      </a:r>
                    </a:p>
                  </a:txBody>
                  <a:tcPr marL="8382" marR="8382" marT="7620" marB="0" anchor="b">
                    <a:solidFill>
                      <a:srgbClr val="E2E8F1"/>
                    </a:solidFill>
                  </a:tcPr>
                </a:tc>
                <a:extLst>
                  <a:ext uri="{0D108BD9-81ED-4DB2-BD59-A6C34878D82A}">
                    <a16:rowId xmlns:a16="http://schemas.microsoft.com/office/drawing/2014/main" val="1528244782"/>
                  </a:ext>
                </a:extLst>
              </a:tr>
              <a:tr h="102837">
                <a:tc>
                  <a:txBody>
                    <a:bodyPr/>
                    <a:lstStyle/>
                    <a:p>
                      <a:pPr algn="l" fontAlgn="b"/>
                      <a:r>
                        <a:rPr lang="en-US" sz="800" b="0" i="0" u="sng" strike="noStrike">
                          <a:solidFill>
                            <a:srgbClr val="0563C1"/>
                          </a:solidFill>
                          <a:effectLst/>
                          <a:latin typeface="Helvetica" panose="020B0403020202020204" pitchFamily="34" charset="0"/>
                          <a:hlinkClick r:id="rId65"/>
                        </a:rPr>
                        <a:t>Good Sports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$622.7</a:t>
                      </a:r>
                    </a:p>
                  </a:txBody>
                  <a:tcPr marL="8382" marR="8382" marT="7620" marB="0" anchor="b">
                    <a:solidFill>
                      <a:srgbClr val="E2E8F1"/>
                    </a:solidFill>
                  </a:tcPr>
                </a:tc>
                <a:extLst>
                  <a:ext uri="{0D108BD9-81ED-4DB2-BD59-A6C34878D82A}">
                    <a16:rowId xmlns:a16="http://schemas.microsoft.com/office/drawing/2014/main" val="3942111040"/>
                  </a:ext>
                </a:extLst>
              </a:tr>
              <a:tr h="102837">
                <a:tc>
                  <a:txBody>
                    <a:bodyPr/>
                    <a:lstStyle/>
                    <a:p>
                      <a:pPr algn="l" fontAlgn="b"/>
                      <a:r>
                        <a:rPr lang="en-US" sz="800" b="0" i="0" u="sng" strike="noStrike">
                          <a:solidFill>
                            <a:srgbClr val="0563C1"/>
                          </a:solidFill>
                          <a:effectLst/>
                          <a:latin typeface="Helvetica" panose="020B0403020202020204" pitchFamily="34" charset="0"/>
                          <a:hlinkClick r:id="rId66"/>
                        </a:rPr>
                        <a:t>Zesty Paws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$601.5</a:t>
                      </a:r>
                    </a:p>
                  </a:txBody>
                  <a:tcPr marL="8382" marR="8382" marT="7620" marB="0" anchor="b">
                    <a:solidFill>
                      <a:srgbClr val="E2E8F1"/>
                    </a:solidFill>
                  </a:tcPr>
                </a:tc>
                <a:extLst>
                  <a:ext uri="{0D108BD9-81ED-4DB2-BD59-A6C34878D82A}">
                    <a16:rowId xmlns:a16="http://schemas.microsoft.com/office/drawing/2014/main" val="2767891592"/>
                  </a:ext>
                </a:extLst>
              </a:tr>
              <a:tr h="102837">
                <a:tc>
                  <a:txBody>
                    <a:bodyPr/>
                    <a:lstStyle/>
                    <a:p>
                      <a:pPr algn="l" fontAlgn="b"/>
                      <a:r>
                        <a:rPr lang="en-US" sz="800" b="0" i="0" u="sng" strike="noStrike">
                          <a:solidFill>
                            <a:srgbClr val="0563C1"/>
                          </a:solidFill>
                          <a:effectLst/>
                          <a:latin typeface="Helvetica" panose="020B0403020202020204" pitchFamily="34" charset="0"/>
                          <a:hlinkClick r:id="rId67"/>
                        </a:rPr>
                        <a:t>Climate Power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$599.7</a:t>
                      </a:r>
                    </a:p>
                  </a:txBody>
                  <a:tcPr marL="8382" marR="8382" marT="7620" marB="0" anchor="b">
                    <a:solidFill>
                      <a:srgbClr val="E2E8F1"/>
                    </a:solidFill>
                  </a:tcPr>
                </a:tc>
                <a:extLst>
                  <a:ext uri="{0D108BD9-81ED-4DB2-BD59-A6C34878D82A}">
                    <a16:rowId xmlns:a16="http://schemas.microsoft.com/office/drawing/2014/main" val="3561853023"/>
                  </a:ext>
                </a:extLst>
              </a:tr>
              <a:tr h="102837">
                <a:tc>
                  <a:txBody>
                    <a:bodyPr/>
                    <a:lstStyle/>
                    <a:p>
                      <a:pPr algn="l" fontAlgn="b"/>
                      <a:r>
                        <a:rPr lang="en-US" sz="800" b="0" i="0" u="sng" strike="noStrike">
                          <a:solidFill>
                            <a:srgbClr val="0563C1"/>
                          </a:solidFill>
                          <a:effectLst/>
                          <a:latin typeface="Helvetica" panose="020B0403020202020204" pitchFamily="34" charset="0"/>
                          <a:hlinkClick r:id="rId68"/>
                        </a:rPr>
                        <a:t>Aon Consulting</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$587.0</a:t>
                      </a:r>
                    </a:p>
                  </a:txBody>
                  <a:tcPr marL="8382" marR="8382" marT="7620" marB="0" anchor="b">
                    <a:solidFill>
                      <a:srgbClr val="E2E8F1"/>
                    </a:solidFill>
                  </a:tcPr>
                </a:tc>
                <a:extLst>
                  <a:ext uri="{0D108BD9-81ED-4DB2-BD59-A6C34878D82A}">
                    <a16:rowId xmlns:a16="http://schemas.microsoft.com/office/drawing/2014/main" val="3998060242"/>
                  </a:ext>
                </a:extLst>
              </a:tr>
              <a:tr h="102837">
                <a:tc>
                  <a:txBody>
                    <a:bodyPr/>
                    <a:lstStyle/>
                    <a:p>
                      <a:pPr algn="l" fontAlgn="b"/>
                      <a:r>
                        <a:rPr lang="en-US" sz="800" b="0" i="0" u="sng" strike="noStrike">
                          <a:solidFill>
                            <a:srgbClr val="0563C1"/>
                          </a:solidFill>
                          <a:effectLst/>
                          <a:latin typeface="Helvetica" panose="020B0403020202020204" pitchFamily="34" charset="0"/>
                          <a:hlinkClick r:id="rId69"/>
                        </a:rPr>
                        <a:t>ALLBLK Streaming</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$578.4</a:t>
                      </a:r>
                    </a:p>
                  </a:txBody>
                  <a:tcPr marL="8382" marR="8382" marT="7620" marB="0" anchor="b">
                    <a:solidFill>
                      <a:srgbClr val="E2E8F1"/>
                    </a:solidFill>
                  </a:tcPr>
                </a:tc>
                <a:extLst>
                  <a:ext uri="{0D108BD9-81ED-4DB2-BD59-A6C34878D82A}">
                    <a16:rowId xmlns:a16="http://schemas.microsoft.com/office/drawing/2014/main" val="1564308449"/>
                  </a:ext>
                </a:extLst>
              </a:tr>
              <a:tr h="102837">
                <a:tc>
                  <a:txBody>
                    <a:bodyPr/>
                    <a:lstStyle/>
                    <a:p>
                      <a:pPr algn="l" fontAlgn="b"/>
                      <a:r>
                        <a:rPr lang="en-US" sz="800" b="0" i="0" u="sng" strike="noStrike">
                          <a:solidFill>
                            <a:srgbClr val="0563C1"/>
                          </a:solidFill>
                          <a:effectLst/>
                          <a:latin typeface="Helvetica" panose="020B0403020202020204" pitchFamily="34" charset="0"/>
                        </a:rPr>
                        <a:t>Hot Shot</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$554.2</a:t>
                      </a:r>
                    </a:p>
                  </a:txBody>
                  <a:tcPr marL="8382" marR="8382" marT="7620" marB="0" anchor="b">
                    <a:solidFill>
                      <a:srgbClr val="E2E8F1"/>
                    </a:solidFill>
                  </a:tcPr>
                </a:tc>
                <a:extLst>
                  <a:ext uri="{0D108BD9-81ED-4DB2-BD59-A6C34878D82A}">
                    <a16:rowId xmlns:a16="http://schemas.microsoft.com/office/drawing/2014/main" val="3323775770"/>
                  </a:ext>
                </a:extLst>
              </a:tr>
            </a:tbl>
          </a:graphicData>
        </a:graphic>
      </p:graphicFrame>
      <p:graphicFrame>
        <p:nvGraphicFramePr>
          <p:cNvPr id="18" name="Table 17">
            <a:extLst>
              <a:ext uri="{FF2B5EF4-FFF2-40B4-BE49-F238E27FC236}">
                <a16:creationId xmlns:a16="http://schemas.microsoft.com/office/drawing/2014/main" id="{63E7C56F-4D33-4A8B-974B-4FF2859CAD3A}"/>
              </a:ext>
            </a:extLst>
          </p:cNvPr>
          <p:cNvGraphicFramePr>
            <a:graphicFrameLocks noGrp="1"/>
          </p:cNvGraphicFramePr>
          <p:nvPr>
            <p:extLst>
              <p:ext uri="{D42A27DB-BD31-4B8C-83A1-F6EECF244321}">
                <p14:modId xmlns:p14="http://schemas.microsoft.com/office/powerpoint/2010/main" val="4175069964"/>
              </p:ext>
            </p:extLst>
          </p:nvPr>
        </p:nvGraphicFramePr>
        <p:xfrm>
          <a:off x="4949432" y="1536975"/>
          <a:ext cx="2173647" cy="4671060"/>
        </p:xfrm>
        <a:graphic>
          <a:graphicData uri="http://schemas.openxmlformats.org/drawingml/2006/table">
            <a:tbl>
              <a:tblPr>
                <a:tableStyleId>{5C22544A-7EE6-4342-B048-85BDC9FD1C3A}</a:tableStyleId>
              </a:tblPr>
              <a:tblGrid>
                <a:gridCol w="1319852">
                  <a:extLst>
                    <a:ext uri="{9D8B030D-6E8A-4147-A177-3AD203B41FA5}">
                      <a16:colId xmlns:a16="http://schemas.microsoft.com/office/drawing/2014/main" val="3574522064"/>
                    </a:ext>
                  </a:extLst>
                </a:gridCol>
                <a:gridCol w="853795">
                  <a:extLst>
                    <a:ext uri="{9D8B030D-6E8A-4147-A177-3AD203B41FA5}">
                      <a16:colId xmlns:a16="http://schemas.microsoft.com/office/drawing/2014/main" val="2464966384"/>
                    </a:ext>
                  </a:extLst>
                </a:gridCol>
              </a:tblGrid>
              <a:tr h="133647">
                <a:tc>
                  <a:txBody>
                    <a:bodyPr/>
                    <a:lstStyle/>
                    <a:p>
                      <a:pPr algn="ctr" fontAlgn="b"/>
                      <a:r>
                        <a:rPr lang="en-US" sz="9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9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02515">
                <a:tc>
                  <a:txBody>
                    <a:bodyPr/>
                    <a:lstStyle/>
                    <a:p>
                      <a:pPr algn="l" fontAlgn="b"/>
                      <a:r>
                        <a:rPr lang="en-US" sz="800" b="0" i="0" u="sng" strike="noStrike">
                          <a:solidFill>
                            <a:srgbClr val="0563C1"/>
                          </a:solidFill>
                          <a:effectLst/>
                          <a:latin typeface="Helvetica" panose="020B0403020202020204" pitchFamily="34" charset="0"/>
                        </a:rPr>
                        <a:t>Lucyd</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$527.7</a:t>
                      </a:r>
                    </a:p>
                  </a:txBody>
                  <a:tcPr marL="8382" marR="8382" marT="7620" marB="0" anchor="b">
                    <a:solidFill>
                      <a:srgbClr val="E2E8F1"/>
                    </a:solidFill>
                  </a:tcPr>
                </a:tc>
                <a:extLst>
                  <a:ext uri="{0D108BD9-81ED-4DB2-BD59-A6C34878D82A}">
                    <a16:rowId xmlns:a16="http://schemas.microsoft.com/office/drawing/2014/main" val="2107743845"/>
                  </a:ext>
                </a:extLst>
              </a:tr>
              <a:tr h="102515">
                <a:tc>
                  <a:txBody>
                    <a:bodyPr/>
                    <a:lstStyle/>
                    <a:p>
                      <a:pPr algn="l" fontAlgn="b"/>
                      <a:r>
                        <a:rPr lang="en-US" sz="800" b="0" i="0" u="sng" strike="noStrike">
                          <a:solidFill>
                            <a:srgbClr val="0563C1"/>
                          </a:solidFill>
                          <a:effectLst/>
                          <a:latin typeface="Helvetica" panose="020B0403020202020204" pitchFamily="34" charset="0"/>
                          <a:hlinkClick r:id="rId70"/>
                        </a:rPr>
                        <a:t>Stage 6 Films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$522.8</a:t>
                      </a:r>
                    </a:p>
                  </a:txBody>
                  <a:tcPr marL="8382" marR="8382" marT="7620" marB="0" anchor="b">
                    <a:solidFill>
                      <a:srgbClr val="E2E8F1"/>
                    </a:solidFill>
                  </a:tcPr>
                </a:tc>
                <a:extLst>
                  <a:ext uri="{0D108BD9-81ED-4DB2-BD59-A6C34878D82A}">
                    <a16:rowId xmlns:a16="http://schemas.microsoft.com/office/drawing/2014/main" val="467029731"/>
                  </a:ext>
                </a:extLst>
              </a:tr>
              <a:tr h="102515">
                <a:tc>
                  <a:txBody>
                    <a:bodyPr/>
                    <a:lstStyle/>
                    <a:p>
                      <a:pPr algn="l" fontAlgn="b"/>
                      <a:r>
                        <a:rPr lang="en-US" sz="800" b="0" i="0" u="sng" strike="noStrike">
                          <a:solidFill>
                            <a:srgbClr val="0563C1"/>
                          </a:solidFill>
                          <a:effectLst/>
                          <a:latin typeface="Helvetica" panose="020B0403020202020204" pitchFamily="34" charset="0"/>
                          <a:hlinkClick r:id="rId71"/>
                        </a:rPr>
                        <a:t>D&amp;D Moving</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$501.9</a:t>
                      </a:r>
                    </a:p>
                  </a:txBody>
                  <a:tcPr marL="8382" marR="8382" marT="7620" marB="0" anchor="b">
                    <a:solidFill>
                      <a:srgbClr val="E2E8F1"/>
                    </a:solidFill>
                  </a:tcPr>
                </a:tc>
                <a:extLst>
                  <a:ext uri="{0D108BD9-81ED-4DB2-BD59-A6C34878D82A}">
                    <a16:rowId xmlns:a16="http://schemas.microsoft.com/office/drawing/2014/main" val="1051726361"/>
                  </a:ext>
                </a:extLst>
              </a:tr>
              <a:tr h="102515">
                <a:tc>
                  <a:txBody>
                    <a:bodyPr/>
                    <a:lstStyle/>
                    <a:p>
                      <a:pPr algn="l" fontAlgn="b"/>
                      <a:r>
                        <a:rPr lang="en-US" sz="800" b="0" i="0" u="sng" strike="noStrike">
                          <a:solidFill>
                            <a:srgbClr val="0563C1"/>
                          </a:solidFill>
                          <a:effectLst/>
                          <a:latin typeface="Helvetica" panose="020B0403020202020204" pitchFamily="34" charset="0"/>
                          <a:hlinkClick r:id="rId72"/>
                        </a:rPr>
                        <a:t>Working For Women</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$477.3</a:t>
                      </a:r>
                    </a:p>
                  </a:txBody>
                  <a:tcPr marL="8382" marR="8382" marT="7620" marB="0" anchor="b">
                    <a:solidFill>
                      <a:srgbClr val="E2E8F1"/>
                    </a:solidFill>
                  </a:tcPr>
                </a:tc>
                <a:extLst>
                  <a:ext uri="{0D108BD9-81ED-4DB2-BD59-A6C34878D82A}">
                    <a16:rowId xmlns:a16="http://schemas.microsoft.com/office/drawing/2014/main" val="4140546859"/>
                  </a:ext>
                </a:extLst>
              </a:tr>
              <a:tr h="102515">
                <a:tc>
                  <a:txBody>
                    <a:bodyPr/>
                    <a:lstStyle/>
                    <a:p>
                      <a:pPr algn="l" fontAlgn="b"/>
                      <a:r>
                        <a:rPr lang="en-US" sz="800" b="0" i="0" u="sng" strike="noStrike">
                          <a:solidFill>
                            <a:srgbClr val="0563C1"/>
                          </a:solidFill>
                          <a:effectLst/>
                          <a:latin typeface="Helvetica" panose="020B0403020202020204" pitchFamily="34" charset="0"/>
                          <a:hlinkClick r:id="rId73"/>
                        </a:rPr>
                        <a:t>UrbanStems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$435.7</a:t>
                      </a:r>
                    </a:p>
                  </a:txBody>
                  <a:tcPr marL="8382" marR="8382" marT="7620" marB="0" anchor="b">
                    <a:solidFill>
                      <a:srgbClr val="E2E8F1"/>
                    </a:solidFill>
                  </a:tcPr>
                </a:tc>
                <a:extLst>
                  <a:ext uri="{0D108BD9-81ED-4DB2-BD59-A6C34878D82A}">
                    <a16:rowId xmlns:a16="http://schemas.microsoft.com/office/drawing/2014/main" val="92535058"/>
                  </a:ext>
                </a:extLst>
              </a:tr>
              <a:tr h="0">
                <a:tc>
                  <a:txBody>
                    <a:bodyPr/>
                    <a:lstStyle/>
                    <a:p>
                      <a:pPr algn="l" fontAlgn="b"/>
                      <a:r>
                        <a:rPr lang="en-US" sz="800" b="0" i="0" u="sng" strike="noStrike">
                          <a:solidFill>
                            <a:srgbClr val="0563C1"/>
                          </a:solidFill>
                          <a:effectLst/>
                          <a:latin typeface="Helvetica" panose="020B0403020202020204" pitchFamily="34" charset="0"/>
                          <a:hlinkClick r:id="rId74"/>
                        </a:rPr>
                        <a:t>Cointreau</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$428.0</a:t>
                      </a:r>
                    </a:p>
                  </a:txBody>
                  <a:tcPr marL="8382" marR="8382" marT="7620" marB="0" anchor="b">
                    <a:solidFill>
                      <a:srgbClr val="E2E8F1"/>
                    </a:solidFill>
                  </a:tcPr>
                </a:tc>
                <a:extLst>
                  <a:ext uri="{0D108BD9-81ED-4DB2-BD59-A6C34878D82A}">
                    <a16:rowId xmlns:a16="http://schemas.microsoft.com/office/drawing/2014/main" val="2464428436"/>
                  </a:ext>
                </a:extLst>
              </a:tr>
              <a:tr h="102515">
                <a:tc>
                  <a:txBody>
                    <a:bodyPr/>
                    <a:lstStyle/>
                    <a:p>
                      <a:pPr algn="l" fontAlgn="b"/>
                      <a:r>
                        <a:rPr lang="en-US" sz="800" b="0" i="0" u="sng" strike="noStrike">
                          <a:solidFill>
                            <a:srgbClr val="0563C1"/>
                          </a:solidFill>
                          <a:effectLst/>
                          <a:latin typeface="Helvetica" panose="020B0403020202020204" pitchFamily="34" charset="0"/>
                        </a:rPr>
                        <a:t>Hive</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$423.1</a:t>
                      </a:r>
                    </a:p>
                  </a:txBody>
                  <a:tcPr marL="8382" marR="8382" marT="7620" marB="0" anchor="b">
                    <a:solidFill>
                      <a:srgbClr val="E2E8F1"/>
                    </a:solidFill>
                  </a:tcPr>
                </a:tc>
                <a:extLst>
                  <a:ext uri="{0D108BD9-81ED-4DB2-BD59-A6C34878D82A}">
                    <a16:rowId xmlns:a16="http://schemas.microsoft.com/office/drawing/2014/main" val="1545840138"/>
                  </a:ext>
                </a:extLst>
              </a:tr>
              <a:tr h="102515">
                <a:tc>
                  <a:txBody>
                    <a:bodyPr/>
                    <a:lstStyle/>
                    <a:p>
                      <a:pPr algn="l" fontAlgn="b"/>
                      <a:r>
                        <a:rPr lang="en-US" sz="800" b="0" i="0" u="sng" strike="noStrike">
                          <a:solidFill>
                            <a:srgbClr val="0563C1"/>
                          </a:solidFill>
                          <a:effectLst/>
                          <a:latin typeface="Helvetica" panose="020B0403020202020204" pitchFamily="34" charset="0"/>
                          <a:hlinkClick r:id="rId75"/>
                        </a:rPr>
                        <a:t>AllTrails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$392.5</a:t>
                      </a:r>
                    </a:p>
                  </a:txBody>
                  <a:tcPr marL="8382" marR="8382" marT="7620" marB="0" anchor="b">
                    <a:solidFill>
                      <a:srgbClr val="E2E8F1"/>
                    </a:solidFill>
                  </a:tcPr>
                </a:tc>
                <a:extLst>
                  <a:ext uri="{0D108BD9-81ED-4DB2-BD59-A6C34878D82A}">
                    <a16:rowId xmlns:a16="http://schemas.microsoft.com/office/drawing/2014/main" val="960670842"/>
                  </a:ext>
                </a:extLst>
              </a:tr>
              <a:tr h="101029">
                <a:tc>
                  <a:txBody>
                    <a:bodyPr/>
                    <a:lstStyle/>
                    <a:p>
                      <a:pPr algn="l" fontAlgn="b"/>
                      <a:r>
                        <a:rPr lang="en-US" sz="800" b="0" i="0" u="sng" strike="noStrike">
                          <a:solidFill>
                            <a:srgbClr val="0563C1"/>
                          </a:solidFill>
                          <a:effectLst/>
                          <a:latin typeface="Helvetica" panose="020B0403020202020204" pitchFamily="34" charset="0"/>
                        </a:rPr>
                        <a:t>Calibrate</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$382.3</a:t>
                      </a:r>
                    </a:p>
                  </a:txBody>
                  <a:tcPr marL="8382" marR="8382" marT="7620" marB="0" anchor="b">
                    <a:solidFill>
                      <a:srgbClr val="E2E8F1"/>
                    </a:solidFill>
                  </a:tcPr>
                </a:tc>
                <a:extLst>
                  <a:ext uri="{0D108BD9-81ED-4DB2-BD59-A6C34878D82A}">
                    <a16:rowId xmlns:a16="http://schemas.microsoft.com/office/drawing/2014/main" val="2696383004"/>
                  </a:ext>
                </a:extLst>
              </a:tr>
              <a:tr h="102515">
                <a:tc>
                  <a:txBody>
                    <a:bodyPr/>
                    <a:lstStyle/>
                    <a:p>
                      <a:pPr algn="l" fontAlgn="b"/>
                      <a:r>
                        <a:rPr lang="en-US" sz="800" b="0" i="0" u="sng" strike="noStrike">
                          <a:solidFill>
                            <a:srgbClr val="0563C1"/>
                          </a:solidFill>
                          <a:effectLst/>
                          <a:latin typeface="Helvetica" panose="020B0403020202020204" pitchFamily="34" charset="0"/>
                          <a:hlinkClick r:id="rId76"/>
                        </a:rPr>
                        <a:t>Ox Car Care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$381.1</a:t>
                      </a:r>
                    </a:p>
                  </a:txBody>
                  <a:tcPr marL="8382" marR="8382" marT="7620" marB="0" anchor="b">
                    <a:solidFill>
                      <a:srgbClr val="E2E8F1"/>
                    </a:solidFill>
                  </a:tcPr>
                </a:tc>
                <a:extLst>
                  <a:ext uri="{0D108BD9-81ED-4DB2-BD59-A6C34878D82A}">
                    <a16:rowId xmlns:a16="http://schemas.microsoft.com/office/drawing/2014/main" val="1653029859"/>
                  </a:ext>
                </a:extLst>
              </a:tr>
              <a:tr h="102515">
                <a:tc>
                  <a:txBody>
                    <a:bodyPr/>
                    <a:lstStyle/>
                    <a:p>
                      <a:pPr algn="l" fontAlgn="b"/>
                      <a:r>
                        <a:rPr lang="en-US" sz="800" b="0" i="0" u="sng" strike="noStrike">
                          <a:solidFill>
                            <a:srgbClr val="0563C1"/>
                          </a:solidFill>
                          <a:effectLst/>
                          <a:latin typeface="Helvetica" panose="020B0403020202020204" pitchFamily="34" charset="0"/>
                        </a:rPr>
                        <a:t>Ten-X</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$378.9</a:t>
                      </a:r>
                    </a:p>
                  </a:txBody>
                  <a:tcPr marL="8382" marR="8382" marT="7620" marB="0" anchor="b">
                    <a:solidFill>
                      <a:srgbClr val="E2E8F1"/>
                    </a:solidFill>
                  </a:tcPr>
                </a:tc>
                <a:extLst>
                  <a:ext uri="{0D108BD9-81ED-4DB2-BD59-A6C34878D82A}">
                    <a16:rowId xmlns:a16="http://schemas.microsoft.com/office/drawing/2014/main" val="2248202302"/>
                  </a:ext>
                </a:extLst>
              </a:tr>
              <a:tr h="118115">
                <a:tc>
                  <a:txBody>
                    <a:bodyPr/>
                    <a:lstStyle/>
                    <a:p>
                      <a:pPr algn="l" fontAlgn="b"/>
                      <a:r>
                        <a:rPr lang="en-US" sz="800" b="0" i="0" u="sng" strike="noStrike">
                          <a:solidFill>
                            <a:srgbClr val="0563C1"/>
                          </a:solidFill>
                          <a:effectLst/>
                          <a:latin typeface="Helvetica" panose="020B0403020202020204" pitchFamily="34" charset="0"/>
                          <a:hlinkClick r:id="rId77"/>
                        </a:rPr>
                        <a:t>Simplehuman</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$376.3</a:t>
                      </a:r>
                    </a:p>
                  </a:txBody>
                  <a:tcPr marL="8382" marR="8382" marT="7620" marB="0" anchor="b">
                    <a:solidFill>
                      <a:srgbClr val="E2E8F1"/>
                    </a:solidFill>
                  </a:tcPr>
                </a:tc>
                <a:extLst>
                  <a:ext uri="{0D108BD9-81ED-4DB2-BD59-A6C34878D82A}">
                    <a16:rowId xmlns:a16="http://schemas.microsoft.com/office/drawing/2014/main" val="40985565"/>
                  </a:ext>
                </a:extLst>
              </a:tr>
              <a:tr h="102515">
                <a:tc>
                  <a:txBody>
                    <a:bodyPr/>
                    <a:lstStyle/>
                    <a:p>
                      <a:pPr algn="l" fontAlgn="b"/>
                      <a:r>
                        <a:rPr lang="en-US" sz="800" b="0" i="0" u="sng" strike="noStrike">
                          <a:solidFill>
                            <a:srgbClr val="0563C1"/>
                          </a:solidFill>
                          <a:effectLst/>
                          <a:latin typeface="Helvetica" panose="020B0403020202020204" pitchFamily="34" charset="0"/>
                          <a:hlinkClick r:id="rId78"/>
                        </a:rPr>
                        <a:t>Womply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$370.0</a:t>
                      </a:r>
                    </a:p>
                  </a:txBody>
                  <a:tcPr marL="8382" marR="8382" marT="7620" marB="0" anchor="b">
                    <a:solidFill>
                      <a:srgbClr val="E2E8F1"/>
                    </a:solidFill>
                  </a:tcPr>
                </a:tc>
                <a:extLst>
                  <a:ext uri="{0D108BD9-81ED-4DB2-BD59-A6C34878D82A}">
                    <a16:rowId xmlns:a16="http://schemas.microsoft.com/office/drawing/2014/main" val="1046257968"/>
                  </a:ext>
                </a:extLst>
              </a:tr>
              <a:tr h="0">
                <a:tc>
                  <a:txBody>
                    <a:bodyPr/>
                    <a:lstStyle/>
                    <a:p>
                      <a:pPr algn="l" fontAlgn="b"/>
                      <a:r>
                        <a:rPr lang="en-US" sz="800" b="0" i="0" u="sng" strike="noStrike">
                          <a:solidFill>
                            <a:srgbClr val="0563C1"/>
                          </a:solidFill>
                          <a:effectLst/>
                          <a:latin typeface="Helvetica" panose="020B0403020202020204" pitchFamily="34" charset="0"/>
                          <a:hlinkClick r:id="rId79"/>
                        </a:rPr>
                        <a:t>Blossom</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$368.3</a:t>
                      </a:r>
                    </a:p>
                  </a:txBody>
                  <a:tcPr marL="8382" marR="8382" marT="7620" marB="0" anchor="b">
                    <a:solidFill>
                      <a:srgbClr val="E2E8F1"/>
                    </a:solidFill>
                  </a:tcPr>
                </a:tc>
                <a:extLst>
                  <a:ext uri="{0D108BD9-81ED-4DB2-BD59-A6C34878D82A}">
                    <a16:rowId xmlns:a16="http://schemas.microsoft.com/office/drawing/2014/main" val="1068775464"/>
                  </a:ext>
                </a:extLst>
              </a:tr>
              <a:tr h="102515">
                <a:tc>
                  <a:txBody>
                    <a:bodyPr/>
                    <a:lstStyle/>
                    <a:p>
                      <a:pPr algn="l" fontAlgn="b"/>
                      <a:r>
                        <a:rPr lang="en-US" sz="800" b="0" i="0" u="sng" strike="noStrike">
                          <a:solidFill>
                            <a:srgbClr val="0563C1"/>
                          </a:solidFill>
                          <a:effectLst/>
                          <a:latin typeface="Helvetica" panose="020B0403020202020204" pitchFamily="34" charset="0"/>
                          <a:hlinkClick r:id="rId80"/>
                        </a:rPr>
                        <a:t>AnyTask</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$364.6</a:t>
                      </a:r>
                    </a:p>
                  </a:txBody>
                  <a:tcPr marL="8382" marR="8382" marT="7620" marB="0" anchor="b">
                    <a:solidFill>
                      <a:srgbClr val="E2E8F1"/>
                    </a:solidFill>
                  </a:tcPr>
                </a:tc>
                <a:extLst>
                  <a:ext uri="{0D108BD9-81ED-4DB2-BD59-A6C34878D82A}">
                    <a16:rowId xmlns:a16="http://schemas.microsoft.com/office/drawing/2014/main" val="1883089199"/>
                  </a:ext>
                </a:extLst>
              </a:tr>
              <a:tr h="102515">
                <a:tc>
                  <a:txBody>
                    <a:bodyPr/>
                    <a:lstStyle/>
                    <a:p>
                      <a:pPr algn="l" fontAlgn="b"/>
                      <a:r>
                        <a:rPr lang="en-US" sz="800" b="0" i="0" u="sng" strike="noStrike">
                          <a:solidFill>
                            <a:srgbClr val="0563C1"/>
                          </a:solidFill>
                          <a:effectLst/>
                          <a:latin typeface="Helvetica" panose="020B0403020202020204" pitchFamily="34" charset="0"/>
                          <a:hlinkClick r:id="rId81"/>
                        </a:rPr>
                        <a:t>The Inside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$355.9</a:t>
                      </a:r>
                    </a:p>
                  </a:txBody>
                  <a:tcPr marL="8382" marR="8382" marT="7620" marB="0" anchor="b">
                    <a:solidFill>
                      <a:srgbClr val="E2E8F1"/>
                    </a:solidFill>
                  </a:tcPr>
                </a:tc>
                <a:extLst>
                  <a:ext uri="{0D108BD9-81ED-4DB2-BD59-A6C34878D82A}">
                    <a16:rowId xmlns:a16="http://schemas.microsoft.com/office/drawing/2014/main" val="1588072634"/>
                  </a:ext>
                </a:extLst>
              </a:tr>
              <a:tr h="102515">
                <a:tc>
                  <a:txBody>
                    <a:bodyPr/>
                    <a:lstStyle/>
                    <a:p>
                      <a:pPr algn="l" fontAlgn="b"/>
                      <a:r>
                        <a:rPr lang="en-US" sz="800" b="0" i="0" u="sng" strike="noStrike">
                          <a:solidFill>
                            <a:srgbClr val="0563C1"/>
                          </a:solidFill>
                          <a:effectLst/>
                          <a:latin typeface="Helvetica" panose="020B0403020202020204" pitchFamily="34" charset="0"/>
                          <a:hlinkClick r:id="rId82"/>
                        </a:rPr>
                        <a:t>Pixicade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$338.3</a:t>
                      </a:r>
                    </a:p>
                  </a:txBody>
                  <a:tcPr marL="8382" marR="8382" marT="7620" marB="0" anchor="b">
                    <a:solidFill>
                      <a:srgbClr val="E2E8F1"/>
                    </a:solidFill>
                  </a:tcPr>
                </a:tc>
                <a:extLst>
                  <a:ext uri="{0D108BD9-81ED-4DB2-BD59-A6C34878D82A}">
                    <a16:rowId xmlns:a16="http://schemas.microsoft.com/office/drawing/2014/main" val="3060032673"/>
                  </a:ext>
                </a:extLst>
              </a:tr>
              <a:tr h="102515">
                <a:tc>
                  <a:txBody>
                    <a:bodyPr/>
                    <a:lstStyle/>
                    <a:p>
                      <a:pPr algn="l" fontAlgn="b"/>
                      <a:r>
                        <a:rPr lang="en-US" sz="800" b="0" i="0" u="sng" strike="noStrike">
                          <a:solidFill>
                            <a:srgbClr val="0563C1"/>
                          </a:solidFill>
                          <a:effectLst/>
                          <a:latin typeface="Helvetica" panose="020B0403020202020204" pitchFamily="34" charset="0"/>
                          <a:hlinkClick r:id="rId83"/>
                        </a:rPr>
                        <a:t>Pegasystems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$336.7</a:t>
                      </a:r>
                    </a:p>
                  </a:txBody>
                  <a:tcPr marL="8382" marR="8382" marT="7620" marB="0" anchor="b">
                    <a:solidFill>
                      <a:srgbClr val="E2E8F1"/>
                    </a:solidFill>
                  </a:tcPr>
                </a:tc>
                <a:extLst>
                  <a:ext uri="{0D108BD9-81ED-4DB2-BD59-A6C34878D82A}">
                    <a16:rowId xmlns:a16="http://schemas.microsoft.com/office/drawing/2014/main" val="2408467223"/>
                  </a:ext>
                </a:extLst>
              </a:tr>
              <a:tr h="102515">
                <a:tc>
                  <a:txBody>
                    <a:bodyPr/>
                    <a:lstStyle/>
                    <a:p>
                      <a:pPr algn="l" fontAlgn="b"/>
                      <a:r>
                        <a:rPr lang="en-US" sz="800" b="0" i="0" u="sng" strike="noStrike">
                          <a:solidFill>
                            <a:srgbClr val="0563C1"/>
                          </a:solidFill>
                          <a:effectLst/>
                          <a:latin typeface="Helvetica" panose="020B0403020202020204" pitchFamily="34" charset="0"/>
                          <a:hlinkClick r:id="rId84"/>
                        </a:rPr>
                        <a:t>Outer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$330.9</a:t>
                      </a:r>
                    </a:p>
                  </a:txBody>
                  <a:tcPr marL="8382" marR="8382" marT="7620" marB="0" anchor="b">
                    <a:solidFill>
                      <a:srgbClr val="E2E8F1"/>
                    </a:solidFill>
                  </a:tcPr>
                </a:tc>
                <a:extLst>
                  <a:ext uri="{0D108BD9-81ED-4DB2-BD59-A6C34878D82A}">
                    <a16:rowId xmlns:a16="http://schemas.microsoft.com/office/drawing/2014/main" val="1282860341"/>
                  </a:ext>
                </a:extLst>
              </a:tr>
              <a:tr h="102515">
                <a:tc>
                  <a:txBody>
                    <a:bodyPr/>
                    <a:lstStyle/>
                    <a:p>
                      <a:pPr algn="l" fontAlgn="b"/>
                      <a:r>
                        <a:rPr lang="en-US" sz="800" b="0" i="0" u="sng" strike="noStrike">
                          <a:solidFill>
                            <a:srgbClr val="0563C1"/>
                          </a:solidFill>
                          <a:effectLst/>
                          <a:latin typeface="Helvetica" panose="020B0403020202020204" pitchFamily="34" charset="0"/>
                          <a:hlinkClick r:id="rId85"/>
                        </a:rPr>
                        <a:t>Augustinus Bader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$328.5</a:t>
                      </a:r>
                    </a:p>
                  </a:txBody>
                  <a:tcPr marL="8382" marR="8382" marT="7620" marB="0" anchor="b">
                    <a:solidFill>
                      <a:srgbClr val="E2E8F1"/>
                    </a:solidFill>
                  </a:tcPr>
                </a:tc>
                <a:extLst>
                  <a:ext uri="{0D108BD9-81ED-4DB2-BD59-A6C34878D82A}">
                    <a16:rowId xmlns:a16="http://schemas.microsoft.com/office/drawing/2014/main" val="1528244782"/>
                  </a:ext>
                </a:extLst>
              </a:tr>
              <a:tr h="102515">
                <a:tc>
                  <a:txBody>
                    <a:bodyPr/>
                    <a:lstStyle/>
                    <a:p>
                      <a:pPr algn="l" fontAlgn="b"/>
                      <a:r>
                        <a:rPr lang="en-US" sz="800" b="0" i="0" u="sng" strike="noStrike">
                          <a:solidFill>
                            <a:srgbClr val="0563C1"/>
                          </a:solidFill>
                          <a:effectLst/>
                          <a:latin typeface="Helvetica" panose="020B0403020202020204" pitchFamily="34" charset="0"/>
                          <a:hlinkClick r:id="rId86"/>
                        </a:rPr>
                        <a:t>Resistance C Vitamins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$318.1</a:t>
                      </a:r>
                    </a:p>
                  </a:txBody>
                  <a:tcPr marL="8382" marR="8382" marT="7620" marB="0" anchor="b">
                    <a:solidFill>
                      <a:srgbClr val="E2E8F1"/>
                    </a:solidFill>
                  </a:tcPr>
                </a:tc>
                <a:extLst>
                  <a:ext uri="{0D108BD9-81ED-4DB2-BD59-A6C34878D82A}">
                    <a16:rowId xmlns:a16="http://schemas.microsoft.com/office/drawing/2014/main" val="3942111040"/>
                  </a:ext>
                </a:extLst>
              </a:tr>
              <a:tr h="102515">
                <a:tc>
                  <a:txBody>
                    <a:bodyPr/>
                    <a:lstStyle/>
                    <a:p>
                      <a:pPr algn="l" fontAlgn="b"/>
                      <a:r>
                        <a:rPr lang="en-US" sz="800" b="0" i="0" u="sng" strike="noStrike">
                          <a:solidFill>
                            <a:srgbClr val="0563C1"/>
                          </a:solidFill>
                          <a:effectLst/>
                          <a:latin typeface="Helvetica" panose="020B0403020202020204" pitchFamily="34" charset="0"/>
                          <a:hlinkClick r:id="rId87"/>
                        </a:rPr>
                        <a:t>Quiver Distribution</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$307.4</a:t>
                      </a:r>
                    </a:p>
                  </a:txBody>
                  <a:tcPr marL="8382" marR="8382" marT="7620" marB="0" anchor="b">
                    <a:solidFill>
                      <a:srgbClr val="E2E8F1"/>
                    </a:solidFill>
                  </a:tcPr>
                </a:tc>
                <a:extLst>
                  <a:ext uri="{0D108BD9-81ED-4DB2-BD59-A6C34878D82A}">
                    <a16:rowId xmlns:a16="http://schemas.microsoft.com/office/drawing/2014/main" val="2767891592"/>
                  </a:ext>
                </a:extLst>
              </a:tr>
              <a:tr h="102515">
                <a:tc>
                  <a:txBody>
                    <a:bodyPr/>
                    <a:lstStyle/>
                    <a:p>
                      <a:pPr algn="l" fontAlgn="b"/>
                      <a:r>
                        <a:rPr lang="en-US" sz="800" b="0" i="0" u="sng" strike="noStrike">
                          <a:solidFill>
                            <a:srgbClr val="0563C1"/>
                          </a:solidFill>
                          <a:effectLst/>
                          <a:latin typeface="Helvetica" panose="020B0403020202020204" pitchFamily="34" charset="0"/>
                          <a:hlinkClick r:id="rId88"/>
                        </a:rPr>
                        <a:t>247Sports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$293.1</a:t>
                      </a:r>
                    </a:p>
                  </a:txBody>
                  <a:tcPr marL="8382" marR="8382" marT="7620" marB="0" anchor="b">
                    <a:solidFill>
                      <a:srgbClr val="E2E8F1"/>
                    </a:solidFill>
                  </a:tcPr>
                </a:tc>
                <a:extLst>
                  <a:ext uri="{0D108BD9-81ED-4DB2-BD59-A6C34878D82A}">
                    <a16:rowId xmlns:a16="http://schemas.microsoft.com/office/drawing/2014/main" val="3561853023"/>
                  </a:ext>
                </a:extLst>
              </a:tr>
              <a:tr h="102515">
                <a:tc>
                  <a:txBody>
                    <a:bodyPr/>
                    <a:lstStyle/>
                    <a:p>
                      <a:pPr algn="l" fontAlgn="b"/>
                      <a:r>
                        <a:rPr lang="en-US" sz="800" b="0" i="0" u="sng" strike="noStrike">
                          <a:solidFill>
                            <a:srgbClr val="0563C1"/>
                          </a:solidFill>
                          <a:effectLst/>
                          <a:latin typeface="Helvetica" panose="020B0403020202020204" pitchFamily="34" charset="0"/>
                          <a:hlinkClick r:id="rId89"/>
                        </a:rPr>
                        <a:t>Sofa City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$282.9</a:t>
                      </a:r>
                    </a:p>
                  </a:txBody>
                  <a:tcPr marL="8382" marR="8382" marT="7620" marB="0" anchor="b">
                    <a:solidFill>
                      <a:srgbClr val="E2E8F1"/>
                    </a:solidFill>
                  </a:tcPr>
                </a:tc>
                <a:extLst>
                  <a:ext uri="{0D108BD9-81ED-4DB2-BD59-A6C34878D82A}">
                    <a16:rowId xmlns:a16="http://schemas.microsoft.com/office/drawing/2014/main" val="3998060242"/>
                  </a:ext>
                </a:extLst>
              </a:tr>
              <a:tr h="102515">
                <a:tc>
                  <a:txBody>
                    <a:bodyPr/>
                    <a:lstStyle/>
                    <a:p>
                      <a:pPr algn="l" fontAlgn="b"/>
                      <a:r>
                        <a:rPr lang="en-US" sz="800" b="0" i="0" u="sng" strike="noStrike">
                          <a:solidFill>
                            <a:srgbClr val="0563C1"/>
                          </a:solidFill>
                          <a:effectLst/>
                          <a:latin typeface="Helvetica" panose="020B0403020202020204" pitchFamily="34" charset="0"/>
                          <a:hlinkClick r:id="rId90"/>
                        </a:rPr>
                        <a:t>Zebit</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$271.5</a:t>
                      </a:r>
                    </a:p>
                  </a:txBody>
                  <a:tcPr marL="8382" marR="8382" marT="7620" marB="0" anchor="b">
                    <a:solidFill>
                      <a:srgbClr val="E2E8F1"/>
                    </a:solidFill>
                  </a:tcPr>
                </a:tc>
                <a:extLst>
                  <a:ext uri="{0D108BD9-81ED-4DB2-BD59-A6C34878D82A}">
                    <a16:rowId xmlns:a16="http://schemas.microsoft.com/office/drawing/2014/main" val="1564308449"/>
                  </a:ext>
                </a:extLst>
              </a:tr>
              <a:tr h="102515">
                <a:tc>
                  <a:txBody>
                    <a:bodyPr/>
                    <a:lstStyle/>
                    <a:p>
                      <a:pPr algn="l" fontAlgn="b"/>
                      <a:r>
                        <a:rPr lang="en-US" sz="800" b="0" i="0" u="sng" strike="noStrike">
                          <a:solidFill>
                            <a:srgbClr val="0563C1"/>
                          </a:solidFill>
                          <a:effectLst/>
                          <a:latin typeface="Helvetica" panose="020B0403020202020204" pitchFamily="34" charset="0"/>
                          <a:hlinkClick r:id="rId91"/>
                        </a:rPr>
                        <a:t>Everythingbreaks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$263.9</a:t>
                      </a:r>
                    </a:p>
                  </a:txBody>
                  <a:tcPr marL="8382" marR="8382" marT="7620" marB="0" anchor="b">
                    <a:solidFill>
                      <a:srgbClr val="E2E8F1"/>
                    </a:solidFill>
                  </a:tcPr>
                </a:tc>
                <a:extLst>
                  <a:ext uri="{0D108BD9-81ED-4DB2-BD59-A6C34878D82A}">
                    <a16:rowId xmlns:a16="http://schemas.microsoft.com/office/drawing/2014/main" val="168745834"/>
                  </a:ext>
                </a:extLst>
              </a:tr>
              <a:tr h="102515">
                <a:tc>
                  <a:txBody>
                    <a:bodyPr/>
                    <a:lstStyle/>
                    <a:p>
                      <a:pPr algn="l" fontAlgn="b"/>
                      <a:r>
                        <a:rPr lang="en-US" sz="800" b="0" i="0" u="sng" strike="noStrike">
                          <a:solidFill>
                            <a:srgbClr val="0563C1"/>
                          </a:solidFill>
                          <a:effectLst/>
                          <a:latin typeface="Helvetica" panose="020B0403020202020204" pitchFamily="34" charset="0"/>
                          <a:hlinkClick r:id="rId92"/>
                        </a:rPr>
                        <a:t>ITA Restructuring</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$255.8</a:t>
                      </a:r>
                    </a:p>
                  </a:txBody>
                  <a:tcPr marL="8382" marR="8382" marT="7620" marB="0" anchor="b">
                    <a:solidFill>
                      <a:srgbClr val="E2E8F1"/>
                    </a:solidFill>
                  </a:tcPr>
                </a:tc>
                <a:extLst>
                  <a:ext uri="{0D108BD9-81ED-4DB2-BD59-A6C34878D82A}">
                    <a16:rowId xmlns:a16="http://schemas.microsoft.com/office/drawing/2014/main" val="1580051889"/>
                  </a:ext>
                </a:extLst>
              </a:tr>
              <a:tr h="102515">
                <a:tc>
                  <a:txBody>
                    <a:bodyPr/>
                    <a:lstStyle/>
                    <a:p>
                      <a:pPr algn="l" fontAlgn="b"/>
                      <a:r>
                        <a:rPr lang="en-US" sz="800" b="0" i="0" u="sng" strike="noStrike">
                          <a:solidFill>
                            <a:srgbClr val="0563C1"/>
                          </a:solidFill>
                          <a:effectLst/>
                          <a:latin typeface="Helvetica" panose="020B0403020202020204" pitchFamily="34" charset="0"/>
                          <a:hlinkClick r:id="rId93"/>
                        </a:rPr>
                        <a:t>Skims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$254.9</a:t>
                      </a:r>
                    </a:p>
                  </a:txBody>
                  <a:tcPr marL="8382" marR="8382" marT="7620" marB="0" anchor="b">
                    <a:solidFill>
                      <a:srgbClr val="E2E8F1"/>
                    </a:solidFill>
                  </a:tcPr>
                </a:tc>
                <a:extLst>
                  <a:ext uri="{0D108BD9-81ED-4DB2-BD59-A6C34878D82A}">
                    <a16:rowId xmlns:a16="http://schemas.microsoft.com/office/drawing/2014/main" val="2782885986"/>
                  </a:ext>
                </a:extLst>
              </a:tr>
              <a:tr h="102515">
                <a:tc>
                  <a:txBody>
                    <a:bodyPr/>
                    <a:lstStyle/>
                    <a:p>
                      <a:pPr algn="l" fontAlgn="b"/>
                      <a:r>
                        <a:rPr lang="en-US" sz="800" b="0" i="0" u="sng" strike="noStrike">
                          <a:solidFill>
                            <a:srgbClr val="0563C1"/>
                          </a:solidFill>
                          <a:effectLst/>
                          <a:latin typeface="Helvetica" panose="020B0403020202020204" pitchFamily="34" charset="0"/>
                          <a:hlinkClick r:id="rId94"/>
                        </a:rPr>
                        <a:t>Harvest Hosts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$246.0</a:t>
                      </a:r>
                    </a:p>
                  </a:txBody>
                  <a:tcPr marL="8382" marR="8382" marT="7620" marB="0" anchor="b">
                    <a:solidFill>
                      <a:srgbClr val="E2E8F1"/>
                    </a:solidFill>
                  </a:tcPr>
                </a:tc>
                <a:extLst>
                  <a:ext uri="{0D108BD9-81ED-4DB2-BD59-A6C34878D82A}">
                    <a16:rowId xmlns:a16="http://schemas.microsoft.com/office/drawing/2014/main" val="1251904555"/>
                  </a:ext>
                </a:extLst>
              </a:tr>
              <a:tr h="102515">
                <a:tc>
                  <a:txBody>
                    <a:bodyPr/>
                    <a:lstStyle/>
                    <a:p>
                      <a:pPr algn="l" fontAlgn="b"/>
                      <a:r>
                        <a:rPr lang="en-US" sz="800" b="0" i="0" u="sng" strike="noStrike">
                          <a:solidFill>
                            <a:srgbClr val="0563C1"/>
                          </a:solidFill>
                          <a:effectLst/>
                          <a:latin typeface="Helvetica" panose="020B0403020202020204" pitchFamily="34" charset="0"/>
                          <a:hlinkClick r:id="rId95"/>
                        </a:rPr>
                        <a:t>Oxygen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$245.0</a:t>
                      </a:r>
                    </a:p>
                  </a:txBody>
                  <a:tcPr marL="8382" marR="8382" marT="7620" marB="0" anchor="b">
                    <a:solidFill>
                      <a:srgbClr val="E2E8F1"/>
                    </a:solidFill>
                  </a:tcPr>
                </a:tc>
                <a:extLst>
                  <a:ext uri="{0D108BD9-81ED-4DB2-BD59-A6C34878D82A}">
                    <a16:rowId xmlns:a16="http://schemas.microsoft.com/office/drawing/2014/main" val="1741218487"/>
                  </a:ext>
                </a:extLst>
              </a:tr>
              <a:tr h="102515">
                <a:tc>
                  <a:txBody>
                    <a:bodyPr/>
                    <a:lstStyle/>
                    <a:p>
                      <a:pPr algn="l" fontAlgn="b"/>
                      <a:r>
                        <a:rPr lang="en-US" sz="800" b="0" i="0" u="sng" strike="noStrike">
                          <a:solidFill>
                            <a:srgbClr val="0563C1"/>
                          </a:solidFill>
                          <a:effectLst/>
                          <a:latin typeface="Helvetica" panose="020B0403020202020204" pitchFamily="34" charset="0"/>
                          <a:hlinkClick r:id="rId96"/>
                        </a:rPr>
                        <a:t>SmartMatch</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$244.1</a:t>
                      </a:r>
                    </a:p>
                  </a:txBody>
                  <a:tcPr marL="8382" marR="8382" marT="7620" marB="0" anchor="b">
                    <a:solidFill>
                      <a:srgbClr val="E2E8F1"/>
                    </a:solidFill>
                  </a:tcPr>
                </a:tc>
                <a:extLst>
                  <a:ext uri="{0D108BD9-81ED-4DB2-BD59-A6C34878D82A}">
                    <a16:rowId xmlns:a16="http://schemas.microsoft.com/office/drawing/2014/main" val="429716090"/>
                  </a:ext>
                </a:extLst>
              </a:tr>
              <a:tr h="102515">
                <a:tc>
                  <a:txBody>
                    <a:bodyPr/>
                    <a:lstStyle/>
                    <a:p>
                      <a:pPr algn="l" fontAlgn="b"/>
                      <a:r>
                        <a:rPr lang="en-US" sz="800" b="0" i="0" u="sng" strike="noStrike">
                          <a:solidFill>
                            <a:srgbClr val="0563C1"/>
                          </a:solidFill>
                          <a:effectLst/>
                          <a:latin typeface="Helvetica" panose="020B0403020202020204" pitchFamily="34" charset="0"/>
                          <a:hlinkClick r:id="rId97"/>
                        </a:rPr>
                        <a:t>MoneyLion</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$238.5</a:t>
                      </a:r>
                    </a:p>
                  </a:txBody>
                  <a:tcPr marL="8382" marR="8382" marT="7620" marB="0" anchor="b">
                    <a:solidFill>
                      <a:srgbClr val="E2E8F1"/>
                    </a:solidFill>
                  </a:tcPr>
                </a:tc>
                <a:extLst>
                  <a:ext uri="{0D108BD9-81ED-4DB2-BD59-A6C34878D82A}">
                    <a16:rowId xmlns:a16="http://schemas.microsoft.com/office/drawing/2014/main" val="800180355"/>
                  </a:ext>
                </a:extLst>
              </a:tr>
              <a:tr h="102515">
                <a:tc>
                  <a:txBody>
                    <a:bodyPr/>
                    <a:lstStyle/>
                    <a:p>
                      <a:pPr algn="l" fontAlgn="b"/>
                      <a:r>
                        <a:rPr lang="en-US" sz="800" b="0" i="0" u="sng" strike="noStrike">
                          <a:solidFill>
                            <a:srgbClr val="0563C1"/>
                          </a:solidFill>
                          <a:effectLst/>
                          <a:latin typeface="Helvetica" panose="020B0403020202020204" pitchFamily="34" charset="0"/>
                        </a:rPr>
                        <a:t>Red Volcano</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$236.7</a:t>
                      </a:r>
                    </a:p>
                  </a:txBody>
                  <a:tcPr marL="8382" marR="8382" marT="7620" marB="0" anchor="b">
                    <a:solidFill>
                      <a:srgbClr val="E2E8F1"/>
                    </a:solidFill>
                  </a:tcPr>
                </a:tc>
                <a:extLst>
                  <a:ext uri="{0D108BD9-81ED-4DB2-BD59-A6C34878D82A}">
                    <a16:rowId xmlns:a16="http://schemas.microsoft.com/office/drawing/2014/main" val="1238226152"/>
                  </a:ext>
                </a:extLst>
              </a:tr>
              <a:tr h="102515">
                <a:tc>
                  <a:txBody>
                    <a:bodyPr/>
                    <a:lstStyle/>
                    <a:p>
                      <a:pPr algn="l" fontAlgn="b"/>
                      <a:r>
                        <a:rPr lang="en-US" sz="800" b="0" i="0" u="sng" strike="noStrike">
                          <a:solidFill>
                            <a:srgbClr val="0563C1"/>
                          </a:solidFill>
                          <a:effectLst/>
                          <a:latin typeface="Helvetica" panose="020B0403020202020204" pitchFamily="34" charset="0"/>
                        </a:rPr>
                        <a:t>Birthdate</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$232.8</a:t>
                      </a:r>
                    </a:p>
                  </a:txBody>
                  <a:tcPr marL="8382" marR="8382" marT="7620" marB="0" anchor="b">
                    <a:solidFill>
                      <a:srgbClr val="E2E8F1"/>
                    </a:solidFill>
                  </a:tcPr>
                </a:tc>
                <a:extLst>
                  <a:ext uri="{0D108BD9-81ED-4DB2-BD59-A6C34878D82A}">
                    <a16:rowId xmlns:a16="http://schemas.microsoft.com/office/drawing/2014/main" val="1564964141"/>
                  </a:ext>
                </a:extLst>
              </a:tr>
              <a:tr h="102515">
                <a:tc>
                  <a:txBody>
                    <a:bodyPr/>
                    <a:lstStyle/>
                    <a:p>
                      <a:pPr algn="l" fontAlgn="b"/>
                      <a:r>
                        <a:rPr lang="en-US" sz="800" b="0" i="0" u="sng" strike="noStrike">
                          <a:solidFill>
                            <a:srgbClr val="0563C1"/>
                          </a:solidFill>
                          <a:effectLst/>
                          <a:latin typeface="Helvetica" panose="020B0403020202020204" pitchFamily="34" charset="0"/>
                          <a:hlinkClick r:id="rId98"/>
                        </a:rPr>
                        <a:t>Acre Mezcal</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$231.2</a:t>
                      </a:r>
                    </a:p>
                  </a:txBody>
                  <a:tcPr marL="8382" marR="8382" marT="7620" marB="0" anchor="b">
                    <a:solidFill>
                      <a:srgbClr val="E2E8F1"/>
                    </a:solidFill>
                  </a:tcPr>
                </a:tc>
                <a:extLst>
                  <a:ext uri="{0D108BD9-81ED-4DB2-BD59-A6C34878D82A}">
                    <a16:rowId xmlns:a16="http://schemas.microsoft.com/office/drawing/2014/main" val="2768945989"/>
                  </a:ext>
                </a:extLst>
              </a:tr>
            </a:tbl>
          </a:graphicData>
        </a:graphic>
      </p:graphicFrame>
      <p:graphicFrame>
        <p:nvGraphicFramePr>
          <p:cNvPr id="20" name="Table 19">
            <a:extLst>
              <a:ext uri="{FF2B5EF4-FFF2-40B4-BE49-F238E27FC236}">
                <a16:creationId xmlns:a16="http://schemas.microsoft.com/office/drawing/2014/main" id="{5B411821-C90C-47D5-97F8-83B74FA75AAB}"/>
              </a:ext>
            </a:extLst>
          </p:cNvPr>
          <p:cNvGraphicFramePr>
            <a:graphicFrameLocks noGrp="1"/>
          </p:cNvGraphicFramePr>
          <p:nvPr>
            <p:extLst>
              <p:ext uri="{D42A27DB-BD31-4B8C-83A1-F6EECF244321}">
                <p14:modId xmlns:p14="http://schemas.microsoft.com/office/powerpoint/2010/main" val="2166081146"/>
              </p:ext>
            </p:extLst>
          </p:nvPr>
        </p:nvGraphicFramePr>
        <p:xfrm>
          <a:off x="7289298" y="1536975"/>
          <a:ext cx="2472399" cy="4671060"/>
        </p:xfrm>
        <a:graphic>
          <a:graphicData uri="http://schemas.openxmlformats.org/drawingml/2006/table">
            <a:tbl>
              <a:tblPr>
                <a:tableStyleId>{5C22544A-7EE6-4342-B048-85BDC9FD1C3A}</a:tableStyleId>
              </a:tblPr>
              <a:tblGrid>
                <a:gridCol w="1670008">
                  <a:extLst>
                    <a:ext uri="{9D8B030D-6E8A-4147-A177-3AD203B41FA5}">
                      <a16:colId xmlns:a16="http://schemas.microsoft.com/office/drawing/2014/main" val="3574522064"/>
                    </a:ext>
                  </a:extLst>
                </a:gridCol>
                <a:gridCol w="802391">
                  <a:extLst>
                    <a:ext uri="{9D8B030D-6E8A-4147-A177-3AD203B41FA5}">
                      <a16:colId xmlns:a16="http://schemas.microsoft.com/office/drawing/2014/main" val="2464966384"/>
                    </a:ext>
                  </a:extLst>
                </a:gridCol>
              </a:tblGrid>
              <a:tr h="135907">
                <a:tc>
                  <a:txBody>
                    <a:bodyPr/>
                    <a:lstStyle/>
                    <a:p>
                      <a:pPr algn="ctr" fontAlgn="b"/>
                      <a:r>
                        <a:rPr lang="en-US" sz="9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9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04248">
                <a:tc>
                  <a:txBody>
                    <a:bodyPr/>
                    <a:lstStyle/>
                    <a:p>
                      <a:pPr algn="l" fontAlgn="b"/>
                      <a:r>
                        <a:rPr lang="en-US" sz="800" b="0" i="0" u="sng" strike="noStrike">
                          <a:solidFill>
                            <a:srgbClr val="0563C1"/>
                          </a:solidFill>
                          <a:effectLst/>
                          <a:latin typeface="Helvetica" panose="020B0403020202020204" pitchFamily="34" charset="0"/>
                          <a:hlinkClick r:id="rId99"/>
                        </a:rPr>
                        <a:t>Alvin Ailey American Dance Theater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$228.3</a:t>
                      </a:r>
                    </a:p>
                  </a:txBody>
                  <a:tcPr marL="8382" marR="8382" marT="7620" marB="0" anchor="b">
                    <a:solidFill>
                      <a:srgbClr val="E2E8F1"/>
                    </a:solidFill>
                  </a:tcPr>
                </a:tc>
                <a:extLst>
                  <a:ext uri="{0D108BD9-81ED-4DB2-BD59-A6C34878D82A}">
                    <a16:rowId xmlns:a16="http://schemas.microsoft.com/office/drawing/2014/main" val="1545840138"/>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0"/>
                        </a:rPr>
                        <a:t>Horizon Pharma</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$228.3</a:t>
                      </a:r>
                    </a:p>
                  </a:txBody>
                  <a:tcPr marL="8382" marR="8382" marT="7620" marB="0" anchor="b">
                    <a:solidFill>
                      <a:srgbClr val="E2E8F1"/>
                    </a:solidFill>
                  </a:tcPr>
                </a:tc>
                <a:extLst>
                  <a:ext uri="{0D108BD9-81ED-4DB2-BD59-A6C34878D82A}">
                    <a16:rowId xmlns:a16="http://schemas.microsoft.com/office/drawing/2014/main" val="960670842"/>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1"/>
                        </a:rPr>
                        <a:t>Intelliloan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$224.1</a:t>
                      </a:r>
                    </a:p>
                  </a:txBody>
                  <a:tcPr marL="8382" marR="8382" marT="7620" marB="0" anchor="b">
                    <a:solidFill>
                      <a:srgbClr val="E2E8F1"/>
                    </a:solidFill>
                  </a:tcPr>
                </a:tc>
                <a:extLst>
                  <a:ext uri="{0D108BD9-81ED-4DB2-BD59-A6C34878D82A}">
                    <a16:rowId xmlns:a16="http://schemas.microsoft.com/office/drawing/2014/main" val="2696383004"/>
                  </a:ext>
                </a:extLst>
              </a:tr>
              <a:tr h="104248">
                <a:tc>
                  <a:txBody>
                    <a:bodyPr/>
                    <a:lstStyle/>
                    <a:p>
                      <a:pPr algn="l" fontAlgn="b"/>
                      <a:r>
                        <a:rPr lang="en-US" sz="800" b="0" i="0" u="sng" strike="noStrike">
                          <a:solidFill>
                            <a:srgbClr val="0563C1"/>
                          </a:solidFill>
                          <a:effectLst/>
                          <a:latin typeface="Helvetica" panose="020B0403020202020204" pitchFamily="34" charset="0"/>
                        </a:rPr>
                        <a:t>Gorjana</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$223.7</a:t>
                      </a:r>
                    </a:p>
                  </a:txBody>
                  <a:tcPr marL="8382" marR="8382" marT="7620" marB="0" anchor="b">
                    <a:solidFill>
                      <a:srgbClr val="E2E8F1"/>
                    </a:solidFill>
                  </a:tcPr>
                </a:tc>
                <a:extLst>
                  <a:ext uri="{0D108BD9-81ED-4DB2-BD59-A6C34878D82A}">
                    <a16:rowId xmlns:a16="http://schemas.microsoft.com/office/drawing/2014/main" val="1653029859"/>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2"/>
                        </a:rPr>
                        <a:t>MYXfitness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$219.8</a:t>
                      </a:r>
                    </a:p>
                  </a:txBody>
                  <a:tcPr marL="8382" marR="8382" marT="7620" marB="0" anchor="b">
                    <a:solidFill>
                      <a:srgbClr val="E2E8F1"/>
                    </a:solidFill>
                  </a:tcPr>
                </a:tc>
                <a:extLst>
                  <a:ext uri="{0D108BD9-81ED-4DB2-BD59-A6C34878D82A}">
                    <a16:rowId xmlns:a16="http://schemas.microsoft.com/office/drawing/2014/main" val="2248202302"/>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3"/>
                        </a:rPr>
                        <a:t>Wiha Tools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$207.5</a:t>
                      </a:r>
                    </a:p>
                  </a:txBody>
                  <a:tcPr marL="8382" marR="8382" marT="7620" marB="0" anchor="b">
                    <a:solidFill>
                      <a:srgbClr val="E2E8F1"/>
                    </a:solidFill>
                  </a:tcPr>
                </a:tc>
                <a:extLst>
                  <a:ext uri="{0D108BD9-81ED-4DB2-BD59-A6C34878D82A}">
                    <a16:rowId xmlns:a16="http://schemas.microsoft.com/office/drawing/2014/main" val="40985565"/>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4"/>
                        </a:rPr>
                        <a:t>Top Eleven App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$206.9</a:t>
                      </a:r>
                    </a:p>
                  </a:txBody>
                  <a:tcPr marL="8382" marR="8382" marT="7620" marB="0" anchor="b">
                    <a:solidFill>
                      <a:srgbClr val="E2E8F1"/>
                    </a:solidFill>
                  </a:tcPr>
                </a:tc>
                <a:extLst>
                  <a:ext uri="{0D108BD9-81ED-4DB2-BD59-A6C34878D82A}">
                    <a16:rowId xmlns:a16="http://schemas.microsoft.com/office/drawing/2014/main" val="1046257968"/>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5"/>
                        </a:rPr>
                        <a:t>Legacy Quote Insurance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$206.8</a:t>
                      </a:r>
                    </a:p>
                  </a:txBody>
                  <a:tcPr marL="8382" marR="8382" marT="7620" marB="0" anchor="b">
                    <a:solidFill>
                      <a:srgbClr val="E2E8F1"/>
                    </a:solidFill>
                  </a:tcPr>
                </a:tc>
                <a:extLst>
                  <a:ext uri="{0D108BD9-81ED-4DB2-BD59-A6C34878D82A}">
                    <a16:rowId xmlns:a16="http://schemas.microsoft.com/office/drawing/2014/main" val="1068775464"/>
                  </a:ext>
                </a:extLst>
              </a:tr>
              <a:tr h="104248">
                <a:tc>
                  <a:txBody>
                    <a:bodyPr/>
                    <a:lstStyle/>
                    <a:p>
                      <a:pPr algn="l" fontAlgn="b"/>
                      <a:r>
                        <a:rPr lang="en-US" sz="800" b="0" i="0" u="sng" strike="noStrike">
                          <a:solidFill>
                            <a:srgbClr val="0563C1"/>
                          </a:solidFill>
                          <a:effectLst/>
                          <a:latin typeface="Helvetica" panose="020B0403020202020204" pitchFamily="34" charset="0"/>
                        </a:rPr>
                        <a:t>Lume</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$201.3</a:t>
                      </a:r>
                    </a:p>
                  </a:txBody>
                  <a:tcPr marL="8382" marR="8382" marT="7620" marB="0" anchor="b">
                    <a:solidFill>
                      <a:srgbClr val="E2E8F1"/>
                    </a:solidFill>
                  </a:tcPr>
                </a:tc>
                <a:extLst>
                  <a:ext uri="{0D108BD9-81ED-4DB2-BD59-A6C34878D82A}">
                    <a16:rowId xmlns:a16="http://schemas.microsoft.com/office/drawing/2014/main" val="1883089199"/>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6"/>
                        </a:rPr>
                        <a:t>Steven Singer Jewelry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$200.3</a:t>
                      </a:r>
                    </a:p>
                  </a:txBody>
                  <a:tcPr marL="8382" marR="8382" marT="7620" marB="0" anchor="b">
                    <a:solidFill>
                      <a:srgbClr val="E2E8F1"/>
                    </a:solidFill>
                  </a:tcPr>
                </a:tc>
                <a:extLst>
                  <a:ext uri="{0D108BD9-81ED-4DB2-BD59-A6C34878D82A}">
                    <a16:rowId xmlns:a16="http://schemas.microsoft.com/office/drawing/2014/main" val="1588072634"/>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7"/>
                        </a:rPr>
                        <a:t>Molekule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$198.7</a:t>
                      </a:r>
                    </a:p>
                  </a:txBody>
                  <a:tcPr marL="8382" marR="8382" marT="7620" marB="0" anchor="b">
                    <a:solidFill>
                      <a:srgbClr val="E2E8F1"/>
                    </a:solidFill>
                  </a:tcPr>
                </a:tc>
                <a:extLst>
                  <a:ext uri="{0D108BD9-81ED-4DB2-BD59-A6C34878D82A}">
                    <a16:rowId xmlns:a16="http://schemas.microsoft.com/office/drawing/2014/main" val="3060032673"/>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8"/>
                        </a:rPr>
                        <a:t>Malwarebytes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$197.1</a:t>
                      </a:r>
                    </a:p>
                  </a:txBody>
                  <a:tcPr marL="8382" marR="8382" marT="7620" marB="0" anchor="b">
                    <a:solidFill>
                      <a:srgbClr val="E2E8F1"/>
                    </a:solidFill>
                  </a:tcPr>
                </a:tc>
                <a:extLst>
                  <a:ext uri="{0D108BD9-81ED-4DB2-BD59-A6C34878D82A}">
                    <a16:rowId xmlns:a16="http://schemas.microsoft.com/office/drawing/2014/main" val="2408467223"/>
                  </a:ext>
                </a:extLst>
              </a:tr>
              <a:tr h="104248">
                <a:tc>
                  <a:txBody>
                    <a:bodyPr/>
                    <a:lstStyle/>
                    <a:p>
                      <a:pPr algn="l" fontAlgn="b"/>
                      <a:r>
                        <a:rPr lang="en-US" sz="800" b="0" i="0" u="sng" strike="noStrike">
                          <a:solidFill>
                            <a:srgbClr val="0563C1"/>
                          </a:solidFill>
                          <a:effectLst/>
                          <a:latin typeface="Helvetica" panose="020B0403020202020204" pitchFamily="34" charset="0"/>
                          <a:hlinkClick r:id="rId109"/>
                        </a:rPr>
                        <a:t>Sentry Legal</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$192.5</a:t>
                      </a:r>
                    </a:p>
                  </a:txBody>
                  <a:tcPr marL="8382" marR="8382" marT="7620" marB="0" anchor="b">
                    <a:solidFill>
                      <a:srgbClr val="E2E8F1"/>
                    </a:solidFill>
                  </a:tcPr>
                </a:tc>
                <a:extLst>
                  <a:ext uri="{0D108BD9-81ED-4DB2-BD59-A6C34878D82A}">
                    <a16:rowId xmlns:a16="http://schemas.microsoft.com/office/drawing/2014/main" val="1282860341"/>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0"/>
                        </a:rPr>
                        <a:t>Pipette Health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$192.4</a:t>
                      </a:r>
                    </a:p>
                  </a:txBody>
                  <a:tcPr marL="8382" marR="8382" marT="7620" marB="0" anchor="b">
                    <a:solidFill>
                      <a:srgbClr val="E2E8F1"/>
                    </a:solidFill>
                  </a:tcPr>
                </a:tc>
                <a:extLst>
                  <a:ext uri="{0D108BD9-81ED-4DB2-BD59-A6C34878D82A}">
                    <a16:rowId xmlns:a16="http://schemas.microsoft.com/office/drawing/2014/main" val="1528244782"/>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1"/>
                        </a:rPr>
                        <a:t>Angelinos Coffee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$191.9</a:t>
                      </a:r>
                    </a:p>
                  </a:txBody>
                  <a:tcPr marL="8382" marR="8382" marT="7620" marB="0" anchor="b">
                    <a:solidFill>
                      <a:srgbClr val="E2E8F1"/>
                    </a:solidFill>
                  </a:tcPr>
                </a:tc>
                <a:extLst>
                  <a:ext uri="{0D108BD9-81ED-4DB2-BD59-A6C34878D82A}">
                    <a16:rowId xmlns:a16="http://schemas.microsoft.com/office/drawing/2014/main" val="3942111040"/>
                  </a:ext>
                </a:extLst>
              </a:tr>
              <a:tr h="104248">
                <a:tc>
                  <a:txBody>
                    <a:bodyPr/>
                    <a:lstStyle/>
                    <a:p>
                      <a:pPr algn="l" fontAlgn="b"/>
                      <a:r>
                        <a:rPr lang="en-US" sz="800" b="0" i="0" u="sng" strike="noStrike">
                          <a:solidFill>
                            <a:srgbClr val="0563C1"/>
                          </a:solidFill>
                          <a:effectLst/>
                          <a:latin typeface="Helvetica" panose="020B0403020202020204" pitchFamily="34" charset="0"/>
                        </a:rPr>
                        <a:t>Vincero</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$190.5</a:t>
                      </a:r>
                    </a:p>
                  </a:txBody>
                  <a:tcPr marL="8382" marR="8382" marT="7620" marB="0" anchor="b">
                    <a:solidFill>
                      <a:srgbClr val="E2E8F1"/>
                    </a:solidFill>
                  </a:tcPr>
                </a:tc>
                <a:extLst>
                  <a:ext uri="{0D108BD9-81ED-4DB2-BD59-A6C34878D82A}">
                    <a16:rowId xmlns:a16="http://schemas.microsoft.com/office/drawing/2014/main" val="2767891592"/>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2"/>
                        </a:rPr>
                        <a:t>One Medical</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$189.4</a:t>
                      </a:r>
                    </a:p>
                  </a:txBody>
                  <a:tcPr marL="8382" marR="8382" marT="7620" marB="0" anchor="b">
                    <a:solidFill>
                      <a:srgbClr val="E2E8F1"/>
                    </a:solidFill>
                  </a:tcPr>
                </a:tc>
                <a:extLst>
                  <a:ext uri="{0D108BD9-81ED-4DB2-BD59-A6C34878D82A}">
                    <a16:rowId xmlns:a16="http://schemas.microsoft.com/office/drawing/2014/main" val="3561853023"/>
                  </a:ext>
                </a:extLst>
              </a:tr>
              <a:tr h="119546">
                <a:tc>
                  <a:txBody>
                    <a:bodyPr/>
                    <a:lstStyle/>
                    <a:p>
                      <a:pPr algn="l" fontAlgn="b"/>
                      <a:r>
                        <a:rPr lang="en-US" sz="800" b="0" i="0" u="sng" strike="noStrike">
                          <a:solidFill>
                            <a:srgbClr val="0563C1"/>
                          </a:solidFill>
                          <a:effectLst/>
                          <a:latin typeface="Helvetica" panose="020B0403020202020204" pitchFamily="34" charset="0"/>
                          <a:hlinkClick r:id="rId113"/>
                        </a:rPr>
                        <a:t>Instant Beauty 60</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$176.5</a:t>
                      </a:r>
                    </a:p>
                  </a:txBody>
                  <a:tcPr marL="8382" marR="8382" marT="7620" marB="0" anchor="b">
                    <a:solidFill>
                      <a:srgbClr val="E2E8F1"/>
                    </a:solidFill>
                  </a:tcPr>
                </a:tc>
                <a:extLst>
                  <a:ext uri="{0D108BD9-81ED-4DB2-BD59-A6C34878D82A}">
                    <a16:rowId xmlns:a16="http://schemas.microsoft.com/office/drawing/2014/main" val="3998060242"/>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4"/>
                        </a:rPr>
                        <a:t>Origin In-home Test</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$176.0</a:t>
                      </a:r>
                    </a:p>
                  </a:txBody>
                  <a:tcPr marL="8382" marR="8382" marT="7620" marB="0" anchor="b">
                    <a:solidFill>
                      <a:srgbClr val="E2E8F1"/>
                    </a:solidFill>
                  </a:tcPr>
                </a:tc>
                <a:extLst>
                  <a:ext uri="{0D108BD9-81ED-4DB2-BD59-A6C34878D82A}">
                    <a16:rowId xmlns:a16="http://schemas.microsoft.com/office/drawing/2014/main" val="1564308449"/>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5"/>
                        </a:rPr>
                        <a:t>EY-Parthenon</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$175.1</a:t>
                      </a:r>
                    </a:p>
                  </a:txBody>
                  <a:tcPr marL="8382" marR="8382" marT="7620" marB="0" anchor="b">
                    <a:solidFill>
                      <a:srgbClr val="E2E8F1"/>
                    </a:solidFill>
                  </a:tcPr>
                </a:tc>
                <a:extLst>
                  <a:ext uri="{0D108BD9-81ED-4DB2-BD59-A6C34878D82A}">
                    <a16:rowId xmlns:a16="http://schemas.microsoft.com/office/drawing/2014/main" val="168745834"/>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6"/>
                        </a:rPr>
                        <a:t>Hotel Spa</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$173.9</a:t>
                      </a:r>
                    </a:p>
                  </a:txBody>
                  <a:tcPr marL="8382" marR="8382" marT="7620" marB="0" anchor="b">
                    <a:solidFill>
                      <a:srgbClr val="E2E8F1"/>
                    </a:solidFill>
                  </a:tcPr>
                </a:tc>
                <a:extLst>
                  <a:ext uri="{0D108BD9-81ED-4DB2-BD59-A6C34878D82A}">
                    <a16:rowId xmlns:a16="http://schemas.microsoft.com/office/drawing/2014/main" val="1580051889"/>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7"/>
                        </a:rPr>
                        <a:t>White Heart Legal</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$171.4</a:t>
                      </a:r>
                    </a:p>
                  </a:txBody>
                  <a:tcPr marL="8382" marR="8382" marT="7620" marB="0" anchor="b">
                    <a:solidFill>
                      <a:srgbClr val="E2E8F1"/>
                    </a:solidFill>
                  </a:tcPr>
                </a:tc>
                <a:extLst>
                  <a:ext uri="{0D108BD9-81ED-4DB2-BD59-A6C34878D82A}">
                    <a16:rowId xmlns:a16="http://schemas.microsoft.com/office/drawing/2014/main" val="2782885986"/>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8"/>
                        </a:rPr>
                        <a:t>Bob Hurley RV Dealership</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$168.1</a:t>
                      </a:r>
                    </a:p>
                  </a:txBody>
                  <a:tcPr marL="8382" marR="8382" marT="7620" marB="0" anchor="b">
                    <a:solidFill>
                      <a:srgbClr val="E2E8F1"/>
                    </a:solidFill>
                  </a:tcPr>
                </a:tc>
                <a:extLst>
                  <a:ext uri="{0D108BD9-81ED-4DB2-BD59-A6C34878D82A}">
                    <a16:rowId xmlns:a16="http://schemas.microsoft.com/office/drawing/2014/main" val="1251904555"/>
                  </a:ext>
                </a:extLst>
              </a:tr>
              <a:tr h="104248">
                <a:tc>
                  <a:txBody>
                    <a:bodyPr/>
                    <a:lstStyle/>
                    <a:p>
                      <a:pPr algn="l" fontAlgn="b"/>
                      <a:r>
                        <a:rPr lang="en-US" sz="800" b="0" i="0" u="sng" strike="noStrike">
                          <a:solidFill>
                            <a:srgbClr val="0563C1"/>
                          </a:solidFill>
                          <a:effectLst/>
                          <a:latin typeface="Helvetica" panose="020B0403020202020204" pitchFamily="34" charset="0"/>
                          <a:hlinkClick r:id="rId119"/>
                        </a:rPr>
                        <a:t>SurelyWell</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$166.3</a:t>
                      </a:r>
                    </a:p>
                  </a:txBody>
                  <a:tcPr marL="8382" marR="8382" marT="7620" marB="0" anchor="b">
                    <a:solidFill>
                      <a:srgbClr val="E2E8F1"/>
                    </a:solidFill>
                  </a:tcPr>
                </a:tc>
                <a:extLst>
                  <a:ext uri="{0D108BD9-81ED-4DB2-BD59-A6C34878D82A}">
                    <a16:rowId xmlns:a16="http://schemas.microsoft.com/office/drawing/2014/main" val="1741218487"/>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0"/>
                        </a:rPr>
                        <a:t>Glossier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$164.5</a:t>
                      </a:r>
                    </a:p>
                  </a:txBody>
                  <a:tcPr marL="8382" marR="8382" marT="7620" marB="0" anchor="b">
                    <a:solidFill>
                      <a:srgbClr val="E2E8F1"/>
                    </a:solidFill>
                  </a:tcPr>
                </a:tc>
                <a:extLst>
                  <a:ext uri="{0D108BD9-81ED-4DB2-BD59-A6C34878D82A}">
                    <a16:rowId xmlns:a16="http://schemas.microsoft.com/office/drawing/2014/main" val="429716090"/>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1"/>
                        </a:rPr>
                        <a:t>NakedWines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$162.4</a:t>
                      </a:r>
                    </a:p>
                  </a:txBody>
                  <a:tcPr marL="8382" marR="8382" marT="7620" marB="0" anchor="b">
                    <a:solidFill>
                      <a:srgbClr val="E2E8F1"/>
                    </a:solidFill>
                  </a:tcPr>
                </a:tc>
                <a:extLst>
                  <a:ext uri="{0D108BD9-81ED-4DB2-BD59-A6C34878D82A}">
                    <a16:rowId xmlns:a16="http://schemas.microsoft.com/office/drawing/2014/main" val="800180355"/>
                  </a:ext>
                </a:extLst>
              </a:tr>
              <a:tr h="104248">
                <a:tc>
                  <a:txBody>
                    <a:bodyPr/>
                    <a:lstStyle/>
                    <a:p>
                      <a:pPr algn="l" fontAlgn="b"/>
                      <a:r>
                        <a:rPr lang="en-US" sz="800" b="0" i="0" u="sng" strike="noStrike">
                          <a:solidFill>
                            <a:srgbClr val="0563C1"/>
                          </a:solidFill>
                          <a:effectLst/>
                          <a:latin typeface="Helvetica" panose="020B0403020202020204" pitchFamily="34" charset="0"/>
                        </a:rPr>
                        <a:t>Osprey Funds</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$161.4</a:t>
                      </a:r>
                    </a:p>
                  </a:txBody>
                  <a:tcPr marL="8382" marR="8382" marT="7620" marB="0" anchor="b">
                    <a:solidFill>
                      <a:srgbClr val="E2E8F1"/>
                    </a:solidFill>
                  </a:tcPr>
                </a:tc>
                <a:extLst>
                  <a:ext uri="{0D108BD9-81ED-4DB2-BD59-A6C34878D82A}">
                    <a16:rowId xmlns:a16="http://schemas.microsoft.com/office/drawing/2014/main" val="1238226152"/>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2"/>
                        </a:rPr>
                        <a:t>Milk Bar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$158.1</a:t>
                      </a:r>
                    </a:p>
                  </a:txBody>
                  <a:tcPr marL="8382" marR="8382" marT="7620" marB="0" anchor="b">
                    <a:solidFill>
                      <a:srgbClr val="E2E8F1"/>
                    </a:solidFill>
                  </a:tcPr>
                </a:tc>
                <a:extLst>
                  <a:ext uri="{0D108BD9-81ED-4DB2-BD59-A6C34878D82A}">
                    <a16:rowId xmlns:a16="http://schemas.microsoft.com/office/drawing/2014/main" val="1564964141"/>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3"/>
                        </a:rPr>
                        <a:t>Standard Process Nutrition</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$156.3</a:t>
                      </a:r>
                    </a:p>
                  </a:txBody>
                  <a:tcPr marL="8382" marR="8382" marT="7620" marB="0" anchor="b">
                    <a:solidFill>
                      <a:srgbClr val="E2E8F1"/>
                    </a:solidFill>
                  </a:tcPr>
                </a:tc>
                <a:extLst>
                  <a:ext uri="{0D108BD9-81ED-4DB2-BD59-A6C34878D82A}">
                    <a16:rowId xmlns:a16="http://schemas.microsoft.com/office/drawing/2014/main" val="3233468860"/>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4"/>
                        </a:rPr>
                        <a:t>PeopleReady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$145.0</a:t>
                      </a:r>
                    </a:p>
                  </a:txBody>
                  <a:tcPr marL="8382" marR="8382" marT="7620" marB="0" anchor="b">
                    <a:solidFill>
                      <a:srgbClr val="E2E8F1"/>
                    </a:solidFill>
                  </a:tcPr>
                </a:tc>
                <a:extLst>
                  <a:ext uri="{0D108BD9-81ED-4DB2-BD59-A6C34878D82A}">
                    <a16:rowId xmlns:a16="http://schemas.microsoft.com/office/drawing/2014/main" val="2643570685"/>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5"/>
                        </a:rPr>
                        <a:t>Sera Labs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$141.9</a:t>
                      </a:r>
                    </a:p>
                  </a:txBody>
                  <a:tcPr marL="8382" marR="8382" marT="7620" marB="0" anchor="b">
                    <a:solidFill>
                      <a:srgbClr val="E2E8F1"/>
                    </a:solidFill>
                  </a:tcPr>
                </a:tc>
                <a:extLst>
                  <a:ext uri="{0D108BD9-81ED-4DB2-BD59-A6C34878D82A}">
                    <a16:rowId xmlns:a16="http://schemas.microsoft.com/office/drawing/2014/main" val="3154101359"/>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6"/>
                        </a:rPr>
                        <a:t>Pair Eyewear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$140.0</a:t>
                      </a:r>
                    </a:p>
                  </a:txBody>
                  <a:tcPr marL="8382" marR="8382" marT="7620" marB="0" anchor="b">
                    <a:solidFill>
                      <a:srgbClr val="E2E8F1"/>
                    </a:solidFill>
                  </a:tcPr>
                </a:tc>
                <a:extLst>
                  <a:ext uri="{0D108BD9-81ED-4DB2-BD59-A6C34878D82A}">
                    <a16:rowId xmlns:a16="http://schemas.microsoft.com/office/drawing/2014/main" val="1644550075"/>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7"/>
                        </a:rPr>
                        <a:t>Josh Cellars Wine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$138.5</a:t>
                      </a:r>
                    </a:p>
                  </a:txBody>
                  <a:tcPr marL="8382" marR="8382" marT="7620" marB="0" anchor="b">
                    <a:solidFill>
                      <a:srgbClr val="E2E8F1"/>
                    </a:solidFill>
                  </a:tcPr>
                </a:tc>
                <a:extLst>
                  <a:ext uri="{0D108BD9-81ED-4DB2-BD59-A6C34878D82A}">
                    <a16:rowId xmlns:a16="http://schemas.microsoft.com/office/drawing/2014/main" val="1762950096"/>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8"/>
                        </a:rPr>
                        <a:t>Laird Superfood</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$137.6</a:t>
                      </a:r>
                    </a:p>
                  </a:txBody>
                  <a:tcPr marL="8382" marR="8382" marT="7620" marB="0" anchor="b">
                    <a:solidFill>
                      <a:srgbClr val="E2E8F1"/>
                    </a:solidFill>
                  </a:tcPr>
                </a:tc>
                <a:extLst>
                  <a:ext uri="{0D108BD9-81ED-4DB2-BD59-A6C34878D82A}">
                    <a16:rowId xmlns:a16="http://schemas.microsoft.com/office/drawing/2014/main" val="4060361319"/>
                  </a:ext>
                </a:extLst>
              </a:tr>
              <a:tr h="104248">
                <a:tc>
                  <a:txBody>
                    <a:bodyPr/>
                    <a:lstStyle/>
                    <a:p>
                      <a:pPr algn="l" fontAlgn="b"/>
                      <a:r>
                        <a:rPr lang="en-US" sz="800" b="0" i="0" u="sng" strike="noStrike">
                          <a:solidFill>
                            <a:srgbClr val="0563C1"/>
                          </a:solidFill>
                          <a:effectLst/>
                          <a:latin typeface="Helvetica" panose="020B0403020202020204" pitchFamily="34" charset="0"/>
                          <a:hlinkClick r:id="rId129"/>
                        </a:rPr>
                        <a:t>AAPC</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$133.5</a:t>
                      </a:r>
                    </a:p>
                  </a:txBody>
                  <a:tcPr marL="8382" marR="8382" marT="7620" marB="0" anchor="b">
                    <a:solidFill>
                      <a:srgbClr val="E2E8F1"/>
                    </a:solidFill>
                  </a:tcPr>
                </a:tc>
                <a:extLst>
                  <a:ext uri="{0D108BD9-81ED-4DB2-BD59-A6C34878D82A}">
                    <a16:rowId xmlns:a16="http://schemas.microsoft.com/office/drawing/2014/main" val="3757480793"/>
                  </a:ext>
                </a:extLst>
              </a:tr>
            </a:tbl>
          </a:graphicData>
        </a:graphic>
      </p:graphicFrame>
      <p:graphicFrame>
        <p:nvGraphicFramePr>
          <p:cNvPr id="21" name="Table 20">
            <a:extLst>
              <a:ext uri="{FF2B5EF4-FFF2-40B4-BE49-F238E27FC236}">
                <a16:creationId xmlns:a16="http://schemas.microsoft.com/office/drawing/2014/main" id="{336C017E-7032-42A7-BF7F-57D3C16E90D4}"/>
              </a:ext>
            </a:extLst>
          </p:cNvPr>
          <p:cNvGraphicFramePr>
            <a:graphicFrameLocks noGrp="1"/>
          </p:cNvGraphicFramePr>
          <p:nvPr>
            <p:extLst>
              <p:ext uri="{D42A27DB-BD31-4B8C-83A1-F6EECF244321}">
                <p14:modId xmlns:p14="http://schemas.microsoft.com/office/powerpoint/2010/main" val="3026194667"/>
              </p:ext>
            </p:extLst>
          </p:nvPr>
        </p:nvGraphicFramePr>
        <p:xfrm>
          <a:off x="9927917" y="1536975"/>
          <a:ext cx="2139011" cy="2987040"/>
        </p:xfrm>
        <a:graphic>
          <a:graphicData uri="http://schemas.openxmlformats.org/drawingml/2006/table">
            <a:tbl>
              <a:tblPr>
                <a:tableStyleId>{5C22544A-7EE6-4342-B048-85BDC9FD1C3A}</a:tableStyleId>
              </a:tblPr>
              <a:tblGrid>
                <a:gridCol w="1435012">
                  <a:extLst>
                    <a:ext uri="{9D8B030D-6E8A-4147-A177-3AD203B41FA5}">
                      <a16:colId xmlns:a16="http://schemas.microsoft.com/office/drawing/2014/main" val="3574522064"/>
                    </a:ext>
                  </a:extLst>
                </a:gridCol>
                <a:gridCol w="703999">
                  <a:extLst>
                    <a:ext uri="{9D8B030D-6E8A-4147-A177-3AD203B41FA5}">
                      <a16:colId xmlns:a16="http://schemas.microsoft.com/office/drawing/2014/main" val="2464966384"/>
                    </a:ext>
                  </a:extLst>
                </a:gridCol>
              </a:tblGrid>
              <a:tr h="133647">
                <a:tc>
                  <a:txBody>
                    <a:bodyPr/>
                    <a:lstStyle/>
                    <a:p>
                      <a:pPr algn="ctr" fontAlgn="b"/>
                      <a:r>
                        <a:rPr lang="en-US" sz="900" b="1" i="0" u="sng" strike="noStrike">
                          <a:solidFill>
                            <a:schemeClr val="bg1"/>
                          </a:solidFill>
                          <a:effectLst/>
                          <a:latin typeface="Helvetica" panose="020B0403020202020204" pitchFamily="34" charset="0"/>
                        </a:rPr>
                        <a:t>Brand</a:t>
                      </a:r>
                    </a:p>
                  </a:txBody>
                  <a:tcPr marL="0" marR="0" marT="0" marB="0" anchor="ctr">
                    <a:solidFill>
                      <a:srgbClr val="1F1A62"/>
                    </a:solidFill>
                  </a:tcPr>
                </a:tc>
                <a:tc>
                  <a:txBody>
                    <a:bodyPr/>
                    <a:lstStyle/>
                    <a:p>
                      <a:pPr algn="ctr" fontAlgn="b"/>
                      <a:r>
                        <a:rPr lang="en-US" sz="900" b="1" i="0" u="sng" strike="noStrike">
                          <a:solidFill>
                            <a:schemeClr val="bg1"/>
                          </a:solidFill>
                          <a:effectLst/>
                          <a:latin typeface="Helvetica" panose="020B0403020202020204" pitchFamily="34" charset="0"/>
                        </a:rPr>
                        <a:t>$$$ (000)</a:t>
                      </a:r>
                    </a:p>
                  </a:txBody>
                  <a:tcPr marL="0" marR="0" marT="0" marB="0" anchor="ctr">
                    <a:solidFill>
                      <a:srgbClr val="1F1A62"/>
                    </a:solidFill>
                  </a:tcPr>
                </a:tc>
                <a:extLst>
                  <a:ext uri="{0D108BD9-81ED-4DB2-BD59-A6C34878D82A}">
                    <a16:rowId xmlns:a16="http://schemas.microsoft.com/office/drawing/2014/main" val="2261589134"/>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0"/>
                        </a:rPr>
                        <a:t>Roccat</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$132.8</a:t>
                      </a:r>
                    </a:p>
                  </a:txBody>
                  <a:tcPr marL="8382" marR="8382" marT="7620" marB="0" anchor="b">
                    <a:solidFill>
                      <a:srgbClr val="E2E8F1"/>
                    </a:solidFill>
                  </a:tcPr>
                </a:tc>
                <a:extLst>
                  <a:ext uri="{0D108BD9-81ED-4DB2-BD59-A6C34878D82A}">
                    <a16:rowId xmlns:a16="http://schemas.microsoft.com/office/drawing/2014/main" val="1576404927"/>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1"/>
                        </a:rPr>
                        <a:t>Aptive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$130.8</a:t>
                      </a:r>
                    </a:p>
                  </a:txBody>
                  <a:tcPr marL="8382" marR="8382" marT="7620" marB="0" anchor="b">
                    <a:solidFill>
                      <a:srgbClr val="E2E8F1"/>
                    </a:solidFill>
                  </a:tcPr>
                </a:tc>
                <a:extLst>
                  <a:ext uri="{0D108BD9-81ED-4DB2-BD59-A6C34878D82A}">
                    <a16:rowId xmlns:a16="http://schemas.microsoft.com/office/drawing/2014/main" val="3313138053"/>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2"/>
                        </a:rPr>
                        <a:t>Life Care Insurance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$130.4</a:t>
                      </a:r>
                    </a:p>
                  </a:txBody>
                  <a:tcPr marL="8382" marR="8382" marT="7620" marB="0" anchor="b">
                    <a:solidFill>
                      <a:srgbClr val="E2E8F1"/>
                    </a:solidFill>
                  </a:tcPr>
                </a:tc>
                <a:extLst>
                  <a:ext uri="{0D108BD9-81ED-4DB2-BD59-A6C34878D82A}">
                    <a16:rowId xmlns:a16="http://schemas.microsoft.com/office/drawing/2014/main" val="1852431311"/>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3"/>
                        </a:rPr>
                        <a:t>All-Pro Passer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$127.7</a:t>
                      </a:r>
                    </a:p>
                  </a:txBody>
                  <a:tcPr marL="8382" marR="8382" marT="7620" marB="0" anchor="b">
                    <a:solidFill>
                      <a:srgbClr val="E2E8F1"/>
                    </a:solidFill>
                  </a:tcPr>
                </a:tc>
                <a:extLst>
                  <a:ext uri="{0D108BD9-81ED-4DB2-BD59-A6C34878D82A}">
                    <a16:rowId xmlns:a16="http://schemas.microsoft.com/office/drawing/2014/main" val="819099626"/>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4"/>
                        </a:rPr>
                        <a:t>mdINR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$120.5</a:t>
                      </a:r>
                    </a:p>
                  </a:txBody>
                  <a:tcPr marL="8382" marR="8382" marT="7620" marB="0" anchor="b">
                    <a:solidFill>
                      <a:srgbClr val="E2E8F1"/>
                    </a:solidFill>
                  </a:tcPr>
                </a:tc>
                <a:extLst>
                  <a:ext uri="{0D108BD9-81ED-4DB2-BD59-A6C34878D82A}">
                    <a16:rowId xmlns:a16="http://schemas.microsoft.com/office/drawing/2014/main" val="3758531432"/>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5"/>
                        </a:rPr>
                        <a:t>Fair Harbor</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$119.6</a:t>
                      </a:r>
                    </a:p>
                  </a:txBody>
                  <a:tcPr marL="8382" marR="8382" marT="7620" marB="0" anchor="b">
                    <a:solidFill>
                      <a:srgbClr val="E2E8F1"/>
                    </a:solidFill>
                  </a:tcPr>
                </a:tc>
                <a:extLst>
                  <a:ext uri="{0D108BD9-81ED-4DB2-BD59-A6C34878D82A}">
                    <a16:rowId xmlns:a16="http://schemas.microsoft.com/office/drawing/2014/main" val="3037566474"/>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6"/>
                        </a:rPr>
                        <a:t>Vertex</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$119.5</a:t>
                      </a:r>
                    </a:p>
                  </a:txBody>
                  <a:tcPr marL="8382" marR="8382" marT="7620" marB="0" anchor="b">
                    <a:solidFill>
                      <a:srgbClr val="E2E8F1"/>
                    </a:solidFill>
                  </a:tcPr>
                </a:tc>
                <a:extLst>
                  <a:ext uri="{0D108BD9-81ED-4DB2-BD59-A6C34878D82A}">
                    <a16:rowId xmlns:a16="http://schemas.microsoft.com/office/drawing/2014/main" val="2565185990"/>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7"/>
                        </a:rPr>
                        <a:t>Pixels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$116.7</a:t>
                      </a:r>
                    </a:p>
                  </a:txBody>
                  <a:tcPr marL="8382" marR="8382" marT="7620" marB="0" anchor="b">
                    <a:solidFill>
                      <a:srgbClr val="E2E8F1"/>
                    </a:solidFill>
                  </a:tcPr>
                </a:tc>
                <a:extLst>
                  <a:ext uri="{0D108BD9-81ED-4DB2-BD59-A6C34878D82A}">
                    <a16:rowId xmlns:a16="http://schemas.microsoft.com/office/drawing/2014/main" val="2904081547"/>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8"/>
                        </a:rPr>
                        <a:t>Jet Academy</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$116.7</a:t>
                      </a:r>
                    </a:p>
                  </a:txBody>
                  <a:tcPr marL="8382" marR="8382" marT="7620" marB="0" anchor="b">
                    <a:solidFill>
                      <a:srgbClr val="E2E8F1"/>
                    </a:solidFill>
                  </a:tcPr>
                </a:tc>
                <a:extLst>
                  <a:ext uri="{0D108BD9-81ED-4DB2-BD59-A6C34878D82A}">
                    <a16:rowId xmlns:a16="http://schemas.microsoft.com/office/drawing/2014/main" val="3985156320"/>
                  </a:ext>
                </a:extLst>
              </a:tr>
              <a:tr h="102515">
                <a:tc>
                  <a:txBody>
                    <a:bodyPr/>
                    <a:lstStyle/>
                    <a:p>
                      <a:pPr algn="l" fontAlgn="b"/>
                      <a:r>
                        <a:rPr lang="en-US" sz="800" b="0" i="0" u="sng" strike="noStrike">
                          <a:solidFill>
                            <a:srgbClr val="0563C1"/>
                          </a:solidFill>
                          <a:effectLst/>
                          <a:latin typeface="Helvetica" panose="020B0403020202020204" pitchFamily="34" charset="0"/>
                          <a:hlinkClick r:id="rId139"/>
                        </a:rPr>
                        <a:t>Posh Virtual Receptionist</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$113.5</a:t>
                      </a:r>
                    </a:p>
                  </a:txBody>
                  <a:tcPr marL="8382" marR="8382" marT="7620" marB="0" anchor="b">
                    <a:solidFill>
                      <a:srgbClr val="E2E8F1"/>
                    </a:solidFill>
                  </a:tcPr>
                </a:tc>
                <a:extLst>
                  <a:ext uri="{0D108BD9-81ED-4DB2-BD59-A6C34878D82A}">
                    <a16:rowId xmlns:a16="http://schemas.microsoft.com/office/drawing/2014/main" val="2107743845"/>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0"/>
                        </a:rPr>
                        <a:t>SwitchUp</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$112.5</a:t>
                      </a:r>
                    </a:p>
                  </a:txBody>
                  <a:tcPr marL="8382" marR="8382" marT="7620" marB="0" anchor="b">
                    <a:solidFill>
                      <a:srgbClr val="E2E8F1"/>
                    </a:solidFill>
                  </a:tcPr>
                </a:tc>
                <a:extLst>
                  <a:ext uri="{0D108BD9-81ED-4DB2-BD59-A6C34878D82A}">
                    <a16:rowId xmlns:a16="http://schemas.microsoft.com/office/drawing/2014/main" val="467029731"/>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1"/>
                        </a:rPr>
                        <a:t>True Hardwoods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$112.4</a:t>
                      </a:r>
                    </a:p>
                  </a:txBody>
                  <a:tcPr marL="8382" marR="8382" marT="7620" marB="0" anchor="b">
                    <a:solidFill>
                      <a:srgbClr val="E2E8F1"/>
                    </a:solidFill>
                  </a:tcPr>
                </a:tc>
                <a:extLst>
                  <a:ext uri="{0D108BD9-81ED-4DB2-BD59-A6C34878D82A}">
                    <a16:rowId xmlns:a16="http://schemas.microsoft.com/office/drawing/2014/main" val="1051726361"/>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2"/>
                        </a:rPr>
                        <a:t>Carequiz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$112.0</a:t>
                      </a:r>
                    </a:p>
                  </a:txBody>
                  <a:tcPr marL="8382" marR="8382" marT="7620" marB="0" anchor="b">
                    <a:solidFill>
                      <a:srgbClr val="E2E8F1"/>
                    </a:solidFill>
                  </a:tcPr>
                </a:tc>
                <a:extLst>
                  <a:ext uri="{0D108BD9-81ED-4DB2-BD59-A6C34878D82A}">
                    <a16:rowId xmlns:a16="http://schemas.microsoft.com/office/drawing/2014/main" val="4140546859"/>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3"/>
                        </a:rPr>
                        <a:t>ABM Industries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$109.9</a:t>
                      </a:r>
                    </a:p>
                  </a:txBody>
                  <a:tcPr marL="8382" marR="8382" marT="7620" marB="0" anchor="b">
                    <a:solidFill>
                      <a:srgbClr val="E2E8F1"/>
                    </a:solidFill>
                  </a:tcPr>
                </a:tc>
                <a:extLst>
                  <a:ext uri="{0D108BD9-81ED-4DB2-BD59-A6C34878D82A}">
                    <a16:rowId xmlns:a16="http://schemas.microsoft.com/office/drawing/2014/main" val="92535058"/>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4"/>
                        </a:rPr>
                        <a:t>Weslend</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$109.5</a:t>
                      </a:r>
                    </a:p>
                  </a:txBody>
                  <a:tcPr marL="8382" marR="8382" marT="7620" marB="0" anchor="b">
                    <a:solidFill>
                      <a:srgbClr val="E2E8F1"/>
                    </a:solidFill>
                  </a:tcPr>
                </a:tc>
                <a:extLst>
                  <a:ext uri="{0D108BD9-81ED-4DB2-BD59-A6C34878D82A}">
                    <a16:rowId xmlns:a16="http://schemas.microsoft.com/office/drawing/2014/main" val="2464428436"/>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5"/>
                        </a:rPr>
                        <a:t>American Financing Mortgage</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$108.9</a:t>
                      </a:r>
                    </a:p>
                  </a:txBody>
                  <a:tcPr marL="8382" marR="8382" marT="7620" marB="0" anchor="b">
                    <a:solidFill>
                      <a:srgbClr val="E2E8F1"/>
                    </a:solidFill>
                  </a:tcPr>
                </a:tc>
                <a:extLst>
                  <a:ext uri="{0D108BD9-81ED-4DB2-BD59-A6C34878D82A}">
                    <a16:rowId xmlns:a16="http://schemas.microsoft.com/office/drawing/2014/main" val="1545840138"/>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6"/>
                        </a:rPr>
                        <a:t>Undefeated</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$107.9</a:t>
                      </a:r>
                    </a:p>
                  </a:txBody>
                  <a:tcPr marL="8382" marR="8382" marT="7620" marB="0" anchor="b">
                    <a:solidFill>
                      <a:srgbClr val="E2E8F1"/>
                    </a:solidFill>
                  </a:tcPr>
                </a:tc>
                <a:extLst>
                  <a:ext uri="{0D108BD9-81ED-4DB2-BD59-A6C34878D82A}">
                    <a16:rowId xmlns:a16="http://schemas.microsoft.com/office/drawing/2014/main" val="960670842"/>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7"/>
                        </a:rPr>
                        <a:t>Chroma Gro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$107.4</a:t>
                      </a:r>
                    </a:p>
                  </a:txBody>
                  <a:tcPr marL="8382" marR="8382" marT="7620" marB="0" anchor="b">
                    <a:solidFill>
                      <a:srgbClr val="E2E8F1"/>
                    </a:solidFill>
                  </a:tcPr>
                </a:tc>
                <a:extLst>
                  <a:ext uri="{0D108BD9-81ED-4DB2-BD59-A6C34878D82A}">
                    <a16:rowId xmlns:a16="http://schemas.microsoft.com/office/drawing/2014/main" val="2696383004"/>
                  </a:ext>
                </a:extLst>
              </a:tr>
              <a:tr h="102515">
                <a:tc>
                  <a:txBody>
                    <a:bodyPr/>
                    <a:lstStyle/>
                    <a:p>
                      <a:pPr algn="l" fontAlgn="b"/>
                      <a:r>
                        <a:rPr lang="en-US" sz="800" b="0" i="0" u="sng" strike="noStrike">
                          <a:solidFill>
                            <a:srgbClr val="0563C1"/>
                          </a:solidFill>
                          <a:effectLst/>
                          <a:latin typeface="Helvetica" panose="020B0403020202020204" pitchFamily="34" charset="0"/>
                        </a:rPr>
                        <a:t>Epilog AI</a:t>
                      </a: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$106.3</a:t>
                      </a:r>
                    </a:p>
                  </a:txBody>
                  <a:tcPr marL="8382" marR="8382" marT="7620" marB="0" anchor="b">
                    <a:solidFill>
                      <a:srgbClr val="E2E8F1"/>
                    </a:solidFill>
                  </a:tcPr>
                </a:tc>
                <a:extLst>
                  <a:ext uri="{0D108BD9-81ED-4DB2-BD59-A6C34878D82A}">
                    <a16:rowId xmlns:a16="http://schemas.microsoft.com/office/drawing/2014/main" val="1653029859"/>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8"/>
                        </a:rPr>
                        <a:t>Childress Vineyards</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$105.3</a:t>
                      </a:r>
                    </a:p>
                  </a:txBody>
                  <a:tcPr marL="8382" marR="8382" marT="7620" marB="0" anchor="b">
                    <a:solidFill>
                      <a:srgbClr val="E2E8F1"/>
                    </a:solidFill>
                  </a:tcPr>
                </a:tc>
                <a:extLst>
                  <a:ext uri="{0D108BD9-81ED-4DB2-BD59-A6C34878D82A}">
                    <a16:rowId xmlns:a16="http://schemas.microsoft.com/office/drawing/2014/main" val="2248202302"/>
                  </a:ext>
                </a:extLst>
              </a:tr>
              <a:tr h="102515">
                <a:tc>
                  <a:txBody>
                    <a:bodyPr/>
                    <a:lstStyle/>
                    <a:p>
                      <a:pPr algn="l" fontAlgn="b"/>
                      <a:r>
                        <a:rPr lang="en-US" sz="800" b="0" i="0" u="sng" strike="noStrike">
                          <a:solidFill>
                            <a:srgbClr val="0563C1"/>
                          </a:solidFill>
                          <a:effectLst/>
                          <a:latin typeface="Helvetica" panose="020B0403020202020204" pitchFamily="34" charset="0"/>
                          <a:hlinkClick r:id="rId149"/>
                        </a:rPr>
                        <a:t>Hip Optical </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$103.8</a:t>
                      </a:r>
                    </a:p>
                  </a:txBody>
                  <a:tcPr marL="8382" marR="8382" marT="7620" marB="0" anchor="b">
                    <a:solidFill>
                      <a:srgbClr val="E2E8F1"/>
                    </a:solidFill>
                  </a:tcPr>
                </a:tc>
                <a:extLst>
                  <a:ext uri="{0D108BD9-81ED-4DB2-BD59-A6C34878D82A}">
                    <a16:rowId xmlns:a16="http://schemas.microsoft.com/office/drawing/2014/main" val="40985565"/>
                  </a:ext>
                </a:extLst>
              </a:tr>
              <a:tr h="102515">
                <a:tc>
                  <a:txBody>
                    <a:bodyPr/>
                    <a:lstStyle/>
                    <a:p>
                      <a:pPr algn="l" fontAlgn="b"/>
                      <a:r>
                        <a:rPr lang="en-US" sz="800" b="0" i="0" u="sng" strike="noStrike">
                          <a:solidFill>
                            <a:srgbClr val="0563C1"/>
                          </a:solidFill>
                          <a:effectLst/>
                          <a:latin typeface="Helvetica" panose="020B0403020202020204" pitchFamily="34" charset="0"/>
                          <a:hlinkClick r:id="rId150"/>
                        </a:rPr>
                        <a:t>Tickpick</a:t>
                      </a:r>
                      <a:endParaRPr lang="en-US" sz="800" b="0" i="0" u="sng" strike="noStrike">
                        <a:solidFill>
                          <a:srgbClr val="0563C1"/>
                        </a:solidFill>
                        <a:effectLst/>
                        <a:latin typeface="Helvetica" panose="020B0403020202020204" pitchFamily="34" charset="0"/>
                      </a:endParaRPr>
                    </a:p>
                  </a:txBody>
                  <a:tcPr marL="8382" marR="8382" marT="7620" marB="0" anchor="b">
                    <a:solidFill>
                      <a:srgbClr val="E2E8F1"/>
                    </a:solidFill>
                  </a:tcPr>
                </a:tc>
                <a:tc>
                  <a:txBody>
                    <a:bodyPr/>
                    <a:lstStyle/>
                    <a:p>
                      <a:pPr algn="ctr" fontAlgn="b"/>
                      <a:r>
                        <a:rPr lang="en-US" sz="800" b="1" i="0" u="none" strike="noStrike">
                          <a:solidFill>
                            <a:srgbClr val="1B1464"/>
                          </a:solidFill>
                          <a:effectLst/>
                          <a:latin typeface="Helvetica" panose="020B0403020202020204" pitchFamily="34" charset="0"/>
                        </a:rPr>
                        <a:t>$100.2</a:t>
                      </a:r>
                    </a:p>
                  </a:txBody>
                  <a:tcPr marL="8382" marR="8382" marT="7620" marB="0" anchor="b">
                    <a:solidFill>
                      <a:srgbClr val="E2E8F1"/>
                    </a:solidFill>
                  </a:tcPr>
                </a:tc>
                <a:extLst>
                  <a:ext uri="{0D108BD9-81ED-4DB2-BD59-A6C34878D82A}">
                    <a16:rowId xmlns:a16="http://schemas.microsoft.com/office/drawing/2014/main" val="1046257968"/>
                  </a:ext>
                </a:extLst>
              </a:tr>
            </a:tbl>
          </a:graphicData>
        </a:graphic>
      </p:graphicFrame>
      <p:cxnSp>
        <p:nvCxnSpPr>
          <p:cNvPr id="4" name="Straight Connector 3">
            <a:extLst>
              <a:ext uri="{FF2B5EF4-FFF2-40B4-BE49-F238E27FC236}">
                <a16:creationId xmlns:a16="http://schemas.microsoft.com/office/drawing/2014/main" id="{11CEB349-A6B8-4D2E-B8F3-B4A93695493C}"/>
              </a:ext>
            </a:extLst>
          </p:cNvPr>
          <p:cNvCxnSpPr>
            <a:cxnSpLocks/>
          </p:cNvCxnSpPr>
          <p:nvPr/>
        </p:nvCxnSpPr>
        <p:spPr>
          <a:xfrm>
            <a:off x="2554000" y="1536975"/>
            <a:ext cx="0" cy="467106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E38891-A88E-4ED5-B2EA-1BB13C799BE4}"/>
              </a:ext>
            </a:extLst>
          </p:cNvPr>
          <p:cNvCxnSpPr>
            <a:cxnSpLocks/>
          </p:cNvCxnSpPr>
          <p:nvPr/>
        </p:nvCxnSpPr>
        <p:spPr>
          <a:xfrm>
            <a:off x="4873620" y="1536975"/>
            <a:ext cx="0" cy="467106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76764C-F415-4F82-92A3-BF53B7901F37}"/>
              </a:ext>
            </a:extLst>
          </p:cNvPr>
          <p:cNvCxnSpPr>
            <a:cxnSpLocks/>
          </p:cNvCxnSpPr>
          <p:nvPr/>
        </p:nvCxnSpPr>
        <p:spPr>
          <a:xfrm>
            <a:off x="7204062" y="1536975"/>
            <a:ext cx="0" cy="467106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570F64-5C70-4A30-9E75-E88D12BC069B}"/>
              </a:ext>
            </a:extLst>
          </p:cNvPr>
          <p:cNvCxnSpPr>
            <a:cxnSpLocks/>
          </p:cNvCxnSpPr>
          <p:nvPr/>
        </p:nvCxnSpPr>
        <p:spPr>
          <a:xfrm>
            <a:off x="9852303" y="1536975"/>
            <a:ext cx="0" cy="467106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7ADB552-2F9D-4070-8B3C-F83245944B29}"/>
              </a:ext>
            </a:extLst>
          </p:cNvPr>
          <p:cNvSpPr txBox="1">
            <a:spLocks/>
          </p:cNvSpPr>
          <p:nvPr/>
        </p:nvSpPr>
        <p:spPr>
          <a:xfrm>
            <a:off x="10078894" y="4681116"/>
            <a:ext cx="1837056" cy="539304"/>
          </a:xfrm>
          <a:prstGeom prst="rect">
            <a:avLst/>
          </a:prstGeom>
          <a:solidFill>
            <a:srgbClr val="1F1A62"/>
          </a:solidFill>
          <a:ln>
            <a:solidFill>
              <a:srgbClr val="1F1A62"/>
            </a:solidFill>
          </a:ln>
        </p:spPr>
        <p:txBody>
          <a:bodyPr vert="horz" anchor="ctr"/>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To click through to a brand’s website, view in ‘slide show’ and click on the respective link.</a:t>
            </a:r>
          </a:p>
        </p:txBody>
      </p:sp>
      <p:sp>
        <p:nvSpPr>
          <p:cNvPr id="22" name="TextBox 21">
            <a:extLst>
              <a:ext uri="{FF2B5EF4-FFF2-40B4-BE49-F238E27FC236}">
                <a16:creationId xmlns:a16="http://schemas.microsoft.com/office/drawing/2014/main" id="{B1BE4DC6-FCA9-4F86-99F1-233BF7C9C9DD}"/>
              </a:ext>
            </a:extLst>
          </p:cNvPr>
          <p:cNvSpPr txBox="1"/>
          <p:nvPr/>
        </p:nvSpPr>
        <p:spPr>
          <a:xfrm>
            <a:off x="554181" y="1199823"/>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a:t>
            </a:r>
            <a:r>
              <a:rPr kumimoji="0" lang="en-US" sz="1400" b="1" i="0" u="sng" strike="noStrike" kern="1200" cap="none" spc="0" normalizeH="0" baseline="3000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st</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Half 2021 New National TV Advertisers</a:t>
            </a:r>
          </a:p>
        </p:txBody>
      </p:sp>
    </p:spTree>
    <p:extLst>
      <p:ext uri="{BB962C8B-B14F-4D97-AF65-F5344CB8AC3E}">
        <p14:creationId xmlns:p14="http://schemas.microsoft.com/office/powerpoint/2010/main" val="293082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04724" y="6586959"/>
            <a:ext cx="1170879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60579" y="6322390"/>
            <a:ext cx="11645249" cy="215444"/>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a:t>
            </a:r>
          </a:p>
        </p:txBody>
      </p:sp>
      <p:sp>
        <p:nvSpPr>
          <p:cNvPr id="7" name="Rectangle 6">
            <a:extLst>
              <a:ext uri="{FF2B5EF4-FFF2-40B4-BE49-F238E27FC236}">
                <a16:creationId xmlns:a16="http://schemas.microsoft.com/office/drawing/2014/main" id="{4AE334FF-013B-4334-A22B-4AD816EFE3C8}"/>
              </a:ext>
            </a:extLst>
          </p:cNvPr>
          <p:cNvSpPr/>
          <p:nvPr/>
        </p:nvSpPr>
        <p:spPr>
          <a:xfrm>
            <a:off x="273202" y="164962"/>
            <a:ext cx="1183262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The data-driven, performance-</a:t>
            </a:r>
            <a:r>
              <a:rPr lang="en-US" sz="2400" b="1">
                <a:solidFill>
                  <a:srgbClr val="1F1A62"/>
                </a:solidFill>
                <a:latin typeface="Helvetica" pitchFamily="2" charset="0"/>
              </a:rPr>
              <a:t>obsessed </a:t>
            </a:r>
            <a:r>
              <a:rPr lang="en-US" sz="2400" b="1">
                <a:solidFill>
                  <a:srgbClr val="ED3C8D"/>
                </a:solidFill>
                <a:latin typeface="Helvetica" pitchFamily="2" charset="0"/>
              </a:rPr>
              <a:t>direct</a:t>
            </a: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-to-consumer segment </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continues to be a force as </a:t>
            </a:r>
            <a:r>
              <a:rPr lang="en-US" sz="2400" b="1">
                <a:solidFill>
                  <a:srgbClr val="ED3C8D"/>
                </a:solidFill>
                <a:latin typeface="Helvetica" pitchFamily="2" charset="0"/>
              </a:rPr>
              <a:t>61 brands</a:t>
            </a:r>
            <a:r>
              <a:rPr lang="en-US" sz="2400" b="1">
                <a:solidFill>
                  <a:srgbClr val="1F1A62"/>
                </a:solidFill>
                <a:latin typeface="Helvetica" pitchFamily="2" charset="0"/>
              </a:rPr>
              <a:t> across </a:t>
            </a:r>
            <a:r>
              <a:rPr lang="en-US" sz="2400" b="1">
                <a:solidFill>
                  <a:srgbClr val="ED3C8D"/>
                </a:solidFill>
                <a:latin typeface="Helvetica" pitchFamily="2" charset="0"/>
              </a:rPr>
              <a:t>31 categories</a:t>
            </a:r>
            <a:r>
              <a:rPr lang="en-US" sz="2400" b="1">
                <a:solidFill>
                  <a:srgbClr val="1F1A62"/>
                </a:solidFill>
                <a:latin typeface="Helvetica" pitchFamily="2" charset="0"/>
              </a:rPr>
              <a:t> entered the national TV marketplace, spending </a:t>
            </a:r>
            <a:r>
              <a:rPr lang="en-US" sz="2400" b="1">
                <a:solidFill>
                  <a:srgbClr val="ED3C8D"/>
                </a:solidFill>
                <a:latin typeface="Helvetica" pitchFamily="2" charset="0"/>
              </a:rPr>
              <a:t>nearly $221 million </a:t>
            </a:r>
            <a:r>
              <a:rPr lang="en-US" sz="2400" b="1">
                <a:solidFill>
                  <a:srgbClr val="1F1A62"/>
                </a:solidFill>
                <a:latin typeface="Helvetica" pitchFamily="2" charset="0"/>
              </a:rPr>
              <a:t>during 1H ‘21</a:t>
            </a:r>
            <a:endParaRPr kumimoji="0" lang="en-US" sz="24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8" name="Rectangle: Rounded Corners 17">
            <a:extLst>
              <a:ext uri="{FF2B5EF4-FFF2-40B4-BE49-F238E27FC236}">
                <a16:creationId xmlns:a16="http://schemas.microsoft.com/office/drawing/2014/main" id="{68E5F687-6F94-4F0D-A2A0-9802CE98FD01}"/>
              </a:ext>
            </a:extLst>
          </p:cNvPr>
          <p:cNvSpPr/>
          <p:nvPr/>
        </p:nvSpPr>
        <p:spPr>
          <a:xfrm>
            <a:off x="273203" y="4860117"/>
            <a:ext cx="9295065" cy="1246495"/>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F24630-D7C1-4472-9919-0C7504D938C4}"/>
              </a:ext>
            </a:extLst>
          </p:cNvPr>
          <p:cNvSpPr txBox="1"/>
          <p:nvPr/>
        </p:nvSpPr>
        <p:spPr>
          <a:xfrm>
            <a:off x="1103291" y="1471762"/>
            <a:ext cx="10099719" cy="307777"/>
          </a:xfrm>
          <a:prstGeom prst="rect">
            <a:avLst/>
          </a:prstGeom>
          <a:noFill/>
        </p:spPr>
        <p:txBody>
          <a:bodyPr wrap="square" rtlCol="0">
            <a:spAutoFit/>
          </a:bodyPr>
          <a:lstStyle/>
          <a:p>
            <a:pPr algn="ctr"/>
            <a:r>
              <a:rPr lang="en-US" sz="1400" b="1" u="sng">
                <a:solidFill>
                  <a:srgbClr val="1F1A62"/>
                </a:solidFill>
                <a:latin typeface="Helvetica" panose="020B0604020202020204" pitchFamily="34" charset="0"/>
                <a:cs typeface="Helvetica" panose="020B0604020202020204" pitchFamily="34" charset="0"/>
              </a:rPr>
              <a:t>1</a:t>
            </a:r>
            <a:r>
              <a:rPr lang="en-US" sz="1400" b="1" u="sng" baseline="30000">
                <a:solidFill>
                  <a:srgbClr val="1F1A62"/>
                </a:solidFill>
                <a:latin typeface="Helvetica" panose="020B0604020202020204" pitchFamily="34" charset="0"/>
                <a:cs typeface="Helvetica" panose="020B0604020202020204" pitchFamily="34" charset="0"/>
              </a:rPr>
              <a:t>st</a:t>
            </a:r>
            <a:r>
              <a:rPr lang="en-US" sz="1400" b="1" u="sng">
                <a:solidFill>
                  <a:srgbClr val="1F1A62"/>
                </a:solidFill>
                <a:latin typeface="Helvetica" panose="020B0604020202020204" pitchFamily="34" charset="0"/>
                <a:cs typeface="Helvetica" panose="020B0604020202020204" pitchFamily="34" charset="0"/>
              </a:rPr>
              <a:t> Half 2021 New National TV DTC Advertisers</a:t>
            </a:r>
          </a:p>
        </p:txBody>
      </p:sp>
      <p:graphicFrame>
        <p:nvGraphicFramePr>
          <p:cNvPr id="20" name="Table 19">
            <a:extLst>
              <a:ext uri="{FF2B5EF4-FFF2-40B4-BE49-F238E27FC236}">
                <a16:creationId xmlns:a16="http://schemas.microsoft.com/office/drawing/2014/main" id="{D21122F2-4413-41B6-BFE6-6F5E969E8E88}"/>
              </a:ext>
            </a:extLst>
          </p:cNvPr>
          <p:cNvGraphicFramePr>
            <a:graphicFrameLocks noGrp="1"/>
          </p:cNvGraphicFramePr>
          <p:nvPr>
            <p:extLst>
              <p:ext uri="{D42A27DB-BD31-4B8C-83A1-F6EECF244321}">
                <p14:modId xmlns:p14="http://schemas.microsoft.com/office/powerpoint/2010/main" val="4044844300"/>
              </p:ext>
            </p:extLst>
          </p:nvPr>
        </p:nvGraphicFramePr>
        <p:xfrm>
          <a:off x="395288" y="1790647"/>
          <a:ext cx="3469093" cy="3017520"/>
        </p:xfrm>
        <a:graphic>
          <a:graphicData uri="http://schemas.openxmlformats.org/drawingml/2006/table">
            <a:tbl>
              <a:tblPr>
                <a:tableStyleId>{5C22544A-7EE6-4342-B048-85BDC9FD1C3A}</a:tableStyleId>
              </a:tblPr>
              <a:tblGrid>
                <a:gridCol w="1328737">
                  <a:extLst>
                    <a:ext uri="{9D8B030D-6E8A-4147-A177-3AD203B41FA5}">
                      <a16:colId xmlns:a16="http://schemas.microsoft.com/office/drawing/2014/main" val="2891789165"/>
                    </a:ext>
                  </a:extLst>
                </a:gridCol>
                <a:gridCol w="1246708">
                  <a:extLst>
                    <a:ext uri="{9D8B030D-6E8A-4147-A177-3AD203B41FA5}">
                      <a16:colId xmlns:a16="http://schemas.microsoft.com/office/drawing/2014/main" val="135091300"/>
                    </a:ext>
                  </a:extLst>
                </a:gridCol>
                <a:gridCol w="893648">
                  <a:extLst>
                    <a:ext uri="{9D8B030D-6E8A-4147-A177-3AD203B41FA5}">
                      <a16:colId xmlns:a16="http://schemas.microsoft.com/office/drawing/2014/main" val="2961594174"/>
                    </a:ext>
                  </a:extLst>
                </a:gridCol>
              </a:tblGrid>
              <a:tr h="108701">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ED3C8D"/>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ED3C8D"/>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ED3C8D"/>
                    </a:solidFill>
                  </a:tcPr>
                </a:tc>
                <a:extLst>
                  <a:ext uri="{0D108BD9-81ED-4DB2-BD59-A6C34878D82A}">
                    <a16:rowId xmlns:a16="http://schemas.microsoft.com/office/drawing/2014/main" val="2986064694"/>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Paramount+ Streaming</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$76,907.3</a:t>
                      </a:r>
                    </a:p>
                  </a:txBody>
                  <a:tcPr marL="0" marR="0" marT="0" marB="0" anchor="b"/>
                </a:tc>
                <a:extLst>
                  <a:ext uri="{0D108BD9-81ED-4DB2-BD59-A6C34878D82A}">
                    <a16:rowId xmlns:a16="http://schemas.microsoft.com/office/drawing/2014/main" val="3567100555"/>
                  </a:ext>
                </a:extLst>
              </a:tr>
              <a:tr h="11032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Prende Streaming</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$30,764.5</a:t>
                      </a:r>
                    </a:p>
                  </a:txBody>
                  <a:tcPr marL="0" marR="0" marT="0" marB="0" anchor="b"/>
                </a:tc>
                <a:extLst>
                  <a:ext uri="{0D108BD9-81ED-4DB2-BD59-A6C34878D82A}">
                    <a16:rowId xmlns:a16="http://schemas.microsoft.com/office/drawing/2014/main" val="708521347"/>
                  </a:ext>
                </a:extLst>
              </a:tr>
              <a:tr h="127706">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Canva</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Graphic Design</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$21,315.8</a:t>
                      </a:r>
                    </a:p>
                  </a:txBody>
                  <a:tcPr marL="0" marR="0" marT="0" marB="0" anchor="b"/>
                </a:tc>
                <a:extLst>
                  <a:ext uri="{0D108BD9-81ED-4DB2-BD59-A6C34878D82A}">
                    <a16:rowId xmlns:a16="http://schemas.microsoft.com/office/drawing/2014/main" val="1440085256"/>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Allbirds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$18,405.4</a:t>
                      </a:r>
                    </a:p>
                  </a:txBody>
                  <a:tcPr marL="0" marR="0" marT="0" marB="0" anchor="b"/>
                </a:tc>
                <a:extLst>
                  <a:ext uri="{0D108BD9-81ED-4DB2-BD59-A6C34878D82A}">
                    <a16:rowId xmlns:a16="http://schemas.microsoft.com/office/drawing/2014/main" val="1233487042"/>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Oura</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$16,062.7</a:t>
                      </a:r>
                    </a:p>
                  </a:txBody>
                  <a:tcPr marL="0" marR="0" marT="0" marB="0" anchor="b"/>
                </a:tc>
                <a:extLst>
                  <a:ext uri="{0D108BD9-81ED-4DB2-BD59-A6C34878D82A}">
                    <a16:rowId xmlns:a16="http://schemas.microsoft.com/office/drawing/2014/main" val="1270871873"/>
                  </a:ext>
                </a:extLst>
              </a:tr>
              <a:tr h="5761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GO2bank</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$8,970.2</a:t>
                      </a:r>
                    </a:p>
                  </a:txBody>
                  <a:tcPr marL="0" marR="0" marT="0" marB="0" anchor="b"/>
                </a:tc>
                <a:extLst>
                  <a:ext uri="{0D108BD9-81ED-4DB2-BD59-A6C34878D82A}">
                    <a16:rowId xmlns:a16="http://schemas.microsoft.com/office/drawing/2014/main" val="2488338332"/>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Slice App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Food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$5,877.4</a:t>
                      </a:r>
                    </a:p>
                  </a:txBody>
                  <a:tcPr marL="0" marR="0" marT="0" marB="0" anchor="b"/>
                </a:tc>
                <a:extLst>
                  <a:ext uri="{0D108BD9-81ED-4DB2-BD59-A6C34878D82A}">
                    <a16:rowId xmlns:a16="http://schemas.microsoft.com/office/drawing/2014/main" val="1135163151"/>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BinaxNOW In-Home Test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At-Home Testing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$3,553.6</a:t>
                      </a:r>
                    </a:p>
                  </a:txBody>
                  <a:tcPr marL="0" marR="0" marT="0" marB="0" anchor="b"/>
                </a:tc>
                <a:extLst>
                  <a:ext uri="{0D108BD9-81ED-4DB2-BD59-A6C34878D82A}">
                    <a16:rowId xmlns:a16="http://schemas.microsoft.com/office/drawing/2014/main" val="4103111136"/>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Varo</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$3,394.4</a:t>
                      </a:r>
                    </a:p>
                  </a:txBody>
                  <a:tcPr marL="0" marR="0" marT="0" marB="0" anchor="b"/>
                </a:tc>
                <a:extLst>
                  <a:ext uri="{0D108BD9-81ED-4DB2-BD59-A6C34878D82A}">
                    <a16:rowId xmlns:a16="http://schemas.microsoft.com/office/drawing/2014/main" val="2969708319"/>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Cerebral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Telemedicine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$3,385.5</a:t>
                      </a:r>
                    </a:p>
                  </a:txBody>
                  <a:tcPr marL="0" marR="0" marT="0" marB="0" anchor="b"/>
                </a:tc>
                <a:extLst>
                  <a:ext uri="{0D108BD9-81ED-4DB2-BD59-A6C34878D82A}">
                    <a16:rowId xmlns:a16="http://schemas.microsoft.com/office/drawing/2014/main" val="3154279273"/>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Applaydu App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$2,971.5</a:t>
                      </a:r>
                    </a:p>
                  </a:txBody>
                  <a:tcPr marL="0" marR="0" marT="0" marB="0" anchor="b"/>
                </a:tc>
                <a:extLst>
                  <a:ext uri="{0D108BD9-81ED-4DB2-BD59-A6C34878D82A}">
                    <a16:rowId xmlns:a16="http://schemas.microsoft.com/office/drawing/2014/main" val="1682239239"/>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Deloitte US Open AR App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$2,865.0</a:t>
                      </a:r>
                    </a:p>
                  </a:txBody>
                  <a:tcPr marL="0" marR="0" marT="0" marB="0" anchor="b"/>
                </a:tc>
                <a:extLst>
                  <a:ext uri="{0D108BD9-81ED-4DB2-BD59-A6C34878D82A}">
                    <a16:rowId xmlns:a16="http://schemas.microsoft.com/office/drawing/2014/main" val="98510553"/>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Bingo Blitz App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$2,855.4</a:t>
                      </a:r>
                    </a:p>
                  </a:txBody>
                  <a:tcPr marL="0" marR="0" marT="0" marB="0" anchor="b"/>
                </a:tc>
                <a:extLst>
                  <a:ext uri="{0D108BD9-81ED-4DB2-BD59-A6C34878D82A}">
                    <a16:rowId xmlns:a16="http://schemas.microsoft.com/office/drawing/2014/main" val="2714804605"/>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Mrs. Meyer’s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$2,713.7</a:t>
                      </a:r>
                    </a:p>
                  </a:txBody>
                  <a:tcPr marL="0" marR="0" marT="0" marB="0" anchor="b"/>
                </a:tc>
                <a:extLst>
                  <a:ext uri="{0D108BD9-81ED-4DB2-BD59-A6C34878D82A}">
                    <a16:rowId xmlns:a16="http://schemas.microsoft.com/office/drawing/2014/main" val="1483444809"/>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WorldRemit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$2,249.9</a:t>
                      </a:r>
                    </a:p>
                  </a:txBody>
                  <a:tcPr marL="0" marR="0" marT="0" marB="0" anchor="b"/>
                </a:tc>
                <a:extLst>
                  <a:ext uri="{0D108BD9-81ED-4DB2-BD59-A6C34878D82A}">
                    <a16:rowId xmlns:a16="http://schemas.microsoft.com/office/drawing/2014/main" val="2515471245"/>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Worthy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Marketplace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$1,632.7</a:t>
                      </a:r>
                    </a:p>
                  </a:txBody>
                  <a:tcPr marL="0" marR="0" marT="0" marB="0" anchor="b"/>
                </a:tc>
                <a:extLst>
                  <a:ext uri="{0D108BD9-81ED-4DB2-BD59-A6C34878D82A}">
                    <a16:rowId xmlns:a16="http://schemas.microsoft.com/office/drawing/2014/main" val="4021329791"/>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Flamingo</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$1,187.9</a:t>
                      </a:r>
                    </a:p>
                  </a:txBody>
                  <a:tcPr marL="0" marR="0" marT="0" marB="0" anchor="b"/>
                </a:tc>
                <a:extLst>
                  <a:ext uri="{0D108BD9-81ED-4DB2-BD59-A6C34878D82A}">
                    <a16:rowId xmlns:a16="http://schemas.microsoft.com/office/drawing/2014/main" val="1470324579"/>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EveryPlate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Food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$1,137.6</a:t>
                      </a:r>
                    </a:p>
                  </a:txBody>
                  <a:tcPr marL="0" marR="0" marT="0" marB="0" anchor="b"/>
                </a:tc>
                <a:extLst>
                  <a:ext uri="{0D108BD9-81ED-4DB2-BD59-A6C34878D82A}">
                    <a16:rowId xmlns:a16="http://schemas.microsoft.com/office/drawing/2014/main" val="2585169700"/>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Therabody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$989.6</a:t>
                      </a:r>
                    </a:p>
                  </a:txBody>
                  <a:tcPr marL="0" marR="0" marT="0" marB="0" anchor="b"/>
                </a:tc>
                <a:extLst>
                  <a:ext uri="{0D108BD9-81ED-4DB2-BD59-A6C34878D82A}">
                    <a16:rowId xmlns:a16="http://schemas.microsoft.com/office/drawing/2014/main" val="2441223048"/>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Olukai</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$970.9</a:t>
                      </a:r>
                    </a:p>
                  </a:txBody>
                  <a:tcPr marL="0" marR="0" marT="0" marB="0" anchor="b"/>
                </a:tc>
                <a:extLst>
                  <a:ext uri="{0D108BD9-81ED-4DB2-BD59-A6C34878D82A}">
                    <a16:rowId xmlns:a16="http://schemas.microsoft.com/office/drawing/2014/main" val="210915192"/>
                  </a:ext>
                </a:extLst>
              </a:tr>
              <a:tr h="10870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BYJU'S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Education</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$840.5</a:t>
                      </a:r>
                    </a:p>
                  </a:txBody>
                  <a:tcPr marL="0" marR="0" marT="0" marB="0" anchor="b"/>
                </a:tc>
                <a:extLst>
                  <a:ext uri="{0D108BD9-81ED-4DB2-BD59-A6C34878D82A}">
                    <a16:rowId xmlns:a16="http://schemas.microsoft.com/office/drawing/2014/main" val="2394539746"/>
                  </a:ext>
                </a:extLst>
              </a:tr>
            </a:tbl>
          </a:graphicData>
        </a:graphic>
      </p:graphicFrame>
      <p:graphicFrame>
        <p:nvGraphicFramePr>
          <p:cNvPr id="26" name="Table 25">
            <a:extLst>
              <a:ext uri="{FF2B5EF4-FFF2-40B4-BE49-F238E27FC236}">
                <a16:creationId xmlns:a16="http://schemas.microsoft.com/office/drawing/2014/main" id="{B5AFFEB2-EF4B-4E6C-9961-DC1F00D1872D}"/>
              </a:ext>
            </a:extLst>
          </p:cNvPr>
          <p:cNvGraphicFramePr>
            <a:graphicFrameLocks noGrp="1"/>
          </p:cNvGraphicFramePr>
          <p:nvPr>
            <p:extLst>
              <p:ext uri="{D42A27DB-BD31-4B8C-83A1-F6EECF244321}">
                <p14:modId xmlns:p14="http://schemas.microsoft.com/office/powerpoint/2010/main" val="4153483012"/>
              </p:ext>
            </p:extLst>
          </p:nvPr>
        </p:nvGraphicFramePr>
        <p:xfrm>
          <a:off x="4163896" y="1790647"/>
          <a:ext cx="3864209" cy="3017520"/>
        </p:xfrm>
        <a:graphic>
          <a:graphicData uri="http://schemas.openxmlformats.org/drawingml/2006/table">
            <a:tbl>
              <a:tblPr>
                <a:tableStyleId>{5C22544A-7EE6-4342-B048-85BDC9FD1C3A}</a:tableStyleId>
              </a:tblPr>
              <a:tblGrid>
                <a:gridCol w="1398244">
                  <a:extLst>
                    <a:ext uri="{9D8B030D-6E8A-4147-A177-3AD203B41FA5}">
                      <a16:colId xmlns:a16="http://schemas.microsoft.com/office/drawing/2014/main" val="2108266686"/>
                    </a:ext>
                  </a:extLst>
                </a:gridCol>
                <a:gridCol w="1531107">
                  <a:extLst>
                    <a:ext uri="{9D8B030D-6E8A-4147-A177-3AD203B41FA5}">
                      <a16:colId xmlns:a16="http://schemas.microsoft.com/office/drawing/2014/main" val="538265769"/>
                    </a:ext>
                  </a:extLst>
                </a:gridCol>
                <a:gridCol w="934858">
                  <a:extLst>
                    <a:ext uri="{9D8B030D-6E8A-4147-A177-3AD203B41FA5}">
                      <a16:colId xmlns:a16="http://schemas.microsoft.com/office/drawing/2014/main" val="3438954605"/>
                    </a:ext>
                  </a:extLst>
                </a:gridCol>
              </a:tblGrid>
              <a:tr h="127053">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ED3C8D"/>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ED3C8D"/>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ED3C8D"/>
                    </a:solidFill>
                  </a:tcPr>
                </a:tc>
                <a:extLst>
                  <a:ext uri="{0D108BD9-81ED-4DB2-BD59-A6C34878D82A}">
                    <a16:rowId xmlns:a16="http://schemas.microsoft.com/office/drawing/2014/main" val="57389697"/>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Tracksmith</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$813.6</a:t>
                      </a:r>
                    </a:p>
                  </a:txBody>
                  <a:tcPr marL="0" marR="0" marT="0" marB="0" anchor="b"/>
                </a:tc>
                <a:extLst>
                  <a:ext uri="{0D108BD9-81ED-4DB2-BD59-A6C34878D82A}">
                    <a16:rowId xmlns:a16="http://schemas.microsoft.com/office/drawing/2014/main" val="1104122255"/>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Fridababy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$809.0</a:t>
                      </a:r>
                    </a:p>
                  </a:txBody>
                  <a:tcPr marL="0" marR="0" marT="0" marB="0" anchor="b"/>
                </a:tc>
                <a:extLst>
                  <a:ext uri="{0D108BD9-81ED-4DB2-BD59-A6C34878D82A}">
                    <a16:rowId xmlns:a16="http://schemas.microsoft.com/office/drawing/2014/main" val="528323064"/>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Picnic Tax</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Tax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$718.1</a:t>
                      </a:r>
                    </a:p>
                  </a:txBody>
                  <a:tcPr marL="0" marR="0" marT="0" marB="0" anchor="b"/>
                </a:tc>
                <a:extLst>
                  <a:ext uri="{0D108BD9-81ED-4DB2-BD59-A6C34878D82A}">
                    <a16:rowId xmlns:a16="http://schemas.microsoft.com/office/drawing/2014/main" val="3245505698"/>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Afterpay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$695.5</a:t>
                      </a:r>
                    </a:p>
                  </a:txBody>
                  <a:tcPr marL="0" marR="0" marT="0" marB="0" anchor="b"/>
                </a:tc>
                <a:extLst>
                  <a:ext uri="{0D108BD9-81ED-4DB2-BD59-A6C34878D82A}">
                    <a16:rowId xmlns:a16="http://schemas.microsoft.com/office/drawing/2014/main" val="1729830497"/>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Waystar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$659.6</a:t>
                      </a:r>
                    </a:p>
                  </a:txBody>
                  <a:tcPr marL="0" marR="0" marT="0" marB="0" anchor="b"/>
                </a:tc>
                <a:extLst>
                  <a:ext uri="{0D108BD9-81ED-4DB2-BD59-A6C34878D82A}">
                    <a16:rowId xmlns:a16="http://schemas.microsoft.com/office/drawing/2014/main" val="3013181483"/>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ALLBLK Streaming</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$578.4</a:t>
                      </a:r>
                    </a:p>
                  </a:txBody>
                  <a:tcPr marL="0" marR="0" marT="0" marB="0" anchor="b"/>
                </a:tc>
                <a:extLst>
                  <a:ext uri="{0D108BD9-81ED-4DB2-BD59-A6C34878D82A}">
                    <a16:rowId xmlns:a16="http://schemas.microsoft.com/office/drawing/2014/main" val="2267665978"/>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Lucyd</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$527.7</a:t>
                      </a:r>
                    </a:p>
                  </a:txBody>
                  <a:tcPr marL="0" marR="0" marT="0" marB="0" anchor="b"/>
                </a:tc>
                <a:extLst>
                  <a:ext uri="{0D108BD9-81ED-4DB2-BD59-A6C34878D82A}">
                    <a16:rowId xmlns:a16="http://schemas.microsoft.com/office/drawing/2014/main" val="4122214427"/>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UrbanStems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Flower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$435.7</a:t>
                      </a:r>
                    </a:p>
                  </a:txBody>
                  <a:tcPr marL="0" marR="0" marT="0" marB="0" anchor="b"/>
                </a:tc>
                <a:extLst>
                  <a:ext uri="{0D108BD9-81ED-4DB2-BD59-A6C34878D82A}">
                    <a16:rowId xmlns:a16="http://schemas.microsoft.com/office/drawing/2014/main" val="924163024"/>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Hive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$423.1</a:t>
                      </a:r>
                    </a:p>
                  </a:txBody>
                  <a:tcPr marL="0" marR="0" marT="0" marB="0" anchor="b"/>
                </a:tc>
                <a:extLst>
                  <a:ext uri="{0D108BD9-81ED-4DB2-BD59-A6C34878D82A}">
                    <a16:rowId xmlns:a16="http://schemas.microsoft.com/office/drawing/2014/main" val="1834352334"/>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AllTrails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Outdoor Recreation</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$392.5</a:t>
                      </a:r>
                    </a:p>
                  </a:txBody>
                  <a:tcPr marL="0" marR="0" marT="0" marB="0" anchor="b"/>
                </a:tc>
                <a:extLst>
                  <a:ext uri="{0D108BD9-81ED-4DB2-BD59-A6C34878D82A}">
                    <a16:rowId xmlns:a16="http://schemas.microsoft.com/office/drawing/2014/main" val="4170719513"/>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Blossom</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$368.3</a:t>
                      </a:r>
                    </a:p>
                  </a:txBody>
                  <a:tcPr marL="0" marR="0" marT="0" marB="0" anchor="b"/>
                </a:tc>
                <a:extLst>
                  <a:ext uri="{0D108BD9-81ED-4DB2-BD59-A6C34878D82A}">
                    <a16:rowId xmlns:a16="http://schemas.microsoft.com/office/drawing/2014/main" val="3343329599"/>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AnyTask</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$364.6</a:t>
                      </a:r>
                    </a:p>
                  </a:txBody>
                  <a:tcPr marL="0" marR="0" marT="0" marB="0" anchor="b"/>
                </a:tc>
                <a:extLst>
                  <a:ext uri="{0D108BD9-81ED-4DB2-BD59-A6C34878D82A}">
                    <a16:rowId xmlns:a16="http://schemas.microsoft.com/office/drawing/2014/main" val="2507543433"/>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The Inside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 Furnishing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$355.9</a:t>
                      </a:r>
                    </a:p>
                  </a:txBody>
                  <a:tcPr marL="0" marR="0" marT="0" marB="0" anchor="b"/>
                </a:tc>
                <a:extLst>
                  <a:ext uri="{0D108BD9-81ED-4DB2-BD59-A6C34878D82A}">
                    <a16:rowId xmlns:a16="http://schemas.microsoft.com/office/drawing/2014/main" val="4137634500"/>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Zebit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Marketplace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$271.5</a:t>
                      </a:r>
                    </a:p>
                  </a:txBody>
                  <a:tcPr marL="0" marR="0" marT="0" marB="0" anchor="b"/>
                </a:tc>
                <a:extLst>
                  <a:ext uri="{0D108BD9-81ED-4DB2-BD59-A6C34878D82A}">
                    <a16:rowId xmlns:a16="http://schemas.microsoft.com/office/drawing/2014/main" val="3915349936"/>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Skims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$254.9</a:t>
                      </a:r>
                    </a:p>
                  </a:txBody>
                  <a:tcPr marL="0" marR="0" marT="0" marB="0" anchor="b"/>
                </a:tc>
                <a:extLst>
                  <a:ext uri="{0D108BD9-81ED-4DB2-BD59-A6C34878D82A}">
                    <a16:rowId xmlns:a16="http://schemas.microsoft.com/office/drawing/2014/main" val="3750020072"/>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Oxygen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$245.0</a:t>
                      </a:r>
                    </a:p>
                  </a:txBody>
                  <a:tcPr marL="0" marR="0" marT="0" marB="0" anchor="b"/>
                </a:tc>
                <a:extLst>
                  <a:ext uri="{0D108BD9-81ED-4DB2-BD59-A6C34878D82A}">
                    <a16:rowId xmlns:a16="http://schemas.microsoft.com/office/drawing/2014/main" val="231936079"/>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MoneyLion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$238.5</a:t>
                      </a:r>
                    </a:p>
                  </a:txBody>
                  <a:tcPr marL="0" marR="0" marT="0" marB="0" anchor="b"/>
                </a:tc>
                <a:extLst>
                  <a:ext uri="{0D108BD9-81ED-4DB2-BD59-A6C34878D82A}">
                    <a16:rowId xmlns:a16="http://schemas.microsoft.com/office/drawing/2014/main" val="1446034947"/>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Birthdate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Gifts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$232.8</a:t>
                      </a:r>
                    </a:p>
                  </a:txBody>
                  <a:tcPr marL="0" marR="0" marT="0" marB="0" anchor="b"/>
                </a:tc>
                <a:extLst>
                  <a:ext uri="{0D108BD9-81ED-4DB2-BD59-A6C34878D82A}">
                    <a16:rowId xmlns:a16="http://schemas.microsoft.com/office/drawing/2014/main" val="3193140449"/>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Gorjana</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Jewelry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$223.7</a:t>
                      </a:r>
                    </a:p>
                  </a:txBody>
                  <a:tcPr marL="0" marR="0" marT="0" marB="0" anchor="b"/>
                </a:tc>
                <a:extLst>
                  <a:ext uri="{0D108BD9-81ED-4DB2-BD59-A6C34878D82A}">
                    <a16:rowId xmlns:a16="http://schemas.microsoft.com/office/drawing/2014/main" val="3702026125"/>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MYXfitness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Fitness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$219.8</a:t>
                      </a:r>
                    </a:p>
                  </a:txBody>
                  <a:tcPr marL="0" marR="0" marT="0" marB="0" anchor="b"/>
                </a:tc>
                <a:extLst>
                  <a:ext uri="{0D108BD9-81ED-4DB2-BD59-A6C34878D82A}">
                    <a16:rowId xmlns:a16="http://schemas.microsoft.com/office/drawing/2014/main" val="3327643253"/>
                  </a:ext>
                </a:extLst>
              </a:tr>
              <a:tr h="136558">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Top Eleven App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Gaming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$206.9</a:t>
                      </a:r>
                    </a:p>
                  </a:txBody>
                  <a:tcPr marL="0" marR="0" marT="0" marB="0" anchor="b"/>
                </a:tc>
                <a:extLst>
                  <a:ext uri="{0D108BD9-81ED-4DB2-BD59-A6C34878D82A}">
                    <a16:rowId xmlns:a16="http://schemas.microsoft.com/office/drawing/2014/main" val="1182103634"/>
                  </a:ext>
                </a:extLst>
              </a:tr>
            </a:tbl>
          </a:graphicData>
        </a:graphic>
      </p:graphicFrame>
      <p:graphicFrame>
        <p:nvGraphicFramePr>
          <p:cNvPr id="27" name="Table 26">
            <a:extLst>
              <a:ext uri="{FF2B5EF4-FFF2-40B4-BE49-F238E27FC236}">
                <a16:creationId xmlns:a16="http://schemas.microsoft.com/office/drawing/2014/main" id="{BA2F05F1-CB74-47C3-AF1B-73F9F1812D02}"/>
              </a:ext>
            </a:extLst>
          </p:cNvPr>
          <p:cNvGraphicFramePr>
            <a:graphicFrameLocks noGrp="1"/>
          </p:cNvGraphicFramePr>
          <p:nvPr>
            <p:extLst>
              <p:ext uri="{D42A27DB-BD31-4B8C-83A1-F6EECF244321}">
                <p14:modId xmlns:p14="http://schemas.microsoft.com/office/powerpoint/2010/main" val="2861779631"/>
              </p:ext>
            </p:extLst>
          </p:nvPr>
        </p:nvGraphicFramePr>
        <p:xfrm>
          <a:off x="8354015" y="1790647"/>
          <a:ext cx="3442697" cy="2743200"/>
        </p:xfrm>
        <a:graphic>
          <a:graphicData uri="http://schemas.openxmlformats.org/drawingml/2006/table">
            <a:tbl>
              <a:tblPr>
                <a:tableStyleId>{5C22544A-7EE6-4342-B048-85BDC9FD1C3A}</a:tableStyleId>
              </a:tblPr>
              <a:tblGrid>
                <a:gridCol w="1545864">
                  <a:extLst>
                    <a:ext uri="{9D8B030D-6E8A-4147-A177-3AD203B41FA5}">
                      <a16:colId xmlns:a16="http://schemas.microsoft.com/office/drawing/2014/main" val="3771966748"/>
                    </a:ext>
                  </a:extLst>
                </a:gridCol>
                <a:gridCol w="1177061">
                  <a:extLst>
                    <a:ext uri="{9D8B030D-6E8A-4147-A177-3AD203B41FA5}">
                      <a16:colId xmlns:a16="http://schemas.microsoft.com/office/drawing/2014/main" val="299882071"/>
                    </a:ext>
                  </a:extLst>
                </a:gridCol>
                <a:gridCol w="719772">
                  <a:extLst>
                    <a:ext uri="{9D8B030D-6E8A-4147-A177-3AD203B41FA5}">
                      <a16:colId xmlns:a16="http://schemas.microsoft.com/office/drawing/2014/main" val="1869759134"/>
                    </a:ext>
                  </a:extLst>
                </a:gridCol>
              </a:tblGrid>
              <a:tr h="112324">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ED3C8D"/>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ED3C8D"/>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ED3C8D"/>
                    </a:solidFill>
                  </a:tcPr>
                </a:tc>
                <a:extLst>
                  <a:ext uri="{0D108BD9-81ED-4DB2-BD59-A6C34878D82A}">
                    <a16:rowId xmlns:a16="http://schemas.microsoft.com/office/drawing/2014/main" val="1035928146"/>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Lume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$201.3</a:t>
                      </a:r>
                    </a:p>
                  </a:txBody>
                  <a:tcPr marL="0" marR="0" marT="0" marB="0" anchor="b"/>
                </a:tc>
                <a:extLst>
                  <a:ext uri="{0D108BD9-81ED-4DB2-BD59-A6C34878D82A}">
                    <a16:rowId xmlns:a16="http://schemas.microsoft.com/office/drawing/2014/main" val="2807047902"/>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Molekule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$198.7</a:t>
                      </a:r>
                    </a:p>
                  </a:txBody>
                  <a:tcPr marL="0" marR="0" marT="0" marB="0" anchor="b"/>
                </a:tc>
                <a:extLst>
                  <a:ext uri="{0D108BD9-81ED-4DB2-BD59-A6C34878D82A}">
                    <a16:rowId xmlns:a16="http://schemas.microsoft.com/office/drawing/2014/main" val="857348649"/>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Pipette Health</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$192.4</a:t>
                      </a:r>
                    </a:p>
                  </a:txBody>
                  <a:tcPr marL="0" marR="0" marT="0" marB="0" anchor="b"/>
                </a:tc>
                <a:extLst>
                  <a:ext uri="{0D108BD9-81ED-4DB2-BD59-A6C34878D82A}">
                    <a16:rowId xmlns:a16="http://schemas.microsoft.com/office/drawing/2014/main" val="343049716"/>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Angelinos Coffee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Beverages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$191.9</a:t>
                      </a:r>
                    </a:p>
                  </a:txBody>
                  <a:tcPr marL="0" marR="0" marT="0" marB="0" anchor="b"/>
                </a:tc>
                <a:extLst>
                  <a:ext uri="{0D108BD9-81ED-4DB2-BD59-A6C34878D82A}">
                    <a16:rowId xmlns:a16="http://schemas.microsoft.com/office/drawing/2014/main" val="1377669348"/>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Vincero</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$190.5</a:t>
                      </a:r>
                    </a:p>
                  </a:txBody>
                  <a:tcPr marL="0" marR="0" marT="0" marB="0" anchor="b"/>
                </a:tc>
                <a:extLst>
                  <a:ext uri="{0D108BD9-81ED-4DB2-BD59-A6C34878D82A}">
                    <a16:rowId xmlns:a16="http://schemas.microsoft.com/office/drawing/2014/main" val="3152822373"/>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Origin In-Home Test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At-Home Testing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$176.0</a:t>
                      </a:r>
                    </a:p>
                  </a:txBody>
                  <a:tcPr marL="0" marR="0" marT="0" marB="0" anchor="b"/>
                </a:tc>
                <a:extLst>
                  <a:ext uri="{0D108BD9-81ED-4DB2-BD59-A6C34878D82A}">
                    <a16:rowId xmlns:a16="http://schemas.microsoft.com/office/drawing/2014/main" val="3870937822"/>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SurelyWell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$166.3</a:t>
                      </a:r>
                    </a:p>
                  </a:txBody>
                  <a:tcPr marL="0" marR="0" marT="0" marB="0" anchor="b"/>
                </a:tc>
                <a:extLst>
                  <a:ext uri="{0D108BD9-81ED-4DB2-BD59-A6C34878D82A}">
                    <a16:rowId xmlns:a16="http://schemas.microsoft.com/office/drawing/2014/main" val="2409003876"/>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Glossier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Skincare &amp; Beauty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$164.5</a:t>
                      </a:r>
                    </a:p>
                  </a:txBody>
                  <a:tcPr marL="0" marR="0" marT="0" marB="0" anchor="b"/>
                </a:tc>
                <a:extLst>
                  <a:ext uri="{0D108BD9-81ED-4DB2-BD59-A6C34878D82A}">
                    <a16:rowId xmlns:a16="http://schemas.microsoft.com/office/drawing/2014/main" val="107366545"/>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NakedWines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Alcohol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$162.4</a:t>
                      </a:r>
                    </a:p>
                  </a:txBody>
                  <a:tcPr marL="0" marR="0" marT="0" marB="0" anchor="b"/>
                </a:tc>
                <a:extLst>
                  <a:ext uri="{0D108BD9-81ED-4DB2-BD59-A6C34878D82A}">
                    <a16:rowId xmlns:a16="http://schemas.microsoft.com/office/drawing/2014/main" val="2217142535"/>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Pair Eyewear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$140.0</a:t>
                      </a:r>
                    </a:p>
                  </a:txBody>
                  <a:tcPr marL="0" marR="0" marT="0" marB="0" anchor="b"/>
                </a:tc>
                <a:extLst>
                  <a:ext uri="{0D108BD9-81ED-4DB2-BD59-A6C34878D82A}">
                    <a16:rowId xmlns:a16="http://schemas.microsoft.com/office/drawing/2014/main" val="2922866075"/>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Laird Superfood</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Food (misc)</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$137.6</a:t>
                      </a:r>
                    </a:p>
                  </a:txBody>
                  <a:tcPr marL="0" marR="0" marT="0" marB="0" anchor="b"/>
                </a:tc>
                <a:extLst>
                  <a:ext uri="{0D108BD9-81ED-4DB2-BD59-A6C34878D82A}">
                    <a16:rowId xmlns:a16="http://schemas.microsoft.com/office/drawing/2014/main" val="2326370599"/>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mdINR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At-Home Testing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$120.5</a:t>
                      </a:r>
                    </a:p>
                  </a:txBody>
                  <a:tcPr marL="0" marR="0" marT="0" marB="0" anchor="b"/>
                </a:tc>
                <a:extLst>
                  <a:ext uri="{0D108BD9-81ED-4DB2-BD59-A6C34878D82A}">
                    <a16:rowId xmlns:a16="http://schemas.microsoft.com/office/drawing/2014/main" val="4155431709"/>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Fair Harbor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$119.6</a:t>
                      </a:r>
                    </a:p>
                  </a:txBody>
                  <a:tcPr marL="0" marR="0" marT="0" marB="0" anchor="b"/>
                </a:tc>
                <a:extLst>
                  <a:ext uri="{0D108BD9-81ED-4DB2-BD59-A6C34878D82A}">
                    <a16:rowId xmlns:a16="http://schemas.microsoft.com/office/drawing/2014/main" val="3970131460"/>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Pixels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 Furnishing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$116.7</a:t>
                      </a:r>
                    </a:p>
                  </a:txBody>
                  <a:tcPr marL="0" marR="0" marT="0" marB="0" anchor="b"/>
                </a:tc>
                <a:extLst>
                  <a:ext uri="{0D108BD9-81ED-4DB2-BD59-A6C34878D82A}">
                    <a16:rowId xmlns:a16="http://schemas.microsoft.com/office/drawing/2014/main" val="849412653"/>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Jet Academy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Fitness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$116.7</a:t>
                      </a:r>
                    </a:p>
                  </a:txBody>
                  <a:tcPr marL="0" marR="0" marT="0" marB="0" anchor="b"/>
                </a:tc>
                <a:extLst>
                  <a:ext uri="{0D108BD9-81ED-4DB2-BD59-A6C34878D82A}">
                    <a16:rowId xmlns:a16="http://schemas.microsoft.com/office/drawing/2014/main" val="3622458794"/>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SwitchUp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Education</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$112.5</a:t>
                      </a:r>
                    </a:p>
                  </a:txBody>
                  <a:tcPr marL="0" marR="0" marT="0" marB="0" anchor="b"/>
                </a:tc>
                <a:extLst>
                  <a:ext uri="{0D108BD9-81ED-4DB2-BD59-A6C34878D82A}">
                    <a16:rowId xmlns:a16="http://schemas.microsoft.com/office/drawing/2014/main" val="3141168613"/>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Chroma Gro</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Plant Care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$107.4</a:t>
                      </a:r>
                    </a:p>
                  </a:txBody>
                  <a:tcPr marL="0" marR="0" marT="0" marB="0" anchor="b"/>
                </a:tc>
                <a:extLst>
                  <a:ext uri="{0D108BD9-81ED-4DB2-BD59-A6C34878D82A}">
                    <a16:rowId xmlns:a16="http://schemas.microsoft.com/office/drawing/2014/main" val="2412151573"/>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Hip Optical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$103.8</a:t>
                      </a:r>
                    </a:p>
                  </a:txBody>
                  <a:tcPr marL="0" marR="0" marT="0" marB="0" anchor="b"/>
                </a:tc>
                <a:extLst>
                  <a:ext uri="{0D108BD9-81ED-4DB2-BD59-A6C34878D82A}">
                    <a16:rowId xmlns:a16="http://schemas.microsoft.com/office/drawing/2014/main" val="2508917362"/>
                  </a:ext>
                </a:extLst>
              </a:tr>
              <a:tr h="112324">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Tickpick</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Mobile Tickets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$100.2</a:t>
                      </a:r>
                    </a:p>
                  </a:txBody>
                  <a:tcPr marL="0" marR="0" marT="0" marB="0" anchor="b"/>
                </a:tc>
                <a:extLst>
                  <a:ext uri="{0D108BD9-81ED-4DB2-BD59-A6C34878D82A}">
                    <a16:rowId xmlns:a16="http://schemas.microsoft.com/office/drawing/2014/main" val="542779717"/>
                  </a:ext>
                </a:extLst>
              </a:tr>
            </a:tbl>
          </a:graphicData>
        </a:graphic>
      </p:graphicFrame>
      <p:sp>
        <p:nvSpPr>
          <p:cNvPr id="29" name="Rectangle: Rounded Corners 28">
            <a:extLst>
              <a:ext uri="{FF2B5EF4-FFF2-40B4-BE49-F238E27FC236}">
                <a16:creationId xmlns:a16="http://schemas.microsoft.com/office/drawing/2014/main" id="{C36146A2-985A-4E38-B615-DEA61C946375}"/>
              </a:ext>
            </a:extLst>
          </p:cNvPr>
          <p:cNvSpPr/>
          <p:nvPr/>
        </p:nvSpPr>
        <p:spPr>
          <a:xfrm>
            <a:off x="9623028" y="4871000"/>
            <a:ext cx="2414424" cy="1253291"/>
          </a:xfrm>
          <a:prstGeom prst="roundRect">
            <a:avLst/>
          </a:prstGeom>
          <a:solidFill>
            <a:srgbClr val="00BFF2"/>
          </a:solidFill>
          <a:ln w="12700">
            <a:solidFill>
              <a:srgbClr val="00C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Helvetica" panose="020B0604020202020204" pitchFamily="34" charset="0"/>
              <a:cs typeface="Helvetica" panose="020B0604020202020204" pitchFamily="34" charset="0"/>
            </a:endParaRPr>
          </a:p>
        </p:txBody>
      </p:sp>
      <p:cxnSp>
        <p:nvCxnSpPr>
          <p:cNvPr id="30" name="Straight Connector 29">
            <a:extLst>
              <a:ext uri="{FF2B5EF4-FFF2-40B4-BE49-F238E27FC236}">
                <a16:creationId xmlns:a16="http://schemas.microsoft.com/office/drawing/2014/main" id="{3C94371A-3948-4813-9071-8E39D2A7BE36}"/>
              </a:ext>
            </a:extLst>
          </p:cNvPr>
          <p:cNvCxnSpPr>
            <a:cxnSpLocks/>
          </p:cNvCxnSpPr>
          <p:nvPr/>
        </p:nvCxnSpPr>
        <p:spPr>
          <a:xfrm>
            <a:off x="4014367" y="1790647"/>
            <a:ext cx="0" cy="301752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E7F25A-21F4-45BB-AD84-3E1A4A8ACE55}"/>
              </a:ext>
            </a:extLst>
          </p:cNvPr>
          <p:cNvCxnSpPr>
            <a:cxnSpLocks/>
          </p:cNvCxnSpPr>
          <p:nvPr/>
        </p:nvCxnSpPr>
        <p:spPr>
          <a:xfrm>
            <a:off x="8189728" y="1790647"/>
            <a:ext cx="0" cy="3000521"/>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9EBAF30-273B-49B1-B952-0B3210421376}"/>
              </a:ext>
            </a:extLst>
          </p:cNvPr>
          <p:cNvSpPr txBox="1"/>
          <p:nvPr/>
        </p:nvSpPr>
        <p:spPr>
          <a:xfrm>
            <a:off x="9732547" y="5017547"/>
            <a:ext cx="2213766" cy="954107"/>
          </a:xfrm>
          <a:prstGeom prst="rect">
            <a:avLst/>
          </a:prstGeom>
          <a:noFill/>
        </p:spPr>
        <p:txBody>
          <a:bodyPr wrap="square">
            <a:spAutoFit/>
          </a:bodyPr>
          <a:lstStyle/>
          <a:p>
            <a:pPr algn="ctr"/>
            <a:r>
              <a:rPr lang="en-US" sz="1400">
                <a:solidFill>
                  <a:schemeClr val="bg1"/>
                </a:solidFill>
                <a:latin typeface="Helvetica" panose="020B0604020202020204" pitchFamily="34" charset="0"/>
                <a:cs typeface="Helvetica" panose="020B0604020202020204" pitchFamily="34" charset="0"/>
              </a:rPr>
              <a:t>DTC brands accounted for </a:t>
            </a:r>
            <a:r>
              <a:rPr lang="en-US" sz="1400" b="1">
                <a:solidFill>
                  <a:schemeClr val="bg1"/>
                </a:solidFill>
                <a:latin typeface="Helvetica" panose="020B0604020202020204" pitchFamily="34" charset="0"/>
                <a:cs typeface="Helvetica" panose="020B0604020202020204" pitchFamily="34" charset="0"/>
              </a:rPr>
              <a:t>37% </a:t>
            </a:r>
            <a:r>
              <a:rPr lang="en-US" sz="1400">
                <a:solidFill>
                  <a:schemeClr val="bg1"/>
                </a:solidFill>
                <a:latin typeface="Helvetica" panose="020B0604020202020204" pitchFamily="34" charset="0"/>
                <a:cs typeface="Helvetica" panose="020B0604020202020204" pitchFamily="34" charset="0"/>
              </a:rPr>
              <a:t>of total new TV advertisers and </a:t>
            </a:r>
            <a:r>
              <a:rPr lang="en-US" sz="1400" b="1">
                <a:solidFill>
                  <a:schemeClr val="bg1"/>
                </a:solidFill>
                <a:latin typeface="Helvetica" panose="020B0604020202020204" pitchFamily="34" charset="0"/>
                <a:cs typeface="Helvetica" panose="020B0604020202020204" pitchFamily="34" charset="0"/>
              </a:rPr>
              <a:t>47%</a:t>
            </a:r>
            <a:r>
              <a:rPr lang="en-US" sz="1400">
                <a:solidFill>
                  <a:schemeClr val="bg1"/>
                </a:solidFill>
                <a:latin typeface="Helvetica" panose="020B0604020202020204" pitchFamily="34" charset="0"/>
                <a:cs typeface="Helvetica" panose="020B0604020202020204" pitchFamily="34" charset="0"/>
              </a:rPr>
              <a:t> </a:t>
            </a:r>
          </a:p>
          <a:p>
            <a:pPr algn="ctr"/>
            <a:r>
              <a:rPr lang="en-US" sz="1400">
                <a:solidFill>
                  <a:schemeClr val="bg1"/>
                </a:solidFill>
                <a:latin typeface="Helvetica" panose="020B0604020202020204" pitchFamily="34" charset="0"/>
                <a:cs typeface="Helvetica" panose="020B0604020202020204" pitchFamily="34" charset="0"/>
              </a:rPr>
              <a:t>of total TV spend</a:t>
            </a:r>
          </a:p>
        </p:txBody>
      </p:sp>
      <p:sp>
        <p:nvSpPr>
          <p:cNvPr id="46" name="TextBox 45">
            <a:extLst>
              <a:ext uri="{FF2B5EF4-FFF2-40B4-BE49-F238E27FC236}">
                <a16:creationId xmlns:a16="http://schemas.microsoft.com/office/drawing/2014/main" id="{9D5DBAFC-E4AB-45B4-B048-4B09B71D9893}"/>
              </a:ext>
            </a:extLst>
          </p:cNvPr>
          <p:cNvSpPr txBox="1"/>
          <p:nvPr/>
        </p:nvSpPr>
        <p:spPr>
          <a:xfrm>
            <a:off x="451054" y="6110701"/>
            <a:ext cx="4500786" cy="215444"/>
          </a:xfrm>
          <a:prstGeom prst="rect">
            <a:avLst/>
          </a:prstGeom>
          <a:noFill/>
        </p:spPr>
        <p:txBody>
          <a:bodyPr wrap="square" rtlCol="0">
            <a:spAutoFit/>
          </a:bodyPr>
          <a:lstStyle/>
          <a:p>
            <a:r>
              <a:rPr lang="en-US" sz="800" i="1">
                <a:solidFill>
                  <a:srgbClr val="1B1464"/>
                </a:solidFill>
                <a:latin typeface="Helvetica" panose="020B0403020202020204" pitchFamily="34" charset="0"/>
              </a:rPr>
              <a:t>Logos represent a sampling of new national TV DTC advertisers</a:t>
            </a:r>
          </a:p>
        </p:txBody>
      </p:sp>
      <p:pic>
        <p:nvPicPr>
          <p:cNvPr id="48" name="Picture 12" descr="USGA AND DELOITTE LAUNCH 2020 U.S. OPEN AUGMENTED REALITY APP - The Golf  Wire">
            <a:extLst>
              <a:ext uri="{FF2B5EF4-FFF2-40B4-BE49-F238E27FC236}">
                <a16:creationId xmlns:a16="http://schemas.microsoft.com/office/drawing/2014/main" id="{6945642B-1393-4C4A-BDC3-7C1CB80C88CD}"/>
              </a:ext>
            </a:extLst>
          </p:cNvPr>
          <p:cNvPicPr>
            <a:picLocks noChangeAspect="1" noChangeArrowheads="1"/>
          </p:cNvPicPr>
          <p:nvPr/>
        </p:nvPicPr>
        <p:blipFill rotWithShape="1">
          <a:blip r:embed="rId4" cstate="print">
            <a:clrChange>
              <a:clrFrom>
                <a:srgbClr val="E0ECF2"/>
              </a:clrFrom>
              <a:clrTo>
                <a:srgbClr val="E0ECF2">
                  <a:alpha val="0"/>
                </a:srgbClr>
              </a:clrTo>
            </a:clrChange>
            <a:extLst>
              <a:ext uri="{28A0092B-C50C-407E-A947-70E740481C1C}">
                <a14:useLocalDpi xmlns:a14="http://schemas.microsoft.com/office/drawing/2010/main"/>
              </a:ext>
            </a:extLst>
          </a:blip>
          <a:srcRect/>
          <a:stretch/>
        </p:blipFill>
        <p:spPr bwMode="auto">
          <a:xfrm>
            <a:off x="3679657" y="5479010"/>
            <a:ext cx="554512" cy="56375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0" descr="Flamingo Affiliate Program">
            <a:extLst>
              <a:ext uri="{FF2B5EF4-FFF2-40B4-BE49-F238E27FC236}">
                <a16:creationId xmlns:a16="http://schemas.microsoft.com/office/drawing/2014/main" id="{0AE8CB4B-13DC-4748-9B33-00F4C03F3C3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5755" y="4955014"/>
            <a:ext cx="1070721" cy="32704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hiveonline – Creating the sustainable digital economy">
            <a:extLst>
              <a:ext uri="{FF2B5EF4-FFF2-40B4-BE49-F238E27FC236}">
                <a16:creationId xmlns:a16="http://schemas.microsoft.com/office/drawing/2014/main" id="{B47D3BF5-9BF3-48A2-9347-1C85A1D8174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41062" y="5668762"/>
            <a:ext cx="1661489" cy="39352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THE NEW AFTERPAY LOGO PNG 2021">
            <a:extLst>
              <a:ext uri="{FF2B5EF4-FFF2-40B4-BE49-F238E27FC236}">
                <a16:creationId xmlns:a16="http://schemas.microsoft.com/office/drawing/2014/main" id="{BC85CDED-9D70-47BD-B3DF-B0502E3D2AF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630726" y="4937502"/>
            <a:ext cx="1070721" cy="37101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Jobs at Cerebral">
            <a:extLst>
              <a:ext uri="{FF2B5EF4-FFF2-40B4-BE49-F238E27FC236}">
                <a16:creationId xmlns:a16="http://schemas.microsoft.com/office/drawing/2014/main" id="{213E6C77-7121-4AD3-99B1-786FAF11203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8527" y="5728166"/>
            <a:ext cx="1249219" cy="28151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0" descr="oura-logo - Qvik">
            <a:extLst>
              <a:ext uri="{FF2B5EF4-FFF2-40B4-BE49-F238E27FC236}">
                <a16:creationId xmlns:a16="http://schemas.microsoft.com/office/drawing/2014/main" id="{ABBF4187-68AE-46D8-A95E-1CF2041048A7}"/>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5510" t="31439" r="5946" b="41583"/>
          <a:stretch/>
        </p:blipFill>
        <p:spPr bwMode="auto">
          <a:xfrm>
            <a:off x="1757581" y="5409887"/>
            <a:ext cx="824749" cy="25129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2" descr="GO2bank: Mobile banking - Apps on Google Play">
            <a:extLst>
              <a:ext uri="{FF2B5EF4-FFF2-40B4-BE49-F238E27FC236}">
                <a16:creationId xmlns:a16="http://schemas.microsoft.com/office/drawing/2014/main" id="{17D51334-21AF-4515-86BC-C935A0748104}"/>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623141" y="4950520"/>
            <a:ext cx="724127" cy="40167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4" descr="Order Pizza Delivery Online &amp;amp; Support Local Pizzerias - Slice">
            <a:extLst>
              <a:ext uri="{FF2B5EF4-FFF2-40B4-BE49-F238E27FC236}">
                <a16:creationId xmlns:a16="http://schemas.microsoft.com/office/drawing/2014/main" id="{3F2EE825-1BC1-41A1-BB23-DBD680C5211E}"/>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865155" y="4999530"/>
            <a:ext cx="639908" cy="63990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Allblk | Logopedia | Fandom">
            <a:extLst>
              <a:ext uri="{FF2B5EF4-FFF2-40B4-BE49-F238E27FC236}">
                <a16:creationId xmlns:a16="http://schemas.microsoft.com/office/drawing/2014/main" id="{3643E357-D05A-41CC-87CA-C7983B4E47B0}"/>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478220" y="4887712"/>
            <a:ext cx="983332" cy="4654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6" descr="Oxygen">
            <a:extLst>
              <a:ext uri="{FF2B5EF4-FFF2-40B4-BE49-F238E27FC236}">
                <a16:creationId xmlns:a16="http://schemas.microsoft.com/office/drawing/2014/main" id="{CDA94359-EA81-452F-80AD-AF7AE16983A3}"/>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378045" y="5453461"/>
            <a:ext cx="798912" cy="56375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8" descr="Newsroom - Brand gallery | HelloFresh SE">
            <a:extLst>
              <a:ext uri="{FF2B5EF4-FFF2-40B4-BE49-F238E27FC236}">
                <a16:creationId xmlns:a16="http://schemas.microsoft.com/office/drawing/2014/main" id="{FD9DDA98-960C-45F3-A0A4-9C663A79E432}"/>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39240" y="5795554"/>
            <a:ext cx="1415145" cy="2727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2" descr="Flower Delivery StartUp UrbanStems Raises $6.8M in Series A Funding">
            <a:extLst>
              <a:ext uri="{FF2B5EF4-FFF2-40B4-BE49-F238E27FC236}">
                <a16:creationId xmlns:a16="http://schemas.microsoft.com/office/drawing/2014/main" id="{8F57A746-717E-4500-A925-A36507D5BC83}"/>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034804" y="4948691"/>
            <a:ext cx="1465931" cy="2288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0">
            <a:extLst>
              <a:ext uri="{FF2B5EF4-FFF2-40B4-BE49-F238E27FC236}">
                <a16:creationId xmlns:a16="http://schemas.microsoft.com/office/drawing/2014/main" id="{37A47F66-DE88-4662-94C4-0BD689D01E82}"/>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031761" y="5210849"/>
            <a:ext cx="912598" cy="56750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2" descr="Prende TV | Logopedia | Fandom">
            <a:extLst>
              <a:ext uri="{FF2B5EF4-FFF2-40B4-BE49-F238E27FC236}">
                <a16:creationId xmlns:a16="http://schemas.microsoft.com/office/drawing/2014/main" id="{F3249516-FDEE-4FCB-94F3-CDA7D2B9740B}"/>
              </a:ext>
            </a:extLst>
          </p:cNvPr>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443802" y="5324788"/>
            <a:ext cx="1026491" cy="35982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Astrology Inspired Birthday Candles – Birthdate Co. CA">
            <a:extLst>
              <a:ext uri="{FF2B5EF4-FFF2-40B4-BE49-F238E27FC236}">
                <a16:creationId xmlns:a16="http://schemas.microsoft.com/office/drawing/2014/main" id="{9D9B1E9D-2241-4AC6-9F34-FF43969142A9}"/>
              </a:ext>
            </a:extLst>
          </p:cNvPr>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37158" y="4993773"/>
            <a:ext cx="1283362" cy="21547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Gorjana | Irvine Spectrum Center">
            <a:extLst>
              <a:ext uri="{FF2B5EF4-FFF2-40B4-BE49-F238E27FC236}">
                <a16:creationId xmlns:a16="http://schemas.microsoft.com/office/drawing/2014/main" id="{7BF98DA5-E9F2-49FB-B37F-D746422FD3F0}"/>
              </a:ext>
            </a:extLst>
          </p:cNvPr>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298294" y="5393583"/>
            <a:ext cx="1444767" cy="2751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aird Superfood Completes $10 Million Growth Investment by Danone Manifesto  Ventures">
            <a:extLst>
              <a:ext uri="{FF2B5EF4-FFF2-40B4-BE49-F238E27FC236}">
                <a16:creationId xmlns:a16="http://schemas.microsoft.com/office/drawing/2014/main" id="{3232A129-2B12-4C95-853D-338EBC207ED0}"/>
              </a:ext>
            </a:extLst>
          </p:cNvPr>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922971" y="5447825"/>
            <a:ext cx="1054030" cy="55669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4" descr="Tracksmith Logo (1) • Tina Muir">
            <a:extLst>
              <a:ext uri="{FF2B5EF4-FFF2-40B4-BE49-F238E27FC236}">
                <a16:creationId xmlns:a16="http://schemas.microsoft.com/office/drawing/2014/main" id="{D7328E26-3893-4C03-994E-5060A3E29E48}"/>
              </a:ext>
            </a:extLst>
          </p:cNvPr>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7027656" y="4959749"/>
            <a:ext cx="952892" cy="46608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4" descr="Amazon.com: Vincero Watches: ABOUT US">
            <a:extLst>
              <a:ext uri="{FF2B5EF4-FFF2-40B4-BE49-F238E27FC236}">
                <a16:creationId xmlns:a16="http://schemas.microsoft.com/office/drawing/2014/main" id="{7E6DFF5A-6E75-42D7-8276-647A6DC52071}"/>
              </a:ext>
            </a:extLst>
          </p:cNvPr>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a:stretch/>
        </p:blipFill>
        <p:spPr bwMode="auto">
          <a:xfrm>
            <a:off x="8744057" y="5409886"/>
            <a:ext cx="761621" cy="52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4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4EEA13-5254-47DE-AFA1-D9482ABA2015}"/>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04724" y="6586958"/>
            <a:ext cx="11708793" cy="24977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224873"/>
            <a:ext cx="11098795" cy="303436"/>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a:solidFill>
                  <a:srgbClr val="1F1A62"/>
                </a:solidFill>
                <a:latin typeface="Helvetica" pitchFamily="2" charset="0"/>
                <a:ea typeface="Open Sans" panose="020B0606030504020204" pitchFamily="34" charset="0"/>
                <a:cs typeface="Open Sans" panose="020B0606030504020204" pitchFamily="34" charset="0"/>
              </a:rPr>
              <a:t>Angus Reid’s </a:t>
            </a:r>
            <a:r>
              <a:rPr lang="en-US" sz="800" i="1">
                <a:solidFill>
                  <a:srgbClr val="1F1A62"/>
                </a:solidFill>
                <a:latin typeface="Helvetica" pitchFamily="2" charset="0"/>
                <a:ea typeface="Open Sans" panose="020B0606030504020204" pitchFamily="34" charset="0"/>
                <a:cs typeface="Open Sans" panose="020B0606030504020204" pitchFamily="34" charset="0"/>
              </a:rPr>
              <a:t>Tracking Pandemic Recovery</a:t>
            </a:r>
            <a:r>
              <a:rPr lang="en-US" sz="800">
                <a:solidFill>
                  <a:srgbClr val="1F1A62"/>
                </a:solidFill>
                <a:latin typeface="Helvetica" pitchFamily="2" charset="0"/>
                <a:ea typeface="Open Sans" panose="020B0606030504020204" pitchFamily="34" charset="0"/>
                <a:cs typeface="Open Sans" panose="020B0606030504020204" pitchFamily="34" charset="0"/>
              </a:rPr>
              <a:t>, July 2021. VAB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analysis of Nielsen Ad Intel data, 1/1/21-6/30/21. TV spend includes national cable TV, broadcast TV, Spanish language cable TV, Spanish language broadcast TV. Brands reflect those with national TV spend over $100K. </a:t>
            </a:r>
          </a:p>
        </p:txBody>
      </p:sp>
      <p:sp>
        <p:nvSpPr>
          <p:cNvPr id="7" name="Rectangle 6">
            <a:extLst>
              <a:ext uri="{FF2B5EF4-FFF2-40B4-BE49-F238E27FC236}">
                <a16:creationId xmlns:a16="http://schemas.microsoft.com/office/drawing/2014/main" id="{4AE334FF-013B-4334-A22B-4AD816EFE3C8}"/>
              </a:ext>
            </a:extLst>
          </p:cNvPr>
          <p:cNvSpPr/>
          <p:nvPr/>
        </p:nvSpPr>
        <p:spPr>
          <a:xfrm>
            <a:off x="191126" y="403537"/>
            <a:ext cx="1150659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As of July 2021, 52% of people believed we were still in the middle </a:t>
            </a:r>
            <a:br>
              <a:rPr lang="en-US" sz="2600" b="1">
                <a:solidFill>
                  <a:srgbClr val="1B1464"/>
                </a:solidFill>
                <a:latin typeface="Helvetica" pitchFamily="2" charset="0"/>
              </a:rPr>
            </a:br>
            <a:r>
              <a:rPr lang="en-US" sz="2600" b="1">
                <a:solidFill>
                  <a:srgbClr val="1B1464"/>
                </a:solidFill>
                <a:latin typeface="Helvetica" pitchFamily="2" charset="0"/>
              </a:rPr>
              <a:t>of the pandemic, underscoring the impact COVID has on advertising</a:t>
            </a:r>
          </a:p>
        </p:txBody>
      </p:sp>
      <p:sp>
        <p:nvSpPr>
          <p:cNvPr id="15" name="Rectangle: Rounded Corners 14">
            <a:extLst>
              <a:ext uri="{FF2B5EF4-FFF2-40B4-BE49-F238E27FC236}">
                <a16:creationId xmlns:a16="http://schemas.microsoft.com/office/drawing/2014/main" id="{84923E64-69B8-4758-AE48-C97F0070D1B0}"/>
              </a:ext>
            </a:extLst>
          </p:cNvPr>
          <p:cNvSpPr/>
          <p:nvPr/>
        </p:nvSpPr>
        <p:spPr>
          <a:xfrm>
            <a:off x="2994226" y="4232149"/>
            <a:ext cx="6203549" cy="1868938"/>
          </a:xfrm>
          <a:prstGeom prst="roundRect">
            <a:avLst/>
          </a:prstGeom>
          <a:solidFill>
            <a:schemeClr val="bg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Rounded Corners 17">
            <a:extLst>
              <a:ext uri="{FF2B5EF4-FFF2-40B4-BE49-F238E27FC236}">
                <a16:creationId xmlns:a16="http://schemas.microsoft.com/office/drawing/2014/main" id="{B2F0773E-284B-40F9-B475-25EE63A5B1D2}"/>
              </a:ext>
            </a:extLst>
          </p:cNvPr>
          <p:cNvSpPr/>
          <p:nvPr/>
        </p:nvSpPr>
        <p:spPr>
          <a:xfrm>
            <a:off x="6096000" y="2228400"/>
            <a:ext cx="5990167" cy="1865093"/>
          </a:xfrm>
          <a:prstGeom prst="round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Rounded Corners 18">
            <a:extLst>
              <a:ext uri="{FF2B5EF4-FFF2-40B4-BE49-F238E27FC236}">
                <a16:creationId xmlns:a16="http://schemas.microsoft.com/office/drawing/2014/main" id="{3E43ED6B-0933-4025-B91A-7490CD8CC440}"/>
              </a:ext>
            </a:extLst>
          </p:cNvPr>
          <p:cNvSpPr/>
          <p:nvPr/>
        </p:nvSpPr>
        <p:spPr>
          <a:xfrm>
            <a:off x="385543" y="2228400"/>
            <a:ext cx="5439032" cy="1865093"/>
          </a:xfrm>
          <a:prstGeom prst="roundRect">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B167B985-3B26-479A-83D8-3C1BAE95121C}"/>
              </a:ext>
            </a:extLst>
          </p:cNvPr>
          <p:cNvSpPr txBox="1"/>
          <p:nvPr/>
        </p:nvSpPr>
        <p:spPr>
          <a:xfrm>
            <a:off x="1080759" y="3379834"/>
            <a:ext cx="398848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‘COVID-endemic’ brands</a:t>
            </a:r>
          </a:p>
        </p:txBody>
      </p:sp>
      <p:sp>
        <p:nvSpPr>
          <p:cNvPr id="26" name="TextBox 25">
            <a:extLst>
              <a:ext uri="{FF2B5EF4-FFF2-40B4-BE49-F238E27FC236}">
                <a16:creationId xmlns:a16="http://schemas.microsoft.com/office/drawing/2014/main" id="{9176AC19-B6D9-48E2-B026-31B0867E2161}"/>
              </a:ext>
            </a:extLst>
          </p:cNvPr>
          <p:cNvSpPr txBox="1"/>
          <p:nvPr/>
        </p:nvSpPr>
        <p:spPr>
          <a:xfrm>
            <a:off x="307000" y="2286348"/>
            <a:ext cx="5657992" cy="938719"/>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‘COVID-Endemic’ Brands:</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a:t>
            </a: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brands in categories that serve consumer needs </a:t>
            </a:r>
          </a:p>
          <a:p>
            <a:pPr marL="0" marR="0" lvl="0" indent="0" algn="ctr" defTabSz="586082" rtl="0" eaLnBrk="1" fontAlgn="auto" latinLnBrk="0" hangingPunct="1">
              <a:lnSpc>
                <a:spcPct val="100000"/>
              </a:lnSpc>
              <a:spcBef>
                <a:spcPts val="0"/>
              </a:spcBef>
              <a:spcAft>
                <a:spcPts val="0"/>
              </a:spcAft>
              <a:buClrTx/>
              <a:buSzTx/>
              <a:buFontTx/>
              <a:buNone/>
              <a:tabLst/>
              <a:defRPr/>
            </a:pPr>
            <a:r>
              <a:rPr lang="en-US" i="1">
                <a:latin typeface="Helvetica" panose="020B0604020202020204" pitchFamily="34" charset="0"/>
              </a:rPr>
              <a:t>directly associated</a:t>
            </a:r>
            <a:r>
              <a:rPr kumimoji="0" lang="en-US" i="1"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with COVID</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00B0F0"/>
                </a:solidFill>
                <a:effectLst/>
                <a:uLnTx/>
                <a:uFillTx/>
                <a:latin typeface="Helvetica" panose="020B0604020202020204" pitchFamily="34" charset="0"/>
                <a:cs typeface="Helvetica" panose="020B0604020202020204" pitchFamily="34" charset="0"/>
              </a:rPr>
              <a:t>(i.e., hand sanitizers, telemedicine, at-home medical testing)</a:t>
            </a:r>
            <a:endParaRPr kumimoji="0" lang="en-US" sz="1600" i="0" u="sng" strike="noStrike" kern="1200" cap="none" spc="0" normalizeH="0" baseline="0" noProof="0">
              <a:ln>
                <a:noFill/>
              </a:ln>
              <a:solidFill>
                <a:srgbClr val="00B0F0"/>
              </a:solidFill>
              <a:effectLst/>
              <a:uLnTx/>
              <a:uFillTx/>
              <a:latin typeface="Helvetica" panose="020B0604020202020204" pitchFamily="34" charset="0"/>
              <a:cs typeface="Helvetica" panose="020B0604020202020204" pitchFamily="34" charset="0"/>
            </a:endParaRPr>
          </a:p>
        </p:txBody>
      </p:sp>
      <p:sp>
        <p:nvSpPr>
          <p:cNvPr id="27" name="TextBox 26">
            <a:extLst>
              <a:ext uri="{FF2B5EF4-FFF2-40B4-BE49-F238E27FC236}">
                <a16:creationId xmlns:a16="http://schemas.microsoft.com/office/drawing/2014/main" id="{98AB33A8-6367-4898-885F-16C4CDD5B98C}"/>
              </a:ext>
            </a:extLst>
          </p:cNvPr>
          <p:cNvSpPr txBox="1"/>
          <p:nvPr/>
        </p:nvSpPr>
        <p:spPr>
          <a:xfrm>
            <a:off x="7037284" y="3379834"/>
            <a:ext cx="398848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‘COVID-related’ brands</a:t>
            </a:r>
          </a:p>
        </p:txBody>
      </p:sp>
      <p:sp>
        <p:nvSpPr>
          <p:cNvPr id="28" name="TextBox 27">
            <a:extLst>
              <a:ext uri="{FF2B5EF4-FFF2-40B4-BE49-F238E27FC236}">
                <a16:creationId xmlns:a16="http://schemas.microsoft.com/office/drawing/2014/main" id="{195ACDA7-8EFE-47F0-88EA-7576056988D2}"/>
              </a:ext>
            </a:extLst>
          </p:cNvPr>
          <p:cNvSpPr txBox="1"/>
          <p:nvPr/>
        </p:nvSpPr>
        <p:spPr>
          <a:xfrm>
            <a:off x="6096000" y="2277601"/>
            <a:ext cx="5990167" cy="112338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‘COVID-Related’ Brands:</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a:t>
            </a: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brands in categories that serve evolving consumer behaviors </a:t>
            </a:r>
            <a:r>
              <a:rPr kumimoji="0" lang="en-US" i="1"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driven by COVID</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(i.e., contactless solutions - online delivery, online banking; lifestyle / behavioral changes – home improvement, exercise equipment; health &amp; wellness assistance - vitamins &amp; supplements, health insurance</a:t>
            </a:r>
            <a:r>
              <a:rPr kumimoji="0" lang="en-US" sz="1100"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a:t>
            </a:r>
            <a:endParaRPr kumimoji="0" lang="en-US" sz="1100" i="0" u="sng"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endParaRPr>
          </a:p>
        </p:txBody>
      </p:sp>
      <p:sp>
        <p:nvSpPr>
          <p:cNvPr id="29" name="TextBox 28">
            <a:extLst>
              <a:ext uri="{FF2B5EF4-FFF2-40B4-BE49-F238E27FC236}">
                <a16:creationId xmlns:a16="http://schemas.microsoft.com/office/drawing/2014/main" id="{83272D3C-C67A-4715-899D-91D26D277D10}"/>
              </a:ext>
            </a:extLst>
          </p:cNvPr>
          <p:cNvSpPr txBox="1"/>
          <p:nvPr/>
        </p:nvSpPr>
        <p:spPr>
          <a:xfrm>
            <a:off x="5079437" y="5373014"/>
            <a:ext cx="211112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Sampling of </a:t>
            </a:r>
            <a:r>
              <a:rPr kumimoji="0" lang="en-US" sz="8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‘non-COVID’ brands</a:t>
            </a:r>
          </a:p>
        </p:txBody>
      </p:sp>
      <p:sp>
        <p:nvSpPr>
          <p:cNvPr id="30" name="TextBox 29">
            <a:extLst>
              <a:ext uri="{FF2B5EF4-FFF2-40B4-BE49-F238E27FC236}">
                <a16:creationId xmlns:a16="http://schemas.microsoft.com/office/drawing/2014/main" id="{1B02F7D9-2A3D-4FB6-9C7B-BE5080086114}"/>
              </a:ext>
            </a:extLst>
          </p:cNvPr>
          <p:cNvSpPr txBox="1"/>
          <p:nvPr/>
        </p:nvSpPr>
        <p:spPr>
          <a:xfrm>
            <a:off x="3051593" y="4331653"/>
            <a:ext cx="6095114" cy="938719"/>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‘non-COVID’ Brands:</a:t>
            </a:r>
            <a:r>
              <a:rPr kumimoji="0" lang="en-US" sz="16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a:t>
            </a: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u="none">
                <a:latin typeface="Helvetica" panose="020B0604020202020204" pitchFamily="34" charset="0"/>
                <a:cs typeface="Helvetica" panose="020B0604020202020204" pitchFamily="34" charset="0"/>
              </a:rPr>
              <a:t>brands in categories</a:t>
            </a:r>
            <a:r>
              <a:rPr kumimoji="0" lang="en-US" i="0" u="none" strike="noStrike" kern="1200" cap="none" spc="0" normalizeH="0" baseline="0" noProof="0">
                <a:ln>
                  <a:noFill/>
                </a:ln>
                <a:effectLst/>
                <a:uLnTx/>
                <a:uFillTx/>
                <a:latin typeface="Helvetica" panose="020B0604020202020204" pitchFamily="34" charset="0"/>
                <a:cs typeface="Helvetica" panose="020B0604020202020204" pitchFamily="34" charset="0"/>
              </a:rPr>
              <a:t> </a:t>
            </a:r>
            <a:r>
              <a:rPr kumimoji="0" lang="en-US" i="1" strike="noStrike" kern="1200" cap="none" spc="0" normalizeH="0" baseline="0" noProof="0">
                <a:ln>
                  <a:noFill/>
                </a:ln>
                <a:effectLst/>
                <a:uLnTx/>
                <a:uFillTx/>
                <a:latin typeface="Helvetica" panose="020B0604020202020204" pitchFamily="34" charset="0"/>
                <a:cs typeface="Helvetica" panose="020B0604020202020204" pitchFamily="34" charset="0"/>
              </a:rPr>
              <a:t>not related to </a:t>
            </a:r>
            <a:r>
              <a:rPr kumimoji="0" lang="en-US" i="1"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the pandemic</a:t>
            </a:r>
            <a:r>
              <a:rPr kumimoji="0" lang="en-US" i="1"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a:t>
            </a:r>
            <a:r>
              <a:rPr kumimoji="0" lang="en-US"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that most likely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would have advertised regardless</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4EBEA4"/>
                </a:solidFill>
                <a:effectLst/>
                <a:uLnTx/>
                <a:uFillTx/>
                <a:latin typeface="Helvetica" panose="020B0604020202020204" pitchFamily="34" charset="0"/>
                <a:cs typeface="Helvetica" panose="020B0604020202020204" pitchFamily="34" charset="0"/>
              </a:rPr>
              <a:t>(i.e., streaming services, pharmaceuticals unrelated to COVID, </a:t>
            </a:r>
            <a:r>
              <a:rPr lang="en-US" u="none">
                <a:solidFill>
                  <a:srgbClr val="4EBEA4"/>
                </a:solidFill>
                <a:latin typeface="Helvetica" panose="020B0604020202020204" pitchFamily="34" charset="0"/>
                <a:cs typeface="Helvetica" panose="020B0604020202020204" pitchFamily="34" charset="0"/>
              </a:rPr>
              <a:t>skincare &amp; beauty</a:t>
            </a:r>
            <a:r>
              <a:rPr kumimoji="0" lang="en-US" i="0" u="none" strike="noStrike" kern="1200" cap="none" spc="0" normalizeH="0" baseline="0" noProof="0">
                <a:ln>
                  <a:noFill/>
                </a:ln>
                <a:solidFill>
                  <a:srgbClr val="4EBEA4"/>
                </a:solidFill>
                <a:effectLst/>
                <a:uLnTx/>
                <a:uFillTx/>
                <a:latin typeface="Helvetica" panose="020B0604020202020204" pitchFamily="34" charset="0"/>
                <a:cs typeface="Helvetica" panose="020B0604020202020204" pitchFamily="34" charset="0"/>
              </a:rPr>
              <a:t>)</a:t>
            </a:r>
            <a:endParaRPr kumimoji="0" lang="en-US" i="0" u="sng" strike="noStrike" kern="1200" cap="none" spc="0" normalizeH="0" baseline="0" noProof="0">
              <a:ln>
                <a:noFill/>
              </a:ln>
              <a:solidFill>
                <a:srgbClr val="4EBEA4"/>
              </a:solidFill>
              <a:effectLst/>
              <a:uLnTx/>
              <a:uFillTx/>
              <a:latin typeface="Helvetica" panose="020B0604020202020204" pitchFamily="34" charset="0"/>
              <a:cs typeface="Helvetica" panose="020B0604020202020204" pitchFamily="34" charset="0"/>
            </a:endParaRPr>
          </a:p>
        </p:txBody>
      </p:sp>
      <p:sp>
        <p:nvSpPr>
          <p:cNvPr id="50" name="TextBox 49">
            <a:extLst>
              <a:ext uri="{FF2B5EF4-FFF2-40B4-BE49-F238E27FC236}">
                <a16:creationId xmlns:a16="http://schemas.microsoft.com/office/drawing/2014/main" id="{472AF28C-768E-4387-860D-EEB34F866742}"/>
              </a:ext>
            </a:extLst>
          </p:cNvPr>
          <p:cNvSpPr txBox="1"/>
          <p:nvPr/>
        </p:nvSpPr>
        <p:spPr>
          <a:xfrm>
            <a:off x="0" y="1833883"/>
            <a:ext cx="121919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strike="noStrike" kern="1200" cap="none" spc="0" normalizeH="0" baseline="0" noProof="0">
                <a:ln>
                  <a:noFill/>
                </a:ln>
                <a:solidFill>
                  <a:srgbClr val="1F1A62"/>
                </a:solidFill>
                <a:effectLst/>
                <a:uLnTx/>
                <a:uFillTx/>
                <a:latin typeface="Helvetica" panose="020B0403020202020204" pitchFamily="34" charset="0"/>
                <a:ea typeface="+mn-ea"/>
                <a:cs typeface="+mn-cs"/>
              </a:rPr>
              <a:t>Therefore, similar to our </a:t>
            </a:r>
            <a:r>
              <a:rPr kumimoji="0" lang="en-US" sz="1400" b="1" i="1"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full-year 2020</a:t>
            </a:r>
            <a:r>
              <a:rPr kumimoji="0" lang="en-US" sz="1400" b="1" i="1" strike="noStrike" kern="1200" cap="none" spc="0" normalizeH="0" baseline="0" noProof="0">
                <a:ln>
                  <a:noFill/>
                </a:ln>
                <a:solidFill>
                  <a:srgbClr val="1F1A62"/>
                </a:solidFill>
                <a:effectLst/>
                <a:uLnTx/>
                <a:uFillTx/>
                <a:latin typeface="Helvetica" panose="020B0403020202020204" pitchFamily="34" charset="0"/>
                <a:ea typeface="+mn-ea"/>
                <a:cs typeface="+mn-cs"/>
              </a:rPr>
              <a:t> analysis</a:t>
            </a:r>
            <a:r>
              <a:rPr lang="en-US" sz="1400" b="1" i="1">
                <a:solidFill>
                  <a:srgbClr val="1F1A62"/>
                </a:solidFill>
                <a:latin typeface="Helvetica" panose="020B0403020202020204" pitchFamily="34" charset="0"/>
              </a:rPr>
              <a:t>, </a:t>
            </a:r>
            <a:r>
              <a:rPr kumimoji="0" lang="en-US" sz="1400" b="1" i="1" strike="noStrike" kern="1200" cap="none" spc="0" normalizeH="0" baseline="0" noProof="0">
                <a:ln>
                  <a:noFill/>
                </a:ln>
                <a:solidFill>
                  <a:srgbClr val="1F1A62"/>
                </a:solidFill>
                <a:effectLst/>
                <a:uLnTx/>
                <a:uFillTx/>
                <a:latin typeface="Helvetica" panose="020B0403020202020204" pitchFamily="34" charset="0"/>
                <a:ea typeface="+mn-ea"/>
                <a:cs typeface="+mn-cs"/>
              </a:rPr>
              <a:t>we continue to allocate each new national TV advertiser into one of three segments:</a:t>
            </a:r>
          </a:p>
        </p:txBody>
      </p:sp>
      <p:pic>
        <p:nvPicPr>
          <p:cNvPr id="3074" name="Picture 2" descr="Allblk | Logopedia | Fandom">
            <a:extLst>
              <a:ext uri="{FF2B5EF4-FFF2-40B4-BE49-F238E27FC236}">
                <a16:creationId xmlns:a16="http://schemas.microsoft.com/office/drawing/2014/main" id="{9FC4E456-0EBA-4C9F-A3E3-495126898D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26672" y="5684320"/>
            <a:ext cx="651707" cy="308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Phexxi Non-Hormonal Birth Control Option | Phexxi HCP">
            <a:extLst>
              <a:ext uri="{FF2B5EF4-FFF2-40B4-BE49-F238E27FC236}">
                <a16:creationId xmlns:a16="http://schemas.microsoft.com/office/drawing/2014/main" id="{0008228C-E71A-4F26-B9B4-D97346148F0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56923" y="5568153"/>
            <a:ext cx="695938" cy="4881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ugustinus Bader Sales &amp;amp; Discounts | Compare at Cosmetify">
            <a:extLst>
              <a:ext uri="{FF2B5EF4-FFF2-40B4-BE49-F238E27FC236}">
                <a16:creationId xmlns:a16="http://schemas.microsoft.com/office/drawing/2014/main" id="{9D64257C-4705-4DDB-B9EE-3F79FCC7626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331405" y="5657464"/>
            <a:ext cx="853034" cy="3065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nosi_Logo | Jazz Pharmaceuticals">
            <a:extLst>
              <a:ext uri="{FF2B5EF4-FFF2-40B4-BE49-F238E27FC236}">
                <a16:creationId xmlns:a16="http://schemas.microsoft.com/office/drawing/2014/main" id="{98A3A646-1587-47B0-A404-AC0FBE357D4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989981" y="5624921"/>
            <a:ext cx="510552" cy="33009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urelyWell | Wholesale">
            <a:extLst>
              <a:ext uri="{FF2B5EF4-FFF2-40B4-BE49-F238E27FC236}">
                <a16:creationId xmlns:a16="http://schemas.microsoft.com/office/drawing/2014/main" id="{0F0A7372-8EEE-488B-804D-0450DE409E2E}"/>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0605" y="3679213"/>
            <a:ext cx="612013" cy="3187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6" descr="Jobs at Cerebral">
            <a:extLst>
              <a:ext uri="{FF2B5EF4-FFF2-40B4-BE49-F238E27FC236}">
                <a16:creationId xmlns:a16="http://schemas.microsoft.com/office/drawing/2014/main" id="{C42A1D80-D0AA-433D-AE68-59FDCE50DA5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921899" y="3718548"/>
            <a:ext cx="834716" cy="18810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E86835FF-5C83-4627-8066-931B5E429D5E}"/>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253646" y="3687943"/>
            <a:ext cx="542078" cy="2989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Download Mrs Meyers Logo Png PNG Image with No Background - PNGkey.com">
            <a:extLst>
              <a:ext uri="{FF2B5EF4-FFF2-40B4-BE49-F238E27FC236}">
                <a16:creationId xmlns:a16="http://schemas.microsoft.com/office/drawing/2014/main" id="{E0F10DD7-14CA-4F87-8684-FD89916CBC3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334626" y="3728652"/>
            <a:ext cx="683942" cy="19948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One Medical – Logos Download">
            <a:extLst>
              <a:ext uri="{FF2B5EF4-FFF2-40B4-BE49-F238E27FC236}">
                <a16:creationId xmlns:a16="http://schemas.microsoft.com/office/drawing/2014/main" id="{9FF8063F-5743-40C1-AFEA-134DDA78215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425724" y="3738849"/>
            <a:ext cx="1128590" cy="14107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iveonline – Creating the sustainable digital economy">
            <a:extLst>
              <a:ext uri="{FF2B5EF4-FFF2-40B4-BE49-F238E27FC236}">
                <a16:creationId xmlns:a16="http://schemas.microsoft.com/office/drawing/2014/main" id="{B3180205-9F99-42BB-B5DF-632E935079E8}"/>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055886" y="3657690"/>
            <a:ext cx="1113166" cy="26365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MYXfitness Deals - Discounts for Military &amp;amp; Gov&amp;#39;t | GovX">
            <a:extLst>
              <a:ext uri="{FF2B5EF4-FFF2-40B4-BE49-F238E27FC236}">
                <a16:creationId xmlns:a16="http://schemas.microsoft.com/office/drawing/2014/main" id="{DDD0D046-A8BB-4500-93F0-4DC313348BB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707954" y="3540649"/>
            <a:ext cx="700947" cy="44065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6" descr="Oxygen">
            <a:extLst>
              <a:ext uri="{FF2B5EF4-FFF2-40B4-BE49-F238E27FC236}">
                <a16:creationId xmlns:a16="http://schemas.microsoft.com/office/drawing/2014/main" id="{BD6396E7-D829-42EF-8509-2BC704B8641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025772" y="3553890"/>
            <a:ext cx="558823" cy="39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570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526244" y="6342914"/>
            <a:ext cx="11570057" cy="203488"/>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a:t>
            </a:r>
          </a:p>
        </p:txBody>
      </p:sp>
      <p:sp>
        <p:nvSpPr>
          <p:cNvPr id="21" name="Rectangle 20">
            <a:extLst>
              <a:ext uri="{FF2B5EF4-FFF2-40B4-BE49-F238E27FC236}">
                <a16:creationId xmlns:a16="http://schemas.microsoft.com/office/drawing/2014/main" id="{DF883384-F7AA-4B04-A25D-AC131CEE1611}"/>
              </a:ext>
            </a:extLst>
          </p:cNvPr>
          <p:cNvSpPr/>
          <p:nvPr/>
        </p:nvSpPr>
        <p:spPr>
          <a:xfrm>
            <a:off x="186430" y="155058"/>
            <a:ext cx="11909870" cy="11541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ED3C8D"/>
                </a:solidFill>
                <a:effectLst/>
                <a:uLnTx/>
                <a:uFillTx/>
                <a:latin typeface="Helvetica" pitchFamily="2" charset="0"/>
                <a:ea typeface="+mn-ea"/>
                <a:cs typeface="+mn-cs"/>
              </a:rPr>
              <a:t>‘Non-COVID’ Segment: </a:t>
            </a:r>
            <a:r>
              <a:rPr kumimoji="0" lang="en-US" sz="2300" b="1" i="0" u="none" strike="noStrike" kern="1200" cap="none" spc="0" normalizeH="0" baseline="0" noProof="0">
                <a:ln>
                  <a:noFill/>
                </a:ln>
                <a:solidFill>
                  <a:srgbClr val="1F1A62"/>
                </a:solidFill>
                <a:effectLst/>
                <a:uLnTx/>
                <a:uFillTx/>
                <a:latin typeface="Helvetica" pitchFamily="2" charset="0"/>
                <a:ea typeface="+mn-ea"/>
                <a:cs typeface="+mn-cs"/>
              </a:rPr>
              <a:t>Major categories are highly competitive and include new entrants across subcategories like Spanish-language service within streaming and chronic sleep disorder treatments and hormone-free birth control within pharm</a:t>
            </a:r>
            <a:r>
              <a:rPr lang="en-US" sz="2300" b="1">
                <a:solidFill>
                  <a:srgbClr val="1F1A62"/>
                </a:solidFill>
                <a:latin typeface="Helvetica" pitchFamily="2" charset="0"/>
              </a:rPr>
              <a:t>a</a:t>
            </a:r>
            <a:endParaRPr kumimoji="0" lang="en-US" sz="23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DCC21CB0-A9E9-4351-8CAA-1BA1DE5B794D}"/>
              </a:ext>
            </a:extLst>
          </p:cNvPr>
          <p:cNvSpPr txBox="1"/>
          <p:nvPr/>
        </p:nvSpPr>
        <p:spPr>
          <a:xfrm>
            <a:off x="554181" y="1333173"/>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a:t>
            </a:r>
            <a:r>
              <a:rPr kumimoji="0" lang="en-US" sz="1400" b="1" i="0" u="sng" strike="noStrike" kern="1200" cap="none" spc="0" normalizeH="0" baseline="3000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st</a:t>
            </a: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Half 2021 New National TV ‘non-COVID’ Advertisers</a:t>
            </a:r>
          </a:p>
        </p:txBody>
      </p:sp>
      <p:graphicFrame>
        <p:nvGraphicFramePr>
          <p:cNvPr id="14" name="Table 13">
            <a:extLst>
              <a:ext uri="{FF2B5EF4-FFF2-40B4-BE49-F238E27FC236}">
                <a16:creationId xmlns:a16="http://schemas.microsoft.com/office/drawing/2014/main" id="{0765FE35-741B-4377-A4D8-CAB259424949}"/>
              </a:ext>
            </a:extLst>
          </p:cNvPr>
          <p:cNvGraphicFramePr>
            <a:graphicFrameLocks noGrp="1"/>
          </p:cNvGraphicFramePr>
          <p:nvPr/>
        </p:nvGraphicFramePr>
        <p:xfrm>
          <a:off x="322573" y="1620883"/>
          <a:ext cx="3730905" cy="3672840"/>
        </p:xfrm>
        <a:graphic>
          <a:graphicData uri="http://schemas.openxmlformats.org/drawingml/2006/table">
            <a:tbl>
              <a:tblPr>
                <a:tableStyleId>{5C22544A-7EE6-4342-B048-85BDC9FD1C3A}</a:tableStyleId>
              </a:tblPr>
              <a:tblGrid>
                <a:gridCol w="1443407">
                  <a:extLst>
                    <a:ext uri="{9D8B030D-6E8A-4147-A177-3AD203B41FA5}">
                      <a16:colId xmlns:a16="http://schemas.microsoft.com/office/drawing/2014/main" val="2891789165"/>
                    </a:ext>
                  </a:extLst>
                </a:gridCol>
                <a:gridCol w="1326407">
                  <a:extLst>
                    <a:ext uri="{9D8B030D-6E8A-4147-A177-3AD203B41FA5}">
                      <a16:colId xmlns:a16="http://schemas.microsoft.com/office/drawing/2014/main" val="135091300"/>
                    </a:ext>
                  </a:extLst>
                </a:gridCol>
                <a:gridCol w="961091">
                  <a:extLst>
                    <a:ext uri="{9D8B030D-6E8A-4147-A177-3AD203B41FA5}">
                      <a16:colId xmlns:a16="http://schemas.microsoft.com/office/drawing/2014/main" val="2961594174"/>
                    </a:ext>
                  </a:extLst>
                </a:gridCol>
              </a:tblGrid>
              <a:tr h="103671">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00BFF2"/>
                    </a:solidFill>
                  </a:tcPr>
                </a:tc>
                <a:extLst>
                  <a:ext uri="{0D108BD9-81ED-4DB2-BD59-A6C34878D82A}">
                    <a16:rowId xmlns:a16="http://schemas.microsoft.com/office/drawing/2014/main" val="2986064694"/>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Paramount+ Streaming</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$76,907.3</a:t>
                      </a:r>
                    </a:p>
                  </a:txBody>
                  <a:tcPr marL="0" marR="0" marT="0" marB="0" anchor="b"/>
                </a:tc>
                <a:extLst>
                  <a:ext uri="{0D108BD9-81ED-4DB2-BD59-A6C34878D82A}">
                    <a16:rowId xmlns:a16="http://schemas.microsoft.com/office/drawing/2014/main" val="3567100555"/>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Sunosi RX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$42,811.5</a:t>
                      </a:r>
                    </a:p>
                  </a:txBody>
                  <a:tcPr marL="0" marR="0" marT="0" marB="0" anchor="b"/>
                </a:tc>
                <a:extLst>
                  <a:ext uri="{0D108BD9-81ED-4DB2-BD59-A6C34878D82A}">
                    <a16:rowId xmlns:a16="http://schemas.microsoft.com/office/drawing/2014/main" val="708521347"/>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Prende Streaming</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$30,764.5</a:t>
                      </a:r>
                    </a:p>
                  </a:txBody>
                  <a:tcPr marL="0" marR="0" marT="0" marB="0" anchor="b"/>
                </a:tc>
                <a:extLst>
                  <a:ext uri="{0D108BD9-81ED-4DB2-BD59-A6C34878D82A}">
                    <a16:rowId xmlns:a16="http://schemas.microsoft.com/office/drawing/2014/main" val="1440085256"/>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Breztri RX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$27,961.8</a:t>
                      </a:r>
                    </a:p>
                  </a:txBody>
                  <a:tcPr marL="0" marR="0" marT="0" marB="0" anchor="b"/>
                </a:tc>
                <a:extLst>
                  <a:ext uri="{0D108BD9-81ED-4DB2-BD59-A6C34878D82A}">
                    <a16:rowId xmlns:a16="http://schemas.microsoft.com/office/drawing/2014/main" val="123348704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Kesimpta RX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$25,554.5</a:t>
                      </a:r>
                    </a:p>
                  </a:txBody>
                  <a:tcPr marL="0" marR="0" marT="0" marB="0" anchor="b"/>
                </a:tc>
                <a:extLst>
                  <a:ext uri="{0D108BD9-81ED-4DB2-BD59-A6C34878D82A}">
                    <a16:rowId xmlns:a16="http://schemas.microsoft.com/office/drawing/2014/main" val="1270871873"/>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Canva</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Graphic Design</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$21,315.8</a:t>
                      </a:r>
                    </a:p>
                  </a:txBody>
                  <a:tcPr marL="0" marR="0" marT="0" marB="0" anchor="b"/>
                </a:tc>
                <a:extLst>
                  <a:ext uri="{0D108BD9-81ED-4DB2-BD59-A6C34878D82A}">
                    <a16:rowId xmlns:a16="http://schemas.microsoft.com/office/drawing/2014/main" val="248833833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Ingrezza RX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$15,519.9</a:t>
                      </a:r>
                    </a:p>
                  </a:txBody>
                  <a:tcPr marL="0" marR="0" marT="0" marB="0" anchor="b"/>
                </a:tc>
                <a:extLst>
                  <a:ext uri="{0D108BD9-81ED-4DB2-BD59-A6C34878D82A}">
                    <a16:rowId xmlns:a16="http://schemas.microsoft.com/office/drawing/2014/main" val="1135163151"/>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Austedo RX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$12,392.7</a:t>
                      </a:r>
                    </a:p>
                  </a:txBody>
                  <a:tcPr marL="0" marR="0" marT="0" marB="0" anchor="b"/>
                </a:tc>
                <a:extLst>
                  <a:ext uri="{0D108BD9-81ED-4DB2-BD59-A6C34878D82A}">
                    <a16:rowId xmlns:a16="http://schemas.microsoft.com/office/drawing/2014/main" val="4103111136"/>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Phexxi</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$6,188.6</a:t>
                      </a:r>
                    </a:p>
                  </a:txBody>
                  <a:tcPr marL="0" marR="0" marT="0" marB="0" anchor="b"/>
                </a:tc>
                <a:extLst>
                  <a:ext uri="{0D108BD9-81ED-4DB2-BD59-A6C34878D82A}">
                    <a16:rowId xmlns:a16="http://schemas.microsoft.com/office/drawing/2014/main" val="296970831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Talenti</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Food (misc)</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$5,880.0</a:t>
                      </a:r>
                    </a:p>
                  </a:txBody>
                  <a:tcPr marL="0" marR="0" marT="0" marB="0" anchor="b"/>
                </a:tc>
                <a:extLst>
                  <a:ext uri="{0D108BD9-81ED-4DB2-BD59-A6C34878D82A}">
                    <a16:rowId xmlns:a16="http://schemas.microsoft.com/office/drawing/2014/main" val="3154279273"/>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Oatly</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Beverages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$5,500.0</a:t>
                      </a:r>
                    </a:p>
                  </a:txBody>
                  <a:tcPr marL="0" marR="0" marT="0" marB="0" anchor="b"/>
                </a:tc>
                <a:extLst>
                  <a:ext uri="{0D108BD9-81ED-4DB2-BD59-A6C34878D82A}">
                    <a16:rowId xmlns:a16="http://schemas.microsoft.com/office/drawing/2014/main" val="168223923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Colliders Pudding</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Snacks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$5,389.1</a:t>
                      </a:r>
                    </a:p>
                  </a:txBody>
                  <a:tcPr marL="0" marR="0" marT="0" marB="0" anchor="b"/>
                </a:tc>
                <a:extLst>
                  <a:ext uri="{0D108BD9-81ED-4DB2-BD59-A6C34878D82A}">
                    <a16:rowId xmlns:a16="http://schemas.microsoft.com/office/drawing/2014/main" val="98510553"/>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Nervive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Vitamins &amp; Supplements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$5,127.4</a:t>
                      </a:r>
                    </a:p>
                  </a:txBody>
                  <a:tcPr marL="0" marR="0" marT="0" marB="0" anchor="b"/>
                </a:tc>
                <a:extLst>
                  <a:ext uri="{0D108BD9-81ED-4DB2-BD59-A6C34878D82A}">
                    <a16:rowId xmlns:a16="http://schemas.microsoft.com/office/drawing/2014/main" val="2714804605"/>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Sophos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Cybersecurity</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$4,891.1</a:t>
                      </a:r>
                    </a:p>
                  </a:txBody>
                  <a:tcPr marL="0" marR="0" marT="0" marB="0" anchor="b"/>
                </a:tc>
                <a:extLst>
                  <a:ext uri="{0D108BD9-81ED-4DB2-BD59-A6C34878D82A}">
                    <a16:rowId xmlns:a16="http://schemas.microsoft.com/office/drawing/2014/main" val="148344480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Cape Cod Chips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Snacks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$4,614.7</a:t>
                      </a:r>
                    </a:p>
                  </a:txBody>
                  <a:tcPr marL="0" marR="0" marT="0" marB="0" anchor="b"/>
                </a:tc>
                <a:extLst>
                  <a:ext uri="{0D108BD9-81ED-4DB2-BD59-A6C34878D82A}">
                    <a16:rowId xmlns:a16="http://schemas.microsoft.com/office/drawing/2014/main" val="2515471245"/>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Impossible Meat</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Plant-Based Food</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$4,281.5</a:t>
                      </a:r>
                    </a:p>
                  </a:txBody>
                  <a:tcPr marL="0" marR="0" marT="0" marB="0" anchor="b"/>
                </a:tc>
                <a:extLst>
                  <a:ext uri="{0D108BD9-81ED-4DB2-BD59-A6C34878D82A}">
                    <a16:rowId xmlns:a16="http://schemas.microsoft.com/office/drawing/2014/main" val="4021329791"/>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Imbruvica RX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$4,144.9</a:t>
                      </a:r>
                    </a:p>
                  </a:txBody>
                  <a:tcPr marL="0" marR="0" marT="0" marB="0" anchor="b"/>
                </a:tc>
                <a:extLst>
                  <a:ext uri="{0D108BD9-81ED-4DB2-BD59-A6C34878D82A}">
                    <a16:rowId xmlns:a16="http://schemas.microsoft.com/office/drawing/2014/main" val="147032457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Applaydu App</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$2,971.5</a:t>
                      </a:r>
                    </a:p>
                  </a:txBody>
                  <a:tcPr marL="0" marR="0" marT="0" marB="0" anchor="b"/>
                </a:tc>
                <a:extLst>
                  <a:ext uri="{0D108BD9-81ED-4DB2-BD59-A6C34878D82A}">
                    <a16:rowId xmlns:a16="http://schemas.microsoft.com/office/drawing/2014/main" val="2585169700"/>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Deloitte US Open AR App</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$2,865.0</a:t>
                      </a:r>
                    </a:p>
                  </a:txBody>
                  <a:tcPr marL="0" marR="0" marT="0" marB="0" anchor="b"/>
                </a:tc>
                <a:extLst>
                  <a:ext uri="{0D108BD9-81ED-4DB2-BD59-A6C34878D82A}">
                    <a16:rowId xmlns:a16="http://schemas.microsoft.com/office/drawing/2014/main" val="2441223048"/>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Bingo Blitz App</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$2,855.4</a:t>
                      </a:r>
                    </a:p>
                  </a:txBody>
                  <a:tcPr marL="0" marR="0" marT="0" marB="0" anchor="b"/>
                </a:tc>
                <a:extLst>
                  <a:ext uri="{0D108BD9-81ED-4DB2-BD59-A6C34878D82A}">
                    <a16:rowId xmlns:a16="http://schemas.microsoft.com/office/drawing/2014/main" val="21091519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Biberk Insurance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$2,135.3</a:t>
                      </a:r>
                    </a:p>
                  </a:txBody>
                  <a:tcPr marL="0" marR="0" marT="0" marB="0" anchor="b"/>
                </a:tc>
                <a:extLst>
                  <a:ext uri="{0D108BD9-81ED-4DB2-BD59-A6C34878D82A}">
                    <a16:rowId xmlns:a16="http://schemas.microsoft.com/office/drawing/2014/main" val="3288253235"/>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Tattooed Chef </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Plant-Based Food</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$1,945.3</a:t>
                      </a:r>
                    </a:p>
                  </a:txBody>
                  <a:tcPr marL="0" marR="0" marT="0" marB="0" anchor="b"/>
                </a:tc>
                <a:extLst>
                  <a:ext uri="{0D108BD9-81ED-4DB2-BD59-A6C34878D82A}">
                    <a16:rowId xmlns:a16="http://schemas.microsoft.com/office/drawing/2014/main" val="584570718"/>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Stuffed Puffs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Snacks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$1,843.5</a:t>
                      </a:r>
                    </a:p>
                  </a:txBody>
                  <a:tcPr marL="0" marR="0" marT="0" marB="0" anchor="b"/>
                </a:tc>
                <a:extLst>
                  <a:ext uri="{0D108BD9-81ED-4DB2-BD59-A6C34878D82A}">
                    <a16:rowId xmlns:a16="http://schemas.microsoft.com/office/drawing/2014/main" val="3800294698"/>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Disability Help Today</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$1,803.0</a:t>
                      </a:r>
                    </a:p>
                  </a:txBody>
                  <a:tcPr marL="0" marR="0" marT="0" marB="0" anchor="b"/>
                </a:tc>
                <a:extLst>
                  <a:ext uri="{0D108BD9-81ED-4DB2-BD59-A6C34878D82A}">
                    <a16:rowId xmlns:a16="http://schemas.microsoft.com/office/drawing/2014/main" val="105878427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Worthy</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Marketplace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$1,632.7</a:t>
                      </a:r>
                    </a:p>
                  </a:txBody>
                  <a:tcPr marL="0" marR="0" marT="0" marB="0" anchor="b"/>
                </a:tc>
                <a:extLst>
                  <a:ext uri="{0D108BD9-81ED-4DB2-BD59-A6C34878D82A}">
                    <a16:rowId xmlns:a16="http://schemas.microsoft.com/office/drawing/2014/main" val="283474935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Compeed</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$1,484.1</a:t>
                      </a:r>
                    </a:p>
                  </a:txBody>
                  <a:tcPr marL="0" marR="0" marT="0" marB="0" anchor="b"/>
                </a:tc>
                <a:extLst>
                  <a:ext uri="{0D108BD9-81ED-4DB2-BD59-A6C34878D82A}">
                    <a16:rowId xmlns:a16="http://schemas.microsoft.com/office/drawing/2014/main" val="3604293633"/>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Victims Justice Group</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$1,396.2</a:t>
                      </a:r>
                    </a:p>
                  </a:txBody>
                  <a:tcPr marL="0" marR="0" marT="0" marB="0" anchor="b"/>
                </a:tc>
                <a:extLst>
                  <a:ext uri="{0D108BD9-81ED-4DB2-BD59-A6C34878D82A}">
                    <a16:rowId xmlns:a16="http://schemas.microsoft.com/office/drawing/2014/main" val="342609449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Dairyland Insurance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$1,366.0</a:t>
                      </a:r>
                    </a:p>
                  </a:txBody>
                  <a:tcPr marL="0" marR="0" marT="0" marB="0" anchor="b"/>
                </a:tc>
                <a:extLst>
                  <a:ext uri="{0D108BD9-81ED-4DB2-BD59-A6C34878D82A}">
                    <a16:rowId xmlns:a16="http://schemas.microsoft.com/office/drawing/2014/main" val="1452671137"/>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Flamingo</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$1,187.9</a:t>
                      </a:r>
                    </a:p>
                  </a:txBody>
                  <a:tcPr marL="0" marR="0" marT="0" marB="0" anchor="b"/>
                </a:tc>
                <a:extLst>
                  <a:ext uri="{0D108BD9-81ED-4DB2-BD59-A6C34878D82A}">
                    <a16:rowId xmlns:a16="http://schemas.microsoft.com/office/drawing/2014/main" val="3800472968"/>
                  </a:ext>
                </a:extLst>
              </a:tr>
            </a:tbl>
          </a:graphicData>
        </a:graphic>
      </p:graphicFrame>
      <p:cxnSp>
        <p:nvCxnSpPr>
          <p:cNvPr id="15" name="Straight Connector 14">
            <a:extLst>
              <a:ext uri="{FF2B5EF4-FFF2-40B4-BE49-F238E27FC236}">
                <a16:creationId xmlns:a16="http://schemas.microsoft.com/office/drawing/2014/main" id="{44123168-1FBB-45F6-8B4F-2275B5E12802}"/>
              </a:ext>
            </a:extLst>
          </p:cNvPr>
          <p:cNvCxnSpPr>
            <a:cxnSpLocks/>
          </p:cNvCxnSpPr>
          <p:nvPr/>
        </p:nvCxnSpPr>
        <p:spPr>
          <a:xfrm>
            <a:off x="4142013" y="1620883"/>
            <a:ext cx="0" cy="3672840"/>
          </a:xfrm>
          <a:prstGeom prst="line">
            <a:avLst/>
          </a:prstGeom>
          <a:ln w="19050">
            <a:solidFill>
              <a:srgbClr val="00BFF2"/>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6CDFD6E4-F532-4641-9B7E-7F22E374735F}"/>
              </a:ext>
            </a:extLst>
          </p:cNvPr>
          <p:cNvGraphicFramePr>
            <a:graphicFrameLocks noGrp="1"/>
          </p:cNvGraphicFramePr>
          <p:nvPr/>
        </p:nvGraphicFramePr>
        <p:xfrm>
          <a:off x="4230548" y="1620883"/>
          <a:ext cx="3730902" cy="3672840"/>
        </p:xfrm>
        <a:graphic>
          <a:graphicData uri="http://schemas.openxmlformats.org/drawingml/2006/table">
            <a:tbl>
              <a:tblPr>
                <a:tableStyleId>{5C22544A-7EE6-4342-B048-85BDC9FD1C3A}</a:tableStyleId>
              </a:tblPr>
              <a:tblGrid>
                <a:gridCol w="1552570">
                  <a:extLst>
                    <a:ext uri="{9D8B030D-6E8A-4147-A177-3AD203B41FA5}">
                      <a16:colId xmlns:a16="http://schemas.microsoft.com/office/drawing/2014/main" val="2891789165"/>
                    </a:ext>
                  </a:extLst>
                </a:gridCol>
                <a:gridCol w="1570372">
                  <a:extLst>
                    <a:ext uri="{9D8B030D-6E8A-4147-A177-3AD203B41FA5}">
                      <a16:colId xmlns:a16="http://schemas.microsoft.com/office/drawing/2014/main" val="135091300"/>
                    </a:ext>
                  </a:extLst>
                </a:gridCol>
                <a:gridCol w="607960">
                  <a:extLst>
                    <a:ext uri="{9D8B030D-6E8A-4147-A177-3AD203B41FA5}">
                      <a16:colId xmlns:a16="http://schemas.microsoft.com/office/drawing/2014/main" val="2961594174"/>
                    </a:ext>
                  </a:extLst>
                </a:gridCol>
              </a:tblGrid>
              <a:tr h="121469">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00BFF2"/>
                    </a:solidFill>
                  </a:tcPr>
                </a:tc>
                <a:extLst>
                  <a:ext uri="{0D108BD9-81ED-4DB2-BD59-A6C34878D82A}">
                    <a16:rowId xmlns:a16="http://schemas.microsoft.com/office/drawing/2014/main" val="2986064694"/>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Open Farm</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Pet Care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$1,036.1</a:t>
                      </a:r>
                    </a:p>
                  </a:txBody>
                  <a:tcPr marL="0" marR="0" marT="0" marB="0" anchor="b"/>
                </a:tc>
                <a:extLst>
                  <a:ext uri="{0D108BD9-81ED-4DB2-BD59-A6C34878D82A}">
                    <a16:rowId xmlns:a16="http://schemas.microsoft.com/office/drawing/2014/main" val="2969708319"/>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Olukai</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$970.9</a:t>
                      </a:r>
                    </a:p>
                  </a:txBody>
                  <a:tcPr marL="0" marR="0" marT="0" marB="0" anchor="b"/>
                </a:tc>
                <a:extLst>
                  <a:ext uri="{0D108BD9-81ED-4DB2-BD59-A6C34878D82A}">
                    <a16:rowId xmlns:a16="http://schemas.microsoft.com/office/drawing/2014/main" val="3154279273"/>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Make Golf Your Thing</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Organizations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$970.1</a:t>
                      </a:r>
                    </a:p>
                  </a:txBody>
                  <a:tcPr marL="0" marR="0" marT="0" marB="0" anchor="b"/>
                </a:tc>
                <a:extLst>
                  <a:ext uri="{0D108BD9-81ED-4DB2-BD59-A6C34878D82A}">
                    <a16:rowId xmlns:a16="http://schemas.microsoft.com/office/drawing/2014/main" val="1682239239"/>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Cacti Hard Seltzer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Alcoholic Beverages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$919.2</a:t>
                      </a:r>
                    </a:p>
                  </a:txBody>
                  <a:tcPr marL="0" marR="0" marT="0" marB="0" anchor="b"/>
                </a:tc>
                <a:extLst>
                  <a:ext uri="{0D108BD9-81ED-4DB2-BD59-A6C34878D82A}">
                    <a16:rowId xmlns:a16="http://schemas.microsoft.com/office/drawing/2014/main" val="98510553"/>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Smith Law Firm</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$912.5</a:t>
                      </a:r>
                    </a:p>
                  </a:txBody>
                  <a:tcPr marL="0" marR="0" marT="0" marB="0" anchor="b"/>
                </a:tc>
                <a:extLst>
                  <a:ext uri="{0D108BD9-81ED-4DB2-BD59-A6C34878D82A}">
                    <a16:rowId xmlns:a16="http://schemas.microsoft.com/office/drawing/2014/main" val="2714804605"/>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Fridababy</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$809.0</a:t>
                      </a:r>
                    </a:p>
                  </a:txBody>
                  <a:tcPr marL="0" marR="0" marT="0" marB="0" anchor="b"/>
                </a:tc>
                <a:extLst>
                  <a:ext uri="{0D108BD9-81ED-4DB2-BD59-A6C34878D82A}">
                    <a16:rowId xmlns:a16="http://schemas.microsoft.com/office/drawing/2014/main" val="1483444809"/>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Voss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Beverages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$753.4</a:t>
                      </a:r>
                    </a:p>
                  </a:txBody>
                  <a:tcPr marL="0" marR="0" marT="0" marB="0" anchor="b"/>
                </a:tc>
                <a:extLst>
                  <a:ext uri="{0D108BD9-81ED-4DB2-BD59-A6C34878D82A}">
                    <a16:rowId xmlns:a16="http://schemas.microsoft.com/office/drawing/2014/main" val="2515471245"/>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Picnic Tax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Tax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$718.1</a:t>
                      </a:r>
                    </a:p>
                  </a:txBody>
                  <a:tcPr marL="0" marR="0" marT="0" marB="0" anchor="b"/>
                </a:tc>
                <a:extLst>
                  <a:ext uri="{0D108BD9-81ED-4DB2-BD59-A6C34878D82A}">
                    <a16:rowId xmlns:a16="http://schemas.microsoft.com/office/drawing/2014/main" val="4021329791"/>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Swift Premium Meats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Food (misc)</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$642.9</a:t>
                      </a:r>
                    </a:p>
                  </a:txBody>
                  <a:tcPr marL="0" marR="0" marT="0" marB="0" anchor="b"/>
                </a:tc>
                <a:extLst>
                  <a:ext uri="{0D108BD9-81ED-4DB2-BD59-A6C34878D82A}">
                    <a16:rowId xmlns:a16="http://schemas.microsoft.com/office/drawing/2014/main" val="1470324579"/>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American Edge Project</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Organizations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$626.2</a:t>
                      </a:r>
                    </a:p>
                  </a:txBody>
                  <a:tcPr marL="0" marR="0" marT="0" marB="0" anchor="b"/>
                </a:tc>
                <a:extLst>
                  <a:ext uri="{0D108BD9-81ED-4DB2-BD59-A6C34878D82A}">
                    <a16:rowId xmlns:a16="http://schemas.microsoft.com/office/drawing/2014/main" val="2585169700"/>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Good Sports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Organizations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$622.7</a:t>
                      </a:r>
                    </a:p>
                  </a:txBody>
                  <a:tcPr marL="0" marR="0" marT="0" marB="0" anchor="b"/>
                </a:tc>
                <a:extLst>
                  <a:ext uri="{0D108BD9-81ED-4DB2-BD59-A6C34878D82A}">
                    <a16:rowId xmlns:a16="http://schemas.microsoft.com/office/drawing/2014/main" val="2441223048"/>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Zesty Paws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Pet Care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$601.5</a:t>
                      </a:r>
                    </a:p>
                  </a:txBody>
                  <a:tcPr marL="0" marR="0" marT="0" marB="0" anchor="b"/>
                </a:tc>
                <a:extLst>
                  <a:ext uri="{0D108BD9-81ED-4DB2-BD59-A6C34878D82A}">
                    <a16:rowId xmlns:a16="http://schemas.microsoft.com/office/drawing/2014/main" val="210915192"/>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Climate Power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Organizations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$599.7</a:t>
                      </a:r>
                    </a:p>
                  </a:txBody>
                  <a:tcPr marL="0" marR="0" marT="0" marB="0" anchor="b"/>
                </a:tc>
                <a:extLst>
                  <a:ext uri="{0D108BD9-81ED-4DB2-BD59-A6C34878D82A}">
                    <a16:rowId xmlns:a16="http://schemas.microsoft.com/office/drawing/2014/main" val="3288253235"/>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Aon Consulting</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$587.0</a:t>
                      </a:r>
                    </a:p>
                  </a:txBody>
                  <a:tcPr marL="0" marR="0" marT="0" marB="0" anchor="b"/>
                </a:tc>
                <a:extLst>
                  <a:ext uri="{0D108BD9-81ED-4DB2-BD59-A6C34878D82A}">
                    <a16:rowId xmlns:a16="http://schemas.microsoft.com/office/drawing/2014/main" val="1106481631"/>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ALLBLK Streaming</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$578.4</a:t>
                      </a:r>
                    </a:p>
                  </a:txBody>
                  <a:tcPr marL="0" marR="0" marT="0" marB="0" anchor="b"/>
                </a:tc>
                <a:extLst>
                  <a:ext uri="{0D108BD9-81ED-4DB2-BD59-A6C34878D82A}">
                    <a16:rowId xmlns:a16="http://schemas.microsoft.com/office/drawing/2014/main" val="56017529"/>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Hot Shot</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Pest Control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$554.2</a:t>
                      </a:r>
                    </a:p>
                  </a:txBody>
                  <a:tcPr marL="0" marR="0" marT="0" marB="0" anchor="b"/>
                </a:tc>
                <a:extLst>
                  <a:ext uri="{0D108BD9-81ED-4DB2-BD59-A6C34878D82A}">
                    <a16:rowId xmlns:a16="http://schemas.microsoft.com/office/drawing/2014/main" val="3880448686"/>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Lucyd</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$527.7</a:t>
                      </a:r>
                    </a:p>
                  </a:txBody>
                  <a:tcPr marL="0" marR="0" marT="0" marB="0" anchor="b"/>
                </a:tc>
                <a:extLst>
                  <a:ext uri="{0D108BD9-81ED-4DB2-BD59-A6C34878D82A}">
                    <a16:rowId xmlns:a16="http://schemas.microsoft.com/office/drawing/2014/main" val="2861847191"/>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Stage 6 Films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Film Production</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$522.8</a:t>
                      </a:r>
                    </a:p>
                  </a:txBody>
                  <a:tcPr marL="0" marR="0" marT="0" marB="0" anchor="b"/>
                </a:tc>
                <a:extLst>
                  <a:ext uri="{0D108BD9-81ED-4DB2-BD59-A6C34878D82A}">
                    <a16:rowId xmlns:a16="http://schemas.microsoft.com/office/drawing/2014/main" val="3437650739"/>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Working For Women</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Organizations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$477.3</a:t>
                      </a:r>
                    </a:p>
                  </a:txBody>
                  <a:tcPr marL="0" marR="0" marT="0" marB="0" anchor="b"/>
                </a:tc>
                <a:extLst>
                  <a:ext uri="{0D108BD9-81ED-4DB2-BD59-A6C34878D82A}">
                    <a16:rowId xmlns:a16="http://schemas.microsoft.com/office/drawing/2014/main" val="274897140"/>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Cointreau</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Alcoholic Beverages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$428.0</a:t>
                      </a:r>
                    </a:p>
                  </a:txBody>
                  <a:tcPr marL="0" marR="0" marT="0" marB="0" anchor="b"/>
                </a:tc>
                <a:extLst>
                  <a:ext uri="{0D108BD9-81ED-4DB2-BD59-A6C34878D82A}">
                    <a16:rowId xmlns:a16="http://schemas.microsoft.com/office/drawing/2014/main" val="130079711"/>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Ox Car Care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$381.1</a:t>
                      </a:r>
                    </a:p>
                  </a:txBody>
                  <a:tcPr marL="0" marR="0" marT="0" marB="0" anchor="b"/>
                </a:tc>
                <a:extLst>
                  <a:ext uri="{0D108BD9-81ED-4DB2-BD59-A6C34878D82A}">
                    <a16:rowId xmlns:a16="http://schemas.microsoft.com/office/drawing/2014/main" val="214683645"/>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Womply</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$370.0</a:t>
                      </a:r>
                    </a:p>
                  </a:txBody>
                  <a:tcPr marL="0" marR="0" marT="0" marB="0" anchor="b"/>
                </a:tc>
                <a:extLst>
                  <a:ext uri="{0D108BD9-81ED-4DB2-BD59-A6C34878D82A}">
                    <a16:rowId xmlns:a16="http://schemas.microsoft.com/office/drawing/2014/main" val="4152718206"/>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Blossom </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$368.3</a:t>
                      </a:r>
                    </a:p>
                  </a:txBody>
                  <a:tcPr marL="0" marR="0" marT="0" marB="0" anchor="b"/>
                </a:tc>
                <a:extLst>
                  <a:ext uri="{0D108BD9-81ED-4DB2-BD59-A6C34878D82A}">
                    <a16:rowId xmlns:a16="http://schemas.microsoft.com/office/drawing/2014/main" val="1004329025"/>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Pixicade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Direct Response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$338.3</a:t>
                      </a:r>
                    </a:p>
                  </a:txBody>
                  <a:tcPr marL="0" marR="0" marT="0" marB="0" anchor="b"/>
                </a:tc>
                <a:extLst>
                  <a:ext uri="{0D108BD9-81ED-4DB2-BD59-A6C34878D82A}">
                    <a16:rowId xmlns:a16="http://schemas.microsoft.com/office/drawing/2014/main" val="149398851"/>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Pegasystems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$336.7</a:t>
                      </a:r>
                    </a:p>
                  </a:txBody>
                  <a:tcPr marL="0" marR="0" marT="0" marB="0" anchor="b"/>
                </a:tc>
                <a:extLst>
                  <a:ext uri="{0D108BD9-81ED-4DB2-BD59-A6C34878D82A}">
                    <a16:rowId xmlns:a16="http://schemas.microsoft.com/office/drawing/2014/main" val="2981642943"/>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Augustinus Bader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Skincare &amp; Beauty</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$328.5</a:t>
                      </a:r>
                    </a:p>
                  </a:txBody>
                  <a:tcPr marL="0" marR="0" marT="0" marB="0" anchor="b"/>
                </a:tc>
                <a:extLst>
                  <a:ext uri="{0D108BD9-81ED-4DB2-BD59-A6C34878D82A}">
                    <a16:rowId xmlns:a16="http://schemas.microsoft.com/office/drawing/2014/main" val="754524792"/>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Quiver Distribution</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Film Production</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$307.4</a:t>
                      </a:r>
                    </a:p>
                  </a:txBody>
                  <a:tcPr marL="0" marR="0" marT="0" marB="0" anchor="b"/>
                </a:tc>
                <a:extLst>
                  <a:ext uri="{0D108BD9-81ED-4DB2-BD59-A6C34878D82A}">
                    <a16:rowId xmlns:a16="http://schemas.microsoft.com/office/drawing/2014/main" val="426788067"/>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247Sports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Sports Media</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$293.1</a:t>
                      </a:r>
                    </a:p>
                  </a:txBody>
                  <a:tcPr marL="0" marR="0" marT="0" marB="0" anchor="b"/>
                </a:tc>
                <a:extLst>
                  <a:ext uri="{0D108BD9-81ED-4DB2-BD59-A6C34878D82A}">
                    <a16:rowId xmlns:a16="http://schemas.microsoft.com/office/drawing/2014/main" val="1326710836"/>
                  </a:ext>
                </a:extLst>
              </a:tr>
              <a:tr h="121469">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Everythingbreaks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$263.9</a:t>
                      </a:r>
                    </a:p>
                  </a:txBody>
                  <a:tcPr marL="0" marR="0" marT="0" marB="0" anchor="b"/>
                </a:tc>
                <a:extLst>
                  <a:ext uri="{0D108BD9-81ED-4DB2-BD59-A6C34878D82A}">
                    <a16:rowId xmlns:a16="http://schemas.microsoft.com/office/drawing/2014/main" val="2717667798"/>
                  </a:ext>
                </a:extLst>
              </a:tr>
            </a:tbl>
          </a:graphicData>
        </a:graphic>
      </p:graphicFrame>
      <p:cxnSp>
        <p:nvCxnSpPr>
          <p:cNvPr id="23" name="Straight Connector 22">
            <a:extLst>
              <a:ext uri="{FF2B5EF4-FFF2-40B4-BE49-F238E27FC236}">
                <a16:creationId xmlns:a16="http://schemas.microsoft.com/office/drawing/2014/main" id="{E68681C8-00BC-428B-8CC8-8214ADFB9616}"/>
              </a:ext>
            </a:extLst>
          </p:cNvPr>
          <p:cNvCxnSpPr>
            <a:cxnSpLocks/>
          </p:cNvCxnSpPr>
          <p:nvPr/>
        </p:nvCxnSpPr>
        <p:spPr>
          <a:xfrm>
            <a:off x="8049985" y="1620883"/>
            <a:ext cx="0" cy="3672840"/>
          </a:xfrm>
          <a:prstGeom prst="line">
            <a:avLst/>
          </a:prstGeom>
          <a:ln w="19050">
            <a:solidFill>
              <a:srgbClr val="00BFF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3F5E3722-FFA7-40F2-AF30-C75EA9DCB082}"/>
              </a:ext>
            </a:extLst>
          </p:cNvPr>
          <p:cNvGraphicFramePr>
            <a:graphicFrameLocks noGrp="1"/>
          </p:cNvGraphicFramePr>
          <p:nvPr/>
        </p:nvGraphicFramePr>
        <p:xfrm>
          <a:off x="8138519" y="1620883"/>
          <a:ext cx="3730905" cy="3550920"/>
        </p:xfrm>
        <a:graphic>
          <a:graphicData uri="http://schemas.openxmlformats.org/drawingml/2006/table">
            <a:tbl>
              <a:tblPr>
                <a:tableStyleId>{5C22544A-7EE6-4342-B048-85BDC9FD1C3A}</a:tableStyleId>
              </a:tblPr>
              <a:tblGrid>
                <a:gridCol w="1724308">
                  <a:extLst>
                    <a:ext uri="{9D8B030D-6E8A-4147-A177-3AD203B41FA5}">
                      <a16:colId xmlns:a16="http://schemas.microsoft.com/office/drawing/2014/main" val="2891789165"/>
                    </a:ext>
                  </a:extLst>
                </a:gridCol>
                <a:gridCol w="1292462">
                  <a:extLst>
                    <a:ext uri="{9D8B030D-6E8A-4147-A177-3AD203B41FA5}">
                      <a16:colId xmlns:a16="http://schemas.microsoft.com/office/drawing/2014/main" val="135091300"/>
                    </a:ext>
                  </a:extLst>
                </a:gridCol>
                <a:gridCol w="714135">
                  <a:extLst>
                    <a:ext uri="{9D8B030D-6E8A-4147-A177-3AD203B41FA5}">
                      <a16:colId xmlns:a16="http://schemas.microsoft.com/office/drawing/2014/main" val="2961594174"/>
                    </a:ext>
                  </a:extLst>
                </a:gridCol>
              </a:tblGrid>
              <a:tr h="103671">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00BFF2"/>
                    </a:solidFill>
                  </a:tcPr>
                </a:tc>
                <a:extLst>
                  <a:ext uri="{0D108BD9-81ED-4DB2-BD59-A6C34878D82A}">
                    <a16:rowId xmlns:a16="http://schemas.microsoft.com/office/drawing/2014/main" val="2986064694"/>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ITA Restructuring</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$255.8</a:t>
                      </a:r>
                    </a:p>
                  </a:txBody>
                  <a:tcPr marL="0" marR="0" marT="0" marB="0" anchor="b"/>
                </a:tc>
                <a:extLst>
                  <a:ext uri="{0D108BD9-81ED-4DB2-BD59-A6C34878D82A}">
                    <a16:rowId xmlns:a16="http://schemas.microsoft.com/office/drawing/2014/main" val="147032457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Red Volcano</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Direct Response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$236.7</a:t>
                      </a:r>
                    </a:p>
                  </a:txBody>
                  <a:tcPr marL="0" marR="0" marT="0" marB="0" anchor="b"/>
                </a:tc>
                <a:extLst>
                  <a:ext uri="{0D108BD9-81ED-4DB2-BD59-A6C34878D82A}">
                    <a16:rowId xmlns:a16="http://schemas.microsoft.com/office/drawing/2014/main" val="2585169700"/>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Birthdate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Gifts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$232.8</a:t>
                      </a:r>
                    </a:p>
                  </a:txBody>
                  <a:tcPr marL="0" marR="0" marT="0" marB="0" anchor="b"/>
                </a:tc>
                <a:extLst>
                  <a:ext uri="{0D108BD9-81ED-4DB2-BD59-A6C34878D82A}">
                    <a16:rowId xmlns:a16="http://schemas.microsoft.com/office/drawing/2014/main" val="2441223048"/>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Acre Mezcal</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Alcoholic Beverages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$231.2</a:t>
                      </a:r>
                    </a:p>
                  </a:txBody>
                  <a:tcPr marL="0" marR="0" marT="0" marB="0" anchor="b"/>
                </a:tc>
                <a:extLst>
                  <a:ext uri="{0D108BD9-81ED-4DB2-BD59-A6C34878D82A}">
                    <a16:rowId xmlns:a16="http://schemas.microsoft.com/office/drawing/2014/main" val="21091519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Alvin Ailey American Dance Theater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Entertainment</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$228.3</a:t>
                      </a:r>
                    </a:p>
                  </a:txBody>
                  <a:tcPr marL="0" marR="0" marT="0" marB="0" anchor="b"/>
                </a:tc>
                <a:extLst>
                  <a:ext uri="{0D108BD9-81ED-4DB2-BD59-A6C34878D82A}">
                    <a16:rowId xmlns:a16="http://schemas.microsoft.com/office/drawing/2014/main" val="3288253235"/>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Horizon Pharma</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$228.3</a:t>
                      </a:r>
                    </a:p>
                  </a:txBody>
                  <a:tcPr marL="0" marR="0" marT="0" marB="0" anchor="b"/>
                </a:tc>
                <a:extLst>
                  <a:ext uri="{0D108BD9-81ED-4DB2-BD59-A6C34878D82A}">
                    <a16:rowId xmlns:a16="http://schemas.microsoft.com/office/drawing/2014/main" val="90529177"/>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Gorjana</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Jewelry</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$223.7</a:t>
                      </a:r>
                    </a:p>
                  </a:txBody>
                  <a:tcPr marL="0" marR="0" marT="0" marB="0" anchor="b"/>
                </a:tc>
                <a:extLst>
                  <a:ext uri="{0D108BD9-81ED-4DB2-BD59-A6C34878D82A}">
                    <a16:rowId xmlns:a16="http://schemas.microsoft.com/office/drawing/2014/main" val="2341774591"/>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Lume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$201.3</a:t>
                      </a:r>
                    </a:p>
                  </a:txBody>
                  <a:tcPr marL="0" marR="0" marT="0" marB="0" anchor="b"/>
                </a:tc>
                <a:extLst>
                  <a:ext uri="{0D108BD9-81ED-4DB2-BD59-A6C34878D82A}">
                    <a16:rowId xmlns:a16="http://schemas.microsoft.com/office/drawing/2014/main" val="325552227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Steven Singer Jewelry</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Jewelry</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$200.3</a:t>
                      </a:r>
                    </a:p>
                  </a:txBody>
                  <a:tcPr marL="0" marR="0" marT="0" marB="0" anchor="b"/>
                </a:tc>
                <a:extLst>
                  <a:ext uri="{0D108BD9-81ED-4DB2-BD59-A6C34878D82A}">
                    <a16:rowId xmlns:a16="http://schemas.microsoft.com/office/drawing/2014/main" val="3894129193"/>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Malwarebytes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Cybersecurity</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$197.1</a:t>
                      </a:r>
                    </a:p>
                  </a:txBody>
                  <a:tcPr marL="0" marR="0" marT="0" marB="0" anchor="b"/>
                </a:tc>
                <a:extLst>
                  <a:ext uri="{0D108BD9-81ED-4DB2-BD59-A6C34878D82A}">
                    <a16:rowId xmlns:a16="http://schemas.microsoft.com/office/drawing/2014/main" val="3649506530"/>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Pipette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$192.4</a:t>
                      </a:r>
                    </a:p>
                  </a:txBody>
                  <a:tcPr marL="0" marR="0" marT="0" marB="0" anchor="b"/>
                </a:tc>
                <a:extLst>
                  <a:ext uri="{0D108BD9-81ED-4DB2-BD59-A6C34878D82A}">
                    <a16:rowId xmlns:a16="http://schemas.microsoft.com/office/drawing/2014/main" val="3851891424"/>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Vincero</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$190.5</a:t>
                      </a:r>
                    </a:p>
                  </a:txBody>
                  <a:tcPr marL="0" marR="0" marT="0" marB="0" anchor="b"/>
                </a:tc>
                <a:extLst>
                  <a:ext uri="{0D108BD9-81ED-4DB2-BD59-A6C34878D82A}">
                    <a16:rowId xmlns:a16="http://schemas.microsoft.com/office/drawing/2014/main" val="3928251004"/>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Instant Beauty 60</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Skincare &amp; Beauty</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$176.5</a:t>
                      </a:r>
                    </a:p>
                  </a:txBody>
                  <a:tcPr marL="0" marR="0" marT="0" marB="0" anchor="b"/>
                </a:tc>
                <a:extLst>
                  <a:ext uri="{0D108BD9-81ED-4DB2-BD59-A6C34878D82A}">
                    <a16:rowId xmlns:a16="http://schemas.microsoft.com/office/drawing/2014/main" val="115744802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EY-Parthenon</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$175.1</a:t>
                      </a:r>
                    </a:p>
                  </a:txBody>
                  <a:tcPr marL="0" marR="0" marT="0" marB="0" anchor="b"/>
                </a:tc>
                <a:extLst>
                  <a:ext uri="{0D108BD9-81ED-4DB2-BD59-A6C34878D82A}">
                    <a16:rowId xmlns:a16="http://schemas.microsoft.com/office/drawing/2014/main" val="166911911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Glossier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Skincare &amp; Beauty</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$164.5</a:t>
                      </a:r>
                    </a:p>
                  </a:txBody>
                  <a:tcPr marL="0" marR="0" marT="0" marB="0" anchor="b"/>
                </a:tc>
                <a:extLst>
                  <a:ext uri="{0D108BD9-81ED-4DB2-BD59-A6C34878D82A}">
                    <a16:rowId xmlns:a16="http://schemas.microsoft.com/office/drawing/2014/main" val="660935024"/>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Osprey Funds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$161.4</a:t>
                      </a:r>
                    </a:p>
                  </a:txBody>
                  <a:tcPr marL="0" marR="0" marT="0" marB="0" anchor="b"/>
                </a:tc>
                <a:extLst>
                  <a:ext uri="{0D108BD9-81ED-4DB2-BD59-A6C34878D82A}">
                    <a16:rowId xmlns:a16="http://schemas.microsoft.com/office/drawing/2014/main" val="3364932586"/>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Milk Bar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Food (misc)</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$158.1</a:t>
                      </a:r>
                    </a:p>
                  </a:txBody>
                  <a:tcPr marL="0" marR="0" marT="0" marB="0" anchor="b"/>
                </a:tc>
                <a:extLst>
                  <a:ext uri="{0D108BD9-81ED-4DB2-BD59-A6C34878D82A}">
                    <a16:rowId xmlns:a16="http://schemas.microsoft.com/office/drawing/2014/main" val="1488577570"/>
                  </a:ext>
                </a:extLst>
              </a:tr>
              <a:tr h="103671">
                <a:tc>
                  <a:txBody>
                    <a:bodyPr/>
                    <a:lstStyle/>
                    <a:p>
                      <a:pPr algn="l" fontAlgn="b"/>
                      <a:r>
                        <a:rPr lang="de-DE" sz="800" b="0" i="0" u="none" strike="noStrike">
                          <a:solidFill>
                            <a:srgbClr val="1B1464"/>
                          </a:solidFill>
                          <a:effectLst/>
                          <a:latin typeface="Helvetica" panose="020B0604020202020204" pitchFamily="34" charset="0"/>
                          <a:cs typeface="Helvetica" panose="020B0604020202020204" pitchFamily="34" charset="0"/>
                        </a:rPr>
                        <a:t>Josh Cellars Wine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Alcoholic Beverages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$138.5</a:t>
                      </a:r>
                    </a:p>
                  </a:txBody>
                  <a:tcPr marL="0" marR="0" marT="0" marB="0" anchor="b"/>
                </a:tc>
                <a:extLst>
                  <a:ext uri="{0D108BD9-81ED-4DB2-BD59-A6C34878D82A}">
                    <a16:rowId xmlns:a16="http://schemas.microsoft.com/office/drawing/2014/main" val="1222897852"/>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Laird Superfood</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Food (misc)</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$137.6</a:t>
                      </a:r>
                    </a:p>
                  </a:txBody>
                  <a:tcPr marL="0" marR="0" marT="0" marB="0" anchor="b"/>
                </a:tc>
                <a:extLst>
                  <a:ext uri="{0D108BD9-81ED-4DB2-BD59-A6C34878D82A}">
                    <a16:rowId xmlns:a16="http://schemas.microsoft.com/office/drawing/2014/main" val="2654452443"/>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Aptive</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Pest Control</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$130.8</a:t>
                      </a:r>
                    </a:p>
                  </a:txBody>
                  <a:tcPr marL="0" marR="0" marT="0" marB="0" anchor="b"/>
                </a:tc>
                <a:extLst>
                  <a:ext uri="{0D108BD9-81ED-4DB2-BD59-A6C34878D82A}">
                    <a16:rowId xmlns:a16="http://schemas.microsoft.com/office/drawing/2014/main" val="3539378946"/>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All-Pro Passer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Direct Response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$127.7</a:t>
                      </a:r>
                    </a:p>
                  </a:txBody>
                  <a:tcPr marL="0" marR="0" marT="0" marB="0" anchor="b"/>
                </a:tc>
                <a:extLst>
                  <a:ext uri="{0D108BD9-81ED-4DB2-BD59-A6C34878D82A}">
                    <a16:rowId xmlns:a16="http://schemas.microsoft.com/office/drawing/2014/main" val="763459818"/>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Fair Harbor</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$119.6</a:t>
                      </a:r>
                    </a:p>
                  </a:txBody>
                  <a:tcPr marL="0" marR="0" marT="0" marB="0" anchor="b"/>
                </a:tc>
                <a:extLst>
                  <a:ext uri="{0D108BD9-81ED-4DB2-BD59-A6C34878D82A}">
                    <a16:rowId xmlns:a16="http://schemas.microsoft.com/office/drawing/2014/main" val="1584063178"/>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Vertex</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Tax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$119.5</a:t>
                      </a:r>
                    </a:p>
                  </a:txBody>
                  <a:tcPr marL="0" marR="0" marT="0" marB="0" anchor="b"/>
                </a:tc>
                <a:extLst>
                  <a:ext uri="{0D108BD9-81ED-4DB2-BD59-A6C34878D82A}">
                    <a16:rowId xmlns:a16="http://schemas.microsoft.com/office/drawing/2014/main" val="654071097"/>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Posh Virtual Receptionist</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$113.5</a:t>
                      </a:r>
                    </a:p>
                  </a:txBody>
                  <a:tcPr marL="0" marR="0" marT="0" marB="0" anchor="b"/>
                </a:tc>
                <a:extLst>
                  <a:ext uri="{0D108BD9-81ED-4DB2-BD59-A6C34878D82A}">
                    <a16:rowId xmlns:a16="http://schemas.microsoft.com/office/drawing/2014/main" val="3740739190"/>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Undefeated</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$107.9</a:t>
                      </a:r>
                    </a:p>
                  </a:txBody>
                  <a:tcPr marL="0" marR="0" marT="0" marB="0" anchor="b"/>
                </a:tc>
                <a:extLst>
                  <a:ext uri="{0D108BD9-81ED-4DB2-BD59-A6C34878D82A}">
                    <a16:rowId xmlns:a16="http://schemas.microsoft.com/office/drawing/2014/main" val="1447002291"/>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Epilog AI</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Artificial Intelligence</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$106.3</a:t>
                      </a:r>
                    </a:p>
                  </a:txBody>
                  <a:tcPr marL="0" marR="0" marT="0" marB="0" anchor="b"/>
                </a:tc>
                <a:extLst>
                  <a:ext uri="{0D108BD9-81ED-4DB2-BD59-A6C34878D82A}">
                    <a16:rowId xmlns:a16="http://schemas.microsoft.com/office/drawing/2014/main" val="2859609127"/>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Childress Vineyards</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Alcoholic Beverages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$105.3</a:t>
                      </a:r>
                    </a:p>
                  </a:txBody>
                  <a:tcPr marL="0" marR="0" marT="0" marB="0" anchor="b"/>
                </a:tc>
                <a:extLst>
                  <a:ext uri="{0D108BD9-81ED-4DB2-BD59-A6C34878D82A}">
                    <a16:rowId xmlns:a16="http://schemas.microsoft.com/office/drawing/2014/main" val="1044564039"/>
                  </a:ext>
                </a:extLst>
              </a:tr>
              <a:tr h="103671">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Tickpick</a:t>
                      </a:r>
                    </a:p>
                  </a:txBody>
                  <a:tcPr marL="0" marR="0" marT="0" marB="0" anchor="b"/>
                </a:tc>
                <a:tc>
                  <a:txBody>
                    <a:bodyPr/>
                    <a:lstStyle/>
                    <a:p>
                      <a:pPr algn="l" fontAlgn="b"/>
                      <a:r>
                        <a:rPr lang="en-US" sz="800" b="0" i="0" u="none" strike="noStrike">
                          <a:solidFill>
                            <a:srgbClr val="1B1464"/>
                          </a:solidFill>
                          <a:effectLst/>
                          <a:latin typeface="Helvetica" panose="020B0604020202020204" pitchFamily="34" charset="0"/>
                          <a:cs typeface="Helvetica" panose="020B0604020202020204" pitchFamily="34" charset="0"/>
                        </a:rPr>
                        <a:t>Mobile Tickets</a:t>
                      </a:r>
                    </a:p>
                  </a:txBody>
                  <a:tcPr marL="0" marR="0" marT="0" marB="0" anchor="b"/>
                </a:tc>
                <a:tc>
                  <a:txBody>
                    <a:bodyPr/>
                    <a:lstStyle/>
                    <a:p>
                      <a:pPr algn="r" fontAlgn="b"/>
                      <a:r>
                        <a:rPr lang="en-US" sz="800" b="0" i="0" u="none" strike="noStrike">
                          <a:solidFill>
                            <a:srgbClr val="1B1464"/>
                          </a:solidFill>
                          <a:effectLst/>
                          <a:latin typeface="Helvetica" panose="020B0604020202020204" pitchFamily="34" charset="0"/>
                          <a:cs typeface="Helvetica" panose="020B0604020202020204" pitchFamily="34" charset="0"/>
                        </a:rPr>
                        <a:t>$100.2</a:t>
                      </a:r>
                    </a:p>
                  </a:txBody>
                  <a:tcPr marL="0" marR="0" marT="0" marB="0" anchor="b"/>
                </a:tc>
                <a:extLst>
                  <a:ext uri="{0D108BD9-81ED-4DB2-BD59-A6C34878D82A}">
                    <a16:rowId xmlns:a16="http://schemas.microsoft.com/office/drawing/2014/main" val="44717575"/>
                  </a:ext>
                </a:extLst>
              </a:tr>
            </a:tbl>
          </a:graphicData>
        </a:graphic>
      </p:graphicFrame>
      <p:sp>
        <p:nvSpPr>
          <p:cNvPr id="27" name="Rectangle: Rounded Corners 26">
            <a:extLst>
              <a:ext uri="{FF2B5EF4-FFF2-40B4-BE49-F238E27FC236}">
                <a16:creationId xmlns:a16="http://schemas.microsoft.com/office/drawing/2014/main" id="{089C03D7-0659-4114-A47A-8691749D4DA3}"/>
              </a:ext>
            </a:extLst>
          </p:cNvPr>
          <p:cNvSpPr/>
          <p:nvPr/>
        </p:nvSpPr>
        <p:spPr>
          <a:xfrm>
            <a:off x="195980" y="5438448"/>
            <a:ext cx="11765131" cy="864246"/>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Patient Support and Resources | KESIMPTA® (ofatumumab)">
            <a:extLst>
              <a:ext uri="{FF2B5EF4-FFF2-40B4-BE49-F238E27FC236}">
                <a16:creationId xmlns:a16="http://schemas.microsoft.com/office/drawing/2014/main" id="{39E4D1EA-2317-4BD4-8E50-9B560088FA3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9571" y="5489663"/>
            <a:ext cx="1018458" cy="4329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ervive Logo">
            <a:extLst>
              <a:ext uri="{FF2B5EF4-FFF2-40B4-BE49-F238E27FC236}">
                <a16:creationId xmlns:a16="http://schemas.microsoft.com/office/drawing/2014/main" id="{382F9FFF-7591-49A2-A436-D9EA957BA64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2774" y="5985352"/>
            <a:ext cx="980301" cy="2034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SGA AND DELOITTE LAUNCH 2020 U.S. OPEN AUGMENTED REALITY APP - The Golf  Wire">
            <a:extLst>
              <a:ext uri="{FF2B5EF4-FFF2-40B4-BE49-F238E27FC236}">
                <a16:creationId xmlns:a16="http://schemas.microsoft.com/office/drawing/2014/main" id="{1E1C17CA-50DB-4F1B-9E75-5CBA9C9C2DD1}"/>
              </a:ext>
            </a:extLst>
          </p:cNvPr>
          <p:cNvPicPr>
            <a:picLocks noChangeAspect="1" noChangeArrowheads="1"/>
          </p:cNvPicPr>
          <p:nvPr/>
        </p:nvPicPr>
        <p:blipFill rotWithShape="1">
          <a:blip r:embed="rId5" cstate="print">
            <a:clrChange>
              <a:clrFrom>
                <a:srgbClr val="E0ECF2"/>
              </a:clrFrom>
              <a:clrTo>
                <a:srgbClr val="E0ECF2">
                  <a:alpha val="0"/>
                </a:srgbClr>
              </a:clrTo>
            </a:clrChange>
            <a:extLst>
              <a:ext uri="{28A0092B-C50C-407E-A947-70E740481C1C}">
                <a14:useLocalDpi xmlns:a14="http://schemas.microsoft.com/office/drawing/2010/main"/>
              </a:ext>
            </a:extLst>
          </a:blip>
          <a:srcRect/>
          <a:stretch/>
        </p:blipFill>
        <p:spPr bwMode="auto">
          <a:xfrm>
            <a:off x="1859054" y="5571994"/>
            <a:ext cx="607748" cy="6178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Online Bingo Game - Play Online &amp;amp; Win | Bingo Blitz">
            <a:extLst>
              <a:ext uri="{FF2B5EF4-FFF2-40B4-BE49-F238E27FC236}">
                <a16:creationId xmlns:a16="http://schemas.microsoft.com/office/drawing/2014/main" id="{9E9A9748-0C16-4B4B-99C8-92F6ABABBED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4005" t="7500" r="4972" b="8214"/>
          <a:stretch/>
        </p:blipFill>
        <p:spPr bwMode="auto">
          <a:xfrm>
            <a:off x="2509838" y="5585924"/>
            <a:ext cx="738076" cy="5286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attooed Chef">
            <a:extLst>
              <a:ext uri="{FF2B5EF4-FFF2-40B4-BE49-F238E27FC236}">
                <a16:creationId xmlns:a16="http://schemas.microsoft.com/office/drawing/2014/main" id="{5831966C-BCFD-4181-BE8B-4AA2C344C91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47914" y="5475283"/>
            <a:ext cx="1271614"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ffordable auto and motorcycle insurance | Dairyland® insurance">
            <a:extLst>
              <a:ext uri="{FF2B5EF4-FFF2-40B4-BE49-F238E27FC236}">
                <a16:creationId xmlns:a16="http://schemas.microsoft.com/office/drawing/2014/main" id="{B8A76830-1D46-4512-810C-B46004CE14E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403301" y="5907659"/>
            <a:ext cx="1183822" cy="2976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lamingo Affiliate Program">
            <a:extLst>
              <a:ext uri="{FF2B5EF4-FFF2-40B4-BE49-F238E27FC236}">
                <a16:creationId xmlns:a16="http://schemas.microsoft.com/office/drawing/2014/main" id="{F466D146-3FCD-4A0C-B51F-2D5D7D5402D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768215" y="5498619"/>
            <a:ext cx="1007653" cy="3077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0" descr="OluKai Logo Download Vector">
            <a:extLst>
              <a:ext uri="{FF2B5EF4-FFF2-40B4-BE49-F238E27FC236}">
                <a16:creationId xmlns:a16="http://schemas.microsoft.com/office/drawing/2014/main" id="{E5971335-89BA-4829-831E-2864D290F5F5}"/>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303116" y="5892253"/>
            <a:ext cx="774837" cy="2021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4" descr="Open Farm Receives $80MM+ Minority Growth Investment Led By General Atlantic">
            <a:extLst>
              <a:ext uri="{FF2B5EF4-FFF2-40B4-BE49-F238E27FC236}">
                <a16:creationId xmlns:a16="http://schemas.microsoft.com/office/drawing/2014/main" id="{F8CC884F-4EB8-43A0-83EF-11B28EBCA2E4}"/>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768215" y="5836848"/>
            <a:ext cx="346586" cy="37524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ake Golf Your Thing - NGCOA">
            <a:extLst>
              <a:ext uri="{FF2B5EF4-FFF2-40B4-BE49-F238E27FC236}">
                <a16:creationId xmlns:a16="http://schemas.microsoft.com/office/drawing/2014/main" id="{5AF126D0-8435-4F36-9CC2-F4E7420738E1}"/>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096000" y="5583420"/>
            <a:ext cx="858662" cy="57430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2E0C02C-2767-4BEE-89AC-BD7AC82E2851}"/>
              </a:ext>
            </a:extLst>
          </p:cNvPr>
          <p:cNvGrpSpPr/>
          <p:nvPr/>
        </p:nvGrpSpPr>
        <p:grpSpPr>
          <a:xfrm>
            <a:off x="7055064" y="5607164"/>
            <a:ext cx="567111" cy="570177"/>
            <a:chOff x="7274794" y="5652484"/>
            <a:chExt cx="567111" cy="570177"/>
          </a:xfrm>
        </p:grpSpPr>
        <p:pic>
          <p:nvPicPr>
            <p:cNvPr id="1048" name="Picture 24" descr="Blossom">
              <a:extLst>
                <a:ext uri="{FF2B5EF4-FFF2-40B4-BE49-F238E27FC236}">
                  <a16:creationId xmlns:a16="http://schemas.microsoft.com/office/drawing/2014/main" id="{FCA25DA5-0169-4BC1-8676-4915A222B983}"/>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274794" y="5652484"/>
              <a:ext cx="567111" cy="57017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lossom - Plant Identification - Apps on Google Play">
              <a:extLst>
                <a:ext uri="{FF2B5EF4-FFF2-40B4-BE49-F238E27FC236}">
                  <a16:creationId xmlns:a16="http://schemas.microsoft.com/office/drawing/2014/main" id="{77D5DCFC-BEC2-4C1D-AB93-7AD0747C7092}"/>
                </a:ext>
              </a:extLst>
            </p:cNvPr>
            <p:cNvPicPr>
              <a:picLocks noChangeAspect="1" noChangeArrowheads="1"/>
            </p:cNvPicPr>
            <p:nvPr/>
          </p:nvPicPr>
          <p:blipFill rotWithShape="1">
            <a:blip r:embed="rId14" cstate="print">
              <a:clrChange>
                <a:clrFrom>
                  <a:srgbClr val="EBECE7"/>
                </a:clrFrom>
                <a:clrTo>
                  <a:srgbClr val="EBECE7">
                    <a:alpha val="0"/>
                  </a:srgbClr>
                </a:clrTo>
              </a:clrChange>
              <a:extLst>
                <a:ext uri="{28A0092B-C50C-407E-A947-70E740481C1C}">
                  <a14:useLocalDpi xmlns:a14="http://schemas.microsoft.com/office/drawing/2010/main"/>
                </a:ext>
              </a:extLst>
            </a:blip>
            <a:srcRect/>
            <a:stretch/>
          </p:blipFill>
          <p:spPr bwMode="auto">
            <a:xfrm>
              <a:off x="7311652" y="5681986"/>
              <a:ext cx="493393" cy="102224"/>
            </a:xfrm>
            <a:prstGeom prst="rect">
              <a:avLst/>
            </a:prstGeom>
            <a:noFill/>
            <a:extLst>
              <a:ext uri="{909E8E84-426E-40DD-AFC4-6F175D3DCCD1}">
                <a14:hiddenFill xmlns:a14="http://schemas.microsoft.com/office/drawing/2010/main">
                  <a:solidFill>
                    <a:srgbClr val="FFFFFF"/>
                  </a:solidFill>
                </a14:hiddenFill>
              </a:ext>
            </a:extLst>
          </p:spPr>
        </p:pic>
      </p:grpSp>
      <p:pic>
        <p:nvPicPr>
          <p:cNvPr id="1052" name="Picture 28" descr="Software to crush business complexity | Pega">
            <a:extLst>
              <a:ext uri="{FF2B5EF4-FFF2-40B4-BE49-F238E27FC236}">
                <a16:creationId xmlns:a16="http://schemas.microsoft.com/office/drawing/2014/main" id="{8CE4F941-AE9E-4A8E-9431-1FFE5CC903E6}"/>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l="6343" t="17318" r="8486" b="18410"/>
          <a:stretch/>
        </p:blipFill>
        <p:spPr bwMode="auto">
          <a:xfrm>
            <a:off x="7921032" y="5567996"/>
            <a:ext cx="1148394" cy="25095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247Sports Logo Embroidered Hat – CBS Sports Store">
            <a:extLst>
              <a:ext uri="{FF2B5EF4-FFF2-40B4-BE49-F238E27FC236}">
                <a16:creationId xmlns:a16="http://schemas.microsoft.com/office/drawing/2014/main" id="{21F44E70-FBA5-4DBA-8458-913FC9FD7620}"/>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22577" y="5913018"/>
            <a:ext cx="1550681" cy="18097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ume Deodorant | Natural Deodorants for Anywhere on Your Body">
            <a:extLst>
              <a:ext uri="{FF2B5EF4-FFF2-40B4-BE49-F238E27FC236}">
                <a16:creationId xmlns:a16="http://schemas.microsoft.com/office/drawing/2014/main" id="{EEA30C2A-DC39-40B0-AAD4-BB9FD1CC7D71}"/>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9217099" y="5453074"/>
            <a:ext cx="818697" cy="59294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myris Launches Pipette, a Clean Baby Care Brand Delivering a Critical Need  for a Growing Market">
            <a:extLst>
              <a:ext uri="{FF2B5EF4-FFF2-40B4-BE49-F238E27FC236}">
                <a16:creationId xmlns:a16="http://schemas.microsoft.com/office/drawing/2014/main" id="{763B4191-BF2A-499A-96E4-C50857468CDA}"/>
              </a:ext>
            </a:extLst>
          </p:cNvPr>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827305" y="5690711"/>
            <a:ext cx="814557" cy="49186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GlossierBrand Logo Design - charlottedelarue-design">
            <a:extLst>
              <a:ext uri="{FF2B5EF4-FFF2-40B4-BE49-F238E27FC236}">
                <a16:creationId xmlns:a16="http://schemas.microsoft.com/office/drawing/2014/main" id="{796C14C1-CDC9-4B72-966C-DEE5C0326144}"/>
              </a:ext>
            </a:extLst>
          </p:cNvPr>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241275" y="5607164"/>
            <a:ext cx="607711" cy="5818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Milk Bar Bakery Recipes | Momofuku milk bar, Milk bar, Momofuku">
            <a:extLst>
              <a:ext uri="{FF2B5EF4-FFF2-40B4-BE49-F238E27FC236}">
                <a16:creationId xmlns:a16="http://schemas.microsoft.com/office/drawing/2014/main" id="{6BE4A51B-2745-4F66-8793-320C903C253C}"/>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0606984" y="5480489"/>
            <a:ext cx="634291" cy="63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94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54180" y="6586958"/>
            <a:ext cx="1165933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526244" y="6342915"/>
            <a:ext cx="11570057" cy="203489"/>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a:t>
            </a:r>
          </a:p>
        </p:txBody>
      </p:sp>
      <p:sp>
        <p:nvSpPr>
          <p:cNvPr id="21" name="Rectangle 20">
            <a:extLst>
              <a:ext uri="{FF2B5EF4-FFF2-40B4-BE49-F238E27FC236}">
                <a16:creationId xmlns:a16="http://schemas.microsoft.com/office/drawing/2014/main" id="{DF883384-F7AA-4B04-A25D-AC131CEE1611}"/>
              </a:ext>
            </a:extLst>
          </p:cNvPr>
          <p:cNvSpPr/>
          <p:nvPr/>
        </p:nvSpPr>
        <p:spPr>
          <a:xfrm>
            <a:off x="186431" y="298807"/>
            <a:ext cx="1190987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pitchFamily="2" charset="0"/>
                <a:ea typeface="+mn-ea"/>
                <a:cs typeface="+mn-cs"/>
              </a:rPr>
              <a:t>‘COVID’-segment brands</a:t>
            </a: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 are capitalizing on evolving consumer needs by offering easy online solutions and shopping across a host of categories</a:t>
            </a:r>
            <a:endParaRPr kumimoji="0" lang="en-US" sz="24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DCC21CB0-A9E9-4351-8CAA-1BA1DE5B794D}"/>
              </a:ext>
            </a:extLst>
          </p:cNvPr>
          <p:cNvSpPr txBox="1"/>
          <p:nvPr/>
        </p:nvSpPr>
        <p:spPr>
          <a:xfrm>
            <a:off x="554181" y="1339989"/>
            <a:ext cx="11083635" cy="307777"/>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1</a:t>
            </a:r>
            <a:r>
              <a:rPr kumimoji="0" lang="en-US" sz="1400" b="1" i="0" strike="noStrike" kern="1200" cap="none" spc="0" normalizeH="0" baseline="3000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st</a:t>
            </a:r>
            <a:r>
              <a:rPr kumimoji="0" lang="en-US" sz="1400" b="1" i="0"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Half 2021 New National TV ‘COVID-Endemic’ &amp; ‘COVID-Related’ Advertisers</a:t>
            </a:r>
          </a:p>
        </p:txBody>
      </p:sp>
      <p:graphicFrame>
        <p:nvGraphicFramePr>
          <p:cNvPr id="14" name="Table 13">
            <a:extLst>
              <a:ext uri="{FF2B5EF4-FFF2-40B4-BE49-F238E27FC236}">
                <a16:creationId xmlns:a16="http://schemas.microsoft.com/office/drawing/2014/main" id="{0765FE35-741B-4377-A4D8-CAB259424949}"/>
              </a:ext>
            </a:extLst>
          </p:cNvPr>
          <p:cNvGraphicFramePr>
            <a:graphicFrameLocks noGrp="1"/>
          </p:cNvGraphicFramePr>
          <p:nvPr>
            <p:extLst>
              <p:ext uri="{D42A27DB-BD31-4B8C-83A1-F6EECF244321}">
                <p14:modId xmlns:p14="http://schemas.microsoft.com/office/powerpoint/2010/main" val="3508064828"/>
              </p:ext>
            </p:extLst>
          </p:nvPr>
        </p:nvGraphicFramePr>
        <p:xfrm>
          <a:off x="322573" y="1678033"/>
          <a:ext cx="3730905" cy="3703320"/>
        </p:xfrm>
        <a:graphic>
          <a:graphicData uri="http://schemas.openxmlformats.org/drawingml/2006/table">
            <a:tbl>
              <a:tblPr>
                <a:tableStyleId>{5C22544A-7EE6-4342-B048-85BDC9FD1C3A}</a:tableStyleId>
              </a:tblPr>
              <a:tblGrid>
                <a:gridCol w="1443407">
                  <a:extLst>
                    <a:ext uri="{9D8B030D-6E8A-4147-A177-3AD203B41FA5}">
                      <a16:colId xmlns:a16="http://schemas.microsoft.com/office/drawing/2014/main" val="2891789165"/>
                    </a:ext>
                  </a:extLst>
                </a:gridCol>
                <a:gridCol w="1326407">
                  <a:extLst>
                    <a:ext uri="{9D8B030D-6E8A-4147-A177-3AD203B41FA5}">
                      <a16:colId xmlns:a16="http://schemas.microsoft.com/office/drawing/2014/main" val="135091300"/>
                    </a:ext>
                  </a:extLst>
                </a:gridCol>
                <a:gridCol w="961091">
                  <a:extLst>
                    <a:ext uri="{9D8B030D-6E8A-4147-A177-3AD203B41FA5}">
                      <a16:colId xmlns:a16="http://schemas.microsoft.com/office/drawing/2014/main" val="2961594174"/>
                    </a:ext>
                  </a:extLst>
                </a:gridCol>
              </a:tblGrid>
              <a:tr h="103671">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00BFF2"/>
                    </a:solidFill>
                  </a:tcPr>
                </a:tc>
                <a:extLst>
                  <a:ext uri="{0D108BD9-81ED-4DB2-BD59-A6C34878D82A}">
                    <a16:rowId xmlns:a16="http://schemas.microsoft.com/office/drawing/2014/main" val="2986064694"/>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Allbirds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$18,405.4</a:t>
                      </a:r>
                    </a:p>
                  </a:txBody>
                  <a:tcPr marL="0" marR="0" marT="0" marB="0" anchor="b"/>
                </a:tc>
                <a:extLst>
                  <a:ext uri="{0D108BD9-81ED-4DB2-BD59-A6C34878D82A}">
                    <a16:rowId xmlns:a16="http://schemas.microsoft.com/office/drawing/2014/main" val="3567100555"/>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Oura</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$16,062.7</a:t>
                      </a:r>
                    </a:p>
                  </a:txBody>
                  <a:tcPr marL="0" marR="0" marT="0" marB="0" anchor="b"/>
                </a:tc>
                <a:extLst>
                  <a:ext uri="{0D108BD9-81ED-4DB2-BD59-A6C34878D82A}">
                    <a16:rowId xmlns:a16="http://schemas.microsoft.com/office/drawing/2014/main" val="708521347"/>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9 Elements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$10,773.4</a:t>
                      </a:r>
                    </a:p>
                  </a:txBody>
                  <a:tcPr marL="0" marR="0" marT="0" marB="0" anchor="b"/>
                </a:tc>
                <a:extLst>
                  <a:ext uri="{0D108BD9-81ED-4DB2-BD59-A6C34878D82A}">
                    <a16:rowId xmlns:a16="http://schemas.microsoft.com/office/drawing/2014/main" val="1440085256"/>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GO2bank</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$8,970.2</a:t>
                      </a:r>
                    </a:p>
                  </a:txBody>
                  <a:tcPr marL="0" marR="0" marT="0" marB="0" anchor="b"/>
                </a:tc>
                <a:extLst>
                  <a:ext uri="{0D108BD9-81ED-4DB2-BD59-A6C34878D82A}">
                    <a16:rowId xmlns:a16="http://schemas.microsoft.com/office/drawing/2014/main" val="1233487042"/>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International Well Building</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$8,712.2</a:t>
                      </a:r>
                    </a:p>
                  </a:txBody>
                  <a:tcPr marL="0" marR="0" marT="0" marB="0" anchor="b"/>
                </a:tc>
                <a:extLst>
                  <a:ext uri="{0D108BD9-81ED-4DB2-BD59-A6C34878D82A}">
                    <a16:rowId xmlns:a16="http://schemas.microsoft.com/office/drawing/2014/main" val="1270871873"/>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Shift4Shop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$6,369.0</a:t>
                      </a:r>
                    </a:p>
                  </a:txBody>
                  <a:tcPr marL="0" marR="0" marT="0" marB="0" anchor="b"/>
                </a:tc>
                <a:extLst>
                  <a:ext uri="{0D108BD9-81ED-4DB2-BD59-A6C34878D82A}">
                    <a16:rowId xmlns:a16="http://schemas.microsoft.com/office/drawing/2014/main" val="2488338332"/>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Slice App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Food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$5,877.4</a:t>
                      </a:r>
                    </a:p>
                  </a:txBody>
                  <a:tcPr marL="0" marR="0" marT="0" marB="0" anchor="b"/>
                </a:tc>
                <a:extLst>
                  <a:ext uri="{0D108BD9-81ED-4DB2-BD59-A6C34878D82A}">
                    <a16:rowId xmlns:a16="http://schemas.microsoft.com/office/drawing/2014/main" val="1135163151"/>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LoopNet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Real Estate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$4,848.8</a:t>
                      </a:r>
                    </a:p>
                  </a:txBody>
                  <a:tcPr marL="0" marR="0" marT="0" marB="0" anchor="b"/>
                </a:tc>
                <a:extLst>
                  <a:ext uri="{0D108BD9-81ED-4DB2-BD59-A6C34878D82A}">
                    <a16:rowId xmlns:a16="http://schemas.microsoft.com/office/drawing/2014/main" val="4103111136"/>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BinaxNOW In-Home Test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At-Home Testing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$3,553.6</a:t>
                      </a:r>
                    </a:p>
                  </a:txBody>
                  <a:tcPr marL="0" marR="0" marT="0" marB="0" anchor="b"/>
                </a:tc>
                <a:extLst>
                  <a:ext uri="{0D108BD9-81ED-4DB2-BD59-A6C34878D82A}">
                    <a16:rowId xmlns:a16="http://schemas.microsoft.com/office/drawing/2014/main" val="2969708319"/>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Varo</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$3,394.4</a:t>
                      </a:r>
                    </a:p>
                  </a:txBody>
                  <a:tcPr marL="0" marR="0" marT="0" marB="0" anchor="b"/>
                </a:tc>
                <a:extLst>
                  <a:ext uri="{0D108BD9-81ED-4DB2-BD59-A6C34878D82A}">
                    <a16:rowId xmlns:a16="http://schemas.microsoft.com/office/drawing/2014/main" val="3154279273"/>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Cerebral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Telemedicine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$3,385.5</a:t>
                      </a:r>
                    </a:p>
                  </a:txBody>
                  <a:tcPr marL="0" marR="0" marT="0" marB="0" anchor="b"/>
                </a:tc>
                <a:extLst>
                  <a:ext uri="{0D108BD9-81ED-4DB2-BD59-A6C34878D82A}">
                    <a16:rowId xmlns:a16="http://schemas.microsoft.com/office/drawing/2014/main" val="1682239239"/>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Workhuman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$2,715.2</a:t>
                      </a:r>
                    </a:p>
                  </a:txBody>
                  <a:tcPr marL="0" marR="0" marT="0" marB="0" anchor="b"/>
                </a:tc>
                <a:extLst>
                  <a:ext uri="{0D108BD9-81ED-4DB2-BD59-A6C34878D82A}">
                    <a16:rowId xmlns:a16="http://schemas.microsoft.com/office/drawing/2014/main" val="98510553"/>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Mrs. Meyer’s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$2,713.7</a:t>
                      </a:r>
                    </a:p>
                  </a:txBody>
                  <a:tcPr marL="0" marR="0" marT="0" marB="0" anchor="b"/>
                </a:tc>
                <a:extLst>
                  <a:ext uri="{0D108BD9-81ED-4DB2-BD59-A6C34878D82A}">
                    <a16:rowId xmlns:a16="http://schemas.microsoft.com/office/drawing/2014/main" val="2714804605"/>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WorldRemit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$2,249.9</a:t>
                      </a:r>
                    </a:p>
                  </a:txBody>
                  <a:tcPr marL="0" marR="0" marT="0" marB="0" anchor="b"/>
                </a:tc>
                <a:extLst>
                  <a:ext uri="{0D108BD9-81ED-4DB2-BD59-A6C34878D82A}">
                    <a16:rowId xmlns:a16="http://schemas.microsoft.com/office/drawing/2014/main" val="1483444809"/>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Trust &amp; Will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$1,829.8</a:t>
                      </a:r>
                    </a:p>
                  </a:txBody>
                  <a:tcPr marL="0" marR="0" marT="0" marB="0" anchor="b"/>
                </a:tc>
                <a:extLst>
                  <a:ext uri="{0D108BD9-81ED-4DB2-BD59-A6C34878D82A}">
                    <a16:rowId xmlns:a16="http://schemas.microsoft.com/office/drawing/2014/main" val="2515471245"/>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Horizon Fitness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Fitness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$1,718.5</a:t>
                      </a:r>
                    </a:p>
                  </a:txBody>
                  <a:tcPr marL="0" marR="0" marT="0" marB="0" anchor="b"/>
                </a:tc>
                <a:extLst>
                  <a:ext uri="{0D108BD9-81ED-4DB2-BD59-A6C34878D82A}">
                    <a16:rowId xmlns:a16="http://schemas.microsoft.com/office/drawing/2014/main" val="1470324579"/>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BBQGuys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$1,600.9</a:t>
                      </a:r>
                    </a:p>
                  </a:txBody>
                  <a:tcPr marL="0" marR="0" marT="0" marB="0" anchor="b"/>
                </a:tc>
                <a:extLst>
                  <a:ext uri="{0D108BD9-81ED-4DB2-BD59-A6C34878D82A}">
                    <a16:rowId xmlns:a16="http://schemas.microsoft.com/office/drawing/2014/main" val="2585169700"/>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EveryPlate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Food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$1,137.6</a:t>
                      </a:r>
                    </a:p>
                  </a:txBody>
                  <a:tcPr marL="0" marR="0" marT="0" marB="0" anchor="b"/>
                </a:tc>
                <a:extLst>
                  <a:ext uri="{0D108BD9-81ED-4DB2-BD59-A6C34878D82A}">
                    <a16:rowId xmlns:a16="http://schemas.microsoft.com/office/drawing/2014/main" val="2441223048"/>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ClearMatch</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$1,005.3</a:t>
                      </a:r>
                    </a:p>
                  </a:txBody>
                  <a:tcPr marL="0" marR="0" marT="0" marB="0" anchor="b"/>
                </a:tc>
                <a:extLst>
                  <a:ext uri="{0D108BD9-81ED-4DB2-BD59-A6C34878D82A}">
                    <a16:rowId xmlns:a16="http://schemas.microsoft.com/office/drawing/2014/main" val="210915192"/>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Therabody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$989.6</a:t>
                      </a:r>
                    </a:p>
                  </a:txBody>
                  <a:tcPr marL="0" marR="0" marT="0" marB="0" anchor="b"/>
                </a:tc>
                <a:extLst>
                  <a:ext uri="{0D108BD9-81ED-4DB2-BD59-A6C34878D82A}">
                    <a16:rowId xmlns:a16="http://schemas.microsoft.com/office/drawing/2014/main" val="3288253235"/>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BYJU'S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Education</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$840.5</a:t>
                      </a:r>
                    </a:p>
                  </a:txBody>
                  <a:tcPr marL="0" marR="0" marT="0" marB="0" anchor="b"/>
                </a:tc>
                <a:extLst>
                  <a:ext uri="{0D108BD9-81ED-4DB2-BD59-A6C34878D82A}">
                    <a16:rowId xmlns:a16="http://schemas.microsoft.com/office/drawing/2014/main" val="584570718"/>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Tracksmith</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$813.6</a:t>
                      </a:r>
                    </a:p>
                  </a:txBody>
                  <a:tcPr marL="0" marR="0" marT="0" marB="0" anchor="b"/>
                </a:tc>
                <a:extLst>
                  <a:ext uri="{0D108BD9-81ED-4DB2-BD59-A6C34878D82A}">
                    <a16:rowId xmlns:a16="http://schemas.microsoft.com/office/drawing/2014/main" val="3800294698"/>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Afterpay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$695.5</a:t>
                      </a:r>
                    </a:p>
                  </a:txBody>
                  <a:tcPr marL="0" marR="0" marT="0" marB="0" anchor="b"/>
                </a:tc>
                <a:extLst>
                  <a:ext uri="{0D108BD9-81ED-4DB2-BD59-A6C34878D82A}">
                    <a16:rowId xmlns:a16="http://schemas.microsoft.com/office/drawing/2014/main" val="1058784279"/>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Waystar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$659.6</a:t>
                      </a:r>
                    </a:p>
                  </a:txBody>
                  <a:tcPr marL="0" marR="0" marT="0" marB="0" anchor="b"/>
                </a:tc>
                <a:extLst>
                  <a:ext uri="{0D108BD9-81ED-4DB2-BD59-A6C34878D82A}">
                    <a16:rowId xmlns:a16="http://schemas.microsoft.com/office/drawing/2014/main" val="2834749352"/>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Anhelo Insurance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$645.3</a:t>
                      </a:r>
                    </a:p>
                  </a:txBody>
                  <a:tcPr marL="0" marR="0" marT="0" marB="0" anchor="b"/>
                </a:tc>
                <a:extLst>
                  <a:ext uri="{0D108BD9-81ED-4DB2-BD59-A6C34878D82A}">
                    <a16:rowId xmlns:a16="http://schemas.microsoft.com/office/drawing/2014/main" val="695709551"/>
                  </a:ext>
                </a:extLst>
              </a:tr>
              <a:tr h="103671">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D&amp;D Moving</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Moving &amp; Storage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$501.9</a:t>
                      </a:r>
                    </a:p>
                  </a:txBody>
                  <a:tcPr marL="0" marR="0" marT="0" marB="0" anchor="b"/>
                </a:tc>
                <a:extLst>
                  <a:ext uri="{0D108BD9-81ED-4DB2-BD59-A6C34878D82A}">
                    <a16:rowId xmlns:a16="http://schemas.microsoft.com/office/drawing/2014/main" val="2302845284"/>
                  </a:ext>
                </a:extLst>
              </a:tr>
            </a:tbl>
          </a:graphicData>
        </a:graphic>
      </p:graphicFrame>
      <p:cxnSp>
        <p:nvCxnSpPr>
          <p:cNvPr id="15" name="Straight Connector 14">
            <a:extLst>
              <a:ext uri="{FF2B5EF4-FFF2-40B4-BE49-F238E27FC236}">
                <a16:creationId xmlns:a16="http://schemas.microsoft.com/office/drawing/2014/main" id="{44123168-1FBB-45F6-8B4F-2275B5E12802}"/>
              </a:ext>
            </a:extLst>
          </p:cNvPr>
          <p:cNvCxnSpPr>
            <a:cxnSpLocks/>
          </p:cNvCxnSpPr>
          <p:nvPr/>
        </p:nvCxnSpPr>
        <p:spPr>
          <a:xfrm>
            <a:off x="4140608" y="1691100"/>
            <a:ext cx="0" cy="3690253"/>
          </a:xfrm>
          <a:prstGeom prst="line">
            <a:avLst/>
          </a:prstGeom>
          <a:ln w="19050">
            <a:solidFill>
              <a:srgbClr val="00BFF2"/>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6CDFD6E4-F532-4641-9B7E-7F22E374735F}"/>
              </a:ext>
            </a:extLst>
          </p:cNvPr>
          <p:cNvGraphicFramePr>
            <a:graphicFrameLocks noGrp="1"/>
          </p:cNvGraphicFramePr>
          <p:nvPr>
            <p:extLst>
              <p:ext uri="{D42A27DB-BD31-4B8C-83A1-F6EECF244321}">
                <p14:modId xmlns:p14="http://schemas.microsoft.com/office/powerpoint/2010/main" val="1957016997"/>
              </p:ext>
            </p:extLst>
          </p:nvPr>
        </p:nvGraphicFramePr>
        <p:xfrm>
          <a:off x="4230549" y="1678034"/>
          <a:ext cx="3730902" cy="3703590"/>
        </p:xfrm>
        <a:graphic>
          <a:graphicData uri="http://schemas.openxmlformats.org/drawingml/2006/table">
            <a:tbl>
              <a:tblPr>
                <a:tableStyleId>{5C22544A-7EE6-4342-B048-85BDC9FD1C3A}</a:tableStyleId>
              </a:tblPr>
              <a:tblGrid>
                <a:gridCol w="1552570">
                  <a:extLst>
                    <a:ext uri="{9D8B030D-6E8A-4147-A177-3AD203B41FA5}">
                      <a16:colId xmlns:a16="http://schemas.microsoft.com/office/drawing/2014/main" val="2891789165"/>
                    </a:ext>
                  </a:extLst>
                </a:gridCol>
                <a:gridCol w="1570372">
                  <a:extLst>
                    <a:ext uri="{9D8B030D-6E8A-4147-A177-3AD203B41FA5}">
                      <a16:colId xmlns:a16="http://schemas.microsoft.com/office/drawing/2014/main" val="135091300"/>
                    </a:ext>
                  </a:extLst>
                </a:gridCol>
                <a:gridCol w="607960">
                  <a:extLst>
                    <a:ext uri="{9D8B030D-6E8A-4147-A177-3AD203B41FA5}">
                      <a16:colId xmlns:a16="http://schemas.microsoft.com/office/drawing/2014/main" val="2961594174"/>
                    </a:ext>
                  </a:extLst>
                </a:gridCol>
              </a:tblGrid>
              <a:tr h="137170">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00BFF2"/>
                    </a:solidFill>
                  </a:tcPr>
                </a:tc>
                <a:extLst>
                  <a:ext uri="{0D108BD9-81ED-4DB2-BD59-A6C34878D82A}">
                    <a16:rowId xmlns:a16="http://schemas.microsoft.com/office/drawing/2014/main" val="2986064694"/>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UrbanStems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Flower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$435.7</a:t>
                      </a:r>
                    </a:p>
                  </a:txBody>
                  <a:tcPr marL="0" marR="0" marT="0" marB="0" anchor="b"/>
                </a:tc>
                <a:extLst>
                  <a:ext uri="{0D108BD9-81ED-4DB2-BD59-A6C34878D82A}">
                    <a16:rowId xmlns:a16="http://schemas.microsoft.com/office/drawing/2014/main" val="3154279273"/>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Hive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$423.1</a:t>
                      </a:r>
                    </a:p>
                  </a:txBody>
                  <a:tcPr marL="0" marR="0" marT="0" marB="0" anchor="b"/>
                </a:tc>
                <a:extLst>
                  <a:ext uri="{0D108BD9-81ED-4DB2-BD59-A6C34878D82A}">
                    <a16:rowId xmlns:a16="http://schemas.microsoft.com/office/drawing/2014/main" val="1682239239"/>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AllTrails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Outdoor Recreation</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$392.5</a:t>
                      </a:r>
                    </a:p>
                  </a:txBody>
                  <a:tcPr marL="0" marR="0" marT="0" marB="0" anchor="b"/>
                </a:tc>
                <a:extLst>
                  <a:ext uri="{0D108BD9-81ED-4DB2-BD59-A6C34878D82A}">
                    <a16:rowId xmlns:a16="http://schemas.microsoft.com/office/drawing/2014/main" val="98510553"/>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Calibrate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$382.3</a:t>
                      </a:r>
                    </a:p>
                  </a:txBody>
                  <a:tcPr marL="0" marR="0" marT="0" marB="0" anchor="b"/>
                </a:tc>
                <a:extLst>
                  <a:ext uri="{0D108BD9-81ED-4DB2-BD59-A6C34878D82A}">
                    <a16:rowId xmlns:a16="http://schemas.microsoft.com/office/drawing/2014/main" val="2714804605"/>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Ten-X</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Real Estate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$378.9</a:t>
                      </a:r>
                    </a:p>
                  </a:txBody>
                  <a:tcPr marL="0" marR="0" marT="0" marB="0" anchor="b"/>
                </a:tc>
                <a:extLst>
                  <a:ext uri="{0D108BD9-81ED-4DB2-BD59-A6C34878D82A}">
                    <a16:rowId xmlns:a16="http://schemas.microsoft.com/office/drawing/2014/main" val="1483444809"/>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Simplehuman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$376.3</a:t>
                      </a:r>
                    </a:p>
                  </a:txBody>
                  <a:tcPr marL="0" marR="0" marT="0" marB="0" anchor="b"/>
                </a:tc>
                <a:extLst>
                  <a:ext uri="{0D108BD9-81ED-4DB2-BD59-A6C34878D82A}">
                    <a16:rowId xmlns:a16="http://schemas.microsoft.com/office/drawing/2014/main" val="2515471245"/>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AnyTask</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$364.6</a:t>
                      </a:r>
                    </a:p>
                  </a:txBody>
                  <a:tcPr marL="0" marR="0" marT="0" marB="0" anchor="b"/>
                </a:tc>
                <a:extLst>
                  <a:ext uri="{0D108BD9-81ED-4DB2-BD59-A6C34878D82A}">
                    <a16:rowId xmlns:a16="http://schemas.microsoft.com/office/drawing/2014/main" val="4021329791"/>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The Inside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 Furnishing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$355.9</a:t>
                      </a:r>
                    </a:p>
                  </a:txBody>
                  <a:tcPr marL="0" marR="0" marT="0" marB="0" anchor="b"/>
                </a:tc>
                <a:extLst>
                  <a:ext uri="{0D108BD9-81ED-4DB2-BD59-A6C34878D82A}">
                    <a16:rowId xmlns:a16="http://schemas.microsoft.com/office/drawing/2014/main" val="1470324579"/>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Outer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 Furnishing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$330.9</a:t>
                      </a:r>
                    </a:p>
                  </a:txBody>
                  <a:tcPr marL="0" marR="0" marT="0" marB="0" anchor="b"/>
                </a:tc>
                <a:extLst>
                  <a:ext uri="{0D108BD9-81ED-4DB2-BD59-A6C34878D82A}">
                    <a16:rowId xmlns:a16="http://schemas.microsoft.com/office/drawing/2014/main" val="2585169700"/>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Resistance C Vitamins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Vitamins &amp; Supplements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$318.1</a:t>
                      </a:r>
                    </a:p>
                  </a:txBody>
                  <a:tcPr marL="0" marR="0" marT="0" marB="0" anchor="b"/>
                </a:tc>
                <a:extLst>
                  <a:ext uri="{0D108BD9-81ED-4DB2-BD59-A6C34878D82A}">
                    <a16:rowId xmlns:a16="http://schemas.microsoft.com/office/drawing/2014/main" val="2441223048"/>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Sofa City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 Furnishing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$282.9</a:t>
                      </a:r>
                    </a:p>
                  </a:txBody>
                  <a:tcPr marL="0" marR="0" marT="0" marB="0" anchor="b"/>
                </a:tc>
                <a:extLst>
                  <a:ext uri="{0D108BD9-81ED-4DB2-BD59-A6C34878D82A}">
                    <a16:rowId xmlns:a16="http://schemas.microsoft.com/office/drawing/2014/main" val="210915192"/>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Zebit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Marketplace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$271.5</a:t>
                      </a:r>
                    </a:p>
                  </a:txBody>
                  <a:tcPr marL="0" marR="0" marT="0" marB="0" anchor="b"/>
                </a:tc>
                <a:extLst>
                  <a:ext uri="{0D108BD9-81ED-4DB2-BD59-A6C34878D82A}">
                    <a16:rowId xmlns:a16="http://schemas.microsoft.com/office/drawing/2014/main" val="3288253235"/>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Skims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$254.9</a:t>
                      </a:r>
                    </a:p>
                  </a:txBody>
                  <a:tcPr marL="0" marR="0" marT="0" marB="0" anchor="b"/>
                </a:tc>
                <a:extLst>
                  <a:ext uri="{0D108BD9-81ED-4DB2-BD59-A6C34878D82A}">
                    <a16:rowId xmlns:a16="http://schemas.microsoft.com/office/drawing/2014/main" val="1106481631"/>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Harvest Hosts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Travel</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$246.0</a:t>
                      </a:r>
                    </a:p>
                  </a:txBody>
                  <a:tcPr marL="0" marR="0" marT="0" marB="0" anchor="b"/>
                </a:tc>
                <a:extLst>
                  <a:ext uri="{0D108BD9-81ED-4DB2-BD59-A6C34878D82A}">
                    <a16:rowId xmlns:a16="http://schemas.microsoft.com/office/drawing/2014/main" val="56017529"/>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Oxygen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$245.0</a:t>
                      </a:r>
                    </a:p>
                  </a:txBody>
                  <a:tcPr marL="0" marR="0" marT="0" marB="0" anchor="b"/>
                </a:tc>
                <a:extLst>
                  <a:ext uri="{0D108BD9-81ED-4DB2-BD59-A6C34878D82A}">
                    <a16:rowId xmlns:a16="http://schemas.microsoft.com/office/drawing/2014/main" val="3880448686"/>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SmartMatch</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$244.1</a:t>
                      </a:r>
                    </a:p>
                  </a:txBody>
                  <a:tcPr marL="0" marR="0" marT="0" marB="0" anchor="b"/>
                </a:tc>
                <a:extLst>
                  <a:ext uri="{0D108BD9-81ED-4DB2-BD59-A6C34878D82A}">
                    <a16:rowId xmlns:a16="http://schemas.microsoft.com/office/drawing/2014/main" val="2861847191"/>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MoneyLion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$238.5</a:t>
                      </a:r>
                    </a:p>
                  </a:txBody>
                  <a:tcPr marL="0" marR="0" marT="0" marB="0" anchor="b"/>
                </a:tc>
                <a:extLst>
                  <a:ext uri="{0D108BD9-81ED-4DB2-BD59-A6C34878D82A}">
                    <a16:rowId xmlns:a16="http://schemas.microsoft.com/office/drawing/2014/main" val="3437650739"/>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Intelliloan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$224.1</a:t>
                      </a:r>
                    </a:p>
                  </a:txBody>
                  <a:tcPr marL="0" marR="0" marT="0" marB="0" anchor="b"/>
                </a:tc>
                <a:extLst>
                  <a:ext uri="{0D108BD9-81ED-4DB2-BD59-A6C34878D82A}">
                    <a16:rowId xmlns:a16="http://schemas.microsoft.com/office/drawing/2014/main" val="274897140"/>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MYXfitness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Fitness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$219.8</a:t>
                      </a:r>
                    </a:p>
                  </a:txBody>
                  <a:tcPr marL="0" marR="0" marT="0" marB="0" anchor="b"/>
                </a:tc>
                <a:extLst>
                  <a:ext uri="{0D108BD9-81ED-4DB2-BD59-A6C34878D82A}">
                    <a16:rowId xmlns:a16="http://schemas.microsoft.com/office/drawing/2014/main" val="130079711"/>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Wiha Tools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Tools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$207.5</a:t>
                      </a:r>
                    </a:p>
                  </a:txBody>
                  <a:tcPr marL="0" marR="0" marT="0" marB="0" anchor="b"/>
                </a:tc>
                <a:extLst>
                  <a:ext uri="{0D108BD9-81ED-4DB2-BD59-A6C34878D82A}">
                    <a16:rowId xmlns:a16="http://schemas.microsoft.com/office/drawing/2014/main" val="214683645"/>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Top Eleven App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Gaming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$206.9</a:t>
                      </a:r>
                    </a:p>
                  </a:txBody>
                  <a:tcPr marL="0" marR="0" marT="0" marB="0" anchor="b"/>
                </a:tc>
                <a:extLst>
                  <a:ext uri="{0D108BD9-81ED-4DB2-BD59-A6C34878D82A}">
                    <a16:rowId xmlns:a16="http://schemas.microsoft.com/office/drawing/2014/main" val="4152718206"/>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Legacy Quote Insurance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$206.8</a:t>
                      </a:r>
                    </a:p>
                  </a:txBody>
                  <a:tcPr marL="0" marR="0" marT="0" marB="0" anchor="b"/>
                </a:tc>
                <a:extLst>
                  <a:ext uri="{0D108BD9-81ED-4DB2-BD59-A6C34878D82A}">
                    <a16:rowId xmlns:a16="http://schemas.microsoft.com/office/drawing/2014/main" val="1004329025"/>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Molekule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$198.7</a:t>
                      </a:r>
                    </a:p>
                  </a:txBody>
                  <a:tcPr marL="0" marR="0" marT="0" marB="0" anchor="b"/>
                </a:tc>
                <a:extLst>
                  <a:ext uri="{0D108BD9-81ED-4DB2-BD59-A6C34878D82A}">
                    <a16:rowId xmlns:a16="http://schemas.microsoft.com/office/drawing/2014/main" val="149398851"/>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Sentry Legal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$192.5</a:t>
                      </a:r>
                    </a:p>
                  </a:txBody>
                  <a:tcPr marL="0" marR="0" marT="0" marB="0" anchor="b"/>
                </a:tc>
                <a:extLst>
                  <a:ext uri="{0D108BD9-81ED-4DB2-BD59-A6C34878D82A}">
                    <a16:rowId xmlns:a16="http://schemas.microsoft.com/office/drawing/2014/main" val="26312790"/>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Angelinos Coffee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Beverages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$191.9</a:t>
                      </a:r>
                    </a:p>
                  </a:txBody>
                  <a:tcPr marL="0" marR="0" marT="0" marB="0" anchor="b"/>
                </a:tc>
                <a:extLst>
                  <a:ext uri="{0D108BD9-81ED-4DB2-BD59-A6C34878D82A}">
                    <a16:rowId xmlns:a16="http://schemas.microsoft.com/office/drawing/2014/main" val="3206897619"/>
                  </a:ext>
                </a:extLst>
              </a:tr>
              <a:tr h="137170">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One Medical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$189.4</a:t>
                      </a:r>
                    </a:p>
                  </a:txBody>
                  <a:tcPr marL="0" marR="0" marT="0" marB="0" anchor="b"/>
                </a:tc>
                <a:extLst>
                  <a:ext uri="{0D108BD9-81ED-4DB2-BD59-A6C34878D82A}">
                    <a16:rowId xmlns:a16="http://schemas.microsoft.com/office/drawing/2014/main" val="717019179"/>
                  </a:ext>
                </a:extLst>
              </a:tr>
            </a:tbl>
          </a:graphicData>
        </a:graphic>
      </p:graphicFrame>
      <p:cxnSp>
        <p:nvCxnSpPr>
          <p:cNvPr id="23" name="Straight Connector 22">
            <a:extLst>
              <a:ext uri="{FF2B5EF4-FFF2-40B4-BE49-F238E27FC236}">
                <a16:creationId xmlns:a16="http://schemas.microsoft.com/office/drawing/2014/main" id="{E68681C8-00BC-428B-8CC8-8214ADFB9616}"/>
              </a:ext>
            </a:extLst>
          </p:cNvPr>
          <p:cNvCxnSpPr>
            <a:cxnSpLocks/>
          </p:cNvCxnSpPr>
          <p:nvPr/>
        </p:nvCxnSpPr>
        <p:spPr>
          <a:xfrm>
            <a:off x="8053187" y="1691100"/>
            <a:ext cx="0" cy="3690254"/>
          </a:xfrm>
          <a:prstGeom prst="line">
            <a:avLst/>
          </a:prstGeom>
          <a:ln w="19050">
            <a:solidFill>
              <a:srgbClr val="00BFF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3F5E3722-FFA7-40F2-AF30-C75EA9DCB082}"/>
              </a:ext>
            </a:extLst>
          </p:cNvPr>
          <p:cNvGraphicFramePr>
            <a:graphicFrameLocks noGrp="1"/>
          </p:cNvGraphicFramePr>
          <p:nvPr>
            <p:extLst>
              <p:ext uri="{D42A27DB-BD31-4B8C-83A1-F6EECF244321}">
                <p14:modId xmlns:p14="http://schemas.microsoft.com/office/powerpoint/2010/main" val="487152210"/>
              </p:ext>
            </p:extLst>
          </p:nvPr>
        </p:nvGraphicFramePr>
        <p:xfrm>
          <a:off x="8138519" y="1678034"/>
          <a:ext cx="3730905" cy="3429000"/>
        </p:xfrm>
        <a:graphic>
          <a:graphicData uri="http://schemas.openxmlformats.org/drawingml/2006/table">
            <a:tbl>
              <a:tblPr>
                <a:tableStyleId>{5C22544A-7EE6-4342-B048-85BDC9FD1C3A}</a:tableStyleId>
              </a:tblPr>
              <a:tblGrid>
                <a:gridCol w="1724308">
                  <a:extLst>
                    <a:ext uri="{9D8B030D-6E8A-4147-A177-3AD203B41FA5}">
                      <a16:colId xmlns:a16="http://schemas.microsoft.com/office/drawing/2014/main" val="2891789165"/>
                    </a:ext>
                  </a:extLst>
                </a:gridCol>
                <a:gridCol w="1292462">
                  <a:extLst>
                    <a:ext uri="{9D8B030D-6E8A-4147-A177-3AD203B41FA5}">
                      <a16:colId xmlns:a16="http://schemas.microsoft.com/office/drawing/2014/main" val="135091300"/>
                    </a:ext>
                  </a:extLst>
                </a:gridCol>
                <a:gridCol w="714135">
                  <a:extLst>
                    <a:ext uri="{9D8B030D-6E8A-4147-A177-3AD203B41FA5}">
                      <a16:colId xmlns:a16="http://schemas.microsoft.com/office/drawing/2014/main" val="2961594174"/>
                    </a:ext>
                  </a:extLst>
                </a:gridCol>
              </a:tblGrid>
              <a:tr h="83819">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Brand</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Category</a:t>
                      </a:r>
                    </a:p>
                  </a:txBody>
                  <a:tcPr marL="0" marR="0" marT="0" marB="0" anchor="b">
                    <a:solidFill>
                      <a:srgbClr val="00BFF2"/>
                    </a:solidFill>
                  </a:tcPr>
                </a:tc>
                <a:tc>
                  <a:txBody>
                    <a:bodyPr/>
                    <a:lstStyle/>
                    <a:p>
                      <a:pPr algn="ctr" fontAlgn="b"/>
                      <a:r>
                        <a:rPr lang="en-US" sz="900" b="1" i="0" u="none" strike="noStrike">
                          <a:solidFill>
                            <a:schemeClr val="bg1"/>
                          </a:solidFill>
                          <a:effectLst/>
                          <a:latin typeface="Helvetica" panose="020B0604020202020204" pitchFamily="34" charset="0"/>
                          <a:cs typeface="Helvetica" panose="020B0604020202020204" pitchFamily="34" charset="0"/>
                        </a:rPr>
                        <a:t>$$$ (000)</a:t>
                      </a:r>
                    </a:p>
                  </a:txBody>
                  <a:tcPr marL="0" marR="0" marT="0" marB="0" anchor="b">
                    <a:solidFill>
                      <a:srgbClr val="00BFF2"/>
                    </a:solidFill>
                  </a:tcPr>
                </a:tc>
                <a:extLst>
                  <a:ext uri="{0D108BD9-81ED-4DB2-BD59-A6C34878D82A}">
                    <a16:rowId xmlns:a16="http://schemas.microsoft.com/office/drawing/2014/main" val="2986064694"/>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Origin In-home Test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At-Home Testing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$176.0</a:t>
                      </a:r>
                    </a:p>
                  </a:txBody>
                  <a:tcPr marL="0" marR="0" marT="0" marB="0" anchor="b"/>
                </a:tc>
                <a:extLst>
                  <a:ext uri="{0D108BD9-81ED-4DB2-BD59-A6C34878D82A}">
                    <a16:rowId xmlns:a16="http://schemas.microsoft.com/office/drawing/2014/main" val="2585169700"/>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Hotel Spa</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$173.9</a:t>
                      </a:r>
                    </a:p>
                  </a:txBody>
                  <a:tcPr marL="0" marR="0" marT="0" marB="0" anchor="b"/>
                </a:tc>
                <a:extLst>
                  <a:ext uri="{0D108BD9-81ED-4DB2-BD59-A6C34878D82A}">
                    <a16:rowId xmlns:a16="http://schemas.microsoft.com/office/drawing/2014/main" val="2441223048"/>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White Heart Legal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$171.4</a:t>
                      </a:r>
                    </a:p>
                  </a:txBody>
                  <a:tcPr marL="0" marR="0" marT="0" marB="0" anchor="b"/>
                </a:tc>
                <a:extLst>
                  <a:ext uri="{0D108BD9-81ED-4DB2-BD59-A6C34878D82A}">
                    <a16:rowId xmlns:a16="http://schemas.microsoft.com/office/drawing/2014/main" val="210915192"/>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Bob Hurley RV Dealership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Travel</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$168.1</a:t>
                      </a:r>
                    </a:p>
                  </a:txBody>
                  <a:tcPr marL="0" marR="0" marT="0" marB="0" anchor="b"/>
                </a:tc>
                <a:extLst>
                  <a:ext uri="{0D108BD9-81ED-4DB2-BD59-A6C34878D82A}">
                    <a16:rowId xmlns:a16="http://schemas.microsoft.com/office/drawing/2014/main" val="3288253235"/>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SurelyWell</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$166.3</a:t>
                      </a:r>
                    </a:p>
                  </a:txBody>
                  <a:tcPr marL="0" marR="0" marT="0" marB="0" anchor="b"/>
                </a:tc>
                <a:extLst>
                  <a:ext uri="{0D108BD9-81ED-4DB2-BD59-A6C34878D82A}">
                    <a16:rowId xmlns:a16="http://schemas.microsoft.com/office/drawing/2014/main" val="90529177"/>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NakedWines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Alcohol Delivery</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$162.4</a:t>
                      </a:r>
                    </a:p>
                  </a:txBody>
                  <a:tcPr marL="0" marR="0" marT="0" marB="0" anchor="b"/>
                </a:tc>
                <a:extLst>
                  <a:ext uri="{0D108BD9-81ED-4DB2-BD59-A6C34878D82A}">
                    <a16:rowId xmlns:a16="http://schemas.microsoft.com/office/drawing/2014/main" val="2341774591"/>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Standard Process Nutrition</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Vitamins &amp; Supplements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$156.3</a:t>
                      </a:r>
                    </a:p>
                  </a:txBody>
                  <a:tcPr marL="0" marR="0" marT="0" marB="0" anchor="b"/>
                </a:tc>
                <a:extLst>
                  <a:ext uri="{0D108BD9-81ED-4DB2-BD59-A6C34878D82A}">
                    <a16:rowId xmlns:a16="http://schemas.microsoft.com/office/drawing/2014/main" val="3255522272"/>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PeopleReady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$145.0</a:t>
                      </a:r>
                    </a:p>
                  </a:txBody>
                  <a:tcPr marL="0" marR="0" marT="0" marB="0" anchor="b"/>
                </a:tc>
                <a:extLst>
                  <a:ext uri="{0D108BD9-81ED-4DB2-BD59-A6C34878D82A}">
                    <a16:rowId xmlns:a16="http://schemas.microsoft.com/office/drawing/2014/main" val="3894129193"/>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Sera Labs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$141.9</a:t>
                      </a:r>
                    </a:p>
                  </a:txBody>
                  <a:tcPr marL="0" marR="0" marT="0" marB="0" anchor="b"/>
                </a:tc>
                <a:extLst>
                  <a:ext uri="{0D108BD9-81ED-4DB2-BD59-A6C34878D82A}">
                    <a16:rowId xmlns:a16="http://schemas.microsoft.com/office/drawing/2014/main" val="3649506530"/>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Pair Eyewear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$140.0</a:t>
                      </a:r>
                    </a:p>
                  </a:txBody>
                  <a:tcPr marL="0" marR="0" marT="0" marB="0" anchor="b"/>
                </a:tc>
                <a:extLst>
                  <a:ext uri="{0D108BD9-81ED-4DB2-BD59-A6C34878D82A}">
                    <a16:rowId xmlns:a16="http://schemas.microsoft.com/office/drawing/2014/main" val="3851891424"/>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AAPC</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$133.5</a:t>
                      </a:r>
                    </a:p>
                  </a:txBody>
                  <a:tcPr marL="0" marR="0" marT="0" marB="0" anchor="b"/>
                </a:tc>
                <a:extLst>
                  <a:ext uri="{0D108BD9-81ED-4DB2-BD59-A6C34878D82A}">
                    <a16:rowId xmlns:a16="http://schemas.microsoft.com/office/drawing/2014/main" val="3928251004"/>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Roccat</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Gaming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$132.8</a:t>
                      </a:r>
                    </a:p>
                  </a:txBody>
                  <a:tcPr marL="0" marR="0" marT="0" marB="0" anchor="b"/>
                </a:tc>
                <a:extLst>
                  <a:ext uri="{0D108BD9-81ED-4DB2-BD59-A6C34878D82A}">
                    <a16:rowId xmlns:a16="http://schemas.microsoft.com/office/drawing/2014/main" val="1157448022"/>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Life Care Insurance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$130.4</a:t>
                      </a:r>
                    </a:p>
                  </a:txBody>
                  <a:tcPr marL="0" marR="0" marT="0" marB="0" anchor="b"/>
                </a:tc>
                <a:extLst>
                  <a:ext uri="{0D108BD9-81ED-4DB2-BD59-A6C34878D82A}">
                    <a16:rowId xmlns:a16="http://schemas.microsoft.com/office/drawing/2014/main" val="1669119119"/>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mdINR</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At-Home Testing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$120.5</a:t>
                      </a:r>
                    </a:p>
                  </a:txBody>
                  <a:tcPr marL="0" marR="0" marT="0" marB="0" anchor="b"/>
                </a:tc>
                <a:extLst>
                  <a:ext uri="{0D108BD9-81ED-4DB2-BD59-A6C34878D82A}">
                    <a16:rowId xmlns:a16="http://schemas.microsoft.com/office/drawing/2014/main" val="660935024"/>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Pixels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 Furnishing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$116.7</a:t>
                      </a:r>
                    </a:p>
                  </a:txBody>
                  <a:tcPr marL="0" marR="0" marT="0" marB="0" anchor="b"/>
                </a:tc>
                <a:extLst>
                  <a:ext uri="{0D108BD9-81ED-4DB2-BD59-A6C34878D82A}">
                    <a16:rowId xmlns:a16="http://schemas.microsoft.com/office/drawing/2014/main" val="3364932586"/>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Jet Academy</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Fitness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$116.7</a:t>
                      </a:r>
                    </a:p>
                  </a:txBody>
                  <a:tcPr marL="0" marR="0" marT="0" marB="0" anchor="b"/>
                </a:tc>
                <a:extLst>
                  <a:ext uri="{0D108BD9-81ED-4DB2-BD59-A6C34878D82A}">
                    <a16:rowId xmlns:a16="http://schemas.microsoft.com/office/drawing/2014/main" val="1488577570"/>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SwitchUp</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Online Education</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$112.5</a:t>
                      </a:r>
                    </a:p>
                  </a:txBody>
                  <a:tcPr marL="0" marR="0" marT="0" marB="0" anchor="b"/>
                </a:tc>
                <a:extLst>
                  <a:ext uri="{0D108BD9-81ED-4DB2-BD59-A6C34878D82A}">
                    <a16:rowId xmlns:a16="http://schemas.microsoft.com/office/drawing/2014/main" val="1222897852"/>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True Hardwoods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Home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$112.4</a:t>
                      </a:r>
                    </a:p>
                  </a:txBody>
                  <a:tcPr marL="0" marR="0" marT="0" marB="0" anchor="b"/>
                </a:tc>
                <a:extLst>
                  <a:ext uri="{0D108BD9-81ED-4DB2-BD59-A6C34878D82A}">
                    <a16:rowId xmlns:a16="http://schemas.microsoft.com/office/drawing/2014/main" val="2654452443"/>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Carequiz</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$112.0</a:t>
                      </a:r>
                    </a:p>
                  </a:txBody>
                  <a:tcPr marL="0" marR="0" marT="0" marB="0" anchor="b"/>
                </a:tc>
                <a:extLst>
                  <a:ext uri="{0D108BD9-81ED-4DB2-BD59-A6C34878D82A}">
                    <a16:rowId xmlns:a16="http://schemas.microsoft.com/office/drawing/2014/main" val="3539378946"/>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ABM Industries</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$109.9</a:t>
                      </a:r>
                    </a:p>
                  </a:txBody>
                  <a:tcPr marL="0" marR="0" marT="0" marB="0" anchor="b"/>
                </a:tc>
                <a:extLst>
                  <a:ext uri="{0D108BD9-81ED-4DB2-BD59-A6C34878D82A}">
                    <a16:rowId xmlns:a16="http://schemas.microsoft.com/office/drawing/2014/main" val="763459818"/>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Weslend</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$109.5</a:t>
                      </a:r>
                    </a:p>
                  </a:txBody>
                  <a:tcPr marL="0" marR="0" marT="0" marB="0" anchor="b"/>
                </a:tc>
                <a:extLst>
                  <a:ext uri="{0D108BD9-81ED-4DB2-BD59-A6C34878D82A}">
                    <a16:rowId xmlns:a16="http://schemas.microsoft.com/office/drawing/2014/main" val="1584063178"/>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American Financing Mortgage</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$108.9</a:t>
                      </a:r>
                    </a:p>
                  </a:txBody>
                  <a:tcPr marL="0" marR="0" marT="0" marB="0" anchor="b"/>
                </a:tc>
                <a:extLst>
                  <a:ext uri="{0D108BD9-81ED-4DB2-BD59-A6C34878D82A}">
                    <a16:rowId xmlns:a16="http://schemas.microsoft.com/office/drawing/2014/main" val="654071097"/>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Chroma Gro</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Plant Care</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$107.4</a:t>
                      </a:r>
                    </a:p>
                  </a:txBody>
                  <a:tcPr marL="0" marR="0" marT="0" marB="0" anchor="b"/>
                </a:tc>
                <a:extLst>
                  <a:ext uri="{0D108BD9-81ED-4DB2-BD59-A6C34878D82A}">
                    <a16:rowId xmlns:a16="http://schemas.microsoft.com/office/drawing/2014/main" val="3740739190"/>
                  </a:ext>
                </a:extLst>
              </a:tr>
              <a:tr h="127363">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Hip Optical </a:t>
                      </a:r>
                    </a:p>
                  </a:txBody>
                  <a:tcPr marL="0" marR="0" marT="0" marB="0" anchor="b"/>
                </a:tc>
                <a:tc>
                  <a:txBody>
                    <a:bodyPr/>
                    <a:lstStyle/>
                    <a:p>
                      <a:pPr algn="l" fontAlgn="b"/>
                      <a:r>
                        <a:rPr lang="en-US" sz="9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b"/>
                </a:tc>
                <a:tc>
                  <a:txBody>
                    <a:bodyPr/>
                    <a:lstStyle/>
                    <a:p>
                      <a:pPr algn="r" fontAlgn="b"/>
                      <a:r>
                        <a:rPr lang="en-US" sz="900" b="0" i="0" u="none" strike="noStrike">
                          <a:solidFill>
                            <a:srgbClr val="1B1464"/>
                          </a:solidFill>
                          <a:effectLst/>
                          <a:latin typeface="Helvetica" panose="020B0604020202020204" pitchFamily="34" charset="0"/>
                          <a:cs typeface="Helvetica" panose="020B0604020202020204" pitchFamily="34" charset="0"/>
                        </a:rPr>
                        <a:t>$103.8</a:t>
                      </a:r>
                    </a:p>
                  </a:txBody>
                  <a:tcPr marL="0" marR="0" marT="0" marB="0" anchor="b"/>
                </a:tc>
                <a:extLst>
                  <a:ext uri="{0D108BD9-81ED-4DB2-BD59-A6C34878D82A}">
                    <a16:rowId xmlns:a16="http://schemas.microsoft.com/office/drawing/2014/main" val="1447002291"/>
                  </a:ext>
                </a:extLst>
              </a:tr>
            </a:tbl>
          </a:graphicData>
        </a:graphic>
      </p:graphicFrame>
      <p:sp>
        <p:nvSpPr>
          <p:cNvPr id="27" name="Rectangle: Rounded Corners 26">
            <a:extLst>
              <a:ext uri="{FF2B5EF4-FFF2-40B4-BE49-F238E27FC236}">
                <a16:creationId xmlns:a16="http://schemas.microsoft.com/office/drawing/2014/main" id="{089C03D7-0659-4114-A47A-8691749D4DA3}"/>
              </a:ext>
            </a:extLst>
          </p:cNvPr>
          <p:cNvSpPr/>
          <p:nvPr/>
        </p:nvSpPr>
        <p:spPr>
          <a:xfrm>
            <a:off x="195980" y="5454932"/>
            <a:ext cx="11765131" cy="740946"/>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Shift4Shop eCommerce Blog">
            <a:extLst>
              <a:ext uri="{FF2B5EF4-FFF2-40B4-BE49-F238E27FC236}">
                <a16:creationId xmlns:a16="http://schemas.microsoft.com/office/drawing/2014/main" id="{D3F95296-B5D9-4212-8D33-C035121E6DC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1475" y="5606237"/>
            <a:ext cx="1700213" cy="219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0" descr="Allbirds at San Francisco Premium Outlets® - A Shopping Center in  Livermore, CA - A Simon Property">
            <a:extLst>
              <a:ext uri="{FF2B5EF4-FFF2-40B4-BE49-F238E27FC236}">
                <a16:creationId xmlns:a16="http://schemas.microsoft.com/office/drawing/2014/main" id="{C9413067-0ABD-47EE-8A6E-3B7444E3079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89991" y="5863028"/>
            <a:ext cx="991921" cy="3160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SurelyWell | Wholesale">
            <a:extLst>
              <a:ext uri="{FF2B5EF4-FFF2-40B4-BE49-F238E27FC236}">
                <a16:creationId xmlns:a16="http://schemas.microsoft.com/office/drawing/2014/main" id="{4A2FB6DD-C40C-43BB-AED0-287F7C84439C}"/>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30292" y="5539978"/>
            <a:ext cx="1033981" cy="5386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a:extLst>
              <a:ext uri="{FF2B5EF4-FFF2-40B4-BE49-F238E27FC236}">
                <a16:creationId xmlns:a16="http://schemas.microsoft.com/office/drawing/2014/main" id="{3A05AE4D-BD69-46A3-8029-E77D5815491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84758" y="5571120"/>
            <a:ext cx="833520" cy="4052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One Medical – Logos Download">
            <a:extLst>
              <a:ext uri="{FF2B5EF4-FFF2-40B4-BE49-F238E27FC236}">
                <a16:creationId xmlns:a16="http://schemas.microsoft.com/office/drawing/2014/main" id="{E2A84DCC-81C8-4D39-BFEA-26E34E8327B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822965" y="5895398"/>
            <a:ext cx="1407916" cy="1759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iveonline – Creating the sustainable digital economy">
            <a:extLst>
              <a:ext uri="{FF2B5EF4-FFF2-40B4-BE49-F238E27FC236}">
                <a16:creationId xmlns:a16="http://schemas.microsoft.com/office/drawing/2014/main" id="{50B199D2-90D3-43A1-8007-AF144212021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348297" y="5818938"/>
            <a:ext cx="1388678" cy="3289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opNet.com Profile | Jim Mayfield – Island Business Brokers">
            <a:extLst>
              <a:ext uri="{FF2B5EF4-FFF2-40B4-BE49-F238E27FC236}">
                <a16:creationId xmlns:a16="http://schemas.microsoft.com/office/drawing/2014/main" id="{F6A1F27D-7FEE-49F3-8834-F28D6FAAB4E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345191" y="5525977"/>
            <a:ext cx="1160813" cy="2755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telliloan Home Mortgages Reviews (September 2021) | SuperMoney">
            <a:extLst>
              <a:ext uri="{FF2B5EF4-FFF2-40B4-BE49-F238E27FC236}">
                <a16:creationId xmlns:a16="http://schemas.microsoft.com/office/drawing/2014/main" id="{FD9A3A31-D7DC-4898-B984-A5940A99193A}"/>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244062" y="5853698"/>
            <a:ext cx="1280157" cy="228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Jobs at Cerebral">
            <a:extLst>
              <a:ext uri="{FF2B5EF4-FFF2-40B4-BE49-F238E27FC236}">
                <a16:creationId xmlns:a16="http://schemas.microsoft.com/office/drawing/2014/main" id="{1E94FBC4-4A52-4096-B519-C8B1ECD6DF51}"/>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525344" y="5918294"/>
            <a:ext cx="1000454" cy="2254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Download Mrs Meyers Logo Png PNG Image with No Background - PNGkey.com">
            <a:extLst>
              <a:ext uri="{FF2B5EF4-FFF2-40B4-BE49-F238E27FC236}">
                <a16:creationId xmlns:a16="http://schemas.microsoft.com/office/drawing/2014/main" id="{3189E93F-09DF-4B77-BB3D-71663B2732AC}"/>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220564" y="5560830"/>
            <a:ext cx="917955" cy="2677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istance C - Windmill Vitamins">
            <a:extLst>
              <a:ext uri="{FF2B5EF4-FFF2-40B4-BE49-F238E27FC236}">
                <a16:creationId xmlns:a16="http://schemas.microsoft.com/office/drawing/2014/main" id="{5CF348EC-C3C6-4469-9021-0FCCFDA1B3DB}"/>
              </a:ext>
            </a:extLst>
          </p:cNvPr>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41086" y="5531254"/>
            <a:ext cx="1338137" cy="3286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0">
            <a:extLst>
              <a:ext uri="{FF2B5EF4-FFF2-40B4-BE49-F238E27FC236}">
                <a16:creationId xmlns:a16="http://schemas.microsoft.com/office/drawing/2014/main" id="{AEF0B728-BEE5-4CF1-9946-4F9D06CAD8F4}"/>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387995" y="5534417"/>
            <a:ext cx="1010161" cy="24647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roker Application Checklist">
            <a:extLst>
              <a:ext uri="{FF2B5EF4-FFF2-40B4-BE49-F238E27FC236}">
                <a16:creationId xmlns:a16="http://schemas.microsoft.com/office/drawing/2014/main" id="{6842FE29-3CE3-4892-B089-194810929868}"/>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644208" y="5489606"/>
            <a:ext cx="1023495" cy="3182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B782D996-63BA-41C4-9C34-62E57A1AC41C}"/>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9819243" y="5866843"/>
            <a:ext cx="1098645"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ip Optical">
            <a:extLst>
              <a:ext uri="{FF2B5EF4-FFF2-40B4-BE49-F238E27FC236}">
                <a16:creationId xmlns:a16="http://schemas.microsoft.com/office/drawing/2014/main" id="{B1161147-7921-4CBB-947B-347806D160FD}"/>
              </a:ext>
            </a:extLst>
          </p:cNvPr>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941752" y="5494121"/>
            <a:ext cx="477694" cy="2867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hromaGro">
            <a:extLst>
              <a:ext uri="{FF2B5EF4-FFF2-40B4-BE49-F238E27FC236}">
                <a16:creationId xmlns:a16="http://schemas.microsoft.com/office/drawing/2014/main" id="{10425E3C-4EE9-4BFE-B9C9-52003CEA740F}"/>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1050352" y="5752966"/>
            <a:ext cx="738187" cy="44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26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44207" y="3429000"/>
            <a:ext cx="76282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white"/>
                </a:solidFill>
                <a:latin typeface="Helvetica" pitchFamily="2" charset="0"/>
              </a:rPr>
              <a:t>Appendix</a:t>
            </a:r>
            <a:endParaRPr kumimoji="0" lang="en-US" sz="28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92741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B681617-EE9A-4CA7-A573-17CD1A0EABD5}"/>
              </a:ext>
            </a:extLst>
          </p:cNvPr>
          <p:cNvSpPr/>
          <p:nvPr/>
        </p:nvSpPr>
        <p:spPr>
          <a:xfrm>
            <a:off x="1" y="1279188"/>
            <a:ext cx="12192000" cy="558996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46750" y="6586958"/>
            <a:ext cx="11666767" cy="2462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526244" y="6323014"/>
            <a:ext cx="11570057" cy="246222"/>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MM = millions. </a:t>
            </a:r>
          </a:p>
        </p:txBody>
      </p:sp>
      <p:sp>
        <p:nvSpPr>
          <p:cNvPr id="21" name="Rectangle 20">
            <a:extLst>
              <a:ext uri="{FF2B5EF4-FFF2-40B4-BE49-F238E27FC236}">
                <a16:creationId xmlns:a16="http://schemas.microsoft.com/office/drawing/2014/main" id="{DF883384-F7AA-4B04-A25D-AC131CEE1611}"/>
              </a:ext>
            </a:extLst>
          </p:cNvPr>
          <p:cNvSpPr/>
          <p:nvPr/>
        </p:nvSpPr>
        <p:spPr>
          <a:xfrm>
            <a:off x="142043" y="207494"/>
            <a:ext cx="11954258" cy="830997"/>
          </a:xfrm>
          <a:prstGeom prst="rect">
            <a:avLst/>
          </a:prstGeom>
        </p:spPr>
        <p:txBody>
          <a:bodyPr wrap="square">
            <a:spAutoFit/>
          </a:bodyPr>
          <a:lstStyle/>
          <a:p>
            <a:r>
              <a:rPr lang="en-US" sz="2400" b="1">
                <a:solidFill>
                  <a:srgbClr val="ED3C8D"/>
                </a:solidFill>
                <a:latin typeface="Helvetica" pitchFamily="2" charset="0"/>
              </a:rPr>
              <a:t>‘Non-COVID’ Segment: </a:t>
            </a:r>
            <a:r>
              <a:rPr lang="en-US" sz="2400" b="1">
                <a:solidFill>
                  <a:srgbClr val="1F1A62"/>
                </a:solidFill>
                <a:latin typeface="Helvetica" pitchFamily="2" charset="0"/>
              </a:rPr>
              <a:t>YOY New National TV Advertiser Categories Ranked by Total Spend (full list)</a:t>
            </a:r>
          </a:p>
        </p:txBody>
      </p:sp>
      <p:sp>
        <p:nvSpPr>
          <p:cNvPr id="16" name="TextBox 15">
            <a:extLst>
              <a:ext uri="{FF2B5EF4-FFF2-40B4-BE49-F238E27FC236}">
                <a16:creationId xmlns:a16="http://schemas.microsoft.com/office/drawing/2014/main" id="{83FFAB2B-0A12-4B6F-847A-0AF53CCE0C5F}"/>
              </a:ext>
            </a:extLst>
          </p:cNvPr>
          <p:cNvSpPr txBox="1"/>
          <p:nvPr/>
        </p:nvSpPr>
        <p:spPr>
          <a:xfrm>
            <a:off x="897118" y="1311574"/>
            <a:ext cx="459578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1H ‘20</a:t>
            </a:r>
          </a:p>
        </p:txBody>
      </p:sp>
      <p:sp>
        <p:nvSpPr>
          <p:cNvPr id="17" name="TextBox 16">
            <a:extLst>
              <a:ext uri="{FF2B5EF4-FFF2-40B4-BE49-F238E27FC236}">
                <a16:creationId xmlns:a16="http://schemas.microsoft.com/office/drawing/2014/main" id="{76B9849A-795A-434F-9F4A-DDF5617D73A3}"/>
              </a:ext>
            </a:extLst>
          </p:cNvPr>
          <p:cNvSpPr txBox="1"/>
          <p:nvPr/>
        </p:nvSpPr>
        <p:spPr>
          <a:xfrm>
            <a:off x="6699095" y="1280796"/>
            <a:ext cx="4595786" cy="307777"/>
          </a:xfrm>
          <a:prstGeom prst="rect">
            <a:avLst/>
          </a:prstGeom>
          <a:noFill/>
          <a:ln>
            <a:noFill/>
          </a:ln>
        </p:spPr>
        <p:txBody>
          <a:bodyPr wrap="square">
            <a:spAutoFit/>
          </a:bodyPr>
          <a:lstStyle>
            <a:defPPr>
              <a:defRPr lang="en-US"/>
            </a:defPPr>
            <a:lvl1pPr algn="ctr">
              <a:defRPr sz="1400" b="1" i="0" u="sng" strike="noStrike">
                <a:solidFill>
                  <a:srgbClr val="1F1A62"/>
                </a:solidFill>
                <a:effectLst/>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1H ‘21</a:t>
            </a:r>
          </a:p>
        </p:txBody>
      </p:sp>
      <p:graphicFrame>
        <p:nvGraphicFramePr>
          <p:cNvPr id="13" name="Table 12">
            <a:extLst>
              <a:ext uri="{FF2B5EF4-FFF2-40B4-BE49-F238E27FC236}">
                <a16:creationId xmlns:a16="http://schemas.microsoft.com/office/drawing/2014/main" id="{8FD337BC-0844-46B5-BD88-B79B7BEB6279}"/>
              </a:ext>
            </a:extLst>
          </p:cNvPr>
          <p:cNvGraphicFramePr>
            <a:graphicFrameLocks noGrp="1"/>
          </p:cNvGraphicFramePr>
          <p:nvPr>
            <p:extLst>
              <p:ext uri="{D42A27DB-BD31-4B8C-83A1-F6EECF244321}">
                <p14:modId xmlns:p14="http://schemas.microsoft.com/office/powerpoint/2010/main" val="4029405367"/>
              </p:ext>
            </p:extLst>
          </p:nvPr>
        </p:nvGraphicFramePr>
        <p:xfrm>
          <a:off x="142042" y="1612051"/>
          <a:ext cx="5787266" cy="4629380"/>
        </p:xfrm>
        <a:graphic>
          <a:graphicData uri="http://schemas.openxmlformats.org/drawingml/2006/table">
            <a:tbl>
              <a:tblPr>
                <a:tableStyleId>{5C22544A-7EE6-4342-B048-85BDC9FD1C3A}</a:tableStyleId>
              </a:tblPr>
              <a:tblGrid>
                <a:gridCol w="553283">
                  <a:extLst>
                    <a:ext uri="{9D8B030D-6E8A-4147-A177-3AD203B41FA5}">
                      <a16:colId xmlns:a16="http://schemas.microsoft.com/office/drawing/2014/main" val="2891789165"/>
                    </a:ext>
                  </a:extLst>
                </a:gridCol>
                <a:gridCol w="1400175">
                  <a:extLst>
                    <a:ext uri="{9D8B030D-6E8A-4147-A177-3AD203B41FA5}">
                      <a16:colId xmlns:a16="http://schemas.microsoft.com/office/drawing/2014/main" val="135091300"/>
                    </a:ext>
                  </a:extLst>
                </a:gridCol>
                <a:gridCol w="968211">
                  <a:extLst>
                    <a:ext uri="{9D8B030D-6E8A-4147-A177-3AD203B41FA5}">
                      <a16:colId xmlns:a16="http://schemas.microsoft.com/office/drawing/2014/main" val="4277192097"/>
                    </a:ext>
                  </a:extLst>
                </a:gridCol>
                <a:gridCol w="980388">
                  <a:extLst>
                    <a:ext uri="{9D8B030D-6E8A-4147-A177-3AD203B41FA5}">
                      <a16:colId xmlns:a16="http://schemas.microsoft.com/office/drawing/2014/main" val="2616400234"/>
                    </a:ext>
                  </a:extLst>
                </a:gridCol>
                <a:gridCol w="999241">
                  <a:extLst>
                    <a:ext uri="{9D8B030D-6E8A-4147-A177-3AD203B41FA5}">
                      <a16:colId xmlns:a16="http://schemas.microsoft.com/office/drawing/2014/main" val="3940032713"/>
                    </a:ext>
                  </a:extLst>
                </a:gridCol>
                <a:gridCol w="885968">
                  <a:extLst>
                    <a:ext uri="{9D8B030D-6E8A-4147-A177-3AD203B41FA5}">
                      <a16:colId xmlns:a16="http://schemas.microsoft.com/office/drawing/2014/main" val="2961594174"/>
                    </a:ext>
                  </a:extLst>
                </a:gridCol>
              </a:tblGrid>
              <a:tr h="197508">
                <a:tc>
                  <a:txBody>
                    <a:bodyPr/>
                    <a:lstStyle/>
                    <a:p>
                      <a:pPr algn="ctr">
                        <a:lnSpc>
                          <a:spcPts val="500"/>
                        </a:lnSpc>
                      </a:pPr>
                      <a:r>
                        <a:rPr lang="en-US" sz="900" b="1">
                          <a:solidFill>
                            <a:schemeClr val="bg1"/>
                          </a:solidFill>
                          <a:latin typeface="Helvetica" panose="020B0403020202020204" pitchFamily="34" charset="0"/>
                        </a:rPr>
                        <a:t>Rank</a:t>
                      </a:r>
                    </a:p>
                  </a:txBody>
                  <a:tcPr marL="133877" marR="133877" marT="28388" marB="28388" anchor="b">
                    <a:solidFill>
                      <a:srgbClr val="1F1A62"/>
                    </a:solidFill>
                  </a:tcPr>
                </a:tc>
                <a:tc>
                  <a:txBody>
                    <a:bodyPr/>
                    <a:lstStyle/>
                    <a:p>
                      <a:pPr algn="ctr">
                        <a:lnSpc>
                          <a:spcPts val="500"/>
                        </a:lnSpc>
                      </a:pPr>
                      <a:r>
                        <a:rPr lang="en-US" sz="900" b="1">
                          <a:solidFill>
                            <a:schemeClr val="bg1"/>
                          </a:solidFill>
                          <a:latin typeface="Helvetica" panose="020B0403020202020204" pitchFamily="34" charset="0"/>
                        </a:rPr>
                        <a:t>Category</a:t>
                      </a:r>
                    </a:p>
                  </a:txBody>
                  <a:tcPr marL="133877" marR="133877" marT="28388" marB="28388" anchor="b">
                    <a:solidFill>
                      <a:srgbClr val="1F1A62"/>
                    </a:solidFill>
                  </a:tcPr>
                </a:tc>
                <a:tc>
                  <a:txBody>
                    <a:bodyPr/>
                    <a:lstStyle/>
                    <a:p>
                      <a:pPr algn="ctr">
                        <a:lnSpc>
                          <a:spcPts val="500"/>
                        </a:lnSpc>
                      </a:pPr>
                      <a:r>
                        <a:rPr lang="en-US" sz="900" b="1">
                          <a:solidFill>
                            <a:schemeClr val="bg1"/>
                          </a:solidFill>
                          <a:latin typeface="Helvetica" panose="020B0403020202020204" pitchFamily="34" charset="0"/>
                        </a:rPr>
                        <a:t># of Brands</a:t>
                      </a:r>
                    </a:p>
                  </a:txBody>
                  <a:tcPr marL="133877" marR="133877" marT="28388" marB="28388" anchor="b">
                    <a:solidFill>
                      <a:srgbClr val="1F1A62"/>
                    </a:solidFill>
                  </a:tcPr>
                </a:tc>
                <a:tc>
                  <a:txBody>
                    <a:bodyPr/>
                    <a:lstStyle/>
                    <a:p>
                      <a:pPr algn="ctr">
                        <a:lnSpc>
                          <a:spcPts val="500"/>
                        </a:lnSpc>
                      </a:pPr>
                      <a:r>
                        <a:rPr lang="en-US" sz="900" b="1">
                          <a:solidFill>
                            <a:schemeClr val="bg1"/>
                          </a:solidFill>
                          <a:latin typeface="Helvetica" panose="020B0403020202020204" pitchFamily="34" charset="0"/>
                        </a:rPr>
                        <a:t>% of Brands</a:t>
                      </a:r>
                    </a:p>
                  </a:txBody>
                  <a:tcPr marL="133877" marR="133877" marT="28388" marB="28388" anchor="b">
                    <a:solidFill>
                      <a:srgbClr val="1F1A62"/>
                    </a:solidFill>
                  </a:tcPr>
                </a:tc>
                <a:tc>
                  <a:txBody>
                    <a:bodyPr/>
                    <a:lstStyle/>
                    <a:p>
                      <a:pPr algn="ctr">
                        <a:lnSpc>
                          <a:spcPts val="500"/>
                        </a:lnSpc>
                      </a:pPr>
                      <a:r>
                        <a:rPr lang="en-US" sz="900" b="1">
                          <a:solidFill>
                            <a:schemeClr val="bg1"/>
                          </a:solidFill>
                          <a:latin typeface="Helvetica" panose="020B0403020202020204" pitchFamily="34" charset="0"/>
                        </a:rPr>
                        <a:t>Total $$$</a:t>
                      </a:r>
                    </a:p>
                  </a:txBody>
                  <a:tcPr marL="133877" marR="133877" marT="28388" marB="28388" anchor="b">
                    <a:solidFill>
                      <a:srgbClr val="1F1A62"/>
                    </a:solidFill>
                  </a:tcPr>
                </a:tc>
                <a:tc>
                  <a:txBody>
                    <a:bodyPr/>
                    <a:lstStyle/>
                    <a:p>
                      <a:pPr algn="ctr">
                        <a:lnSpc>
                          <a:spcPts val="500"/>
                        </a:lnSpc>
                      </a:pPr>
                      <a:r>
                        <a:rPr lang="en-US" sz="900" b="1">
                          <a:solidFill>
                            <a:schemeClr val="bg1"/>
                          </a:solidFill>
                          <a:latin typeface="Helvetica" panose="020B0403020202020204" pitchFamily="34" charset="0"/>
                        </a:rPr>
                        <a:t>% of $$$</a:t>
                      </a:r>
                    </a:p>
                  </a:txBody>
                  <a:tcPr marL="133877" marR="133877" marT="28388" marB="28388" anchor="b">
                    <a:solidFill>
                      <a:srgbClr val="1F1A62"/>
                    </a:solidFill>
                  </a:tcPr>
                </a:tc>
                <a:extLst>
                  <a:ext uri="{0D108BD9-81ED-4DB2-BD59-A6C34878D82A}">
                    <a16:rowId xmlns:a16="http://schemas.microsoft.com/office/drawing/2014/main" val="2986064694"/>
                  </a:ext>
                </a:extLst>
              </a:tr>
              <a:tr h="138496">
                <a:tc>
                  <a:txBody>
                    <a:bodyPr/>
                    <a:lstStyle/>
                    <a:p>
                      <a:pPr algn="ctr">
                        <a:lnSpc>
                          <a:spcPts val="500"/>
                        </a:lnSpc>
                      </a:pPr>
                      <a:r>
                        <a:rPr lang="en-US" sz="900" b="1">
                          <a:solidFill>
                            <a:srgbClr val="1B1464"/>
                          </a:solidFill>
                          <a:latin typeface="Helvetica" panose="020B0403020202020204" pitchFamily="34" charset="0"/>
                        </a:rPr>
                        <a:t>1</a:t>
                      </a:r>
                    </a:p>
                  </a:txBody>
                  <a:tcPr marL="133877" marR="133877" marT="28388" marB="28388"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7</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$222.4MM</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55.9%</a:t>
                      </a:r>
                    </a:p>
                  </a:txBody>
                  <a:tcPr marL="0" marR="0" marT="0" marB="0" anchor="b"/>
                </a:tc>
                <a:extLst>
                  <a:ext uri="{0D108BD9-81ED-4DB2-BD59-A6C34878D82A}">
                    <a16:rowId xmlns:a16="http://schemas.microsoft.com/office/drawing/2014/main" val="3567100555"/>
                  </a:ext>
                </a:extLst>
              </a:tr>
              <a:tr h="138496">
                <a:tc>
                  <a:txBody>
                    <a:bodyPr/>
                    <a:lstStyle/>
                    <a:p>
                      <a:pPr algn="ctr">
                        <a:lnSpc>
                          <a:spcPts val="500"/>
                        </a:lnSpc>
                      </a:pPr>
                      <a:r>
                        <a:rPr lang="en-US" sz="900" b="1">
                          <a:solidFill>
                            <a:srgbClr val="1B1464"/>
                          </a:solidFill>
                          <a:latin typeface="Helvetica" panose="020B0403020202020204" pitchFamily="34" charset="0"/>
                        </a:rPr>
                        <a:t>2</a:t>
                      </a:r>
                    </a:p>
                  </a:txBody>
                  <a:tcPr marL="133877" marR="133877" marT="28388" marB="28388"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14.0%</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$94.5MM</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23.8%</a:t>
                      </a:r>
                    </a:p>
                  </a:txBody>
                  <a:tcPr marL="0" marR="0" marT="0" marB="0" anchor="b"/>
                </a:tc>
                <a:extLst>
                  <a:ext uri="{0D108BD9-81ED-4DB2-BD59-A6C34878D82A}">
                    <a16:rowId xmlns:a16="http://schemas.microsoft.com/office/drawing/2014/main" val="708521347"/>
                  </a:ext>
                </a:extLst>
              </a:tr>
              <a:tr h="138496">
                <a:tc>
                  <a:txBody>
                    <a:bodyPr/>
                    <a:lstStyle/>
                    <a:p>
                      <a:pPr algn="ctr">
                        <a:lnSpc>
                          <a:spcPts val="500"/>
                        </a:lnSpc>
                      </a:pPr>
                      <a:r>
                        <a:rPr lang="en-US" sz="900" b="1">
                          <a:solidFill>
                            <a:srgbClr val="1B1464"/>
                          </a:solidFill>
                          <a:latin typeface="Helvetica" panose="020B0403020202020204" pitchFamily="34" charset="0"/>
                        </a:rPr>
                        <a:t>3</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Vitamins &amp; Supplements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3.3%</a:t>
                      </a:r>
                    </a:p>
                  </a:txBody>
                  <a:tcPr marL="0" marR="0" marT="0" marB="0" anchor="ctr"/>
                </a:tc>
                <a:extLst>
                  <a:ext uri="{0D108BD9-81ED-4DB2-BD59-A6C34878D82A}">
                    <a16:rowId xmlns:a16="http://schemas.microsoft.com/office/drawing/2014/main" val="1440085256"/>
                  </a:ext>
                </a:extLst>
              </a:tr>
              <a:tr h="138496">
                <a:tc>
                  <a:txBody>
                    <a:bodyPr/>
                    <a:lstStyle/>
                    <a:p>
                      <a:pPr algn="ctr">
                        <a:lnSpc>
                          <a:spcPts val="500"/>
                        </a:lnSpc>
                      </a:pPr>
                      <a:r>
                        <a:rPr lang="en-US" sz="900" b="1">
                          <a:solidFill>
                            <a:srgbClr val="1B1464"/>
                          </a:solidFill>
                          <a:latin typeface="Helvetica" panose="020B0403020202020204" pitchFamily="34" charset="0"/>
                        </a:rPr>
                        <a:t>4</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Telco</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3.1%</a:t>
                      </a:r>
                    </a:p>
                  </a:txBody>
                  <a:tcPr marL="0" marR="0" marT="0" marB="0" anchor="ctr"/>
                </a:tc>
                <a:extLst>
                  <a:ext uri="{0D108BD9-81ED-4DB2-BD59-A6C34878D82A}">
                    <a16:rowId xmlns:a16="http://schemas.microsoft.com/office/drawing/2014/main" val="1233487042"/>
                  </a:ext>
                </a:extLst>
              </a:tr>
              <a:tr h="138496">
                <a:tc>
                  <a:txBody>
                    <a:bodyPr/>
                    <a:lstStyle/>
                    <a:p>
                      <a:pPr algn="ctr">
                        <a:lnSpc>
                          <a:spcPts val="500"/>
                        </a:lnSpc>
                      </a:pPr>
                      <a:r>
                        <a:rPr lang="en-US" sz="900" b="1">
                          <a:solidFill>
                            <a:srgbClr val="1B1464"/>
                          </a:solidFill>
                          <a:latin typeface="Helvetica" panose="020B0403020202020204" pitchFamily="34" charset="0"/>
                        </a:rPr>
                        <a:t>5</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Oat Milk</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$9.8MM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2.5%</a:t>
                      </a:r>
                    </a:p>
                  </a:txBody>
                  <a:tcPr marL="0" marR="0" marT="0" marB="0" anchor="ctr"/>
                </a:tc>
                <a:extLst>
                  <a:ext uri="{0D108BD9-81ED-4DB2-BD59-A6C34878D82A}">
                    <a16:rowId xmlns:a16="http://schemas.microsoft.com/office/drawing/2014/main" val="1270871873"/>
                  </a:ext>
                </a:extLst>
              </a:tr>
              <a:tr h="138496">
                <a:tc>
                  <a:txBody>
                    <a:bodyPr/>
                    <a:lstStyle/>
                    <a:p>
                      <a:pPr algn="ctr">
                        <a:lnSpc>
                          <a:spcPts val="500"/>
                        </a:lnSpc>
                      </a:pPr>
                      <a:r>
                        <a:rPr lang="en-US" sz="900" b="1">
                          <a:solidFill>
                            <a:srgbClr val="1B1464"/>
                          </a:solidFill>
                          <a:latin typeface="Helvetica" panose="020B0403020202020204" pitchFamily="34" charset="0"/>
                        </a:rPr>
                        <a:t>6</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Pain Relief</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$9.7MM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2.4%</a:t>
                      </a:r>
                    </a:p>
                  </a:txBody>
                  <a:tcPr marL="0" marR="0" marT="0" marB="0" anchor="ctr"/>
                </a:tc>
                <a:extLst>
                  <a:ext uri="{0D108BD9-81ED-4DB2-BD59-A6C34878D82A}">
                    <a16:rowId xmlns:a16="http://schemas.microsoft.com/office/drawing/2014/main" val="2488338332"/>
                  </a:ext>
                </a:extLst>
              </a:tr>
              <a:tr h="138496">
                <a:tc>
                  <a:txBody>
                    <a:bodyPr/>
                    <a:lstStyle/>
                    <a:p>
                      <a:pPr algn="ctr">
                        <a:lnSpc>
                          <a:spcPts val="500"/>
                        </a:lnSpc>
                      </a:pPr>
                      <a:r>
                        <a:rPr lang="en-US" sz="900" b="1">
                          <a:solidFill>
                            <a:srgbClr val="1B1464"/>
                          </a:solidFill>
                          <a:latin typeface="Helvetica" panose="020B0403020202020204" pitchFamily="34" charset="0"/>
                        </a:rPr>
                        <a:t>7</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Sparkling Water</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$6.6MM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1.7%</a:t>
                      </a:r>
                    </a:p>
                  </a:txBody>
                  <a:tcPr marL="0" marR="0" marT="0" marB="0" anchor="ctr"/>
                </a:tc>
                <a:extLst>
                  <a:ext uri="{0D108BD9-81ED-4DB2-BD59-A6C34878D82A}">
                    <a16:rowId xmlns:a16="http://schemas.microsoft.com/office/drawing/2014/main" val="1135163151"/>
                  </a:ext>
                </a:extLst>
              </a:tr>
              <a:tr h="138496">
                <a:tc>
                  <a:txBody>
                    <a:bodyPr/>
                    <a:lstStyle/>
                    <a:p>
                      <a:pPr algn="ctr">
                        <a:lnSpc>
                          <a:spcPts val="500"/>
                        </a:lnSpc>
                      </a:pPr>
                      <a:r>
                        <a:rPr lang="en-US" sz="900" b="1">
                          <a:solidFill>
                            <a:srgbClr val="1B1464"/>
                          </a:solidFill>
                          <a:latin typeface="Helvetica" panose="020B0403020202020204" pitchFamily="34" charset="0"/>
                        </a:rPr>
                        <a:t>8</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Beverages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$4.5MM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1.1%</a:t>
                      </a:r>
                    </a:p>
                  </a:txBody>
                  <a:tcPr marL="0" marR="0" marT="0" marB="0" anchor="ctr"/>
                </a:tc>
                <a:extLst>
                  <a:ext uri="{0D108BD9-81ED-4DB2-BD59-A6C34878D82A}">
                    <a16:rowId xmlns:a16="http://schemas.microsoft.com/office/drawing/2014/main" val="4103111136"/>
                  </a:ext>
                </a:extLst>
              </a:tr>
              <a:tr h="138496">
                <a:tc>
                  <a:txBody>
                    <a:bodyPr/>
                    <a:lstStyle/>
                    <a:p>
                      <a:pPr algn="ctr">
                        <a:lnSpc>
                          <a:spcPts val="500"/>
                        </a:lnSpc>
                      </a:pPr>
                      <a:r>
                        <a:rPr lang="en-US" sz="900" b="1">
                          <a:solidFill>
                            <a:srgbClr val="1B1464"/>
                          </a:solidFill>
                          <a:latin typeface="Helvetica" panose="020B0403020202020204" pitchFamily="34" charset="0"/>
                        </a:rPr>
                        <a:t>9</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Personal Care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$3.6MM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0.9%</a:t>
                      </a:r>
                    </a:p>
                  </a:txBody>
                  <a:tcPr marL="0" marR="0" marT="0" marB="0" anchor="ctr"/>
                </a:tc>
                <a:extLst>
                  <a:ext uri="{0D108BD9-81ED-4DB2-BD59-A6C34878D82A}">
                    <a16:rowId xmlns:a16="http://schemas.microsoft.com/office/drawing/2014/main" val="2969708319"/>
                  </a:ext>
                </a:extLst>
              </a:tr>
              <a:tr h="138496">
                <a:tc>
                  <a:txBody>
                    <a:bodyPr/>
                    <a:lstStyle/>
                    <a:p>
                      <a:pPr algn="ctr">
                        <a:lnSpc>
                          <a:spcPts val="500"/>
                        </a:lnSpc>
                      </a:pPr>
                      <a:r>
                        <a:rPr lang="en-US" sz="900" b="1">
                          <a:solidFill>
                            <a:srgbClr val="1B1464"/>
                          </a:solidFill>
                          <a:latin typeface="Helvetica" panose="020B0403020202020204" pitchFamily="34" charset="0"/>
                        </a:rPr>
                        <a:t>10</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Alcoholic Beverages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0.8%</a:t>
                      </a:r>
                    </a:p>
                  </a:txBody>
                  <a:tcPr marL="0" marR="0" marT="0" marB="0" anchor="ctr"/>
                </a:tc>
                <a:extLst>
                  <a:ext uri="{0D108BD9-81ED-4DB2-BD59-A6C34878D82A}">
                    <a16:rowId xmlns:a16="http://schemas.microsoft.com/office/drawing/2014/main" val="3154279273"/>
                  </a:ext>
                </a:extLst>
              </a:tr>
              <a:tr h="138496">
                <a:tc>
                  <a:txBody>
                    <a:bodyPr/>
                    <a:lstStyle/>
                    <a:p>
                      <a:pPr algn="ctr">
                        <a:lnSpc>
                          <a:spcPts val="500"/>
                        </a:lnSpc>
                      </a:pPr>
                      <a:r>
                        <a:rPr lang="en-US" sz="900" b="1">
                          <a:solidFill>
                            <a:srgbClr val="1B1464"/>
                          </a:solidFill>
                          <a:latin typeface="Helvetica" panose="020B0403020202020204" pitchFamily="34" charset="0"/>
                        </a:rPr>
                        <a:t>11</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Medical Equipment</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$2.7MM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0.7%</a:t>
                      </a:r>
                    </a:p>
                  </a:txBody>
                  <a:tcPr marL="0" marR="0" marT="0" marB="0" anchor="ctr"/>
                </a:tc>
                <a:extLst>
                  <a:ext uri="{0D108BD9-81ED-4DB2-BD59-A6C34878D82A}">
                    <a16:rowId xmlns:a16="http://schemas.microsoft.com/office/drawing/2014/main" val="1682239239"/>
                  </a:ext>
                </a:extLst>
              </a:tr>
              <a:tr h="138496">
                <a:tc>
                  <a:txBody>
                    <a:bodyPr/>
                    <a:lstStyle/>
                    <a:p>
                      <a:pPr algn="ctr">
                        <a:lnSpc>
                          <a:spcPts val="500"/>
                        </a:lnSpc>
                      </a:pPr>
                      <a:r>
                        <a:rPr lang="en-US" sz="900" b="1">
                          <a:solidFill>
                            <a:srgbClr val="1B1464"/>
                          </a:solidFill>
                          <a:latin typeface="Helvetica" panose="020B0403020202020204" pitchFamily="34" charset="0"/>
                        </a:rPr>
                        <a:t>12</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Financial Services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$2.0MM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0.5%</a:t>
                      </a:r>
                    </a:p>
                  </a:txBody>
                  <a:tcPr marL="0" marR="0" marT="0" marB="0" anchor="ctr"/>
                </a:tc>
                <a:extLst>
                  <a:ext uri="{0D108BD9-81ED-4DB2-BD59-A6C34878D82A}">
                    <a16:rowId xmlns:a16="http://schemas.microsoft.com/office/drawing/2014/main" val="98510553"/>
                  </a:ext>
                </a:extLst>
              </a:tr>
              <a:tr h="138496">
                <a:tc>
                  <a:txBody>
                    <a:bodyPr/>
                    <a:lstStyle/>
                    <a:p>
                      <a:pPr algn="ctr">
                        <a:lnSpc>
                          <a:spcPts val="500"/>
                        </a:lnSpc>
                      </a:pPr>
                      <a:r>
                        <a:rPr lang="en-US" sz="900" b="1">
                          <a:solidFill>
                            <a:srgbClr val="1B1464"/>
                          </a:solidFill>
                          <a:latin typeface="Helvetica" panose="020B0403020202020204" pitchFamily="34" charset="0"/>
                        </a:rPr>
                        <a:t>13</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Insurance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$1.5MM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tc>
                <a:extLst>
                  <a:ext uri="{0D108BD9-81ED-4DB2-BD59-A6C34878D82A}">
                    <a16:rowId xmlns:a16="http://schemas.microsoft.com/office/drawing/2014/main" val="2714804605"/>
                  </a:ext>
                </a:extLst>
              </a:tr>
              <a:tr h="138496">
                <a:tc>
                  <a:txBody>
                    <a:bodyPr/>
                    <a:lstStyle/>
                    <a:p>
                      <a:pPr algn="ctr">
                        <a:lnSpc>
                          <a:spcPts val="500"/>
                        </a:lnSpc>
                      </a:pPr>
                      <a:r>
                        <a:rPr lang="en-US" sz="900" b="1">
                          <a:solidFill>
                            <a:srgbClr val="1B1464"/>
                          </a:solidFill>
                          <a:latin typeface="Helvetica" panose="020B0403020202020204" pitchFamily="34" charset="0"/>
                        </a:rPr>
                        <a:t>14</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Hearing Aids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$1.5MM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tc>
                <a:extLst>
                  <a:ext uri="{0D108BD9-81ED-4DB2-BD59-A6C34878D82A}">
                    <a16:rowId xmlns:a16="http://schemas.microsoft.com/office/drawing/2014/main" val="1483444809"/>
                  </a:ext>
                </a:extLst>
              </a:tr>
              <a:tr h="138496">
                <a:tc>
                  <a:txBody>
                    <a:bodyPr/>
                    <a:lstStyle/>
                    <a:p>
                      <a:pPr algn="ctr">
                        <a:lnSpc>
                          <a:spcPts val="500"/>
                        </a:lnSpc>
                      </a:pPr>
                      <a:r>
                        <a:rPr lang="en-US" sz="900" b="1">
                          <a:solidFill>
                            <a:srgbClr val="1B1464"/>
                          </a:solidFill>
                          <a:latin typeface="Helvetica" panose="020B0403020202020204" pitchFamily="34" charset="0"/>
                        </a:rPr>
                        <a:t>15</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Snacks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a:t>
                      </a:r>
                    </a:p>
                  </a:txBody>
                  <a:tcPr marL="0" marR="0" marT="0" marB="0" anchor="ctr"/>
                </a:tc>
                <a:extLst>
                  <a:ext uri="{0D108BD9-81ED-4DB2-BD59-A6C34878D82A}">
                    <a16:rowId xmlns:a16="http://schemas.microsoft.com/office/drawing/2014/main" val="2515471245"/>
                  </a:ext>
                </a:extLst>
              </a:tr>
              <a:tr h="138496">
                <a:tc>
                  <a:txBody>
                    <a:bodyPr/>
                    <a:lstStyle/>
                    <a:p>
                      <a:pPr algn="ctr">
                        <a:lnSpc>
                          <a:spcPts val="500"/>
                        </a:lnSpc>
                      </a:pPr>
                      <a:r>
                        <a:rPr lang="en-US" sz="900" b="1">
                          <a:solidFill>
                            <a:srgbClr val="1B1464"/>
                          </a:solidFill>
                          <a:latin typeface="Helvetica" panose="020B0403020202020204" pitchFamily="34" charset="0"/>
                        </a:rPr>
                        <a:t>16</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Pet Care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a:t>
                      </a:r>
                    </a:p>
                  </a:txBody>
                  <a:tcPr marL="0" marR="0" marT="0" marB="0" anchor="ctr"/>
                </a:tc>
                <a:extLst>
                  <a:ext uri="{0D108BD9-81ED-4DB2-BD59-A6C34878D82A}">
                    <a16:rowId xmlns:a16="http://schemas.microsoft.com/office/drawing/2014/main" val="4021329791"/>
                  </a:ext>
                </a:extLst>
              </a:tr>
              <a:tr h="138496">
                <a:tc>
                  <a:txBody>
                    <a:bodyPr/>
                    <a:lstStyle/>
                    <a:p>
                      <a:pPr algn="ctr">
                        <a:lnSpc>
                          <a:spcPts val="500"/>
                        </a:lnSpc>
                      </a:pPr>
                      <a:r>
                        <a:rPr lang="en-US" sz="900" b="1">
                          <a:solidFill>
                            <a:srgbClr val="1B1464"/>
                          </a:solidFill>
                          <a:latin typeface="Helvetica" panose="020B0403020202020204" pitchFamily="34" charset="0"/>
                        </a:rPr>
                        <a:t>17</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Freight Services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$1.0MM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1470324579"/>
                  </a:ext>
                </a:extLst>
              </a:tr>
              <a:tr h="138496">
                <a:tc>
                  <a:txBody>
                    <a:bodyPr/>
                    <a:lstStyle/>
                    <a:p>
                      <a:pPr algn="ctr">
                        <a:lnSpc>
                          <a:spcPts val="500"/>
                        </a:lnSpc>
                      </a:pPr>
                      <a:r>
                        <a:rPr lang="en-US" sz="900" b="1">
                          <a:solidFill>
                            <a:srgbClr val="1B1464"/>
                          </a:solidFill>
                          <a:latin typeface="Helvetica" panose="020B0403020202020204" pitchFamily="34" charset="0"/>
                        </a:rPr>
                        <a:t>18</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Legal Financing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$1.0MM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2585169700"/>
                  </a:ext>
                </a:extLst>
              </a:tr>
              <a:tr h="138496">
                <a:tc>
                  <a:txBody>
                    <a:bodyPr/>
                    <a:lstStyle/>
                    <a:p>
                      <a:pPr algn="ctr">
                        <a:lnSpc>
                          <a:spcPts val="500"/>
                        </a:lnSpc>
                      </a:pPr>
                      <a:r>
                        <a:rPr lang="en-US" sz="900" b="1">
                          <a:solidFill>
                            <a:srgbClr val="1B1464"/>
                          </a:solidFill>
                          <a:latin typeface="Helvetica" panose="020B0403020202020204" pitchFamily="34" charset="0"/>
                        </a:rPr>
                        <a:t>19</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Phone Accessories </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$0.8MM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2441223048"/>
                  </a:ext>
                </a:extLst>
              </a:tr>
              <a:tr h="138496">
                <a:tc>
                  <a:txBody>
                    <a:bodyPr/>
                    <a:lstStyle/>
                    <a:p>
                      <a:pPr algn="ctr">
                        <a:lnSpc>
                          <a:spcPts val="500"/>
                        </a:lnSpc>
                      </a:pPr>
                      <a:r>
                        <a:rPr lang="en-US" sz="900" b="1">
                          <a:solidFill>
                            <a:srgbClr val="1B1464"/>
                          </a:solidFill>
                          <a:latin typeface="Helvetica" panose="020B0403020202020204" pitchFamily="34" charset="0"/>
                        </a:rPr>
                        <a:t>20</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Mobile App</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$0.8MM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210915192"/>
                  </a:ext>
                </a:extLst>
              </a:tr>
              <a:tr h="138496">
                <a:tc>
                  <a:txBody>
                    <a:bodyPr/>
                    <a:lstStyle/>
                    <a:p>
                      <a:pPr algn="ctr">
                        <a:lnSpc>
                          <a:spcPts val="500"/>
                        </a:lnSpc>
                      </a:pPr>
                      <a:r>
                        <a:rPr lang="en-US" sz="900" b="1">
                          <a:solidFill>
                            <a:srgbClr val="1B1464"/>
                          </a:solidFill>
                          <a:latin typeface="Helvetica" panose="020B0403020202020204" pitchFamily="34" charset="0"/>
                        </a:rPr>
                        <a:t>21</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Law Firm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$0.7MM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3288253235"/>
                  </a:ext>
                </a:extLst>
              </a:tr>
              <a:tr h="138496">
                <a:tc>
                  <a:txBody>
                    <a:bodyPr/>
                    <a:lstStyle/>
                    <a:p>
                      <a:pPr algn="ctr">
                        <a:lnSpc>
                          <a:spcPts val="500"/>
                        </a:lnSpc>
                      </a:pPr>
                      <a:r>
                        <a:rPr lang="en-US" sz="900" b="1">
                          <a:solidFill>
                            <a:srgbClr val="1B1464"/>
                          </a:solidFill>
                          <a:latin typeface="Helvetica" panose="020B0403020202020204" pitchFamily="34" charset="0"/>
                        </a:rPr>
                        <a:t>22</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Home Furnishing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$0.6MM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2873744074"/>
                  </a:ext>
                </a:extLst>
              </a:tr>
              <a:tr h="138496">
                <a:tc>
                  <a:txBody>
                    <a:bodyPr/>
                    <a:lstStyle/>
                    <a:p>
                      <a:pPr algn="ctr">
                        <a:lnSpc>
                          <a:spcPts val="500"/>
                        </a:lnSpc>
                      </a:pPr>
                      <a:r>
                        <a:rPr lang="en-US" sz="900" b="1">
                          <a:solidFill>
                            <a:srgbClr val="1B1464"/>
                          </a:solidFill>
                          <a:latin typeface="Helvetica" panose="020B0403020202020204" pitchFamily="34" charset="0"/>
                        </a:rPr>
                        <a:t>23</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Skincare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$0.5MM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3474342259"/>
                  </a:ext>
                </a:extLst>
              </a:tr>
              <a:tr h="138496">
                <a:tc>
                  <a:txBody>
                    <a:bodyPr/>
                    <a:lstStyle/>
                    <a:p>
                      <a:pPr algn="ctr">
                        <a:lnSpc>
                          <a:spcPts val="500"/>
                        </a:lnSpc>
                      </a:pPr>
                      <a:r>
                        <a:rPr lang="en-US" sz="900" b="1">
                          <a:solidFill>
                            <a:srgbClr val="1B1464"/>
                          </a:solidFill>
                          <a:latin typeface="Helvetica" panose="020B0403020202020204" pitchFamily="34" charset="0"/>
                        </a:rPr>
                        <a:t>24</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Waste Management</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3853840994"/>
                  </a:ext>
                </a:extLst>
              </a:tr>
              <a:tr h="138496">
                <a:tc>
                  <a:txBody>
                    <a:bodyPr/>
                    <a:lstStyle/>
                    <a:p>
                      <a:pPr algn="ctr">
                        <a:lnSpc>
                          <a:spcPts val="500"/>
                        </a:lnSpc>
                      </a:pPr>
                      <a:r>
                        <a:rPr lang="en-US" sz="900" b="1">
                          <a:solidFill>
                            <a:srgbClr val="1B1464"/>
                          </a:solidFill>
                          <a:latin typeface="Helvetica" panose="020B0403020202020204" pitchFamily="34" charset="0"/>
                        </a:rPr>
                        <a:t>25</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Wallets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3191827265"/>
                  </a:ext>
                </a:extLst>
              </a:tr>
              <a:tr h="138496">
                <a:tc>
                  <a:txBody>
                    <a:bodyPr/>
                    <a:lstStyle/>
                    <a:p>
                      <a:pPr algn="ctr">
                        <a:lnSpc>
                          <a:spcPts val="500"/>
                        </a:lnSpc>
                      </a:pPr>
                      <a:r>
                        <a:rPr lang="en-US" sz="900" b="1">
                          <a:solidFill>
                            <a:srgbClr val="1B1464"/>
                          </a:solidFill>
                          <a:latin typeface="Helvetica" panose="020B0403020202020204" pitchFamily="34" charset="0"/>
                        </a:rPr>
                        <a:t>26</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Laser Therapy</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2099901094"/>
                  </a:ext>
                </a:extLst>
              </a:tr>
              <a:tr h="138496">
                <a:tc>
                  <a:txBody>
                    <a:bodyPr/>
                    <a:lstStyle/>
                    <a:p>
                      <a:pPr algn="ctr">
                        <a:lnSpc>
                          <a:spcPts val="500"/>
                        </a:lnSpc>
                      </a:pPr>
                      <a:r>
                        <a:rPr lang="en-US" sz="900" b="1">
                          <a:solidFill>
                            <a:srgbClr val="1B1464"/>
                          </a:solidFill>
                          <a:latin typeface="Helvetica" panose="020B0403020202020204" pitchFamily="34" charset="0"/>
                        </a:rPr>
                        <a:t>27</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Oral Care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449134919"/>
                  </a:ext>
                </a:extLst>
              </a:tr>
              <a:tr h="138496">
                <a:tc>
                  <a:txBody>
                    <a:bodyPr/>
                    <a:lstStyle/>
                    <a:p>
                      <a:pPr algn="ctr">
                        <a:lnSpc>
                          <a:spcPts val="500"/>
                        </a:lnSpc>
                      </a:pPr>
                      <a:r>
                        <a:rPr lang="en-US" sz="900" b="1">
                          <a:solidFill>
                            <a:srgbClr val="1B1464"/>
                          </a:solidFill>
                          <a:latin typeface="Helvetica" panose="020B0403020202020204" pitchFamily="34" charset="0"/>
                        </a:rPr>
                        <a:t>28</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Children's Toys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2614896720"/>
                  </a:ext>
                </a:extLst>
              </a:tr>
              <a:tr h="138496">
                <a:tc>
                  <a:txBody>
                    <a:bodyPr/>
                    <a:lstStyle/>
                    <a:p>
                      <a:pPr algn="ctr">
                        <a:lnSpc>
                          <a:spcPts val="500"/>
                        </a:lnSpc>
                      </a:pPr>
                      <a:r>
                        <a:rPr lang="en-US" sz="900" b="1">
                          <a:solidFill>
                            <a:srgbClr val="1B1464"/>
                          </a:solidFill>
                          <a:latin typeface="Helvetica" panose="020B0403020202020204" pitchFamily="34" charset="0"/>
                        </a:rPr>
                        <a:t>29</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Wigs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589714811"/>
                  </a:ext>
                </a:extLst>
              </a:tr>
              <a:tr h="138496">
                <a:tc>
                  <a:txBody>
                    <a:bodyPr/>
                    <a:lstStyle/>
                    <a:p>
                      <a:pPr algn="ctr">
                        <a:lnSpc>
                          <a:spcPts val="500"/>
                        </a:lnSpc>
                      </a:pPr>
                      <a:r>
                        <a:rPr lang="en-US" sz="900" b="1">
                          <a:solidFill>
                            <a:srgbClr val="1B1464"/>
                          </a:solidFill>
                          <a:latin typeface="Helvetica" panose="020B0403020202020204" pitchFamily="34" charset="0"/>
                        </a:rPr>
                        <a:t>30</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Laser Hair Removal</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788491798"/>
                  </a:ext>
                </a:extLst>
              </a:tr>
              <a:tr h="138496">
                <a:tc>
                  <a:txBody>
                    <a:bodyPr/>
                    <a:lstStyle/>
                    <a:p>
                      <a:pPr algn="ctr">
                        <a:lnSpc>
                          <a:spcPts val="500"/>
                        </a:lnSpc>
                      </a:pPr>
                      <a:r>
                        <a:rPr lang="en-US" sz="900" b="1">
                          <a:solidFill>
                            <a:srgbClr val="1B1464"/>
                          </a:solidFill>
                          <a:latin typeface="Helvetica" panose="020B0403020202020204" pitchFamily="34" charset="0"/>
                        </a:rPr>
                        <a:t>31</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Jewelry</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0.0%</a:t>
                      </a:r>
                    </a:p>
                  </a:txBody>
                  <a:tcPr marL="0" marR="0" marT="0" marB="0" anchor="ctr"/>
                </a:tc>
                <a:extLst>
                  <a:ext uri="{0D108BD9-81ED-4DB2-BD59-A6C34878D82A}">
                    <a16:rowId xmlns:a16="http://schemas.microsoft.com/office/drawing/2014/main" val="174907854"/>
                  </a:ext>
                </a:extLst>
              </a:tr>
              <a:tr h="138496">
                <a:tc>
                  <a:txBody>
                    <a:bodyPr/>
                    <a:lstStyle/>
                    <a:p>
                      <a:pPr algn="ctr">
                        <a:lnSpc>
                          <a:spcPts val="500"/>
                        </a:lnSpc>
                      </a:pPr>
                      <a:r>
                        <a:rPr lang="en-US" sz="900" b="1">
                          <a:solidFill>
                            <a:srgbClr val="1B1464"/>
                          </a:solidFill>
                          <a:latin typeface="Helvetica" panose="020B0403020202020204" pitchFamily="34" charset="0"/>
                        </a:rPr>
                        <a:t>32</a:t>
                      </a:r>
                    </a:p>
                  </a:txBody>
                  <a:tcPr marL="133877" marR="133877" marT="28388" marB="28388"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Phone Captioning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0.0%</a:t>
                      </a:r>
                    </a:p>
                  </a:txBody>
                  <a:tcPr marL="0" marR="0" marT="0" marB="0" anchor="ctr"/>
                </a:tc>
                <a:extLst>
                  <a:ext uri="{0D108BD9-81ED-4DB2-BD59-A6C34878D82A}">
                    <a16:rowId xmlns:a16="http://schemas.microsoft.com/office/drawing/2014/main" val="3558285317"/>
                  </a:ext>
                </a:extLst>
              </a:tr>
            </a:tbl>
          </a:graphicData>
        </a:graphic>
      </p:graphicFrame>
      <p:graphicFrame>
        <p:nvGraphicFramePr>
          <p:cNvPr id="20" name="Table 19">
            <a:extLst>
              <a:ext uri="{FF2B5EF4-FFF2-40B4-BE49-F238E27FC236}">
                <a16:creationId xmlns:a16="http://schemas.microsoft.com/office/drawing/2014/main" id="{1ACEB649-74B7-4872-A28B-BD89584D2E5D}"/>
              </a:ext>
            </a:extLst>
          </p:cNvPr>
          <p:cNvGraphicFramePr>
            <a:graphicFrameLocks noGrp="1"/>
          </p:cNvGraphicFramePr>
          <p:nvPr>
            <p:extLst>
              <p:ext uri="{D42A27DB-BD31-4B8C-83A1-F6EECF244321}">
                <p14:modId xmlns:p14="http://schemas.microsoft.com/office/powerpoint/2010/main" val="1618354808"/>
              </p:ext>
            </p:extLst>
          </p:nvPr>
        </p:nvGraphicFramePr>
        <p:xfrm>
          <a:off x="6262690" y="1611776"/>
          <a:ext cx="5787264" cy="4637092"/>
        </p:xfrm>
        <a:graphic>
          <a:graphicData uri="http://schemas.openxmlformats.org/drawingml/2006/table">
            <a:tbl>
              <a:tblPr>
                <a:tableStyleId>{5C22544A-7EE6-4342-B048-85BDC9FD1C3A}</a:tableStyleId>
              </a:tblPr>
              <a:tblGrid>
                <a:gridCol w="566735">
                  <a:extLst>
                    <a:ext uri="{9D8B030D-6E8A-4147-A177-3AD203B41FA5}">
                      <a16:colId xmlns:a16="http://schemas.microsoft.com/office/drawing/2014/main" val="2891789165"/>
                    </a:ext>
                  </a:extLst>
                </a:gridCol>
                <a:gridCol w="1290638">
                  <a:extLst>
                    <a:ext uri="{9D8B030D-6E8A-4147-A177-3AD203B41FA5}">
                      <a16:colId xmlns:a16="http://schemas.microsoft.com/office/drawing/2014/main" val="135091300"/>
                    </a:ext>
                  </a:extLst>
                </a:gridCol>
                <a:gridCol w="901389">
                  <a:extLst>
                    <a:ext uri="{9D8B030D-6E8A-4147-A177-3AD203B41FA5}">
                      <a16:colId xmlns:a16="http://schemas.microsoft.com/office/drawing/2014/main" val="381434108"/>
                    </a:ext>
                  </a:extLst>
                </a:gridCol>
                <a:gridCol w="1027521">
                  <a:extLst>
                    <a:ext uri="{9D8B030D-6E8A-4147-A177-3AD203B41FA5}">
                      <a16:colId xmlns:a16="http://schemas.microsoft.com/office/drawing/2014/main" val="231266158"/>
                    </a:ext>
                  </a:extLst>
                </a:gridCol>
                <a:gridCol w="1102936">
                  <a:extLst>
                    <a:ext uri="{9D8B030D-6E8A-4147-A177-3AD203B41FA5}">
                      <a16:colId xmlns:a16="http://schemas.microsoft.com/office/drawing/2014/main" val="3459838532"/>
                    </a:ext>
                  </a:extLst>
                </a:gridCol>
                <a:gridCol w="898045">
                  <a:extLst>
                    <a:ext uri="{9D8B030D-6E8A-4147-A177-3AD203B41FA5}">
                      <a16:colId xmlns:a16="http://schemas.microsoft.com/office/drawing/2014/main" val="2961594174"/>
                    </a:ext>
                  </a:extLst>
                </a:gridCol>
              </a:tblGrid>
              <a:tr h="197508">
                <a:tc>
                  <a:txBody>
                    <a:bodyPr/>
                    <a:lstStyle/>
                    <a:p>
                      <a:pPr algn="ctr">
                        <a:lnSpc>
                          <a:spcPts val="500"/>
                        </a:lnSpc>
                      </a:pPr>
                      <a:r>
                        <a:rPr lang="en-US" sz="900" b="1">
                          <a:solidFill>
                            <a:schemeClr val="bg1"/>
                          </a:solidFill>
                          <a:latin typeface="Helvetica" panose="020B0403020202020204" pitchFamily="34" charset="0"/>
                        </a:rPr>
                        <a:t>Rank</a:t>
                      </a:r>
                    </a:p>
                  </a:txBody>
                  <a:tcPr marL="133877" marR="133877" marT="28388" marB="28388" anchor="b">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Category</a:t>
                      </a:r>
                    </a:p>
                  </a:txBody>
                  <a:tcPr marL="133877" marR="133877" marT="28388" marB="28388" anchor="b">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 of Brands</a:t>
                      </a:r>
                    </a:p>
                  </a:txBody>
                  <a:tcPr marL="133877" marR="133877" marT="28388" marB="28388" anchor="b">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 of Brands</a:t>
                      </a:r>
                    </a:p>
                  </a:txBody>
                  <a:tcPr marL="133877" marR="133877" marT="28388" marB="28388" anchor="b">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Total $$$</a:t>
                      </a:r>
                    </a:p>
                  </a:txBody>
                  <a:tcPr marL="133877" marR="133877" marT="28388" marB="28388" anchor="b">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 of $$$</a:t>
                      </a:r>
                    </a:p>
                  </a:txBody>
                  <a:tcPr marL="133877" marR="133877" marT="28388" marB="28388" anchor="b">
                    <a:solidFill>
                      <a:srgbClr val="ED3C8D"/>
                    </a:solidFill>
                  </a:tcPr>
                </a:tc>
                <a:extLst>
                  <a:ext uri="{0D108BD9-81ED-4DB2-BD59-A6C34878D82A}">
                    <a16:rowId xmlns:a16="http://schemas.microsoft.com/office/drawing/2014/main" val="2986064694"/>
                  </a:ext>
                </a:extLst>
              </a:tr>
              <a:tr h="138737">
                <a:tc>
                  <a:txBody>
                    <a:bodyPr/>
                    <a:lstStyle/>
                    <a:p>
                      <a:pPr algn="ctr">
                        <a:lnSpc>
                          <a:spcPts val="500"/>
                        </a:lnSpc>
                      </a:pPr>
                      <a:r>
                        <a:rPr lang="en-US" sz="900" b="1">
                          <a:solidFill>
                            <a:srgbClr val="1B1464"/>
                          </a:solidFill>
                          <a:latin typeface="Helvetica" panose="020B0403020202020204" pitchFamily="34" charset="0"/>
                        </a:rPr>
                        <a:t>1</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Pharmaceutical</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8</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9.3%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$134.8MM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39.1%</a:t>
                      </a:r>
                    </a:p>
                  </a:txBody>
                  <a:tcPr marL="0" marR="0" marT="0" marB="0" anchor="b"/>
                </a:tc>
                <a:extLst>
                  <a:ext uri="{0D108BD9-81ED-4DB2-BD59-A6C34878D82A}">
                    <a16:rowId xmlns:a16="http://schemas.microsoft.com/office/drawing/2014/main" val="3567100555"/>
                  </a:ext>
                </a:extLst>
              </a:tr>
              <a:tr h="138737">
                <a:tc>
                  <a:txBody>
                    <a:bodyPr/>
                    <a:lstStyle/>
                    <a:p>
                      <a:pPr algn="ctr">
                        <a:lnSpc>
                          <a:spcPts val="500"/>
                        </a:lnSpc>
                      </a:pPr>
                      <a:r>
                        <a:rPr lang="en-US" sz="900" b="1">
                          <a:solidFill>
                            <a:srgbClr val="1B1464"/>
                          </a:solidFill>
                          <a:latin typeface="Helvetica" panose="020B0403020202020204" pitchFamily="34" charset="0"/>
                        </a:rPr>
                        <a:t>2</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Streaming Services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$108.3MM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31.4%</a:t>
                      </a:r>
                    </a:p>
                  </a:txBody>
                  <a:tcPr marL="0" marR="0" marT="0" marB="0" anchor="b"/>
                </a:tc>
                <a:extLst>
                  <a:ext uri="{0D108BD9-81ED-4DB2-BD59-A6C34878D82A}">
                    <a16:rowId xmlns:a16="http://schemas.microsoft.com/office/drawing/2014/main" val="708521347"/>
                  </a:ext>
                </a:extLst>
              </a:tr>
              <a:tr h="138737">
                <a:tc>
                  <a:txBody>
                    <a:bodyPr/>
                    <a:lstStyle/>
                    <a:p>
                      <a:pPr algn="ctr">
                        <a:lnSpc>
                          <a:spcPts val="500"/>
                        </a:lnSpc>
                      </a:pPr>
                      <a:r>
                        <a:rPr lang="en-US" sz="900" b="1">
                          <a:solidFill>
                            <a:srgbClr val="1B1464"/>
                          </a:solidFill>
                          <a:latin typeface="Helvetica" panose="020B0403020202020204" pitchFamily="34" charset="0"/>
                        </a:rPr>
                        <a:t>3</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Graphic Design</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$21.3MM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6.2%</a:t>
                      </a:r>
                    </a:p>
                  </a:txBody>
                  <a:tcPr marL="0" marR="0" marT="0" marB="0" anchor="b"/>
                </a:tc>
                <a:extLst>
                  <a:ext uri="{0D108BD9-81ED-4DB2-BD59-A6C34878D82A}">
                    <a16:rowId xmlns:a16="http://schemas.microsoft.com/office/drawing/2014/main" val="1440085256"/>
                  </a:ext>
                </a:extLst>
              </a:tr>
              <a:tr h="138737">
                <a:tc>
                  <a:txBody>
                    <a:bodyPr/>
                    <a:lstStyle/>
                    <a:p>
                      <a:pPr algn="ctr">
                        <a:lnSpc>
                          <a:spcPts val="500"/>
                        </a:lnSpc>
                      </a:pPr>
                      <a:r>
                        <a:rPr lang="en-US" sz="900" b="1">
                          <a:solidFill>
                            <a:srgbClr val="1B1464"/>
                          </a:solidFill>
                          <a:latin typeface="Helvetica" panose="020B0403020202020204" pitchFamily="34" charset="0"/>
                        </a:rPr>
                        <a:t>4</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Snacks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$11.8MM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3.4%</a:t>
                      </a:r>
                    </a:p>
                  </a:txBody>
                  <a:tcPr marL="0" marR="0" marT="0" marB="0" anchor="b"/>
                </a:tc>
                <a:extLst>
                  <a:ext uri="{0D108BD9-81ED-4DB2-BD59-A6C34878D82A}">
                    <a16:rowId xmlns:a16="http://schemas.microsoft.com/office/drawing/2014/main" val="1233487042"/>
                  </a:ext>
                </a:extLst>
              </a:tr>
              <a:tr h="138737">
                <a:tc>
                  <a:txBody>
                    <a:bodyPr/>
                    <a:lstStyle/>
                    <a:p>
                      <a:pPr algn="ctr">
                        <a:lnSpc>
                          <a:spcPts val="500"/>
                        </a:lnSpc>
                      </a:pPr>
                      <a:r>
                        <a:rPr lang="en-US" sz="900" b="1">
                          <a:solidFill>
                            <a:srgbClr val="1B1464"/>
                          </a:solidFill>
                          <a:latin typeface="Helvetica" panose="020B0403020202020204" pitchFamily="34" charset="0"/>
                        </a:rPr>
                        <a:t>5</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Mobile Apps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4.7%</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$9.1MM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2.6%</a:t>
                      </a:r>
                    </a:p>
                  </a:txBody>
                  <a:tcPr marL="0" marR="0" marT="0" marB="0" anchor="b"/>
                </a:tc>
                <a:extLst>
                  <a:ext uri="{0D108BD9-81ED-4DB2-BD59-A6C34878D82A}">
                    <a16:rowId xmlns:a16="http://schemas.microsoft.com/office/drawing/2014/main" val="1270871873"/>
                  </a:ext>
                </a:extLst>
              </a:tr>
              <a:tr h="138737">
                <a:tc>
                  <a:txBody>
                    <a:bodyPr/>
                    <a:lstStyle/>
                    <a:p>
                      <a:pPr algn="ctr">
                        <a:lnSpc>
                          <a:spcPts val="500"/>
                        </a:lnSpc>
                      </a:pPr>
                      <a:r>
                        <a:rPr lang="en-US" sz="900" b="1">
                          <a:solidFill>
                            <a:srgbClr val="1B1464"/>
                          </a:solidFill>
                          <a:latin typeface="Helvetica" panose="020B0403020202020204" pitchFamily="34" charset="0"/>
                        </a:rPr>
                        <a:t>6</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Food (misc)</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4.7%</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$6.8MM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2.0%</a:t>
                      </a:r>
                    </a:p>
                  </a:txBody>
                  <a:tcPr marL="0" marR="0" marT="0" marB="0" anchor="b"/>
                </a:tc>
                <a:extLst>
                  <a:ext uri="{0D108BD9-81ED-4DB2-BD59-A6C34878D82A}">
                    <a16:rowId xmlns:a16="http://schemas.microsoft.com/office/drawing/2014/main" val="2488338332"/>
                  </a:ext>
                </a:extLst>
              </a:tr>
              <a:tr h="138737">
                <a:tc>
                  <a:txBody>
                    <a:bodyPr/>
                    <a:lstStyle/>
                    <a:p>
                      <a:pPr algn="ctr">
                        <a:lnSpc>
                          <a:spcPts val="500"/>
                        </a:lnSpc>
                      </a:pPr>
                      <a:r>
                        <a:rPr lang="en-US" sz="900" b="1">
                          <a:solidFill>
                            <a:srgbClr val="1B1464"/>
                          </a:solidFill>
                          <a:latin typeface="Helvetica" panose="020B0403020202020204" pitchFamily="34" charset="0"/>
                        </a:rPr>
                        <a:t>7</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Beverages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$6.3MM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1.8%</a:t>
                      </a:r>
                    </a:p>
                  </a:txBody>
                  <a:tcPr marL="0" marR="0" marT="0" marB="0" anchor="b"/>
                </a:tc>
                <a:extLst>
                  <a:ext uri="{0D108BD9-81ED-4DB2-BD59-A6C34878D82A}">
                    <a16:rowId xmlns:a16="http://schemas.microsoft.com/office/drawing/2014/main" val="1135163151"/>
                  </a:ext>
                </a:extLst>
              </a:tr>
              <a:tr h="138737">
                <a:tc>
                  <a:txBody>
                    <a:bodyPr/>
                    <a:lstStyle/>
                    <a:p>
                      <a:pPr algn="ctr">
                        <a:lnSpc>
                          <a:spcPts val="500"/>
                        </a:lnSpc>
                      </a:pPr>
                      <a:r>
                        <a:rPr lang="en-US" sz="900" b="1">
                          <a:solidFill>
                            <a:srgbClr val="1B1464"/>
                          </a:solidFill>
                          <a:latin typeface="Helvetica" panose="020B0403020202020204" pitchFamily="34" charset="0"/>
                        </a:rPr>
                        <a:t>8</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Plant-Based Food</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$6.2MM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1.8%</a:t>
                      </a:r>
                    </a:p>
                  </a:txBody>
                  <a:tcPr marL="0" marR="0" marT="0" marB="0" anchor="b"/>
                </a:tc>
                <a:extLst>
                  <a:ext uri="{0D108BD9-81ED-4DB2-BD59-A6C34878D82A}">
                    <a16:rowId xmlns:a16="http://schemas.microsoft.com/office/drawing/2014/main" val="4103111136"/>
                  </a:ext>
                </a:extLst>
              </a:tr>
              <a:tr h="138737">
                <a:tc>
                  <a:txBody>
                    <a:bodyPr/>
                    <a:lstStyle/>
                    <a:p>
                      <a:pPr algn="ctr">
                        <a:lnSpc>
                          <a:spcPts val="500"/>
                        </a:lnSpc>
                      </a:pPr>
                      <a:r>
                        <a:rPr lang="en-US" sz="900" b="1">
                          <a:solidFill>
                            <a:srgbClr val="1B1464"/>
                          </a:solidFill>
                          <a:latin typeface="Helvetica" panose="020B0403020202020204" pitchFamily="34" charset="0"/>
                        </a:rPr>
                        <a:t>9</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Vitamins &amp; Supplements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$5.1MM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1.5%</a:t>
                      </a:r>
                    </a:p>
                  </a:txBody>
                  <a:tcPr marL="0" marR="0" marT="0" marB="0" anchor="b"/>
                </a:tc>
                <a:extLst>
                  <a:ext uri="{0D108BD9-81ED-4DB2-BD59-A6C34878D82A}">
                    <a16:rowId xmlns:a16="http://schemas.microsoft.com/office/drawing/2014/main" val="2969708319"/>
                  </a:ext>
                </a:extLst>
              </a:tr>
              <a:tr h="138737">
                <a:tc>
                  <a:txBody>
                    <a:bodyPr/>
                    <a:lstStyle/>
                    <a:p>
                      <a:pPr algn="ctr">
                        <a:lnSpc>
                          <a:spcPts val="500"/>
                        </a:lnSpc>
                      </a:pPr>
                      <a:r>
                        <a:rPr lang="en-US" sz="900" b="1">
                          <a:solidFill>
                            <a:srgbClr val="1B1464"/>
                          </a:solidFill>
                          <a:latin typeface="Helvetica" panose="020B0403020202020204" pitchFamily="34" charset="0"/>
                        </a:rPr>
                        <a:t>10</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Cybersecurity</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$5.1MM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1.5%</a:t>
                      </a:r>
                    </a:p>
                  </a:txBody>
                  <a:tcPr marL="0" marR="0" marT="0" marB="0" anchor="b"/>
                </a:tc>
                <a:extLst>
                  <a:ext uri="{0D108BD9-81ED-4DB2-BD59-A6C34878D82A}">
                    <a16:rowId xmlns:a16="http://schemas.microsoft.com/office/drawing/2014/main" val="3154279273"/>
                  </a:ext>
                </a:extLst>
              </a:tr>
              <a:tr h="138737">
                <a:tc>
                  <a:txBody>
                    <a:bodyPr/>
                    <a:lstStyle/>
                    <a:p>
                      <a:pPr algn="ctr">
                        <a:lnSpc>
                          <a:spcPts val="500"/>
                        </a:lnSpc>
                      </a:pPr>
                      <a:r>
                        <a:rPr lang="en-US" sz="900" b="1">
                          <a:solidFill>
                            <a:srgbClr val="1B1464"/>
                          </a:solidFill>
                          <a:latin typeface="Helvetica" panose="020B0403020202020204" pitchFamily="34" charset="0"/>
                        </a:rPr>
                        <a:t>11</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4.7%</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$4.4MM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1.3%</a:t>
                      </a:r>
                    </a:p>
                  </a:txBody>
                  <a:tcPr marL="0" marR="0" marT="0" marB="0" anchor="b"/>
                </a:tc>
                <a:extLst>
                  <a:ext uri="{0D108BD9-81ED-4DB2-BD59-A6C34878D82A}">
                    <a16:rowId xmlns:a16="http://schemas.microsoft.com/office/drawing/2014/main" val="1682239239"/>
                  </a:ext>
                </a:extLst>
              </a:tr>
              <a:tr h="138737">
                <a:tc>
                  <a:txBody>
                    <a:bodyPr/>
                    <a:lstStyle/>
                    <a:p>
                      <a:pPr algn="ctr">
                        <a:lnSpc>
                          <a:spcPts val="500"/>
                        </a:lnSpc>
                      </a:pPr>
                      <a:r>
                        <a:rPr lang="en-US" sz="900" b="1">
                          <a:solidFill>
                            <a:srgbClr val="1B1464"/>
                          </a:solidFill>
                          <a:latin typeface="Helvetica" panose="020B0403020202020204" pitchFamily="34" charset="0"/>
                        </a:rPr>
                        <a:t>12</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4.7%</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$4.1MM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1.2%</a:t>
                      </a:r>
                    </a:p>
                  </a:txBody>
                  <a:tcPr marL="0" marR="0" marT="0" marB="0" anchor="b"/>
                </a:tc>
                <a:extLst>
                  <a:ext uri="{0D108BD9-81ED-4DB2-BD59-A6C34878D82A}">
                    <a16:rowId xmlns:a16="http://schemas.microsoft.com/office/drawing/2014/main" val="98510553"/>
                  </a:ext>
                </a:extLst>
              </a:tr>
              <a:tr h="138737">
                <a:tc>
                  <a:txBody>
                    <a:bodyPr/>
                    <a:lstStyle/>
                    <a:p>
                      <a:pPr algn="ctr">
                        <a:lnSpc>
                          <a:spcPts val="500"/>
                        </a:lnSpc>
                      </a:pPr>
                      <a:r>
                        <a:rPr lang="en-US" sz="900" b="1">
                          <a:solidFill>
                            <a:srgbClr val="1B1464"/>
                          </a:solidFill>
                          <a:latin typeface="Helvetica" panose="020B0403020202020204" pitchFamily="34" charset="0"/>
                        </a:rPr>
                        <a:t>13</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Personal Care</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5.8%</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$3.9MM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1.1%</a:t>
                      </a:r>
                    </a:p>
                  </a:txBody>
                  <a:tcPr marL="0" marR="0" marT="0" marB="0" anchor="b"/>
                </a:tc>
                <a:extLst>
                  <a:ext uri="{0D108BD9-81ED-4DB2-BD59-A6C34878D82A}">
                    <a16:rowId xmlns:a16="http://schemas.microsoft.com/office/drawing/2014/main" val="2714804605"/>
                  </a:ext>
                </a:extLst>
              </a:tr>
              <a:tr h="138737">
                <a:tc>
                  <a:txBody>
                    <a:bodyPr/>
                    <a:lstStyle/>
                    <a:p>
                      <a:pPr algn="ctr">
                        <a:lnSpc>
                          <a:spcPts val="500"/>
                        </a:lnSpc>
                      </a:pPr>
                      <a:r>
                        <a:rPr lang="en-US" sz="900" b="1">
                          <a:solidFill>
                            <a:srgbClr val="1B1464"/>
                          </a:solidFill>
                          <a:latin typeface="Helvetica" panose="020B0403020202020204" pitchFamily="34" charset="0"/>
                        </a:rPr>
                        <a:t>14</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Organizations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5.8%</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$3.3MM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1.0%</a:t>
                      </a:r>
                    </a:p>
                  </a:txBody>
                  <a:tcPr marL="0" marR="0" marT="0" marB="0" anchor="b"/>
                </a:tc>
                <a:extLst>
                  <a:ext uri="{0D108BD9-81ED-4DB2-BD59-A6C34878D82A}">
                    <a16:rowId xmlns:a16="http://schemas.microsoft.com/office/drawing/2014/main" val="1483444809"/>
                  </a:ext>
                </a:extLst>
              </a:tr>
              <a:tr h="138737">
                <a:tc>
                  <a:txBody>
                    <a:bodyPr/>
                    <a:lstStyle/>
                    <a:p>
                      <a:pPr algn="ctr">
                        <a:lnSpc>
                          <a:spcPts val="500"/>
                        </a:lnSpc>
                      </a:pPr>
                      <a:r>
                        <a:rPr lang="en-US" sz="900" b="1">
                          <a:solidFill>
                            <a:srgbClr val="1B1464"/>
                          </a:solidFill>
                          <a:latin typeface="Helvetica" panose="020B0403020202020204" pitchFamily="34" charset="0"/>
                        </a:rPr>
                        <a:t>15</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Alcoholic Beverages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5.8%</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$1.8MM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0.5%</a:t>
                      </a:r>
                    </a:p>
                  </a:txBody>
                  <a:tcPr marL="0" marR="0" marT="0" marB="0" anchor="b"/>
                </a:tc>
                <a:extLst>
                  <a:ext uri="{0D108BD9-81ED-4DB2-BD59-A6C34878D82A}">
                    <a16:rowId xmlns:a16="http://schemas.microsoft.com/office/drawing/2014/main" val="2515471245"/>
                  </a:ext>
                </a:extLst>
              </a:tr>
              <a:tr h="138737">
                <a:tc>
                  <a:txBody>
                    <a:bodyPr/>
                    <a:lstStyle/>
                    <a:p>
                      <a:pPr algn="ctr">
                        <a:lnSpc>
                          <a:spcPts val="500"/>
                        </a:lnSpc>
                      </a:pPr>
                      <a:r>
                        <a:rPr lang="en-US" sz="900" b="1">
                          <a:solidFill>
                            <a:srgbClr val="1B1464"/>
                          </a:solidFill>
                          <a:latin typeface="Helvetica" panose="020B0403020202020204" pitchFamily="34" charset="0"/>
                        </a:rPr>
                        <a:t>16</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Pet Care</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$1.6MM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0.5%</a:t>
                      </a:r>
                    </a:p>
                  </a:txBody>
                  <a:tcPr marL="0" marR="0" marT="0" marB="0" anchor="b"/>
                </a:tc>
                <a:extLst>
                  <a:ext uri="{0D108BD9-81ED-4DB2-BD59-A6C34878D82A}">
                    <a16:rowId xmlns:a16="http://schemas.microsoft.com/office/drawing/2014/main" val="4021329791"/>
                  </a:ext>
                </a:extLst>
              </a:tr>
              <a:tr h="138737">
                <a:tc>
                  <a:txBody>
                    <a:bodyPr/>
                    <a:lstStyle/>
                    <a:p>
                      <a:pPr algn="ctr">
                        <a:lnSpc>
                          <a:spcPts val="500"/>
                        </a:lnSpc>
                      </a:pPr>
                      <a:r>
                        <a:rPr lang="en-US" sz="900" b="1">
                          <a:solidFill>
                            <a:srgbClr val="1B1464"/>
                          </a:solidFill>
                          <a:latin typeface="Helvetica" panose="020B0403020202020204" pitchFamily="34" charset="0"/>
                        </a:rPr>
                        <a:t>17</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Marketplace</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$1.6MM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0.5%</a:t>
                      </a:r>
                    </a:p>
                  </a:txBody>
                  <a:tcPr marL="0" marR="0" marT="0" marB="0" anchor="b"/>
                </a:tc>
                <a:extLst>
                  <a:ext uri="{0D108BD9-81ED-4DB2-BD59-A6C34878D82A}">
                    <a16:rowId xmlns:a16="http://schemas.microsoft.com/office/drawing/2014/main" val="1470324579"/>
                  </a:ext>
                </a:extLst>
              </a:tr>
              <a:tr h="138737">
                <a:tc>
                  <a:txBody>
                    <a:bodyPr/>
                    <a:lstStyle/>
                    <a:p>
                      <a:pPr algn="ctr">
                        <a:lnSpc>
                          <a:spcPts val="500"/>
                        </a:lnSpc>
                      </a:pPr>
                      <a:r>
                        <a:rPr lang="en-US" sz="900" b="1">
                          <a:solidFill>
                            <a:srgbClr val="1B1464"/>
                          </a:solidFill>
                          <a:latin typeface="Helvetica" panose="020B0403020202020204" pitchFamily="34" charset="0"/>
                        </a:rPr>
                        <a:t>18</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5.8%</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$1.6MM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0.5%</a:t>
                      </a:r>
                    </a:p>
                  </a:txBody>
                  <a:tcPr marL="0" marR="0" marT="0" marB="0" anchor="b"/>
                </a:tc>
                <a:extLst>
                  <a:ext uri="{0D108BD9-81ED-4DB2-BD59-A6C34878D82A}">
                    <a16:rowId xmlns:a16="http://schemas.microsoft.com/office/drawing/2014/main" val="2585169700"/>
                  </a:ext>
                </a:extLst>
              </a:tr>
              <a:tr h="138737">
                <a:tc>
                  <a:txBody>
                    <a:bodyPr/>
                    <a:lstStyle/>
                    <a:p>
                      <a:pPr algn="ctr">
                        <a:lnSpc>
                          <a:spcPts val="500"/>
                        </a:lnSpc>
                      </a:pPr>
                      <a:r>
                        <a:rPr lang="en-US" sz="900" b="1">
                          <a:solidFill>
                            <a:srgbClr val="1B1464"/>
                          </a:solidFill>
                          <a:latin typeface="Helvetica" panose="020B0403020202020204" pitchFamily="34" charset="0"/>
                        </a:rPr>
                        <a:t>19</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4.7%</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$1.4MM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0.4%</a:t>
                      </a:r>
                    </a:p>
                  </a:txBody>
                  <a:tcPr marL="0" marR="0" marT="0" marB="0" anchor="b"/>
                </a:tc>
                <a:extLst>
                  <a:ext uri="{0D108BD9-81ED-4DB2-BD59-A6C34878D82A}">
                    <a16:rowId xmlns:a16="http://schemas.microsoft.com/office/drawing/2014/main" val="2441223048"/>
                  </a:ext>
                </a:extLst>
              </a:tr>
              <a:tr h="138737">
                <a:tc>
                  <a:txBody>
                    <a:bodyPr/>
                    <a:lstStyle/>
                    <a:p>
                      <a:pPr algn="ctr">
                        <a:lnSpc>
                          <a:spcPts val="500"/>
                        </a:lnSpc>
                      </a:pPr>
                      <a:r>
                        <a:rPr lang="en-US" sz="900" b="1">
                          <a:solidFill>
                            <a:srgbClr val="1B1464"/>
                          </a:solidFill>
                          <a:latin typeface="Helvetica" panose="020B0403020202020204" pitchFamily="34" charset="0"/>
                        </a:rPr>
                        <a:t>20</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Tax Services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$0.8MM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a:t>
                      </a:r>
                    </a:p>
                  </a:txBody>
                  <a:tcPr marL="0" marR="0" marT="0" marB="0" anchor="b"/>
                </a:tc>
                <a:extLst>
                  <a:ext uri="{0D108BD9-81ED-4DB2-BD59-A6C34878D82A}">
                    <a16:rowId xmlns:a16="http://schemas.microsoft.com/office/drawing/2014/main" val="210915192"/>
                  </a:ext>
                </a:extLst>
              </a:tr>
              <a:tr h="138737">
                <a:tc>
                  <a:txBody>
                    <a:bodyPr/>
                    <a:lstStyle/>
                    <a:p>
                      <a:pPr algn="ctr">
                        <a:lnSpc>
                          <a:spcPts val="500"/>
                        </a:lnSpc>
                      </a:pPr>
                      <a:r>
                        <a:rPr lang="en-US" sz="900" b="1">
                          <a:solidFill>
                            <a:srgbClr val="1B1464"/>
                          </a:solidFill>
                          <a:latin typeface="Helvetica" panose="020B0403020202020204" pitchFamily="34" charset="0"/>
                        </a:rPr>
                        <a:t>21</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Film Production</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$0.8MM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a:t>
                      </a:r>
                    </a:p>
                  </a:txBody>
                  <a:tcPr marL="0" marR="0" marT="0" marB="0" anchor="b"/>
                </a:tc>
                <a:extLst>
                  <a:ext uri="{0D108BD9-81ED-4DB2-BD59-A6C34878D82A}">
                    <a16:rowId xmlns:a16="http://schemas.microsoft.com/office/drawing/2014/main" val="3288253235"/>
                  </a:ext>
                </a:extLst>
              </a:tr>
              <a:tr h="138737">
                <a:tc>
                  <a:txBody>
                    <a:bodyPr/>
                    <a:lstStyle/>
                    <a:p>
                      <a:pPr algn="ctr">
                        <a:lnSpc>
                          <a:spcPts val="500"/>
                        </a:lnSpc>
                      </a:pPr>
                      <a:r>
                        <a:rPr lang="en-US" sz="900" b="1">
                          <a:solidFill>
                            <a:srgbClr val="1B1464"/>
                          </a:solidFill>
                          <a:latin typeface="Helvetica" panose="020B0403020202020204" pitchFamily="34" charset="0"/>
                        </a:rPr>
                        <a:t>22</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Direct Response</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$0.7MM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a:t>
                      </a:r>
                    </a:p>
                  </a:txBody>
                  <a:tcPr marL="0" marR="0" marT="0" marB="0" anchor="b"/>
                </a:tc>
                <a:extLst>
                  <a:ext uri="{0D108BD9-81ED-4DB2-BD59-A6C34878D82A}">
                    <a16:rowId xmlns:a16="http://schemas.microsoft.com/office/drawing/2014/main" val="2873744074"/>
                  </a:ext>
                </a:extLst>
              </a:tr>
              <a:tr h="138737">
                <a:tc>
                  <a:txBody>
                    <a:bodyPr/>
                    <a:lstStyle/>
                    <a:p>
                      <a:pPr algn="ctr">
                        <a:lnSpc>
                          <a:spcPts val="500"/>
                        </a:lnSpc>
                      </a:pPr>
                      <a:r>
                        <a:rPr lang="en-US" sz="900" b="1">
                          <a:solidFill>
                            <a:srgbClr val="1B1464"/>
                          </a:solidFill>
                          <a:latin typeface="Helvetica" panose="020B0403020202020204" pitchFamily="34" charset="0"/>
                        </a:rPr>
                        <a:t>23</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Pest Control</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$0.7MM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a:t>
                      </a:r>
                    </a:p>
                  </a:txBody>
                  <a:tcPr marL="0" marR="0" marT="0" marB="0" anchor="b"/>
                </a:tc>
                <a:extLst>
                  <a:ext uri="{0D108BD9-81ED-4DB2-BD59-A6C34878D82A}">
                    <a16:rowId xmlns:a16="http://schemas.microsoft.com/office/drawing/2014/main" val="3474342259"/>
                  </a:ext>
                </a:extLst>
              </a:tr>
              <a:tr h="138737">
                <a:tc>
                  <a:txBody>
                    <a:bodyPr/>
                    <a:lstStyle/>
                    <a:p>
                      <a:pPr algn="ctr">
                        <a:lnSpc>
                          <a:spcPts val="500"/>
                        </a:lnSpc>
                      </a:pPr>
                      <a:r>
                        <a:rPr lang="en-US" sz="900" b="1">
                          <a:solidFill>
                            <a:srgbClr val="1B1464"/>
                          </a:solidFill>
                          <a:latin typeface="Helvetica" panose="020B0403020202020204" pitchFamily="34" charset="0"/>
                        </a:rPr>
                        <a:t>24</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Skincare &amp; Beauty</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3.5%</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$0.7MM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a:t>
                      </a:r>
                    </a:p>
                  </a:txBody>
                  <a:tcPr marL="0" marR="0" marT="0" marB="0" anchor="b"/>
                </a:tc>
                <a:extLst>
                  <a:ext uri="{0D108BD9-81ED-4DB2-BD59-A6C34878D82A}">
                    <a16:rowId xmlns:a16="http://schemas.microsoft.com/office/drawing/2014/main" val="3853840994"/>
                  </a:ext>
                </a:extLst>
              </a:tr>
              <a:tr h="138737">
                <a:tc>
                  <a:txBody>
                    <a:bodyPr/>
                    <a:lstStyle/>
                    <a:p>
                      <a:pPr algn="ctr">
                        <a:lnSpc>
                          <a:spcPts val="500"/>
                        </a:lnSpc>
                      </a:pPr>
                      <a:r>
                        <a:rPr lang="en-US" sz="900" b="1">
                          <a:solidFill>
                            <a:srgbClr val="1B1464"/>
                          </a:solidFill>
                          <a:latin typeface="Helvetica" panose="020B0403020202020204" pitchFamily="34" charset="0"/>
                        </a:rPr>
                        <a:t>25</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$0.5MM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a:t>
                      </a:r>
                    </a:p>
                  </a:txBody>
                  <a:tcPr marL="0" marR="0" marT="0" marB="0" anchor="b"/>
                </a:tc>
                <a:extLst>
                  <a:ext uri="{0D108BD9-81ED-4DB2-BD59-A6C34878D82A}">
                    <a16:rowId xmlns:a16="http://schemas.microsoft.com/office/drawing/2014/main" val="3191827265"/>
                  </a:ext>
                </a:extLst>
              </a:tr>
              <a:tr h="138737">
                <a:tc>
                  <a:txBody>
                    <a:bodyPr/>
                    <a:lstStyle/>
                    <a:p>
                      <a:pPr algn="ctr">
                        <a:lnSpc>
                          <a:spcPts val="500"/>
                        </a:lnSpc>
                      </a:pPr>
                      <a:r>
                        <a:rPr lang="en-US" sz="900" b="1">
                          <a:solidFill>
                            <a:srgbClr val="1B1464"/>
                          </a:solidFill>
                          <a:latin typeface="Helvetica" panose="020B0403020202020204" pitchFamily="34" charset="0"/>
                        </a:rPr>
                        <a:t>26</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Jewelry</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$0.4MM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0.1%</a:t>
                      </a:r>
                    </a:p>
                  </a:txBody>
                  <a:tcPr marL="0" marR="0" marT="0" marB="0" anchor="b"/>
                </a:tc>
                <a:extLst>
                  <a:ext uri="{0D108BD9-81ED-4DB2-BD59-A6C34878D82A}">
                    <a16:rowId xmlns:a16="http://schemas.microsoft.com/office/drawing/2014/main" val="2099901094"/>
                  </a:ext>
                </a:extLst>
              </a:tr>
              <a:tr h="138737">
                <a:tc>
                  <a:txBody>
                    <a:bodyPr/>
                    <a:lstStyle/>
                    <a:p>
                      <a:pPr algn="ctr">
                        <a:lnSpc>
                          <a:spcPts val="500"/>
                        </a:lnSpc>
                      </a:pPr>
                      <a:r>
                        <a:rPr lang="en-US" sz="900" b="1">
                          <a:solidFill>
                            <a:srgbClr val="1B1464"/>
                          </a:solidFill>
                          <a:latin typeface="Helvetica" panose="020B0403020202020204" pitchFamily="34" charset="0"/>
                        </a:rPr>
                        <a:t>27</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Sports Media</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$0.3MM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0.1%</a:t>
                      </a:r>
                    </a:p>
                  </a:txBody>
                  <a:tcPr marL="0" marR="0" marT="0" marB="0" anchor="b"/>
                </a:tc>
                <a:extLst>
                  <a:ext uri="{0D108BD9-81ED-4DB2-BD59-A6C34878D82A}">
                    <a16:rowId xmlns:a16="http://schemas.microsoft.com/office/drawing/2014/main" val="449134919"/>
                  </a:ext>
                </a:extLst>
              </a:tr>
              <a:tr h="138737">
                <a:tc>
                  <a:txBody>
                    <a:bodyPr/>
                    <a:lstStyle/>
                    <a:p>
                      <a:pPr algn="ctr">
                        <a:lnSpc>
                          <a:spcPts val="500"/>
                        </a:lnSpc>
                      </a:pPr>
                      <a:r>
                        <a:rPr lang="en-US" sz="900" b="1">
                          <a:solidFill>
                            <a:srgbClr val="1B1464"/>
                          </a:solidFill>
                          <a:latin typeface="Helvetica" panose="020B0403020202020204" pitchFamily="34" charset="0"/>
                        </a:rPr>
                        <a:t>28</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Gifts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0.1%</a:t>
                      </a:r>
                    </a:p>
                  </a:txBody>
                  <a:tcPr marL="0" marR="0" marT="0" marB="0" anchor="b"/>
                </a:tc>
                <a:extLst>
                  <a:ext uri="{0D108BD9-81ED-4DB2-BD59-A6C34878D82A}">
                    <a16:rowId xmlns:a16="http://schemas.microsoft.com/office/drawing/2014/main" val="2614896720"/>
                  </a:ext>
                </a:extLst>
              </a:tr>
              <a:tr h="138737">
                <a:tc>
                  <a:txBody>
                    <a:bodyPr/>
                    <a:lstStyle/>
                    <a:p>
                      <a:pPr algn="ctr">
                        <a:lnSpc>
                          <a:spcPts val="500"/>
                        </a:lnSpc>
                      </a:pPr>
                      <a:r>
                        <a:rPr lang="en-US" sz="900" b="1">
                          <a:solidFill>
                            <a:srgbClr val="1B1464"/>
                          </a:solidFill>
                          <a:latin typeface="Helvetica" panose="020B0403020202020204" pitchFamily="34" charset="0"/>
                        </a:rPr>
                        <a:t>29</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Entertainment</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0.1%</a:t>
                      </a:r>
                    </a:p>
                  </a:txBody>
                  <a:tcPr marL="0" marR="0" marT="0" marB="0" anchor="b"/>
                </a:tc>
                <a:extLst>
                  <a:ext uri="{0D108BD9-81ED-4DB2-BD59-A6C34878D82A}">
                    <a16:rowId xmlns:a16="http://schemas.microsoft.com/office/drawing/2014/main" val="589714811"/>
                  </a:ext>
                </a:extLst>
              </a:tr>
              <a:tr h="138737">
                <a:tc>
                  <a:txBody>
                    <a:bodyPr/>
                    <a:lstStyle/>
                    <a:p>
                      <a:pPr algn="ctr">
                        <a:lnSpc>
                          <a:spcPts val="500"/>
                        </a:lnSpc>
                      </a:pPr>
                      <a:r>
                        <a:rPr lang="en-US" sz="900" b="1">
                          <a:solidFill>
                            <a:srgbClr val="1B1464"/>
                          </a:solidFill>
                          <a:latin typeface="Helvetica" panose="020B0403020202020204" pitchFamily="34" charset="0"/>
                        </a:rPr>
                        <a:t>30</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$0.2MM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0.05%</a:t>
                      </a:r>
                    </a:p>
                  </a:txBody>
                  <a:tcPr marL="0" marR="0" marT="0" marB="0" anchor="b"/>
                </a:tc>
                <a:extLst>
                  <a:ext uri="{0D108BD9-81ED-4DB2-BD59-A6C34878D82A}">
                    <a16:rowId xmlns:a16="http://schemas.microsoft.com/office/drawing/2014/main" val="788491798"/>
                  </a:ext>
                </a:extLst>
              </a:tr>
              <a:tr h="138737">
                <a:tc>
                  <a:txBody>
                    <a:bodyPr/>
                    <a:lstStyle/>
                    <a:p>
                      <a:pPr algn="ctr">
                        <a:lnSpc>
                          <a:spcPts val="500"/>
                        </a:lnSpc>
                      </a:pPr>
                      <a:r>
                        <a:rPr lang="en-US" sz="900" b="1">
                          <a:solidFill>
                            <a:srgbClr val="1B1464"/>
                          </a:solidFill>
                          <a:latin typeface="Helvetica" panose="020B0403020202020204" pitchFamily="34" charset="0"/>
                        </a:rPr>
                        <a:t>31</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Artificial Intelligence</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$0.1MM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0.03%</a:t>
                      </a:r>
                    </a:p>
                  </a:txBody>
                  <a:tcPr marL="0" marR="0" marT="0" marB="0" anchor="b"/>
                </a:tc>
                <a:extLst>
                  <a:ext uri="{0D108BD9-81ED-4DB2-BD59-A6C34878D82A}">
                    <a16:rowId xmlns:a16="http://schemas.microsoft.com/office/drawing/2014/main" val="174907854"/>
                  </a:ext>
                </a:extLst>
              </a:tr>
              <a:tr h="138737">
                <a:tc>
                  <a:txBody>
                    <a:bodyPr/>
                    <a:lstStyle/>
                    <a:p>
                      <a:pPr algn="ctr">
                        <a:lnSpc>
                          <a:spcPts val="500"/>
                        </a:lnSpc>
                      </a:pPr>
                      <a:r>
                        <a:rPr lang="en-US" sz="900" b="1">
                          <a:solidFill>
                            <a:srgbClr val="1B1464"/>
                          </a:solidFill>
                          <a:latin typeface="Helvetica" panose="020B0403020202020204" pitchFamily="34" charset="0"/>
                        </a:rPr>
                        <a:t>32</a:t>
                      </a:r>
                    </a:p>
                  </a:txBody>
                  <a:tcPr marL="133877" marR="133877" marT="28388" marB="28388"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Mobile Tickets</a:t>
                      </a:r>
                    </a:p>
                  </a:txBody>
                  <a:tcPr marL="0" marR="0" marT="0" marB="0" anchor="b"/>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$0.1MM</a:t>
                      </a:r>
                    </a:p>
                  </a:txBody>
                  <a:tcPr marL="0" marR="0" marT="0" marB="0" anchor="b"/>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0.03%</a:t>
                      </a:r>
                    </a:p>
                  </a:txBody>
                  <a:tcPr marL="0" marR="0" marT="0" marB="0" anchor="b"/>
                </a:tc>
                <a:extLst>
                  <a:ext uri="{0D108BD9-81ED-4DB2-BD59-A6C34878D82A}">
                    <a16:rowId xmlns:a16="http://schemas.microsoft.com/office/drawing/2014/main" val="3558285317"/>
                  </a:ext>
                </a:extLst>
              </a:tr>
            </a:tbl>
          </a:graphicData>
        </a:graphic>
      </p:graphicFrame>
      <p:cxnSp>
        <p:nvCxnSpPr>
          <p:cNvPr id="12" name="Straight Connector 11">
            <a:extLst>
              <a:ext uri="{FF2B5EF4-FFF2-40B4-BE49-F238E27FC236}">
                <a16:creationId xmlns:a16="http://schemas.microsoft.com/office/drawing/2014/main" id="{9C250733-0FD7-416B-BE82-A86EFFA52B2F}"/>
              </a:ext>
            </a:extLst>
          </p:cNvPr>
          <p:cNvCxnSpPr>
            <a:cxnSpLocks/>
          </p:cNvCxnSpPr>
          <p:nvPr/>
        </p:nvCxnSpPr>
        <p:spPr>
          <a:xfrm flipH="1">
            <a:off x="6095999" y="1478429"/>
            <a:ext cx="1" cy="4786817"/>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29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E0B914-E19A-45E9-BAB0-7C55A7843D92}"/>
              </a:ext>
            </a:extLst>
          </p:cNvPr>
          <p:cNvSpPr/>
          <p:nvPr/>
        </p:nvSpPr>
        <p:spPr>
          <a:xfrm>
            <a:off x="1" y="1269901"/>
            <a:ext cx="12192000" cy="558809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54180" y="6586958"/>
            <a:ext cx="1165933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526244" y="6336250"/>
            <a:ext cx="11570057" cy="246221"/>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MM = millions. </a:t>
            </a:r>
          </a:p>
        </p:txBody>
      </p:sp>
      <p:sp>
        <p:nvSpPr>
          <p:cNvPr id="21" name="Rectangle 20">
            <a:extLst>
              <a:ext uri="{FF2B5EF4-FFF2-40B4-BE49-F238E27FC236}">
                <a16:creationId xmlns:a16="http://schemas.microsoft.com/office/drawing/2014/main" id="{DF883384-F7AA-4B04-A25D-AC131CEE1611}"/>
              </a:ext>
            </a:extLst>
          </p:cNvPr>
          <p:cNvSpPr/>
          <p:nvPr/>
        </p:nvSpPr>
        <p:spPr>
          <a:xfrm>
            <a:off x="141128" y="204416"/>
            <a:ext cx="11909740" cy="83099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strike="noStrike" kern="1200" cap="none" spc="0" normalizeH="0" baseline="0" noProof="0">
                <a:ln>
                  <a:noFill/>
                </a:ln>
                <a:solidFill>
                  <a:srgbClr val="ED3C8D"/>
                </a:solidFill>
                <a:effectLst/>
                <a:uLnTx/>
                <a:uFillTx/>
                <a:latin typeface="Helvetica" pitchFamily="2" charset="0"/>
                <a:ea typeface="+mn-ea"/>
                <a:cs typeface="+mn-cs"/>
              </a:rPr>
              <a:t>‘COVID’-Segment: </a:t>
            </a:r>
            <a:r>
              <a:rPr kumimoji="0" lang="en-US" sz="2400" b="1" i="0" strike="noStrike" kern="1200" cap="none" spc="0" normalizeH="0" baseline="0" noProof="0">
                <a:ln>
                  <a:noFill/>
                </a:ln>
                <a:solidFill>
                  <a:srgbClr val="1F1A62"/>
                </a:solidFill>
                <a:effectLst/>
                <a:uLnTx/>
                <a:uFillTx/>
                <a:latin typeface="Helvetica" pitchFamily="2" charset="0"/>
                <a:ea typeface="+mn-ea"/>
                <a:cs typeface="+mn-cs"/>
              </a:rPr>
              <a:t>YOY New National TV ‘COVID-Endemic’ &amp; ‘COVID-Related’ Advertiser Categories Ranked by Total Spend (full list)</a:t>
            </a:r>
          </a:p>
        </p:txBody>
      </p:sp>
      <p:graphicFrame>
        <p:nvGraphicFramePr>
          <p:cNvPr id="20" name="Table 19">
            <a:extLst>
              <a:ext uri="{FF2B5EF4-FFF2-40B4-BE49-F238E27FC236}">
                <a16:creationId xmlns:a16="http://schemas.microsoft.com/office/drawing/2014/main" id="{1ACEB649-74B7-4872-A28B-BD89584D2E5D}"/>
              </a:ext>
            </a:extLst>
          </p:cNvPr>
          <p:cNvGraphicFramePr>
            <a:graphicFrameLocks noGrp="1"/>
          </p:cNvGraphicFramePr>
          <p:nvPr>
            <p:extLst>
              <p:ext uri="{D42A27DB-BD31-4B8C-83A1-F6EECF244321}">
                <p14:modId xmlns:p14="http://schemas.microsoft.com/office/powerpoint/2010/main" val="811568709"/>
              </p:ext>
            </p:extLst>
          </p:nvPr>
        </p:nvGraphicFramePr>
        <p:xfrm>
          <a:off x="6251121" y="1588246"/>
          <a:ext cx="5788079" cy="4685565"/>
        </p:xfrm>
        <a:graphic>
          <a:graphicData uri="http://schemas.openxmlformats.org/drawingml/2006/table">
            <a:tbl>
              <a:tblPr>
                <a:tableStyleId>{5C22544A-7EE6-4342-B048-85BDC9FD1C3A}</a:tableStyleId>
              </a:tblPr>
              <a:tblGrid>
                <a:gridCol w="649744">
                  <a:extLst>
                    <a:ext uri="{9D8B030D-6E8A-4147-A177-3AD203B41FA5}">
                      <a16:colId xmlns:a16="http://schemas.microsoft.com/office/drawing/2014/main" val="2891789165"/>
                    </a:ext>
                  </a:extLst>
                </a:gridCol>
                <a:gridCol w="1485898">
                  <a:extLst>
                    <a:ext uri="{9D8B030D-6E8A-4147-A177-3AD203B41FA5}">
                      <a16:colId xmlns:a16="http://schemas.microsoft.com/office/drawing/2014/main" val="135091300"/>
                    </a:ext>
                  </a:extLst>
                </a:gridCol>
                <a:gridCol w="1000125">
                  <a:extLst>
                    <a:ext uri="{9D8B030D-6E8A-4147-A177-3AD203B41FA5}">
                      <a16:colId xmlns:a16="http://schemas.microsoft.com/office/drawing/2014/main" val="2787084809"/>
                    </a:ext>
                  </a:extLst>
                </a:gridCol>
                <a:gridCol w="970206">
                  <a:extLst>
                    <a:ext uri="{9D8B030D-6E8A-4147-A177-3AD203B41FA5}">
                      <a16:colId xmlns:a16="http://schemas.microsoft.com/office/drawing/2014/main" val="1869582241"/>
                    </a:ext>
                  </a:extLst>
                </a:gridCol>
                <a:gridCol w="841053">
                  <a:extLst>
                    <a:ext uri="{9D8B030D-6E8A-4147-A177-3AD203B41FA5}">
                      <a16:colId xmlns:a16="http://schemas.microsoft.com/office/drawing/2014/main" val="4009614485"/>
                    </a:ext>
                  </a:extLst>
                </a:gridCol>
                <a:gridCol w="841053">
                  <a:extLst>
                    <a:ext uri="{9D8B030D-6E8A-4147-A177-3AD203B41FA5}">
                      <a16:colId xmlns:a16="http://schemas.microsoft.com/office/drawing/2014/main" val="2961594174"/>
                    </a:ext>
                  </a:extLst>
                </a:gridCol>
              </a:tblGrid>
              <a:tr h="189898">
                <a:tc>
                  <a:txBody>
                    <a:bodyPr/>
                    <a:lstStyle/>
                    <a:p>
                      <a:pPr algn="ctr">
                        <a:lnSpc>
                          <a:spcPts val="500"/>
                        </a:lnSpc>
                      </a:pPr>
                      <a:r>
                        <a:rPr lang="en-US" sz="900" b="1">
                          <a:solidFill>
                            <a:schemeClr val="bg1"/>
                          </a:solidFill>
                          <a:latin typeface="Helvetica" panose="020B0403020202020204" pitchFamily="34" charset="0"/>
                        </a:rPr>
                        <a:t>Rank</a:t>
                      </a:r>
                    </a:p>
                  </a:txBody>
                  <a:tcPr marL="133877" marR="133877" marT="28388" marB="28388" anchor="ctr">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Category</a:t>
                      </a:r>
                    </a:p>
                  </a:txBody>
                  <a:tcPr marL="133877" marR="133877" marT="28388" marB="28388" anchor="ctr">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 of Brands</a:t>
                      </a:r>
                    </a:p>
                  </a:txBody>
                  <a:tcPr marL="133877" marR="133877" marT="28388" marB="28388" anchor="ctr">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 of Brands</a:t>
                      </a:r>
                    </a:p>
                  </a:txBody>
                  <a:tcPr marL="133877" marR="133877" marT="28388" marB="28388" anchor="ctr">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Total $$$</a:t>
                      </a:r>
                    </a:p>
                  </a:txBody>
                  <a:tcPr marL="133877" marR="133877" marT="28388" marB="28388" anchor="ctr">
                    <a:solidFill>
                      <a:srgbClr val="ED3C8D"/>
                    </a:solidFill>
                  </a:tcPr>
                </a:tc>
                <a:tc>
                  <a:txBody>
                    <a:bodyPr/>
                    <a:lstStyle/>
                    <a:p>
                      <a:pPr algn="ctr">
                        <a:lnSpc>
                          <a:spcPts val="500"/>
                        </a:lnSpc>
                      </a:pPr>
                      <a:r>
                        <a:rPr lang="en-US" sz="900" b="1">
                          <a:solidFill>
                            <a:schemeClr val="bg1"/>
                          </a:solidFill>
                          <a:latin typeface="Helvetica" panose="020B0403020202020204" pitchFamily="34" charset="0"/>
                        </a:rPr>
                        <a:t>% of $$$</a:t>
                      </a:r>
                    </a:p>
                  </a:txBody>
                  <a:tcPr marL="133877" marR="133877" marT="28388" marB="28388" anchor="ctr">
                    <a:solidFill>
                      <a:srgbClr val="ED3C8D"/>
                    </a:solidFill>
                  </a:tcPr>
                </a:tc>
                <a:extLst>
                  <a:ext uri="{0D108BD9-81ED-4DB2-BD59-A6C34878D82A}">
                    <a16:rowId xmlns:a16="http://schemas.microsoft.com/office/drawing/2014/main" val="2986064694"/>
                  </a:ext>
                </a:extLst>
              </a:tr>
              <a:tr h="155023">
                <a:tc>
                  <a:txBody>
                    <a:bodyPr/>
                    <a:lstStyle/>
                    <a:p>
                      <a:pPr algn="ctr">
                        <a:lnSpc>
                          <a:spcPts val="500"/>
                        </a:lnSpc>
                      </a:pPr>
                      <a:r>
                        <a:rPr lang="en-US" sz="900" b="1">
                          <a:solidFill>
                            <a:srgbClr val="1B1464"/>
                          </a:solidFill>
                          <a:latin typeface="Helvetica" panose="020B0403020202020204" pitchFamily="34" charset="0"/>
                        </a:rPr>
                        <a:t>1</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Apparel &amp; Accessories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3.9%</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$19.5MM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16.1%</a:t>
                      </a:r>
                    </a:p>
                  </a:txBody>
                  <a:tcPr marL="0" marR="0" marT="0" marB="0" anchor="ctr"/>
                </a:tc>
                <a:extLst>
                  <a:ext uri="{0D108BD9-81ED-4DB2-BD59-A6C34878D82A}">
                    <a16:rowId xmlns:a16="http://schemas.microsoft.com/office/drawing/2014/main" val="3567100555"/>
                  </a:ext>
                </a:extLst>
              </a:tr>
              <a:tr h="155023">
                <a:tc>
                  <a:txBody>
                    <a:bodyPr/>
                    <a:lstStyle/>
                    <a:p>
                      <a:pPr algn="ctr">
                        <a:lnSpc>
                          <a:spcPts val="500"/>
                        </a:lnSpc>
                      </a:pPr>
                      <a:r>
                        <a:rPr lang="en-US" sz="900" b="1">
                          <a:solidFill>
                            <a:srgbClr val="1B1464"/>
                          </a:solidFill>
                          <a:latin typeface="Helvetica" panose="020B0403020202020204" pitchFamily="34" charset="0"/>
                        </a:rPr>
                        <a:t>2</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Health &amp; Wellness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6.6%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$17.8MM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14.7%</a:t>
                      </a:r>
                    </a:p>
                  </a:txBody>
                  <a:tcPr marL="0" marR="0" marT="0" marB="0" anchor="ctr"/>
                </a:tc>
                <a:extLst>
                  <a:ext uri="{0D108BD9-81ED-4DB2-BD59-A6C34878D82A}">
                    <a16:rowId xmlns:a16="http://schemas.microsoft.com/office/drawing/2014/main" val="708521347"/>
                  </a:ext>
                </a:extLst>
              </a:tr>
              <a:tr h="155023">
                <a:tc>
                  <a:txBody>
                    <a:bodyPr/>
                    <a:lstStyle/>
                    <a:p>
                      <a:pPr algn="ctr">
                        <a:lnSpc>
                          <a:spcPts val="500"/>
                        </a:lnSpc>
                      </a:pPr>
                      <a:r>
                        <a:rPr lang="en-US" sz="900" b="1">
                          <a:solidFill>
                            <a:srgbClr val="1B1464"/>
                          </a:solidFill>
                          <a:latin typeface="Helvetica" panose="020B0403020202020204" pitchFamily="34" charset="0"/>
                        </a:rPr>
                        <a:t>3</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Cleaning &amp; Sanitizing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6.6%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$14.0MM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11.5%</a:t>
                      </a:r>
                    </a:p>
                  </a:txBody>
                  <a:tcPr marL="0" marR="0" marT="0" marB="0" anchor="ctr"/>
                </a:tc>
                <a:extLst>
                  <a:ext uri="{0D108BD9-81ED-4DB2-BD59-A6C34878D82A}">
                    <a16:rowId xmlns:a16="http://schemas.microsoft.com/office/drawing/2014/main" val="1440085256"/>
                  </a:ext>
                </a:extLst>
              </a:tr>
              <a:tr h="155023">
                <a:tc>
                  <a:txBody>
                    <a:bodyPr/>
                    <a:lstStyle/>
                    <a:p>
                      <a:pPr algn="ctr">
                        <a:lnSpc>
                          <a:spcPts val="500"/>
                        </a:lnSpc>
                      </a:pPr>
                      <a:r>
                        <a:rPr lang="en-US" sz="900" b="1">
                          <a:solidFill>
                            <a:srgbClr val="1B1464"/>
                          </a:solidFill>
                          <a:latin typeface="Helvetica" panose="020B0403020202020204" pitchFamily="34" charset="0"/>
                        </a:rPr>
                        <a:t>4</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Online Banking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$12.8MM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10.6%</a:t>
                      </a:r>
                    </a:p>
                  </a:txBody>
                  <a:tcPr marL="0" marR="0" marT="0" marB="0" anchor="ctr"/>
                </a:tc>
                <a:extLst>
                  <a:ext uri="{0D108BD9-81ED-4DB2-BD59-A6C34878D82A}">
                    <a16:rowId xmlns:a16="http://schemas.microsoft.com/office/drawing/2014/main" val="1233487042"/>
                  </a:ext>
                </a:extLst>
              </a:tr>
              <a:tr h="155023">
                <a:tc>
                  <a:txBody>
                    <a:bodyPr/>
                    <a:lstStyle/>
                    <a:p>
                      <a:pPr algn="ctr">
                        <a:lnSpc>
                          <a:spcPts val="500"/>
                        </a:lnSpc>
                      </a:pPr>
                      <a:r>
                        <a:rPr lang="en-US" sz="900" b="1">
                          <a:solidFill>
                            <a:srgbClr val="1B1464"/>
                          </a:solidFill>
                          <a:latin typeface="Helvetica" panose="020B0403020202020204" pitchFamily="34" charset="0"/>
                        </a:rPr>
                        <a:t>5</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Professional Services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6.6%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$12.1MM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10.0%</a:t>
                      </a:r>
                    </a:p>
                  </a:txBody>
                  <a:tcPr marL="0" marR="0" marT="0" marB="0" anchor="ctr"/>
                </a:tc>
                <a:extLst>
                  <a:ext uri="{0D108BD9-81ED-4DB2-BD59-A6C34878D82A}">
                    <a16:rowId xmlns:a16="http://schemas.microsoft.com/office/drawing/2014/main" val="1270871873"/>
                  </a:ext>
                </a:extLst>
              </a:tr>
              <a:tr h="155023">
                <a:tc>
                  <a:txBody>
                    <a:bodyPr/>
                    <a:lstStyle/>
                    <a:p>
                      <a:pPr algn="ctr">
                        <a:lnSpc>
                          <a:spcPts val="500"/>
                        </a:lnSpc>
                      </a:pPr>
                      <a:r>
                        <a:rPr lang="en-US" sz="900" b="1">
                          <a:solidFill>
                            <a:srgbClr val="1B1464"/>
                          </a:solidFill>
                          <a:latin typeface="Helvetica" panose="020B0403020202020204" pitchFamily="34" charset="0"/>
                        </a:rPr>
                        <a:t>6</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Financial Services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7</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9.2%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8.6%</a:t>
                      </a:r>
                    </a:p>
                  </a:txBody>
                  <a:tcPr marL="0" marR="0" marT="0" marB="0" anchor="ctr"/>
                </a:tc>
                <a:extLst>
                  <a:ext uri="{0D108BD9-81ED-4DB2-BD59-A6C34878D82A}">
                    <a16:rowId xmlns:a16="http://schemas.microsoft.com/office/drawing/2014/main" val="2488338332"/>
                  </a:ext>
                </a:extLst>
              </a:tr>
              <a:tr h="155023">
                <a:tc>
                  <a:txBody>
                    <a:bodyPr/>
                    <a:lstStyle/>
                    <a:p>
                      <a:pPr algn="ctr">
                        <a:lnSpc>
                          <a:spcPts val="500"/>
                        </a:lnSpc>
                      </a:pPr>
                      <a:r>
                        <a:rPr lang="en-US" sz="900" b="1">
                          <a:solidFill>
                            <a:srgbClr val="1B1464"/>
                          </a:solidFill>
                          <a:latin typeface="Helvetica" panose="020B0403020202020204" pitchFamily="34" charset="0"/>
                        </a:rPr>
                        <a:t>7</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Food Delivery</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$7.0MM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5.8%</a:t>
                      </a:r>
                    </a:p>
                  </a:txBody>
                  <a:tcPr marL="0" marR="0" marT="0" marB="0" anchor="ctr"/>
                </a:tc>
                <a:extLst>
                  <a:ext uri="{0D108BD9-81ED-4DB2-BD59-A6C34878D82A}">
                    <a16:rowId xmlns:a16="http://schemas.microsoft.com/office/drawing/2014/main" val="1135163151"/>
                  </a:ext>
                </a:extLst>
              </a:tr>
              <a:tr h="155023">
                <a:tc>
                  <a:txBody>
                    <a:bodyPr/>
                    <a:lstStyle/>
                    <a:p>
                      <a:pPr algn="ctr">
                        <a:lnSpc>
                          <a:spcPts val="500"/>
                        </a:lnSpc>
                      </a:pPr>
                      <a:r>
                        <a:rPr lang="en-US" sz="900" b="1">
                          <a:solidFill>
                            <a:srgbClr val="1B1464"/>
                          </a:solidFill>
                          <a:latin typeface="Helvetica" panose="020B0403020202020204" pitchFamily="34" charset="0"/>
                        </a:rPr>
                        <a:t>8</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Real Estate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4.3%</a:t>
                      </a:r>
                    </a:p>
                  </a:txBody>
                  <a:tcPr marL="0" marR="0" marT="0" marB="0" anchor="ctr"/>
                </a:tc>
                <a:extLst>
                  <a:ext uri="{0D108BD9-81ED-4DB2-BD59-A6C34878D82A}">
                    <a16:rowId xmlns:a16="http://schemas.microsoft.com/office/drawing/2014/main" val="4103111136"/>
                  </a:ext>
                </a:extLst>
              </a:tr>
              <a:tr h="155023">
                <a:tc>
                  <a:txBody>
                    <a:bodyPr/>
                    <a:lstStyle/>
                    <a:p>
                      <a:pPr algn="ctr">
                        <a:lnSpc>
                          <a:spcPts val="500"/>
                        </a:lnSpc>
                      </a:pPr>
                      <a:r>
                        <a:rPr lang="en-US" sz="900" b="1">
                          <a:solidFill>
                            <a:srgbClr val="1B1464"/>
                          </a:solidFill>
                          <a:latin typeface="Helvetica" panose="020B0403020202020204" pitchFamily="34" charset="0"/>
                        </a:rPr>
                        <a:t>9</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At-Home Testing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3.9%</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$3.9MM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3.2%</a:t>
                      </a:r>
                    </a:p>
                  </a:txBody>
                  <a:tcPr marL="0" marR="0" marT="0" marB="0" anchor="ctr"/>
                </a:tc>
                <a:extLst>
                  <a:ext uri="{0D108BD9-81ED-4DB2-BD59-A6C34878D82A}">
                    <a16:rowId xmlns:a16="http://schemas.microsoft.com/office/drawing/2014/main" val="2969708319"/>
                  </a:ext>
                </a:extLst>
              </a:tr>
              <a:tr h="155023">
                <a:tc>
                  <a:txBody>
                    <a:bodyPr/>
                    <a:lstStyle/>
                    <a:p>
                      <a:pPr algn="ctr">
                        <a:lnSpc>
                          <a:spcPts val="500"/>
                        </a:lnSpc>
                      </a:pPr>
                      <a:r>
                        <a:rPr lang="en-US" sz="900" b="1">
                          <a:solidFill>
                            <a:srgbClr val="1B1464"/>
                          </a:solidFill>
                          <a:latin typeface="Helvetica" panose="020B0403020202020204" pitchFamily="34" charset="0"/>
                        </a:rPr>
                        <a:t>10</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Telemedicine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2.8%</a:t>
                      </a:r>
                    </a:p>
                  </a:txBody>
                  <a:tcPr marL="0" marR="0" marT="0" marB="0" anchor="ctr"/>
                </a:tc>
                <a:extLst>
                  <a:ext uri="{0D108BD9-81ED-4DB2-BD59-A6C34878D82A}">
                    <a16:rowId xmlns:a16="http://schemas.microsoft.com/office/drawing/2014/main" val="3154279273"/>
                  </a:ext>
                </a:extLst>
              </a:tr>
              <a:tr h="155023">
                <a:tc>
                  <a:txBody>
                    <a:bodyPr/>
                    <a:lstStyle/>
                    <a:p>
                      <a:pPr algn="ctr">
                        <a:lnSpc>
                          <a:spcPts val="500"/>
                        </a:lnSpc>
                      </a:pPr>
                      <a:r>
                        <a:rPr lang="en-US" sz="900" b="1">
                          <a:solidFill>
                            <a:srgbClr val="1B1464"/>
                          </a:solidFill>
                          <a:latin typeface="Helvetica" panose="020B0403020202020204" pitchFamily="34" charset="0"/>
                        </a:rPr>
                        <a:t>11</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Insurance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7.9%</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extLst>
                  <a:ext uri="{0D108BD9-81ED-4DB2-BD59-A6C34878D82A}">
                    <a16:rowId xmlns:a16="http://schemas.microsoft.com/office/drawing/2014/main" val="1682239239"/>
                  </a:ext>
                </a:extLst>
              </a:tr>
              <a:tr h="155023">
                <a:tc>
                  <a:txBody>
                    <a:bodyPr/>
                    <a:lstStyle/>
                    <a:p>
                      <a:pPr algn="ctr">
                        <a:lnSpc>
                          <a:spcPts val="500"/>
                        </a:lnSpc>
                      </a:pPr>
                      <a:r>
                        <a:rPr lang="en-US" sz="900" b="1">
                          <a:solidFill>
                            <a:srgbClr val="1B1464"/>
                          </a:solidFill>
                          <a:latin typeface="Helvetica" panose="020B0403020202020204" pitchFamily="34" charset="0"/>
                        </a:rPr>
                        <a:t>12</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Home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$2.3MM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extLst>
                  <a:ext uri="{0D108BD9-81ED-4DB2-BD59-A6C34878D82A}">
                    <a16:rowId xmlns:a16="http://schemas.microsoft.com/office/drawing/2014/main" val="98510553"/>
                  </a:ext>
                </a:extLst>
              </a:tr>
              <a:tr h="155023">
                <a:tc>
                  <a:txBody>
                    <a:bodyPr/>
                    <a:lstStyle/>
                    <a:p>
                      <a:pPr algn="ctr">
                        <a:lnSpc>
                          <a:spcPts val="500"/>
                        </a:lnSpc>
                      </a:pPr>
                      <a:r>
                        <a:rPr lang="en-US" sz="900" b="1">
                          <a:solidFill>
                            <a:srgbClr val="1B1464"/>
                          </a:solidFill>
                          <a:latin typeface="Helvetica" panose="020B0403020202020204" pitchFamily="34" charset="0"/>
                        </a:rPr>
                        <a:t>13</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Legal Services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3.9%</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extLst>
                  <a:ext uri="{0D108BD9-81ED-4DB2-BD59-A6C34878D82A}">
                    <a16:rowId xmlns:a16="http://schemas.microsoft.com/office/drawing/2014/main" val="2714804605"/>
                  </a:ext>
                </a:extLst>
              </a:tr>
              <a:tr h="155023">
                <a:tc>
                  <a:txBody>
                    <a:bodyPr/>
                    <a:lstStyle/>
                    <a:p>
                      <a:pPr algn="ctr">
                        <a:lnSpc>
                          <a:spcPts val="500"/>
                        </a:lnSpc>
                      </a:pPr>
                      <a:r>
                        <a:rPr lang="en-US" sz="900" b="1">
                          <a:solidFill>
                            <a:srgbClr val="1B1464"/>
                          </a:solidFill>
                          <a:latin typeface="Helvetica" panose="020B0403020202020204" pitchFamily="34" charset="0"/>
                        </a:rPr>
                        <a:t>14</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Fitness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3.9%</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1.7%</a:t>
                      </a:r>
                    </a:p>
                  </a:txBody>
                  <a:tcPr marL="0" marR="0" marT="0" marB="0" anchor="ctr"/>
                </a:tc>
                <a:extLst>
                  <a:ext uri="{0D108BD9-81ED-4DB2-BD59-A6C34878D82A}">
                    <a16:rowId xmlns:a16="http://schemas.microsoft.com/office/drawing/2014/main" val="1483444809"/>
                  </a:ext>
                </a:extLst>
              </a:tr>
              <a:tr h="155023">
                <a:tc>
                  <a:txBody>
                    <a:bodyPr/>
                    <a:lstStyle/>
                    <a:p>
                      <a:pPr algn="ctr">
                        <a:lnSpc>
                          <a:spcPts val="500"/>
                        </a:lnSpc>
                      </a:pPr>
                      <a:r>
                        <a:rPr lang="en-US" sz="900" b="1">
                          <a:solidFill>
                            <a:srgbClr val="1B1464"/>
                          </a:solidFill>
                          <a:latin typeface="Helvetica" panose="020B0403020202020204" pitchFamily="34" charset="0"/>
                        </a:rPr>
                        <a:t>15</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Home Furnishing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0.9%</a:t>
                      </a:r>
                    </a:p>
                  </a:txBody>
                  <a:tcPr marL="0" marR="0" marT="0" marB="0" anchor="ctr"/>
                </a:tc>
                <a:extLst>
                  <a:ext uri="{0D108BD9-81ED-4DB2-BD59-A6C34878D82A}">
                    <a16:rowId xmlns:a16="http://schemas.microsoft.com/office/drawing/2014/main" val="4021329791"/>
                  </a:ext>
                </a:extLst>
              </a:tr>
              <a:tr h="155023">
                <a:tc>
                  <a:txBody>
                    <a:bodyPr/>
                    <a:lstStyle/>
                    <a:p>
                      <a:pPr algn="ctr">
                        <a:lnSpc>
                          <a:spcPts val="500"/>
                        </a:lnSpc>
                      </a:pPr>
                      <a:r>
                        <a:rPr lang="en-US" sz="900" b="1">
                          <a:solidFill>
                            <a:srgbClr val="1B1464"/>
                          </a:solidFill>
                          <a:latin typeface="Helvetica" panose="020B0403020202020204" pitchFamily="34" charset="0"/>
                        </a:rPr>
                        <a:t>16</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Online Education</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$1.0MM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0.8%</a:t>
                      </a:r>
                    </a:p>
                  </a:txBody>
                  <a:tcPr marL="0" marR="0" marT="0" marB="0" anchor="ctr"/>
                </a:tc>
                <a:extLst>
                  <a:ext uri="{0D108BD9-81ED-4DB2-BD59-A6C34878D82A}">
                    <a16:rowId xmlns:a16="http://schemas.microsoft.com/office/drawing/2014/main" val="1470324579"/>
                  </a:ext>
                </a:extLst>
              </a:tr>
              <a:tr h="155023">
                <a:tc>
                  <a:txBody>
                    <a:bodyPr/>
                    <a:lstStyle/>
                    <a:p>
                      <a:pPr algn="ctr">
                        <a:lnSpc>
                          <a:spcPts val="500"/>
                        </a:lnSpc>
                      </a:pPr>
                      <a:r>
                        <a:rPr lang="en-US" sz="900" b="1">
                          <a:solidFill>
                            <a:srgbClr val="1B1464"/>
                          </a:solidFill>
                          <a:latin typeface="Helvetica" panose="020B0403020202020204" pitchFamily="34" charset="0"/>
                        </a:rPr>
                        <a:t>17</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Moving &amp; Storage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$0.5MM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tc>
                <a:extLst>
                  <a:ext uri="{0D108BD9-81ED-4DB2-BD59-A6C34878D82A}">
                    <a16:rowId xmlns:a16="http://schemas.microsoft.com/office/drawing/2014/main" val="2585169700"/>
                  </a:ext>
                </a:extLst>
              </a:tr>
              <a:tr h="155023">
                <a:tc>
                  <a:txBody>
                    <a:bodyPr/>
                    <a:lstStyle/>
                    <a:p>
                      <a:pPr algn="ctr">
                        <a:lnSpc>
                          <a:spcPts val="500"/>
                        </a:lnSpc>
                      </a:pPr>
                      <a:r>
                        <a:rPr lang="en-US" sz="900" b="1">
                          <a:solidFill>
                            <a:srgbClr val="1B1464"/>
                          </a:solidFill>
                          <a:latin typeface="Helvetica" panose="020B0403020202020204" pitchFamily="34" charset="0"/>
                        </a:rPr>
                        <a:t>18</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Vitamins &amp; Supplements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$0.5MM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tc>
                <a:extLst>
                  <a:ext uri="{0D108BD9-81ED-4DB2-BD59-A6C34878D82A}">
                    <a16:rowId xmlns:a16="http://schemas.microsoft.com/office/drawing/2014/main" val="2441223048"/>
                  </a:ext>
                </a:extLst>
              </a:tr>
              <a:tr h="155023">
                <a:tc>
                  <a:txBody>
                    <a:bodyPr/>
                    <a:lstStyle/>
                    <a:p>
                      <a:pPr algn="ctr">
                        <a:lnSpc>
                          <a:spcPts val="500"/>
                        </a:lnSpc>
                      </a:pPr>
                      <a:r>
                        <a:rPr lang="en-US" sz="900" b="1">
                          <a:solidFill>
                            <a:srgbClr val="1B1464"/>
                          </a:solidFill>
                          <a:latin typeface="Helvetica" panose="020B0403020202020204" pitchFamily="34" charset="0"/>
                        </a:rPr>
                        <a:t>19</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Flower Delivery</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tc>
                <a:extLst>
                  <a:ext uri="{0D108BD9-81ED-4DB2-BD59-A6C34878D82A}">
                    <a16:rowId xmlns:a16="http://schemas.microsoft.com/office/drawing/2014/main" val="210915192"/>
                  </a:ext>
                </a:extLst>
              </a:tr>
              <a:tr h="155023">
                <a:tc>
                  <a:txBody>
                    <a:bodyPr/>
                    <a:lstStyle/>
                    <a:p>
                      <a:pPr algn="ctr">
                        <a:lnSpc>
                          <a:spcPts val="500"/>
                        </a:lnSpc>
                      </a:pPr>
                      <a:r>
                        <a:rPr lang="en-US" sz="900" b="1">
                          <a:solidFill>
                            <a:srgbClr val="1B1464"/>
                          </a:solidFill>
                          <a:latin typeface="Helvetica" panose="020B0403020202020204" pitchFamily="34" charset="0"/>
                        </a:rPr>
                        <a:t>20</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Online Delivery</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a:t>
                      </a:r>
                    </a:p>
                  </a:txBody>
                  <a:tcPr marL="0" marR="0" marT="0" marB="0" anchor="ctr"/>
                </a:tc>
                <a:extLst>
                  <a:ext uri="{0D108BD9-81ED-4DB2-BD59-A6C34878D82A}">
                    <a16:rowId xmlns:a16="http://schemas.microsoft.com/office/drawing/2014/main" val="3288253235"/>
                  </a:ext>
                </a:extLst>
              </a:tr>
              <a:tr h="155023">
                <a:tc>
                  <a:txBody>
                    <a:bodyPr/>
                    <a:lstStyle/>
                    <a:p>
                      <a:pPr algn="ctr">
                        <a:lnSpc>
                          <a:spcPts val="500"/>
                        </a:lnSpc>
                      </a:pPr>
                      <a:r>
                        <a:rPr lang="en-US" sz="900" b="1">
                          <a:solidFill>
                            <a:srgbClr val="1B1464"/>
                          </a:solidFill>
                          <a:latin typeface="Helvetica" panose="020B0403020202020204" pitchFamily="34" charset="0"/>
                        </a:rPr>
                        <a:t>21</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Travel</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a:t>
                      </a:r>
                    </a:p>
                  </a:txBody>
                  <a:tcPr marL="0" marR="0" marT="0" marB="0" anchor="ctr"/>
                </a:tc>
                <a:extLst>
                  <a:ext uri="{0D108BD9-81ED-4DB2-BD59-A6C34878D82A}">
                    <a16:rowId xmlns:a16="http://schemas.microsoft.com/office/drawing/2014/main" val="2873744074"/>
                  </a:ext>
                </a:extLst>
              </a:tr>
              <a:tr h="155023">
                <a:tc>
                  <a:txBody>
                    <a:bodyPr/>
                    <a:lstStyle/>
                    <a:p>
                      <a:pPr algn="ctr">
                        <a:lnSpc>
                          <a:spcPts val="500"/>
                        </a:lnSpc>
                      </a:pPr>
                      <a:r>
                        <a:rPr lang="en-US" sz="900" b="1">
                          <a:solidFill>
                            <a:srgbClr val="1B1464"/>
                          </a:solidFill>
                          <a:latin typeface="Helvetica" panose="020B0403020202020204" pitchFamily="34" charset="0"/>
                        </a:rPr>
                        <a:t>22</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Outdoor Recreation</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$0.4MM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a:t>
                      </a:r>
                    </a:p>
                  </a:txBody>
                  <a:tcPr marL="0" marR="0" marT="0" marB="0" anchor="ctr"/>
                </a:tc>
                <a:extLst>
                  <a:ext uri="{0D108BD9-81ED-4DB2-BD59-A6C34878D82A}">
                    <a16:rowId xmlns:a16="http://schemas.microsoft.com/office/drawing/2014/main" val="3474342259"/>
                  </a:ext>
                </a:extLst>
              </a:tr>
              <a:tr h="155023">
                <a:tc>
                  <a:txBody>
                    <a:bodyPr/>
                    <a:lstStyle/>
                    <a:p>
                      <a:pPr algn="ctr">
                        <a:lnSpc>
                          <a:spcPts val="500"/>
                        </a:lnSpc>
                      </a:pPr>
                      <a:r>
                        <a:rPr lang="en-US" sz="900" b="1">
                          <a:solidFill>
                            <a:srgbClr val="1B1464"/>
                          </a:solidFill>
                          <a:latin typeface="Helvetica" panose="020B0403020202020204" pitchFamily="34" charset="0"/>
                        </a:rPr>
                        <a:t>23</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Gaming</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a:t>
                      </a:r>
                    </a:p>
                  </a:txBody>
                  <a:tcPr marL="0" marR="0" marT="0" marB="0" anchor="ctr"/>
                </a:tc>
                <a:extLst>
                  <a:ext uri="{0D108BD9-81ED-4DB2-BD59-A6C34878D82A}">
                    <a16:rowId xmlns:a16="http://schemas.microsoft.com/office/drawing/2014/main" val="3853840994"/>
                  </a:ext>
                </a:extLst>
              </a:tr>
              <a:tr h="155023">
                <a:tc>
                  <a:txBody>
                    <a:bodyPr/>
                    <a:lstStyle/>
                    <a:p>
                      <a:pPr algn="ctr">
                        <a:lnSpc>
                          <a:spcPts val="500"/>
                        </a:lnSpc>
                      </a:pPr>
                      <a:r>
                        <a:rPr lang="en-US" sz="900" b="1">
                          <a:solidFill>
                            <a:srgbClr val="1B1464"/>
                          </a:solidFill>
                          <a:latin typeface="Helvetica" panose="020B0403020202020204" pitchFamily="34" charset="0"/>
                        </a:rPr>
                        <a:t>24</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Marketplace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$0.3MM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3191827265"/>
                  </a:ext>
                </a:extLst>
              </a:tr>
              <a:tr h="155023">
                <a:tc>
                  <a:txBody>
                    <a:bodyPr/>
                    <a:lstStyle/>
                    <a:p>
                      <a:pPr algn="ctr">
                        <a:lnSpc>
                          <a:spcPts val="500"/>
                        </a:lnSpc>
                      </a:pPr>
                      <a:r>
                        <a:rPr lang="en-US" sz="900" b="1">
                          <a:solidFill>
                            <a:srgbClr val="1B1464"/>
                          </a:solidFill>
                          <a:latin typeface="Helvetica" panose="020B0403020202020204" pitchFamily="34" charset="0"/>
                        </a:rPr>
                        <a:t>25</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Eyewear</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2.6%</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2099901094"/>
                  </a:ext>
                </a:extLst>
              </a:tr>
              <a:tr h="155023">
                <a:tc>
                  <a:txBody>
                    <a:bodyPr/>
                    <a:lstStyle/>
                    <a:p>
                      <a:pPr algn="ctr">
                        <a:lnSpc>
                          <a:spcPts val="500"/>
                        </a:lnSpc>
                      </a:pPr>
                      <a:r>
                        <a:rPr lang="en-US" sz="900" b="1">
                          <a:solidFill>
                            <a:srgbClr val="1B1464"/>
                          </a:solidFill>
                          <a:latin typeface="Helvetica" panose="020B0403020202020204" pitchFamily="34" charset="0"/>
                        </a:rPr>
                        <a:t>26</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Tools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449134919"/>
                  </a:ext>
                </a:extLst>
              </a:tr>
              <a:tr h="155023">
                <a:tc>
                  <a:txBody>
                    <a:bodyPr/>
                    <a:lstStyle/>
                    <a:p>
                      <a:pPr algn="ctr">
                        <a:lnSpc>
                          <a:spcPts val="500"/>
                        </a:lnSpc>
                      </a:pPr>
                      <a:r>
                        <a:rPr lang="en-US" sz="900" b="1">
                          <a:solidFill>
                            <a:srgbClr val="1B1464"/>
                          </a:solidFill>
                          <a:latin typeface="Helvetica" panose="020B0403020202020204" pitchFamily="34" charset="0"/>
                        </a:rPr>
                        <a:t>27</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Beverages</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2614896720"/>
                  </a:ext>
                </a:extLst>
              </a:tr>
              <a:tr h="155023">
                <a:tc>
                  <a:txBody>
                    <a:bodyPr/>
                    <a:lstStyle/>
                    <a:p>
                      <a:pPr algn="ctr">
                        <a:lnSpc>
                          <a:spcPts val="500"/>
                        </a:lnSpc>
                      </a:pPr>
                      <a:r>
                        <a:rPr lang="en-US" sz="900" b="1">
                          <a:solidFill>
                            <a:srgbClr val="1B1464"/>
                          </a:solidFill>
                          <a:latin typeface="Helvetica" panose="020B0403020202020204" pitchFamily="34" charset="0"/>
                        </a:rPr>
                        <a:t>28</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Alcohol Delivery</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589714811"/>
                  </a:ext>
                </a:extLst>
              </a:tr>
              <a:tr h="155023">
                <a:tc>
                  <a:txBody>
                    <a:bodyPr/>
                    <a:lstStyle/>
                    <a:p>
                      <a:pPr algn="ctr">
                        <a:lnSpc>
                          <a:spcPts val="500"/>
                        </a:lnSpc>
                      </a:pPr>
                      <a:r>
                        <a:rPr lang="en-US" sz="900" b="1">
                          <a:solidFill>
                            <a:srgbClr val="1B1464"/>
                          </a:solidFill>
                          <a:latin typeface="Helvetica" panose="020B0403020202020204" pitchFamily="34" charset="0"/>
                        </a:rPr>
                        <a:t>29</a:t>
                      </a:r>
                    </a:p>
                  </a:txBody>
                  <a:tcPr marL="133877" marR="133877" marT="28388" marB="28388" anchor="ctr"/>
                </a:tc>
                <a:tc>
                  <a:txBody>
                    <a:bodyPr/>
                    <a:lstStyle/>
                    <a:p>
                      <a:pPr algn="ctr" fontAlgn="b"/>
                      <a:r>
                        <a:rPr lang="en-US" sz="900" b="0" i="0" u="none" strike="noStrike">
                          <a:solidFill>
                            <a:srgbClr val="1B1464"/>
                          </a:solidFill>
                          <a:effectLst/>
                          <a:latin typeface="Helvetica" panose="020B0604020202020204" pitchFamily="34" charset="0"/>
                          <a:cs typeface="Helvetica" panose="020B0604020202020204" pitchFamily="34" charset="0"/>
                        </a:rPr>
                        <a:t>Plant Care</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900" b="0" i="0" u="none" strike="noStrike">
                          <a:solidFill>
                            <a:srgbClr val="1F1A62"/>
                          </a:solidFill>
                          <a:effectLst/>
                          <a:latin typeface="Helvetica" panose="020B0604020202020204" pitchFamily="34" charset="0"/>
                          <a:cs typeface="Helvetica" panose="020B0604020202020204" pitchFamily="34" charset="0"/>
                        </a:rPr>
                        <a:t>0.1%</a:t>
                      </a:r>
                    </a:p>
                  </a:txBody>
                  <a:tcPr marL="0" marR="0" marT="0" marB="0" anchor="ctr"/>
                </a:tc>
                <a:extLst>
                  <a:ext uri="{0D108BD9-81ED-4DB2-BD59-A6C34878D82A}">
                    <a16:rowId xmlns:a16="http://schemas.microsoft.com/office/drawing/2014/main" val="788491798"/>
                  </a:ext>
                </a:extLst>
              </a:tr>
            </a:tbl>
          </a:graphicData>
        </a:graphic>
      </p:graphicFrame>
      <p:cxnSp>
        <p:nvCxnSpPr>
          <p:cNvPr id="12" name="Straight Connector 11">
            <a:extLst>
              <a:ext uri="{FF2B5EF4-FFF2-40B4-BE49-F238E27FC236}">
                <a16:creationId xmlns:a16="http://schemas.microsoft.com/office/drawing/2014/main" id="{7D8DD939-E823-4ACE-B135-5FF8DF21B383}"/>
              </a:ext>
            </a:extLst>
          </p:cNvPr>
          <p:cNvCxnSpPr>
            <a:cxnSpLocks/>
          </p:cNvCxnSpPr>
          <p:nvPr/>
        </p:nvCxnSpPr>
        <p:spPr>
          <a:xfrm>
            <a:off x="6096000" y="1401310"/>
            <a:ext cx="0" cy="4945600"/>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FC4122-F40A-45F9-A29B-99FC6C755C44}"/>
              </a:ext>
            </a:extLst>
          </p:cNvPr>
          <p:cNvSpPr txBox="1"/>
          <p:nvPr/>
        </p:nvSpPr>
        <p:spPr>
          <a:xfrm>
            <a:off x="897118" y="1324941"/>
            <a:ext cx="459578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1H ‘20</a:t>
            </a:r>
          </a:p>
        </p:txBody>
      </p:sp>
      <p:sp>
        <p:nvSpPr>
          <p:cNvPr id="16" name="TextBox 15">
            <a:extLst>
              <a:ext uri="{FF2B5EF4-FFF2-40B4-BE49-F238E27FC236}">
                <a16:creationId xmlns:a16="http://schemas.microsoft.com/office/drawing/2014/main" id="{02EDCEFD-8392-4431-8463-56320087419D}"/>
              </a:ext>
            </a:extLst>
          </p:cNvPr>
          <p:cNvSpPr txBox="1"/>
          <p:nvPr/>
        </p:nvSpPr>
        <p:spPr>
          <a:xfrm>
            <a:off x="6699095" y="1294163"/>
            <a:ext cx="4595786" cy="307777"/>
          </a:xfrm>
          <a:prstGeom prst="rect">
            <a:avLst/>
          </a:prstGeom>
          <a:noFill/>
          <a:ln>
            <a:noFill/>
          </a:ln>
        </p:spPr>
        <p:txBody>
          <a:bodyPr wrap="square">
            <a:spAutoFit/>
          </a:bodyPr>
          <a:lstStyle>
            <a:defPPr>
              <a:defRPr lang="en-US"/>
            </a:defPPr>
            <a:lvl1pPr algn="ctr">
              <a:defRPr sz="1400" b="1" i="0" u="sng" strike="noStrike">
                <a:solidFill>
                  <a:srgbClr val="1F1A62"/>
                </a:solidFill>
                <a:effectLst/>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1H ‘21</a:t>
            </a:r>
          </a:p>
        </p:txBody>
      </p:sp>
      <p:graphicFrame>
        <p:nvGraphicFramePr>
          <p:cNvPr id="18" name="Table 17">
            <a:extLst>
              <a:ext uri="{FF2B5EF4-FFF2-40B4-BE49-F238E27FC236}">
                <a16:creationId xmlns:a16="http://schemas.microsoft.com/office/drawing/2014/main" id="{B54F4B21-D0AB-4A2F-B1D7-D71D7476CDB2}"/>
              </a:ext>
            </a:extLst>
          </p:cNvPr>
          <p:cNvGraphicFramePr>
            <a:graphicFrameLocks noGrp="1"/>
          </p:cNvGraphicFramePr>
          <p:nvPr>
            <p:extLst>
              <p:ext uri="{D42A27DB-BD31-4B8C-83A1-F6EECF244321}">
                <p14:modId xmlns:p14="http://schemas.microsoft.com/office/powerpoint/2010/main" val="3352179115"/>
              </p:ext>
            </p:extLst>
          </p:nvPr>
        </p:nvGraphicFramePr>
        <p:xfrm>
          <a:off x="152800" y="1588246"/>
          <a:ext cx="5787266" cy="4740812"/>
        </p:xfrm>
        <a:graphic>
          <a:graphicData uri="http://schemas.openxmlformats.org/drawingml/2006/table">
            <a:tbl>
              <a:tblPr>
                <a:tableStyleId>{5C22544A-7EE6-4342-B048-85BDC9FD1C3A}</a:tableStyleId>
              </a:tblPr>
              <a:tblGrid>
                <a:gridCol w="633013">
                  <a:extLst>
                    <a:ext uri="{9D8B030D-6E8A-4147-A177-3AD203B41FA5}">
                      <a16:colId xmlns:a16="http://schemas.microsoft.com/office/drawing/2014/main" val="2891789165"/>
                    </a:ext>
                  </a:extLst>
                </a:gridCol>
                <a:gridCol w="1341437">
                  <a:extLst>
                    <a:ext uri="{9D8B030D-6E8A-4147-A177-3AD203B41FA5}">
                      <a16:colId xmlns:a16="http://schemas.microsoft.com/office/drawing/2014/main" val="135091300"/>
                    </a:ext>
                  </a:extLst>
                </a:gridCol>
                <a:gridCol w="993775">
                  <a:extLst>
                    <a:ext uri="{9D8B030D-6E8A-4147-A177-3AD203B41FA5}">
                      <a16:colId xmlns:a16="http://schemas.microsoft.com/office/drawing/2014/main" val="2454203186"/>
                    </a:ext>
                  </a:extLst>
                </a:gridCol>
                <a:gridCol w="1028700">
                  <a:extLst>
                    <a:ext uri="{9D8B030D-6E8A-4147-A177-3AD203B41FA5}">
                      <a16:colId xmlns:a16="http://schemas.microsoft.com/office/drawing/2014/main" val="3493326570"/>
                    </a:ext>
                  </a:extLst>
                </a:gridCol>
                <a:gridCol w="949325">
                  <a:extLst>
                    <a:ext uri="{9D8B030D-6E8A-4147-A177-3AD203B41FA5}">
                      <a16:colId xmlns:a16="http://schemas.microsoft.com/office/drawing/2014/main" val="2413726288"/>
                    </a:ext>
                  </a:extLst>
                </a:gridCol>
                <a:gridCol w="841016">
                  <a:extLst>
                    <a:ext uri="{9D8B030D-6E8A-4147-A177-3AD203B41FA5}">
                      <a16:colId xmlns:a16="http://schemas.microsoft.com/office/drawing/2014/main" val="2252189024"/>
                    </a:ext>
                  </a:extLst>
                </a:gridCol>
              </a:tblGrid>
              <a:tr h="161462">
                <a:tc>
                  <a:txBody>
                    <a:bodyPr/>
                    <a:lstStyle/>
                    <a:p>
                      <a:pPr algn="ctr">
                        <a:lnSpc>
                          <a:spcPts val="500"/>
                        </a:lnSpc>
                      </a:pPr>
                      <a:r>
                        <a:rPr lang="en-US" sz="800" b="1">
                          <a:solidFill>
                            <a:schemeClr val="bg1"/>
                          </a:solidFill>
                          <a:latin typeface="Helvetica" panose="020B0403020202020204" pitchFamily="34" charset="0"/>
                        </a:rPr>
                        <a:t>Rank</a:t>
                      </a:r>
                    </a:p>
                  </a:txBody>
                  <a:tcPr marL="178191" marR="178191" marT="28388" marB="28388" anchor="ctr">
                    <a:solidFill>
                      <a:srgbClr val="1F1A62"/>
                    </a:solidFill>
                  </a:tcPr>
                </a:tc>
                <a:tc>
                  <a:txBody>
                    <a:bodyPr/>
                    <a:lstStyle/>
                    <a:p>
                      <a:pPr algn="ctr">
                        <a:lnSpc>
                          <a:spcPts val="500"/>
                        </a:lnSpc>
                      </a:pPr>
                      <a:r>
                        <a:rPr lang="en-US" sz="800" b="1">
                          <a:solidFill>
                            <a:schemeClr val="bg1"/>
                          </a:solidFill>
                          <a:latin typeface="Helvetica" panose="020B0403020202020204" pitchFamily="34" charset="0"/>
                        </a:rPr>
                        <a:t>Category</a:t>
                      </a:r>
                    </a:p>
                  </a:txBody>
                  <a:tcPr marL="178191" marR="178191" marT="28388" marB="28388" anchor="ctr">
                    <a:solidFill>
                      <a:srgbClr val="1F1A62"/>
                    </a:solidFill>
                  </a:tcPr>
                </a:tc>
                <a:tc>
                  <a:txBody>
                    <a:bodyPr/>
                    <a:lstStyle/>
                    <a:p>
                      <a:pPr algn="ctr">
                        <a:lnSpc>
                          <a:spcPts val="500"/>
                        </a:lnSpc>
                      </a:pPr>
                      <a:r>
                        <a:rPr lang="en-US" sz="800" b="1">
                          <a:solidFill>
                            <a:schemeClr val="bg1"/>
                          </a:solidFill>
                          <a:latin typeface="Helvetica" panose="020B0403020202020204" pitchFamily="34" charset="0"/>
                        </a:rPr>
                        <a:t># of Brands</a:t>
                      </a:r>
                    </a:p>
                  </a:txBody>
                  <a:tcPr marL="178191" marR="178191" marT="28388" marB="28388" anchor="ctr">
                    <a:solidFill>
                      <a:srgbClr val="1F1A62"/>
                    </a:solidFill>
                  </a:tcPr>
                </a:tc>
                <a:tc>
                  <a:txBody>
                    <a:bodyPr/>
                    <a:lstStyle/>
                    <a:p>
                      <a:pPr algn="ctr">
                        <a:lnSpc>
                          <a:spcPts val="500"/>
                        </a:lnSpc>
                      </a:pPr>
                      <a:r>
                        <a:rPr lang="en-US" sz="800" b="1">
                          <a:solidFill>
                            <a:schemeClr val="bg1"/>
                          </a:solidFill>
                          <a:latin typeface="Helvetica" panose="020B0403020202020204" pitchFamily="34" charset="0"/>
                        </a:rPr>
                        <a:t>% of Brands</a:t>
                      </a:r>
                    </a:p>
                  </a:txBody>
                  <a:tcPr marL="178191" marR="178191" marT="28388" marB="28388" anchor="ctr">
                    <a:solidFill>
                      <a:srgbClr val="1F1A62"/>
                    </a:solidFill>
                  </a:tcPr>
                </a:tc>
                <a:tc>
                  <a:txBody>
                    <a:bodyPr/>
                    <a:lstStyle/>
                    <a:p>
                      <a:pPr algn="ctr">
                        <a:lnSpc>
                          <a:spcPts val="500"/>
                        </a:lnSpc>
                      </a:pPr>
                      <a:r>
                        <a:rPr lang="en-US" sz="800" b="1">
                          <a:solidFill>
                            <a:schemeClr val="bg1"/>
                          </a:solidFill>
                          <a:latin typeface="Helvetica" panose="020B0403020202020204" pitchFamily="34" charset="0"/>
                        </a:rPr>
                        <a:t>Total $$$</a:t>
                      </a:r>
                    </a:p>
                  </a:txBody>
                  <a:tcPr marL="178191" marR="178191" marT="28388" marB="28388" anchor="ctr">
                    <a:solidFill>
                      <a:srgbClr val="1F1A62"/>
                    </a:solidFill>
                  </a:tcPr>
                </a:tc>
                <a:tc>
                  <a:txBody>
                    <a:bodyPr/>
                    <a:lstStyle/>
                    <a:p>
                      <a:pPr algn="ctr">
                        <a:lnSpc>
                          <a:spcPts val="500"/>
                        </a:lnSpc>
                      </a:pPr>
                      <a:r>
                        <a:rPr lang="en-US" sz="800" b="1">
                          <a:solidFill>
                            <a:schemeClr val="bg1"/>
                          </a:solidFill>
                          <a:latin typeface="Helvetica" panose="020B0403020202020204" pitchFamily="34" charset="0"/>
                        </a:rPr>
                        <a:t>% of $$$</a:t>
                      </a:r>
                    </a:p>
                  </a:txBody>
                  <a:tcPr marL="178191" marR="178191" marT="28388" marB="28388" anchor="ctr">
                    <a:solidFill>
                      <a:srgbClr val="1F1A62"/>
                    </a:solidFill>
                  </a:tcPr>
                </a:tc>
                <a:extLst>
                  <a:ext uri="{0D108BD9-81ED-4DB2-BD59-A6C34878D82A}">
                    <a16:rowId xmlns:a16="http://schemas.microsoft.com/office/drawing/2014/main" val="2986064694"/>
                  </a:ext>
                </a:extLst>
              </a:tr>
              <a:tr h="95993">
                <a:tc>
                  <a:txBody>
                    <a:bodyPr/>
                    <a:lstStyle/>
                    <a:p>
                      <a:pPr algn="ctr">
                        <a:lnSpc>
                          <a:spcPts val="500"/>
                        </a:lnSpc>
                      </a:pPr>
                      <a:r>
                        <a:rPr lang="en-US" sz="800" b="1">
                          <a:solidFill>
                            <a:srgbClr val="1B1464"/>
                          </a:solidFill>
                          <a:latin typeface="Helvetica" panose="020B0403020202020204" pitchFamily="34" charset="0"/>
                        </a:rPr>
                        <a:t>1</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Moving &amp; Storage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5.7%</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$6.8MM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11.1%</a:t>
                      </a:r>
                    </a:p>
                  </a:txBody>
                  <a:tcPr marL="0" marR="0" marT="0" marB="0" anchor="ctr"/>
                </a:tc>
                <a:extLst>
                  <a:ext uri="{0D108BD9-81ED-4DB2-BD59-A6C34878D82A}">
                    <a16:rowId xmlns:a16="http://schemas.microsoft.com/office/drawing/2014/main" val="3567100555"/>
                  </a:ext>
                </a:extLst>
              </a:tr>
              <a:tr h="95993">
                <a:tc>
                  <a:txBody>
                    <a:bodyPr/>
                    <a:lstStyle/>
                    <a:p>
                      <a:pPr algn="ctr">
                        <a:lnSpc>
                          <a:spcPts val="500"/>
                        </a:lnSpc>
                      </a:pPr>
                      <a:r>
                        <a:rPr lang="en-US" sz="800" b="1">
                          <a:solidFill>
                            <a:srgbClr val="1B1464"/>
                          </a:solidFill>
                          <a:latin typeface="Helvetica" panose="020B0403020202020204" pitchFamily="34" charset="0"/>
                        </a:rPr>
                        <a:t>2</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Vitamins &amp; Supplements</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5.7%</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$6.1MM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9.9%</a:t>
                      </a:r>
                    </a:p>
                  </a:txBody>
                  <a:tcPr marL="0" marR="0" marT="0" marB="0" anchor="ctr"/>
                </a:tc>
                <a:extLst>
                  <a:ext uri="{0D108BD9-81ED-4DB2-BD59-A6C34878D82A}">
                    <a16:rowId xmlns:a16="http://schemas.microsoft.com/office/drawing/2014/main" val="708521347"/>
                  </a:ext>
                </a:extLst>
              </a:tr>
              <a:tr h="95993">
                <a:tc>
                  <a:txBody>
                    <a:bodyPr/>
                    <a:lstStyle/>
                    <a:p>
                      <a:pPr algn="ctr">
                        <a:lnSpc>
                          <a:spcPts val="500"/>
                        </a:lnSpc>
                      </a:pPr>
                      <a:r>
                        <a:rPr lang="en-US" sz="800" b="1">
                          <a:solidFill>
                            <a:srgbClr val="1B1464"/>
                          </a:solidFill>
                          <a:latin typeface="Helvetica" panose="020B0403020202020204" pitchFamily="34" charset="0"/>
                        </a:rPr>
                        <a:t>3</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Automotive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$5.0MM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8.1%</a:t>
                      </a:r>
                    </a:p>
                  </a:txBody>
                  <a:tcPr marL="0" marR="0" marT="0" marB="0" anchor="ctr"/>
                </a:tc>
                <a:extLst>
                  <a:ext uri="{0D108BD9-81ED-4DB2-BD59-A6C34878D82A}">
                    <a16:rowId xmlns:a16="http://schemas.microsoft.com/office/drawing/2014/main" val="1440085256"/>
                  </a:ext>
                </a:extLst>
              </a:tr>
              <a:tr h="95993">
                <a:tc>
                  <a:txBody>
                    <a:bodyPr/>
                    <a:lstStyle/>
                    <a:p>
                      <a:pPr algn="ctr">
                        <a:lnSpc>
                          <a:spcPts val="500"/>
                        </a:lnSpc>
                      </a:pPr>
                      <a:r>
                        <a:rPr lang="en-US" sz="800" b="1">
                          <a:solidFill>
                            <a:srgbClr val="1B1464"/>
                          </a:solidFill>
                          <a:latin typeface="Helvetica" panose="020B0403020202020204" pitchFamily="34" charset="0"/>
                        </a:rPr>
                        <a:t>4</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Underwear &amp; Lingerie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$4.8MM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7.9%</a:t>
                      </a:r>
                    </a:p>
                  </a:txBody>
                  <a:tcPr marL="0" marR="0" marT="0" marB="0" anchor="ctr"/>
                </a:tc>
                <a:extLst>
                  <a:ext uri="{0D108BD9-81ED-4DB2-BD59-A6C34878D82A}">
                    <a16:rowId xmlns:a16="http://schemas.microsoft.com/office/drawing/2014/main" val="1233487042"/>
                  </a:ext>
                </a:extLst>
              </a:tr>
              <a:tr h="95993">
                <a:tc>
                  <a:txBody>
                    <a:bodyPr/>
                    <a:lstStyle/>
                    <a:p>
                      <a:pPr algn="ctr">
                        <a:lnSpc>
                          <a:spcPts val="500"/>
                        </a:lnSpc>
                      </a:pPr>
                      <a:r>
                        <a:rPr lang="en-US" sz="800" b="1">
                          <a:solidFill>
                            <a:srgbClr val="1B1464"/>
                          </a:solidFill>
                          <a:latin typeface="Helvetica" panose="020B0403020202020204" pitchFamily="34" charset="0"/>
                        </a:rPr>
                        <a:t>5</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Financial Services</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7.5%</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$4.5MM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7.3%</a:t>
                      </a:r>
                    </a:p>
                  </a:txBody>
                  <a:tcPr marL="0" marR="0" marT="0" marB="0" anchor="ctr"/>
                </a:tc>
                <a:extLst>
                  <a:ext uri="{0D108BD9-81ED-4DB2-BD59-A6C34878D82A}">
                    <a16:rowId xmlns:a16="http://schemas.microsoft.com/office/drawing/2014/main" val="1270871873"/>
                  </a:ext>
                </a:extLst>
              </a:tr>
              <a:tr h="95993">
                <a:tc>
                  <a:txBody>
                    <a:bodyPr/>
                    <a:lstStyle/>
                    <a:p>
                      <a:pPr algn="ctr">
                        <a:lnSpc>
                          <a:spcPts val="500"/>
                        </a:lnSpc>
                      </a:pPr>
                      <a:r>
                        <a:rPr lang="en-US" sz="800" b="1">
                          <a:solidFill>
                            <a:srgbClr val="1B1464"/>
                          </a:solidFill>
                          <a:latin typeface="Helvetica" panose="020B0403020202020204" pitchFamily="34" charset="0"/>
                        </a:rPr>
                        <a:t>6</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Skincare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$4.0MM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6.4%</a:t>
                      </a:r>
                    </a:p>
                  </a:txBody>
                  <a:tcPr marL="0" marR="0" marT="0" marB="0" anchor="ctr"/>
                </a:tc>
                <a:extLst>
                  <a:ext uri="{0D108BD9-81ED-4DB2-BD59-A6C34878D82A}">
                    <a16:rowId xmlns:a16="http://schemas.microsoft.com/office/drawing/2014/main" val="2488338332"/>
                  </a:ext>
                </a:extLst>
              </a:tr>
              <a:tr h="95993">
                <a:tc>
                  <a:txBody>
                    <a:bodyPr/>
                    <a:lstStyle/>
                    <a:p>
                      <a:pPr algn="ctr">
                        <a:lnSpc>
                          <a:spcPts val="500"/>
                        </a:lnSpc>
                      </a:pPr>
                      <a:r>
                        <a:rPr lang="en-US" sz="800" b="1">
                          <a:solidFill>
                            <a:srgbClr val="1B1464"/>
                          </a:solidFill>
                          <a:latin typeface="Helvetica" panose="020B0403020202020204" pitchFamily="34" charset="0"/>
                        </a:rPr>
                        <a:t>7</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Education</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$3.3MM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5.3%</a:t>
                      </a:r>
                    </a:p>
                  </a:txBody>
                  <a:tcPr marL="0" marR="0" marT="0" marB="0" anchor="ctr"/>
                </a:tc>
                <a:extLst>
                  <a:ext uri="{0D108BD9-81ED-4DB2-BD59-A6C34878D82A}">
                    <a16:rowId xmlns:a16="http://schemas.microsoft.com/office/drawing/2014/main" val="1135163151"/>
                  </a:ext>
                </a:extLst>
              </a:tr>
              <a:tr h="95993">
                <a:tc>
                  <a:txBody>
                    <a:bodyPr/>
                    <a:lstStyle/>
                    <a:p>
                      <a:pPr algn="ctr">
                        <a:lnSpc>
                          <a:spcPts val="500"/>
                        </a:lnSpc>
                      </a:pPr>
                      <a:r>
                        <a:rPr lang="en-US" sz="800" b="1">
                          <a:solidFill>
                            <a:srgbClr val="1B1464"/>
                          </a:solidFill>
                          <a:latin typeface="Helvetica" panose="020B0403020202020204" pitchFamily="34" charset="0"/>
                        </a:rPr>
                        <a:t>8</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Women's Healthcare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5.0%</a:t>
                      </a:r>
                    </a:p>
                  </a:txBody>
                  <a:tcPr marL="0" marR="0" marT="0" marB="0" anchor="ctr"/>
                </a:tc>
                <a:extLst>
                  <a:ext uri="{0D108BD9-81ED-4DB2-BD59-A6C34878D82A}">
                    <a16:rowId xmlns:a16="http://schemas.microsoft.com/office/drawing/2014/main" val="4103111136"/>
                  </a:ext>
                </a:extLst>
              </a:tr>
              <a:tr h="95993">
                <a:tc>
                  <a:txBody>
                    <a:bodyPr/>
                    <a:lstStyle/>
                    <a:p>
                      <a:pPr algn="ctr">
                        <a:lnSpc>
                          <a:spcPts val="500"/>
                        </a:lnSpc>
                      </a:pPr>
                      <a:r>
                        <a:rPr lang="en-US" sz="800" b="1">
                          <a:solidFill>
                            <a:srgbClr val="1B1464"/>
                          </a:solidFill>
                          <a:latin typeface="Helvetica" panose="020B0403020202020204" pitchFamily="34" charset="0"/>
                        </a:rPr>
                        <a:t>9</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Professional Services</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4</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7.5%</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$2.6MM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4.2%</a:t>
                      </a:r>
                    </a:p>
                  </a:txBody>
                  <a:tcPr marL="0" marR="0" marT="0" marB="0" anchor="ctr"/>
                </a:tc>
                <a:extLst>
                  <a:ext uri="{0D108BD9-81ED-4DB2-BD59-A6C34878D82A}">
                    <a16:rowId xmlns:a16="http://schemas.microsoft.com/office/drawing/2014/main" val="2969708319"/>
                  </a:ext>
                </a:extLst>
              </a:tr>
              <a:tr h="95993">
                <a:tc>
                  <a:txBody>
                    <a:bodyPr/>
                    <a:lstStyle/>
                    <a:p>
                      <a:pPr algn="ctr">
                        <a:lnSpc>
                          <a:spcPts val="500"/>
                        </a:lnSpc>
                      </a:pPr>
                      <a:r>
                        <a:rPr lang="en-US" sz="800" b="1">
                          <a:solidFill>
                            <a:srgbClr val="1B1464"/>
                          </a:solidFill>
                          <a:latin typeface="Helvetica" panose="020B0403020202020204" pitchFamily="34" charset="0"/>
                        </a:rPr>
                        <a:t>10</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Social Networking</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$2.0MM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3.2%</a:t>
                      </a:r>
                    </a:p>
                  </a:txBody>
                  <a:tcPr marL="0" marR="0" marT="0" marB="0" anchor="ctr"/>
                </a:tc>
                <a:extLst>
                  <a:ext uri="{0D108BD9-81ED-4DB2-BD59-A6C34878D82A}">
                    <a16:rowId xmlns:a16="http://schemas.microsoft.com/office/drawing/2014/main" val="3154279273"/>
                  </a:ext>
                </a:extLst>
              </a:tr>
              <a:tr h="95993">
                <a:tc>
                  <a:txBody>
                    <a:bodyPr/>
                    <a:lstStyle/>
                    <a:p>
                      <a:pPr algn="ctr">
                        <a:lnSpc>
                          <a:spcPts val="500"/>
                        </a:lnSpc>
                      </a:pPr>
                      <a:r>
                        <a:rPr lang="en-US" sz="800" b="1">
                          <a:solidFill>
                            <a:srgbClr val="1B1464"/>
                          </a:solidFill>
                          <a:latin typeface="Helvetica" panose="020B0403020202020204" pitchFamily="34" charset="0"/>
                        </a:rPr>
                        <a:t>11</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Personal Care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$1.8MM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2.9%</a:t>
                      </a:r>
                    </a:p>
                  </a:txBody>
                  <a:tcPr marL="0" marR="0" marT="0" marB="0" anchor="ctr"/>
                </a:tc>
                <a:extLst>
                  <a:ext uri="{0D108BD9-81ED-4DB2-BD59-A6C34878D82A}">
                    <a16:rowId xmlns:a16="http://schemas.microsoft.com/office/drawing/2014/main" val="1682239239"/>
                  </a:ext>
                </a:extLst>
              </a:tr>
              <a:tr h="95993">
                <a:tc>
                  <a:txBody>
                    <a:bodyPr/>
                    <a:lstStyle/>
                    <a:p>
                      <a:pPr algn="ctr">
                        <a:lnSpc>
                          <a:spcPts val="500"/>
                        </a:lnSpc>
                      </a:pPr>
                      <a:r>
                        <a:rPr lang="en-US" sz="800" b="1">
                          <a:solidFill>
                            <a:srgbClr val="1B1464"/>
                          </a:solidFill>
                          <a:latin typeface="Helvetica" panose="020B0403020202020204" pitchFamily="34" charset="0"/>
                        </a:rPr>
                        <a:t>12</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Direct Response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$1.7MM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2.8%</a:t>
                      </a:r>
                    </a:p>
                  </a:txBody>
                  <a:tcPr marL="0" marR="0" marT="0" marB="0" anchor="ctr"/>
                </a:tc>
                <a:extLst>
                  <a:ext uri="{0D108BD9-81ED-4DB2-BD59-A6C34878D82A}">
                    <a16:rowId xmlns:a16="http://schemas.microsoft.com/office/drawing/2014/main" val="98510553"/>
                  </a:ext>
                </a:extLst>
              </a:tr>
              <a:tr h="95993">
                <a:tc>
                  <a:txBody>
                    <a:bodyPr/>
                    <a:lstStyle/>
                    <a:p>
                      <a:pPr algn="ctr">
                        <a:lnSpc>
                          <a:spcPts val="500"/>
                        </a:lnSpc>
                      </a:pPr>
                      <a:r>
                        <a:rPr lang="en-US" sz="800" b="1">
                          <a:solidFill>
                            <a:srgbClr val="1B1464"/>
                          </a:solidFill>
                          <a:latin typeface="Helvetica" panose="020B0403020202020204" pitchFamily="34" charset="0"/>
                        </a:rPr>
                        <a:t>13</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Cleaning Products</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$1.7MM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2.8%</a:t>
                      </a:r>
                    </a:p>
                  </a:txBody>
                  <a:tcPr marL="0" marR="0" marT="0" marB="0" anchor="ctr"/>
                </a:tc>
                <a:extLst>
                  <a:ext uri="{0D108BD9-81ED-4DB2-BD59-A6C34878D82A}">
                    <a16:rowId xmlns:a16="http://schemas.microsoft.com/office/drawing/2014/main" val="2714804605"/>
                  </a:ext>
                </a:extLst>
              </a:tr>
              <a:tr h="95993">
                <a:tc>
                  <a:txBody>
                    <a:bodyPr/>
                    <a:lstStyle/>
                    <a:p>
                      <a:pPr algn="ctr">
                        <a:lnSpc>
                          <a:spcPts val="500"/>
                        </a:lnSpc>
                      </a:pPr>
                      <a:r>
                        <a:rPr lang="en-US" sz="800" b="1">
                          <a:solidFill>
                            <a:srgbClr val="1B1464"/>
                          </a:solidFill>
                          <a:latin typeface="Helvetica" panose="020B0403020202020204" pitchFamily="34" charset="0"/>
                        </a:rPr>
                        <a:t>14</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Alcoholic Beverages</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$1.4MM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2.3%</a:t>
                      </a:r>
                    </a:p>
                  </a:txBody>
                  <a:tcPr marL="0" marR="0" marT="0" marB="0" anchor="ctr"/>
                </a:tc>
                <a:extLst>
                  <a:ext uri="{0D108BD9-81ED-4DB2-BD59-A6C34878D82A}">
                    <a16:rowId xmlns:a16="http://schemas.microsoft.com/office/drawing/2014/main" val="1483444809"/>
                  </a:ext>
                </a:extLst>
              </a:tr>
              <a:tr h="95993">
                <a:tc>
                  <a:txBody>
                    <a:bodyPr/>
                    <a:lstStyle/>
                    <a:p>
                      <a:pPr algn="ctr">
                        <a:lnSpc>
                          <a:spcPts val="500"/>
                        </a:lnSpc>
                      </a:pPr>
                      <a:r>
                        <a:rPr lang="en-US" sz="800" b="1">
                          <a:solidFill>
                            <a:srgbClr val="1B1464"/>
                          </a:solidFill>
                          <a:latin typeface="Helvetica" panose="020B0403020202020204" pitchFamily="34" charset="0"/>
                        </a:rPr>
                        <a:t>15</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Real Estate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$1.3MM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2.1%</a:t>
                      </a:r>
                    </a:p>
                  </a:txBody>
                  <a:tcPr marL="0" marR="0" marT="0" marB="0" anchor="ctr"/>
                </a:tc>
                <a:extLst>
                  <a:ext uri="{0D108BD9-81ED-4DB2-BD59-A6C34878D82A}">
                    <a16:rowId xmlns:a16="http://schemas.microsoft.com/office/drawing/2014/main" val="4021329791"/>
                  </a:ext>
                </a:extLst>
              </a:tr>
              <a:tr h="95993">
                <a:tc>
                  <a:txBody>
                    <a:bodyPr/>
                    <a:lstStyle/>
                    <a:p>
                      <a:pPr algn="ctr">
                        <a:lnSpc>
                          <a:spcPts val="500"/>
                        </a:lnSpc>
                      </a:pPr>
                      <a:r>
                        <a:rPr lang="en-US" sz="800" b="1">
                          <a:solidFill>
                            <a:srgbClr val="1B1464"/>
                          </a:solidFill>
                          <a:latin typeface="Helvetica" panose="020B0403020202020204" pitchFamily="34" charset="0"/>
                        </a:rPr>
                        <a:t>16</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Online Printing</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extLst>
                  <a:ext uri="{0D108BD9-81ED-4DB2-BD59-A6C34878D82A}">
                    <a16:rowId xmlns:a16="http://schemas.microsoft.com/office/drawing/2014/main" val="1470324579"/>
                  </a:ext>
                </a:extLst>
              </a:tr>
              <a:tr h="95993">
                <a:tc>
                  <a:txBody>
                    <a:bodyPr/>
                    <a:lstStyle/>
                    <a:p>
                      <a:pPr algn="ctr">
                        <a:lnSpc>
                          <a:spcPts val="500"/>
                        </a:lnSpc>
                      </a:pPr>
                      <a:r>
                        <a:rPr lang="en-US" sz="800" b="1">
                          <a:solidFill>
                            <a:srgbClr val="1B1464"/>
                          </a:solidFill>
                          <a:latin typeface="Helvetica" panose="020B0403020202020204" pitchFamily="34" charset="0"/>
                        </a:rPr>
                        <a:t>17</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Home Furnishing</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1.8%</a:t>
                      </a:r>
                    </a:p>
                  </a:txBody>
                  <a:tcPr marL="0" marR="0" marT="0" marB="0" anchor="ctr"/>
                </a:tc>
                <a:extLst>
                  <a:ext uri="{0D108BD9-81ED-4DB2-BD59-A6C34878D82A}">
                    <a16:rowId xmlns:a16="http://schemas.microsoft.com/office/drawing/2014/main" val="2585169700"/>
                  </a:ext>
                </a:extLst>
              </a:tr>
              <a:tr h="95993">
                <a:tc>
                  <a:txBody>
                    <a:bodyPr/>
                    <a:lstStyle/>
                    <a:p>
                      <a:pPr algn="ctr">
                        <a:lnSpc>
                          <a:spcPts val="500"/>
                        </a:lnSpc>
                      </a:pPr>
                      <a:r>
                        <a:rPr lang="en-US" sz="800" b="1">
                          <a:solidFill>
                            <a:srgbClr val="1B1464"/>
                          </a:solidFill>
                          <a:latin typeface="Helvetica" panose="020B0403020202020204" pitchFamily="34" charset="0"/>
                        </a:rPr>
                        <a:t>18</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E-Commerce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$1.0MM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1.7%</a:t>
                      </a:r>
                    </a:p>
                  </a:txBody>
                  <a:tcPr marL="0" marR="0" marT="0" marB="0" anchor="ctr"/>
                </a:tc>
                <a:extLst>
                  <a:ext uri="{0D108BD9-81ED-4DB2-BD59-A6C34878D82A}">
                    <a16:rowId xmlns:a16="http://schemas.microsoft.com/office/drawing/2014/main" val="2441223048"/>
                  </a:ext>
                </a:extLst>
              </a:tr>
              <a:tr h="95993">
                <a:tc>
                  <a:txBody>
                    <a:bodyPr/>
                    <a:lstStyle/>
                    <a:p>
                      <a:pPr algn="ctr">
                        <a:lnSpc>
                          <a:spcPts val="500"/>
                        </a:lnSpc>
                      </a:pPr>
                      <a:r>
                        <a:rPr lang="en-US" sz="800" b="1">
                          <a:solidFill>
                            <a:srgbClr val="1B1464"/>
                          </a:solidFill>
                          <a:latin typeface="Helvetica" panose="020B0403020202020204" pitchFamily="34" charset="0"/>
                        </a:rPr>
                        <a:t>19</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Wine Club</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$0.9MM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1.5%</a:t>
                      </a:r>
                    </a:p>
                  </a:txBody>
                  <a:tcPr marL="0" marR="0" marT="0" marB="0" anchor="ctr"/>
                </a:tc>
                <a:extLst>
                  <a:ext uri="{0D108BD9-81ED-4DB2-BD59-A6C34878D82A}">
                    <a16:rowId xmlns:a16="http://schemas.microsoft.com/office/drawing/2014/main" val="210915192"/>
                  </a:ext>
                </a:extLst>
              </a:tr>
              <a:tr h="95993">
                <a:tc>
                  <a:txBody>
                    <a:bodyPr/>
                    <a:lstStyle/>
                    <a:p>
                      <a:pPr algn="ctr">
                        <a:lnSpc>
                          <a:spcPts val="500"/>
                        </a:lnSpc>
                      </a:pPr>
                      <a:r>
                        <a:rPr lang="en-US" sz="800" b="1">
                          <a:solidFill>
                            <a:srgbClr val="1B1464"/>
                          </a:solidFill>
                          <a:latin typeface="Helvetica" panose="020B0403020202020204" pitchFamily="34" charset="0"/>
                        </a:rPr>
                        <a:t>20</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Medical Apparel</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$0.9MM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1.4%</a:t>
                      </a:r>
                    </a:p>
                  </a:txBody>
                  <a:tcPr marL="0" marR="0" marT="0" marB="0" anchor="ctr"/>
                </a:tc>
                <a:extLst>
                  <a:ext uri="{0D108BD9-81ED-4DB2-BD59-A6C34878D82A}">
                    <a16:rowId xmlns:a16="http://schemas.microsoft.com/office/drawing/2014/main" val="3288253235"/>
                  </a:ext>
                </a:extLst>
              </a:tr>
              <a:tr h="95993">
                <a:tc>
                  <a:txBody>
                    <a:bodyPr/>
                    <a:lstStyle/>
                    <a:p>
                      <a:pPr algn="ctr">
                        <a:lnSpc>
                          <a:spcPts val="500"/>
                        </a:lnSpc>
                      </a:pPr>
                      <a:r>
                        <a:rPr lang="en-US" sz="800" b="1">
                          <a:solidFill>
                            <a:srgbClr val="1B1464"/>
                          </a:solidFill>
                          <a:latin typeface="Helvetica" panose="020B0403020202020204" pitchFamily="34" charset="0"/>
                        </a:rPr>
                        <a:t>21</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Computer Software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$0.9MM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1.4%</a:t>
                      </a:r>
                    </a:p>
                  </a:txBody>
                  <a:tcPr marL="0" marR="0" marT="0" marB="0" anchor="ctr"/>
                </a:tc>
                <a:extLst>
                  <a:ext uri="{0D108BD9-81ED-4DB2-BD59-A6C34878D82A}">
                    <a16:rowId xmlns:a16="http://schemas.microsoft.com/office/drawing/2014/main" val="2873744074"/>
                  </a:ext>
                </a:extLst>
              </a:tr>
              <a:tr h="95993">
                <a:tc>
                  <a:txBody>
                    <a:bodyPr/>
                    <a:lstStyle/>
                    <a:p>
                      <a:pPr algn="ctr">
                        <a:lnSpc>
                          <a:spcPts val="500"/>
                        </a:lnSpc>
                      </a:pPr>
                      <a:r>
                        <a:rPr lang="en-US" sz="800" b="1">
                          <a:solidFill>
                            <a:srgbClr val="1B1464"/>
                          </a:solidFill>
                          <a:latin typeface="Helvetica" panose="020B0403020202020204" pitchFamily="34" charset="0"/>
                        </a:rPr>
                        <a:t>22</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Online Dating</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$0.8MM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extLst>
                  <a:ext uri="{0D108BD9-81ED-4DB2-BD59-A6C34878D82A}">
                    <a16:rowId xmlns:a16="http://schemas.microsoft.com/office/drawing/2014/main" val="3474342259"/>
                  </a:ext>
                </a:extLst>
              </a:tr>
              <a:tr h="95993">
                <a:tc>
                  <a:txBody>
                    <a:bodyPr/>
                    <a:lstStyle/>
                    <a:p>
                      <a:pPr algn="ctr">
                        <a:lnSpc>
                          <a:spcPts val="500"/>
                        </a:lnSpc>
                      </a:pPr>
                      <a:r>
                        <a:rPr lang="en-US" sz="800" b="1">
                          <a:solidFill>
                            <a:srgbClr val="1B1464"/>
                          </a:solidFill>
                          <a:latin typeface="Helvetica" panose="020B0403020202020204" pitchFamily="34" charset="0"/>
                        </a:rPr>
                        <a:t>23</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Medical Equipment</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$0.8MM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1.3%</a:t>
                      </a:r>
                    </a:p>
                  </a:txBody>
                  <a:tcPr marL="0" marR="0" marT="0" marB="0" anchor="ctr"/>
                </a:tc>
                <a:extLst>
                  <a:ext uri="{0D108BD9-81ED-4DB2-BD59-A6C34878D82A}">
                    <a16:rowId xmlns:a16="http://schemas.microsoft.com/office/drawing/2014/main" val="3853840994"/>
                  </a:ext>
                </a:extLst>
              </a:tr>
              <a:tr h="95993">
                <a:tc>
                  <a:txBody>
                    <a:bodyPr/>
                    <a:lstStyle/>
                    <a:p>
                      <a:pPr algn="ctr">
                        <a:lnSpc>
                          <a:spcPts val="500"/>
                        </a:lnSpc>
                      </a:pPr>
                      <a:r>
                        <a:rPr lang="en-US" sz="800" b="1">
                          <a:solidFill>
                            <a:srgbClr val="1B1464"/>
                          </a:solidFill>
                          <a:latin typeface="Helvetica" panose="020B0403020202020204" pitchFamily="34" charset="0"/>
                        </a:rPr>
                        <a:t>24</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Telemedicine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$0.8MM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1.2%</a:t>
                      </a:r>
                    </a:p>
                  </a:txBody>
                  <a:tcPr marL="0" marR="0" marT="0" marB="0" anchor="ctr"/>
                </a:tc>
                <a:extLst>
                  <a:ext uri="{0D108BD9-81ED-4DB2-BD59-A6C34878D82A}">
                    <a16:rowId xmlns:a16="http://schemas.microsoft.com/office/drawing/2014/main" val="3191827265"/>
                  </a:ext>
                </a:extLst>
              </a:tr>
              <a:tr h="95993">
                <a:tc>
                  <a:txBody>
                    <a:bodyPr/>
                    <a:lstStyle/>
                    <a:p>
                      <a:pPr algn="ctr">
                        <a:lnSpc>
                          <a:spcPts val="500"/>
                        </a:lnSpc>
                      </a:pPr>
                      <a:r>
                        <a:rPr lang="en-US" sz="800" b="1">
                          <a:solidFill>
                            <a:srgbClr val="1B1464"/>
                          </a:solidFill>
                          <a:latin typeface="Helvetica" panose="020B0403020202020204" pitchFamily="34" charset="0"/>
                        </a:rPr>
                        <a:t>25</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Wellness &amp; Fitness</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$0.6MM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1.0%</a:t>
                      </a:r>
                    </a:p>
                  </a:txBody>
                  <a:tcPr marL="0" marR="0" marT="0" marB="0" anchor="ctr"/>
                </a:tc>
                <a:extLst>
                  <a:ext uri="{0D108BD9-81ED-4DB2-BD59-A6C34878D82A}">
                    <a16:rowId xmlns:a16="http://schemas.microsoft.com/office/drawing/2014/main" val="2099901094"/>
                  </a:ext>
                </a:extLst>
              </a:tr>
              <a:tr h="95993">
                <a:tc>
                  <a:txBody>
                    <a:bodyPr/>
                    <a:lstStyle/>
                    <a:p>
                      <a:pPr algn="ctr">
                        <a:lnSpc>
                          <a:spcPts val="500"/>
                        </a:lnSpc>
                      </a:pPr>
                      <a:r>
                        <a:rPr lang="en-US" sz="800" b="1">
                          <a:solidFill>
                            <a:srgbClr val="1B1464"/>
                          </a:solidFill>
                          <a:latin typeface="Helvetica" panose="020B0403020202020204" pitchFamily="34" charset="0"/>
                        </a:rPr>
                        <a:t>26</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Eyewear</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$0.6MM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1.0%</a:t>
                      </a:r>
                    </a:p>
                  </a:txBody>
                  <a:tcPr marL="0" marR="0" marT="0" marB="0" anchor="ctr"/>
                </a:tc>
                <a:extLst>
                  <a:ext uri="{0D108BD9-81ED-4DB2-BD59-A6C34878D82A}">
                    <a16:rowId xmlns:a16="http://schemas.microsoft.com/office/drawing/2014/main" val="449134919"/>
                  </a:ext>
                </a:extLst>
              </a:tr>
              <a:tr h="183562">
                <a:tc>
                  <a:txBody>
                    <a:bodyPr/>
                    <a:lstStyle/>
                    <a:p>
                      <a:pPr algn="ctr">
                        <a:lnSpc>
                          <a:spcPts val="500"/>
                        </a:lnSpc>
                      </a:pPr>
                      <a:r>
                        <a:rPr lang="en-US" sz="800" b="1">
                          <a:solidFill>
                            <a:srgbClr val="1B1464"/>
                          </a:solidFill>
                          <a:latin typeface="Helvetica" panose="020B0403020202020204" pitchFamily="34" charset="0"/>
                        </a:rPr>
                        <a:t>27</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Children's Book Club Subscription Service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$0.5MM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0.9%</a:t>
                      </a:r>
                    </a:p>
                  </a:txBody>
                  <a:tcPr marL="0" marR="0" marT="0" marB="0" anchor="ctr"/>
                </a:tc>
                <a:extLst>
                  <a:ext uri="{0D108BD9-81ED-4DB2-BD59-A6C34878D82A}">
                    <a16:rowId xmlns:a16="http://schemas.microsoft.com/office/drawing/2014/main" val="2614896720"/>
                  </a:ext>
                </a:extLst>
              </a:tr>
              <a:tr h="95993">
                <a:tc>
                  <a:txBody>
                    <a:bodyPr/>
                    <a:lstStyle/>
                    <a:p>
                      <a:pPr algn="ctr">
                        <a:lnSpc>
                          <a:spcPts val="500"/>
                        </a:lnSpc>
                      </a:pPr>
                      <a:r>
                        <a:rPr lang="en-US" sz="800" b="1">
                          <a:solidFill>
                            <a:srgbClr val="1B1464"/>
                          </a:solidFill>
                          <a:latin typeface="Helvetica" panose="020B0403020202020204" pitchFamily="34" charset="0"/>
                        </a:rPr>
                        <a:t>28</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Apparel</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2</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3.8%</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$0.3MM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0.5%</a:t>
                      </a:r>
                    </a:p>
                  </a:txBody>
                  <a:tcPr marL="0" marR="0" marT="0" marB="0" anchor="ctr"/>
                </a:tc>
                <a:extLst>
                  <a:ext uri="{0D108BD9-81ED-4DB2-BD59-A6C34878D82A}">
                    <a16:rowId xmlns:a16="http://schemas.microsoft.com/office/drawing/2014/main" val="589714811"/>
                  </a:ext>
                </a:extLst>
              </a:tr>
              <a:tr h="95993">
                <a:tc>
                  <a:txBody>
                    <a:bodyPr/>
                    <a:lstStyle/>
                    <a:p>
                      <a:pPr algn="ctr">
                        <a:lnSpc>
                          <a:spcPts val="500"/>
                        </a:lnSpc>
                      </a:pPr>
                      <a:r>
                        <a:rPr lang="en-US" sz="800" b="1">
                          <a:solidFill>
                            <a:srgbClr val="1B1464"/>
                          </a:solidFill>
                          <a:latin typeface="Helvetica" panose="020B0403020202020204" pitchFamily="34" charset="0"/>
                        </a:rPr>
                        <a:t>29</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At-Home Medical Testing</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$0.3MM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0.5%</a:t>
                      </a:r>
                    </a:p>
                  </a:txBody>
                  <a:tcPr marL="0" marR="0" marT="0" marB="0" anchor="ctr"/>
                </a:tc>
                <a:extLst>
                  <a:ext uri="{0D108BD9-81ED-4DB2-BD59-A6C34878D82A}">
                    <a16:rowId xmlns:a16="http://schemas.microsoft.com/office/drawing/2014/main" val="788491798"/>
                  </a:ext>
                </a:extLst>
              </a:tr>
              <a:tr h="95993">
                <a:tc>
                  <a:txBody>
                    <a:bodyPr/>
                    <a:lstStyle/>
                    <a:p>
                      <a:pPr algn="ctr">
                        <a:lnSpc>
                          <a:spcPts val="500"/>
                        </a:lnSpc>
                      </a:pPr>
                      <a:r>
                        <a:rPr lang="en-US" sz="800" b="1">
                          <a:solidFill>
                            <a:srgbClr val="1B1464"/>
                          </a:solidFill>
                          <a:latin typeface="Helvetica" panose="020B0403020202020204" pitchFamily="34" charset="0"/>
                        </a:rPr>
                        <a:t>30</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Shoes</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$0.2MM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0.4%</a:t>
                      </a:r>
                    </a:p>
                  </a:txBody>
                  <a:tcPr marL="0" marR="0" marT="0" marB="0" anchor="ctr"/>
                </a:tc>
                <a:extLst>
                  <a:ext uri="{0D108BD9-81ED-4DB2-BD59-A6C34878D82A}">
                    <a16:rowId xmlns:a16="http://schemas.microsoft.com/office/drawing/2014/main" val="257688423"/>
                  </a:ext>
                </a:extLst>
              </a:tr>
              <a:tr h="95993">
                <a:tc>
                  <a:txBody>
                    <a:bodyPr/>
                    <a:lstStyle/>
                    <a:p>
                      <a:pPr algn="ctr">
                        <a:lnSpc>
                          <a:spcPts val="500"/>
                        </a:lnSpc>
                      </a:pPr>
                      <a:r>
                        <a:rPr lang="en-US" sz="800" b="1">
                          <a:solidFill>
                            <a:srgbClr val="1B1464"/>
                          </a:solidFill>
                          <a:latin typeface="Helvetica" panose="020B0403020202020204" pitchFamily="34" charset="0"/>
                        </a:rPr>
                        <a:t>31</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Online Banking</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654167898"/>
                  </a:ext>
                </a:extLst>
              </a:tr>
              <a:tr h="95993">
                <a:tc>
                  <a:txBody>
                    <a:bodyPr/>
                    <a:lstStyle/>
                    <a:p>
                      <a:pPr algn="ctr">
                        <a:lnSpc>
                          <a:spcPts val="500"/>
                        </a:lnSpc>
                      </a:pPr>
                      <a:r>
                        <a:rPr lang="en-US" sz="800" b="1">
                          <a:solidFill>
                            <a:srgbClr val="1B1464"/>
                          </a:solidFill>
                          <a:latin typeface="Helvetica" panose="020B0403020202020204" pitchFamily="34" charset="0"/>
                        </a:rPr>
                        <a:t>32</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Medical Service</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3985588160"/>
                  </a:ext>
                </a:extLst>
              </a:tr>
              <a:tr h="95993">
                <a:tc>
                  <a:txBody>
                    <a:bodyPr/>
                    <a:lstStyle/>
                    <a:p>
                      <a:pPr algn="ctr">
                        <a:lnSpc>
                          <a:spcPts val="500"/>
                        </a:lnSpc>
                      </a:pPr>
                      <a:r>
                        <a:rPr lang="en-US" sz="800" b="1">
                          <a:solidFill>
                            <a:srgbClr val="1B1464"/>
                          </a:solidFill>
                          <a:latin typeface="Helvetica" panose="020B0403020202020204" pitchFamily="34" charset="0"/>
                        </a:rPr>
                        <a:t>33</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Online Education</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413683696"/>
                  </a:ext>
                </a:extLst>
              </a:tr>
              <a:tr h="95993">
                <a:tc>
                  <a:txBody>
                    <a:bodyPr/>
                    <a:lstStyle/>
                    <a:p>
                      <a:pPr algn="ctr">
                        <a:lnSpc>
                          <a:spcPts val="500"/>
                        </a:lnSpc>
                      </a:pPr>
                      <a:r>
                        <a:rPr lang="en-US" sz="800" b="1">
                          <a:solidFill>
                            <a:srgbClr val="1B1464"/>
                          </a:solidFill>
                          <a:latin typeface="Helvetica" panose="020B0403020202020204" pitchFamily="34" charset="0"/>
                        </a:rPr>
                        <a:t>34</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Phone Accessories </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914883370"/>
                  </a:ext>
                </a:extLst>
              </a:tr>
              <a:tr h="95993">
                <a:tc>
                  <a:txBody>
                    <a:bodyPr/>
                    <a:lstStyle/>
                    <a:p>
                      <a:pPr algn="ctr">
                        <a:lnSpc>
                          <a:spcPts val="500"/>
                        </a:lnSpc>
                      </a:pPr>
                      <a:r>
                        <a:rPr lang="en-US" sz="800" b="1">
                          <a:solidFill>
                            <a:srgbClr val="1B1464"/>
                          </a:solidFill>
                          <a:latin typeface="Helvetica" panose="020B0403020202020204" pitchFamily="34" charset="0"/>
                        </a:rPr>
                        <a:t>35</a:t>
                      </a:r>
                    </a:p>
                  </a:txBody>
                  <a:tcPr marL="178191" marR="178191" marT="28388" marB="28388"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Golf Equipment</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1.9%</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$0.1MM</a:t>
                      </a:r>
                    </a:p>
                  </a:txBody>
                  <a:tcPr marL="0" marR="0" marT="0" marB="0" anchor="ctr"/>
                </a:tc>
                <a:tc>
                  <a:txBody>
                    <a:bodyPr/>
                    <a:lstStyle/>
                    <a:p>
                      <a:pPr algn="ctr" fontAlgn="b"/>
                      <a:r>
                        <a:rPr lang="en-US" sz="800" b="0" i="0" u="none" strike="noStrike">
                          <a:solidFill>
                            <a:srgbClr val="1F1A62"/>
                          </a:solidFill>
                          <a:effectLst/>
                          <a:latin typeface="Helvetica" panose="020B0604020202020204" pitchFamily="34" charset="0"/>
                          <a:cs typeface="Helvetica" panose="020B0604020202020204" pitchFamily="34" charset="0"/>
                        </a:rPr>
                        <a:t>0.2%</a:t>
                      </a:r>
                    </a:p>
                  </a:txBody>
                  <a:tcPr marL="0" marR="0" marT="0" marB="0" anchor="ctr"/>
                </a:tc>
                <a:extLst>
                  <a:ext uri="{0D108BD9-81ED-4DB2-BD59-A6C34878D82A}">
                    <a16:rowId xmlns:a16="http://schemas.microsoft.com/office/drawing/2014/main" val="3669080587"/>
                  </a:ext>
                </a:extLst>
              </a:tr>
            </a:tbl>
          </a:graphicData>
        </a:graphic>
      </p:graphicFrame>
    </p:spTree>
    <p:extLst>
      <p:ext uri="{BB962C8B-B14F-4D97-AF65-F5344CB8AC3E}">
        <p14:creationId xmlns:p14="http://schemas.microsoft.com/office/powerpoint/2010/main" val="413230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B9ED0-96BE-47C6-904B-CE7FF3A20E12}"/>
              </a:ext>
            </a:extLst>
          </p:cNvPr>
          <p:cNvSpPr/>
          <p:nvPr/>
        </p:nvSpPr>
        <p:spPr>
          <a:xfrm>
            <a:off x="0" y="0"/>
            <a:ext cx="4928191" cy="6869150"/>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00013" y="364213"/>
            <a:ext cx="4699234" cy="24929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chemeClr val="bg1"/>
                </a:solidFill>
                <a:latin typeface="Helvetica" pitchFamily="2" charset="0"/>
              </a:rPr>
              <a:t>During the first half of 2021, </a:t>
            </a:r>
            <a:br>
              <a:rPr lang="en-US" sz="2600" b="1">
                <a:solidFill>
                  <a:schemeClr val="bg1"/>
                </a:solidFill>
                <a:latin typeface="Helvetica" pitchFamily="2" charset="0"/>
              </a:rPr>
            </a:br>
            <a:r>
              <a:rPr lang="en-US" sz="2600" b="1">
                <a:solidFill>
                  <a:schemeClr val="bg1"/>
                </a:solidFill>
                <a:latin typeface="Helvetica" pitchFamily="2" charset="0"/>
              </a:rPr>
              <a:t>the national TV marketplace welcomed </a:t>
            </a:r>
            <a:r>
              <a:rPr lang="en-US" sz="2600" b="1">
                <a:solidFill>
                  <a:srgbClr val="FFE600"/>
                </a:solidFill>
                <a:latin typeface="Helvetica" pitchFamily="2" charset="0"/>
              </a:rPr>
              <a:t>162</a:t>
            </a:r>
            <a:r>
              <a:rPr lang="en-US" sz="2600" b="1">
                <a:solidFill>
                  <a:schemeClr val="bg1"/>
                </a:solidFill>
                <a:latin typeface="Helvetica" pitchFamily="2" charset="0"/>
              </a:rPr>
              <a:t> first-time advertisers across </a:t>
            </a:r>
            <a:r>
              <a:rPr lang="en-US" sz="2600" b="1">
                <a:solidFill>
                  <a:srgbClr val="FFE600"/>
                </a:solidFill>
                <a:latin typeface="Helvetica" pitchFamily="2" charset="0"/>
              </a:rPr>
              <a:t>52 categories </a:t>
            </a:r>
            <a:r>
              <a:rPr lang="en-US" sz="2600" b="1">
                <a:solidFill>
                  <a:schemeClr val="bg1"/>
                </a:solidFill>
                <a:latin typeface="Helvetica" pitchFamily="2" charset="0"/>
              </a:rPr>
              <a:t>who invested </a:t>
            </a:r>
            <a:r>
              <a:rPr lang="en-US" sz="2600" b="1">
                <a:solidFill>
                  <a:srgbClr val="FFE600"/>
                </a:solidFill>
                <a:latin typeface="Helvetica" pitchFamily="2" charset="0"/>
              </a:rPr>
              <a:t>over $465 million</a:t>
            </a:r>
            <a:endParaRPr lang="en-US" sz="2600" b="1">
              <a:solidFill>
                <a:schemeClr val="bg1"/>
              </a:solidFill>
              <a:latin typeface="Helvetica" pitchFamily="2" charset="0"/>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504724" y="6586958"/>
            <a:ext cx="1170879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 Placeholder 3">
            <a:extLst>
              <a:ext uri="{FF2B5EF4-FFF2-40B4-BE49-F238E27FC236}">
                <a16:creationId xmlns:a16="http://schemas.microsoft.com/office/drawing/2014/main" id="{B9C279CA-2713-4D36-BCE6-A8CD5E249562}"/>
              </a:ext>
            </a:extLst>
          </p:cNvPr>
          <p:cNvSpPr txBox="1">
            <a:spLocks/>
          </p:cNvSpPr>
          <p:nvPr/>
        </p:nvSpPr>
        <p:spPr>
          <a:xfrm>
            <a:off x="4969291" y="6215627"/>
            <a:ext cx="7201277" cy="350107"/>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a:t>
            </a:r>
          </a:p>
        </p:txBody>
      </p:sp>
      <p:grpSp>
        <p:nvGrpSpPr>
          <p:cNvPr id="12" name="Group 11">
            <a:extLst>
              <a:ext uri="{FF2B5EF4-FFF2-40B4-BE49-F238E27FC236}">
                <a16:creationId xmlns:a16="http://schemas.microsoft.com/office/drawing/2014/main" id="{00443DA0-0B65-4577-A220-E8D979632371}"/>
              </a:ext>
            </a:extLst>
          </p:cNvPr>
          <p:cNvGrpSpPr/>
          <p:nvPr/>
        </p:nvGrpSpPr>
        <p:grpSpPr>
          <a:xfrm>
            <a:off x="5115902" y="803246"/>
            <a:ext cx="6939077" cy="5251509"/>
            <a:chOff x="2886075" y="966787"/>
            <a:chExt cx="6419850" cy="4924425"/>
          </a:xfrm>
        </p:grpSpPr>
        <p:pic>
          <p:nvPicPr>
            <p:cNvPr id="13" name="Picture 12">
              <a:extLst>
                <a:ext uri="{FF2B5EF4-FFF2-40B4-BE49-F238E27FC236}">
                  <a16:creationId xmlns:a16="http://schemas.microsoft.com/office/drawing/2014/main" id="{6ADD2AB3-62B7-4328-84BC-C2F615CA0A6B}"/>
                </a:ext>
              </a:extLst>
            </p:cNvPr>
            <p:cNvPicPr>
              <a:picLocks noChangeAspect="1"/>
            </p:cNvPicPr>
            <p:nvPr/>
          </p:nvPicPr>
          <p:blipFill>
            <a:blip r:embed="rId4"/>
            <a:stretch>
              <a:fillRect/>
            </a:stretch>
          </p:blipFill>
          <p:spPr>
            <a:xfrm>
              <a:off x="2886075" y="966787"/>
              <a:ext cx="6419850" cy="4924425"/>
            </a:xfrm>
            <a:prstGeom prst="rect">
              <a:avLst/>
            </a:prstGeom>
          </p:spPr>
        </p:pic>
        <p:pic>
          <p:nvPicPr>
            <p:cNvPr id="22" name="Picture 21">
              <a:extLst>
                <a:ext uri="{FF2B5EF4-FFF2-40B4-BE49-F238E27FC236}">
                  <a16:creationId xmlns:a16="http://schemas.microsoft.com/office/drawing/2014/main" id="{7C5D57BA-D589-441A-9CB1-CA4BBEFE1F1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78502" y="1420838"/>
              <a:ext cx="5608843" cy="3291839"/>
            </a:xfrm>
            <a:prstGeom prst="rect">
              <a:avLst/>
            </a:prstGeom>
          </p:spPr>
        </p:pic>
      </p:grpSp>
    </p:spTree>
    <p:extLst>
      <p:ext uri="{BB962C8B-B14F-4D97-AF65-F5344CB8AC3E}">
        <p14:creationId xmlns:p14="http://schemas.microsoft.com/office/powerpoint/2010/main" val="92410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C69E5A-9CC3-4513-B2DF-859EE2F967D0}"/>
              </a:ext>
            </a:extLst>
          </p:cNvPr>
          <p:cNvSpPr/>
          <p:nvPr/>
        </p:nvSpPr>
        <p:spPr>
          <a:xfrm>
            <a:off x="-10887" y="0"/>
            <a:ext cx="4497161" cy="6869150"/>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04724" y="6586958"/>
            <a:ext cx="1170879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486275" y="6171778"/>
            <a:ext cx="7610026" cy="352648"/>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1/1/20-6/30/20 vs. 1/1/21-6/30/21. TV spend includes national cable TV, broadcast TV, Spanish language cable TV, Spanish language broadcast TV. Brands reflect those with national TV spend over $100K. MM = millions. </a:t>
            </a:r>
          </a:p>
        </p:txBody>
      </p:sp>
      <p:sp>
        <p:nvSpPr>
          <p:cNvPr id="21" name="Rectangle 20">
            <a:extLst>
              <a:ext uri="{FF2B5EF4-FFF2-40B4-BE49-F238E27FC236}">
                <a16:creationId xmlns:a16="http://schemas.microsoft.com/office/drawing/2014/main" id="{DF883384-F7AA-4B04-A25D-AC131CEE1611}"/>
              </a:ext>
            </a:extLst>
          </p:cNvPr>
          <p:cNvSpPr/>
          <p:nvPr/>
        </p:nvSpPr>
        <p:spPr>
          <a:xfrm>
            <a:off x="53954" y="357425"/>
            <a:ext cx="4432320"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prstClr val="white"/>
                </a:solidFill>
                <a:latin typeface="Helvetica" pitchFamily="2" charset="0"/>
              </a:rPr>
              <a:t>After seeing the positive momentum a national TV campaign generated for their competitors, 162 brands, </a:t>
            </a:r>
            <a:r>
              <a:rPr kumimoji="0" lang="en-US" sz="2600" b="1" i="0" u="none" strike="noStrike" kern="1200" cap="none" spc="0" normalizeH="0" baseline="0" noProof="0">
                <a:ln>
                  <a:noFill/>
                </a:ln>
                <a:solidFill>
                  <a:srgbClr val="FFE600"/>
                </a:solidFill>
                <a:effectLst/>
                <a:uLnTx/>
                <a:uFillTx/>
                <a:latin typeface="Helvetica" pitchFamily="2" charset="0"/>
                <a:ea typeface="+mn-ea"/>
                <a:cs typeface="+mn-cs"/>
              </a:rPr>
              <a:t>52 more brands than 2020</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a:t>
            </a:r>
            <a:r>
              <a:rPr kumimoji="0" lang="en-US" sz="2600" b="1" i="0" u="none" strike="noStrike" kern="1200" cap="none" spc="0" normalizeH="0" baseline="0" noProof="0">
                <a:ln>
                  <a:noFill/>
                </a:ln>
                <a:solidFill>
                  <a:srgbClr val="FFE600"/>
                </a:solidFill>
                <a:effectLst/>
                <a:uLnTx/>
                <a:uFillTx/>
                <a:latin typeface="Helvetica" pitchFamily="2" charset="0"/>
                <a:ea typeface="+mn-ea"/>
                <a:cs typeface="+mn-cs"/>
              </a:rPr>
              <a:t> </a:t>
            </a: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entered the national TV landscape during the first half of 2021</a:t>
            </a:r>
          </a:p>
        </p:txBody>
      </p:sp>
      <p:sp>
        <p:nvSpPr>
          <p:cNvPr id="12" name="TextBox 11">
            <a:extLst>
              <a:ext uri="{FF2B5EF4-FFF2-40B4-BE49-F238E27FC236}">
                <a16:creationId xmlns:a16="http://schemas.microsoft.com/office/drawing/2014/main" id="{E0FE6922-ADCF-4427-B635-6947F28C34B9}"/>
              </a:ext>
            </a:extLst>
          </p:cNvPr>
          <p:cNvSpPr txBox="1"/>
          <p:nvPr/>
        </p:nvSpPr>
        <p:spPr>
          <a:xfrm>
            <a:off x="4667050" y="1016311"/>
            <a:ext cx="7473390" cy="61555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New National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1H ‘20 vs. 1H ‘21 Comparison</a:t>
            </a:r>
          </a:p>
        </p:txBody>
      </p:sp>
      <p:graphicFrame>
        <p:nvGraphicFramePr>
          <p:cNvPr id="13" name="Table 7">
            <a:extLst>
              <a:ext uri="{FF2B5EF4-FFF2-40B4-BE49-F238E27FC236}">
                <a16:creationId xmlns:a16="http://schemas.microsoft.com/office/drawing/2014/main" id="{4E3805BE-D44E-40BC-984C-A4B32AE98821}"/>
              </a:ext>
            </a:extLst>
          </p:cNvPr>
          <p:cNvGraphicFramePr>
            <a:graphicFrameLocks noGrp="1"/>
          </p:cNvGraphicFramePr>
          <p:nvPr>
            <p:extLst>
              <p:ext uri="{D42A27DB-BD31-4B8C-83A1-F6EECF244321}">
                <p14:modId xmlns:p14="http://schemas.microsoft.com/office/powerpoint/2010/main" val="3052804272"/>
              </p:ext>
            </p:extLst>
          </p:nvPr>
        </p:nvGraphicFramePr>
        <p:xfrm>
          <a:off x="4775542" y="2696561"/>
          <a:ext cx="7223220" cy="2098040"/>
        </p:xfrm>
        <a:graphic>
          <a:graphicData uri="http://schemas.openxmlformats.org/drawingml/2006/table">
            <a:tbl>
              <a:tblPr firstRow="1" bandRow="1">
                <a:tableStyleId>{5C22544A-7EE6-4342-B048-85BDC9FD1C3A}</a:tableStyleId>
              </a:tblPr>
              <a:tblGrid>
                <a:gridCol w="1356164">
                  <a:extLst>
                    <a:ext uri="{9D8B030D-6E8A-4147-A177-3AD203B41FA5}">
                      <a16:colId xmlns:a16="http://schemas.microsoft.com/office/drawing/2014/main" val="1470386231"/>
                    </a:ext>
                  </a:extLst>
                </a:gridCol>
                <a:gridCol w="1706706">
                  <a:extLst>
                    <a:ext uri="{9D8B030D-6E8A-4147-A177-3AD203B41FA5}">
                      <a16:colId xmlns:a16="http://schemas.microsoft.com/office/drawing/2014/main" val="335985447"/>
                    </a:ext>
                  </a:extLst>
                </a:gridCol>
                <a:gridCol w="2066177">
                  <a:extLst>
                    <a:ext uri="{9D8B030D-6E8A-4147-A177-3AD203B41FA5}">
                      <a16:colId xmlns:a16="http://schemas.microsoft.com/office/drawing/2014/main" val="1533245984"/>
                    </a:ext>
                  </a:extLst>
                </a:gridCol>
                <a:gridCol w="2094173">
                  <a:extLst>
                    <a:ext uri="{9D8B030D-6E8A-4147-A177-3AD203B41FA5}">
                      <a16:colId xmlns:a16="http://schemas.microsoft.com/office/drawing/2014/main" val="848587579"/>
                    </a:ext>
                  </a:extLst>
                </a:gridCol>
              </a:tblGrid>
              <a:tr h="370840">
                <a:tc>
                  <a:txBody>
                    <a:bodyPr/>
                    <a:lstStyle/>
                    <a:p>
                      <a:r>
                        <a:rPr lang="en-US">
                          <a:latin typeface="Helvetica" panose="020B0403020202020204" pitchFamily="34" charset="0"/>
                        </a:rPr>
                        <a:t>Year</a:t>
                      </a:r>
                    </a:p>
                  </a:txBody>
                  <a:tcPr>
                    <a:solidFill>
                      <a:srgbClr val="00C0F3"/>
                    </a:solidFill>
                  </a:tcPr>
                </a:tc>
                <a:tc>
                  <a:txBody>
                    <a:bodyPr/>
                    <a:lstStyle/>
                    <a:p>
                      <a:pPr algn="ctr"/>
                      <a:r>
                        <a:rPr lang="en-US">
                          <a:latin typeface="Helvetica" panose="020B0403020202020204" pitchFamily="34" charset="0"/>
                        </a:rPr>
                        <a:t># of Brands</a:t>
                      </a:r>
                    </a:p>
                  </a:txBody>
                  <a:tcPr>
                    <a:solidFill>
                      <a:srgbClr val="00C0F3"/>
                    </a:solidFill>
                  </a:tcPr>
                </a:tc>
                <a:tc>
                  <a:txBody>
                    <a:bodyPr/>
                    <a:lstStyle/>
                    <a:p>
                      <a:pPr algn="ctr"/>
                      <a:r>
                        <a:rPr lang="en-US">
                          <a:latin typeface="Helvetica" panose="020B0403020202020204" pitchFamily="34" charset="0"/>
                        </a:rPr>
                        <a:t># of Categories</a:t>
                      </a:r>
                    </a:p>
                  </a:txBody>
                  <a:tcPr>
                    <a:solidFill>
                      <a:srgbClr val="00C0F3"/>
                    </a:solidFill>
                  </a:tcPr>
                </a:tc>
                <a:tc>
                  <a:txBody>
                    <a:bodyPr/>
                    <a:lstStyle/>
                    <a:p>
                      <a:r>
                        <a:rPr lang="en-US">
                          <a:latin typeface="Helvetica" panose="020B0403020202020204" pitchFamily="34" charset="0"/>
                        </a:rPr>
                        <a:t>New TV $$$ (MM)</a:t>
                      </a:r>
                    </a:p>
                  </a:txBody>
                  <a:tcPr>
                    <a:solidFill>
                      <a:srgbClr val="00C0F3"/>
                    </a:solidFill>
                  </a:tcPr>
                </a:tc>
                <a:extLst>
                  <a:ext uri="{0D108BD9-81ED-4DB2-BD59-A6C34878D82A}">
                    <a16:rowId xmlns:a16="http://schemas.microsoft.com/office/drawing/2014/main" val="3600805398"/>
                  </a:ext>
                </a:extLst>
              </a:tr>
              <a:tr h="370840">
                <a:tc>
                  <a:txBody>
                    <a:bodyPr/>
                    <a:lstStyle/>
                    <a:p>
                      <a:r>
                        <a:rPr lang="en-US" b="1">
                          <a:solidFill>
                            <a:srgbClr val="1F1A62"/>
                          </a:solidFill>
                          <a:latin typeface="Helvetica" panose="020B0403020202020204" pitchFamily="34" charset="0"/>
                        </a:rPr>
                        <a:t>1H ‘20</a:t>
                      </a:r>
                    </a:p>
                  </a:txBody>
                  <a:tcPr/>
                </a:tc>
                <a:tc>
                  <a:txBody>
                    <a:bodyPr/>
                    <a:lstStyle/>
                    <a:p>
                      <a:pPr algn="ctr"/>
                      <a:r>
                        <a:rPr lang="en-US" sz="1800" b="1">
                          <a:solidFill>
                            <a:srgbClr val="1F1A62"/>
                          </a:solidFill>
                          <a:latin typeface="Helvetica" panose="020B0403020202020204" pitchFamily="34" charset="0"/>
                        </a:rPr>
                        <a:t>110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$459.3</a:t>
                      </a:r>
                    </a:p>
                  </a:txBody>
                  <a:tcPr/>
                </a:tc>
                <a:extLst>
                  <a:ext uri="{0D108BD9-81ED-4DB2-BD59-A6C34878D82A}">
                    <a16:rowId xmlns:a16="http://schemas.microsoft.com/office/drawing/2014/main" val="376843977"/>
                  </a:ext>
                </a:extLst>
              </a:tr>
              <a:tr h="370840">
                <a:tc>
                  <a:txBody>
                    <a:bodyPr/>
                    <a:lstStyle/>
                    <a:p>
                      <a:r>
                        <a:rPr lang="en-US" b="1">
                          <a:solidFill>
                            <a:srgbClr val="1F1A62"/>
                          </a:solidFill>
                          <a:latin typeface="Helvetica" panose="020B0403020202020204" pitchFamily="34" charset="0"/>
                        </a:rPr>
                        <a:t>1H ‘21</a:t>
                      </a:r>
                    </a:p>
                  </a:txBody>
                  <a:tcPr/>
                </a:tc>
                <a:tc>
                  <a:txBody>
                    <a:bodyPr/>
                    <a:lstStyle/>
                    <a:p>
                      <a:pPr algn="ctr"/>
                      <a:r>
                        <a:rPr lang="en-US" sz="1800" b="1">
                          <a:solidFill>
                            <a:srgbClr val="1F1A62"/>
                          </a:solidFill>
                          <a:latin typeface="Helvetica" panose="020B0403020202020204" pitchFamily="34" charset="0"/>
                        </a:rPr>
                        <a:t>162</a:t>
                      </a:r>
                    </a:p>
                  </a:txBody>
                  <a:tcPr/>
                </a:tc>
                <a:tc>
                  <a:txBody>
                    <a:bodyPr/>
                    <a:lstStyle/>
                    <a:p>
                      <a:pPr algn="ctr"/>
                      <a:r>
                        <a:rPr lang="en-US" sz="1800" b="1">
                          <a:solidFill>
                            <a:srgbClr val="1F1A62"/>
                          </a:solidFill>
                          <a:latin typeface="Helvetica" panose="020B0403020202020204" pitchFamily="34" charset="0"/>
                        </a:rPr>
                        <a:t>52</a:t>
                      </a:r>
                    </a:p>
                  </a:txBody>
                  <a:tcPr/>
                </a:tc>
                <a:tc>
                  <a:txBody>
                    <a:bodyPr/>
                    <a:lstStyle/>
                    <a:p>
                      <a:pPr algn="ctr"/>
                      <a:r>
                        <a:rPr lang="en-US" b="1">
                          <a:solidFill>
                            <a:srgbClr val="1F1A62"/>
                          </a:solidFill>
                          <a:latin typeface="Helvetica" panose="020B0403020202020204" pitchFamily="34" charset="0"/>
                        </a:rPr>
                        <a:t>$465.4</a:t>
                      </a:r>
                    </a:p>
                  </a:txBody>
                  <a:tcPr/>
                </a:tc>
                <a:extLst>
                  <a:ext uri="{0D108BD9-81ED-4DB2-BD59-A6C34878D82A}">
                    <a16:rowId xmlns:a16="http://schemas.microsoft.com/office/drawing/2014/main" val="747041872"/>
                  </a:ext>
                </a:extLst>
              </a:tr>
              <a:tr h="0">
                <a:tc>
                  <a:txBody>
                    <a:bodyPr/>
                    <a:lstStyle/>
                    <a:p>
                      <a:endParaRPr lang="en-US" sz="1000">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tc>
                  <a:txBody>
                    <a:bodyPr/>
                    <a:lstStyle/>
                    <a:p>
                      <a:pPr algn="ctr"/>
                      <a:endParaRPr lang="en-US" sz="1000" b="1">
                        <a:solidFill>
                          <a:srgbClr val="1F1A62"/>
                        </a:solidFill>
                        <a:latin typeface="Helvetica" panose="020B0403020202020204" pitchFamily="34" charset="0"/>
                      </a:endParaRPr>
                    </a:p>
                  </a:txBody>
                  <a:tcPr>
                    <a:solidFill>
                      <a:srgbClr val="7ED2F6"/>
                    </a:solidFill>
                  </a:tcPr>
                </a:tc>
                <a:extLst>
                  <a:ext uri="{0D108BD9-81ED-4DB2-BD59-A6C34878D82A}">
                    <a16:rowId xmlns:a16="http://schemas.microsoft.com/office/drawing/2014/main" val="795546224"/>
                  </a:ext>
                </a:extLst>
              </a:tr>
              <a:tr h="370840">
                <a:tc>
                  <a:txBody>
                    <a:bodyPr/>
                    <a:lstStyle/>
                    <a:p>
                      <a:r>
                        <a:rPr lang="en-US" sz="1800" b="1">
                          <a:solidFill>
                            <a:srgbClr val="1F1A62"/>
                          </a:solidFill>
                          <a:latin typeface="Helvetica" panose="020B0403020202020204" pitchFamily="34" charset="0"/>
                        </a:rPr>
                        <a:t># YoY Diff</a:t>
                      </a:r>
                    </a:p>
                  </a:txBody>
                  <a:tcPr/>
                </a:tc>
                <a:tc>
                  <a:txBody>
                    <a:bodyPr/>
                    <a:lstStyle/>
                    <a:p>
                      <a:pPr algn="ctr"/>
                      <a:r>
                        <a:rPr lang="en-US" sz="1800" b="1">
                          <a:solidFill>
                            <a:srgbClr val="1F1A62"/>
                          </a:solidFill>
                          <a:latin typeface="Helvetica" panose="020B0403020202020204" pitchFamily="34" charset="0"/>
                        </a:rPr>
                        <a:t>+52</a:t>
                      </a:r>
                    </a:p>
                  </a:txBody>
                  <a:tcPr/>
                </a:tc>
                <a:tc>
                  <a:txBody>
                    <a:bodyPr/>
                    <a:lstStyle/>
                    <a:p>
                      <a:pPr algn="ctr"/>
                      <a:r>
                        <a:rPr lang="en-US" sz="1800" b="1">
                          <a:solidFill>
                            <a:srgbClr val="1F1A62"/>
                          </a:solidFill>
                          <a:latin typeface="Helvetica" panose="020B0403020202020204" pitchFamily="34" charset="0"/>
                        </a:rPr>
                        <a:t>-7</a:t>
                      </a:r>
                    </a:p>
                  </a:txBody>
                  <a:tcPr/>
                </a:tc>
                <a:tc>
                  <a:txBody>
                    <a:bodyPr/>
                    <a:lstStyle/>
                    <a:p>
                      <a:pPr algn="ctr"/>
                      <a:r>
                        <a:rPr lang="en-US" sz="1800" b="1">
                          <a:solidFill>
                            <a:srgbClr val="1F1A62"/>
                          </a:solidFill>
                          <a:latin typeface="Helvetica" panose="020B0403020202020204" pitchFamily="34" charset="0"/>
                        </a:rPr>
                        <a:t>+$6.1</a:t>
                      </a:r>
                    </a:p>
                  </a:txBody>
                  <a:tcPr/>
                </a:tc>
                <a:extLst>
                  <a:ext uri="{0D108BD9-81ED-4DB2-BD59-A6C34878D82A}">
                    <a16:rowId xmlns:a16="http://schemas.microsoft.com/office/drawing/2014/main" val="2403927615"/>
                  </a:ext>
                </a:extLst>
              </a:tr>
              <a:tr h="370840">
                <a:tc>
                  <a:txBody>
                    <a:bodyPr/>
                    <a:lstStyle/>
                    <a:p>
                      <a:r>
                        <a:rPr lang="en-US" sz="1800" b="1">
                          <a:solidFill>
                            <a:srgbClr val="1F1A62"/>
                          </a:solidFill>
                          <a:latin typeface="Helvetica" panose="020B0403020202020204" pitchFamily="34" charset="0"/>
                        </a:rPr>
                        <a:t>% YoY Diff</a:t>
                      </a:r>
                    </a:p>
                  </a:txBody>
                  <a:tcPr/>
                </a:tc>
                <a:tc>
                  <a:txBody>
                    <a:bodyPr/>
                    <a:lstStyle/>
                    <a:p>
                      <a:pPr algn="ctr"/>
                      <a:r>
                        <a:rPr lang="en-US" sz="1800" b="1">
                          <a:solidFill>
                            <a:srgbClr val="1F1A62"/>
                          </a:solidFill>
                          <a:latin typeface="Helvetica" panose="020B0403020202020204" pitchFamily="34" charset="0"/>
                        </a:rPr>
                        <a:t>+47%</a:t>
                      </a:r>
                    </a:p>
                  </a:txBody>
                  <a:tcPr/>
                </a:tc>
                <a:tc>
                  <a:txBody>
                    <a:bodyPr/>
                    <a:lstStyle/>
                    <a:p>
                      <a:pPr algn="ctr"/>
                      <a:r>
                        <a:rPr lang="en-US" sz="1800" b="1">
                          <a:solidFill>
                            <a:srgbClr val="1F1A62"/>
                          </a:solidFill>
                          <a:latin typeface="Helvetica" panose="020B0403020202020204" pitchFamily="34" charset="0"/>
                        </a:rPr>
                        <a:t>-12%</a:t>
                      </a:r>
                    </a:p>
                  </a:txBody>
                  <a:tcPr/>
                </a:tc>
                <a:tc>
                  <a:txBody>
                    <a:bodyPr/>
                    <a:lstStyle/>
                    <a:p>
                      <a:pPr algn="ctr"/>
                      <a:r>
                        <a:rPr lang="en-US" sz="1800" b="1">
                          <a:solidFill>
                            <a:srgbClr val="1F1A62"/>
                          </a:solidFill>
                          <a:latin typeface="Helvetica" panose="020B0403020202020204" pitchFamily="34" charset="0"/>
                        </a:rPr>
                        <a:t>+1%</a:t>
                      </a:r>
                    </a:p>
                  </a:txBody>
                  <a:tcPr/>
                </a:tc>
                <a:extLst>
                  <a:ext uri="{0D108BD9-81ED-4DB2-BD59-A6C34878D82A}">
                    <a16:rowId xmlns:a16="http://schemas.microsoft.com/office/drawing/2014/main" val="939386070"/>
                  </a:ext>
                </a:extLst>
              </a:tr>
            </a:tbl>
          </a:graphicData>
        </a:graphic>
      </p:graphicFrame>
      <p:pic>
        <p:nvPicPr>
          <p:cNvPr id="14" name="Picture 13" descr="Icon&#10;&#10;Description automatically generated">
            <a:extLst>
              <a:ext uri="{FF2B5EF4-FFF2-40B4-BE49-F238E27FC236}">
                <a16:creationId xmlns:a16="http://schemas.microsoft.com/office/drawing/2014/main" id="{5E750CC9-3F02-447B-B73F-4B57612246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60154" y="1884155"/>
            <a:ext cx="899083" cy="749283"/>
          </a:xfrm>
          <a:prstGeom prst="rect">
            <a:avLst/>
          </a:prstGeom>
        </p:spPr>
      </p:pic>
      <p:pic>
        <p:nvPicPr>
          <p:cNvPr id="15" name="Picture 14" descr="Icon&#10;&#10;Description automatically generated">
            <a:extLst>
              <a:ext uri="{FF2B5EF4-FFF2-40B4-BE49-F238E27FC236}">
                <a16:creationId xmlns:a16="http://schemas.microsoft.com/office/drawing/2014/main" id="{20C1367C-E11E-4223-B7A5-BF191C3D16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41107" y="1908510"/>
            <a:ext cx="752080" cy="752080"/>
          </a:xfrm>
          <a:prstGeom prst="rect">
            <a:avLst/>
          </a:prstGeom>
        </p:spPr>
      </p:pic>
      <p:pic>
        <p:nvPicPr>
          <p:cNvPr id="16" name="Picture 15" descr="Icon&#10;&#10;Description automatically generated">
            <a:extLst>
              <a:ext uri="{FF2B5EF4-FFF2-40B4-BE49-F238E27FC236}">
                <a16:creationId xmlns:a16="http://schemas.microsoft.com/office/drawing/2014/main" id="{C9C01F48-1567-4EA8-8AC8-3709837980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55895" y="1835008"/>
            <a:ext cx="899083" cy="899083"/>
          </a:xfrm>
          <a:prstGeom prst="rect">
            <a:avLst/>
          </a:prstGeom>
        </p:spPr>
      </p:pic>
      <p:sp>
        <p:nvSpPr>
          <p:cNvPr id="17" name="Rectangle 16">
            <a:extLst>
              <a:ext uri="{FF2B5EF4-FFF2-40B4-BE49-F238E27FC236}">
                <a16:creationId xmlns:a16="http://schemas.microsoft.com/office/drawing/2014/main" id="{577455D6-BE48-49BA-9591-5AF43283F5B8}"/>
              </a:ext>
            </a:extLst>
          </p:cNvPr>
          <p:cNvSpPr/>
          <p:nvPr/>
        </p:nvSpPr>
        <p:spPr>
          <a:xfrm>
            <a:off x="4775542" y="4049924"/>
            <a:ext cx="7223220" cy="719619"/>
          </a:xfrm>
          <a:prstGeom prst="rect">
            <a:avLst/>
          </a:prstGeom>
          <a:noFill/>
          <a:ln w="76200">
            <a:solidFill>
              <a:srgbClr val="1F1A6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6" action="ppaction://hlinksldjump"/>
            <a:extLst>
              <a:ext uri="{FF2B5EF4-FFF2-40B4-BE49-F238E27FC236}">
                <a16:creationId xmlns:a16="http://schemas.microsoft.com/office/drawing/2014/main" id="{08666B39-C43E-4EBE-8E81-5AEF0C3F197A}"/>
              </a:ext>
            </a:extLst>
          </p:cNvPr>
          <p:cNvSpPr txBox="1"/>
          <p:nvPr/>
        </p:nvSpPr>
        <p:spPr>
          <a:xfrm>
            <a:off x="6377273" y="5243245"/>
            <a:ext cx="3854481" cy="276999"/>
          </a:xfrm>
          <a:prstGeom prst="rect">
            <a:avLst/>
          </a:prstGeom>
          <a:solidFill>
            <a:srgbClr val="1F1A62"/>
          </a:solidFill>
          <a:ln>
            <a:solidFill>
              <a:srgbClr val="1F1A62"/>
            </a:solidFill>
          </a:ln>
        </p:spPr>
        <p:txBody>
          <a:bodyPr wrap="square">
            <a:spAutoFit/>
          </a:bodyPr>
          <a:lstStyle/>
          <a:p>
            <a:pPr algn="ctr"/>
            <a:r>
              <a:rPr lang="en-US" sz="1200">
                <a:solidFill>
                  <a:schemeClr val="bg1"/>
                </a:solidFill>
                <a:effectLst/>
                <a:latin typeface="Helvetica" panose="020B0403020202020204" pitchFamily="34" charset="0"/>
              </a:rPr>
              <a:t>For a full list of the 162 brands with spend </a:t>
            </a:r>
            <a:r>
              <a:rPr lang="en-US" sz="1200" b="1" u="sng">
                <a:solidFill>
                  <a:schemeClr val="bg1"/>
                </a:solidFill>
                <a:effectLst/>
                <a:latin typeface="Helvetica" panose="020B0403020202020204" pitchFamily="34" charset="0"/>
                <a:hlinkClick r:id="rId6" action="ppaction://hlinksldjump">
                  <a:extLst>
                    <a:ext uri="{A12FA001-AC4F-418D-AE19-62706E023703}">
                      <ahyp:hlinkClr xmlns:ahyp="http://schemas.microsoft.com/office/drawing/2018/hyperlinkcolor" val="tx"/>
                    </a:ext>
                  </a:extLst>
                </a:hlinkClick>
              </a:rPr>
              <a:t>click here</a:t>
            </a:r>
            <a:endParaRPr lang="en-US" sz="1400" b="1" u="sng">
              <a:solidFill>
                <a:schemeClr val="bg1"/>
              </a:solidFill>
              <a:effectLst/>
              <a:latin typeface="Helvetica" panose="020B0403020202020204" pitchFamily="34" charset="0"/>
            </a:endParaRPr>
          </a:p>
        </p:txBody>
      </p:sp>
    </p:spTree>
    <p:extLst>
      <p:ext uri="{BB962C8B-B14F-4D97-AF65-F5344CB8AC3E}">
        <p14:creationId xmlns:p14="http://schemas.microsoft.com/office/powerpoint/2010/main" val="109567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B9ED0-96BE-47C6-904B-CE7FF3A20E12}"/>
              </a:ext>
            </a:extLst>
          </p:cNvPr>
          <p:cNvSpPr/>
          <p:nvPr/>
        </p:nvSpPr>
        <p:spPr>
          <a:xfrm>
            <a:off x="0" y="0"/>
            <a:ext cx="4990723" cy="6869150"/>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00015" y="335934"/>
            <a:ext cx="4702589" cy="65556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itchFamily="2" charset="0"/>
                <a:ea typeface="+mn-ea"/>
                <a:cs typeface="+mn-cs"/>
              </a:rPr>
              <a:t>TV Driving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According to a recent analysis by </a:t>
            </a:r>
            <a:r>
              <a:rPr kumimoji="0" lang="en-US" sz="2600" b="1" i="0" u="none" strike="noStrike" kern="1200" cap="none" spc="0" normalizeH="0" baseline="0" noProof="0" err="1">
                <a:ln>
                  <a:noFill/>
                </a:ln>
                <a:solidFill>
                  <a:prstClr val="white"/>
                </a:solidFill>
                <a:effectLst/>
                <a:uLnTx/>
                <a:uFillTx/>
                <a:latin typeface="Helvetica" pitchFamily="2" charset="0"/>
                <a:ea typeface="+mn-ea"/>
                <a:cs typeface="+mn-cs"/>
              </a:rPr>
              <a:t>Tatari</a:t>
            </a: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 first-time 2021 TV advertisers are rapidly reinvesting in TV, quickly moving beyond a testing phase as they see quantifiable proof of performance and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*based on data from </a:t>
            </a:r>
            <a:r>
              <a:rPr kumimoji="0" lang="en-US" sz="1600" b="0" i="0" u="none" strike="noStrike" kern="1200" cap="none" spc="0" normalizeH="0" baseline="0" noProof="0" err="1">
                <a:ln>
                  <a:noFill/>
                </a:ln>
                <a:solidFill>
                  <a:prstClr val="white"/>
                </a:solidFill>
                <a:effectLst/>
                <a:uLnTx/>
                <a:uFillTx/>
                <a:latin typeface="Helvetica" pitchFamily="2" charset="0"/>
                <a:ea typeface="+mn-ea"/>
                <a:cs typeface="+mn-cs"/>
              </a:rPr>
              <a:t>Tatari</a:t>
            </a: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 – a data &amp; analytics company focused on buying and measuring ads across linear and streaming TV – who recently conducted a spending analysis of clients that launched their first TV campaign in the first half </a:t>
            </a:r>
            <a:b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of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FFE600"/>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FACEB3C5-52C0-47C3-941A-590E0EE30CE4}"/>
              </a:ext>
            </a:extLst>
          </p:cNvPr>
          <p:cNvSpPr/>
          <p:nvPr/>
        </p:nvSpPr>
        <p:spPr>
          <a:xfrm>
            <a:off x="504724" y="6586959"/>
            <a:ext cx="1170879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8" name="Chart 17">
            <a:extLst>
              <a:ext uri="{FF2B5EF4-FFF2-40B4-BE49-F238E27FC236}">
                <a16:creationId xmlns:a16="http://schemas.microsoft.com/office/drawing/2014/main" id="{7682D2BD-B66C-43A0-9422-0640CD607A31}"/>
              </a:ext>
            </a:extLst>
          </p:cNvPr>
          <p:cNvGraphicFramePr/>
          <p:nvPr/>
        </p:nvGraphicFramePr>
        <p:xfrm>
          <a:off x="5388478" y="1278107"/>
          <a:ext cx="6803522" cy="430178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437F901A-4753-4A90-A907-BEF83A978FB4}"/>
              </a:ext>
            </a:extLst>
          </p:cNvPr>
          <p:cNvSpPr txBox="1"/>
          <p:nvPr/>
        </p:nvSpPr>
        <p:spPr>
          <a:xfrm rot="16200000">
            <a:off x="3579524" y="3464786"/>
            <a:ext cx="32684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Spend (millions)</a:t>
            </a:r>
          </a:p>
        </p:txBody>
      </p:sp>
      <p:sp>
        <p:nvSpPr>
          <p:cNvPr id="21" name="TextBox 20">
            <a:extLst>
              <a:ext uri="{FF2B5EF4-FFF2-40B4-BE49-F238E27FC236}">
                <a16:creationId xmlns:a16="http://schemas.microsoft.com/office/drawing/2014/main" id="{DFE955CD-FEDF-4407-8202-DCE7171F14EE}"/>
              </a:ext>
            </a:extLst>
          </p:cNvPr>
          <p:cNvSpPr txBox="1"/>
          <p:nvPr/>
        </p:nvSpPr>
        <p:spPr>
          <a:xfrm>
            <a:off x="5012241" y="6336390"/>
            <a:ext cx="6803522" cy="2145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Tatari, internal tracking data, as of October 2021.</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3" name="Picture 4" descr="Tatari: Data-Driven TV Advertising">
            <a:extLst>
              <a:ext uri="{FF2B5EF4-FFF2-40B4-BE49-F238E27FC236}">
                <a16:creationId xmlns:a16="http://schemas.microsoft.com/office/drawing/2014/main" id="{9F31B3FD-EEB2-4827-A10E-086C81EDABB1}"/>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53109" y="6173956"/>
            <a:ext cx="1472291" cy="26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2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F89F547-E2A0-4F51-A7FF-764D710CBCE2}"/>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546750" y="6586959"/>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 Placeholder 3">
            <a:extLst>
              <a:ext uri="{FF2B5EF4-FFF2-40B4-BE49-F238E27FC236}">
                <a16:creationId xmlns:a16="http://schemas.microsoft.com/office/drawing/2014/main" id="{B9C279CA-2713-4D36-BCE6-A8CD5E249562}"/>
              </a:ext>
            </a:extLst>
          </p:cNvPr>
          <p:cNvSpPr txBox="1">
            <a:spLocks/>
          </p:cNvSpPr>
          <p:nvPr/>
        </p:nvSpPr>
        <p:spPr>
          <a:xfrm>
            <a:off x="436695" y="6206899"/>
            <a:ext cx="11798341" cy="301720"/>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1/1/21-6/30/21. TV spend includes national cable TV, broadcast TV, Spanish language cable TV, Spanish language broadcast TV. Brands reflect those with national TV spend over $100K. Percentages may not add up to 100% due to rounding. </a:t>
            </a:r>
          </a:p>
        </p:txBody>
      </p:sp>
      <p:graphicFrame>
        <p:nvGraphicFramePr>
          <p:cNvPr id="18" name="Chart 17">
            <a:extLst>
              <a:ext uri="{FF2B5EF4-FFF2-40B4-BE49-F238E27FC236}">
                <a16:creationId xmlns:a16="http://schemas.microsoft.com/office/drawing/2014/main" id="{5B288375-CFC5-4B65-91D8-B757B7C8EF9B}"/>
              </a:ext>
            </a:extLst>
          </p:cNvPr>
          <p:cNvGraphicFramePr/>
          <p:nvPr>
            <p:extLst>
              <p:ext uri="{D42A27DB-BD31-4B8C-83A1-F6EECF244321}">
                <p14:modId xmlns:p14="http://schemas.microsoft.com/office/powerpoint/2010/main" val="2810086225"/>
              </p:ext>
            </p:extLst>
          </p:nvPr>
        </p:nvGraphicFramePr>
        <p:xfrm>
          <a:off x="-20695" y="2398465"/>
          <a:ext cx="5963195" cy="372718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736C7F9A-A957-4B69-A5ED-A764EEDFAEA7}"/>
              </a:ext>
            </a:extLst>
          </p:cNvPr>
          <p:cNvSpPr txBox="1"/>
          <p:nvPr/>
        </p:nvSpPr>
        <p:spPr>
          <a:xfrm>
            <a:off x="198182" y="1839290"/>
            <a:ext cx="55254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F1A62"/>
                </a:solidFill>
                <a:effectLst/>
                <a:uLnTx/>
                <a:uFillTx/>
                <a:latin typeface="Helvetica" panose="020B0604020202020204" pitchFamily="34" charset="0"/>
                <a:ea typeface="+mn-ea"/>
              </a:rPr>
              <a:t>1H ‘20 Top 15 Categories Ranked by New TV Advertiser $$$ by Category</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rPr>
              <a:t>% share of total new national TV advertiser spend (in millions)</a:t>
            </a:r>
          </a:p>
        </p:txBody>
      </p:sp>
      <p:graphicFrame>
        <p:nvGraphicFramePr>
          <p:cNvPr id="21" name="Chart 20">
            <a:extLst>
              <a:ext uri="{FF2B5EF4-FFF2-40B4-BE49-F238E27FC236}">
                <a16:creationId xmlns:a16="http://schemas.microsoft.com/office/drawing/2014/main" id="{819D152A-7FF8-453D-84E9-60C36A8B2D0B}"/>
              </a:ext>
            </a:extLst>
          </p:cNvPr>
          <p:cNvGraphicFramePr/>
          <p:nvPr/>
        </p:nvGraphicFramePr>
        <p:xfrm>
          <a:off x="6010247" y="2398465"/>
          <a:ext cx="6197038" cy="3727189"/>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C1074780-3E13-4C0E-8A8D-799F1114CE1F}"/>
              </a:ext>
            </a:extLst>
          </p:cNvPr>
          <p:cNvSpPr txBox="1"/>
          <p:nvPr/>
        </p:nvSpPr>
        <p:spPr>
          <a:xfrm>
            <a:off x="6346046" y="1836747"/>
            <a:ext cx="55254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F1A62"/>
                </a:solidFill>
                <a:effectLst/>
                <a:uLnTx/>
                <a:uFillTx/>
                <a:latin typeface="Helvetica" panose="020B0604020202020204" pitchFamily="34" charset="0"/>
                <a:ea typeface="+mn-ea"/>
              </a:rPr>
              <a:t>1H ‘21 Top 15 Categories Ranked by New TV Advertiser $$$ by Category</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mn-ea"/>
                <a:cs typeface="Helvetica" panose="020B0604020202020204" pitchFamily="34" charset="0"/>
              </a:defRPr>
            </a:pPr>
            <a:r>
              <a:rPr kumimoji="0" lang="en-US" sz="1100" b="0" i="0" u="none" strike="noStrike" kern="1200" cap="none" spc="0" normalizeH="0" baseline="0" noProof="0">
                <a:ln>
                  <a:noFill/>
                </a:ln>
                <a:solidFill>
                  <a:srgbClr val="1F1A62"/>
                </a:solidFill>
                <a:effectLst/>
                <a:uLnTx/>
                <a:uFillTx/>
                <a:latin typeface="Helvetica" panose="020B0604020202020204" pitchFamily="34" charset="0"/>
                <a:ea typeface="+mn-ea"/>
              </a:rPr>
              <a:t>% share of total new national TV advertiser spend (in millions)</a:t>
            </a:r>
          </a:p>
        </p:txBody>
      </p:sp>
      <p:cxnSp>
        <p:nvCxnSpPr>
          <p:cNvPr id="7" name="Straight Connector 6">
            <a:extLst>
              <a:ext uri="{FF2B5EF4-FFF2-40B4-BE49-F238E27FC236}">
                <a16:creationId xmlns:a16="http://schemas.microsoft.com/office/drawing/2014/main" id="{D5A7A049-1084-4DD5-B85A-A3B26EEFF655}"/>
              </a:ext>
            </a:extLst>
          </p:cNvPr>
          <p:cNvCxnSpPr>
            <a:cxnSpLocks/>
          </p:cNvCxnSpPr>
          <p:nvPr/>
        </p:nvCxnSpPr>
        <p:spPr>
          <a:xfrm>
            <a:off x="5948093" y="2075825"/>
            <a:ext cx="0" cy="4153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72B9F04-C7AD-4328-8485-97863F1335AE}"/>
              </a:ext>
            </a:extLst>
          </p:cNvPr>
          <p:cNvSpPr/>
          <p:nvPr/>
        </p:nvSpPr>
        <p:spPr>
          <a:xfrm>
            <a:off x="113066" y="283482"/>
            <a:ext cx="1146304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Pharma and streaming continue to </a:t>
            </a:r>
            <a:r>
              <a:rPr lang="en-US" sz="2600" b="1">
                <a:solidFill>
                  <a:srgbClr val="1F1A62"/>
                </a:solidFill>
                <a:latin typeface="Helvetica" pitchFamily="2" charset="0"/>
              </a:rPr>
              <a:t>be the two largest categories even as pharma scaled back due to a lower average spend by brand launch</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3" name="TextBox 12">
            <a:extLst>
              <a:ext uri="{FF2B5EF4-FFF2-40B4-BE49-F238E27FC236}">
                <a16:creationId xmlns:a16="http://schemas.microsoft.com/office/drawing/2014/main" id="{FDF5C215-3F18-4D37-B7A7-0B0AED68DDC9}"/>
              </a:ext>
            </a:extLst>
          </p:cNvPr>
          <p:cNvSpPr txBox="1"/>
          <p:nvPr/>
        </p:nvSpPr>
        <p:spPr>
          <a:xfrm>
            <a:off x="267677" y="1139705"/>
            <a:ext cx="11063342" cy="461665"/>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Tx/>
              <a:buBlip>
                <a:blip r:embed="rId6"/>
              </a:buBlip>
              <a:tabLst/>
              <a:defRPr kumimoji="0" sz="1400" b="0" i="0" u="none" strike="noStrike" cap="none" spc="0" normalizeH="0" baseline="0">
                <a:ln>
                  <a:noFill/>
                </a:ln>
                <a:solidFill>
                  <a:srgbClr val="1B1464"/>
                </a:solidFill>
                <a:effectLst/>
                <a:uLnTx/>
                <a:uFillTx/>
                <a:latin typeface="Helvetica" pitchFamily="2" charset="0"/>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Several other categories ticked up this year</a:t>
            </a:r>
            <a:r>
              <a:rPr kumimoji="0" lang="en-US" sz="1200" b="0" i="0" u="none" strike="noStrike" kern="1200" cap="none" spc="0" normalizeH="0" noProof="0">
                <a:ln>
                  <a:noFill/>
                </a:ln>
                <a:solidFill>
                  <a:srgbClr val="1B1464"/>
                </a:solidFill>
                <a:effectLst/>
                <a:uLnTx/>
                <a:uFillTx/>
                <a:latin typeface="Helvetica" pitchFamily="2" charset="0"/>
                <a:ea typeface="+mn-ea"/>
                <a:cs typeface="+mn-cs"/>
              </a:rPr>
              <a:t> primarily based on </a:t>
            </a:r>
            <a:r>
              <a:rPr lang="en-US" sz="1200"/>
              <a:t>spending from a dominant newcomer brand, such as graphic design (Canva, $21.2MM), apparel &amp; accessories (</a:t>
            </a:r>
            <a:r>
              <a:rPr lang="en-US" sz="1200" err="1"/>
              <a:t>Allbirds</a:t>
            </a:r>
            <a:r>
              <a:rPr lang="en-US" sz="1200"/>
              <a:t>, $18.4 MM) and health &amp; wellness (</a:t>
            </a:r>
            <a:r>
              <a:rPr lang="en-US" sz="1200" err="1"/>
              <a:t>Oura</a:t>
            </a:r>
            <a:r>
              <a:rPr lang="en-US" sz="1200"/>
              <a:t>, $16.1MM)</a:t>
            </a:r>
            <a:endParaRPr kumimoji="0" lang="en-US" sz="1200" b="0"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363060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4EEA13-5254-47DE-AFA1-D9482ABA2015}"/>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4AE334FF-013B-4334-A22B-4AD816EFE3C8}"/>
              </a:ext>
            </a:extLst>
          </p:cNvPr>
          <p:cNvSpPr/>
          <p:nvPr/>
        </p:nvSpPr>
        <p:spPr>
          <a:xfrm>
            <a:off x="137803" y="292335"/>
            <a:ext cx="1175892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Similar to 2020, the influx of new advertisers during the first half of 2021 was driven equally by both ‘COVID’ and ‘non-COVID’ brands</a:t>
            </a:r>
            <a:endParaRPr kumimoji="0" lang="en-US" sz="2600" b="1" i="0" u="none" strike="noStrike" kern="1200" cap="none" spc="0" normalizeH="0" baseline="0" noProof="0">
              <a:ln>
                <a:noFill/>
              </a:ln>
              <a:solidFill>
                <a:srgbClr val="1F1A62"/>
              </a:solidFill>
              <a:effectLst/>
              <a:uLnTx/>
              <a:uFillTx/>
              <a:latin typeface="Helvetica" pitchFamily="2" charset="0"/>
            </a:endParaRPr>
          </a:p>
        </p:txBody>
      </p:sp>
      <p:sp>
        <p:nvSpPr>
          <p:cNvPr id="14" name="TextBox 13">
            <a:extLst>
              <a:ext uri="{FF2B5EF4-FFF2-40B4-BE49-F238E27FC236}">
                <a16:creationId xmlns:a16="http://schemas.microsoft.com/office/drawing/2014/main" id="{7E8AF61B-6F2F-459E-B25E-EEFDBA4ECBF5}"/>
              </a:ext>
            </a:extLst>
          </p:cNvPr>
          <p:cNvSpPr txBox="1"/>
          <p:nvPr/>
        </p:nvSpPr>
        <p:spPr>
          <a:xfrm>
            <a:off x="-21517" y="1808265"/>
            <a:ext cx="12213516" cy="33855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YOY New National TV Advertisers: ‘COVID-</a:t>
            </a:r>
            <a:r>
              <a:rPr lang="en-US" sz="1600">
                <a:latin typeface="Helvetica" panose="020B0604020202020204" pitchFamily="34" charset="0"/>
                <a:cs typeface="Helvetica" panose="020B0604020202020204" pitchFamily="34" charset="0"/>
              </a:rPr>
              <a:t>Endemic’ / ‘</a:t>
            </a:r>
            <a:r>
              <a:rPr kumimoji="0" lang="en-US" sz="1600" b="1" i="0"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Related’ vs. ‘Non-COVID’ Brands</a:t>
            </a:r>
          </a:p>
        </p:txBody>
      </p:sp>
      <p:sp>
        <p:nvSpPr>
          <p:cNvPr id="19" name="TextBox 18">
            <a:extLst>
              <a:ext uri="{FF2B5EF4-FFF2-40B4-BE49-F238E27FC236}">
                <a16:creationId xmlns:a16="http://schemas.microsoft.com/office/drawing/2014/main" id="{34646241-F0B5-47B7-BA08-73AEE413D5F4}"/>
              </a:ext>
            </a:extLst>
          </p:cNvPr>
          <p:cNvSpPr txBox="1"/>
          <p:nvPr/>
        </p:nvSpPr>
        <p:spPr>
          <a:xfrm>
            <a:off x="3689913" y="2104198"/>
            <a:ext cx="4582320" cy="276999"/>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 of ‘COVID Endemic’ / ‘Related’ vs. ‘Non-COVID’ Brands</a:t>
            </a:r>
          </a:p>
        </p:txBody>
      </p:sp>
      <p:graphicFrame>
        <p:nvGraphicFramePr>
          <p:cNvPr id="10" name="Chart 9">
            <a:extLst>
              <a:ext uri="{FF2B5EF4-FFF2-40B4-BE49-F238E27FC236}">
                <a16:creationId xmlns:a16="http://schemas.microsoft.com/office/drawing/2014/main" id="{29FEACDF-74D8-42AD-8F27-6EBA7B8B3B13}"/>
              </a:ext>
            </a:extLst>
          </p:cNvPr>
          <p:cNvGraphicFramePr/>
          <p:nvPr>
            <p:extLst>
              <p:ext uri="{D42A27DB-BD31-4B8C-83A1-F6EECF244321}">
                <p14:modId xmlns:p14="http://schemas.microsoft.com/office/powerpoint/2010/main" val="4069450071"/>
              </p:ext>
            </p:extLst>
          </p:nvPr>
        </p:nvGraphicFramePr>
        <p:xfrm>
          <a:off x="5881208" y="2712649"/>
          <a:ext cx="5042729" cy="2957865"/>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Brace 8">
            <a:extLst>
              <a:ext uri="{FF2B5EF4-FFF2-40B4-BE49-F238E27FC236}">
                <a16:creationId xmlns:a16="http://schemas.microsoft.com/office/drawing/2014/main" id="{D8BB77CF-8920-458F-A7A6-433F91B16401}"/>
              </a:ext>
            </a:extLst>
          </p:cNvPr>
          <p:cNvSpPr/>
          <p:nvPr/>
        </p:nvSpPr>
        <p:spPr>
          <a:xfrm>
            <a:off x="10106729" y="3189350"/>
            <a:ext cx="374115" cy="2035335"/>
          </a:xfrm>
          <a:prstGeom prst="rightBrace">
            <a:avLst/>
          </a:prstGeom>
          <a:ln>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B1F034AB-CF95-4D35-9838-743FC57C7B7C}"/>
              </a:ext>
            </a:extLst>
          </p:cNvPr>
          <p:cNvSpPr txBox="1"/>
          <p:nvPr/>
        </p:nvSpPr>
        <p:spPr>
          <a:xfrm>
            <a:off x="10530126" y="3556245"/>
            <a:ext cx="1571348" cy="1107996"/>
          </a:xfrm>
          <a:prstGeom prst="rect">
            <a:avLst/>
          </a:prstGeom>
          <a:solidFill>
            <a:schemeClr val="bg1"/>
          </a:solidFill>
          <a:ln w="6350">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strike="noStrike" kern="1200" cap="none" spc="0" normalizeH="0" baseline="0" noProof="0">
                <a:ln>
                  <a:noFill/>
                </a:ln>
                <a:solidFill>
                  <a:srgbClr val="1F1A62"/>
                </a:solidFill>
                <a:effectLst/>
                <a:uLnTx/>
                <a:uFillTx/>
                <a:latin typeface="Helvetica" panose="020B0403020202020204" pitchFamily="34" charset="0"/>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strike="noStrike" kern="1200" cap="none" spc="0" normalizeH="0" baseline="0" noProof="0">
                <a:ln>
                  <a:noFill/>
                </a:ln>
                <a:solidFill>
                  <a:srgbClr val="1F1A62"/>
                </a:solidFill>
                <a:effectLst/>
                <a:uLnTx/>
                <a:uFillTx/>
                <a:latin typeface="Helvetica" panose="020B0403020202020204" pitchFamily="34" charset="0"/>
                <a:ea typeface="+mn-ea"/>
                <a:cs typeface="+mn-cs"/>
              </a:rPr>
              <a:t>‘COVID-Endemic’ / ‘Related’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1F1A62"/>
                </a:solidFill>
                <a:latin typeface="Helvetica" panose="020B0403020202020204" pitchFamily="34" charset="0"/>
              </a:rPr>
              <a:t>47</a:t>
            </a: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(76 Brands)</a:t>
            </a:r>
            <a:endPar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37" name="Chart 36">
            <a:extLst>
              <a:ext uri="{FF2B5EF4-FFF2-40B4-BE49-F238E27FC236}">
                <a16:creationId xmlns:a16="http://schemas.microsoft.com/office/drawing/2014/main" id="{E45F5172-0BC8-4184-814C-FE4ECDC1B1D9}"/>
              </a:ext>
            </a:extLst>
          </p:cNvPr>
          <p:cNvGraphicFramePr/>
          <p:nvPr>
            <p:extLst>
              <p:ext uri="{D42A27DB-BD31-4B8C-83A1-F6EECF244321}">
                <p14:modId xmlns:p14="http://schemas.microsoft.com/office/powerpoint/2010/main" val="1708864741"/>
              </p:ext>
            </p:extLst>
          </p:nvPr>
        </p:nvGraphicFramePr>
        <p:xfrm>
          <a:off x="280389" y="2745167"/>
          <a:ext cx="4789550" cy="2790055"/>
        </p:xfrm>
        <a:graphic>
          <a:graphicData uri="http://schemas.openxmlformats.org/drawingml/2006/chart">
            <c:chart xmlns:c="http://schemas.openxmlformats.org/drawingml/2006/chart" xmlns:r="http://schemas.openxmlformats.org/officeDocument/2006/relationships" r:id="rId5"/>
          </a:graphicData>
        </a:graphic>
      </p:graphicFrame>
      <p:sp>
        <p:nvSpPr>
          <p:cNvPr id="38" name="Right Brace 37">
            <a:extLst>
              <a:ext uri="{FF2B5EF4-FFF2-40B4-BE49-F238E27FC236}">
                <a16:creationId xmlns:a16="http://schemas.microsoft.com/office/drawing/2014/main" id="{AA0D0279-0038-4887-A8D5-2B31D68FC9C0}"/>
              </a:ext>
            </a:extLst>
          </p:cNvPr>
          <p:cNvSpPr/>
          <p:nvPr/>
        </p:nvSpPr>
        <p:spPr>
          <a:xfrm>
            <a:off x="4177482" y="3189350"/>
            <a:ext cx="306256" cy="2035335"/>
          </a:xfrm>
          <a:prstGeom prst="rightBrace">
            <a:avLst/>
          </a:prstGeom>
          <a:ln>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CD9EC56E-9212-41DB-9582-C4B579F5436D}"/>
              </a:ext>
            </a:extLst>
          </p:cNvPr>
          <p:cNvSpPr txBox="1"/>
          <p:nvPr/>
        </p:nvSpPr>
        <p:spPr>
          <a:xfrm>
            <a:off x="4305054" y="3617867"/>
            <a:ext cx="157134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strike="noStrike" kern="1200" cap="none" spc="0" normalizeH="0" baseline="0" noProof="0">
                <a:ln>
                  <a:noFill/>
                </a:ln>
                <a:solidFill>
                  <a:srgbClr val="1F1A62"/>
                </a:solidFill>
                <a:effectLst/>
                <a:uLnTx/>
                <a:uFillTx/>
                <a:latin typeface="Helvetica" panose="020B0403020202020204" pitchFamily="34" charset="0"/>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strike="noStrike" kern="1200" cap="none" spc="0" normalizeH="0" baseline="0" noProof="0">
                <a:ln>
                  <a:noFill/>
                </a:ln>
                <a:solidFill>
                  <a:srgbClr val="1F1A62"/>
                </a:solidFill>
                <a:effectLst/>
                <a:uLnTx/>
                <a:uFillTx/>
                <a:latin typeface="Helvetica" panose="020B0403020202020204" pitchFamily="34" charset="0"/>
                <a:ea typeface="+mn-ea"/>
                <a:cs typeface="+mn-cs"/>
              </a:rPr>
              <a:t>‘COVID-Endemic’ / ‘Related’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1F1A62"/>
                </a:solidFill>
                <a:latin typeface="Helvetica" panose="020B0403020202020204" pitchFamily="34" charset="0"/>
              </a:rPr>
              <a:t>48</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(53 Brands)</a:t>
            </a: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cxnSp>
        <p:nvCxnSpPr>
          <p:cNvPr id="13" name="Straight Connector 12">
            <a:extLst>
              <a:ext uri="{FF2B5EF4-FFF2-40B4-BE49-F238E27FC236}">
                <a16:creationId xmlns:a16="http://schemas.microsoft.com/office/drawing/2014/main" id="{7EE13BAD-2DD6-46FD-A9B3-73BD1D0FA9BF}"/>
              </a:ext>
            </a:extLst>
          </p:cNvPr>
          <p:cNvCxnSpPr>
            <a:cxnSpLocks/>
          </p:cNvCxnSpPr>
          <p:nvPr/>
        </p:nvCxnSpPr>
        <p:spPr>
          <a:xfrm flipH="1">
            <a:off x="6085241" y="2524208"/>
            <a:ext cx="10759" cy="3471780"/>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207880"/>
            <a:ext cx="11645249" cy="307595"/>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a:solidFill>
                  <a:srgbClr val="1F1A62"/>
                </a:solidFill>
                <a:latin typeface="Helvetica" pitchFamily="2" charset="0"/>
                <a:ea typeface="Open Sans" panose="020B0606030504020204" pitchFamily="34" charset="0"/>
                <a:cs typeface="Open Sans" panose="020B0606030504020204" pitchFamily="34" charset="0"/>
              </a:rPr>
              <a:t>VAB analysis of Nielsen Ad Intel data, 1/1/20-6/30/20 vs.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1/1/21-6/30/21</a:t>
            </a:r>
            <a:r>
              <a:rPr lang="en-US" sz="800">
                <a:solidFill>
                  <a:srgbClr val="1F1A62"/>
                </a:solidFill>
                <a:latin typeface="Helvetica" pitchFamily="2" charset="0"/>
                <a:ea typeface="Open Sans" panose="020B0606030504020204" pitchFamily="34" charset="0"/>
                <a:cs typeface="Open Sans" panose="020B0606030504020204" pitchFamily="34" charset="0"/>
              </a:rPr>
              <a:t>. TV spend includes national cable TV, broadcast TV, Spanish language cable TV, Spanish language broadcast TV. Brands reflect those with national TV spend over $100K. Percentages may not add up to 100% due to rounding. </a:t>
            </a:r>
            <a:endPar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5C82420-4636-49F6-AF29-DFE0D9795680}"/>
              </a:ext>
            </a:extLst>
          </p:cNvPr>
          <p:cNvSpPr txBox="1"/>
          <p:nvPr/>
        </p:nvSpPr>
        <p:spPr>
          <a:xfrm>
            <a:off x="1477731" y="5727239"/>
            <a:ext cx="2394866" cy="276999"/>
          </a:xfrm>
          <a:prstGeom prst="rect">
            <a:avLst/>
          </a:prstGeom>
          <a:noFill/>
        </p:spPr>
        <p:txBody>
          <a:bodyPr wrap="square" rtlCol="0">
            <a:spAutoFit/>
          </a:bodyPr>
          <a:lstStyle/>
          <a:p>
            <a:pPr algn="ctr"/>
            <a:r>
              <a:rPr lang="en-US" sz="1200" b="1" u="sng">
                <a:solidFill>
                  <a:srgbClr val="1F1A62"/>
                </a:solidFill>
                <a:latin typeface="Helvetica" panose="020B0604020202020204" pitchFamily="34" charset="0"/>
                <a:cs typeface="Helvetica" panose="020B0604020202020204" pitchFamily="34" charset="0"/>
              </a:rPr>
              <a:t>110 brands total</a:t>
            </a:r>
          </a:p>
        </p:txBody>
      </p:sp>
      <p:sp>
        <p:nvSpPr>
          <p:cNvPr id="23" name="TextBox 22">
            <a:extLst>
              <a:ext uri="{FF2B5EF4-FFF2-40B4-BE49-F238E27FC236}">
                <a16:creationId xmlns:a16="http://schemas.microsoft.com/office/drawing/2014/main" id="{AE69657E-57B7-48E3-BC18-3965A7AEE3A4}"/>
              </a:ext>
            </a:extLst>
          </p:cNvPr>
          <p:cNvSpPr txBox="1"/>
          <p:nvPr/>
        </p:nvSpPr>
        <p:spPr>
          <a:xfrm>
            <a:off x="7622798" y="5711850"/>
            <a:ext cx="1557575" cy="307777"/>
          </a:xfrm>
          <a:prstGeom prst="rect">
            <a:avLst/>
          </a:prstGeom>
          <a:noFill/>
          <a:ln>
            <a:noFill/>
          </a:ln>
        </p:spPr>
        <p:txBody>
          <a:bodyPr wrap="square" rtlCol="0">
            <a:spAutoFit/>
          </a:bodyPr>
          <a:lstStyle/>
          <a:p>
            <a:pPr algn="ctr"/>
            <a:r>
              <a:rPr lang="en-US" sz="1400" b="1" u="sng">
                <a:solidFill>
                  <a:srgbClr val="1F1A62"/>
                </a:solidFill>
                <a:latin typeface="Helvetica" panose="020B0604020202020204" pitchFamily="34" charset="0"/>
                <a:cs typeface="Helvetica" panose="020B0604020202020204" pitchFamily="34" charset="0"/>
              </a:rPr>
              <a:t>162 brands total</a:t>
            </a:r>
          </a:p>
        </p:txBody>
      </p:sp>
      <p:sp>
        <p:nvSpPr>
          <p:cNvPr id="24" name="TextBox 23">
            <a:extLst>
              <a:ext uri="{FF2B5EF4-FFF2-40B4-BE49-F238E27FC236}">
                <a16:creationId xmlns:a16="http://schemas.microsoft.com/office/drawing/2014/main" id="{13166899-CF8D-4AC4-9FEA-DCD0950185F8}"/>
              </a:ext>
            </a:extLst>
          </p:cNvPr>
          <p:cNvSpPr txBox="1"/>
          <p:nvPr/>
        </p:nvSpPr>
        <p:spPr>
          <a:xfrm>
            <a:off x="7870451" y="2522493"/>
            <a:ext cx="1064242" cy="307777"/>
          </a:xfrm>
          <a:prstGeom prst="rect">
            <a:avLst/>
          </a:prstGeom>
          <a:solidFill>
            <a:schemeClr val="bg1"/>
          </a:solidFill>
          <a:ln w="12700">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1H ‘21</a:t>
            </a:r>
          </a:p>
        </p:txBody>
      </p:sp>
      <p:sp>
        <p:nvSpPr>
          <p:cNvPr id="25" name="TextBox 24">
            <a:extLst>
              <a:ext uri="{FF2B5EF4-FFF2-40B4-BE49-F238E27FC236}">
                <a16:creationId xmlns:a16="http://schemas.microsoft.com/office/drawing/2014/main" id="{44608B78-4891-4101-A557-6700F0D1F9E3}"/>
              </a:ext>
            </a:extLst>
          </p:cNvPr>
          <p:cNvSpPr txBox="1"/>
          <p:nvPr/>
        </p:nvSpPr>
        <p:spPr>
          <a:xfrm>
            <a:off x="1477731" y="2522493"/>
            <a:ext cx="2394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1H ‘20</a:t>
            </a:r>
          </a:p>
        </p:txBody>
      </p:sp>
    </p:spTree>
    <p:extLst>
      <p:ext uri="{BB962C8B-B14F-4D97-AF65-F5344CB8AC3E}">
        <p14:creationId xmlns:p14="http://schemas.microsoft.com/office/powerpoint/2010/main" val="286889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4EEA13-5254-47DE-AFA1-D9482ABA2015}"/>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CD9EC56E-9212-41DB-9582-C4B579F5436D}"/>
              </a:ext>
            </a:extLst>
          </p:cNvPr>
          <p:cNvSpPr txBox="1"/>
          <p:nvPr/>
        </p:nvSpPr>
        <p:spPr>
          <a:xfrm>
            <a:off x="4625461" y="3385833"/>
            <a:ext cx="15261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‘COVID-Endemic’ / ‘Related’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($61.6MM)</a:t>
            </a:r>
            <a:endParaRPr kumimoji="0" lang="en-US" sz="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224298"/>
            <a:ext cx="11645249" cy="307534"/>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VAB analysis of Nielsen Ad Intel data, 1/1/20-6/30/20 vs. 1/1/21-6/30/21. TV spend includes national cable TV, broadcast TV, Spanish language cable TV, Spanish language broadcast TV. Brands reflect those with national TV spend over $100K. Percentages may not add up to 100% due to rounding. </a:t>
            </a:r>
          </a:p>
        </p:txBody>
      </p:sp>
      <p:graphicFrame>
        <p:nvGraphicFramePr>
          <p:cNvPr id="10" name="Chart 9">
            <a:extLst>
              <a:ext uri="{FF2B5EF4-FFF2-40B4-BE49-F238E27FC236}">
                <a16:creationId xmlns:a16="http://schemas.microsoft.com/office/drawing/2014/main" id="{29FEACDF-74D8-42AD-8F27-6EBA7B8B3B13}"/>
              </a:ext>
            </a:extLst>
          </p:cNvPr>
          <p:cNvGraphicFramePr/>
          <p:nvPr>
            <p:extLst>
              <p:ext uri="{D42A27DB-BD31-4B8C-83A1-F6EECF244321}">
                <p14:modId xmlns:p14="http://schemas.microsoft.com/office/powerpoint/2010/main" val="4191152952"/>
              </p:ext>
            </p:extLst>
          </p:nvPr>
        </p:nvGraphicFramePr>
        <p:xfrm>
          <a:off x="5980282" y="2642087"/>
          <a:ext cx="4897598" cy="3100746"/>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Brace 8">
            <a:extLst>
              <a:ext uri="{FF2B5EF4-FFF2-40B4-BE49-F238E27FC236}">
                <a16:creationId xmlns:a16="http://schemas.microsoft.com/office/drawing/2014/main" id="{D8BB77CF-8920-458F-A7A6-433F91B16401}"/>
              </a:ext>
            </a:extLst>
          </p:cNvPr>
          <p:cNvSpPr/>
          <p:nvPr/>
        </p:nvSpPr>
        <p:spPr>
          <a:xfrm>
            <a:off x="9983329" y="3514602"/>
            <a:ext cx="363348" cy="1734877"/>
          </a:xfrm>
          <a:prstGeom prst="rightBrace">
            <a:avLst/>
          </a:prstGeom>
          <a:ln>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B1F034AB-CF95-4D35-9838-743FC57C7B7C}"/>
              </a:ext>
            </a:extLst>
          </p:cNvPr>
          <p:cNvSpPr txBox="1"/>
          <p:nvPr/>
        </p:nvSpPr>
        <p:spPr>
          <a:xfrm>
            <a:off x="10459536" y="3792125"/>
            <a:ext cx="1526124" cy="1107996"/>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‘COVID-Endemic’ / ‘Related’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($121.1MM)</a:t>
            </a:r>
            <a:endParaRPr kumimoji="0" lang="en-US" sz="10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95B88AA4-D556-439F-BBC0-D5F7AB06D085}"/>
              </a:ext>
            </a:extLst>
          </p:cNvPr>
          <p:cNvSpPr txBox="1"/>
          <p:nvPr/>
        </p:nvSpPr>
        <p:spPr>
          <a:xfrm>
            <a:off x="7896960" y="2522493"/>
            <a:ext cx="1064242" cy="307777"/>
          </a:xfrm>
          <a:prstGeom prst="rect">
            <a:avLst/>
          </a:prstGeom>
          <a:solidFill>
            <a:schemeClr val="bg1"/>
          </a:solidFill>
          <a:ln w="12700">
            <a:solidFill>
              <a:srgbClr val="1F1A62"/>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sng"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r>
              <a:rPr lang="en-US"/>
              <a:t>1H ‘21</a:t>
            </a:r>
          </a:p>
        </p:txBody>
      </p:sp>
      <p:graphicFrame>
        <p:nvGraphicFramePr>
          <p:cNvPr id="37" name="Chart 36">
            <a:extLst>
              <a:ext uri="{FF2B5EF4-FFF2-40B4-BE49-F238E27FC236}">
                <a16:creationId xmlns:a16="http://schemas.microsoft.com/office/drawing/2014/main" id="{E45F5172-0BC8-4184-814C-FE4ECDC1B1D9}"/>
              </a:ext>
            </a:extLst>
          </p:cNvPr>
          <p:cNvGraphicFramePr/>
          <p:nvPr>
            <p:extLst>
              <p:ext uri="{D42A27DB-BD31-4B8C-83A1-F6EECF244321}">
                <p14:modId xmlns:p14="http://schemas.microsoft.com/office/powerpoint/2010/main" val="520544234"/>
              </p:ext>
            </p:extLst>
          </p:nvPr>
        </p:nvGraphicFramePr>
        <p:xfrm>
          <a:off x="442918" y="2737856"/>
          <a:ext cx="4651705" cy="2924830"/>
        </p:xfrm>
        <a:graphic>
          <a:graphicData uri="http://schemas.openxmlformats.org/drawingml/2006/chart">
            <c:chart xmlns:c="http://schemas.openxmlformats.org/drawingml/2006/chart" xmlns:r="http://schemas.openxmlformats.org/officeDocument/2006/relationships" r:id="rId5"/>
          </a:graphicData>
        </a:graphic>
      </p:graphicFrame>
      <p:sp>
        <p:nvSpPr>
          <p:cNvPr id="38" name="Right Brace 37">
            <a:extLst>
              <a:ext uri="{FF2B5EF4-FFF2-40B4-BE49-F238E27FC236}">
                <a16:creationId xmlns:a16="http://schemas.microsoft.com/office/drawing/2014/main" id="{AA0D0279-0038-4887-A8D5-2B31D68FC9C0}"/>
              </a:ext>
            </a:extLst>
          </p:cNvPr>
          <p:cNvSpPr/>
          <p:nvPr/>
        </p:nvSpPr>
        <p:spPr>
          <a:xfrm>
            <a:off x="4585338" y="3380854"/>
            <a:ext cx="297442" cy="1094744"/>
          </a:xfrm>
          <a:prstGeom prst="rightBrace">
            <a:avLst/>
          </a:prstGeom>
          <a:ln>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D81F9D1D-B36A-401B-9963-89A895B2945A}"/>
              </a:ext>
            </a:extLst>
          </p:cNvPr>
          <p:cNvSpPr txBox="1"/>
          <p:nvPr/>
        </p:nvSpPr>
        <p:spPr>
          <a:xfrm>
            <a:off x="1571337" y="2522493"/>
            <a:ext cx="2394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1H ‘20</a:t>
            </a:r>
          </a:p>
        </p:txBody>
      </p:sp>
      <p:sp>
        <p:nvSpPr>
          <p:cNvPr id="20" name="Rectangle 19">
            <a:extLst>
              <a:ext uri="{FF2B5EF4-FFF2-40B4-BE49-F238E27FC236}">
                <a16:creationId xmlns:a16="http://schemas.microsoft.com/office/drawing/2014/main" id="{3FFF8F2E-D9ED-4FDF-9E32-C10F54CCE38A}"/>
              </a:ext>
            </a:extLst>
          </p:cNvPr>
          <p:cNvSpPr/>
          <p:nvPr/>
        </p:nvSpPr>
        <p:spPr>
          <a:xfrm>
            <a:off x="142239" y="198820"/>
            <a:ext cx="11954063"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‘COVID-endemic / related’ advertisers nearly doubled their share of spend as brands sought to capitalize on the changing consumer </a:t>
            </a:r>
            <a:r>
              <a:rPr lang="en-US" sz="2600" b="1">
                <a:solidFill>
                  <a:srgbClr val="1F1A62"/>
                </a:solidFill>
                <a:latin typeface="Helvetica" pitchFamily="2" charset="0"/>
              </a:rPr>
              <a:t>behaviors that were becoming permanent</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6493C5E1-2320-4DDC-B267-B56D3504BC36}"/>
              </a:ext>
            </a:extLst>
          </p:cNvPr>
          <p:cNvSpPr txBox="1"/>
          <p:nvPr/>
        </p:nvSpPr>
        <p:spPr>
          <a:xfrm>
            <a:off x="-21517" y="1808264"/>
            <a:ext cx="12213516" cy="33855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YOY New National TV Advertisers: ‘COVID-Endemic’ / ‘Related’ vs. ‘Non-COVID’ Brands</a:t>
            </a:r>
          </a:p>
        </p:txBody>
      </p:sp>
      <p:sp>
        <p:nvSpPr>
          <p:cNvPr id="23" name="TextBox 22">
            <a:extLst>
              <a:ext uri="{FF2B5EF4-FFF2-40B4-BE49-F238E27FC236}">
                <a16:creationId xmlns:a16="http://schemas.microsoft.com/office/drawing/2014/main" id="{C7926EEA-2445-460D-A05F-A0BE73697D50}"/>
              </a:ext>
            </a:extLst>
          </p:cNvPr>
          <p:cNvSpPr txBox="1"/>
          <p:nvPr/>
        </p:nvSpPr>
        <p:spPr>
          <a:xfrm>
            <a:off x="3492729" y="2142297"/>
            <a:ext cx="5206542" cy="276999"/>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Total $$$ of ‘COVID Endemic’ / ‘Related’ vs. ‘Non-COVID’ Brands</a:t>
            </a:r>
          </a:p>
        </p:txBody>
      </p:sp>
      <p:cxnSp>
        <p:nvCxnSpPr>
          <p:cNvPr id="25" name="Straight Connector 24">
            <a:extLst>
              <a:ext uri="{FF2B5EF4-FFF2-40B4-BE49-F238E27FC236}">
                <a16:creationId xmlns:a16="http://schemas.microsoft.com/office/drawing/2014/main" id="{E6432C41-CFF1-4A98-A35B-5BB5BDAB0738}"/>
              </a:ext>
            </a:extLst>
          </p:cNvPr>
          <p:cNvCxnSpPr>
            <a:cxnSpLocks/>
          </p:cNvCxnSpPr>
          <p:nvPr/>
        </p:nvCxnSpPr>
        <p:spPr>
          <a:xfrm flipH="1">
            <a:off x="6085241" y="2524208"/>
            <a:ext cx="10759" cy="3614655"/>
          </a:xfrm>
          <a:prstGeom prst="line">
            <a:avLst/>
          </a:prstGeom>
          <a:ln w="19050">
            <a:solidFill>
              <a:srgbClr val="B1BECB"/>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9CCEA42-4C4A-4916-963F-A6A54E3ADDEA}"/>
              </a:ext>
            </a:extLst>
          </p:cNvPr>
          <p:cNvSpPr txBox="1"/>
          <p:nvPr/>
        </p:nvSpPr>
        <p:spPr>
          <a:xfrm>
            <a:off x="1571337" y="5761004"/>
            <a:ext cx="2394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$459MM total</a:t>
            </a:r>
          </a:p>
        </p:txBody>
      </p:sp>
      <p:sp>
        <p:nvSpPr>
          <p:cNvPr id="24" name="TextBox 23">
            <a:extLst>
              <a:ext uri="{FF2B5EF4-FFF2-40B4-BE49-F238E27FC236}">
                <a16:creationId xmlns:a16="http://schemas.microsoft.com/office/drawing/2014/main" id="{DCF3EAD6-9724-4B17-89BF-EBB592DCEE5F}"/>
              </a:ext>
            </a:extLst>
          </p:cNvPr>
          <p:cNvSpPr txBox="1"/>
          <p:nvPr/>
        </p:nvSpPr>
        <p:spPr>
          <a:xfrm>
            <a:off x="7734151" y="5789579"/>
            <a:ext cx="1399092"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$465MM total</a:t>
            </a:r>
          </a:p>
        </p:txBody>
      </p:sp>
    </p:spTree>
    <p:extLst>
      <p:ext uri="{BB962C8B-B14F-4D97-AF65-F5344CB8AC3E}">
        <p14:creationId xmlns:p14="http://schemas.microsoft.com/office/powerpoint/2010/main" val="359191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VS_XP Merged brand">
  <a:themeElements>
    <a:clrScheme name="Custom 2">
      <a:dk1>
        <a:srgbClr val="003764"/>
      </a:dk1>
      <a:lt1>
        <a:srgbClr val="FFFFFF"/>
      </a:lt1>
      <a:dk2>
        <a:srgbClr val="01182B"/>
      </a:dk2>
      <a:lt2>
        <a:srgbClr val="72B1C8"/>
      </a:lt2>
      <a:accent1>
        <a:srgbClr val="40B4E5"/>
      </a:accent1>
      <a:accent2>
        <a:srgbClr val="00263E"/>
      </a:accent2>
      <a:accent3>
        <a:srgbClr val="72B1C8"/>
      </a:accent3>
      <a:accent4>
        <a:srgbClr val="99A4AE"/>
      </a:accent4>
      <a:accent5>
        <a:srgbClr val="1CAD38"/>
      </a:accent5>
      <a:accent6>
        <a:srgbClr val="0FE68B"/>
      </a:accent6>
      <a:hlink>
        <a:srgbClr val="E8362A"/>
      </a:hlink>
      <a:folHlink>
        <a:srgbClr val="40B4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ctr">
          <a:defRPr sz="1400" b="1" dirty="0" smtClean="0">
            <a:solidFill>
              <a:schemeClr val="tx2"/>
            </a:solidFill>
            <a:latin typeface="Montserrat Semi" charset="0"/>
            <a:ea typeface="Montserrat Semi" charset="0"/>
            <a:cs typeface="Montserrat Semi" charset="0"/>
          </a:defRPr>
        </a:defPPr>
      </a:lstStyle>
    </a:txDef>
  </a:objectDefaults>
  <a:extraClrSchemeLst/>
  <a:extLst>
    <a:ext uri="{05A4C25C-085E-4340-85A3-A5531E510DB2}">
      <thm15:themeFamily xmlns:thm15="http://schemas.microsoft.com/office/thememl/2012/main" name="TVS Master Powerpoint Template.pptx" id="{C4D038A6-D6D4-4A62-A443-EE17E50A2BB7}" vid="{3CAB06F3-6489-407C-96BA-2E0F0F3DB002}"/>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Karolina Guillen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F646FD-5C9B-45DA-A86A-03421CFCEE1A}">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9DC64C-E8B3-47F6-BD12-7D4E7441B363}">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F9ED34-0050-4BB5-83F9-12DD35CE95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17</Notes>
  <HiddenSlides>0</HiddenSlide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TVS_XP Merged brand</vt:lpstr>
      <vt:lpstr>2_Custom Design</vt:lpstr>
      <vt:lpstr>1_Office Theme</vt:lpstr>
      <vt:lpstr>Welcome to TV Meet the New Advertisers and See How Categories Are Evolving Due to Consumer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cp:lastPrinted>2020-03-13T18:11:21Z</cp:lastPrinted>
  <dcterms:created xsi:type="dcterms:W3CDTF">2019-11-08T17:29:39Z</dcterms:created>
  <dcterms:modified xsi:type="dcterms:W3CDTF">2021-11-02T19:10:00Z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Order">
    <vt:r8>2089800</vt:r8>
  </property>
</Properties>
</file>