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7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8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9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0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83" r:id="rId6"/>
    <p:sldMasterId id="2147483708" r:id="rId7"/>
  </p:sldMasterIdLst>
  <p:notesMasterIdLst>
    <p:notesMasterId r:id="rId40"/>
  </p:notesMasterIdLst>
  <p:sldIdLst>
    <p:sldId id="2146846064" r:id="rId8"/>
    <p:sldId id="2146846055" r:id="rId9"/>
    <p:sldId id="2146846053" r:id="rId10"/>
    <p:sldId id="2147376463" r:id="rId11"/>
    <p:sldId id="2147376464" r:id="rId12"/>
    <p:sldId id="2146846028" r:id="rId13"/>
    <p:sldId id="2147376461" r:id="rId14"/>
    <p:sldId id="2146846032" r:id="rId15"/>
    <p:sldId id="2146846038" r:id="rId16"/>
    <p:sldId id="2146846025" r:id="rId17"/>
    <p:sldId id="2146846037" r:id="rId18"/>
    <p:sldId id="16304" r:id="rId19"/>
    <p:sldId id="2147376462" r:id="rId20"/>
    <p:sldId id="2147469669" r:id="rId21"/>
    <p:sldId id="2147376469" r:id="rId22"/>
    <p:sldId id="2147376449" r:id="rId23"/>
    <p:sldId id="2147469665" r:id="rId24"/>
    <p:sldId id="2147376451" r:id="rId25"/>
    <p:sldId id="2147469661" r:id="rId26"/>
    <p:sldId id="2147469663" r:id="rId27"/>
    <p:sldId id="2147376448" r:id="rId28"/>
    <p:sldId id="2147376456" r:id="rId29"/>
    <p:sldId id="2146846688" r:id="rId30"/>
    <p:sldId id="2146846655" r:id="rId31"/>
    <p:sldId id="2147469658" r:id="rId32"/>
    <p:sldId id="2147376445" r:id="rId33"/>
    <p:sldId id="2147376446" r:id="rId34"/>
    <p:sldId id="2144327406" r:id="rId35"/>
    <p:sldId id="2144327929" r:id="rId36"/>
    <p:sldId id="2147469667" r:id="rId37"/>
    <p:sldId id="2144328274" r:id="rId38"/>
    <p:sldId id="2146846052" r:id="rId39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85A107-2D3E-7AFE-0528-70F5B03A336C}" name="Marianne Vita" initials="MV" userId="S::mariannev@thevab.com::35b1102d-d340-4a85-a709-12ee727aa48b" providerId="AD"/>
  <p188:author id="{6644001F-98D2-AF68-925B-F4D39E797894}" name="Jason Wiese" initials="JW" userId="S::jasonw@thevab.com::4bff8d5b-7de6-4655-b397-69b0afc81113" providerId="AD"/>
  <p188:author id="{41E8424B-45FD-3ECB-0948-723F916FFB79}" name="Danielle Delauro" initials="DD" userId="S::danielled@thevab.com::79c3a64d-209a-45df-902b-7cba6cccfd68" providerId="AD"/>
  <p188:author id="{67D9CF8F-6412-CF76-F5A9-3E11BC9EE1AB}" name="Amanda Cashman" initials="AC" userId="S::amandac@thevab.com::fc6d6d2e-beac-4fb5-b960-43c972d01ff9" providerId="AD"/>
  <p188:author id="{ACD09CA3-38A1-5F5B-8715-499BA24A48C7}" name="Karolina Guillen" initials="KG" userId="Karolina Guillen" providerId="None"/>
  <p188:author id="{F0141AB7-7F25-3C16-C77D-5FEA2DA4B116}" name="Karolina Guillen" initials="KG" userId="S::karolinaG@thevab.com::c1c08796-a0be-47c6-af52-5d31fd96ec50" providerId="AD"/>
  <p188:author id="{40CDBCD8-5C78-F3A3-F41F-DA4694EE60DF}" name="Kaileen Cain" initials="KC" userId="S::KaileenC@thevab.com::21167d2d-fdf2-4320-ae3a-272888c89590" providerId="AD"/>
  <p188:author id="{21855EDF-F9CE-3B66-C6A5-06158391F461}" name="Leah Montner Dixon" initials="LMD" userId="S::leahm@thevab.com::d5b2ae9e-9213-4442-b7df-4db8cbe51e5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ah Montner Dixon" initials="LMD" lastIdx="14" clrIdx="0">
    <p:extLst>
      <p:ext uri="{19B8F6BF-5375-455C-9EA6-DF929625EA0E}">
        <p15:presenceInfo xmlns:p15="http://schemas.microsoft.com/office/powerpoint/2012/main" userId="S::leahm@thevab.com::d5b2ae9e-9213-4442-b7df-4db8cbe51e5d" providerId="AD"/>
      </p:ext>
    </p:extLst>
  </p:cmAuthor>
  <p:cmAuthor id="2" name="karolinaG@thevab.com" initials="k" lastIdx="45" clrIdx="1">
    <p:extLst>
      <p:ext uri="{19B8F6BF-5375-455C-9EA6-DF929625EA0E}">
        <p15:presenceInfo xmlns:p15="http://schemas.microsoft.com/office/powerpoint/2012/main" userId="S::karolinaG@thevab.com::c1c08796-a0be-47c6-af52-5d31fd96ec50" providerId="AD"/>
      </p:ext>
    </p:extLst>
  </p:cmAuthor>
  <p:cmAuthor id="3" name="Jason Wiese" initials="JW" lastIdx="34" clrIdx="2">
    <p:extLst>
      <p:ext uri="{19B8F6BF-5375-455C-9EA6-DF929625EA0E}">
        <p15:presenceInfo xmlns:p15="http://schemas.microsoft.com/office/powerpoint/2012/main" userId="S::jasonw@thevab.com::4bff8d5b-7de6-4655-b397-69b0afc81113" providerId="AD"/>
      </p:ext>
    </p:extLst>
  </p:cmAuthor>
  <p:cmAuthor id="4" name="Marianne Vita" initials="MV" lastIdx="48" clrIdx="3">
    <p:extLst>
      <p:ext uri="{19B8F6BF-5375-455C-9EA6-DF929625EA0E}">
        <p15:presenceInfo xmlns:p15="http://schemas.microsoft.com/office/powerpoint/2012/main" userId="S::mariannev@thevab.com::35b1102d-d340-4a85-a709-12ee727aa48b" providerId="AD"/>
      </p:ext>
    </p:extLst>
  </p:cmAuthor>
  <p:cmAuthor id="5" name="Danielle Delauro" initials="DD" lastIdx="57" clrIdx="4">
    <p:extLst>
      <p:ext uri="{19B8F6BF-5375-455C-9EA6-DF929625EA0E}">
        <p15:presenceInfo xmlns:p15="http://schemas.microsoft.com/office/powerpoint/2012/main" userId="S::danielled@thevab.com::79c3a64d-209a-45df-902b-7cba6cccfd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00"/>
    <a:srgbClr val="00BFF2"/>
    <a:srgbClr val="1F1A62"/>
    <a:srgbClr val="ED3C8D"/>
    <a:srgbClr val="4EBEA4"/>
    <a:srgbClr val="CFD5EA"/>
    <a:srgbClr val="E2E8F1"/>
    <a:srgbClr val="A343FF"/>
    <a:srgbClr val="D0D8E0"/>
    <a:srgbClr val="6D6D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microsoft.com/office/2016/11/relationships/changesInfo" Target="changesInfos/changesInfo1.xml"/><Relationship Id="rId20" Type="http://schemas.openxmlformats.org/officeDocument/2006/relationships/slide" Target="slides/slide13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ina Guillen" userId="c1c08796-a0be-47c6-af52-5d31fd96ec50" providerId="ADAL" clId="{EF1E4621-F451-4531-BA28-BA71B2D7FBFA}"/>
    <pc:docChg chg="modSld">
      <pc:chgData name="Karolina Guillen" userId="c1c08796-a0be-47c6-af52-5d31fd96ec50" providerId="ADAL" clId="{EF1E4621-F451-4531-BA28-BA71B2D7FBFA}" dt="2026-04-20T14:38:33.526" v="8" actId="14100"/>
      <pc:docMkLst>
        <pc:docMk/>
      </pc:docMkLst>
      <pc:sldChg chg="modSp mod">
        <pc:chgData name="Karolina Guillen" userId="c1c08796-a0be-47c6-af52-5d31fd96ec50" providerId="ADAL" clId="{EF1E4621-F451-4531-BA28-BA71B2D7FBFA}" dt="2026-04-08T16:43:14.516" v="5" actId="1037"/>
        <pc:sldMkLst>
          <pc:docMk/>
          <pc:sldMk cId="188383507" sldId="2146846055"/>
        </pc:sldMkLst>
        <pc:spChg chg="mod">
          <ac:chgData name="Karolina Guillen" userId="c1c08796-a0be-47c6-af52-5d31fd96ec50" providerId="ADAL" clId="{EF1E4621-F451-4531-BA28-BA71B2D7FBFA}" dt="2026-04-08T16:43:14.516" v="5" actId="1037"/>
          <ac:spMkLst>
            <pc:docMk/>
            <pc:sldMk cId="188383507" sldId="2146846055"/>
            <ac:spMk id="4" creationId="{266BE989-FC87-6742-2706-6F3C1333D0C1}"/>
          </ac:spMkLst>
        </pc:spChg>
      </pc:sldChg>
      <pc:sldChg chg="modSp mod">
        <pc:chgData name="Karolina Guillen" userId="c1c08796-a0be-47c6-af52-5d31fd96ec50" providerId="ADAL" clId="{EF1E4621-F451-4531-BA28-BA71B2D7FBFA}" dt="2026-04-20T14:38:33.526" v="8" actId="14100"/>
        <pc:sldMkLst>
          <pc:docMk/>
          <pc:sldMk cId="2625081001" sldId="2147376449"/>
        </pc:sldMkLst>
        <pc:spChg chg="mod">
          <ac:chgData name="Karolina Guillen" userId="c1c08796-a0be-47c6-af52-5d31fd96ec50" providerId="ADAL" clId="{EF1E4621-F451-4531-BA28-BA71B2D7FBFA}" dt="2026-04-20T14:38:33.526" v="8" actId="14100"/>
          <ac:spMkLst>
            <pc:docMk/>
            <pc:sldMk cId="2625081001" sldId="2147376449"/>
            <ac:spMk id="17" creationId="{7061C4F7-DA6A-7289-1430-D245C161F0CC}"/>
          </ac:spMkLst>
        </pc:spChg>
      </pc:sldChg>
      <pc:sldChg chg="modSp mod">
        <pc:chgData name="Karolina Guillen" userId="c1c08796-a0be-47c6-af52-5d31fd96ec50" providerId="ADAL" clId="{EF1E4621-F451-4531-BA28-BA71B2D7FBFA}" dt="2026-04-20T14:36:47.666" v="7" actId="20577"/>
        <pc:sldMkLst>
          <pc:docMk/>
          <pc:sldMk cId="1744171296" sldId="2147376464"/>
        </pc:sldMkLst>
        <pc:spChg chg="mod">
          <ac:chgData name="Karolina Guillen" userId="c1c08796-a0be-47c6-af52-5d31fd96ec50" providerId="ADAL" clId="{EF1E4621-F451-4531-BA28-BA71B2D7FBFA}" dt="2026-04-20T14:36:47.666" v="7" actId="20577"/>
          <ac:spMkLst>
            <pc:docMk/>
            <pc:sldMk cId="1744171296" sldId="2147376464"/>
            <ac:spMk id="31" creationId="{ECC6A240-FB5D-4343-3BBC-1C4CE43BB954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Terrible shape</c:v>
                </c:pt>
              </c:strCache>
            </c:strRef>
          </c:tx>
          <c:spPr>
            <a:solidFill>
              <a:srgbClr val="1F1A6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March</c:v>
                </c:pt>
                <c:pt idx="1">
                  <c:v>June</c:v>
                </c:pt>
                <c:pt idx="2">
                  <c:v>September</c:v>
                </c:pt>
                <c:pt idx="3">
                  <c:v>November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0.17</c:v>
                </c:pt>
                <c:pt idx="1">
                  <c:v>0.24</c:v>
                </c:pt>
                <c:pt idx="2">
                  <c:v>0.19</c:v>
                </c:pt>
                <c:pt idx="3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A5-4FF8-B83C-D7EE9FF5A31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Not very good shape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March</c:v>
                </c:pt>
                <c:pt idx="1">
                  <c:v>June</c:v>
                </c:pt>
                <c:pt idx="2">
                  <c:v>September</c:v>
                </c:pt>
                <c:pt idx="3">
                  <c:v>November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0.49</c:v>
                </c:pt>
                <c:pt idx="1">
                  <c:v>0.39</c:v>
                </c:pt>
                <c:pt idx="2">
                  <c:v>0.43</c:v>
                </c:pt>
                <c:pt idx="3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A5-4FF8-B83C-D7EE9FF5A31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Good shape</c:v>
                </c:pt>
              </c:strCache>
            </c:strRef>
          </c:tx>
          <c:spPr>
            <a:solidFill>
              <a:srgbClr val="4EBEA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March</c:v>
                </c:pt>
                <c:pt idx="1">
                  <c:v>June</c:v>
                </c:pt>
                <c:pt idx="2">
                  <c:v>September</c:v>
                </c:pt>
                <c:pt idx="3">
                  <c:v>November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0.25</c:v>
                </c:pt>
                <c:pt idx="1">
                  <c:v>0.27</c:v>
                </c:pt>
                <c:pt idx="2">
                  <c:v>0.26</c:v>
                </c:pt>
                <c:pt idx="3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A5-4FF8-B83C-D7EE9FF5A31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Excellent shape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March</c:v>
                </c:pt>
                <c:pt idx="1">
                  <c:v>June</c:v>
                </c:pt>
                <c:pt idx="2">
                  <c:v>September</c:v>
                </c:pt>
                <c:pt idx="3">
                  <c:v>November</c:v>
                </c:pt>
              </c:strCache>
            </c:strRef>
          </c:cat>
          <c:val>
            <c:numRef>
              <c:f>Sheet1!$E$2:$E$5</c:f>
              <c:numCache>
                <c:formatCode>0%</c:formatCode>
                <c:ptCount val="4"/>
                <c:pt idx="0">
                  <c:v>0.09</c:v>
                </c:pt>
                <c:pt idx="1">
                  <c:v>0.1</c:v>
                </c:pt>
                <c:pt idx="2">
                  <c:v>0.12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FD-4174-B79D-A0D4D7E337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72789007"/>
        <c:axId val="2072789487"/>
      </c:barChart>
      <c:catAx>
        <c:axId val="20727890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F1A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72789487"/>
        <c:crosses val="autoZero"/>
        <c:auto val="1"/>
        <c:lblAlgn val="ctr"/>
        <c:lblOffset val="100"/>
        <c:noMultiLvlLbl val="0"/>
      </c:catAx>
      <c:valAx>
        <c:axId val="2072789487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20727890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1F1A6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solidFill>
            <a:srgbClr val="1F1A62"/>
          </a:solidFill>
          <a:latin typeface="Helvetica" panose="020B0604020202020204"/>
          <a:cs typeface="Helvetica" panose="020B0604020202020204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698547109963868E-2"/>
          <c:y val="9.8919028347190324E-2"/>
          <c:w val="0.9573014528900361"/>
          <c:h val="0.8332936559800379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Arena Club</c:v>
                </c:pt>
              </c:strCache>
            </c:strRef>
          </c:tx>
          <c:spPr>
            <a:ln w="28575" cap="rnd">
              <a:solidFill>
                <a:srgbClr val="ED3C8D"/>
              </a:solidFill>
              <a:round/>
            </a:ln>
            <a:effectLst/>
          </c:spPr>
          <c:marker>
            <c:symbol val="none"/>
          </c:marker>
          <c:cat>
            <c:numRef>
              <c:f>Sheet1!$A$2:$A$31</c:f>
              <c:numCache>
                <c:formatCode>m/d/yyyy</c:formatCode>
                <c:ptCount val="30"/>
                <c:pt idx="0">
                  <c:v>45662</c:v>
                </c:pt>
                <c:pt idx="1">
                  <c:v>45669</c:v>
                </c:pt>
                <c:pt idx="2">
                  <c:v>45676</c:v>
                </c:pt>
                <c:pt idx="3">
                  <c:v>45683</c:v>
                </c:pt>
                <c:pt idx="4">
                  <c:v>45690</c:v>
                </c:pt>
                <c:pt idx="5">
                  <c:v>45697</c:v>
                </c:pt>
                <c:pt idx="6">
                  <c:v>45704</c:v>
                </c:pt>
                <c:pt idx="7">
                  <c:v>45711</c:v>
                </c:pt>
                <c:pt idx="8">
                  <c:v>45718</c:v>
                </c:pt>
                <c:pt idx="9">
                  <c:v>45725</c:v>
                </c:pt>
                <c:pt idx="10">
                  <c:v>45732</c:v>
                </c:pt>
                <c:pt idx="11">
                  <c:v>45739</c:v>
                </c:pt>
                <c:pt idx="12">
                  <c:v>45746</c:v>
                </c:pt>
                <c:pt idx="13">
                  <c:v>45753</c:v>
                </c:pt>
                <c:pt idx="14">
                  <c:v>45760</c:v>
                </c:pt>
                <c:pt idx="15">
                  <c:v>45767</c:v>
                </c:pt>
                <c:pt idx="16">
                  <c:v>45774</c:v>
                </c:pt>
                <c:pt idx="17">
                  <c:v>45781</c:v>
                </c:pt>
                <c:pt idx="18">
                  <c:v>45788</c:v>
                </c:pt>
                <c:pt idx="19">
                  <c:v>45795</c:v>
                </c:pt>
                <c:pt idx="20">
                  <c:v>45802</c:v>
                </c:pt>
                <c:pt idx="21">
                  <c:v>45809</c:v>
                </c:pt>
                <c:pt idx="22">
                  <c:v>45816</c:v>
                </c:pt>
                <c:pt idx="23">
                  <c:v>45823</c:v>
                </c:pt>
                <c:pt idx="24">
                  <c:v>45830</c:v>
                </c:pt>
                <c:pt idx="25">
                  <c:v>45837</c:v>
                </c:pt>
                <c:pt idx="26">
                  <c:v>45844</c:v>
                </c:pt>
                <c:pt idx="27">
                  <c:v>45851</c:v>
                </c:pt>
                <c:pt idx="28">
                  <c:v>45858</c:v>
                </c:pt>
                <c:pt idx="29">
                  <c:v>45865</c:v>
                </c:pt>
              </c:numCache>
            </c:numRef>
          </c:cat>
          <c:val>
            <c:numRef>
              <c:f>Sheet1!$B$2:$B$31</c:f>
              <c:numCache>
                <c:formatCode>General</c:formatCode>
                <c:ptCount val="30"/>
                <c:pt idx="0">
                  <c:v>69</c:v>
                </c:pt>
                <c:pt idx="1">
                  <c:v>80</c:v>
                </c:pt>
                <c:pt idx="2">
                  <c:v>82</c:v>
                </c:pt>
                <c:pt idx="3">
                  <c:v>76</c:v>
                </c:pt>
                <c:pt idx="4">
                  <c:v>73</c:v>
                </c:pt>
                <c:pt idx="5">
                  <c:v>68</c:v>
                </c:pt>
                <c:pt idx="6">
                  <c:v>75</c:v>
                </c:pt>
                <c:pt idx="7">
                  <c:v>77</c:v>
                </c:pt>
                <c:pt idx="8">
                  <c:v>81</c:v>
                </c:pt>
                <c:pt idx="9">
                  <c:v>75</c:v>
                </c:pt>
                <c:pt idx="10">
                  <c:v>77</c:v>
                </c:pt>
                <c:pt idx="11">
                  <c:v>77</c:v>
                </c:pt>
                <c:pt idx="12">
                  <c:v>77</c:v>
                </c:pt>
                <c:pt idx="13">
                  <c:v>72</c:v>
                </c:pt>
                <c:pt idx="14">
                  <c:v>68</c:v>
                </c:pt>
                <c:pt idx="15">
                  <c:v>75</c:v>
                </c:pt>
                <c:pt idx="16">
                  <c:v>69</c:v>
                </c:pt>
                <c:pt idx="17">
                  <c:v>66</c:v>
                </c:pt>
                <c:pt idx="18">
                  <c:v>61</c:v>
                </c:pt>
                <c:pt idx="19">
                  <c:v>56</c:v>
                </c:pt>
                <c:pt idx="20">
                  <c:v>55</c:v>
                </c:pt>
                <c:pt idx="21">
                  <c:v>55</c:v>
                </c:pt>
                <c:pt idx="22">
                  <c:v>64</c:v>
                </c:pt>
                <c:pt idx="23">
                  <c:v>66</c:v>
                </c:pt>
                <c:pt idx="24">
                  <c:v>76</c:v>
                </c:pt>
                <c:pt idx="25">
                  <c:v>62</c:v>
                </c:pt>
                <c:pt idx="26">
                  <c:v>71</c:v>
                </c:pt>
                <c:pt idx="27">
                  <c:v>89</c:v>
                </c:pt>
                <c:pt idx="28">
                  <c:v>98</c:v>
                </c:pt>
                <c:pt idx="29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381-4DE0-B7B6-10C97B4940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0075647"/>
        <c:axId val="1960088607"/>
      </c:lineChart>
      <c:dateAx>
        <c:axId val="1960075647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F1A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88607"/>
        <c:crosses val="autoZero"/>
        <c:auto val="1"/>
        <c:lblOffset val="100"/>
        <c:baseTimeUnit val="days"/>
        <c:majorUnit val="28"/>
        <c:majorTimeUnit val="days"/>
      </c:dateAx>
      <c:valAx>
        <c:axId val="196008860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ED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75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698547109963868E-2"/>
          <c:y val="9.8919028347190324E-2"/>
          <c:w val="0.92546721147942868"/>
          <c:h val="0.8332936559800379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AppLights PERMANENT</c:v>
                </c:pt>
              </c:strCache>
            </c:strRef>
          </c:tx>
          <c:spPr>
            <a:ln w="28575" cap="rnd">
              <a:solidFill>
                <a:srgbClr val="ED3C8D"/>
              </a:solidFill>
              <a:round/>
            </a:ln>
            <a:effectLst/>
          </c:spPr>
          <c:marker>
            <c:symbol val="none"/>
          </c:marker>
          <c:cat>
            <c:numRef>
              <c:f>Sheet1!$A$2:$A$29</c:f>
              <c:numCache>
                <c:formatCode>m/d/yyyy</c:formatCode>
                <c:ptCount val="28"/>
                <c:pt idx="0">
                  <c:v>45781</c:v>
                </c:pt>
                <c:pt idx="1">
                  <c:v>45788</c:v>
                </c:pt>
                <c:pt idx="2">
                  <c:v>45795</c:v>
                </c:pt>
                <c:pt idx="3">
                  <c:v>45802</c:v>
                </c:pt>
                <c:pt idx="4">
                  <c:v>45809</c:v>
                </c:pt>
                <c:pt idx="5">
                  <c:v>45816</c:v>
                </c:pt>
                <c:pt idx="6">
                  <c:v>45823</c:v>
                </c:pt>
                <c:pt idx="7">
                  <c:v>45830</c:v>
                </c:pt>
                <c:pt idx="8">
                  <c:v>45837</c:v>
                </c:pt>
                <c:pt idx="9">
                  <c:v>45844</c:v>
                </c:pt>
                <c:pt idx="10">
                  <c:v>45851</c:v>
                </c:pt>
                <c:pt idx="11">
                  <c:v>45858</c:v>
                </c:pt>
                <c:pt idx="12">
                  <c:v>45865</c:v>
                </c:pt>
                <c:pt idx="13">
                  <c:v>45872</c:v>
                </c:pt>
                <c:pt idx="14">
                  <c:v>45879</c:v>
                </c:pt>
                <c:pt idx="15">
                  <c:v>45886</c:v>
                </c:pt>
                <c:pt idx="16">
                  <c:v>45893</c:v>
                </c:pt>
                <c:pt idx="17">
                  <c:v>45900</c:v>
                </c:pt>
                <c:pt idx="18">
                  <c:v>45907</c:v>
                </c:pt>
                <c:pt idx="19">
                  <c:v>45914</c:v>
                </c:pt>
                <c:pt idx="20">
                  <c:v>45921</c:v>
                </c:pt>
                <c:pt idx="21">
                  <c:v>45928</c:v>
                </c:pt>
                <c:pt idx="22">
                  <c:v>45935</c:v>
                </c:pt>
                <c:pt idx="23">
                  <c:v>45942</c:v>
                </c:pt>
                <c:pt idx="24">
                  <c:v>45949</c:v>
                </c:pt>
                <c:pt idx="25">
                  <c:v>45956</c:v>
                </c:pt>
                <c:pt idx="26">
                  <c:v>45963</c:v>
                </c:pt>
                <c:pt idx="27">
                  <c:v>45970</c:v>
                </c:pt>
              </c:numCache>
            </c:numRef>
          </c:cat>
          <c:val>
            <c:numRef>
              <c:f>Sheet1!$B$2:$B$29</c:f>
              <c:numCache>
                <c:formatCode>General</c:formatCode>
                <c:ptCount val="2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48</c:v>
                </c:pt>
                <c:pt idx="27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06-437E-82AF-4EF51908DA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0075647"/>
        <c:axId val="1960088607"/>
      </c:lineChart>
      <c:dateAx>
        <c:axId val="1960075647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F1A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88607"/>
        <c:crosses val="autoZero"/>
        <c:auto val="1"/>
        <c:lblOffset val="100"/>
        <c:baseTimeUnit val="days"/>
        <c:majorUnit val="1"/>
        <c:majorTimeUnit val="months"/>
      </c:dateAx>
      <c:valAx>
        <c:axId val="196008860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ED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75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2410843270298E-2"/>
          <c:y val="9.891902834719031E-2"/>
          <c:w val="0.93909575144812152"/>
          <c:h val="0.8332936559800379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rgbClr val="ED3C8D"/>
              </a:solidFill>
              <a:round/>
            </a:ln>
            <a:effectLst/>
          </c:spPr>
          <c:marker>
            <c:symbol val="none"/>
          </c:marker>
          <c:cat>
            <c:numRef>
              <c:f>Sheet1!$A$2:$A$27</c:f>
              <c:numCache>
                <c:formatCode>m/d/yyyy</c:formatCode>
                <c:ptCount val="26"/>
                <c:pt idx="0">
                  <c:v>45627</c:v>
                </c:pt>
                <c:pt idx="1">
                  <c:v>45634</c:v>
                </c:pt>
                <c:pt idx="2">
                  <c:v>45641</c:v>
                </c:pt>
                <c:pt idx="3">
                  <c:v>45648</c:v>
                </c:pt>
                <c:pt idx="4">
                  <c:v>45655</c:v>
                </c:pt>
                <c:pt idx="5">
                  <c:v>45662</c:v>
                </c:pt>
                <c:pt idx="6">
                  <c:v>45669</c:v>
                </c:pt>
                <c:pt idx="7">
                  <c:v>45676</c:v>
                </c:pt>
                <c:pt idx="8">
                  <c:v>45683</c:v>
                </c:pt>
                <c:pt idx="9">
                  <c:v>45690</c:v>
                </c:pt>
                <c:pt idx="10">
                  <c:v>45697</c:v>
                </c:pt>
                <c:pt idx="11">
                  <c:v>45704</c:v>
                </c:pt>
                <c:pt idx="12">
                  <c:v>45711</c:v>
                </c:pt>
                <c:pt idx="13">
                  <c:v>45718</c:v>
                </c:pt>
                <c:pt idx="14">
                  <c:v>45725</c:v>
                </c:pt>
                <c:pt idx="15">
                  <c:v>45732</c:v>
                </c:pt>
                <c:pt idx="16">
                  <c:v>45739</c:v>
                </c:pt>
                <c:pt idx="17">
                  <c:v>45746</c:v>
                </c:pt>
                <c:pt idx="18">
                  <c:v>45753</c:v>
                </c:pt>
                <c:pt idx="19">
                  <c:v>45760</c:v>
                </c:pt>
                <c:pt idx="20">
                  <c:v>45767</c:v>
                </c:pt>
                <c:pt idx="21">
                  <c:v>45774</c:v>
                </c:pt>
                <c:pt idx="22">
                  <c:v>45781</c:v>
                </c:pt>
                <c:pt idx="23">
                  <c:v>45788</c:v>
                </c:pt>
                <c:pt idx="24">
                  <c:v>45795</c:v>
                </c:pt>
                <c:pt idx="25">
                  <c:v>45802</c:v>
                </c:pt>
              </c:numCache>
            </c:numRef>
          </c:cat>
          <c:val>
            <c:numRef>
              <c:f>Sheet1!$B$2:$B$27</c:f>
              <c:numCache>
                <c:formatCode>General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43</c:v>
                </c:pt>
                <c:pt idx="24">
                  <c:v>63</c:v>
                </c:pt>
                <c:pt idx="2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06-437E-82AF-4EF51908DA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0075647"/>
        <c:axId val="1960088607"/>
      </c:lineChart>
      <c:dateAx>
        <c:axId val="1960075647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88607"/>
        <c:crosses val="autoZero"/>
        <c:auto val="1"/>
        <c:lblOffset val="100"/>
        <c:baseTimeUnit val="days"/>
        <c:majorUnit val="1"/>
        <c:majorTimeUnit val="months"/>
      </c:dateAx>
      <c:valAx>
        <c:axId val="196008860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ED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75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312144385847455E-3"/>
          <c:y val="4.8921771284098331E-2"/>
          <c:w val="0.9869409505368707"/>
          <c:h val="0.81521232386632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84654925576013E-3"/>
                  <c:y val="4.98172256983139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1C3-482F-A93D-CD91532DA3FA}"/>
                </c:ext>
              </c:extLst>
            </c:dLbl>
            <c:dLbl>
              <c:idx val="1"/>
              <c:layout>
                <c:manualLayout>
                  <c:x val="-1.084654925576018E-3"/>
                  <c:y val="1.9926890279325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9B5-46D3-AB57-A9319FB3E3B1}"/>
                </c:ext>
              </c:extLst>
            </c:dLbl>
            <c:dLbl>
              <c:idx val="2"/>
              <c:layout>
                <c:manualLayout>
                  <c:x val="1.084654925576018E-3"/>
                  <c:y val="1.35596996688135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9B5-46D3-AB57-A9319FB3E3B1}"/>
                </c:ext>
              </c:extLst>
            </c:dLbl>
            <c:dLbl>
              <c:idx val="3"/>
              <c:layout>
                <c:manualLayout>
                  <c:x val="1.084654925576018E-3"/>
                  <c:y val="1.63306357501748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9B5-46D3-AB57-A9319FB3E3B1}"/>
                </c:ext>
              </c:extLst>
            </c:dLbl>
            <c:dLbl>
              <c:idx val="4"/>
              <c:layout>
                <c:manualLayout>
                  <c:x val="-1.0846549255760576E-3"/>
                  <c:y val="1.9926890279325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B5-46D3-AB57-A9319FB3E3B1}"/>
                </c:ext>
              </c:extLst>
            </c:dLbl>
            <c:dLbl>
              <c:idx val="5"/>
              <c:layout>
                <c:manualLayout>
                  <c:x val="0"/>
                  <c:y val="1.10845288486846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9B5-46D3-AB57-A9319FB3E3B1}"/>
                </c:ext>
              </c:extLst>
            </c:dLbl>
            <c:dLbl>
              <c:idx val="6"/>
              <c:layout>
                <c:manualLayout>
                  <c:x val="0"/>
                  <c:y val="1.3559699668813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8A5-4457-A7BD-911217CF967C}"/>
                </c:ext>
              </c:extLst>
            </c:dLbl>
            <c:dLbl>
              <c:idx val="7"/>
              <c:layout>
                <c:manualLayout>
                  <c:x val="-2.1693098511521153E-3"/>
                  <c:y val="4.98172256983139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8A5-4457-A7BD-911217CF967C}"/>
                </c:ext>
              </c:extLst>
            </c:dLbl>
            <c:dLbl>
              <c:idx val="8"/>
              <c:layout>
                <c:manualLayout>
                  <c:x val="-7.9540442350930496E-17"/>
                  <c:y val="9.96344513966283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8A5-4457-A7BD-911217CF967C}"/>
                </c:ext>
              </c:extLst>
            </c:dLbl>
            <c:dLbl>
              <c:idx val="9"/>
              <c:layout>
                <c:manualLayout>
                  <c:x val="-1.0846549255758588E-3"/>
                  <c:y val="9.16989988306683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8A5-4457-A7BD-911217CF967C}"/>
                </c:ext>
              </c:extLst>
            </c:dLbl>
            <c:dLbl>
              <c:idx val="10"/>
              <c:layout>
                <c:manualLayout>
                  <c:x val="0"/>
                  <c:y val="1.49451677094941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8A5-4457-A7BD-911217CF967C}"/>
                </c:ext>
              </c:extLst>
            </c:dLbl>
            <c:dLbl>
              <c:idx val="11"/>
              <c:layout>
                <c:manualLayout>
                  <c:x val="-1.084654925576018E-3"/>
                  <c:y val="1.2174231628132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8A5-4457-A7BD-911217CF96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1F1A6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Sheet1!$B$2:$B$13</c:f>
              <c:numCache>
                <c:formatCode>"$"#,##0.0</c:formatCode>
                <c:ptCount val="12"/>
                <c:pt idx="0">
                  <c:v>11.405596000000001</c:v>
                </c:pt>
                <c:pt idx="1">
                  <c:v>40.961505999999993</c:v>
                </c:pt>
                <c:pt idx="2">
                  <c:v>34.77959899999999</c:v>
                </c:pt>
                <c:pt idx="3">
                  <c:v>55.67024399999999</c:v>
                </c:pt>
                <c:pt idx="4">
                  <c:v>83.442927000000012</c:v>
                </c:pt>
                <c:pt idx="5">
                  <c:v>97.284962999999991</c:v>
                </c:pt>
                <c:pt idx="6">
                  <c:v>60.380622000000017</c:v>
                </c:pt>
                <c:pt idx="7">
                  <c:v>76.790740999999983</c:v>
                </c:pt>
                <c:pt idx="8">
                  <c:v>126.23880799999998</c:v>
                </c:pt>
                <c:pt idx="9">
                  <c:v>154.50299800000008</c:v>
                </c:pt>
                <c:pt idx="10">
                  <c:v>158.40320799999992</c:v>
                </c:pt>
                <c:pt idx="11">
                  <c:v>174.52848299999994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9B5-46D3-AB57-A9319FB3E3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20541368"/>
        <c:axId val="920542008"/>
      </c:barChart>
      <c:catAx>
        <c:axId val="920541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F1A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20542008"/>
        <c:crosses val="autoZero"/>
        <c:auto val="1"/>
        <c:lblAlgn val="ctr"/>
        <c:lblOffset val="100"/>
        <c:noMultiLvlLbl val="0"/>
      </c:catAx>
      <c:valAx>
        <c:axId val="920542008"/>
        <c:scaling>
          <c:orientation val="minMax"/>
          <c:max val="270"/>
          <c:min val="0"/>
        </c:scaling>
        <c:delete val="1"/>
        <c:axPos val="l"/>
        <c:numFmt formatCode="&quot;$&quot;#,##0.0" sourceLinked="1"/>
        <c:majorTickMark val="out"/>
        <c:minorTickMark val="none"/>
        <c:tickLblPos val="nextTo"/>
        <c:crossAx val="920541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50">
          <a:solidFill>
            <a:srgbClr val="1F1A62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992445809143766"/>
          <c:y val="6.2868935595368269E-2"/>
          <c:w val="0.4742215678927057"/>
          <c:h val="0.8812475660976375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1F1A6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43B-4A6D-BB64-48066DA44BE7}"/>
              </c:ext>
            </c:extLst>
          </c:dPt>
          <c:dPt>
            <c:idx val="1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43B-4A6D-BB64-48066DA44BE7}"/>
              </c:ext>
            </c:extLst>
          </c:dPt>
          <c:dPt>
            <c:idx val="2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43B-4A6D-BB64-48066DA44BE7}"/>
              </c:ext>
            </c:extLst>
          </c:dPt>
          <c:dPt>
            <c:idx val="3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53EC-4E42-BB2F-F697DC32E5FE}"/>
              </c:ext>
            </c:extLst>
          </c:dPt>
          <c:dPt>
            <c:idx val="4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2E31-4B70-A347-A9719D0F2FDF}"/>
              </c:ext>
            </c:extLst>
          </c:dPt>
          <c:dLbls>
            <c:dLbl>
              <c:idx val="0"/>
              <c:layout>
                <c:manualLayout>
                  <c:x val="-0.24152735632648192"/>
                  <c:y val="-2.938848220799277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400" u="sng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Under $500K</a:t>
                    </a:r>
                    <a:br>
                      <a:rPr lang="en-US" sz="1400">
                        <a:latin typeface="Arial" panose="020B0604020202020204" pitchFamily="34" charset="0"/>
                        <a:cs typeface="Arial" panose="020B0604020202020204" pitchFamily="34" charset="0"/>
                      </a:rPr>
                    </a:br>
                    <a:fld id="{92733F42-B5D9-48CE-BEBE-BCE1707A1662}" type="VALUE">
                      <a:rPr lang="en-US" sz="140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br>
                      <a:rPr lang="en-US" sz="1400">
                        <a:latin typeface="Arial" panose="020B0604020202020204" pitchFamily="34" charset="0"/>
                        <a:cs typeface="Arial" panose="020B0604020202020204" pitchFamily="34" charset="0"/>
                      </a:rPr>
                    </a:br>
                    <a:r>
                      <a:rPr lang="en-US" sz="12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(188 brands)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42807446266011"/>
                      <c:h val="0.2937922890754938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43B-4A6D-BB64-48066DA44BE7}"/>
                </c:ext>
              </c:extLst>
            </c:dLbl>
            <c:dLbl>
              <c:idx val="1"/>
              <c:layout>
                <c:manualLayout>
                  <c:x val="0.14910662117932041"/>
                  <c:y val="-0.15444595581683412"/>
                </c:manualLayout>
              </c:layout>
              <c:tx>
                <c:rich>
                  <a:bodyPr/>
                  <a:lstStyle/>
                  <a:p>
                    <a:r>
                      <a:rPr lang="sv-SE" sz="1400" u="sng" baseline="0">
                        <a:solidFill>
                          <a:schemeClr val="bg1"/>
                        </a:solidFill>
                      </a:rPr>
                      <a:t>$500K-$1MM</a:t>
                    </a:r>
                  </a:p>
                  <a:p>
                    <a:fld id="{2599AD1A-1E93-4E9D-A437-13CD9ABB361B}" type="VALUE">
                      <a:rPr lang="sv-SE" sz="1400" baseline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sv-SE" sz="1400" baseline="0">
                      <a:solidFill>
                        <a:schemeClr val="bg1"/>
                      </a:solidFill>
                    </a:endParaRPr>
                  </a:p>
                  <a:p>
                    <a:r>
                      <a:rPr lang="sv-SE" sz="1200" baseline="0">
                        <a:solidFill>
                          <a:schemeClr val="bg1"/>
                        </a:solidFill>
                      </a:rPr>
                      <a:t>(54 brands)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586250437321407"/>
                      <c:h val="0.23001807413144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43B-4A6D-BB64-48066DA44BE7}"/>
                </c:ext>
              </c:extLst>
            </c:dLbl>
            <c:dLbl>
              <c:idx val="2"/>
              <c:layout>
                <c:manualLayout>
                  <c:x val="0.20649340155251319"/>
                  <c:y val="8.6593845774745437E-2"/>
                </c:manualLayout>
              </c:layout>
              <c:tx>
                <c:rich>
                  <a:bodyPr/>
                  <a:lstStyle/>
                  <a:p>
                    <a:r>
                      <a:rPr lang="sv-SE" sz="1400" u="sng" baseline="0">
                        <a:solidFill>
                          <a:schemeClr val="bg1"/>
                        </a:solidFill>
                      </a:rPr>
                      <a:t>$1-$5MM</a:t>
                    </a:r>
                  </a:p>
                  <a:p>
                    <a:fld id="{BE937504-DC4B-44EA-BDCA-BBF2E168B173}" type="VALUE">
                      <a:rPr lang="sv-SE" sz="1400" baseline="0" smtClean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sv-SE" sz="1400" baseline="0">
                      <a:solidFill>
                        <a:schemeClr val="bg1"/>
                      </a:solidFill>
                    </a:endParaRPr>
                  </a:p>
                  <a:p>
                    <a:r>
                      <a:rPr lang="sv-SE" sz="1200" baseline="0">
                        <a:solidFill>
                          <a:schemeClr val="bg1"/>
                        </a:solidFill>
                      </a:rPr>
                      <a:t>(73 brands)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947976659616246"/>
                      <c:h val="0.2011379662366864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43B-4A6D-BB64-48066DA44BE7}"/>
                </c:ext>
              </c:extLst>
            </c:dLbl>
            <c:dLbl>
              <c:idx val="3"/>
              <c:layout>
                <c:manualLayout>
                  <c:x val="-0.15005274495770635"/>
                  <c:y val="0.19908496271866619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rgbClr val="1F1A6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sv-SE" sz="1400" u="sng">
                        <a:solidFill>
                          <a:srgbClr val="1F1A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$5</a:t>
                    </a:r>
                    <a:r>
                      <a:rPr lang="sv-SE" sz="1400" u="sng" baseline="0">
                        <a:solidFill>
                          <a:srgbClr val="1F1A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-</a:t>
                    </a:r>
                    <a:r>
                      <a:rPr lang="sv-SE" sz="1400" u="sng">
                        <a:solidFill>
                          <a:srgbClr val="1F1A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$10MM</a:t>
                    </a:r>
                  </a:p>
                  <a:p>
                    <a:pPr>
                      <a:defRPr sz="1400">
                        <a:solidFill>
                          <a:srgbClr val="1F1A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E46E5911-98A7-46C7-9482-B3767F8C8B65}" type="VALUE">
                      <a:rPr lang="sv-SE" sz="1400" smtClean="0">
                        <a:solidFill>
                          <a:srgbClr val="1F1A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solidFill>
                            <a:srgbClr val="1F1A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sv-SE" sz="1400">
                      <a:solidFill>
                        <a:srgbClr val="1F1A6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400">
                        <a:solidFill>
                          <a:srgbClr val="1F1A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sv-SE" sz="1200">
                        <a:solidFill>
                          <a:srgbClr val="1F1A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(16 brands)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rgbClr val="1F1A6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000055645634394"/>
                      <c:h val="0.2129485805811443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53EC-4E42-BB2F-F697DC32E5FE}"/>
                </c:ext>
              </c:extLst>
            </c:dLbl>
            <c:dLbl>
              <c:idx val="4"/>
              <c:layout>
                <c:manualLayout>
                  <c:x val="-0.16374127503091587"/>
                  <c:y val="6.8149266144060163E-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97" b="0" i="0" u="none" strike="noStrike" kern="1200" baseline="0">
                        <a:solidFill>
                          <a:srgbClr val="1F1A6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400" b="0" i="0" u="sng" strike="noStrike" kern="1200" baseline="0">
                        <a:solidFill>
                          <a:srgbClr val="1F1A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Over $10MM</a:t>
                    </a:r>
                  </a:p>
                  <a:p>
                    <a:pPr>
                      <a:defRPr>
                        <a:solidFill>
                          <a:srgbClr val="1F1A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CB5D9784-A08D-404A-A0E1-6C417CB0FBCE}" type="VALUE">
                      <a:rPr lang="en-US" sz="1400" baseline="0" smtClean="0">
                        <a:solidFill>
                          <a:srgbClr val="1F1A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>
                          <a:solidFill>
                            <a:srgbClr val="1F1A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 sz="1400" baseline="0">
                      <a:solidFill>
                        <a:srgbClr val="1F1A6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>
                        <a:solidFill>
                          <a:srgbClr val="1F1A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sz="1200" baseline="0">
                        <a:solidFill>
                          <a:srgbClr val="1F1A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(23 brands)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rgbClr val="1F1A6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15338961357232"/>
                      <c:h val="0.2300181197245414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2E31-4B70-A347-A9719D0F2F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1F1A62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Under $500k</c:v>
                </c:pt>
                <c:pt idx="1">
                  <c:v>$500k - $1MM</c:v>
                </c:pt>
                <c:pt idx="2">
                  <c:v>$1 - $5MM</c:v>
                </c:pt>
                <c:pt idx="3">
                  <c:v>$5 - $10MM</c:v>
                </c:pt>
                <c:pt idx="4">
                  <c:v>Over $10MM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0.53</c:v>
                </c:pt>
                <c:pt idx="1">
                  <c:v>0.15</c:v>
                </c:pt>
                <c:pt idx="2">
                  <c:v>0.21</c:v>
                </c:pt>
                <c:pt idx="3">
                  <c:v>0.05</c:v>
                </c:pt>
                <c:pt idx="4">
                  <c:v>0.06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8-443B-4A6D-BB64-48066DA44BE7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443B-4A6D-BB64-48066DA44BE7}"/>
              </c:ext>
            </c:extLst>
          </c:dPt>
          <c:cat>
            <c:strRef>
              <c:f>Sheet1!$A$2:$A$6</c:f>
              <c:strCache>
                <c:ptCount val="5"/>
                <c:pt idx="0">
                  <c:v>Under $500k</c:v>
                </c:pt>
                <c:pt idx="1">
                  <c:v>$500k - $1MM</c:v>
                </c:pt>
                <c:pt idx="2">
                  <c:v>$1 - $5MM</c:v>
                </c:pt>
                <c:pt idx="3">
                  <c:v>$5 - $10MM</c:v>
                </c:pt>
                <c:pt idx="4">
                  <c:v>Over $10MM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B-443B-4A6D-BB64-48066DA44BE7}"/>
            </c:ext>
          </c:extLst>
        </c:ser>
        <c:ser>
          <c:idx val="2"/>
          <c:order val="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43B-4A6D-BB64-48066DA44BE7}"/>
              </c:ext>
            </c:extLst>
          </c:dPt>
          <c:cat>
            <c:strRef>
              <c:f>Sheet1!$A$2:$A$6</c:f>
              <c:strCache>
                <c:ptCount val="5"/>
                <c:pt idx="0">
                  <c:v>Under $500k</c:v>
                </c:pt>
                <c:pt idx="1">
                  <c:v>$500k - $1MM</c:v>
                </c:pt>
                <c:pt idx="2">
                  <c:v>$1 - $5MM</c:v>
                </c:pt>
                <c:pt idx="3">
                  <c:v>$5 - $10MM</c:v>
                </c:pt>
                <c:pt idx="4">
                  <c:v>Over $10MM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E-443B-4A6D-BB64-48066DA44B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FF0000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69850726093629E-2"/>
          <c:y val="9.891902834719031E-2"/>
          <c:w val="0.92939040076628465"/>
          <c:h val="0.8332936559800379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rgbClr val="ED3C8D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</c:f>
              <c:numCache>
                <c:formatCode>m/d/yyyy</c:formatCode>
                <c:ptCount val="9"/>
                <c:pt idx="0">
                  <c:v>45662</c:v>
                </c:pt>
                <c:pt idx="1">
                  <c:v>45669</c:v>
                </c:pt>
                <c:pt idx="2">
                  <c:v>45676</c:v>
                </c:pt>
                <c:pt idx="3">
                  <c:v>45683</c:v>
                </c:pt>
                <c:pt idx="4">
                  <c:v>45690</c:v>
                </c:pt>
                <c:pt idx="5">
                  <c:v>45697</c:v>
                </c:pt>
                <c:pt idx="6">
                  <c:v>45704</c:v>
                </c:pt>
                <c:pt idx="7">
                  <c:v>45711</c:v>
                </c:pt>
                <c:pt idx="8">
                  <c:v>45718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68</c:v>
                </c:pt>
                <c:pt idx="1">
                  <c:v>70</c:v>
                </c:pt>
                <c:pt idx="2">
                  <c:v>70</c:v>
                </c:pt>
                <c:pt idx="3">
                  <c:v>41</c:v>
                </c:pt>
                <c:pt idx="4">
                  <c:v>65</c:v>
                </c:pt>
                <c:pt idx="5">
                  <c:v>67</c:v>
                </c:pt>
                <c:pt idx="6">
                  <c:v>79</c:v>
                </c:pt>
                <c:pt idx="7">
                  <c:v>56</c:v>
                </c:pt>
                <c:pt idx="8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06-437E-82AF-4EF51908DA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0075647"/>
        <c:axId val="1960088607"/>
      </c:lineChart>
      <c:dateAx>
        <c:axId val="1960075647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88607"/>
        <c:crosses val="autoZero"/>
        <c:auto val="1"/>
        <c:lblOffset val="100"/>
        <c:baseTimeUnit val="days"/>
        <c:majorUnit val="7"/>
        <c:majorTimeUnit val="days"/>
      </c:dateAx>
      <c:valAx>
        <c:axId val="196008860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ED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75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698547109963868E-2"/>
          <c:y val="9.8919028347190324E-2"/>
          <c:w val="0.9573014528900361"/>
          <c:h val="0.8332936559800379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AGZ</c:v>
                </c:pt>
              </c:strCache>
            </c:strRef>
          </c:tx>
          <c:spPr>
            <a:ln w="28575" cap="rnd">
              <a:solidFill>
                <a:srgbClr val="ED3C8D"/>
              </a:solidFill>
              <a:round/>
            </a:ln>
            <a:effectLst/>
          </c:spPr>
          <c:marker>
            <c:symbol val="none"/>
          </c:marker>
          <c:cat>
            <c:numRef>
              <c:f>Sheet1!$A$2:$A$30</c:f>
              <c:numCache>
                <c:formatCode>m/d/yyyy</c:formatCode>
                <c:ptCount val="29"/>
                <c:pt idx="0">
                  <c:v>45718</c:v>
                </c:pt>
                <c:pt idx="1">
                  <c:v>45725</c:v>
                </c:pt>
                <c:pt idx="2">
                  <c:v>45732</c:v>
                </c:pt>
                <c:pt idx="3">
                  <c:v>45739</c:v>
                </c:pt>
                <c:pt idx="4">
                  <c:v>45746</c:v>
                </c:pt>
                <c:pt idx="5">
                  <c:v>45753</c:v>
                </c:pt>
                <c:pt idx="6">
                  <c:v>45760</c:v>
                </c:pt>
                <c:pt idx="7">
                  <c:v>45767</c:v>
                </c:pt>
                <c:pt idx="8">
                  <c:v>45774</c:v>
                </c:pt>
                <c:pt idx="9">
                  <c:v>45781</c:v>
                </c:pt>
                <c:pt idx="10">
                  <c:v>45788</c:v>
                </c:pt>
                <c:pt idx="11">
                  <c:v>45795</c:v>
                </c:pt>
                <c:pt idx="12">
                  <c:v>45802</c:v>
                </c:pt>
                <c:pt idx="13">
                  <c:v>45809</c:v>
                </c:pt>
                <c:pt idx="14">
                  <c:v>45816</c:v>
                </c:pt>
                <c:pt idx="15">
                  <c:v>45823</c:v>
                </c:pt>
                <c:pt idx="16">
                  <c:v>45830</c:v>
                </c:pt>
                <c:pt idx="17">
                  <c:v>45837</c:v>
                </c:pt>
                <c:pt idx="18">
                  <c:v>45844</c:v>
                </c:pt>
                <c:pt idx="19">
                  <c:v>45851</c:v>
                </c:pt>
                <c:pt idx="20">
                  <c:v>45858</c:v>
                </c:pt>
                <c:pt idx="21">
                  <c:v>45865</c:v>
                </c:pt>
                <c:pt idx="22">
                  <c:v>45872</c:v>
                </c:pt>
                <c:pt idx="23">
                  <c:v>45879</c:v>
                </c:pt>
                <c:pt idx="24">
                  <c:v>45886</c:v>
                </c:pt>
                <c:pt idx="25">
                  <c:v>45893</c:v>
                </c:pt>
                <c:pt idx="26">
                  <c:v>45900</c:v>
                </c:pt>
                <c:pt idx="27">
                  <c:v>45907</c:v>
                </c:pt>
                <c:pt idx="28">
                  <c:v>45914</c:v>
                </c:pt>
              </c:numCache>
            </c:numRef>
          </c:cat>
          <c:val>
            <c:numRef>
              <c:f>Sheet1!$B$2:$B$30</c:f>
              <c:numCache>
                <c:formatCode>General</c:formatCode>
                <c:ptCount val="2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9</c:v>
                </c:pt>
                <c:pt idx="4">
                  <c:v>0</c:v>
                </c:pt>
                <c:pt idx="5">
                  <c:v>7</c:v>
                </c:pt>
                <c:pt idx="6">
                  <c:v>7</c:v>
                </c:pt>
                <c:pt idx="7">
                  <c:v>7</c:v>
                </c:pt>
                <c:pt idx="8">
                  <c:v>8</c:v>
                </c:pt>
                <c:pt idx="9">
                  <c:v>7</c:v>
                </c:pt>
                <c:pt idx="10">
                  <c:v>7</c:v>
                </c:pt>
                <c:pt idx="11">
                  <c:v>13</c:v>
                </c:pt>
                <c:pt idx="12">
                  <c:v>11</c:v>
                </c:pt>
                <c:pt idx="13">
                  <c:v>11</c:v>
                </c:pt>
                <c:pt idx="14">
                  <c:v>13</c:v>
                </c:pt>
                <c:pt idx="15">
                  <c:v>12</c:v>
                </c:pt>
                <c:pt idx="16">
                  <c:v>23</c:v>
                </c:pt>
                <c:pt idx="17">
                  <c:v>6</c:v>
                </c:pt>
                <c:pt idx="18">
                  <c:v>17</c:v>
                </c:pt>
                <c:pt idx="19">
                  <c:v>11</c:v>
                </c:pt>
                <c:pt idx="20">
                  <c:v>21</c:v>
                </c:pt>
                <c:pt idx="21">
                  <c:v>15</c:v>
                </c:pt>
                <c:pt idx="22">
                  <c:v>10</c:v>
                </c:pt>
                <c:pt idx="23">
                  <c:v>15</c:v>
                </c:pt>
                <c:pt idx="24">
                  <c:v>14</c:v>
                </c:pt>
                <c:pt idx="25">
                  <c:v>11</c:v>
                </c:pt>
                <c:pt idx="26">
                  <c:v>16</c:v>
                </c:pt>
                <c:pt idx="27">
                  <c:v>52</c:v>
                </c:pt>
                <c:pt idx="28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06-437E-82AF-4EF51908DA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0075647"/>
        <c:axId val="1960088607"/>
      </c:lineChart>
      <c:dateAx>
        <c:axId val="1960075647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F1A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88607"/>
        <c:crosses val="autoZero"/>
        <c:auto val="1"/>
        <c:lblOffset val="100"/>
        <c:baseTimeUnit val="days"/>
        <c:majorUnit val="1"/>
        <c:majorTimeUnit val="months"/>
      </c:dateAx>
      <c:valAx>
        <c:axId val="196008860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ED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75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698547109963868E-2"/>
          <c:y val="9.8919028347190324E-2"/>
          <c:w val="0.94453988485519913"/>
          <c:h val="0.8332936559800379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rgbClr val="ED3C8D"/>
              </a:solidFill>
              <a:round/>
            </a:ln>
            <a:effectLst/>
          </c:spPr>
          <c:marker>
            <c:symbol val="none"/>
          </c:marker>
          <c:cat>
            <c:numRef>
              <c:f>Sheet1!$A$2:$A$26</c:f>
              <c:numCache>
                <c:formatCode>m/d/yyyy</c:formatCode>
                <c:ptCount val="25"/>
                <c:pt idx="0">
                  <c:v>45606</c:v>
                </c:pt>
                <c:pt idx="1">
                  <c:v>45613</c:v>
                </c:pt>
                <c:pt idx="2">
                  <c:v>45620</c:v>
                </c:pt>
                <c:pt idx="3">
                  <c:v>45627</c:v>
                </c:pt>
                <c:pt idx="4">
                  <c:v>45634</c:v>
                </c:pt>
                <c:pt idx="5">
                  <c:v>45641</c:v>
                </c:pt>
                <c:pt idx="6">
                  <c:v>45648</c:v>
                </c:pt>
                <c:pt idx="7">
                  <c:v>45655</c:v>
                </c:pt>
                <c:pt idx="8">
                  <c:v>45662</c:v>
                </c:pt>
                <c:pt idx="9">
                  <c:v>45669</c:v>
                </c:pt>
                <c:pt idx="10">
                  <c:v>45676</c:v>
                </c:pt>
                <c:pt idx="11">
                  <c:v>45683</c:v>
                </c:pt>
                <c:pt idx="12">
                  <c:v>45690</c:v>
                </c:pt>
                <c:pt idx="13">
                  <c:v>45697</c:v>
                </c:pt>
                <c:pt idx="14">
                  <c:v>45704</c:v>
                </c:pt>
                <c:pt idx="15">
                  <c:v>45711</c:v>
                </c:pt>
                <c:pt idx="16">
                  <c:v>45718</c:v>
                </c:pt>
                <c:pt idx="17">
                  <c:v>45725</c:v>
                </c:pt>
                <c:pt idx="18">
                  <c:v>45732</c:v>
                </c:pt>
                <c:pt idx="19">
                  <c:v>45739</c:v>
                </c:pt>
                <c:pt idx="20">
                  <c:v>45746</c:v>
                </c:pt>
                <c:pt idx="21">
                  <c:v>45753</c:v>
                </c:pt>
                <c:pt idx="22">
                  <c:v>45760</c:v>
                </c:pt>
                <c:pt idx="23">
                  <c:v>45767</c:v>
                </c:pt>
                <c:pt idx="24">
                  <c:v>45774</c:v>
                </c:pt>
              </c:numCache>
            </c:numRef>
          </c:cat>
          <c:val>
            <c:numRef>
              <c:f>Sheet1!$B$2:$B$26</c:f>
              <c:numCache>
                <c:formatCode>General</c:formatCode>
                <c:ptCount val="25"/>
                <c:pt idx="0">
                  <c:v>15</c:v>
                </c:pt>
                <c:pt idx="1">
                  <c:v>18</c:v>
                </c:pt>
                <c:pt idx="2">
                  <c:v>22</c:v>
                </c:pt>
                <c:pt idx="3">
                  <c:v>24</c:v>
                </c:pt>
                <c:pt idx="4">
                  <c:v>35</c:v>
                </c:pt>
                <c:pt idx="5">
                  <c:v>28</c:v>
                </c:pt>
                <c:pt idx="6">
                  <c:v>21</c:v>
                </c:pt>
                <c:pt idx="7">
                  <c:v>20</c:v>
                </c:pt>
                <c:pt idx="8">
                  <c:v>27</c:v>
                </c:pt>
                <c:pt idx="9">
                  <c:v>29</c:v>
                </c:pt>
                <c:pt idx="10">
                  <c:v>18</c:v>
                </c:pt>
                <c:pt idx="11">
                  <c:v>36</c:v>
                </c:pt>
                <c:pt idx="12">
                  <c:v>40</c:v>
                </c:pt>
                <c:pt idx="13">
                  <c:v>33</c:v>
                </c:pt>
                <c:pt idx="14">
                  <c:v>43</c:v>
                </c:pt>
                <c:pt idx="15">
                  <c:v>41</c:v>
                </c:pt>
                <c:pt idx="16">
                  <c:v>23</c:v>
                </c:pt>
                <c:pt idx="17">
                  <c:v>29</c:v>
                </c:pt>
                <c:pt idx="18">
                  <c:v>27</c:v>
                </c:pt>
                <c:pt idx="19">
                  <c:v>19</c:v>
                </c:pt>
                <c:pt idx="20">
                  <c:v>33</c:v>
                </c:pt>
                <c:pt idx="21">
                  <c:v>33</c:v>
                </c:pt>
                <c:pt idx="22">
                  <c:v>59</c:v>
                </c:pt>
                <c:pt idx="23">
                  <c:v>94</c:v>
                </c:pt>
                <c:pt idx="24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06-437E-82AF-4EF51908DA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0075647"/>
        <c:axId val="1960088607"/>
      </c:lineChart>
      <c:dateAx>
        <c:axId val="1960075647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88607"/>
        <c:crosses val="autoZero"/>
        <c:auto val="1"/>
        <c:lblOffset val="100"/>
        <c:baseTimeUnit val="days"/>
        <c:majorUnit val="1"/>
        <c:majorTimeUnit val="months"/>
      </c:dateAx>
      <c:valAx>
        <c:axId val="196008860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ED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75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698547109963868E-2"/>
          <c:y val="9.8919028347190324E-2"/>
          <c:w val="0.9573014528900361"/>
          <c:h val="0.8332936559800379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Andalucia</c:v>
                </c:pt>
              </c:strCache>
            </c:strRef>
          </c:tx>
          <c:spPr>
            <a:ln w="28575" cap="rnd">
              <a:solidFill>
                <a:srgbClr val="ED3C8D"/>
              </a:solidFill>
              <a:round/>
            </a:ln>
            <a:effectLst/>
          </c:spPr>
          <c:marker>
            <c:symbol val="none"/>
          </c:marker>
          <c:cat>
            <c:numRef>
              <c:f>Sheet1!$A$2:$A$31</c:f>
              <c:numCache>
                <c:formatCode>m/d/yyyy</c:formatCode>
                <c:ptCount val="30"/>
                <c:pt idx="0">
                  <c:v>45662</c:v>
                </c:pt>
                <c:pt idx="1">
                  <c:v>45669</c:v>
                </c:pt>
                <c:pt idx="2">
                  <c:v>45676</c:v>
                </c:pt>
                <c:pt idx="3">
                  <c:v>45683</c:v>
                </c:pt>
                <c:pt idx="4">
                  <c:v>45690</c:v>
                </c:pt>
                <c:pt idx="5">
                  <c:v>45697</c:v>
                </c:pt>
                <c:pt idx="6">
                  <c:v>45704</c:v>
                </c:pt>
                <c:pt idx="7">
                  <c:v>45711</c:v>
                </c:pt>
                <c:pt idx="8">
                  <c:v>45718</c:v>
                </c:pt>
                <c:pt idx="9">
                  <c:v>45725</c:v>
                </c:pt>
                <c:pt idx="10">
                  <c:v>45732</c:v>
                </c:pt>
                <c:pt idx="11">
                  <c:v>45739</c:v>
                </c:pt>
                <c:pt idx="12">
                  <c:v>45746</c:v>
                </c:pt>
                <c:pt idx="13">
                  <c:v>45753</c:v>
                </c:pt>
                <c:pt idx="14">
                  <c:v>45760</c:v>
                </c:pt>
                <c:pt idx="15">
                  <c:v>45767</c:v>
                </c:pt>
                <c:pt idx="16">
                  <c:v>45774</c:v>
                </c:pt>
                <c:pt idx="17">
                  <c:v>45781</c:v>
                </c:pt>
                <c:pt idx="18">
                  <c:v>45788</c:v>
                </c:pt>
                <c:pt idx="19">
                  <c:v>45795</c:v>
                </c:pt>
                <c:pt idx="20">
                  <c:v>45802</c:v>
                </c:pt>
                <c:pt idx="21">
                  <c:v>45809</c:v>
                </c:pt>
                <c:pt idx="22">
                  <c:v>45816</c:v>
                </c:pt>
                <c:pt idx="23">
                  <c:v>45823</c:v>
                </c:pt>
                <c:pt idx="24">
                  <c:v>45830</c:v>
                </c:pt>
                <c:pt idx="25">
                  <c:v>45837</c:v>
                </c:pt>
                <c:pt idx="26">
                  <c:v>45844</c:v>
                </c:pt>
                <c:pt idx="27">
                  <c:v>45851</c:v>
                </c:pt>
                <c:pt idx="28">
                  <c:v>45858</c:v>
                </c:pt>
                <c:pt idx="29">
                  <c:v>45865</c:v>
                </c:pt>
              </c:numCache>
            </c:numRef>
          </c:cat>
          <c:val>
            <c:numRef>
              <c:f>Sheet1!$B$2:$B$31</c:f>
              <c:numCache>
                <c:formatCode>General</c:formatCode>
                <c:ptCount val="30"/>
                <c:pt idx="0">
                  <c:v>26</c:v>
                </c:pt>
                <c:pt idx="1">
                  <c:v>25</c:v>
                </c:pt>
                <c:pt idx="2">
                  <c:v>26</c:v>
                </c:pt>
                <c:pt idx="3">
                  <c:v>24</c:v>
                </c:pt>
                <c:pt idx="4">
                  <c:v>25</c:v>
                </c:pt>
                <c:pt idx="5">
                  <c:v>25</c:v>
                </c:pt>
                <c:pt idx="6">
                  <c:v>29</c:v>
                </c:pt>
                <c:pt idx="7">
                  <c:v>28</c:v>
                </c:pt>
                <c:pt idx="8">
                  <c:v>49</c:v>
                </c:pt>
                <c:pt idx="9">
                  <c:v>30</c:v>
                </c:pt>
                <c:pt idx="10">
                  <c:v>29</c:v>
                </c:pt>
                <c:pt idx="11">
                  <c:v>29</c:v>
                </c:pt>
                <c:pt idx="12">
                  <c:v>25</c:v>
                </c:pt>
                <c:pt idx="13">
                  <c:v>29</c:v>
                </c:pt>
                <c:pt idx="14">
                  <c:v>27</c:v>
                </c:pt>
                <c:pt idx="15">
                  <c:v>33</c:v>
                </c:pt>
                <c:pt idx="16">
                  <c:v>33</c:v>
                </c:pt>
                <c:pt idx="17">
                  <c:v>40</c:v>
                </c:pt>
                <c:pt idx="18">
                  <c:v>29</c:v>
                </c:pt>
                <c:pt idx="19">
                  <c:v>28</c:v>
                </c:pt>
                <c:pt idx="20">
                  <c:v>29</c:v>
                </c:pt>
                <c:pt idx="21">
                  <c:v>30</c:v>
                </c:pt>
                <c:pt idx="22">
                  <c:v>33</c:v>
                </c:pt>
                <c:pt idx="23">
                  <c:v>31</c:v>
                </c:pt>
                <c:pt idx="24">
                  <c:v>30</c:v>
                </c:pt>
                <c:pt idx="25">
                  <c:v>25</c:v>
                </c:pt>
                <c:pt idx="26">
                  <c:v>37</c:v>
                </c:pt>
                <c:pt idx="27">
                  <c:v>49</c:v>
                </c:pt>
                <c:pt idx="28">
                  <c:v>85</c:v>
                </c:pt>
                <c:pt idx="29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06-437E-82AF-4EF51908DA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0075647"/>
        <c:axId val="1960088607"/>
      </c:lineChart>
      <c:dateAx>
        <c:axId val="1960075647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F1A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88607"/>
        <c:crosses val="autoZero"/>
        <c:auto val="1"/>
        <c:lblOffset val="100"/>
        <c:baseTimeUnit val="days"/>
        <c:majorUnit val="1"/>
        <c:majorTimeUnit val="months"/>
      </c:dateAx>
      <c:valAx>
        <c:axId val="196008860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ED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75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698547109963868E-2"/>
          <c:y val="9.8919028347190324E-2"/>
          <c:w val="0.92546721147942868"/>
          <c:h val="0.8332936559800379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Bodywell</c:v>
                </c:pt>
              </c:strCache>
            </c:strRef>
          </c:tx>
          <c:spPr>
            <a:ln w="28575" cap="rnd">
              <a:solidFill>
                <a:srgbClr val="ED3C8D"/>
              </a:solidFill>
              <a:round/>
            </a:ln>
            <a:effectLst/>
          </c:spPr>
          <c:marker>
            <c:symbol val="none"/>
          </c:marker>
          <c:cat>
            <c:numRef>
              <c:f>Sheet1!$A$2:$A$31</c:f>
              <c:numCache>
                <c:formatCode>m/d/yyyy</c:formatCode>
                <c:ptCount val="30"/>
                <c:pt idx="0">
                  <c:v>45809</c:v>
                </c:pt>
                <c:pt idx="1">
                  <c:v>45816</c:v>
                </c:pt>
                <c:pt idx="2">
                  <c:v>45823</c:v>
                </c:pt>
                <c:pt idx="3">
                  <c:v>45830</c:v>
                </c:pt>
                <c:pt idx="4">
                  <c:v>45837</c:v>
                </c:pt>
                <c:pt idx="5">
                  <c:v>45844</c:v>
                </c:pt>
                <c:pt idx="6">
                  <c:v>45851</c:v>
                </c:pt>
                <c:pt idx="7">
                  <c:v>45858</c:v>
                </c:pt>
                <c:pt idx="8">
                  <c:v>45865</c:v>
                </c:pt>
                <c:pt idx="9">
                  <c:v>45872</c:v>
                </c:pt>
                <c:pt idx="10">
                  <c:v>45879</c:v>
                </c:pt>
                <c:pt idx="11">
                  <c:v>45886</c:v>
                </c:pt>
                <c:pt idx="12">
                  <c:v>45893</c:v>
                </c:pt>
                <c:pt idx="13">
                  <c:v>45900</c:v>
                </c:pt>
                <c:pt idx="14">
                  <c:v>45907</c:v>
                </c:pt>
                <c:pt idx="15">
                  <c:v>45914</c:v>
                </c:pt>
                <c:pt idx="16">
                  <c:v>45921</c:v>
                </c:pt>
                <c:pt idx="17">
                  <c:v>45928</c:v>
                </c:pt>
                <c:pt idx="18">
                  <c:v>45935</c:v>
                </c:pt>
                <c:pt idx="19">
                  <c:v>45942</c:v>
                </c:pt>
                <c:pt idx="20">
                  <c:v>45949</c:v>
                </c:pt>
                <c:pt idx="21">
                  <c:v>45956</c:v>
                </c:pt>
                <c:pt idx="22">
                  <c:v>45963</c:v>
                </c:pt>
                <c:pt idx="23">
                  <c:v>45970</c:v>
                </c:pt>
                <c:pt idx="24">
                  <c:v>45977</c:v>
                </c:pt>
                <c:pt idx="25">
                  <c:v>45984</c:v>
                </c:pt>
                <c:pt idx="26">
                  <c:v>45991</c:v>
                </c:pt>
                <c:pt idx="27">
                  <c:v>45998</c:v>
                </c:pt>
                <c:pt idx="28">
                  <c:v>46005</c:v>
                </c:pt>
                <c:pt idx="29">
                  <c:v>46012</c:v>
                </c:pt>
              </c:numCache>
            </c:numRef>
          </c:cat>
          <c:val>
            <c:numRef>
              <c:f>Sheet1!$B$2:$B$31</c:f>
              <c:numCache>
                <c:formatCode>General</c:formatCode>
                <c:ptCount val="30"/>
                <c:pt idx="0">
                  <c:v>23</c:v>
                </c:pt>
                <c:pt idx="1">
                  <c:v>19</c:v>
                </c:pt>
                <c:pt idx="2">
                  <c:v>14</c:v>
                </c:pt>
                <c:pt idx="3">
                  <c:v>18</c:v>
                </c:pt>
                <c:pt idx="4">
                  <c:v>20</c:v>
                </c:pt>
                <c:pt idx="5">
                  <c:v>17</c:v>
                </c:pt>
                <c:pt idx="6">
                  <c:v>19</c:v>
                </c:pt>
                <c:pt idx="7">
                  <c:v>13</c:v>
                </c:pt>
                <c:pt idx="8">
                  <c:v>13</c:v>
                </c:pt>
                <c:pt idx="9">
                  <c:v>13</c:v>
                </c:pt>
                <c:pt idx="10">
                  <c:v>13</c:v>
                </c:pt>
                <c:pt idx="11">
                  <c:v>11</c:v>
                </c:pt>
                <c:pt idx="12">
                  <c:v>11</c:v>
                </c:pt>
                <c:pt idx="13">
                  <c:v>10</c:v>
                </c:pt>
                <c:pt idx="14">
                  <c:v>8</c:v>
                </c:pt>
                <c:pt idx="15">
                  <c:v>10</c:v>
                </c:pt>
                <c:pt idx="16">
                  <c:v>12</c:v>
                </c:pt>
                <c:pt idx="17">
                  <c:v>9</c:v>
                </c:pt>
                <c:pt idx="18">
                  <c:v>18</c:v>
                </c:pt>
                <c:pt idx="19">
                  <c:v>11</c:v>
                </c:pt>
                <c:pt idx="20">
                  <c:v>17</c:v>
                </c:pt>
                <c:pt idx="21">
                  <c:v>20</c:v>
                </c:pt>
                <c:pt idx="22">
                  <c:v>24</c:v>
                </c:pt>
                <c:pt idx="23">
                  <c:v>36</c:v>
                </c:pt>
                <c:pt idx="24">
                  <c:v>19</c:v>
                </c:pt>
                <c:pt idx="25">
                  <c:v>35</c:v>
                </c:pt>
                <c:pt idx="26">
                  <c:v>79</c:v>
                </c:pt>
                <c:pt idx="27">
                  <c:v>66</c:v>
                </c:pt>
                <c:pt idx="28">
                  <c:v>91</c:v>
                </c:pt>
                <c:pt idx="29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06-437E-82AF-4EF51908DA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0075647"/>
        <c:axId val="1960088607"/>
      </c:lineChart>
      <c:dateAx>
        <c:axId val="1960075647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F1A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88607"/>
        <c:crosses val="autoZero"/>
        <c:auto val="1"/>
        <c:lblOffset val="100"/>
        <c:baseTimeUnit val="days"/>
        <c:majorUnit val="1"/>
        <c:majorTimeUnit val="months"/>
      </c:dateAx>
      <c:valAx>
        <c:axId val="196008860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ED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75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698547109963868E-2"/>
          <c:y val="9.8919028347190324E-2"/>
          <c:w val="0.92546721147942868"/>
          <c:h val="0.8332936559800379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Guardio</c:v>
                </c:pt>
              </c:strCache>
            </c:strRef>
          </c:tx>
          <c:spPr>
            <a:ln w="28575" cap="rnd">
              <a:solidFill>
                <a:srgbClr val="ED3C8D"/>
              </a:solidFill>
              <a:round/>
            </a:ln>
            <a:effectLst/>
          </c:spPr>
          <c:marker>
            <c:symbol val="none"/>
          </c:marker>
          <c:cat>
            <c:numRef>
              <c:f>Sheet1!$A$2:$A$30</c:f>
              <c:numCache>
                <c:formatCode>m/d/yyyy</c:formatCode>
                <c:ptCount val="29"/>
                <c:pt idx="0">
                  <c:v>45753</c:v>
                </c:pt>
                <c:pt idx="1">
                  <c:v>45760</c:v>
                </c:pt>
                <c:pt idx="2">
                  <c:v>45767</c:v>
                </c:pt>
                <c:pt idx="3">
                  <c:v>45774</c:v>
                </c:pt>
                <c:pt idx="4">
                  <c:v>45781</c:v>
                </c:pt>
                <c:pt idx="5">
                  <c:v>45788</c:v>
                </c:pt>
                <c:pt idx="6">
                  <c:v>45795</c:v>
                </c:pt>
                <c:pt idx="7">
                  <c:v>45802</c:v>
                </c:pt>
                <c:pt idx="8">
                  <c:v>45809</c:v>
                </c:pt>
                <c:pt idx="9">
                  <c:v>45816</c:v>
                </c:pt>
                <c:pt idx="10">
                  <c:v>45823</c:v>
                </c:pt>
                <c:pt idx="11">
                  <c:v>45830</c:v>
                </c:pt>
                <c:pt idx="12">
                  <c:v>45837</c:v>
                </c:pt>
                <c:pt idx="13">
                  <c:v>45844</c:v>
                </c:pt>
                <c:pt idx="14">
                  <c:v>45851</c:v>
                </c:pt>
                <c:pt idx="15">
                  <c:v>45858</c:v>
                </c:pt>
                <c:pt idx="16">
                  <c:v>45865</c:v>
                </c:pt>
                <c:pt idx="17">
                  <c:v>45872</c:v>
                </c:pt>
                <c:pt idx="18">
                  <c:v>45879</c:v>
                </c:pt>
                <c:pt idx="19">
                  <c:v>45886</c:v>
                </c:pt>
                <c:pt idx="20">
                  <c:v>45893</c:v>
                </c:pt>
                <c:pt idx="21">
                  <c:v>45900</c:v>
                </c:pt>
                <c:pt idx="22">
                  <c:v>45907</c:v>
                </c:pt>
                <c:pt idx="23">
                  <c:v>45914</c:v>
                </c:pt>
                <c:pt idx="24">
                  <c:v>45921</c:v>
                </c:pt>
                <c:pt idx="25">
                  <c:v>45928</c:v>
                </c:pt>
                <c:pt idx="26">
                  <c:v>45935</c:v>
                </c:pt>
                <c:pt idx="27">
                  <c:v>45942</c:v>
                </c:pt>
                <c:pt idx="28">
                  <c:v>45949</c:v>
                </c:pt>
              </c:numCache>
            </c:numRef>
          </c:cat>
          <c:val>
            <c:numRef>
              <c:f>Sheet1!$B$2:$B$30</c:f>
              <c:numCache>
                <c:formatCode>General</c:formatCode>
                <c:ptCount val="29"/>
                <c:pt idx="0">
                  <c:v>38</c:v>
                </c:pt>
                <c:pt idx="1">
                  <c:v>38</c:v>
                </c:pt>
                <c:pt idx="2">
                  <c:v>50</c:v>
                </c:pt>
                <c:pt idx="3">
                  <c:v>43</c:v>
                </c:pt>
                <c:pt idx="4">
                  <c:v>45</c:v>
                </c:pt>
                <c:pt idx="5">
                  <c:v>41</c:v>
                </c:pt>
                <c:pt idx="6">
                  <c:v>46</c:v>
                </c:pt>
                <c:pt idx="7">
                  <c:v>58</c:v>
                </c:pt>
                <c:pt idx="8">
                  <c:v>58</c:v>
                </c:pt>
                <c:pt idx="9">
                  <c:v>48</c:v>
                </c:pt>
                <c:pt idx="10">
                  <c:v>51</c:v>
                </c:pt>
                <c:pt idx="11">
                  <c:v>57</c:v>
                </c:pt>
                <c:pt idx="12">
                  <c:v>49</c:v>
                </c:pt>
                <c:pt idx="13">
                  <c:v>63</c:v>
                </c:pt>
                <c:pt idx="14">
                  <c:v>47</c:v>
                </c:pt>
                <c:pt idx="15">
                  <c:v>57</c:v>
                </c:pt>
                <c:pt idx="16">
                  <c:v>51</c:v>
                </c:pt>
                <c:pt idx="17">
                  <c:v>54</c:v>
                </c:pt>
                <c:pt idx="18">
                  <c:v>52</c:v>
                </c:pt>
                <c:pt idx="19">
                  <c:v>55</c:v>
                </c:pt>
                <c:pt idx="20">
                  <c:v>61</c:v>
                </c:pt>
                <c:pt idx="21">
                  <c:v>47</c:v>
                </c:pt>
                <c:pt idx="22">
                  <c:v>62</c:v>
                </c:pt>
                <c:pt idx="23">
                  <c:v>61</c:v>
                </c:pt>
                <c:pt idx="24">
                  <c:v>68</c:v>
                </c:pt>
                <c:pt idx="25">
                  <c:v>70</c:v>
                </c:pt>
                <c:pt idx="26">
                  <c:v>70</c:v>
                </c:pt>
                <c:pt idx="27">
                  <c:v>87</c:v>
                </c:pt>
                <c:pt idx="28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06-437E-82AF-4EF51908DA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0075647"/>
        <c:axId val="1960088607"/>
      </c:lineChart>
      <c:dateAx>
        <c:axId val="1960075647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F1A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88607"/>
        <c:crosses val="autoZero"/>
        <c:auto val="1"/>
        <c:lblOffset val="100"/>
        <c:baseTimeUnit val="days"/>
        <c:majorUnit val="1"/>
        <c:majorTimeUnit val="months"/>
      </c:dateAx>
      <c:valAx>
        <c:axId val="196008860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ED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75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3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BC769033-CC82-0C4F-9180-62F036320BD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6"/>
            <a:ext cx="5618480" cy="3665459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F3615BE2-BB6E-D846-B0CB-BE207E4BB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54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BEEC0-DBA5-69F6-49E1-8148276E2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9DD7B7-F88B-5F09-FFF3-FD709D980E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122E2D-DC8B-25BC-4805-9B35E7D3C7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None/>
            </a:pPr>
            <a:endParaRPr lang="en-US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A5663E-70A6-00FF-FDF3-62BF583699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772">
              <a:defRPr/>
            </a:pPr>
            <a:fld id="{2F04EFE2-3D8F-4FA9-AF11-29E6306303C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5772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66397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772">
              <a:defRPr/>
            </a:pPr>
            <a:fld id="{7EAACFB9-4676-4C0B-B187-FBB2AEA93B1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5772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54703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A3375-B0C7-90C4-4D1D-739C5132E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07FB53-57D7-5F81-8484-01036128EC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B6B4E9-FCC2-F1A7-CD41-33670592B2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72DFA-E29B-7A6F-EAF7-64D79F10C2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138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79834-CFDE-C730-FCD1-AAD94D6FB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CDCB3C-0317-8B95-B5BA-7846EB56A9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153866-3F03-E9FB-A09E-3CC53277A9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4CD31-3875-77EA-FCFA-5706240448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71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71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701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9A34F-3FD3-65A3-99B2-D89ACBABD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F507A7-3624-6926-E3A9-5B36BF4031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78F2CE-BC01-768B-5B49-79128F6A53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118E6-C694-EC65-E83C-49FB5B653C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71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71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902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5CFAB-8833-E63C-0101-48DAF31FC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B0E961-BB20-81A1-F6CD-F2400434A5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CB8C8D-B104-28AD-B505-C2369D02BC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33F744-2FA1-B526-3CB9-6E9A1E3A27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71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71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4691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8A1DC-B65A-34CC-10D0-9754638D5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98BAF1-2D92-C80D-84F6-6201E38BAC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A5299F-00D4-3371-7E5D-9648562DF2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A816B-BC5F-3B35-4DFE-861B845E8F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71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71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964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00BC7-4EF6-6707-7821-D231AA825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9BFA8E-F4DE-454C-17CF-F807B19B5F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DF5579-A70C-32E4-EC75-1BE1FB4A5A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B0E9D9-81F2-0DCF-9299-065444848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71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71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148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1E1D4-AC7E-9354-AFB7-09CEDF68C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6738D4-586D-97F4-9900-10C12915E6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58CE61-5809-63C7-17B5-E47CA3148A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0869B-314C-453E-2462-216D4796B7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71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71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83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C3143-400C-58E2-C2E1-B15EDE25A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231055-0E23-ACF4-4283-99B423B40A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91A201-7F54-FEF7-344D-320932CB12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41A35-2FF9-16E4-968A-EF73407DDA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98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CA112-B430-90AE-DD2B-2F75BD2F8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DA6C27-4AA9-05FB-39C0-B3FDBE6B0E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1E3697-3E41-7C42-6EB7-B403D8C898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F17BF-6471-6E89-1C4C-FB7706DF70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71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71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318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772">
              <a:defRPr/>
            </a:pPr>
            <a:fld id="{7EAACFB9-4676-4C0B-B187-FBB2AEA93B1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5772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006080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05402-02E8-6D6B-7542-8747CD419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A84C3A-0B12-3EB5-B456-35E0EE6666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20B1A5-470C-8285-366F-6D32F89B7F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5582F-3E63-DA8A-2847-036970D81E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7146">
              <a:defRPr/>
            </a:pPr>
            <a:fld id="{7EAACFB9-4676-4C0B-B187-FBB2AEA93B1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7146">
                <a:defRPr/>
              </a:pPr>
              <a:t>23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926137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E215B-67C7-6FF2-F6A2-1AF01AFE5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0983D5-FBFE-A48E-FEAD-241A7082AA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6A2FCA-3096-6037-A762-A7D5600054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91284-2B52-717C-BB4F-E6A2122EEA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9343C-4327-4837-AB1B-EB4A71A411A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2486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1393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7D1D0-950F-ADEB-AFFC-37F268BEE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BB2CF3-D2FB-C76D-F91C-D8715530AE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6FFEBB-EF17-F318-963B-DAD15B5B9D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E7276-8778-B76F-ED94-C1A58CF116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724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5516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04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864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885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772">
              <a:defRPr/>
            </a:pPr>
            <a:fld id="{7EAACFB9-4676-4C0B-B187-FBB2AEA93B1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5772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991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D557D-A14C-6DB3-89BF-432C34FA1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685D04-1422-2B99-70C8-701FB1338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093EC7-9E97-BF7C-5CFE-7DC7FCB5E0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8F9DB-0C61-0E0C-E4A4-ECCEB6827D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965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772">
              <a:defRPr/>
            </a:pPr>
            <a:fld id="{7EAACFB9-4676-4C0B-B187-FBB2AEA93B1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5772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56982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772">
              <a:defRPr/>
            </a:pPr>
            <a:fld id="{7EAACFB9-4676-4C0B-B187-FBB2AEA93B1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5772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2410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772">
              <a:defRPr/>
            </a:pPr>
            <a:fld id="{7EAACFB9-4676-4C0B-B187-FBB2AEA93B1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5772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4457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F0963-7DC2-D94F-A776-D72442CEA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495044-A36F-3B4B-8BA3-3C27671B2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FCDA1-868E-B749-B61A-968C73D1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428A1-C7DE-2548-8BAF-A0B4D6BF2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42A2B-8250-2D4D-83A7-AA0836478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72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5DD58-5913-9144-9055-725483E98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9E1B56-BB11-754B-B3EF-0DD699412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1952A-17CC-F34A-AC73-C84E37847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76CF2-CC1D-EA46-ACE5-C5D087834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987B6-427B-FF48-8A70-282A629F4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51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63D0B3-7FE9-DE40-8627-47994C5B45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233210-1708-F442-B808-1EF0F8677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18370-BBC5-5A44-8247-9E05209E6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C70C5-251A-8A4C-BFF0-87029DC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4F350-606F-594A-B445-47618EC08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7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6DA7BB0A-876A-D448-A8A9-030BEBA856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867" y="-1"/>
            <a:ext cx="12201867" cy="6858001"/>
          </a:xfrm>
          <a:prstGeom prst="rect">
            <a:avLst/>
          </a:prstGeom>
        </p:spPr>
      </p:pic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660043" y="6108762"/>
            <a:ext cx="4730749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 spc="3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857208"/>
            <a:r>
              <a:rPr lang="en-US" sz="1067" b="0" i="0" spc="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rPr>
              <a:t>© 2021</a:t>
            </a:r>
            <a:r>
              <a:rPr lang="en-US" sz="1067" b="0" i="0" spc="0" baseline="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67" b="0" i="0" spc="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rPr>
              <a:t>TVSquared All Rights Reserved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BC0A82-031A-BC44-8522-E2F12AF7BB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8351" y="2943419"/>
            <a:ext cx="4595283" cy="1368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Montserrat Medium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EF8C305-9EC7-454F-A2D9-EBB3A2777764}"/>
              </a:ext>
            </a:extLst>
          </p:cNvPr>
          <p:cNvSpPr/>
          <p:nvPr userDrawn="1"/>
        </p:nvSpPr>
        <p:spPr>
          <a:xfrm>
            <a:off x="232339" y="260955"/>
            <a:ext cx="11727327" cy="6336095"/>
          </a:xfrm>
          <a:prstGeom prst="roundRect">
            <a:avLst>
              <a:gd name="adj" fmla="val 0"/>
            </a:avLst>
          </a:prstGeom>
          <a:noFill/>
          <a:ln w="25400">
            <a:gradFill>
              <a:gsLst>
                <a:gs pos="0">
                  <a:schemeClr val="accent6"/>
                </a:gs>
                <a:gs pos="22000">
                  <a:schemeClr val="tx2"/>
                </a:gs>
                <a:gs pos="58000">
                  <a:schemeClr val="accent1"/>
                </a:gs>
              </a:gsLst>
              <a:lin ang="21594000" scaled="0"/>
            </a:gra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32"/>
          </a:p>
        </p:txBody>
      </p:sp>
      <p:pic>
        <p:nvPicPr>
          <p:cNvPr id="10" name="Picture 9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6679B9D2-67B3-2940-BEA7-97D698C26D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921" y="4380024"/>
            <a:ext cx="3912772" cy="8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25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ark, outdoor, light, night&#10;&#10;Description automatically generated">
            <a:extLst>
              <a:ext uri="{FF2B5EF4-FFF2-40B4-BE49-F238E27FC236}">
                <a16:creationId xmlns:a16="http://schemas.microsoft.com/office/drawing/2014/main" id="{A4763548-6C85-BD46-B0E0-0309541094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866" y="0"/>
            <a:ext cx="12201867" cy="6858000"/>
          </a:xfrm>
          <a:prstGeom prst="rect">
            <a:avLst/>
          </a:prstGeom>
        </p:spPr>
      </p:pic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660043" y="6108762"/>
            <a:ext cx="4730749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 spc="3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857208"/>
            <a:r>
              <a:rPr lang="en-US" sz="1067" b="0" i="0" spc="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rPr>
              <a:t>© 2021</a:t>
            </a:r>
            <a:r>
              <a:rPr lang="en-US" sz="1067" b="0" i="0" spc="0" baseline="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67" b="0" i="0" spc="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rPr>
              <a:t>TVSquared All Rights Reserved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BC0A82-031A-BC44-8522-E2F12AF7BB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8351" y="2943419"/>
            <a:ext cx="4595283" cy="1368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Montserrat Medium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EF8C305-9EC7-454F-A2D9-EBB3A2777764}"/>
              </a:ext>
            </a:extLst>
          </p:cNvPr>
          <p:cNvSpPr/>
          <p:nvPr userDrawn="1"/>
        </p:nvSpPr>
        <p:spPr>
          <a:xfrm>
            <a:off x="232339" y="260955"/>
            <a:ext cx="11727327" cy="6336095"/>
          </a:xfrm>
          <a:prstGeom prst="roundRect">
            <a:avLst>
              <a:gd name="adj" fmla="val 0"/>
            </a:avLst>
          </a:prstGeom>
          <a:noFill/>
          <a:ln w="25400">
            <a:gradFill>
              <a:gsLst>
                <a:gs pos="0">
                  <a:schemeClr val="accent6"/>
                </a:gs>
                <a:gs pos="22000">
                  <a:schemeClr val="tx2"/>
                </a:gs>
                <a:gs pos="58000">
                  <a:schemeClr val="accent1"/>
                </a:gs>
              </a:gsLst>
              <a:lin ang="21594000" scaled="0"/>
            </a:gra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32"/>
          </a:p>
        </p:txBody>
      </p:sp>
      <p:pic>
        <p:nvPicPr>
          <p:cNvPr id="10" name="Picture 9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6679B9D2-67B3-2940-BEA7-97D698C26D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1688" y="3956979"/>
            <a:ext cx="3608624" cy="82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66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0" descr="Background pattern&#10;&#10;Description automatically generated">
            <a:extLst>
              <a:ext uri="{FF2B5EF4-FFF2-40B4-BE49-F238E27FC236}">
                <a16:creationId xmlns:a16="http://schemas.microsoft.com/office/drawing/2014/main" id="{713DBE3E-DA55-1043-9253-7BBC9A185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369461" y="6234527"/>
            <a:ext cx="1732895" cy="3085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33" b="0" i="0" err="1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rPr>
              <a:t>tvsquared.com</a:t>
            </a:r>
            <a:endParaRPr lang="en-US" sz="1333" b="0" i="0">
              <a:solidFill>
                <a:schemeClr val="tx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5112" y="396867"/>
            <a:ext cx="1171744" cy="272499"/>
          </a:xfrm>
          <a:prstGeom prst="rect">
            <a:avLst/>
          </a:prstGeom>
        </p:spPr>
      </p:pic>
      <p:sp>
        <p:nvSpPr>
          <p:cNvPr id="10" name="Footer Placeholder 3"/>
          <p:cNvSpPr txBox="1">
            <a:spLocks/>
          </p:cNvSpPr>
          <p:nvPr userDrawn="1"/>
        </p:nvSpPr>
        <p:spPr>
          <a:xfrm>
            <a:off x="11035704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4DD531-5A45-FE46-9743-9CB98A831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9460" y="3128088"/>
            <a:ext cx="5726541" cy="601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0" i="0">
                <a:latin typeface="Montserrat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8509A6-D74F-1D4E-B425-1BAF38247FE7}"/>
              </a:ext>
            </a:extLst>
          </p:cNvPr>
          <p:cNvCxnSpPr>
            <a:cxnSpLocks/>
          </p:cNvCxnSpPr>
          <p:nvPr userDrawn="1"/>
        </p:nvCxnSpPr>
        <p:spPr>
          <a:xfrm>
            <a:off x="496729" y="3899516"/>
            <a:ext cx="5599273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45000">
                  <a:schemeClr val="accent3"/>
                </a:gs>
                <a:gs pos="79000">
                  <a:schemeClr val="accent5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7567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0" descr="Background pattern&#10;&#10;Description automatically generated">
            <a:extLst>
              <a:ext uri="{FF2B5EF4-FFF2-40B4-BE49-F238E27FC236}">
                <a16:creationId xmlns:a16="http://schemas.microsoft.com/office/drawing/2014/main" id="{713DBE3E-DA55-1043-9253-7BBC9A185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5112" y="396867"/>
            <a:ext cx="1171744" cy="272499"/>
          </a:xfrm>
          <a:prstGeom prst="rect">
            <a:avLst/>
          </a:prstGeom>
        </p:spPr>
      </p:pic>
      <p:sp>
        <p:nvSpPr>
          <p:cNvPr id="10" name="Footer Placeholder 3"/>
          <p:cNvSpPr txBox="1">
            <a:spLocks/>
          </p:cNvSpPr>
          <p:nvPr userDrawn="1"/>
        </p:nvSpPr>
        <p:spPr>
          <a:xfrm>
            <a:off x="11035704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4DD531-5A45-FE46-9743-9CB98A831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9460" y="3128088"/>
            <a:ext cx="5726541" cy="601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0" i="0">
                <a:latin typeface="Montserrat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46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109A9C33-70C1-D34D-B5E0-1DB3C10A1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369461" y="6234527"/>
            <a:ext cx="1732895" cy="3085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33" b="0" i="0" err="1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rPr>
              <a:t>tvsquared.com</a:t>
            </a:r>
            <a:endParaRPr lang="en-US" sz="1333" b="0" i="0">
              <a:solidFill>
                <a:schemeClr val="tx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5112" y="396867"/>
            <a:ext cx="1171744" cy="272499"/>
          </a:xfrm>
          <a:prstGeom prst="rect">
            <a:avLst/>
          </a:prstGeom>
        </p:spPr>
      </p:pic>
      <p:sp>
        <p:nvSpPr>
          <p:cNvPr id="10" name="Footer Placeholder 3"/>
          <p:cNvSpPr txBox="1">
            <a:spLocks/>
          </p:cNvSpPr>
          <p:nvPr userDrawn="1"/>
        </p:nvSpPr>
        <p:spPr>
          <a:xfrm>
            <a:off x="11035704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4DD531-5A45-FE46-9743-9CB98A831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9460" y="3128088"/>
            <a:ext cx="5726541" cy="601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0" i="0">
                <a:latin typeface="Montserrat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8509A6-D74F-1D4E-B425-1BAF38247FE7}"/>
              </a:ext>
            </a:extLst>
          </p:cNvPr>
          <p:cNvCxnSpPr>
            <a:cxnSpLocks/>
          </p:cNvCxnSpPr>
          <p:nvPr userDrawn="1"/>
        </p:nvCxnSpPr>
        <p:spPr>
          <a:xfrm>
            <a:off x="496729" y="3899516"/>
            <a:ext cx="5599273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45000">
                  <a:schemeClr val="accent3"/>
                </a:gs>
                <a:gs pos="79000">
                  <a:schemeClr val="accent5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034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109A9C33-70C1-D34D-B5E0-1DB3C10A1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Footer Placeholder 3"/>
          <p:cNvSpPr txBox="1">
            <a:spLocks/>
          </p:cNvSpPr>
          <p:nvPr userDrawn="1"/>
        </p:nvSpPr>
        <p:spPr>
          <a:xfrm>
            <a:off x="11035704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4DD531-5A45-FE46-9743-9CB98A831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9460" y="3128088"/>
            <a:ext cx="5726541" cy="601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0" i="0">
                <a:latin typeface="Montserrat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07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615142-8DB9-3342-8C68-984DFEA81CBB}"/>
              </a:ext>
            </a:extLst>
          </p:cNvPr>
          <p:cNvSpPr/>
          <p:nvPr userDrawn="1"/>
        </p:nvSpPr>
        <p:spPr>
          <a:xfrm>
            <a:off x="1" y="0"/>
            <a:ext cx="3723501" cy="6858000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Footer Placeholder 3"/>
          <p:cNvSpPr txBox="1">
            <a:spLocks/>
          </p:cNvSpPr>
          <p:nvPr userDrawn="1"/>
        </p:nvSpPr>
        <p:spPr>
          <a:xfrm>
            <a:off x="11032867" y="6245234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F10956-1DD2-F646-B3FE-1DB280F6E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611" y="397572"/>
            <a:ext cx="1172480" cy="270392"/>
          </a:xfrm>
          <a:prstGeom prst="rect">
            <a:avLst/>
          </a:prstGeom>
        </p:spPr>
      </p:pic>
      <p:sp>
        <p:nvSpPr>
          <p:cNvPr id="14" name="Shape 30">
            <a:extLst>
              <a:ext uri="{FF2B5EF4-FFF2-40B4-BE49-F238E27FC236}">
                <a16:creationId xmlns:a16="http://schemas.microsoft.com/office/drawing/2014/main" id="{A81B6D98-E064-D145-8BAD-859434E24467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4302365" y="2020971"/>
            <a:ext cx="5728235" cy="417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1"/>
              </a:buClr>
              <a:buSzPct val="90000"/>
              <a:buFont typeface="Arial"/>
              <a:buChar char="•"/>
              <a:tabLst/>
              <a:defRPr sz="1867" b="0" i="0" u="none" strike="noStrike" cap="none" baseline="0">
                <a:solidFill>
                  <a:schemeClr val="tx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bg1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bg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bg1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bg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3DBA92EB-17B8-0841-9A47-CCCC963D47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365" y="787402"/>
            <a:ext cx="5430571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91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615142-8DB9-3342-8C68-984DFEA81CBB}"/>
              </a:ext>
            </a:extLst>
          </p:cNvPr>
          <p:cNvSpPr/>
          <p:nvPr userDrawn="1"/>
        </p:nvSpPr>
        <p:spPr>
          <a:xfrm>
            <a:off x="1" y="0"/>
            <a:ext cx="3723501" cy="6858000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Footer Placeholder 3"/>
          <p:cNvSpPr txBox="1">
            <a:spLocks/>
          </p:cNvSpPr>
          <p:nvPr userDrawn="1"/>
        </p:nvSpPr>
        <p:spPr>
          <a:xfrm>
            <a:off x="11032867" y="6245234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F10956-1DD2-F646-B3FE-1DB280F6E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611" y="397572"/>
            <a:ext cx="1172480" cy="27039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EF2DB8-C5E1-3146-B6E5-24633D3C0AF8}"/>
              </a:ext>
            </a:extLst>
          </p:cNvPr>
          <p:cNvCxnSpPr>
            <a:cxnSpLocks/>
          </p:cNvCxnSpPr>
          <p:nvPr userDrawn="1"/>
        </p:nvCxnSpPr>
        <p:spPr>
          <a:xfrm>
            <a:off x="4431329" y="1750019"/>
            <a:ext cx="5599273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79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Shape 30">
            <a:extLst>
              <a:ext uri="{FF2B5EF4-FFF2-40B4-BE49-F238E27FC236}">
                <a16:creationId xmlns:a16="http://schemas.microsoft.com/office/drawing/2014/main" id="{A81B6D98-E064-D145-8BAD-859434E24467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4302365" y="2020971"/>
            <a:ext cx="5728235" cy="417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1"/>
              </a:buClr>
              <a:buSzPct val="90000"/>
              <a:buFont typeface="Arial"/>
              <a:buChar char="•"/>
              <a:tabLst/>
              <a:defRPr sz="1867" b="0" i="0" u="none" strike="noStrike" cap="none" baseline="0">
                <a:solidFill>
                  <a:schemeClr val="tx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bg1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bg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bg1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bg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3DBA92EB-17B8-0841-9A47-CCCC963D47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365" y="787402"/>
            <a:ext cx="5430571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75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59E59-C3FC-204E-85CC-317362AC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047EF-D6BD-E145-A9EF-61D40231D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84CD0-A62C-3D4E-ADDB-0276DBB71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BCD41-370D-044C-897A-559815EFC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F46B7-5F31-DB43-B955-4BE9B8D7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97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615142-8DB9-3342-8C68-984DFEA81CBB}"/>
              </a:ext>
            </a:extLst>
          </p:cNvPr>
          <p:cNvSpPr/>
          <p:nvPr userDrawn="1"/>
        </p:nvSpPr>
        <p:spPr>
          <a:xfrm>
            <a:off x="1" y="0"/>
            <a:ext cx="3723501" cy="6858000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Footer Placeholder 3"/>
          <p:cNvSpPr txBox="1">
            <a:spLocks/>
          </p:cNvSpPr>
          <p:nvPr userDrawn="1"/>
        </p:nvSpPr>
        <p:spPr>
          <a:xfrm>
            <a:off x="11032867" y="6245234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F10956-1DD2-F646-B3FE-1DB280F6E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611" y="397572"/>
            <a:ext cx="1172480" cy="27039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EF2DB8-C5E1-3146-B6E5-24633D3C0AF8}"/>
              </a:ext>
            </a:extLst>
          </p:cNvPr>
          <p:cNvCxnSpPr>
            <a:cxnSpLocks/>
          </p:cNvCxnSpPr>
          <p:nvPr userDrawn="1"/>
        </p:nvCxnSpPr>
        <p:spPr>
          <a:xfrm>
            <a:off x="496727" y="1539756"/>
            <a:ext cx="2893652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79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Shape 30">
            <a:extLst>
              <a:ext uri="{FF2B5EF4-FFF2-40B4-BE49-F238E27FC236}">
                <a16:creationId xmlns:a16="http://schemas.microsoft.com/office/drawing/2014/main" id="{A81B6D98-E064-D145-8BAD-859434E24467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4302365" y="2020971"/>
            <a:ext cx="5728235" cy="417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1"/>
              </a:buClr>
              <a:buSzPct val="90000"/>
              <a:buFont typeface="Arial"/>
              <a:buChar char="•"/>
              <a:tabLst/>
              <a:defRPr sz="1867" b="0" i="0" u="none" strike="noStrike" cap="none" baseline="0">
                <a:solidFill>
                  <a:schemeClr val="tx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bg1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bg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bg1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bg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3DBA92EB-17B8-0841-9A47-CCCC963D47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365" y="787402"/>
            <a:ext cx="5430571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64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615142-8DB9-3342-8C68-984DFEA81CBB}"/>
              </a:ext>
            </a:extLst>
          </p:cNvPr>
          <p:cNvSpPr/>
          <p:nvPr userDrawn="1"/>
        </p:nvSpPr>
        <p:spPr>
          <a:xfrm>
            <a:off x="1" y="0"/>
            <a:ext cx="3723501" cy="6858000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Footer Placeholder 3"/>
          <p:cNvSpPr txBox="1">
            <a:spLocks/>
          </p:cNvSpPr>
          <p:nvPr userDrawn="1"/>
        </p:nvSpPr>
        <p:spPr>
          <a:xfrm>
            <a:off x="11032867" y="6245234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F10956-1DD2-F646-B3FE-1DB280F6E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611" y="397572"/>
            <a:ext cx="1172480" cy="270392"/>
          </a:xfrm>
          <a:prstGeom prst="rect">
            <a:avLst/>
          </a:prstGeom>
        </p:spPr>
      </p:pic>
      <p:sp>
        <p:nvSpPr>
          <p:cNvPr id="14" name="Shape 30">
            <a:extLst>
              <a:ext uri="{FF2B5EF4-FFF2-40B4-BE49-F238E27FC236}">
                <a16:creationId xmlns:a16="http://schemas.microsoft.com/office/drawing/2014/main" id="{A81B6D98-E064-D145-8BAD-859434E24467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4302365" y="2020971"/>
            <a:ext cx="5728235" cy="417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1"/>
              </a:buClr>
              <a:buSzPct val="90000"/>
              <a:buFont typeface="Arial"/>
              <a:buChar char="•"/>
              <a:tabLst/>
              <a:defRPr sz="1867" b="0" i="0" u="none" strike="noStrike" cap="none" baseline="0">
                <a:solidFill>
                  <a:schemeClr val="tx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bg1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bg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bg1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bg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3DBA92EB-17B8-0841-9A47-CCCC963D47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365" y="787402"/>
            <a:ext cx="5430571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35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4679" y="787402"/>
            <a:ext cx="11299824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  <p:sp>
        <p:nvSpPr>
          <p:cNvPr id="14" name="Shape 30"/>
          <p:cNvSpPr txBox="1">
            <a:spLocks noGrp="1"/>
          </p:cNvSpPr>
          <p:nvPr>
            <p:ph type="body" idx="15" hasCustomPrompt="1"/>
          </p:nvPr>
        </p:nvSpPr>
        <p:spPr>
          <a:xfrm>
            <a:off x="340678" y="1724785"/>
            <a:ext cx="11331837" cy="744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120000"/>
              <a:buFont typeface="Arial"/>
              <a:buNone/>
              <a:tabLst/>
              <a:defRPr sz="1867" b="0" i="0" u="none" strike="noStrike" cap="none" baseline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611" y="397573"/>
            <a:ext cx="1172479" cy="270391"/>
          </a:xfrm>
          <a:prstGeom prst="rect">
            <a:avLst/>
          </a:prstGeom>
        </p:spPr>
      </p:pic>
      <p:sp>
        <p:nvSpPr>
          <p:cNvPr id="21" name="Footer Placeholder 3"/>
          <p:cNvSpPr txBox="1">
            <a:spLocks/>
          </p:cNvSpPr>
          <p:nvPr userDrawn="1"/>
        </p:nvSpPr>
        <p:spPr>
          <a:xfrm>
            <a:off x="369461" y="6234527"/>
            <a:ext cx="1732895" cy="3085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33" b="0" i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tvsquared.com</a:t>
            </a:r>
            <a:endParaRPr lang="en-US" sz="1333" b="0" i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2" name="Footer Placeholder 3"/>
          <p:cNvSpPr txBox="1">
            <a:spLocks/>
          </p:cNvSpPr>
          <p:nvPr userDrawn="1"/>
        </p:nvSpPr>
        <p:spPr>
          <a:xfrm>
            <a:off x="11035704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9D65450-86A6-5D42-8859-7C63A323C7EB}"/>
              </a:ext>
            </a:extLst>
          </p:cNvPr>
          <p:cNvCxnSpPr/>
          <p:nvPr userDrawn="1"/>
        </p:nvCxnSpPr>
        <p:spPr>
          <a:xfrm>
            <a:off x="477680" y="1557855"/>
            <a:ext cx="11176825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45000">
                  <a:schemeClr val="accent3"/>
                </a:gs>
                <a:gs pos="80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809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4679" y="787402"/>
            <a:ext cx="11299824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611" y="397573"/>
            <a:ext cx="1172479" cy="270391"/>
          </a:xfrm>
          <a:prstGeom prst="rect">
            <a:avLst/>
          </a:prstGeom>
        </p:spPr>
      </p:pic>
      <p:sp>
        <p:nvSpPr>
          <p:cNvPr id="21" name="Footer Placeholder 3"/>
          <p:cNvSpPr txBox="1">
            <a:spLocks/>
          </p:cNvSpPr>
          <p:nvPr userDrawn="1"/>
        </p:nvSpPr>
        <p:spPr>
          <a:xfrm>
            <a:off x="369461" y="6234527"/>
            <a:ext cx="1732895" cy="3085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33" b="0" i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tvsquared.com</a:t>
            </a:r>
            <a:endParaRPr lang="en-US" sz="1333" b="0" i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2" name="Footer Placeholder 3"/>
          <p:cNvSpPr txBox="1">
            <a:spLocks/>
          </p:cNvSpPr>
          <p:nvPr userDrawn="1"/>
        </p:nvSpPr>
        <p:spPr>
          <a:xfrm>
            <a:off x="11035704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1C36BB-DFC3-864C-8432-05AD3813823F}"/>
              </a:ext>
            </a:extLst>
          </p:cNvPr>
          <p:cNvCxnSpPr/>
          <p:nvPr userDrawn="1"/>
        </p:nvCxnSpPr>
        <p:spPr>
          <a:xfrm>
            <a:off x="477680" y="1557855"/>
            <a:ext cx="11176825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45000">
                  <a:schemeClr val="accent3"/>
                </a:gs>
                <a:gs pos="80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Shape 30">
            <a:extLst>
              <a:ext uri="{FF2B5EF4-FFF2-40B4-BE49-F238E27FC236}">
                <a16:creationId xmlns:a16="http://schemas.microsoft.com/office/drawing/2014/main" id="{66DD2C20-4013-5549-98C3-BE1FD73BA50E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338674" y="1724783"/>
            <a:ext cx="5506239" cy="417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90000"/>
              <a:buFont typeface="Arial"/>
              <a:buChar char="•"/>
              <a:tabLst/>
              <a:defRPr sz="1867" b="0" i="0" u="none" strike="noStrike" cap="none" baseline="0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  <a:p>
            <a:pPr lvl="1"/>
            <a:r>
              <a:rPr lang="en-GB"/>
              <a:t>Click to add text	</a:t>
            </a:r>
          </a:p>
          <a:p>
            <a:pPr lvl="2"/>
            <a:r>
              <a:rPr lang="en-GB"/>
              <a:t>Click to add text</a:t>
            </a:r>
          </a:p>
        </p:txBody>
      </p:sp>
      <p:sp>
        <p:nvSpPr>
          <p:cNvPr id="16" name="Shape 30">
            <a:extLst>
              <a:ext uri="{FF2B5EF4-FFF2-40B4-BE49-F238E27FC236}">
                <a16:creationId xmlns:a16="http://schemas.microsoft.com/office/drawing/2014/main" id="{F7266F63-2C28-1549-AB5B-A7507E111AEA}"/>
              </a:ext>
            </a:extLst>
          </p:cNvPr>
          <p:cNvSpPr txBox="1">
            <a:spLocks noGrp="1"/>
          </p:cNvSpPr>
          <p:nvPr>
            <p:ph type="body" idx="19" hasCustomPrompt="1"/>
          </p:nvPr>
        </p:nvSpPr>
        <p:spPr>
          <a:xfrm>
            <a:off x="6195614" y="1724783"/>
            <a:ext cx="5506239" cy="417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90000"/>
              <a:buFont typeface="Arial"/>
              <a:buChar char="•"/>
              <a:tabLst/>
              <a:defRPr sz="1867" b="0" i="0" u="none" strike="noStrike" cap="none" baseline="0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  <a:p>
            <a:pPr lvl="1"/>
            <a:r>
              <a:rPr lang="en-GB"/>
              <a:t>Click to add text	</a:t>
            </a:r>
          </a:p>
          <a:p>
            <a:pPr lvl="2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913994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615142-8DB9-3342-8C68-984DFEA81CBB}"/>
              </a:ext>
            </a:extLst>
          </p:cNvPr>
          <p:cNvSpPr/>
          <p:nvPr userDrawn="1"/>
        </p:nvSpPr>
        <p:spPr>
          <a:xfrm>
            <a:off x="1" y="0"/>
            <a:ext cx="37235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Footer Placeholder 3"/>
          <p:cNvSpPr txBox="1">
            <a:spLocks/>
          </p:cNvSpPr>
          <p:nvPr userDrawn="1"/>
        </p:nvSpPr>
        <p:spPr>
          <a:xfrm>
            <a:off x="11032867" y="6245234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F10956-1DD2-F646-B3FE-1DB280F6E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611" y="397572"/>
            <a:ext cx="1172480" cy="27039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EF2DB8-C5E1-3146-B6E5-24633D3C0AF8}"/>
              </a:ext>
            </a:extLst>
          </p:cNvPr>
          <p:cNvCxnSpPr>
            <a:cxnSpLocks/>
          </p:cNvCxnSpPr>
          <p:nvPr userDrawn="1"/>
        </p:nvCxnSpPr>
        <p:spPr>
          <a:xfrm>
            <a:off x="4431329" y="1750019"/>
            <a:ext cx="5599273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79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Shape 30">
            <a:extLst>
              <a:ext uri="{FF2B5EF4-FFF2-40B4-BE49-F238E27FC236}">
                <a16:creationId xmlns:a16="http://schemas.microsoft.com/office/drawing/2014/main" id="{A81B6D98-E064-D145-8BAD-859434E24467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4302365" y="2020971"/>
            <a:ext cx="5728235" cy="417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1"/>
              </a:buClr>
              <a:buSzPct val="90000"/>
              <a:buFont typeface="Arial"/>
              <a:buChar char="•"/>
              <a:tabLst/>
              <a:defRPr sz="1867" b="0" i="0" u="none" strike="noStrike" cap="none" baseline="0">
                <a:solidFill>
                  <a:schemeClr val="tx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bg1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bg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bg1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bg1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3DBA92EB-17B8-0841-9A47-CCCC963D47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365" y="787402"/>
            <a:ext cx="5430571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C31FEA5-821A-584D-8AAC-4C86EEF0E5AB}"/>
              </a:ext>
            </a:extLst>
          </p:cNvPr>
          <p:cNvSpPr/>
          <p:nvPr userDrawn="1"/>
        </p:nvSpPr>
        <p:spPr>
          <a:xfrm>
            <a:off x="490681" y="2057931"/>
            <a:ext cx="2742139" cy="2742139"/>
          </a:xfrm>
          <a:prstGeom prst="roundRect">
            <a:avLst>
              <a:gd name="adj" fmla="val 4544"/>
            </a:avLst>
          </a:prstGeom>
          <a:solidFill>
            <a:schemeClr val="tx2"/>
          </a:solidFill>
          <a:ln w="25400">
            <a:gradFill>
              <a:gsLst>
                <a:gs pos="0">
                  <a:schemeClr val="accent5"/>
                </a:gs>
                <a:gs pos="22000">
                  <a:schemeClr val="bg2"/>
                </a:gs>
                <a:gs pos="58000">
                  <a:schemeClr val="accent1"/>
                </a:gs>
              </a:gsLst>
              <a:lin ang="21594000" scaled="0"/>
            </a:gra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32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4808D3-FC63-7F4A-9582-81D85E6E76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4463" y="3247703"/>
            <a:ext cx="2141669" cy="49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269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meline">
    <p:bg>
      <p:bgPr>
        <a:solidFill>
          <a:srgbClr val="0037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57C3AE3-F330-9249-A4F0-8B9FD02A12C3}"/>
              </a:ext>
            </a:extLst>
          </p:cNvPr>
          <p:cNvSpPr/>
          <p:nvPr userDrawn="1"/>
        </p:nvSpPr>
        <p:spPr>
          <a:xfrm flipV="1">
            <a:off x="477677" y="2572321"/>
            <a:ext cx="3345332" cy="3396787"/>
          </a:xfrm>
          <a:prstGeom prst="rect">
            <a:avLst/>
          </a:prstGeom>
          <a:solidFill>
            <a:schemeClr val="bg1"/>
          </a:solidFill>
          <a:ln w="9525" cap="flat" cmpd="sng" algn="ctr">
            <a:gradFill>
              <a:gsLst>
                <a:gs pos="0">
                  <a:schemeClr val="accent1"/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lin ang="5400000" scaled="1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1937A6-9B8D-934A-97E7-1978CA3DF8BF}"/>
              </a:ext>
            </a:extLst>
          </p:cNvPr>
          <p:cNvSpPr/>
          <p:nvPr userDrawn="1"/>
        </p:nvSpPr>
        <p:spPr>
          <a:xfrm flipV="1">
            <a:off x="4351647" y="2572321"/>
            <a:ext cx="3345332" cy="3396787"/>
          </a:xfrm>
          <a:prstGeom prst="rect">
            <a:avLst/>
          </a:prstGeom>
          <a:solidFill>
            <a:schemeClr val="bg1"/>
          </a:solidFill>
          <a:ln w="9525" cap="flat" cmpd="sng" algn="ctr">
            <a:gradFill>
              <a:gsLst>
                <a:gs pos="0">
                  <a:schemeClr val="accent1"/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lin ang="5400000" scaled="1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6F7760-C696-144D-97B0-944F41B7F863}"/>
              </a:ext>
            </a:extLst>
          </p:cNvPr>
          <p:cNvSpPr/>
          <p:nvPr userDrawn="1"/>
        </p:nvSpPr>
        <p:spPr>
          <a:xfrm flipV="1">
            <a:off x="8240738" y="2572321"/>
            <a:ext cx="3345332" cy="3396787"/>
          </a:xfrm>
          <a:prstGeom prst="rect">
            <a:avLst/>
          </a:prstGeom>
          <a:solidFill>
            <a:schemeClr val="bg1"/>
          </a:solidFill>
          <a:ln w="9525" cap="flat" cmpd="sng" algn="ctr">
            <a:gradFill>
              <a:gsLst>
                <a:gs pos="0">
                  <a:schemeClr val="accent1"/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lin ang="5400000" scaled="1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4679" y="787402"/>
            <a:ext cx="11299824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  <p:sp>
        <p:nvSpPr>
          <p:cNvPr id="14" name="Shape 30"/>
          <p:cNvSpPr txBox="1">
            <a:spLocks noGrp="1"/>
          </p:cNvSpPr>
          <p:nvPr>
            <p:ph type="body" idx="15" hasCustomPrompt="1"/>
          </p:nvPr>
        </p:nvSpPr>
        <p:spPr>
          <a:xfrm>
            <a:off x="340678" y="1724785"/>
            <a:ext cx="11331837" cy="744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120000"/>
              <a:buFont typeface="Arial"/>
              <a:buNone/>
              <a:tabLst/>
              <a:defRPr sz="1867" b="0" i="0" u="none" strike="noStrike" cap="none" baseline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sp>
        <p:nvSpPr>
          <p:cNvPr id="21" name="Footer Placeholder 3"/>
          <p:cNvSpPr txBox="1">
            <a:spLocks/>
          </p:cNvSpPr>
          <p:nvPr userDrawn="1"/>
        </p:nvSpPr>
        <p:spPr>
          <a:xfrm>
            <a:off x="369461" y="6234527"/>
            <a:ext cx="1732895" cy="3085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33" b="0" i="0" err="1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tvsquared.com</a:t>
            </a:r>
            <a:endParaRPr lang="en-US" sz="1333" b="0" i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2" name="Footer Placeholder 3"/>
          <p:cNvSpPr txBox="1">
            <a:spLocks/>
          </p:cNvSpPr>
          <p:nvPr userDrawn="1"/>
        </p:nvSpPr>
        <p:spPr>
          <a:xfrm>
            <a:off x="11035704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9D65450-86A6-5D42-8859-7C63A323C7EB}"/>
              </a:ext>
            </a:extLst>
          </p:cNvPr>
          <p:cNvCxnSpPr/>
          <p:nvPr userDrawn="1"/>
        </p:nvCxnSpPr>
        <p:spPr>
          <a:xfrm>
            <a:off x="477680" y="1557855"/>
            <a:ext cx="11176825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45000">
                  <a:schemeClr val="accent3"/>
                </a:gs>
                <a:gs pos="80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Shape 30">
            <a:extLst>
              <a:ext uri="{FF2B5EF4-FFF2-40B4-BE49-F238E27FC236}">
                <a16:creationId xmlns:a16="http://schemas.microsoft.com/office/drawing/2014/main" id="{A9108F10-9B08-1C48-B183-F48B5B8DEC25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790049" y="3414379"/>
            <a:ext cx="2736035" cy="134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90000"/>
              <a:buFont typeface="Arial"/>
              <a:buChar char="•"/>
              <a:tabLst/>
              <a:defRPr sz="1467" b="0" i="0" u="none" strike="noStrike" cap="none" baseline="0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sp>
        <p:nvSpPr>
          <p:cNvPr id="44" name="Shape 30">
            <a:extLst>
              <a:ext uri="{FF2B5EF4-FFF2-40B4-BE49-F238E27FC236}">
                <a16:creationId xmlns:a16="http://schemas.microsoft.com/office/drawing/2014/main" id="{B458893C-44D6-B248-AE9A-2A25EABF9E38}"/>
              </a:ext>
            </a:extLst>
          </p:cNvPr>
          <p:cNvSpPr txBox="1">
            <a:spLocks noGrp="1"/>
          </p:cNvSpPr>
          <p:nvPr>
            <p:ph type="body" idx="19" hasCustomPrompt="1"/>
          </p:nvPr>
        </p:nvSpPr>
        <p:spPr>
          <a:xfrm>
            <a:off x="4725443" y="3414379"/>
            <a:ext cx="2736035" cy="134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90000"/>
              <a:buFont typeface="Arial"/>
              <a:buChar char="•"/>
              <a:tabLst/>
              <a:defRPr sz="1467" b="0" i="0" u="none" strike="noStrike" cap="none" baseline="0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sp>
        <p:nvSpPr>
          <p:cNvPr id="46" name="Shape 30">
            <a:extLst>
              <a:ext uri="{FF2B5EF4-FFF2-40B4-BE49-F238E27FC236}">
                <a16:creationId xmlns:a16="http://schemas.microsoft.com/office/drawing/2014/main" id="{27A97681-5093-7944-A3EB-3D58810E1D9F}"/>
              </a:ext>
            </a:extLst>
          </p:cNvPr>
          <p:cNvSpPr txBox="1">
            <a:spLocks noGrp="1"/>
          </p:cNvSpPr>
          <p:nvPr>
            <p:ph type="body" idx="20" hasCustomPrompt="1"/>
          </p:nvPr>
        </p:nvSpPr>
        <p:spPr>
          <a:xfrm>
            <a:off x="8506505" y="3414379"/>
            <a:ext cx="2736035" cy="134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90000"/>
              <a:buFont typeface="Arial"/>
              <a:buChar char="•"/>
              <a:tabLst/>
              <a:defRPr sz="1467" b="0" i="0" u="none" strike="noStrike" cap="none" baseline="0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C107A5DE-5F6B-C349-B43E-4D8C826700C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4198" y="2876273"/>
            <a:ext cx="2736849" cy="38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0516C21F-D3C0-1F4D-8E16-5889BF37561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25024" y="2876273"/>
            <a:ext cx="2736849" cy="38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7C5FE5B0-263D-DC4C-8379-6243282C515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421520" y="2876273"/>
            <a:ext cx="2736849" cy="38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98D05A7-4006-A24D-B3E6-B517F9511C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5112" y="396867"/>
            <a:ext cx="1171744" cy="27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12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meli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57C3AE3-F330-9249-A4F0-8B9FD02A12C3}"/>
              </a:ext>
            </a:extLst>
          </p:cNvPr>
          <p:cNvSpPr/>
          <p:nvPr userDrawn="1"/>
        </p:nvSpPr>
        <p:spPr>
          <a:xfrm flipV="1">
            <a:off x="477677" y="2572321"/>
            <a:ext cx="3345332" cy="3396787"/>
          </a:xfrm>
          <a:prstGeom prst="rect">
            <a:avLst/>
          </a:prstGeom>
          <a:solidFill>
            <a:schemeClr val="bg1"/>
          </a:solidFill>
          <a:ln w="9525" cap="flat" cmpd="sng" algn="ctr">
            <a:gradFill>
              <a:gsLst>
                <a:gs pos="0">
                  <a:schemeClr val="accent1"/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lin ang="5400000" scaled="1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1937A6-9B8D-934A-97E7-1978CA3DF8BF}"/>
              </a:ext>
            </a:extLst>
          </p:cNvPr>
          <p:cNvSpPr/>
          <p:nvPr userDrawn="1"/>
        </p:nvSpPr>
        <p:spPr>
          <a:xfrm flipV="1">
            <a:off x="4351647" y="2572321"/>
            <a:ext cx="3345332" cy="3396787"/>
          </a:xfrm>
          <a:prstGeom prst="rect">
            <a:avLst/>
          </a:prstGeom>
          <a:solidFill>
            <a:schemeClr val="bg1"/>
          </a:solidFill>
          <a:ln w="9525" cap="flat" cmpd="sng" algn="ctr">
            <a:gradFill>
              <a:gsLst>
                <a:gs pos="0">
                  <a:schemeClr val="accent1"/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lin ang="5400000" scaled="1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6F7760-C696-144D-97B0-944F41B7F863}"/>
              </a:ext>
            </a:extLst>
          </p:cNvPr>
          <p:cNvSpPr/>
          <p:nvPr userDrawn="1"/>
        </p:nvSpPr>
        <p:spPr>
          <a:xfrm flipV="1">
            <a:off x="8240738" y="2572321"/>
            <a:ext cx="3345332" cy="3396787"/>
          </a:xfrm>
          <a:prstGeom prst="rect">
            <a:avLst/>
          </a:prstGeom>
          <a:solidFill>
            <a:schemeClr val="bg1"/>
          </a:solidFill>
          <a:ln w="9525" cap="flat" cmpd="sng" algn="ctr">
            <a:gradFill>
              <a:gsLst>
                <a:gs pos="0">
                  <a:schemeClr val="accent1"/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lin ang="5400000" scaled="1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4679" y="787402"/>
            <a:ext cx="11299824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  <p:sp>
        <p:nvSpPr>
          <p:cNvPr id="14" name="Shape 30"/>
          <p:cNvSpPr txBox="1">
            <a:spLocks noGrp="1"/>
          </p:cNvSpPr>
          <p:nvPr>
            <p:ph type="body" idx="15" hasCustomPrompt="1"/>
          </p:nvPr>
        </p:nvSpPr>
        <p:spPr>
          <a:xfrm>
            <a:off x="340678" y="1724785"/>
            <a:ext cx="11331837" cy="744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120000"/>
              <a:buFont typeface="Arial"/>
              <a:buNone/>
              <a:tabLst/>
              <a:defRPr sz="1867" b="0" i="0" u="none" strike="noStrike" cap="none" baseline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sp>
        <p:nvSpPr>
          <p:cNvPr id="21" name="Footer Placeholder 3"/>
          <p:cNvSpPr txBox="1">
            <a:spLocks/>
          </p:cNvSpPr>
          <p:nvPr userDrawn="1"/>
        </p:nvSpPr>
        <p:spPr>
          <a:xfrm>
            <a:off x="369461" y="6234527"/>
            <a:ext cx="1732895" cy="3085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33" b="0" i="0" err="1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tvsquared.com</a:t>
            </a:r>
            <a:endParaRPr lang="en-US" sz="1333" b="0" i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2" name="Footer Placeholder 3"/>
          <p:cNvSpPr txBox="1">
            <a:spLocks/>
          </p:cNvSpPr>
          <p:nvPr userDrawn="1"/>
        </p:nvSpPr>
        <p:spPr>
          <a:xfrm>
            <a:off x="11035704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9D65450-86A6-5D42-8859-7C63A323C7EB}"/>
              </a:ext>
            </a:extLst>
          </p:cNvPr>
          <p:cNvCxnSpPr/>
          <p:nvPr userDrawn="1"/>
        </p:nvCxnSpPr>
        <p:spPr>
          <a:xfrm>
            <a:off x="477680" y="1557855"/>
            <a:ext cx="11176825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45000">
                  <a:schemeClr val="accent3"/>
                </a:gs>
                <a:gs pos="80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Shape 30">
            <a:extLst>
              <a:ext uri="{FF2B5EF4-FFF2-40B4-BE49-F238E27FC236}">
                <a16:creationId xmlns:a16="http://schemas.microsoft.com/office/drawing/2014/main" id="{A9108F10-9B08-1C48-B183-F48B5B8DEC25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790049" y="3414379"/>
            <a:ext cx="2736035" cy="134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90000"/>
              <a:buFont typeface="Arial"/>
              <a:buChar char="•"/>
              <a:tabLst/>
              <a:defRPr sz="1467" b="0" i="0" u="none" strike="noStrike" cap="none" baseline="0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sp>
        <p:nvSpPr>
          <p:cNvPr id="44" name="Shape 30">
            <a:extLst>
              <a:ext uri="{FF2B5EF4-FFF2-40B4-BE49-F238E27FC236}">
                <a16:creationId xmlns:a16="http://schemas.microsoft.com/office/drawing/2014/main" id="{B458893C-44D6-B248-AE9A-2A25EABF9E38}"/>
              </a:ext>
            </a:extLst>
          </p:cNvPr>
          <p:cNvSpPr txBox="1">
            <a:spLocks noGrp="1"/>
          </p:cNvSpPr>
          <p:nvPr>
            <p:ph type="body" idx="19" hasCustomPrompt="1"/>
          </p:nvPr>
        </p:nvSpPr>
        <p:spPr>
          <a:xfrm>
            <a:off x="4725443" y="3414379"/>
            <a:ext cx="2736035" cy="134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90000"/>
              <a:buFont typeface="Arial"/>
              <a:buChar char="•"/>
              <a:tabLst/>
              <a:defRPr sz="1467" b="0" i="0" u="none" strike="noStrike" cap="none" baseline="0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sp>
        <p:nvSpPr>
          <p:cNvPr id="46" name="Shape 30">
            <a:extLst>
              <a:ext uri="{FF2B5EF4-FFF2-40B4-BE49-F238E27FC236}">
                <a16:creationId xmlns:a16="http://schemas.microsoft.com/office/drawing/2014/main" id="{27A97681-5093-7944-A3EB-3D58810E1D9F}"/>
              </a:ext>
            </a:extLst>
          </p:cNvPr>
          <p:cNvSpPr txBox="1">
            <a:spLocks noGrp="1"/>
          </p:cNvSpPr>
          <p:nvPr>
            <p:ph type="body" idx="20" hasCustomPrompt="1"/>
          </p:nvPr>
        </p:nvSpPr>
        <p:spPr>
          <a:xfrm>
            <a:off x="8506505" y="3414379"/>
            <a:ext cx="2736035" cy="134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90000"/>
              <a:buFont typeface="Arial"/>
              <a:buChar char="•"/>
              <a:tabLst/>
              <a:defRPr sz="1467" b="0" i="0" u="none" strike="noStrike" cap="none" baseline="0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C107A5DE-5F6B-C349-B43E-4D8C826700C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4198" y="2876273"/>
            <a:ext cx="2736849" cy="38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0516C21F-D3C0-1F4D-8E16-5889BF37561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25024" y="2876273"/>
            <a:ext cx="2736849" cy="38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7C5FE5B0-263D-DC4C-8379-6243282C515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421520" y="2876273"/>
            <a:ext cx="2736849" cy="38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98D05A7-4006-A24D-B3E6-B517F9511C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5112" y="396867"/>
            <a:ext cx="1171744" cy="27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071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3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77677" y="2341645"/>
            <a:ext cx="3360000" cy="3568089"/>
          </a:xfrm>
          <a:prstGeom prst="rect">
            <a:avLst/>
          </a:prstGeom>
          <a:solidFill>
            <a:schemeClr val="accent4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32"/>
          </a:p>
        </p:txBody>
      </p:sp>
      <p:sp>
        <p:nvSpPr>
          <p:cNvPr id="44" name="Rectangle 43"/>
          <p:cNvSpPr/>
          <p:nvPr userDrawn="1"/>
        </p:nvSpPr>
        <p:spPr>
          <a:xfrm>
            <a:off x="4352943" y="2341643"/>
            <a:ext cx="3360000" cy="3568091"/>
          </a:xfrm>
          <a:prstGeom prst="rect">
            <a:avLst/>
          </a:prstGeom>
          <a:solidFill>
            <a:schemeClr val="accent4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32"/>
          </a:p>
        </p:txBody>
      </p:sp>
      <p:sp>
        <p:nvSpPr>
          <p:cNvPr id="45" name="Rectangle 44"/>
          <p:cNvSpPr/>
          <p:nvPr userDrawn="1"/>
        </p:nvSpPr>
        <p:spPr>
          <a:xfrm>
            <a:off x="8228208" y="1845733"/>
            <a:ext cx="3360000" cy="4064000"/>
          </a:xfrm>
          <a:prstGeom prst="rect">
            <a:avLst/>
          </a:prstGeom>
          <a:solidFill>
            <a:schemeClr val="accent4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32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4679" y="787402"/>
            <a:ext cx="5211811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611" y="397573"/>
            <a:ext cx="1172479" cy="270391"/>
          </a:xfrm>
          <a:prstGeom prst="rect">
            <a:avLst/>
          </a:prstGeom>
        </p:spPr>
      </p:pic>
      <p:sp>
        <p:nvSpPr>
          <p:cNvPr id="12" name="Footer Placeholder 3"/>
          <p:cNvSpPr txBox="1">
            <a:spLocks/>
          </p:cNvSpPr>
          <p:nvPr userDrawn="1"/>
        </p:nvSpPr>
        <p:spPr>
          <a:xfrm>
            <a:off x="369461" y="6234527"/>
            <a:ext cx="1732895" cy="3085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33" b="0" i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tvsquared.com</a:t>
            </a:r>
            <a:endParaRPr lang="en-US" sz="1333" b="0" i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3" name="Footer Placeholder 3"/>
          <p:cNvSpPr txBox="1">
            <a:spLocks/>
          </p:cNvSpPr>
          <p:nvPr userDrawn="1"/>
        </p:nvSpPr>
        <p:spPr>
          <a:xfrm>
            <a:off x="11035704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957679" y="2560133"/>
            <a:ext cx="2400000" cy="1920000"/>
          </a:xfrm>
          <a:custGeom>
            <a:avLst/>
            <a:gdLst>
              <a:gd name="connsiteX0" fmla="*/ 0 w 5070075"/>
              <a:gd name="connsiteY0" fmla="*/ 0 h 2849779"/>
              <a:gd name="connsiteX1" fmla="*/ 5070075 w 5070075"/>
              <a:gd name="connsiteY1" fmla="*/ 0 h 2849779"/>
              <a:gd name="connsiteX2" fmla="*/ 5070075 w 5070075"/>
              <a:gd name="connsiteY2" fmla="*/ 2849779 h 2849779"/>
              <a:gd name="connsiteX3" fmla="*/ 0 w 5070075"/>
              <a:gd name="connsiteY3" fmla="*/ 2849779 h 284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0075" h="2849779">
                <a:moveTo>
                  <a:pt x="0" y="0"/>
                </a:moveTo>
                <a:lnTo>
                  <a:pt x="5070075" y="0"/>
                </a:lnTo>
                <a:lnTo>
                  <a:pt x="5070075" y="2849779"/>
                </a:lnTo>
                <a:lnTo>
                  <a:pt x="0" y="2849779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832944" y="2560133"/>
            <a:ext cx="2400000" cy="1920000"/>
          </a:xfrm>
          <a:custGeom>
            <a:avLst/>
            <a:gdLst>
              <a:gd name="connsiteX0" fmla="*/ 0 w 5070075"/>
              <a:gd name="connsiteY0" fmla="*/ 0 h 2849779"/>
              <a:gd name="connsiteX1" fmla="*/ 5070075 w 5070075"/>
              <a:gd name="connsiteY1" fmla="*/ 0 h 2849779"/>
              <a:gd name="connsiteX2" fmla="*/ 5070075 w 5070075"/>
              <a:gd name="connsiteY2" fmla="*/ 2849779 h 2849779"/>
              <a:gd name="connsiteX3" fmla="*/ 0 w 5070075"/>
              <a:gd name="connsiteY3" fmla="*/ 2849779 h 284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0075" h="2849779">
                <a:moveTo>
                  <a:pt x="0" y="0"/>
                </a:moveTo>
                <a:lnTo>
                  <a:pt x="5070075" y="0"/>
                </a:lnTo>
                <a:lnTo>
                  <a:pt x="5070075" y="2849779"/>
                </a:lnTo>
                <a:lnTo>
                  <a:pt x="0" y="2849779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708209" y="2560133"/>
            <a:ext cx="2400000" cy="1920000"/>
          </a:xfrm>
          <a:custGeom>
            <a:avLst/>
            <a:gdLst>
              <a:gd name="connsiteX0" fmla="*/ 0 w 5070075"/>
              <a:gd name="connsiteY0" fmla="*/ 0 h 2849779"/>
              <a:gd name="connsiteX1" fmla="*/ 5070075 w 5070075"/>
              <a:gd name="connsiteY1" fmla="*/ 0 h 2849779"/>
              <a:gd name="connsiteX2" fmla="*/ 5070075 w 5070075"/>
              <a:gd name="connsiteY2" fmla="*/ 2849779 h 2849779"/>
              <a:gd name="connsiteX3" fmla="*/ 0 w 5070075"/>
              <a:gd name="connsiteY3" fmla="*/ 2849779 h 284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0075" h="2849779">
                <a:moveTo>
                  <a:pt x="0" y="0"/>
                </a:moveTo>
                <a:lnTo>
                  <a:pt x="5070075" y="0"/>
                </a:lnTo>
                <a:lnTo>
                  <a:pt x="5070075" y="2849779"/>
                </a:lnTo>
                <a:lnTo>
                  <a:pt x="0" y="2849779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53" name="Rectangle 52"/>
          <p:cNvSpPr/>
          <p:nvPr userDrawn="1"/>
        </p:nvSpPr>
        <p:spPr>
          <a:xfrm>
            <a:off x="477679" y="1845735"/>
            <a:ext cx="3360000" cy="5083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32"/>
          </a:p>
        </p:txBody>
      </p:sp>
      <p:sp>
        <p:nvSpPr>
          <p:cNvPr id="54" name="Rectangle 53"/>
          <p:cNvSpPr/>
          <p:nvPr userDrawn="1"/>
        </p:nvSpPr>
        <p:spPr>
          <a:xfrm>
            <a:off x="4352944" y="1845735"/>
            <a:ext cx="3360000" cy="5083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32"/>
          </a:p>
        </p:txBody>
      </p:sp>
      <p:sp>
        <p:nvSpPr>
          <p:cNvPr id="55" name="Rectangle 54"/>
          <p:cNvSpPr/>
          <p:nvPr userDrawn="1"/>
        </p:nvSpPr>
        <p:spPr>
          <a:xfrm>
            <a:off x="8228209" y="1845735"/>
            <a:ext cx="3360000" cy="508389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32"/>
          </a:p>
        </p:txBody>
      </p:sp>
      <p:sp>
        <p:nvSpPr>
          <p:cNvPr id="56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477680" y="4770809"/>
            <a:ext cx="3360001" cy="1054256"/>
          </a:xfrm>
          <a:prstGeom prst="rect">
            <a:avLst/>
          </a:prstGeom>
        </p:spPr>
        <p:txBody>
          <a:bodyPr/>
          <a:lstStyle>
            <a:lvl1pPr marL="0" marR="0" indent="0" algn="ctr" defTabSz="121917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33" b="0" i="0" baseline="0">
                <a:latin typeface="Montserrat Light" pitchFamily="2" charset="77"/>
                <a:ea typeface="Montserrat Light" pitchFamily="2" charset="77"/>
                <a:cs typeface="Montserrat Light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This paragraph is a good place for a title description. This paragraph is a good place for a title description. This paragraph is a good place for a title description.</a:t>
            </a:r>
          </a:p>
          <a:p>
            <a:pPr lvl="0"/>
            <a:endParaRPr lang="en-US"/>
          </a:p>
        </p:txBody>
      </p:sp>
      <p:sp>
        <p:nvSpPr>
          <p:cNvPr id="71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4352945" y="4770809"/>
            <a:ext cx="3360001" cy="1054256"/>
          </a:xfrm>
          <a:prstGeom prst="rect">
            <a:avLst/>
          </a:prstGeom>
        </p:spPr>
        <p:txBody>
          <a:bodyPr/>
          <a:lstStyle>
            <a:lvl1pPr marL="0" marR="0" indent="0" algn="ctr" defTabSz="121917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33" b="0" i="0" baseline="0">
                <a:latin typeface="Montserrat Light" pitchFamily="2" charset="77"/>
                <a:ea typeface="Montserrat Light" pitchFamily="2" charset="77"/>
                <a:cs typeface="Montserrat Light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This paragraph is a good place for a title description. This paragraph is a good place for a title description. This paragraph is a good place for a title description.</a:t>
            </a:r>
          </a:p>
          <a:p>
            <a:pPr lvl="0"/>
            <a:endParaRPr lang="en-US"/>
          </a:p>
        </p:txBody>
      </p:sp>
      <p:sp>
        <p:nvSpPr>
          <p:cNvPr id="72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8228210" y="4770809"/>
            <a:ext cx="3360001" cy="1054256"/>
          </a:xfrm>
          <a:prstGeom prst="rect">
            <a:avLst/>
          </a:prstGeom>
        </p:spPr>
        <p:txBody>
          <a:bodyPr/>
          <a:lstStyle>
            <a:lvl1pPr marL="0" marR="0" indent="0" algn="ctr" defTabSz="121917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33" b="0" i="0" baseline="0">
                <a:latin typeface="Montserrat Light" pitchFamily="2" charset="77"/>
                <a:ea typeface="Montserrat Light" pitchFamily="2" charset="77"/>
                <a:cs typeface="Montserrat Light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This paragraph is a good place for a title description. This paragraph is a good place for a title description. This paragraph is a good place for a title description.</a:t>
            </a:r>
          </a:p>
          <a:p>
            <a:pPr lvl="0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A062A6-F942-9744-9D48-AFC4AB8D823D}"/>
              </a:ext>
            </a:extLst>
          </p:cNvPr>
          <p:cNvCxnSpPr/>
          <p:nvPr userDrawn="1"/>
        </p:nvCxnSpPr>
        <p:spPr>
          <a:xfrm>
            <a:off x="477680" y="1557855"/>
            <a:ext cx="11176825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45000">
                  <a:schemeClr val="accent3"/>
                </a:gs>
                <a:gs pos="80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477679" y="1911098"/>
            <a:ext cx="3360000" cy="37181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133"/>
              </a:lnSpc>
              <a:spcBef>
                <a:spcPts val="0"/>
              </a:spcBef>
              <a:buNone/>
              <a:defRPr sz="1867" b="0" i="0">
                <a:solidFill>
                  <a:schemeClr val="bg1"/>
                </a:solidFill>
                <a:latin typeface="Montserrat Medium" pitchFamily="2" charset="77"/>
                <a:ea typeface="Montserrat Medium" pitchFamily="2" charset="77"/>
                <a:cs typeface="Montserrat Medium" pitchFamily="2" charset="77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4352945" y="1911098"/>
            <a:ext cx="3359999" cy="37181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133"/>
              </a:lnSpc>
              <a:spcBef>
                <a:spcPts val="0"/>
              </a:spcBef>
              <a:buNone/>
              <a:defRPr sz="1867" b="0" i="0">
                <a:solidFill>
                  <a:schemeClr val="bg1"/>
                </a:solidFill>
                <a:latin typeface="Montserrat Medium" pitchFamily="2" charset="77"/>
                <a:ea typeface="Montserrat Medium" pitchFamily="2" charset="77"/>
                <a:cs typeface="Montserrat Medium" pitchFamily="2" charset="77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8228209" y="1911098"/>
            <a:ext cx="3360000" cy="37181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133"/>
              </a:lnSpc>
              <a:spcBef>
                <a:spcPts val="0"/>
              </a:spcBef>
              <a:buNone/>
              <a:defRPr sz="1867" b="0" i="0">
                <a:solidFill>
                  <a:schemeClr val="bg1"/>
                </a:solidFill>
                <a:latin typeface="Montserrat Medium" pitchFamily="2" charset="77"/>
                <a:ea typeface="Montserrat Medium" pitchFamily="2" charset="77"/>
                <a:cs typeface="Montserrat Medium" pitchFamily="2" charset="77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</p:spTree>
    <p:extLst>
      <p:ext uri="{BB962C8B-B14F-4D97-AF65-F5344CB8AC3E}">
        <p14:creationId xmlns:p14="http://schemas.microsoft.com/office/powerpoint/2010/main" val="1384581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reen_mockup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 txBox="1">
            <a:spLocks/>
          </p:cNvSpPr>
          <p:nvPr userDrawn="1"/>
        </p:nvSpPr>
        <p:spPr>
          <a:xfrm>
            <a:off x="369461" y="6234527"/>
            <a:ext cx="1732895" cy="3085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33" b="0" i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tvsquared.com</a:t>
            </a:r>
            <a:endParaRPr lang="en-US" sz="1333" b="0" i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4679" y="787402"/>
            <a:ext cx="5211811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487" y="383983"/>
            <a:ext cx="5211811" cy="326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chemeClr val="accent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3" name="Footer Placeholder 3"/>
          <p:cNvSpPr txBox="1">
            <a:spLocks/>
          </p:cNvSpPr>
          <p:nvPr userDrawn="1"/>
        </p:nvSpPr>
        <p:spPr>
          <a:xfrm>
            <a:off x="4926307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sp>
        <p:nvSpPr>
          <p:cNvPr id="16" name="Shape 30">
            <a:extLst>
              <a:ext uri="{FF2B5EF4-FFF2-40B4-BE49-F238E27FC236}">
                <a16:creationId xmlns:a16="http://schemas.microsoft.com/office/drawing/2014/main" id="{C3A93305-9405-A14E-8D01-A3A351EB1DFC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340680" y="1724783"/>
            <a:ext cx="5109553" cy="417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90000"/>
              <a:buFont typeface="Arial"/>
              <a:buChar char="•"/>
              <a:tabLst/>
              <a:defRPr sz="1867" b="0" i="0" u="none" strike="noStrike" cap="none" baseline="0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  <a:p>
            <a:pPr lvl="1"/>
            <a:r>
              <a:rPr lang="en-GB"/>
              <a:t>Click to add text	</a:t>
            </a:r>
          </a:p>
          <a:p>
            <a:pPr lvl="2"/>
            <a:r>
              <a:rPr lang="en-GB"/>
              <a:t>Click to add text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028A04-018C-7342-AA2C-E0FB50FD585C}"/>
              </a:ext>
            </a:extLst>
          </p:cNvPr>
          <p:cNvCxnSpPr>
            <a:cxnSpLocks/>
          </p:cNvCxnSpPr>
          <p:nvPr userDrawn="1"/>
        </p:nvCxnSpPr>
        <p:spPr>
          <a:xfrm>
            <a:off x="477679" y="1557855"/>
            <a:ext cx="5088812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45000">
                  <a:schemeClr val="accent3"/>
                </a:gs>
                <a:gs pos="80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3F034C5-3A70-5843-8306-AFB56606C0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5112" y="396867"/>
            <a:ext cx="1171744" cy="2724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35BEBD-9256-9B40-AB80-C7ADA5310665}"/>
              </a:ext>
            </a:extLst>
          </p:cNvPr>
          <p:cNvGrpSpPr/>
          <p:nvPr userDrawn="1"/>
        </p:nvGrpSpPr>
        <p:grpSpPr>
          <a:xfrm>
            <a:off x="6611143" y="1493276"/>
            <a:ext cx="5065716" cy="4421616"/>
            <a:chOff x="4958356" y="1119957"/>
            <a:chExt cx="3799287" cy="3316212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8357" y="1123667"/>
              <a:ext cx="3799286" cy="3312502"/>
            </a:xfrm>
            <a:prstGeom prst="rect">
              <a:avLst/>
            </a:prstGeom>
            <a:effectLst/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8996D7B3-9F19-C24C-9B97-27F17A6F4C68}"/>
                </a:ext>
              </a:extLst>
            </p:cNvPr>
            <p:cNvSpPr/>
            <p:nvPr userDrawn="1"/>
          </p:nvSpPr>
          <p:spPr>
            <a:xfrm>
              <a:off x="4958356" y="1119957"/>
              <a:ext cx="3799285" cy="2736609"/>
            </a:xfrm>
            <a:prstGeom prst="roundRect">
              <a:avLst>
                <a:gd name="adj" fmla="val 5254"/>
              </a:avLst>
            </a:pr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32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D8D35C6-890D-F44C-B7F6-87275F496ECF}"/>
              </a:ext>
            </a:extLst>
          </p:cNvPr>
          <p:cNvSpPr txBox="1"/>
          <p:nvPr userDrawn="1"/>
        </p:nvSpPr>
        <p:spPr>
          <a:xfrm>
            <a:off x="11437228" y="-870857"/>
            <a:ext cx="65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endParaRPr lang="en-US" sz="1867" b="1">
              <a:solidFill>
                <a:schemeClr val="tx2"/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819483" y="1749643"/>
            <a:ext cx="4649037" cy="2625971"/>
          </a:xfrm>
          <a:custGeom>
            <a:avLst/>
            <a:gdLst>
              <a:gd name="connsiteX0" fmla="*/ 0 w 5070075"/>
              <a:gd name="connsiteY0" fmla="*/ 0 h 2849779"/>
              <a:gd name="connsiteX1" fmla="*/ 5070075 w 5070075"/>
              <a:gd name="connsiteY1" fmla="*/ 0 h 2849779"/>
              <a:gd name="connsiteX2" fmla="*/ 5070075 w 5070075"/>
              <a:gd name="connsiteY2" fmla="*/ 2849779 h 2849779"/>
              <a:gd name="connsiteX3" fmla="*/ 0 w 5070075"/>
              <a:gd name="connsiteY3" fmla="*/ 2849779 h 284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0075" h="2849779">
                <a:moveTo>
                  <a:pt x="0" y="0"/>
                </a:moveTo>
                <a:lnTo>
                  <a:pt x="5070075" y="0"/>
                </a:lnTo>
                <a:lnTo>
                  <a:pt x="5070075" y="2849779"/>
                </a:lnTo>
                <a:lnTo>
                  <a:pt x="0" y="284977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54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creen_mockup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 txBox="1">
            <a:spLocks/>
          </p:cNvSpPr>
          <p:nvPr userDrawn="1"/>
        </p:nvSpPr>
        <p:spPr>
          <a:xfrm>
            <a:off x="369461" y="6234527"/>
            <a:ext cx="1732895" cy="3085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33" b="0" i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tvsquared.com</a:t>
            </a:r>
            <a:endParaRPr lang="en-US" sz="1333" b="0" i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4679" y="787402"/>
            <a:ext cx="5211811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487" y="383983"/>
            <a:ext cx="5211811" cy="326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chemeClr val="accent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3" name="Footer Placeholder 3"/>
          <p:cNvSpPr txBox="1">
            <a:spLocks/>
          </p:cNvSpPr>
          <p:nvPr userDrawn="1"/>
        </p:nvSpPr>
        <p:spPr>
          <a:xfrm>
            <a:off x="4926307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sp>
        <p:nvSpPr>
          <p:cNvPr id="16" name="Shape 30">
            <a:extLst>
              <a:ext uri="{FF2B5EF4-FFF2-40B4-BE49-F238E27FC236}">
                <a16:creationId xmlns:a16="http://schemas.microsoft.com/office/drawing/2014/main" id="{C3A93305-9405-A14E-8D01-A3A351EB1DFC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340680" y="1724783"/>
            <a:ext cx="5109553" cy="417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90000"/>
              <a:buFont typeface="Arial"/>
              <a:buChar char="•"/>
              <a:tabLst/>
              <a:defRPr sz="1867" b="0" i="0" u="none" strike="noStrike" cap="none" baseline="0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  <a:p>
            <a:pPr lvl="1"/>
            <a:r>
              <a:rPr lang="en-GB"/>
              <a:t>Click to add text	</a:t>
            </a:r>
          </a:p>
          <a:p>
            <a:pPr lvl="2"/>
            <a:r>
              <a:rPr lang="en-GB"/>
              <a:t>Click to add text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028A04-018C-7342-AA2C-E0FB50FD585C}"/>
              </a:ext>
            </a:extLst>
          </p:cNvPr>
          <p:cNvCxnSpPr>
            <a:cxnSpLocks/>
          </p:cNvCxnSpPr>
          <p:nvPr userDrawn="1"/>
        </p:nvCxnSpPr>
        <p:spPr>
          <a:xfrm>
            <a:off x="477679" y="1557855"/>
            <a:ext cx="5088812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45000">
                  <a:schemeClr val="accent3"/>
                </a:gs>
                <a:gs pos="80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3F034C5-3A70-5843-8306-AFB56606C0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5112" y="396867"/>
            <a:ext cx="1171744" cy="2724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35BEBD-9256-9B40-AB80-C7ADA5310665}"/>
              </a:ext>
            </a:extLst>
          </p:cNvPr>
          <p:cNvGrpSpPr/>
          <p:nvPr userDrawn="1"/>
        </p:nvGrpSpPr>
        <p:grpSpPr>
          <a:xfrm>
            <a:off x="6611143" y="1493276"/>
            <a:ext cx="5065716" cy="4421616"/>
            <a:chOff x="4958356" y="1119957"/>
            <a:chExt cx="3799287" cy="3316212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8357" y="1123667"/>
              <a:ext cx="3799286" cy="3312502"/>
            </a:xfrm>
            <a:prstGeom prst="rect">
              <a:avLst/>
            </a:prstGeom>
            <a:effectLst/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8996D7B3-9F19-C24C-9B97-27F17A6F4C68}"/>
                </a:ext>
              </a:extLst>
            </p:cNvPr>
            <p:cNvSpPr/>
            <p:nvPr userDrawn="1"/>
          </p:nvSpPr>
          <p:spPr>
            <a:xfrm>
              <a:off x="4958356" y="1119957"/>
              <a:ext cx="3799285" cy="2736609"/>
            </a:xfrm>
            <a:prstGeom prst="roundRect">
              <a:avLst>
                <a:gd name="adj" fmla="val 5254"/>
              </a:avLst>
            </a:pr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32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D8D35C6-890D-F44C-B7F6-87275F496ECF}"/>
              </a:ext>
            </a:extLst>
          </p:cNvPr>
          <p:cNvSpPr txBox="1"/>
          <p:nvPr userDrawn="1"/>
        </p:nvSpPr>
        <p:spPr>
          <a:xfrm>
            <a:off x="11437228" y="-870857"/>
            <a:ext cx="65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endParaRPr lang="en-US" sz="1867" b="1">
              <a:solidFill>
                <a:schemeClr val="tx2"/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819483" y="1749643"/>
            <a:ext cx="4649037" cy="2625971"/>
          </a:xfrm>
          <a:custGeom>
            <a:avLst/>
            <a:gdLst>
              <a:gd name="connsiteX0" fmla="*/ 0 w 5070075"/>
              <a:gd name="connsiteY0" fmla="*/ 0 h 2849779"/>
              <a:gd name="connsiteX1" fmla="*/ 5070075 w 5070075"/>
              <a:gd name="connsiteY1" fmla="*/ 0 h 2849779"/>
              <a:gd name="connsiteX2" fmla="*/ 5070075 w 5070075"/>
              <a:gd name="connsiteY2" fmla="*/ 2849779 h 2849779"/>
              <a:gd name="connsiteX3" fmla="*/ 0 w 5070075"/>
              <a:gd name="connsiteY3" fmla="*/ 2849779 h 284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0075" h="2849779">
                <a:moveTo>
                  <a:pt x="0" y="0"/>
                </a:moveTo>
                <a:lnTo>
                  <a:pt x="5070075" y="0"/>
                </a:lnTo>
                <a:lnTo>
                  <a:pt x="5070075" y="2849779"/>
                </a:lnTo>
                <a:lnTo>
                  <a:pt x="0" y="284977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99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22197-EA75-7C43-A891-3E34D66C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50571-AFBE-7C4C-A2F3-761335BCE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1F708-0D8A-FE4D-BFDD-990819C45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4C672-9FA9-2E46-9721-1933E1CC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02321-B7DD-9241-AF4F-0B56185C1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83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creen_mockup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 txBox="1">
            <a:spLocks/>
          </p:cNvSpPr>
          <p:nvPr userDrawn="1"/>
        </p:nvSpPr>
        <p:spPr>
          <a:xfrm>
            <a:off x="369461" y="6234527"/>
            <a:ext cx="1732895" cy="3085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33" b="0" i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tvsquared.com</a:t>
            </a:r>
            <a:endParaRPr lang="en-US" sz="1333" b="0" i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4679" y="787402"/>
            <a:ext cx="5211811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487" y="383983"/>
            <a:ext cx="5211811" cy="326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chemeClr val="accent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3" name="Footer Placeholder 3"/>
          <p:cNvSpPr txBox="1">
            <a:spLocks/>
          </p:cNvSpPr>
          <p:nvPr userDrawn="1"/>
        </p:nvSpPr>
        <p:spPr>
          <a:xfrm>
            <a:off x="4926307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101" y="1233166"/>
            <a:ext cx="6094899" cy="3985125"/>
          </a:xfrm>
          <a:prstGeom prst="rect">
            <a:avLst/>
          </a:prstGeom>
        </p:spPr>
      </p:pic>
      <p:sp>
        <p:nvSpPr>
          <p:cNvPr id="15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007051" y="1749643"/>
            <a:ext cx="4287296" cy="2625971"/>
          </a:xfrm>
          <a:custGeom>
            <a:avLst/>
            <a:gdLst>
              <a:gd name="connsiteX0" fmla="*/ 0 w 5070075"/>
              <a:gd name="connsiteY0" fmla="*/ 0 h 2849779"/>
              <a:gd name="connsiteX1" fmla="*/ 5070075 w 5070075"/>
              <a:gd name="connsiteY1" fmla="*/ 0 h 2849779"/>
              <a:gd name="connsiteX2" fmla="*/ 5070075 w 5070075"/>
              <a:gd name="connsiteY2" fmla="*/ 2849779 h 2849779"/>
              <a:gd name="connsiteX3" fmla="*/ 0 w 5070075"/>
              <a:gd name="connsiteY3" fmla="*/ 2849779 h 284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0075" h="2849779">
                <a:moveTo>
                  <a:pt x="0" y="0"/>
                </a:moveTo>
                <a:lnTo>
                  <a:pt x="5070075" y="0"/>
                </a:lnTo>
                <a:lnTo>
                  <a:pt x="5070075" y="2849779"/>
                </a:lnTo>
                <a:lnTo>
                  <a:pt x="0" y="284977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Shape 30">
            <a:extLst>
              <a:ext uri="{FF2B5EF4-FFF2-40B4-BE49-F238E27FC236}">
                <a16:creationId xmlns:a16="http://schemas.microsoft.com/office/drawing/2014/main" id="{982A79E8-A694-E942-BDE1-1A8D47E7EE85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340680" y="1724783"/>
            <a:ext cx="5109553" cy="417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90000"/>
              <a:buFont typeface="Arial"/>
              <a:buChar char="•"/>
              <a:tabLst/>
              <a:defRPr sz="1867" b="0" i="0" u="none" strike="noStrike" cap="none" baseline="0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  <a:p>
            <a:pPr lvl="1"/>
            <a:r>
              <a:rPr lang="en-GB"/>
              <a:t>Click to add text	</a:t>
            </a:r>
          </a:p>
          <a:p>
            <a:pPr lvl="2"/>
            <a:r>
              <a:rPr lang="en-GB"/>
              <a:t>Click to add text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6B65B3-A932-D540-9CBA-9E3D708242AC}"/>
              </a:ext>
            </a:extLst>
          </p:cNvPr>
          <p:cNvCxnSpPr>
            <a:cxnSpLocks/>
          </p:cNvCxnSpPr>
          <p:nvPr userDrawn="1"/>
        </p:nvCxnSpPr>
        <p:spPr>
          <a:xfrm>
            <a:off x="477679" y="1557855"/>
            <a:ext cx="5088812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45000">
                  <a:schemeClr val="accent3"/>
                </a:gs>
                <a:gs pos="80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A39B2641-5494-294F-A7FE-E5D9D654D4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5112" y="396867"/>
            <a:ext cx="1171744" cy="27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712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reen_mockup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 txBox="1">
            <a:spLocks/>
          </p:cNvSpPr>
          <p:nvPr userDrawn="1"/>
        </p:nvSpPr>
        <p:spPr>
          <a:xfrm>
            <a:off x="369461" y="6234527"/>
            <a:ext cx="1732895" cy="3085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33" b="0" i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tvsquared.com</a:t>
            </a:r>
            <a:endParaRPr lang="en-US" sz="1333" b="0" i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4679" y="787402"/>
            <a:ext cx="5211811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487" y="383983"/>
            <a:ext cx="5211811" cy="326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chemeClr val="accent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3" name="Footer Placeholder 3"/>
          <p:cNvSpPr txBox="1">
            <a:spLocks/>
          </p:cNvSpPr>
          <p:nvPr userDrawn="1"/>
        </p:nvSpPr>
        <p:spPr>
          <a:xfrm>
            <a:off x="4926307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101" y="1233166"/>
            <a:ext cx="6094899" cy="3985125"/>
          </a:xfrm>
          <a:prstGeom prst="rect">
            <a:avLst/>
          </a:prstGeom>
        </p:spPr>
      </p:pic>
      <p:sp>
        <p:nvSpPr>
          <p:cNvPr id="15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007051" y="1749643"/>
            <a:ext cx="4287296" cy="2625971"/>
          </a:xfrm>
          <a:custGeom>
            <a:avLst/>
            <a:gdLst>
              <a:gd name="connsiteX0" fmla="*/ 0 w 5070075"/>
              <a:gd name="connsiteY0" fmla="*/ 0 h 2849779"/>
              <a:gd name="connsiteX1" fmla="*/ 5070075 w 5070075"/>
              <a:gd name="connsiteY1" fmla="*/ 0 h 2849779"/>
              <a:gd name="connsiteX2" fmla="*/ 5070075 w 5070075"/>
              <a:gd name="connsiteY2" fmla="*/ 2849779 h 2849779"/>
              <a:gd name="connsiteX3" fmla="*/ 0 w 5070075"/>
              <a:gd name="connsiteY3" fmla="*/ 2849779 h 284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0075" h="2849779">
                <a:moveTo>
                  <a:pt x="0" y="0"/>
                </a:moveTo>
                <a:lnTo>
                  <a:pt x="5070075" y="0"/>
                </a:lnTo>
                <a:lnTo>
                  <a:pt x="5070075" y="2849779"/>
                </a:lnTo>
                <a:lnTo>
                  <a:pt x="0" y="284977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Shape 30">
            <a:extLst>
              <a:ext uri="{FF2B5EF4-FFF2-40B4-BE49-F238E27FC236}">
                <a16:creationId xmlns:a16="http://schemas.microsoft.com/office/drawing/2014/main" id="{982A79E8-A694-E942-BDE1-1A8D47E7EE85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340680" y="1724783"/>
            <a:ext cx="5109553" cy="417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7796" marR="0" lvl="0" indent="-165096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90000"/>
              <a:buFont typeface="Arial"/>
              <a:buChar char="•"/>
              <a:tabLst/>
              <a:defRPr sz="1867" b="0" i="0" u="none" strike="noStrike" cap="none" baseline="0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9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pitchFamily="2" charset="77"/>
                <a:ea typeface="Montserrat Light" pitchFamily="2" charset="77"/>
                <a:cs typeface="Montserrat Light" pitchFamily="2" charset="77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  <a:p>
            <a:pPr lvl="1"/>
            <a:r>
              <a:rPr lang="en-GB"/>
              <a:t>Click to add text	</a:t>
            </a:r>
          </a:p>
          <a:p>
            <a:pPr lvl="2"/>
            <a:r>
              <a:rPr lang="en-GB"/>
              <a:t>Click to add text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6B65B3-A932-D540-9CBA-9E3D708242AC}"/>
              </a:ext>
            </a:extLst>
          </p:cNvPr>
          <p:cNvCxnSpPr>
            <a:cxnSpLocks/>
          </p:cNvCxnSpPr>
          <p:nvPr userDrawn="1"/>
        </p:nvCxnSpPr>
        <p:spPr>
          <a:xfrm>
            <a:off x="477679" y="1557855"/>
            <a:ext cx="5088812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45000">
                  <a:schemeClr val="accent3"/>
                </a:gs>
                <a:gs pos="80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A39B2641-5494-294F-A7FE-E5D9D654D4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5112" y="396867"/>
            <a:ext cx="1171744" cy="27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963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198AD5B-B330-0748-8AC8-24CA9A18D182}"/>
              </a:ext>
            </a:extLst>
          </p:cNvPr>
          <p:cNvCxnSpPr>
            <a:cxnSpLocks/>
            <a:stCxn id="40" idx="1"/>
          </p:cNvCxnSpPr>
          <p:nvPr userDrawn="1"/>
        </p:nvCxnSpPr>
        <p:spPr>
          <a:xfrm>
            <a:off x="532485" y="3453861"/>
            <a:ext cx="8112643" cy="11945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45000">
                  <a:schemeClr val="accent3"/>
                </a:gs>
                <a:gs pos="80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4679" y="787402"/>
            <a:ext cx="11299824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487" y="383983"/>
            <a:ext cx="5211811" cy="326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chemeClr val="accent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1" name="Footer Placeholder 3"/>
          <p:cNvSpPr txBox="1">
            <a:spLocks/>
          </p:cNvSpPr>
          <p:nvPr userDrawn="1"/>
        </p:nvSpPr>
        <p:spPr>
          <a:xfrm>
            <a:off x="369461" y="6234527"/>
            <a:ext cx="1732895" cy="3085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33" b="0" i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tvsquared.com</a:t>
            </a:r>
            <a:endParaRPr lang="en-US" sz="1333" b="0" i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2" name="Footer Placeholder 3"/>
          <p:cNvSpPr txBox="1">
            <a:spLocks/>
          </p:cNvSpPr>
          <p:nvPr userDrawn="1"/>
        </p:nvSpPr>
        <p:spPr>
          <a:xfrm>
            <a:off x="11035704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150BC26-9C62-6241-8397-9FA4EDD9DF9C}"/>
              </a:ext>
            </a:extLst>
          </p:cNvPr>
          <p:cNvSpPr/>
          <p:nvPr userDrawn="1"/>
        </p:nvSpPr>
        <p:spPr>
          <a:xfrm>
            <a:off x="478367" y="3266420"/>
            <a:ext cx="381581" cy="38158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32">
              <a:latin typeface="Montserrat" panose="00000500000000000000" pitchFamily="50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11C5EB9-6065-764A-B124-8113BA86CDD6}"/>
              </a:ext>
            </a:extLst>
          </p:cNvPr>
          <p:cNvSpPr/>
          <p:nvPr userDrawn="1"/>
        </p:nvSpPr>
        <p:spPr>
          <a:xfrm>
            <a:off x="3084857" y="3266420"/>
            <a:ext cx="381581" cy="38158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32">
              <a:latin typeface="Montserrat" panose="00000500000000000000" pitchFamily="50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3D7ABA1-B7F2-D349-8393-A3F96066CF9B}"/>
              </a:ext>
            </a:extLst>
          </p:cNvPr>
          <p:cNvSpPr/>
          <p:nvPr userDrawn="1"/>
        </p:nvSpPr>
        <p:spPr>
          <a:xfrm>
            <a:off x="5691348" y="3266420"/>
            <a:ext cx="381581" cy="38158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32">
              <a:latin typeface="Montserrat" panose="00000500000000000000" pitchFamily="50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9A86AC1-7C60-2E44-86F7-AAB83CBCED85}"/>
              </a:ext>
            </a:extLst>
          </p:cNvPr>
          <p:cNvSpPr/>
          <p:nvPr userDrawn="1"/>
        </p:nvSpPr>
        <p:spPr>
          <a:xfrm>
            <a:off x="8297839" y="3266420"/>
            <a:ext cx="381581" cy="38158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32">
              <a:latin typeface="Montserrat" panose="00000500000000000000" pitchFamily="50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298114-C8CC-2C42-97D4-19F71CD04068}"/>
              </a:ext>
            </a:extLst>
          </p:cNvPr>
          <p:cNvSpPr txBox="1"/>
          <p:nvPr userDrawn="1"/>
        </p:nvSpPr>
        <p:spPr>
          <a:xfrm>
            <a:off x="2122896" y="3913217"/>
            <a:ext cx="381581" cy="28732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67" b="1">
                <a:solidFill>
                  <a:schemeClr val="bg1"/>
                </a:solidFill>
                <a:latin typeface="Montserrat Semi" charset="0"/>
                <a:ea typeface="Montserrat Semi" charset="0"/>
                <a:cs typeface="Montserrat Semi" charset="0"/>
              </a:rPr>
              <a:t>1</a:t>
            </a:r>
            <a:endParaRPr lang="en-GB" sz="1867" b="1">
              <a:solidFill>
                <a:schemeClr val="bg1"/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82FE63-638C-9E49-8F44-312773D69EFD}"/>
              </a:ext>
            </a:extLst>
          </p:cNvPr>
          <p:cNvSpPr txBox="1"/>
          <p:nvPr userDrawn="1"/>
        </p:nvSpPr>
        <p:spPr>
          <a:xfrm>
            <a:off x="532485" y="3310199"/>
            <a:ext cx="282568" cy="28732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67" b="0" i="0">
                <a:solidFill>
                  <a:schemeClr val="bg1"/>
                </a:solidFill>
                <a:latin typeface="Montserrat Light" pitchFamily="2" charset="77"/>
                <a:ea typeface="Montserrat Semi" charset="0"/>
                <a:cs typeface="Montserrat Semi" charset="0"/>
              </a:rPr>
              <a:t>1</a:t>
            </a:r>
            <a:endParaRPr lang="en-GB" sz="1867" b="0" i="0">
              <a:solidFill>
                <a:schemeClr val="bg1"/>
              </a:solidFill>
              <a:latin typeface="Montserrat Light" pitchFamily="2" charset="77"/>
              <a:ea typeface="Montserrat Semi" charset="0"/>
              <a:cs typeface="Montserrat Semi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F349DC-7B22-6546-84FF-75E8926E69E2}"/>
              </a:ext>
            </a:extLst>
          </p:cNvPr>
          <p:cNvSpPr txBox="1"/>
          <p:nvPr userDrawn="1"/>
        </p:nvSpPr>
        <p:spPr>
          <a:xfrm>
            <a:off x="3129066" y="3310199"/>
            <a:ext cx="302476" cy="28732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67" b="0" i="0">
                <a:solidFill>
                  <a:schemeClr val="bg1"/>
                </a:solidFill>
                <a:latin typeface="Montserrat Light" pitchFamily="2" charset="77"/>
                <a:ea typeface="Montserrat Semi" charset="0"/>
                <a:cs typeface="Montserrat Semi" charset="0"/>
              </a:rPr>
              <a:t>2</a:t>
            </a:r>
            <a:endParaRPr lang="en-GB" sz="1867" b="0" i="0">
              <a:solidFill>
                <a:schemeClr val="bg1"/>
              </a:solidFill>
              <a:latin typeface="Montserrat Light" pitchFamily="2" charset="77"/>
              <a:ea typeface="Montserrat Semi" charset="0"/>
              <a:cs typeface="Montserrat Semi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A998916-8579-7A44-9E3C-9D72749A64FE}"/>
              </a:ext>
            </a:extLst>
          </p:cNvPr>
          <p:cNvSpPr txBox="1"/>
          <p:nvPr userDrawn="1"/>
        </p:nvSpPr>
        <p:spPr>
          <a:xfrm>
            <a:off x="5725645" y="3310199"/>
            <a:ext cx="302476" cy="28732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67" b="0" i="0">
                <a:solidFill>
                  <a:schemeClr val="bg1"/>
                </a:solidFill>
                <a:latin typeface="Montserrat Light" pitchFamily="2" charset="77"/>
                <a:ea typeface="Montserrat Semi" charset="0"/>
                <a:cs typeface="Montserrat Semi" charset="0"/>
              </a:rPr>
              <a:t>3</a:t>
            </a:r>
            <a:endParaRPr lang="en-GB" sz="1867" b="0" i="0">
              <a:solidFill>
                <a:schemeClr val="bg1"/>
              </a:solidFill>
              <a:latin typeface="Montserrat Light" pitchFamily="2" charset="77"/>
              <a:ea typeface="Montserrat Semi" charset="0"/>
              <a:cs typeface="Montserrat Semi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AAA662-1804-E54C-980E-1526F9188F96}"/>
              </a:ext>
            </a:extLst>
          </p:cNvPr>
          <p:cNvSpPr txBox="1"/>
          <p:nvPr userDrawn="1"/>
        </p:nvSpPr>
        <p:spPr>
          <a:xfrm>
            <a:off x="8342653" y="3310199"/>
            <a:ext cx="302476" cy="28732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67" b="0" i="0">
                <a:solidFill>
                  <a:schemeClr val="bg1"/>
                </a:solidFill>
                <a:latin typeface="Montserrat Light" pitchFamily="2" charset="77"/>
                <a:ea typeface="Montserrat Semi" charset="0"/>
                <a:cs typeface="Montserrat Semi" charset="0"/>
              </a:rPr>
              <a:t>4</a:t>
            </a:r>
            <a:endParaRPr lang="en-GB" sz="1867" b="0" i="0">
              <a:solidFill>
                <a:schemeClr val="bg1"/>
              </a:solidFill>
              <a:latin typeface="Montserrat Light" pitchFamily="2" charset="77"/>
              <a:ea typeface="Montserrat Semi" charset="0"/>
              <a:cs typeface="Montserrat Semi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82745-0A21-D34C-865A-80A6DEC52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458" y="3824422"/>
            <a:ext cx="2462179" cy="14880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67" b="0" i="0">
                <a:latin typeface="Montserrat Light" pitchFamily="2" charset="77"/>
              </a:defRPr>
            </a:lvl1pPr>
            <a:lvl2pPr marL="609585" indent="0">
              <a:buNone/>
              <a:defRPr sz="1867" b="0" i="0">
                <a:latin typeface="Montserrat Light" pitchFamily="2" charset="77"/>
              </a:defRPr>
            </a:lvl2pPr>
            <a:lvl3pPr marL="1219170" indent="0">
              <a:buNone/>
              <a:defRPr sz="1867" b="0" i="0">
                <a:latin typeface="Montserrat Light" pitchFamily="2" charset="77"/>
              </a:defRPr>
            </a:lvl3pPr>
            <a:lvl4pPr marL="1828754" indent="0">
              <a:buNone/>
              <a:defRPr sz="1867" b="0" i="0">
                <a:latin typeface="Montserrat Light" pitchFamily="2" charset="77"/>
              </a:defRPr>
            </a:lvl4pPr>
            <a:lvl5pPr marL="2438339" indent="0">
              <a:buNone/>
              <a:defRPr sz="1867" b="0" i="0"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677DFA3C-8D64-7245-921C-2256D85818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4857" y="3824422"/>
            <a:ext cx="2462179" cy="14880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67" b="0" i="0">
                <a:latin typeface="Montserrat Light" pitchFamily="2" charset="77"/>
              </a:defRPr>
            </a:lvl1pPr>
            <a:lvl2pPr marL="609585" indent="0">
              <a:buNone/>
              <a:defRPr sz="1867" b="0" i="0">
                <a:latin typeface="Montserrat Light" pitchFamily="2" charset="77"/>
              </a:defRPr>
            </a:lvl2pPr>
            <a:lvl3pPr marL="1219170" indent="0">
              <a:buNone/>
              <a:defRPr sz="1867" b="0" i="0">
                <a:latin typeface="Montserrat Light" pitchFamily="2" charset="77"/>
              </a:defRPr>
            </a:lvl3pPr>
            <a:lvl4pPr marL="1828754" indent="0">
              <a:buNone/>
              <a:defRPr sz="1867" b="0" i="0">
                <a:latin typeface="Montserrat Light" pitchFamily="2" charset="77"/>
              </a:defRPr>
            </a:lvl4pPr>
            <a:lvl5pPr marL="2438339" indent="0">
              <a:buNone/>
              <a:defRPr sz="1867" b="0" i="0"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D94DA16A-9136-914E-AF78-BED41BE6A1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91348" y="3824422"/>
            <a:ext cx="2462179" cy="14880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67" b="0" i="0">
                <a:latin typeface="Montserrat Light" pitchFamily="2" charset="77"/>
              </a:defRPr>
            </a:lvl1pPr>
            <a:lvl2pPr marL="609585" indent="0">
              <a:buNone/>
              <a:defRPr sz="1867" b="0" i="0">
                <a:latin typeface="Montserrat Light" pitchFamily="2" charset="77"/>
              </a:defRPr>
            </a:lvl2pPr>
            <a:lvl3pPr marL="1219170" indent="0">
              <a:buNone/>
              <a:defRPr sz="1867" b="0" i="0">
                <a:latin typeface="Montserrat Light" pitchFamily="2" charset="77"/>
              </a:defRPr>
            </a:lvl3pPr>
            <a:lvl4pPr marL="1828754" indent="0">
              <a:buNone/>
              <a:defRPr sz="1867" b="0" i="0">
                <a:latin typeface="Montserrat Light" pitchFamily="2" charset="77"/>
              </a:defRPr>
            </a:lvl4pPr>
            <a:lvl5pPr marL="2438339" indent="0">
              <a:buNone/>
              <a:defRPr sz="1867" b="0" i="0"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EDCC0069-BD82-7A43-8C0E-0C780051E0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97839" y="3824422"/>
            <a:ext cx="2462179" cy="14880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67" b="0" i="0">
                <a:latin typeface="Montserrat Light" pitchFamily="2" charset="77"/>
              </a:defRPr>
            </a:lvl1pPr>
            <a:lvl2pPr marL="609585" indent="0">
              <a:buNone/>
              <a:defRPr sz="1867" b="0" i="0">
                <a:latin typeface="Montserrat Light" pitchFamily="2" charset="77"/>
              </a:defRPr>
            </a:lvl2pPr>
            <a:lvl3pPr marL="1219170" indent="0">
              <a:buNone/>
              <a:defRPr sz="1867" b="0" i="0">
                <a:latin typeface="Montserrat Light" pitchFamily="2" charset="77"/>
              </a:defRPr>
            </a:lvl3pPr>
            <a:lvl4pPr marL="1828754" indent="0">
              <a:buNone/>
              <a:defRPr sz="1867" b="0" i="0">
                <a:latin typeface="Montserrat Light" pitchFamily="2" charset="77"/>
              </a:defRPr>
            </a:lvl4pPr>
            <a:lvl5pPr marL="2438339" indent="0">
              <a:buNone/>
              <a:defRPr sz="1867" b="0" i="0"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382C63F-7DE6-2149-AF01-EA821090464D}"/>
              </a:ext>
            </a:extLst>
          </p:cNvPr>
          <p:cNvCxnSpPr/>
          <p:nvPr userDrawn="1"/>
        </p:nvCxnSpPr>
        <p:spPr>
          <a:xfrm>
            <a:off x="477680" y="1557855"/>
            <a:ext cx="11176825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45000">
                  <a:schemeClr val="accent3"/>
                </a:gs>
                <a:gs pos="80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Shape 30">
            <a:extLst>
              <a:ext uri="{FF2B5EF4-FFF2-40B4-BE49-F238E27FC236}">
                <a16:creationId xmlns:a16="http://schemas.microsoft.com/office/drawing/2014/main" id="{A4519A10-3C66-8840-AFFE-B4D5E24B084A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340678" y="1724785"/>
            <a:ext cx="11331837" cy="744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120000"/>
              <a:buFont typeface="Arial"/>
              <a:buNone/>
              <a:tabLst/>
              <a:defRPr sz="1867" b="0" i="0" u="none" strike="noStrike" cap="none" baseline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3EFB44A-EFF2-144C-BBCE-5BD0561EE8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611" y="397573"/>
            <a:ext cx="1172479" cy="27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693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198AD5B-B330-0748-8AC8-24CA9A18D182}"/>
              </a:ext>
            </a:extLst>
          </p:cNvPr>
          <p:cNvCxnSpPr>
            <a:cxnSpLocks/>
          </p:cNvCxnSpPr>
          <p:nvPr userDrawn="1"/>
        </p:nvCxnSpPr>
        <p:spPr>
          <a:xfrm>
            <a:off x="532488" y="3453857"/>
            <a:ext cx="8112641" cy="11947"/>
          </a:xfrm>
          <a:prstGeom prst="line">
            <a:avLst/>
          </a:prstGeom>
          <a:ln w="25400" cmpd="sng">
            <a:solidFill>
              <a:schemeClr val="accent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4679" y="787402"/>
            <a:ext cx="11299824" cy="70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2400"/>
              </a:lnSpc>
              <a:defRPr sz="2400" b="0" i="0" baseline="0">
                <a:latin typeface="Montserrat Light" pitchFamily="2" charset="77"/>
              </a:defRPr>
            </a:lvl1pPr>
          </a:lstStyle>
          <a:p>
            <a:r>
              <a:rPr lang="en-GB"/>
              <a:t>Click here to edit</a:t>
            </a:r>
            <a:endParaRPr lang="en-US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487" y="383983"/>
            <a:ext cx="5211811" cy="326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chemeClr val="accent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1" name="Footer Placeholder 3"/>
          <p:cNvSpPr txBox="1">
            <a:spLocks/>
          </p:cNvSpPr>
          <p:nvPr userDrawn="1"/>
        </p:nvSpPr>
        <p:spPr>
          <a:xfrm>
            <a:off x="369461" y="6234527"/>
            <a:ext cx="1732895" cy="3085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33" b="0" i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tvsquared.com</a:t>
            </a:r>
            <a:endParaRPr lang="en-US" sz="1333" b="0" i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2" name="Footer Placeholder 3"/>
          <p:cNvSpPr txBox="1">
            <a:spLocks/>
          </p:cNvSpPr>
          <p:nvPr userDrawn="1"/>
        </p:nvSpPr>
        <p:spPr>
          <a:xfrm>
            <a:off x="11035704" y="6245232"/>
            <a:ext cx="810493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2F7F4C-EEBE-764F-A5E0-511CC88AA392}" type="slidenum">
              <a:rPr lang="en-US" sz="1333" b="0" i="0" smtClean="0">
                <a:solidFill>
                  <a:schemeClr val="accent3"/>
                </a:solidFill>
                <a:latin typeface="Montserrat Medium" charset="0"/>
                <a:ea typeface="Montserrat Medium" charset="0"/>
                <a:cs typeface="Montserrat Medium" charset="0"/>
              </a:rPr>
              <a:pPr algn="r"/>
              <a:t>‹#›</a:t>
            </a:fld>
            <a:endParaRPr lang="en-US" sz="1333" b="0" i="0">
              <a:solidFill>
                <a:schemeClr val="accent3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150BC26-9C62-6241-8397-9FA4EDD9DF9C}"/>
              </a:ext>
            </a:extLst>
          </p:cNvPr>
          <p:cNvSpPr/>
          <p:nvPr userDrawn="1"/>
        </p:nvSpPr>
        <p:spPr>
          <a:xfrm>
            <a:off x="478367" y="3266420"/>
            <a:ext cx="381581" cy="3815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32">
              <a:latin typeface="Montserrat" panose="00000500000000000000" pitchFamily="50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11C5EB9-6065-764A-B124-8113BA86CDD6}"/>
              </a:ext>
            </a:extLst>
          </p:cNvPr>
          <p:cNvSpPr/>
          <p:nvPr userDrawn="1"/>
        </p:nvSpPr>
        <p:spPr>
          <a:xfrm>
            <a:off x="3084857" y="3266420"/>
            <a:ext cx="381581" cy="3815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32">
              <a:latin typeface="Montserrat" panose="00000500000000000000" pitchFamily="50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3D7ABA1-B7F2-D349-8393-A3F96066CF9B}"/>
              </a:ext>
            </a:extLst>
          </p:cNvPr>
          <p:cNvSpPr/>
          <p:nvPr userDrawn="1"/>
        </p:nvSpPr>
        <p:spPr>
          <a:xfrm>
            <a:off x="5691348" y="3266420"/>
            <a:ext cx="381581" cy="3815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32">
              <a:latin typeface="Montserrat" panose="00000500000000000000" pitchFamily="50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9A86AC1-7C60-2E44-86F7-AAB83CBCED85}"/>
              </a:ext>
            </a:extLst>
          </p:cNvPr>
          <p:cNvSpPr/>
          <p:nvPr userDrawn="1"/>
        </p:nvSpPr>
        <p:spPr>
          <a:xfrm>
            <a:off x="8297839" y="3266420"/>
            <a:ext cx="381581" cy="3815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32">
              <a:latin typeface="Montserrat" panose="00000500000000000000" pitchFamily="50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298114-C8CC-2C42-97D4-19F71CD04068}"/>
              </a:ext>
            </a:extLst>
          </p:cNvPr>
          <p:cNvSpPr txBox="1"/>
          <p:nvPr userDrawn="1"/>
        </p:nvSpPr>
        <p:spPr>
          <a:xfrm>
            <a:off x="2122896" y="3913217"/>
            <a:ext cx="381581" cy="28732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67" b="1">
                <a:solidFill>
                  <a:schemeClr val="bg1"/>
                </a:solidFill>
                <a:latin typeface="Montserrat Semi" charset="0"/>
                <a:ea typeface="Montserrat Semi" charset="0"/>
                <a:cs typeface="Montserrat Semi" charset="0"/>
              </a:rPr>
              <a:t>1</a:t>
            </a:r>
            <a:endParaRPr lang="en-GB" sz="1867" b="1">
              <a:solidFill>
                <a:schemeClr val="bg1"/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82745-0A21-D34C-865A-80A6DEC52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458" y="3824422"/>
            <a:ext cx="2462179" cy="14880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67" b="0" i="0">
                <a:latin typeface="Montserrat Light" pitchFamily="2" charset="77"/>
              </a:defRPr>
            </a:lvl1pPr>
            <a:lvl2pPr marL="609585" indent="0">
              <a:buNone/>
              <a:defRPr sz="1867" b="0" i="0">
                <a:latin typeface="Montserrat Light" pitchFamily="2" charset="77"/>
              </a:defRPr>
            </a:lvl2pPr>
            <a:lvl3pPr marL="1219170" indent="0">
              <a:buNone/>
              <a:defRPr sz="1867" b="0" i="0">
                <a:latin typeface="Montserrat Light" pitchFamily="2" charset="77"/>
              </a:defRPr>
            </a:lvl3pPr>
            <a:lvl4pPr marL="1828754" indent="0">
              <a:buNone/>
              <a:defRPr sz="1867" b="0" i="0">
                <a:latin typeface="Montserrat Light" pitchFamily="2" charset="77"/>
              </a:defRPr>
            </a:lvl4pPr>
            <a:lvl5pPr marL="2438339" indent="0">
              <a:buNone/>
              <a:defRPr sz="1867" b="0" i="0"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677DFA3C-8D64-7245-921C-2256D85818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4857" y="3824422"/>
            <a:ext cx="2462179" cy="14880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67" b="0" i="0">
                <a:latin typeface="Montserrat Light" pitchFamily="2" charset="77"/>
              </a:defRPr>
            </a:lvl1pPr>
            <a:lvl2pPr marL="609585" indent="0">
              <a:buNone/>
              <a:defRPr sz="1867" b="0" i="0">
                <a:latin typeface="Montserrat Light" pitchFamily="2" charset="77"/>
              </a:defRPr>
            </a:lvl2pPr>
            <a:lvl3pPr marL="1219170" indent="0">
              <a:buNone/>
              <a:defRPr sz="1867" b="0" i="0">
                <a:latin typeface="Montserrat Light" pitchFamily="2" charset="77"/>
              </a:defRPr>
            </a:lvl3pPr>
            <a:lvl4pPr marL="1828754" indent="0">
              <a:buNone/>
              <a:defRPr sz="1867" b="0" i="0">
                <a:latin typeface="Montserrat Light" pitchFamily="2" charset="77"/>
              </a:defRPr>
            </a:lvl4pPr>
            <a:lvl5pPr marL="2438339" indent="0">
              <a:buNone/>
              <a:defRPr sz="1867" b="0" i="0"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D94DA16A-9136-914E-AF78-BED41BE6A1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91348" y="3824422"/>
            <a:ext cx="2462179" cy="14880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67" b="0" i="0">
                <a:latin typeface="Montserrat Light" pitchFamily="2" charset="77"/>
              </a:defRPr>
            </a:lvl1pPr>
            <a:lvl2pPr marL="609585" indent="0">
              <a:buNone/>
              <a:defRPr sz="1867" b="0" i="0">
                <a:latin typeface="Montserrat Light" pitchFamily="2" charset="77"/>
              </a:defRPr>
            </a:lvl2pPr>
            <a:lvl3pPr marL="1219170" indent="0">
              <a:buNone/>
              <a:defRPr sz="1867" b="0" i="0">
                <a:latin typeface="Montserrat Light" pitchFamily="2" charset="77"/>
              </a:defRPr>
            </a:lvl3pPr>
            <a:lvl4pPr marL="1828754" indent="0">
              <a:buNone/>
              <a:defRPr sz="1867" b="0" i="0">
                <a:latin typeface="Montserrat Light" pitchFamily="2" charset="77"/>
              </a:defRPr>
            </a:lvl4pPr>
            <a:lvl5pPr marL="2438339" indent="0">
              <a:buNone/>
              <a:defRPr sz="1867" b="0" i="0"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EDCC0069-BD82-7A43-8C0E-0C780051E0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97839" y="3824422"/>
            <a:ext cx="2462179" cy="14880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67" b="0" i="0">
                <a:latin typeface="Montserrat Light" pitchFamily="2" charset="77"/>
              </a:defRPr>
            </a:lvl1pPr>
            <a:lvl2pPr marL="609585" indent="0">
              <a:buNone/>
              <a:defRPr sz="1867" b="0" i="0">
                <a:latin typeface="Montserrat Light" pitchFamily="2" charset="77"/>
              </a:defRPr>
            </a:lvl2pPr>
            <a:lvl3pPr marL="1219170" indent="0">
              <a:buNone/>
              <a:defRPr sz="1867" b="0" i="0">
                <a:latin typeface="Montserrat Light" pitchFamily="2" charset="77"/>
              </a:defRPr>
            </a:lvl3pPr>
            <a:lvl4pPr marL="1828754" indent="0">
              <a:buNone/>
              <a:defRPr sz="1867" b="0" i="0">
                <a:latin typeface="Montserrat Light" pitchFamily="2" charset="77"/>
              </a:defRPr>
            </a:lvl4pPr>
            <a:lvl5pPr marL="2438339" indent="0">
              <a:buNone/>
              <a:defRPr sz="1867" b="0" i="0"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382C63F-7DE6-2149-AF01-EA821090464D}"/>
              </a:ext>
            </a:extLst>
          </p:cNvPr>
          <p:cNvCxnSpPr/>
          <p:nvPr userDrawn="1"/>
        </p:nvCxnSpPr>
        <p:spPr>
          <a:xfrm>
            <a:off x="477680" y="1557855"/>
            <a:ext cx="11176825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/>
                </a:gs>
                <a:gs pos="45000">
                  <a:schemeClr val="accent3"/>
                </a:gs>
                <a:gs pos="80000">
                  <a:schemeClr val="accent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Shape 30">
            <a:extLst>
              <a:ext uri="{FF2B5EF4-FFF2-40B4-BE49-F238E27FC236}">
                <a16:creationId xmlns:a16="http://schemas.microsoft.com/office/drawing/2014/main" id="{A4519A10-3C66-8840-AFFE-B4D5E24B084A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340678" y="1724785"/>
            <a:ext cx="11331837" cy="744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accent2"/>
              </a:buClr>
              <a:buSzPct val="120000"/>
              <a:buFont typeface="Arial"/>
              <a:buNone/>
              <a:tabLst/>
              <a:defRPr sz="1867" b="0" i="0" u="none" strike="noStrike" cap="none" baseline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1pPr>
            <a:lvl2pPr marL="359824" marR="0" lvl="1" indent="-182029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2pPr>
            <a:lvl3pPr marL="539737" marR="0" lvl="2" indent="-179913" algn="l" rtl="0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 sz="1867" b="0" i="0" u="none" strike="noStrike" cap="none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  <a:sym typeface="Montserrat Light"/>
              </a:defRPr>
            </a:lvl3pPr>
            <a:lvl4pPr marL="2438339" marR="0" lvl="3" indent="-39961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39961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05150"/>
              </a:buClr>
              <a:buSzPts val="1120"/>
              <a:buFont typeface="Arial"/>
              <a:buChar char="•"/>
              <a:defRPr sz="1867" b="0" i="0" u="none" strike="noStrike" cap="none">
                <a:solidFill>
                  <a:srgbClr val="50515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Click to add text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3EFB44A-EFF2-144C-BBCE-5BD0561EE8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611" y="397573"/>
            <a:ext cx="1172479" cy="27039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DFC3D9-BBAC-3E43-83D4-2C72DBCEAFE7}"/>
              </a:ext>
            </a:extLst>
          </p:cNvPr>
          <p:cNvSpPr txBox="1"/>
          <p:nvPr userDrawn="1"/>
        </p:nvSpPr>
        <p:spPr>
          <a:xfrm>
            <a:off x="532485" y="3310199"/>
            <a:ext cx="282568" cy="28732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67" b="0" i="0">
                <a:solidFill>
                  <a:schemeClr val="bg1"/>
                </a:solidFill>
                <a:latin typeface="Montserrat Light" pitchFamily="2" charset="77"/>
                <a:ea typeface="Montserrat Semi" charset="0"/>
                <a:cs typeface="Montserrat Semi" charset="0"/>
              </a:rPr>
              <a:t>1</a:t>
            </a:r>
            <a:endParaRPr lang="en-GB" sz="1867" b="0" i="0">
              <a:solidFill>
                <a:schemeClr val="bg1"/>
              </a:solidFill>
              <a:latin typeface="Montserrat Light" pitchFamily="2" charset="77"/>
              <a:ea typeface="Montserrat Semi" charset="0"/>
              <a:cs typeface="Montserrat Semi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ECEF8F-2ECE-9F47-8C92-CC1DDB86EA33}"/>
              </a:ext>
            </a:extLst>
          </p:cNvPr>
          <p:cNvSpPr txBox="1"/>
          <p:nvPr userDrawn="1"/>
        </p:nvSpPr>
        <p:spPr>
          <a:xfrm>
            <a:off x="3129066" y="3310199"/>
            <a:ext cx="302476" cy="28732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67" b="0" i="0">
                <a:solidFill>
                  <a:schemeClr val="bg1"/>
                </a:solidFill>
                <a:latin typeface="Montserrat Light" pitchFamily="2" charset="77"/>
                <a:ea typeface="Montserrat Semi" charset="0"/>
                <a:cs typeface="Montserrat Semi" charset="0"/>
              </a:rPr>
              <a:t>2</a:t>
            </a:r>
            <a:endParaRPr lang="en-GB" sz="1867" b="0" i="0">
              <a:solidFill>
                <a:schemeClr val="bg1"/>
              </a:solidFill>
              <a:latin typeface="Montserrat Light" pitchFamily="2" charset="77"/>
              <a:ea typeface="Montserrat Semi" charset="0"/>
              <a:cs typeface="Montserrat Semi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800777-BD38-604A-8DA2-1625EE1DFD24}"/>
              </a:ext>
            </a:extLst>
          </p:cNvPr>
          <p:cNvSpPr txBox="1"/>
          <p:nvPr userDrawn="1"/>
        </p:nvSpPr>
        <p:spPr>
          <a:xfrm>
            <a:off x="5725645" y="3310199"/>
            <a:ext cx="302476" cy="28732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67" b="0" i="0">
                <a:solidFill>
                  <a:schemeClr val="bg1"/>
                </a:solidFill>
                <a:latin typeface="Montserrat Light" pitchFamily="2" charset="77"/>
                <a:ea typeface="Montserrat Semi" charset="0"/>
                <a:cs typeface="Montserrat Semi" charset="0"/>
              </a:rPr>
              <a:t>3</a:t>
            </a:r>
            <a:endParaRPr lang="en-GB" sz="1867" b="0" i="0">
              <a:solidFill>
                <a:schemeClr val="bg1"/>
              </a:solidFill>
              <a:latin typeface="Montserrat Light" pitchFamily="2" charset="77"/>
              <a:ea typeface="Montserrat Semi" charset="0"/>
              <a:cs typeface="Montserrat Semi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EAA304-121F-E04A-924D-6382EB6443D8}"/>
              </a:ext>
            </a:extLst>
          </p:cNvPr>
          <p:cNvSpPr txBox="1"/>
          <p:nvPr userDrawn="1"/>
        </p:nvSpPr>
        <p:spPr>
          <a:xfrm>
            <a:off x="8342653" y="3310199"/>
            <a:ext cx="302476" cy="28732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67" b="0" i="0">
                <a:solidFill>
                  <a:schemeClr val="bg1"/>
                </a:solidFill>
                <a:latin typeface="Montserrat Light" pitchFamily="2" charset="77"/>
                <a:ea typeface="Montserrat Semi" charset="0"/>
                <a:cs typeface="Montserrat Semi" charset="0"/>
              </a:rPr>
              <a:t>4</a:t>
            </a:r>
            <a:endParaRPr lang="en-GB" sz="1867" b="0" i="0">
              <a:solidFill>
                <a:schemeClr val="bg1"/>
              </a:solidFill>
              <a:latin typeface="Montserrat Light" pitchFamily="2" charset="77"/>
              <a:ea typeface="Montserrat Semi" charset="0"/>
              <a:cs typeface="Montserrat Sem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6074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930613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565636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6176723" y="0"/>
            <a:ext cx="6015277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73675C42-201E-4C63-A839-40455D5457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722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75BB585C-EC61-43F1-BD9D-EF637B312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853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79B80E8-461F-4DCB-ACB0-9B2E25BDBF5F}"/>
              </a:ext>
            </a:extLst>
          </p:cNvPr>
          <p:cNvSpPr/>
          <p:nvPr/>
        </p:nvSpPr>
        <p:spPr>
          <a:xfrm>
            <a:off x="2783605" y="-13657"/>
            <a:ext cx="2085301" cy="1536683"/>
          </a:xfrm>
          <a:custGeom>
            <a:avLst/>
            <a:gdLst>
              <a:gd name="connsiteX0" fmla="*/ 1510748 w 2015520"/>
              <a:gd name="connsiteY0" fmla="*/ 0 h 1536683"/>
              <a:gd name="connsiteX1" fmla="*/ 2015520 w 2015520"/>
              <a:gd name="connsiteY1" fmla="*/ 0 h 1536683"/>
              <a:gd name="connsiteX2" fmla="*/ 2015520 w 2015520"/>
              <a:gd name="connsiteY2" fmla="*/ 1536683 h 1536683"/>
              <a:gd name="connsiteX3" fmla="*/ 0 w 2015520"/>
              <a:gd name="connsiteY3" fmla="*/ 634770 h 153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5520" h="1536683">
                <a:moveTo>
                  <a:pt x="1510748" y="0"/>
                </a:moveTo>
                <a:lnTo>
                  <a:pt x="2015520" y="0"/>
                </a:lnTo>
                <a:lnTo>
                  <a:pt x="2015520" y="1536683"/>
                </a:lnTo>
                <a:lnTo>
                  <a:pt x="0" y="63477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530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30412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165B6C-ACCE-49BB-85E1-400AE38352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01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B03B8-98E1-614D-A4FA-00124125D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BB9A7-18E9-3E43-AB98-22C0813C1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FB5814-1FE6-CF4A-88E9-202CBDA7E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6D911-5035-494E-ACBA-385D31FE2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76857-4EB6-C54D-B723-BE35A29CD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0BF94-92A5-8349-A6BF-78D65C34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970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F608D-2C25-4B83-8657-A6618BA34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5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F43C99B-7FF5-4062-A7C8-38F7CA47F3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802059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3362008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64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9B518C0-D923-49F9-BE87-803A528FC7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5357" y="2751004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357" y="2310953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821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8B4351C-CC4F-43F6-8D34-4F84EE862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578" y="0"/>
            <a:ext cx="5088349" cy="6858000"/>
          </a:xfrm>
          <a:custGeom>
            <a:avLst/>
            <a:gdLst>
              <a:gd name="connsiteX0" fmla="*/ 0 w 4918075"/>
              <a:gd name="connsiteY0" fmla="*/ 0 h 6858000"/>
              <a:gd name="connsiteX1" fmla="*/ 4918075 w 4918075"/>
              <a:gd name="connsiteY1" fmla="*/ 0 h 6858000"/>
              <a:gd name="connsiteX2" fmla="*/ 4918075 w 4918075"/>
              <a:gd name="connsiteY2" fmla="*/ 6858000 h 6858000"/>
              <a:gd name="connsiteX3" fmla="*/ 4847716 w 4918075"/>
              <a:gd name="connsiteY3" fmla="*/ 6858000 h 6858000"/>
              <a:gd name="connsiteX4" fmla="*/ 634 w 4918075"/>
              <a:gd name="connsiteY4" fmla="*/ 4607723 h 6858000"/>
              <a:gd name="connsiteX5" fmla="*/ 1416 w 4918075"/>
              <a:gd name="connsiteY5" fmla="*/ 6855166 h 6858000"/>
              <a:gd name="connsiteX6" fmla="*/ 956400 w 4918075"/>
              <a:gd name="connsiteY6" fmla="*/ 6858000 h 6858000"/>
              <a:gd name="connsiteX7" fmla="*/ 0 w 49180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8075" h="6858000">
                <a:moveTo>
                  <a:pt x="0" y="0"/>
                </a:moveTo>
                <a:lnTo>
                  <a:pt x="4918075" y="0"/>
                </a:lnTo>
                <a:lnTo>
                  <a:pt x="4918075" y="6858000"/>
                </a:lnTo>
                <a:lnTo>
                  <a:pt x="4847716" y="6858000"/>
                </a:lnTo>
                <a:lnTo>
                  <a:pt x="634" y="4607723"/>
                </a:lnTo>
                <a:cubicBezTo>
                  <a:pt x="683" y="5360892"/>
                  <a:pt x="1367" y="6101998"/>
                  <a:pt x="1416" y="6855166"/>
                </a:cubicBezTo>
                <a:lnTo>
                  <a:pt x="956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C14B39AA-3975-4DE3-B79A-CD9AA20DF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390808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22" name="Text Placeholder 41">
            <a:extLst>
              <a:ext uri="{FF2B5EF4-FFF2-40B4-BE49-F238E27FC236}">
                <a16:creationId xmlns:a16="http://schemas.microsoft.com/office/drawing/2014/main" id="{BE126341-BFB4-40A6-8CA7-96E1F96F8B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2931395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5DA54748-06E3-4CA2-B780-EC166E8E1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227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97D07EA-290D-41A0-977A-69A4329FF396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094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5162551"/>
            <a:ext cx="4250693" cy="962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2"/>
            <a:ext cx="4422047" cy="2772990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502143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333222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bg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B62A3E-E214-4BCF-AD36-9D0C58A7EBEA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302629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 v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F0979B-92F6-4472-A93A-A4673C35CF75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322810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6" y="3330480"/>
            <a:ext cx="409673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3934602"/>
            <a:ext cx="3716874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4469478"/>
            <a:ext cx="4089075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26A58F6F-5C31-4CC5-9D83-5A25916CFC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32506" y="4469478"/>
            <a:ext cx="4089076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10F787-7274-462B-8B90-A25D467874DB}"/>
              </a:ext>
            </a:extLst>
          </p:cNvPr>
          <p:cNvSpPr/>
          <p:nvPr userDrawn="1"/>
        </p:nvSpPr>
        <p:spPr>
          <a:xfrm>
            <a:off x="5191" y="0"/>
            <a:ext cx="12186809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29084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2">
          <p15:clr>
            <a:srgbClr val="FBAE40"/>
          </p15:clr>
        </p15:guide>
        <p15:guide id="2" pos="2944">
          <p15:clr>
            <a:srgbClr val="FBAE40"/>
          </p15:clr>
        </p15:guide>
        <p15:guide id="3" pos="3112">
          <p15:clr>
            <a:srgbClr val="FBAE40"/>
          </p15:clr>
        </p15:guide>
        <p15:guide id="4" pos="5728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1715A-46B0-4F0A-A964-84B00D5ECCD9}"/>
              </a:ext>
            </a:extLst>
          </p:cNvPr>
          <p:cNvSpPr/>
          <p:nvPr userDrawn="1"/>
        </p:nvSpPr>
        <p:spPr>
          <a:xfrm>
            <a:off x="-1" y="2789239"/>
            <a:ext cx="12192000" cy="40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8652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CB6C2-878B-44E4-9375-E95DEDA9BE29}"/>
              </a:ext>
            </a:extLst>
          </p:cNvPr>
          <p:cNvSpPr/>
          <p:nvPr userDrawn="1"/>
        </p:nvSpPr>
        <p:spPr>
          <a:xfrm>
            <a:off x="-1" y="2706527"/>
            <a:ext cx="12192000" cy="415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61486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E5AA4-CE49-4346-B1E9-39366FBDC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6BEF7-AD6B-9145-A11A-DFBBA018C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12D76D-7244-174D-B330-4751D3A3B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170D02-414E-FC4F-98F7-663BA18AE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3C5D75-B033-D84B-BDC2-E1DE69A76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BB9DDE-0844-7B40-960B-0B593FEB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42282-7BD7-E54A-9094-D59C8B387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6ED25-DC8B-A84C-B611-ED7DFCFA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791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6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504" y="212790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5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9" name="Text Placeholder 41">
            <a:extLst>
              <a:ext uri="{FF2B5EF4-FFF2-40B4-BE49-F238E27FC236}">
                <a16:creationId xmlns:a16="http://schemas.microsoft.com/office/drawing/2014/main" id="{88629875-6B48-47C0-95E2-FCC671B7CB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2503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3852BDF8-9FCD-4338-9AB5-50F325D2E4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32503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5077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5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6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02D27AC-5BF8-4C33-A7A8-C234E04F25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3909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1">
            <a:extLst>
              <a:ext uri="{FF2B5EF4-FFF2-40B4-BE49-F238E27FC236}">
                <a16:creationId xmlns:a16="http://schemas.microsoft.com/office/drawing/2014/main" id="{ECD25102-B5CF-4D8F-A188-0B90FFE36B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93910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1" name="Text Placeholder 41">
            <a:extLst>
              <a:ext uri="{FF2B5EF4-FFF2-40B4-BE49-F238E27FC236}">
                <a16:creationId xmlns:a16="http://schemas.microsoft.com/office/drawing/2014/main" id="{9CCFC390-048E-4EBB-9396-1FD4F438ED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3910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3" name="Text Placeholder 41">
            <a:extLst>
              <a:ext uri="{FF2B5EF4-FFF2-40B4-BE49-F238E27FC236}">
                <a16:creationId xmlns:a16="http://schemas.microsoft.com/office/drawing/2014/main" id="{C6038199-F004-41CF-A621-792EF2E233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891087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1">
            <a:extLst>
              <a:ext uri="{FF2B5EF4-FFF2-40B4-BE49-F238E27FC236}">
                <a16:creationId xmlns:a16="http://schemas.microsoft.com/office/drawing/2014/main" id="{F4C0732F-6C0A-4BC8-A772-0B31EA2F40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1088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5" name="Text Placeholder 41">
            <a:extLst>
              <a:ext uri="{FF2B5EF4-FFF2-40B4-BE49-F238E27FC236}">
                <a16:creationId xmlns:a16="http://schemas.microsoft.com/office/drawing/2014/main" id="{0927B884-632A-48DD-93F1-D73F9AB1B6A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91088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000460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36" name="Text Placeholder 41">
            <a:extLst>
              <a:ext uri="{FF2B5EF4-FFF2-40B4-BE49-F238E27FC236}">
                <a16:creationId xmlns:a16="http://schemas.microsoft.com/office/drawing/2014/main" id="{209BC04F-D5E4-4393-95C5-0F6591B85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3904" y="1392786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37" name="Text Placeholder 41">
            <a:extLst>
              <a:ext uri="{FF2B5EF4-FFF2-40B4-BE49-F238E27FC236}">
                <a16:creationId xmlns:a16="http://schemas.microsoft.com/office/drawing/2014/main" id="{7EBAC2CF-6AD1-476C-87B2-C06C9115D2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93905" y="834162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9" name="Text Placeholder 41">
            <a:extLst>
              <a:ext uri="{FF2B5EF4-FFF2-40B4-BE49-F238E27FC236}">
                <a16:creationId xmlns:a16="http://schemas.microsoft.com/office/drawing/2014/main" id="{D0AEA13F-698D-439D-9EAB-368901F32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666" y="3737381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40" name="Text Placeholder 41">
            <a:extLst>
              <a:ext uri="{FF2B5EF4-FFF2-40B4-BE49-F238E27FC236}">
                <a16:creationId xmlns:a16="http://schemas.microsoft.com/office/drawing/2014/main" id="{68FF66F6-B1C9-4BCD-8487-95074D981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22667" y="3188917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850518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5136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Ic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1548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C8366E-4551-45B5-8315-BAD7D7822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FA376403-1F8F-4447-BF16-CD9AD84E53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20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C187C-E429-CD49-B58A-CB8E090FA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FF36D0-BFE4-9949-9E89-09906B4F5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C319F-F805-6E4E-8D3C-3F4676E1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1641F0-9B6D-E94F-A979-91F56A4C5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93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EA5EC-AF0C-494D-AE60-629E81986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66BDBD-DB55-CD48-A260-77AF4981A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6D73C-B8F4-FA40-B1C2-BCC55C188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8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CAF58-FC7B-1541-98FB-DF0ECECA1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61D9D-6B49-3343-B0DC-1826A0A83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1A1FB-75E3-BE44-B4F1-61F798CDC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AD33D-B14A-1E4D-8C2E-9CB77045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53C3C-948F-704A-ADCA-862364F5D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301E1-4B2C-5848-8BB6-DCA07C948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34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ECA18-21A7-4F4F-AE92-7693302AE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799FB2-811D-BB4E-A3BD-0A54421CD4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EB802F-649D-D04C-AA36-1801F2E48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CC28A1-74D0-0148-90F9-DC233F310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EFBCA-2FC4-9C46-BCA4-0B00D3E0A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FBC0A-8886-A044-9D2E-E44EE7E3F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57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B83807-8083-E946-9568-F5DA5E37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21B6F-4AE4-CC48-AE78-093FC5E5D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92C3D-56C5-B443-9039-55850F1226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75F10-90BA-9A4B-97C5-0F6D45F15F4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B4FE-21FC-9249-87CF-23D44CEF6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B5D03-AC5A-6F4D-91F4-FD920EF7E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8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614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1219170" rtl="0" eaLnBrk="1" latinLnBrk="0" hangingPunct="1">
        <a:lnSpc>
          <a:spcPts val="2800"/>
        </a:lnSpc>
        <a:spcBef>
          <a:spcPct val="0"/>
        </a:spcBef>
        <a:buNone/>
        <a:defRPr sz="2400" b="0" i="0" kern="1200">
          <a:solidFill>
            <a:schemeClr val="tx1"/>
          </a:solidFill>
          <a:latin typeface="Montserrat Medium" charset="0"/>
          <a:ea typeface="Montserrat Medium" charset="0"/>
          <a:cs typeface="Montserrat Medium" charset="0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3">
          <p15:clr>
            <a:srgbClr val="F26B43"/>
          </p15:clr>
        </p15:guide>
        <p15:guide id="2" pos="22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FF9373-5B95-4E54-BA9A-04A79311AD27}"/>
              </a:ext>
            </a:extLst>
          </p:cNvPr>
          <p:cNvSpPr/>
          <p:nvPr userDrawn="1"/>
        </p:nvSpPr>
        <p:spPr>
          <a:xfrm>
            <a:off x="9942786" y="6064469"/>
            <a:ext cx="2013174" cy="5904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8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4DC67-6DB7-4F5D-A26D-2E4937C5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85" y="457201"/>
            <a:ext cx="10972802" cy="589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AD199-1DC0-4D3D-9CDE-E6FF5F8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85" y="1270621"/>
            <a:ext cx="10972802" cy="4967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2A25F-7DCA-489E-AE91-407134B72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3" y="6356369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EF800-22AA-44EE-B007-4A56DC793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2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034A4-E40F-4E23-A773-AC1BBA02D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1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</p:sldLayoutIdLst>
  <p:hf hdr="0" ftr="0" dt="0"/>
  <p:txStyles>
    <p:titleStyle>
      <a:lvl1pPr algn="l" defTabSz="944056" rtl="0" eaLnBrk="1" latinLnBrk="0" hangingPunct="1">
        <a:lnSpc>
          <a:spcPct val="100000"/>
        </a:lnSpc>
        <a:spcBef>
          <a:spcPct val="0"/>
        </a:spcBef>
        <a:buNone/>
        <a:defRPr sz="3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014" indent="-236014" algn="l" defTabSz="944056" rtl="0" eaLnBrk="1" latinLnBrk="0" hangingPunct="1">
        <a:lnSpc>
          <a:spcPts val="1500"/>
        </a:lnSpc>
        <a:spcBef>
          <a:spcPts val="1033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1pPr>
      <a:lvl2pPr marL="708042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2pPr>
      <a:lvl3pPr marL="118007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3pPr>
      <a:lvl4pPr marL="165210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4pPr>
      <a:lvl5pPr marL="2124127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5pPr>
      <a:lvl6pPr marL="2596155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3068183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540211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4012240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1pPr>
      <a:lvl2pPr marL="472028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2pPr>
      <a:lvl3pPr marL="94405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3pPr>
      <a:lvl4pPr marL="1416084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4pPr>
      <a:lvl5pPr marL="1888113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5pPr>
      <a:lvl6pPr marL="2360141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283217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304197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377622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56">
          <p15:clr>
            <a:srgbClr val="F26B43"/>
          </p15:clr>
        </p15:guide>
        <p15:guide id="3" pos="71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pos="3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hyperlink" Target="https://www.harimari.com/" TargetMode="External"/><Relationship Id="rId21" Type="http://schemas.openxmlformats.org/officeDocument/2006/relationships/image" Target="../media/image99.jpeg"/><Relationship Id="rId42" Type="http://schemas.openxmlformats.org/officeDocument/2006/relationships/hyperlink" Target="https://www.savingcollegesports.com/" TargetMode="External"/><Relationship Id="rId47" Type="http://schemas.openxmlformats.org/officeDocument/2006/relationships/hyperlink" Target="https://www.seniors4bettercare.com/" TargetMode="External"/><Relationship Id="rId63" Type="http://schemas.openxmlformats.org/officeDocument/2006/relationships/hyperlink" Target="https://nxtbets.com/" TargetMode="External"/><Relationship Id="rId68" Type="http://schemas.openxmlformats.org/officeDocument/2006/relationships/image" Target="../media/image79.jpeg"/><Relationship Id="rId84" Type="http://schemas.openxmlformats.org/officeDocument/2006/relationships/image" Target="../media/image127.png"/><Relationship Id="rId16" Type="http://schemas.openxmlformats.org/officeDocument/2006/relationships/hyperlink" Target="https://healthandher.com/en-us" TargetMode="External"/><Relationship Id="rId11" Type="http://schemas.openxmlformats.org/officeDocument/2006/relationships/image" Target="../media/image95.png"/><Relationship Id="rId32" Type="http://schemas.openxmlformats.org/officeDocument/2006/relationships/hyperlink" Target="https://www.kars4kids.org/" TargetMode="External"/><Relationship Id="rId37" Type="http://schemas.openxmlformats.org/officeDocument/2006/relationships/image" Target="../media/image107.jpeg"/><Relationship Id="rId53" Type="http://schemas.openxmlformats.org/officeDocument/2006/relationships/hyperlink" Target="https://alphadognutrition.com/" TargetMode="External"/><Relationship Id="rId58" Type="http://schemas.openxmlformats.org/officeDocument/2006/relationships/image" Target="../media/image117.png"/><Relationship Id="rId74" Type="http://schemas.openxmlformats.org/officeDocument/2006/relationships/image" Target="../media/image122.png"/><Relationship Id="rId79" Type="http://schemas.openxmlformats.org/officeDocument/2006/relationships/hyperlink" Target="https://www.sailpoint.com/" TargetMode="External"/><Relationship Id="rId5" Type="http://schemas.openxmlformats.org/officeDocument/2006/relationships/image" Target="../media/image92.png"/><Relationship Id="rId61" Type="http://schemas.openxmlformats.org/officeDocument/2006/relationships/hyperlink" Target="https://www.whatnot.com/" TargetMode="External"/><Relationship Id="rId82" Type="http://schemas.openxmlformats.org/officeDocument/2006/relationships/image" Target="../media/image126.png"/><Relationship Id="rId19" Type="http://schemas.openxmlformats.org/officeDocument/2006/relationships/image" Target="../media/image98.png"/><Relationship Id="rId14" Type="http://schemas.openxmlformats.org/officeDocument/2006/relationships/hyperlink" Target="https://character.ai/" TargetMode="External"/><Relationship Id="rId22" Type="http://schemas.openxmlformats.org/officeDocument/2006/relationships/hyperlink" Target="https://shopduer.com/" TargetMode="External"/><Relationship Id="rId27" Type="http://schemas.openxmlformats.org/officeDocument/2006/relationships/image" Target="../media/image102.png"/><Relationship Id="rId30" Type="http://schemas.openxmlformats.org/officeDocument/2006/relationships/hyperlink" Target="https://www.miumiu.com/us/en.html" TargetMode="External"/><Relationship Id="rId35" Type="http://schemas.openxmlformats.org/officeDocument/2006/relationships/image" Target="../media/image106.jpeg"/><Relationship Id="rId43" Type="http://schemas.openxmlformats.org/officeDocument/2006/relationships/image" Target="../media/image110.png"/><Relationship Id="rId48" Type="http://schemas.openxmlformats.org/officeDocument/2006/relationships/image" Target="../media/image112.png"/><Relationship Id="rId56" Type="http://schemas.openxmlformats.org/officeDocument/2006/relationships/image" Target="../media/image116.png"/><Relationship Id="rId64" Type="http://schemas.openxmlformats.org/officeDocument/2006/relationships/image" Target="../media/image118.jpeg"/><Relationship Id="rId69" Type="http://schemas.openxmlformats.org/officeDocument/2006/relationships/hyperlink" Target="https://cordaroys.com/" TargetMode="External"/><Relationship Id="rId77" Type="http://schemas.openxmlformats.org/officeDocument/2006/relationships/hyperlink" Target="https://www.fe.training/" TargetMode="External"/><Relationship Id="rId8" Type="http://schemas.openxmlformats.org/officeDocument/2006/relationships/hyperlink" Target="https://www.florajen.com/complete-wellness-products/florajen-complete-wellness-digestion-probiotic" TargetMode="External"/><Relationship Id="rId51" Type="http://schemas.openxmlformats.org/officeDocument/2006/relationships/hyperlink" Target="https://en.andalucia.org/" TargetMode="External"/><Relationship Id="rId72" Type="http://schemas.openxmlformats.org/officeDocument/2006/relationships/image" Target="../media/image121.png"/><Relationship Id="rId80" Type="http://schemas.openxmlformats.org/officeDocument/2006/relationships/image" Target="../media/image125.png"/><Relationship Id="rId3" Type="http://schemas.openxmlformats.org/officeDocument/2006/relationships/image" Target="../media/image22.png"/><Relationship Id="rId12" Type="http://schemas.openxmlformats.org/officeDocument/2006/relationships/hyperlink" Target="https://chatgpt.com/" TargetMode="External"/><Relationship Id="rId17" Type="http://schemas.openxmlformats.org/officeDocument/2006/relationships/image" Target="../media/image97.png"/><Relationship Id="rId25" Type="http://schemas.openxmlformats.org/officeDocument/2006/relationships/image" Target="../media/image101.png"/><Relationship Id="rId33" Type="http://schemas.openxmlformats.org/officeDocument/2006/relationships/image" Target="../media/image105.png"/><Relationship Id="rId38" Type="http://schemas.openxmlformats.org/officeDocument/2006/relationships/hyperlink" Target="https://www.lebronjamesfamilyfoundation.org/" TargetMode="External"/><Relationship Id="rId46" Type="http://schemas.openxmlformats.org/officeDocument/2006/relationships/image" Target="../media/image111.png"/><Relationship Id="rId59" Type="http://schemas.openxmlformats.org/officeDocument/2006/relationships/hyperlink" Target="https://javvycoffee.com/" TargetMode="External"/><Relationship Id="rId67" Type="http://schemas.openxmlformats.org/officeDocument/2006/relationships/hyperlink" Target="https://www.anthropic.com/" TargetMode="External"/><Relationship Id="rId20" Type="http://schemas.openxmlformats.org/officeDocument/2006/relationships/hyperlink" Target="https://coofandy.com/" TargetMode="External"/><Relationship Id="rId41" Type="http://schemas.openxmlformats.org/officeDocument/2006/relationships/image" Target="../media/image109.jpeg"/><Relationship Id="rId54" Type="http://schemas.openxmlformats.org/officeDocument/2006/relationships/image" Target="../media/image115.png"/><Relationship Id="rId62" Type="http://schemas.openxmlformats.org/officeDocument/2006/relationships/image" Target="../media/image83.png"/><Relationship Id="rId70" Type="http://schemas.openxmlformats.org/officeDocument/2006/relationships/image" Target="../media/image120.png"/><Relationship Id="rId75" Type="http://schemas.openxmlformats.org/officeDocument/2006/relationships/hyperlink" Target="https://www.charlie.com/" TargetMode="External"/><Relationship Id="rId83" Type="http://schemas.openxmlformats.org/officeDocument/2006/relationships/hyperlink" Target="https://madrinasinsurance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riumvi.com/" TargetMode="External"/><Relationship Id="rId15" Type="http://schemas.openxmlformats.org/officeDocument/2006/relationships/image" Target="../media/image71.png"/><Relationship Id="rId23" Type="http://schemas.openxmlformats.org/officeDocument/2006/relationships/image" Target="../media/image100.png"/><Relationship Id="rId28" Type="http://schemas.openxmlformats.org/officeDocument/2006/relationships/hyperlink" Target="https://www.perryellis.com/" TargetMode="External"/><Relationship Id="rId36" Type="http://schemas.openxmlformats.org/officeDocument/2006/relationships/hyperlink" Target="https://www.sculptrausa.com/" TargetMode="External"/><Relationship Id="rId49" Type="http://schemas.openxmlformats.org/officeDocument/2006/relationships/hyperlink" Target="https://www.enhertu.com/" TargetMode="External"/><Relationship Id="rId57" Type="http://schemas.openxmlformats.org/officeDocument/2006/relationships/hyperlink" Target="https://www.aperol.com/" TargetMode="External"/><Relationship Id="rId10" Type="http://schemas.openxmlformats.org/officeDocument/2006/relationships/hyperlink" Target="https://www.phdfemininehealth.com/" TargetMode="External"/><Relationship Id="rId31" Type="http://schemas.openxmlformats.org/officeDocument/2006/relationships/image" Target="../media/image104.png"/><Relationship Id="rId44" Type="http://schemas.microsoft.com/office/2007/relationships/hdphoto" Target="../media/hdphoto1.wdp"/><Relationship Id="rId52" Type="http://schemas.openxmlformats.org/officeDocument/2006/relationships/image" Target="../media/image114.png"/><Relationship Id="rId60" Type="http://schemas.openxmlformats.org/officeDocument/2006/relationships/image" Target="../media/image86.png"/><Relationship Id="rId65" Type="http://schemas.openxmlformats.org/officeDocument/2006/relationships/hyperlink" Target="https://xtiaerospace.com/" TargetMode="External"/><Relationship Id="rId73" Type="http://schemas.openxmlformats.org/officeDocument/2006/relationships/hyperlink" Target="https://www.calamos.com/" TargetMode="External"/><Relationship Id="rId78" Type="http://schemas.openxmlformats.org/officeDocument/2006/relationships/image" Target="../media/image124.png"/><Relationship Id="rId81" Type="http://schemas.openxmlformats.org/officeDocument/2006/relationships/hyperlink" Target="https://albert.com/" TargetMode="External"/><Relationship Id="rId4" Type="http://schemas.openxmlformats.org/officeDocument/2006/relationships/hyperlink" Target="https://attruby.com/" TargetMode="External"/><Relationship Id="rId9" Type="http://schemas.openxmlformats.org/officeDocument/2006/relationships/image" Target="../media/image94.png"/><Relationship Id="rId13" Type="http://schemas.openxmlformats.org/officeDocument/2006/relationships/image" Target="../media/image96.png"/><Relationship Id="rId18" Type="http://schemas.openxmlformats.org/officeDocument/2006/relationships/hyperlink" Target="https://www.birdgolf.com/" TargetMode="External"/><Relationship Id="rId39" Type="http://schemas.openxmlformats.org/officeDocument/2006/relationships/image" Target="../media/image108.png"/><Relationship Id="rId34" Type="http://schemas.openxmlformats.org/officeDocument/2006/relationships/hyperlink" Target="https://www.debeers.com/en-us/home" TargetMode="External"/><Relationship Id="rId50" Type="http://schemas.openxmlformats.org/officeDocument/2006/relationships/image" Target="../media/image113.png"/><Relationship Id="rId55" Type="http://schemas.openxmlformats.org/officeDocument/2006/relationships/hyperlink" Target="https://mywoof.com/" TargetMode="External"/><Relationship Id="rId76" Type="http://schemas.openxmlformats.org/officeDocument/2006/relationships/image" Target="../media/image123.png"/><Relationship Id="rId7" Type="http://schemas.openxmlformats.org/officeDocument/2006/relationships/image" Target="../media/image93.png"/><Relationship Id="rId71" Type="http://schemas.openxmlformats.org/officeDocument/2006/relationships/hyperlink" Target="https://www.deleontequila.com/" TargetMode="External"/><Relationship Id="rId2" Type="http://schemas.openxmlformats.org/officeDocument/2006/relationships/notesSlide" Target="../notesSlides/notesSlide9.xml"/><Relationship Id="rId29" Type="http://schemas.openxmlformats.org/officeDocument/2006/relationships/image" Target="../media/image103.png"/><Relationship Id="rId24" Type="http://schemas.openxmlformats.org/officeDocument/2006/relationships/hyperlink" Target="https://everdries.com/" TargetMode="External"/><Relationship Id="rId40" Type="http://schemas.openxmlformats.org/officeDocument/2006/relationships/hyperlink" Target="https://www.projectyellowlight.com/" TargetMode="External"/><Relationship Id="rId45" Type="http://schemas.openxmlformats.org/officeDocument/2006/relationships/hyperlink" Target="https://ocean.org/" TargetMode="External"/><Relationship Id="rId66" Type="http://schemas.openxmlformats.org/officeDocument/2006/relationships/image" Target="../media/image1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22.png"/><Relationship Id="rId7" Type="http://schemas.openxmlformats.org/officeDocument/2006/relationships/image" Target="../media/image81.png"/><Relationship Id="rId12" Type="http://schemas.openxmlformats.org/officeDocument/2006/relationships/image" Target="../media/image13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133.png"/><Relationship Id="rId5" Type="http://schemas.openxmlformats.org/officeDocument/2006/relationships/image" Target="../media/image129.png"/><Relationship Id="rId15" Type="http://schemas.openxmlformats.org/officeDocument/2006/relationships/image" Target="../media/image136.png"/><Relationship Id="rId10" Type="http://schemas.openxmlformats.org/officeDocument/2006/relationships/image" Target="../media/image132.png"/><Relationship Id="rId4" Type="http://schemas.openxmlformats.org/officeDocument/2006/relationships/image" Target="../media/image128.jpeg"/><Relationship Id="rId9" Type="http://schemas.openxmlformats.org/officeDocument/2006/relationships/image" Target="../media/image131.png"/><Relationship Id="rId1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openxmlformats.org/officeDocument/2006/relationships/image" Target="../media/image22.png"/><Relationship Id="rId4" Type="http://schemas.openxmlformats.org/officeDocument/2006/relationships/hyperlink" Target="https://www.ispot.tv/ad/BRK_/ag1-agz-proper-new-ingredient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jpeg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hyperlink" Target="https://www.ispot.tv/ad/BoOP/andaluca-tourist-community-the-surrender-by-hans-zimmer" TargetMode="External"/><Relationship Id="rId4" Type="http://schemas.openxmlformats.org/officeDocument/2006/relationships/chart" Target="../charts/char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hyperlink" Target="https://www.ispot.tv/ad/B08R/bodywell-tired-of-emf" TargetMode="External"/><Relationship Id="rId4" Type="http://schemas.openxmlformats.org/officeDocument/2006/relationships/chart" Target="../charts/char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hyperlink" Target="https://www.ispot.tv/ad/BMWh/guardio-spot-the-fake" TargetMode="External"/><Relationship Id="rId4" Type="http://schemas.openxmlformats.org/officeDocument/2006/relationships/chart" Target="../charts/char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hyperlink" Target="https://www.ispot.tv/ad/BkXA/arena-club-opening-day" TargetMode="Externa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hyperlink" Target="https://www.ispot.tv/ad/Bs4h/applights-permanent-the-last-time" TargetMode="External"/><Relationship Id="rId4" Type="http://schemas.openxmlformats.org/officeDocument/2006/relationships/chart" Target="../charts/char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jpeg"/><Relationship Id="rId4" Type="http://schemas.openxmlformats.org/officeDocument/2006/relationships/chart" Target="../charts/char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8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image" Target="../media/image149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thevab.com/insight/why-performance-marketing-begins-brand?utm_source=wttv-fy-25&amp;utm_medium=vab-insights&amp;utm_campaign=" TargetMode="External"/><Relationship Id="rId13" Type="http://schemas.openxmlformats.org/officeDocument/2006/relationships/image" Target="../media/image154.jpeg"/><Relationship Id="rId18" Type="http://schemas.openxmlformats.org/officeDocument/2006/relationships/hyperlink" Target="https://thevab.com/insight/power-of-premium-video?utm_source=wttv-fy-25&amp;utm_medium=vab-insights&amp;utm_campaign=" TargetMode="External"/><Relationship Id="rId3" Type="http://schemas.openxmlformats.org/officeDocument/2006/relationships/hyperlink" Target="https://thevab.com/" TargetMode="External"/><Relationship Id="rId7" Type="http://schemas.openxmlformats.org/officeDocument/2006/relationships/hyperlink" Target="https://thevab.com/insight/sustained-tv-ads-website-app-visitors?utm_source=wttv-fy-25&amp;utm_medium=vab-insights&amp;utm_campaign=" TargetMode="External"/><Relationship Id="rId12" Type="http://schemas.openxmlformats.org/officeDocument/2006/relationships/image" Target="../media/image153.png"/><Relationship Id="rId17" Type="http://schemas.openxmlformats.org/officeDocument/2006/relationships/image" Target="../media/image157.png"/><Relationship Id="rId2" Type="http://schemas.openxmlformats.org/officeDocument/2006/relationships/notesSlide" Target="../notesSlides/notesSlide22.xml"/><Relationship Id="rId16" Type="http://schemas.openxmlformats.org/officeDocument/2006/relationships/hyperlink" Target="https://thevab.com/insight/uncovering-20-fallacies-realities-audience-advertising-content?utm_source=wttv-fy-25&amp;utm_medium=vab-insights&amp;utm_campaign=" TargetMode="External"/><Relationship Id="rId20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evab.com/team-board" TargetMode="External"/><Relationship Id="rId11" Type="http://schemas.openxmlformats.org/officeDocument/2006/relationships/hyperlink" Target="https://thevab.com/upfront-planning-resources?utm_source=WTTV-FY-2025&amp;utm_medium=vab-insights&amp;utm_campaign=" TargetMode="External"/><Relationship Id="rId5" Type="http://schemas.openxmlformats.org/officeDocument/2006/relationships/image" Target="../media/image22.png"/><Relationship Id="rId15" Type="http://schemas.openxmlformats.org/officeDocument/2006/relationships/image" Target="../media/image156.png"/><Relationship Id="rId10" Type="http://schemas.openxmlformats.org/officeDocument/2006/relationships/hyperlink" Target="https://thevab.com/insight/2026-streaming-trends-you-need-to-know?utm_source=wttv-fy-25&amp;utm_medium=vab-insights&amp;utm_campaign=" TargetMode="External"/><Relationship Id="rId19" Type="http://schemas.openxmlformats.org/officeDocument/2006/relationships/image" Target="../media/image158.png"/><Relationship Id="rId4" Type="http://schemas.openxmlformats.org/officeDocument/2006/relationships/image" Target="../media/image152.png"/><Relationship Id="rId9" Type="http://schemas.openxmlformats.org/officeDocument/2006/relationships/hyperlink" Target="https://thevab.com/insight/what-works-harder-for-marketers-on-ctv-premium-video-or-youtube?utm_source=wttv-fy-25&amp;utm_medium=vab-insights&amp;utm_campaign=" TargetMode="External"/><Relationship Id="rId14" Type="http://schemas.openxmlformats.org/officeDocument/2006/relationships/image" Target="../media/image1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117" Type="http://schemas.openxmlformats.org/officeDocument/2006/relationships/hyperlink" Target="https://www.fe.training/" TargetMode="External"/><Relationship Id="rId21" Type="http://schemas.openxmlformats.org/officeDocument/2006/relationships/hyperlink" Target="https://www.joinmidi.com/" TargetMode="External"/><Relationship Id="rId42" Type="http://schemas.openxmlformats.org/officeDocument/2006/relationships/hyperlink" Target="https://rivian.com/" TargetMode="External"/><Relationship Id="rId63" Type="http://schemas.openxmlformats.org/officeDocument/2006/relationships/hyperlink" Target="https://trycreate.co/" TargetMode="External"/><Relationship Id="rId84" Type="http://schemas.openxmlformats.org/officeDocument/2006/relationships/hyperlink" Target="https://growtherapy.com/" TargetMode="External"/><Relationship Id="rId138" Type="http://schemas.openxmlformats.org/officeDocument/2006/relationships/hyperlink" Target="https://www.allreality.com/" TargetMode="External"/><Relationship Id="rId159" Type="http://schemas.openxmlformats.org/officeDocument/2006/relationships/hyperlink" Target="https://homesafe.com/" TargetMode="External"/><Relationship Id="rId107" Type="http://schemas.openxmlformats.org/officeDocument/2006/relationships/hyperlink" Target="https://investorplace.com/" TargetMode="External"/><Relationship Id="rId11" Type="http://schemas.openxmlformats.org/officeDocument/2006/relationships/hyperlink" Target="https://www.wander.com/" TargetMode="External"/><Relationship Id="rId32" Type="http://schemas.openxmlformats.org/officeDocument/2006/relationships/hyperlink" Target="https://www.auvelity.com/" TargetMode="External"/><Relationship Id="rId53" Type="http://schemas.openxmlformats.org/officeDocument/2006/relationships/hyperlink" Target="https://www.rhythmsofthevillage.com/" TargetMode="External"/><Relationship Id="rId74" Type="http://schemas.openxmlformats.org/officeDocument/2006/relationships/hyperlink" Target="https://www.mykitsch.com/" TargetMode="External"/><Relationship Id="rId128" Type="http://schemas.openxmlformats.org/officeDocument/2006/relationships/hyperlink" Target="https://www.extraspace.com/" TargetMode="External"/><Relationship Id="rId149" Type="http://schemas.openxmlformats.org/officeDocument/2006/relationships/hyperlink" Target="https://te.co/" TargetMode="External"/><Relationship Id="rId5" Type="http://schemas.openxmlformats.org/officeDocument/2006/relationships/hyperlink" Target="https://play.google.com/store/apps/details?id=com.ballytechnologies.f88&amp;hl=en_US" TargetMode="External"/><Relationship Id="rId95" Type="http://schemas.openxmlformats.org/officeDocument/2006/relationships/hyperlink" Target="https://realtycentral.co/" TargetMode="External"/><Relationship Id="rId160" Type="http://schemas.openxmlformats.org/officeDocument/2006/relationships/hyperlink" Target="https://primalqueen.com/" TargetMode="External"/><Relationship Id="rId22" Type="http://schemas.openxmlformats.org/officeDocument/2006/relationships/hyperlink" Target="https://www.henryford.com/" TargetMode="External"/><Relationship Id="rId43" Type="http://schemas.openxmlformats.org/officeDocument/2006/relationships/hyperlink" Target="https://www.anthropic.com/" TargetMode="External"/><Relationship Id="rId64" Type="http://schemas.openxmlformats.org/officeDocument/2006/relationships/hyperlink" Target="https://pulsetto.tech/pages/home-3" TargetMode="External"/><Relationship Id="rId118" Type="http://schemas.openxmlformats.org/officeDocument/2006/relationships/hyperlink" Target="https://play.google.com/store/apps/details?id=jp.konami.mps&amp;hl=en_US" TargetMode="External"/><Relationship Id="rId139" Type="http://schemas.openxmlformats.org/officeDocument/2006/relationships/hyperlink" Target="https://pbzotc.com/" TargetMode="External"/><Relationship Id="rId85" Type="http://schemas.openxmlformats.org/officeDocument/2006/relationships/hyperlink" Target="https://www.buyroboseal.com/" TargetMode="External"/><Relationship Id="rId150" Type="http://schemas.openxmlformats.org/officeDocument/2006/relationships/hyperlink" Target="https://www.opencare.com/" TargetMode="External"/><Relationship Id="rId12" Type="http://schemas.openxmlformats.org/officeDocument/2006/relationships/hyperlink" Target="https://ebglyss.lilly.com/" TargetMode="External"/><Relationship Id="rId33" Type="http://schemas.openxmlformats.org/officeDocument/2006/relationships/hyperlink" Target="https://applightspermanent.com/" TargetMode="External"/><Relationship Id="rId108" Type="http://schemas.openxmlformats.org/officeDocument/2006/relationships/hyperlink" Target="https://www.imemories.com/" TargetMode="External"/><Relationship Id="rId129" Type="http://schemas.openxmlformats.org/officeDocument/2006/relationships/hyperlink" Target="https://www.purehealthresearch.com/" TargetMode="External"/><Relationship Id="rId54" Type="http://schemas.openxmlformats.org/officeDocument/2006/relationships/hyperlink" Target="https://ellaola.com/" TargetMode="External"/><Relationship Id="rId70" Type="http://schemas.openxmlformats.org/officeDocument/2006/relationships/hyperlink" Target="https://www.leqembi.com/en" TargetMode="External"/><Relationship Id="rId75" Type="http://schemas.openxmlformats.org/officeDocument/2006/relationships/hyperlink" Target="https://insmed.com/" TargetMode="External"/><Relationship Id="rId91" Type="http://schemas.openxmlformats.org/officeDocument/2006/relationships/hyperlink" Target="https://www.florajen.com/complete-wellness-products/florajen-complete-wellness-digestion-probiotic" TargetMode="External"/><Relationship Id="rId96" Type="http://schemas.openxmlformats.org/officeDocument/2006/relationships/hyperlink" Target="https://www.lebronjamesfamilyfoundation.org/" TargetMode="External"/><Relationship Id="rId140" Type="http://schemas.openxmlformats.org/officeDocument/2006/relationships/hyperlink" Target="https://www.anthros.com/" TargetMode="External"/><Relationship Id="rId145" Type="http://schemas.openxmlformats.org/officeDocument/2006/relationships/hyperlink" Target="https://www.winonafeminine.com/en" TargetMode="External"/><Relationship Id="rId161" Type="http://schemas.openxmlformats.org/officeDocument/2006/relationships/hyperlink" Target="https://langehair.com/" TargetMode="External"/><Relationship Id="rId166" Type="http://schemas.openxmlformats.org/officeDocument/2006/relationships/hyperlink" Target="https://www.google.com/aclk?sa=L&amp;ai=DChsSEwj7o9mlz86PAxV7NAgFHWfHKBsYACICCAEQABoCbWQ&amp;co=1&amp;gclid=Cj0KCQjww4TGBhCKARIsAFLXndR5C-xICw9slvr96F-wJJ-u3Mmk47E1SIJ1xK8d8lSO_vE6_FoTouAaAtBfEALw_wcB&amp;cce=1&amp;sig=AOD64_1fA5p2rZ6n14DZmNq4f2jzxLDYGg&amp;q&amp;adurl&amp;ved=https://www.humaneworld.org/e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egababebeauty.com/" TargetMode="External"/><Relationship Id="rId23" Type="http://schemas.openxmlformats.org/officeDocument/2006/relationships/hyperlink" Target="https://perelelhealth.com/" TargetMode="External"/><Relationship Id="rId28" Type="http://schemas.openxmlformats.org/officeDocument/2006/relationships/hyperlink" Target="https://attruby.com/" TargetMode="External"/><Relationship Id="rId49" Type="http://schemas.openxmlformats.org/officeDocument/2006/relationships/hyperlink" Target="https://www.maryruthorganics.com/" TargetMode="External"/><Relationship Id="rId114" Type="http://schemas.openxmlformats.org/officeDocument/2006/relationships/hyperlink" Target="https://paleovalley.com/" TargetMode="External"/><Relationship Id="rId119" Type="http://schemas.openxmlformats.org/officeDocument/2006/relationships/hyperlink" Target="https://www.irestorelaser.com/" TargetMode="External"/><Relationship Id="rId44" Type="http://schemas.openxmlformats.org/officeDocument/2006/relationships/hyperlink" Target="https://buychopzilla.com/" TargetMode="External"/><Relationship Id="rId60" Type="http://schemas.openxmlformats.org/officeDocument/2006/relationships/hyperlink" Target="https://nationalinterest.org/" TargetMode="External"/><Relationship Id="rId65" Type="http://schemas.openxmlformats.org/officeDocument/2006/relationships/hyperlink" Target="https://www.rottentomatoes.com/" TargetMode="External"/><Relationship Id="rId81" Type="http://schemas.openxmlformats.org/officeDocument/2006/relationships/hyperlink" Target="https://www.enhertu.com/" TargetMode="External"/><Relationship Id="rId86" Type="http://schemas.openxmlformats.org/officeDocument/2006/relationships/hyperlink" Target="https://cerefolin.com/?srsltid=AfmBOoq48JLza2nUGA6Fo2sYAbB99NgDyajstZEWUc_jFSkJxgIwCTSp" TargetMode="External"/><Relationship Id="rId130" Type="http://schemas.openxmlformats.org/officeDocument/2006/relationships/hyperlink" Target="https://yeezy.com/" TargetMode="External"/><Relationship Id="rId135" Type="http://schemas.openxmlformats.org/officeDocument/2006/relationships/hyperlink" Target="https://hii.com/" TargetMode="External"/><Relationship Id="rId151" Type="http://schemas.openxmlformats.org/officeDocument/2006/relationships/hyperlink" Target="https://medicuspharma.com/" TargetMode="External"/><Relationship Id="rId156" Type="http://schemas.openxmlformats.org/officeDocument/2006/relationships/hyperlink" Target="https://arenaclub.com/" TargetMode="External"/><Relationship Id="rId13" Type="http://schemas.openxmlformats.org/officeDocument/2006/relationships/hyperlink" Target="https://redriver.com/" TargetMode="External"/><Relationship Id="rId18" Type="http://schemas.openxmlformats.org/officeDocument/2006/relationships/hyperlink" Target="https://en.andalucia.org/" TargetMode="External"/><Relationship Id="rId39" Type="http://schemas.openxmlformats.org/officeDocument/2006/relationships/hyperlink" Target="https://www.neffy.com/" TargetMode="External"/><Relationship Id="rId109" Type="http://schemas.openxmlformats.org/officeDocument/2006/relationships/hyperlink" Target="https://www.abogado.com/" TargetMode="External"/><Relationship Id="rId34" Type="http://schemas.openxmlformats.org/officeDocument/2006/relationships/hyperlink" Target="https://www.nanit.com/" TargetMode="External"/><Relationship Id="rId50" Type="http://schemas.openxmlformats.org/officeDocument/2006/relationships/hyperlink" Target="https://beatboxbeverages.com/?srsltid=AfmBOopF0cxfILUmwO7rcTuYMj1WECuQ-8KsR6gQyLh43L47N8hYILQW" TargetMode="External"/><Relationship Id="rId55" Type="http://schemas.openxmlformats.org/officeDocument/2006/relationships/hyperlink" Target="https://spruceit.com/" TargetMode="External"/><Relationship Id="rId76" Type="http://schemas.openxmlformats.org/officeDocument/2006/relationships/hyperlink" Target="https://www.orlafloral.com/" TargetMode="External"/><Relationship Id="rId97" Type="http://schemas.openxmlformats.org/officeDocument/2006/relationships/hyperlink" Target="https://www.debeers.com/en-us/home" TargetMode="External"/><Relationship Id="rId104" Type="http://schemas.openxmlformats.org/officeDocument/2006/relationships/hyperlink" Target="https://www.mistplay.com/" TargetMode="External"/><Relationship Id="rId120" Type="http://schemas.openxmlformats.org/officeDocument/2006/relationships/hyperlink" Target="https://cordaroys.com/" TargetMode="External"/><Relationship Id="rId125" Type="http://schemas.openxmlformats.org/officeDocument/2006/relationships/hyperlink" Target="https://www.goodfeet.com/" TargetMode="External"/><Relationship Id="rId141" Type="http://schemas.openxmlformats.org/officeDocument/2006/relationships/hyperlink" Target="https://www.commvault.com/" TargetMode="External"/><Relationship Id="rId146" Type="http://schemas.openxmlformats.org/officeDocument/2006/relationships/hyperlink" Target="https://www.whatnot.com/" TargetMode="External"/><Relationship Id="rId167" Type="http://schemas.openxmlformats.org/officeDocument/2006/relationships/hyperlink" Target="https://www.goldenpawsociety.org/" TargetMode="External"/><Relationship Id="rId7" Type="http://schemas.openxmlformats.org/officeDocument/2006/relationships/hyperlink" Target="https://www.vidaworld.com/" TargetMode="External"/><Relationship Id="rId71" Type="http://schemas.openxmlformats.org/officeDocument/2006/relationships/hyperlink" Target="https://ocean.org/" TargetMode="External"/><Relationship Id="rId92" Type="http://schemas.openxmlformats.org/officeDocument/2006/relationships/hyperlink" Target="https://www.elahere.com/" TargetMode="External"/><Relationship Id="rId162" Type="http://schemas.openxmlformats.org/officeDocument/2006/relationships/hyperlink" Target="https://smarterauto.com/" TargetMode="External"/><Relationship Id="rId2" Type="http://schemas.openxmlformats.org/officeDocument/2006/relationships/notesSlide" Target="../notesSlides/notesSlide23.xml"/><Relationship Id="rId29" Type="http://schemas.openxmlformats.org/officeDocument/2006/relationships/hyperlink" Target="https://www.kars4kids.org/" TargetMode="External"/><Relationship Id="rId24" Type="http://schemas.openxmlformats.org/officeDocument/2006/relationships/hyperlink" Target="https://www.cobenfy.com/" TargetMode="External"/><Relationship Id="rId40" Type="http://schemas.openxmlformats.org/officeDocument/2006/relationships/hyperlink" Target="https://www.oatsovernight.com/" TargetMode="External"/><Relationship Id="rId45" Type="http://schemas.openxmlformats.org/officeDocument/2006/relationships/hyperlink" Target="https://www.netapp.com/" TargetMode="External"/><Relationship Id="rId66" Type="http://schemas.openxmlformats.org/officeDocument/2006/relationships/hyperlink" Target="https://www.ogxbeauty.com/about-us" TargetMode="External"/><Relationship Id="rId87" Type="http://schemas.openxmlformats.org/officeDocument/2006/relationships/hyperlink" Target="https://www.miumiu.com/us/en.html" TargetMode="External"/><Relationship Id="rId110" Type="http://schemas.openxmlformats.org/officeDocument/2006/relationships/hyperlink" Target="https://alayanaturals.com/" TargetMode="External"/><Relationship Id="rId115" Type="http://schemas.openxmlformats.org/officeDocument/2006/relationships/hyperlink" Target="https://timothyplan.com/our-funds/home.php" TargetMode="External"/><Relationship Id="rId131" Type="http://schemas.openxmlformats.org/officeDocument/2006/relationships/hyperlink" Target="https://eskiin.com/" TargetMode="External"/><Relationship Id="rId136" Type="http://schemas.openxmlformats.org/officeDocument/2006/relationships/hyperlink" Target="https://everdries.com/?srsltid=AfmBOopDImn3BL2tPiep_O1i3uKO4EvvDtZH3n1FOnFhyBBxjR5E_wQS" TargetMode="External"/><Relationship Id="rId157" Type="http://schemas.openxmlformats.org/officeDocument/2006/relationships/hyperlink" Target="https://www.lapam.gov.il/" TargetMode="External"/><Relationship Id="rId61" Type="http://schemas.openxmlformats.org/officeDocument/2006/relationships/hyperlink" Target="https://lonestarfreedomproject.com/" TargetMode="External"/><Relationship Id="rId82" Type="http://schemas.openxmlformats.org/officeDocument/2006/relationships/hyperlink" Target="https://ponvoryus.com/" TargetMode="External"/><Relationship Id="rId152" Type="http://schemas.openxmlformats.org/officeDocument/2006/relationships/hyperlink" Target="https://carryproof.com/" TargetMode="External"/><Relationship Id="rId19" Type="http://schemas.openxmlformats.org/officeDocument/2006/relationships/hyperlink" Target="https://www.woweeclean.com/WOWEE/11.0000/Index.dtm" TargetMode="External"/><Relationship Id="rId14" Type="http://schemas.openxmlformats.org/officeDocument/2006/relationships/hyperlink" Target="https://www.avantisinvestors.com/home" TargetMode="External"/><Relationship Id="rId30" Type="http://schemas.openxmlformats.org/officeDocument/2006/relationships/hyperlink" Target="https://www3.badlandsranch.com/" TargetMode="External"/><Relationship Id="rId35" Type="http://schemas.openxmlformats.org/officeDocument/2006/relationships/hyperlink" Target="https://www.windownation.com/" TargetMode="External"/><Relationship Id="rId56" Type="http://schemas.openxmlformats.org/officeDocument/2006/relationships/hyperlink" Target="https://www.savingcollegesports.com/" TargetMode="External"/><Relationship Id="rId77" Type="http://schemas.openxmlformats.org/officeDocument/2006/relationships/hyperlink" Target="https://venu.live/" TargetMode="External"/><Relationship Id="rId100" Type="http://schemas.openxmlformats.org/officeDocument/2006/relationships/hyperlink" Target="https://www.phdfemininehealth.com/" TargetMode="External"/><Relationship Id="rId105" Type="http://schemas.openxmlformats.org/officeDocument/2006/relationships/hyperlink" Target="https://play.google.com/store/apps/details?id=com.williamsinteractive.goldfish&amp;hl=en_US" TargetMode="External"/><Relationship Id="rId126" Type="http://schemas.openxmlformats.org/officeDocument/2006/relationships/hyperlink" Target="https://www.quo.com/" TargetMode="External"/><Relationship Id="rId147" Type="http://schemas.openxmlformats.org/officeDocument/2006/relationships/hyperlink" Target="https://www.danburymint.com/" TargetMode="External"/><Relationship Id="rId168" Type="http://schemas.openxmlformats.org/officeDocument/2006/relationships/hyperlink" Target="https://voidinteractive.net/" TargetMode="External"/><Relationship Id="rId8" Type="http://schemas.openxmlformats.org/officeDocument/2006/relationships/hyperlink" Target="https://play.google.com/store/apps/details?id=com.dreamgames.royalkingdom&amp;hl=en_US" TargetMode="External"/><Relationship Id="rId51" Type="http://schemas.openxmlformats.org/officeDocument/2006/relationships/hyperlink" Target="https://www.rezdiffra.com/" TargetMode="External"/><Relationship Id="rId72" Type="http://schemas.openxmlformats.org/officeDocument/2006/relationships/hyperlink" Target="https://dcworldscollidegame.com/" TargetMode="External"/><Relationship Id="rId93" Type="http://schemas.openxmlformats.org/officeDocument/2006/relationships/hyperlink" Target="https://uforia.trebel.io/?country=US&amp;locale=US" TargetMode="External"/><Relationship Id="rId98" Type="http://schemas.openxmlformats.org/officeDocument/2006/relationships/hyperlink" Target="https://michaeltoddbeauty.com/" TargetMode="External"/><Relationship Id="rId121" Type="http://schemas.openxmlformats.org/officeDocument/2006/relationships/hyperlink" Target="https://www.combatbugs.com/products/combat-roach-killers/combat-max-roach-killing-gel.html" TargetMode="External"/><Relationship Id="rId142" Type="http://schemas.openxmlformats.org/officeDocument/2006/relationships/hyperlink" Target="https://www.lolavie.com/" TargetMode="External"/><Relationship Id="rId163" Type="http://schemas.openxmlformats.org/officeDocument/2006/relationships/hyperlink" Target="https://www.patioenclosures.com/" TargetMode="External"/><Relationship Id="rId3" Type="http://schemas.openxmlformats.org/officeDocument/2006/relationships/image" Target="../media/image22.png"/><Relationship Id="rId25" Type="http://schemas.openxmlformats.org/officeDocument/2006/relationships/hyperlink" Target="https://www.oneskin.co/" TargetMode="External"/><Relationship Id="rId46" Type="http://schemas.openxmlformats.org/officeDocument/2006/relationships/hyperlink" Target="https://rarcoa.com/" TargetMode="External"/><Relationship Id="rId67" Type="http://schemas.openxmlformats.org/officeDocument/2006/relationships/hyperlink" Target="https://engine.com/" TargetMode="External"/><Relationship Id="rId116" Type="http://schemas.openxmlformats.org/officeDocument/2006/relationships/hyperlink" Target="https://www.andersenwindows.com/" TargetMode="External"/><Relationship Id="rId137" Type="http://schemas.openxmlformats.org/officeDocument/2006/relationships/hyperlink" Target="https://toyotagazooracing.com/" TargetMode="External"/><Relationship Id="rId158" Type="http://schemas.openxmlformats.org/officeDocument/2006/relationships/hyperlink" Target="https://startupnationcentral.org/" TargetMode="External"/><Relationship Id="rId20" Type="http://schemas.openxmlformats.org/officeDocument/2006/relationships/hyperlink" Target="https://www.nemluvio.com/" TargetMode="External"/><Relationship Id="rId41" Type="http://schemas.openxmlformats.org/officeDocument/2006/relationships/hyperlink" Target="https://www.meritbeauty.com/" TargetMode="External"/><Relationship Id="rId62" Type="http://schemas.openxmlformats.org/officeDocument/2006/relationships/hyperlink" Target="https://www.playequityfund.org/" TargetMode="External"/><Relationship Id="rId83" Type="http://schemas.openxmlformats.org/officeDocument/2006/relationships/hyperlink" Target="https://www.wetandforget.com/index.html" TargetMode="External"/><Relationship Id="rId88" Type="http://schemas.openxmlformats.org/officeDocument/2006/relationships/hyperlink" Target="https://www.doctronic.ai/" TargetMode="External"/><Relationship Id="rId111" Type="http://schemas.openxmlformats.org/officeDocument/2006/relationships/hyperlink" Target="https://www.opensecrets.org/orgs/securing-american-greatness/summary?id=D000114050" TargetMode="External"/><Relationship Id="rId132" Type="http://schemas.openxmlformats.org/officeDocument/2006/relationships/hyperlink" Target="https://www.tagrisso.com/" TargetMode="External"/><Relationship Id="rId153" Type="http://schemas.openxmlformats.org/officeDocument/2006/relationships/hyperlink" Target="https://econugenics.com/products/pectasol-powder?srsltid=AfmBOooB511nbwRd5bE8CG-W5j3sNg9pG7iZ1kNyU_QCbkNefpW_lL50" TargetMode="External"/><Relationship Id="rId15" Type="http://schemas.openxmlformats.org/officeDocument/2006/relationships/hyperlink" Target="https://hollowsocks.com/" TargetMode="External"/><Relationship Id="rId36" Type="http://schemas.openxmlformats.org/officeDocument/2006/relationships/hyperlink" Target="https://ninjatransfers.com/" TargetMode="External"/><Relationship Id="rId57" Type="http://schemas.openxmlformats.org/officeDocument/2006/relationships/hyperlink" Target="https://www.twodragonsma.com/service-page/digital-training-center" TargetMode="External"/><Relationship Id="rId106" Type="http://schemas.openxmlformats.org/officeDocument/2006/relationships/hyperlink" Target="https://www.splashrefresher.com/" TargetMode="External"/><Relationship Id="rId127" Type="http://schemas.openxmlformats.org/officeDocument/2006/relationships/hyperlink" Target="https://smashkitchen.com/collections/all" TargetMode="External"/><Relationship Id="rId10" Type="http://schemas.openxmlformats.org/officeDocument/2006/relationships/hyperlink" Target="https://vktry.com/" TargetMode="External"/><Relationship Id="rId31" Type="http://schemas.openxmlformats.org/officeDocument/2006/relationships/hyperlink" Target="https://madrinasinsurance.com/" TargetMode="External"/><Relationship Id="rId52" Type="http://schemas.openxmlformats.org/officeDocument/2006/relationships/hyperlink" Target="https://fatty15.com/" TargetMode="External"/><Relationship Id="rId73" Type="http://schemas.openxmlformats.org/officeDocument/2006/relationships/hyperlink" Target="https://angelcitysports.org/" TargetMode="External"/><Relationship Id="rId78" Type="http://schemas.openxmlformats.org/officeDocument/2006/relationships/hyperlink" Target="https://www.datemyage.com/en/" TargetMode="External"/><Relationship Id="rId94" Type="http://schemas.openxmlformats.org/officeDocument/2006/relationships/hyperlink" Target="https://xdemvy.com/" TargetMode="External"/><Relationship Id="rId99" Type="http://schemas.openxmlformats.org/officeDocument/2006/relationships/hyperlink" Target="https://plunge.com/" TargetMode="External"/><Relationship Id="rId101" Type="http://schemas.openxmlformats.org/officeDocument/2006/relationships/hyperlink" Target="https://www.rugiet.com/" TargetMode="External"/><Relationship Id="rId122" Type="http://schemas.openxmlformats.org/officeDocument/2006/relationships/hyperlink" Target="https://nasalfreshmd.com/" TargetMode="External"/><Relationship Id="rId143" Type="http://schemas.openxmlformats.org/officeDocument/2006/relationships/hyperlink" Target="https://www.calamos.com/" TargetMode="External"/><Relationship Id="rId148" Type="http://schemas.openxmlformats.org/officeDocument/2006/relationships/hyperlink" Target="https://www.getstarpatrol.com/" TargetMode="External"/><Relationship Id="rId164" Type="http://schemas.openxmlformats.org/officeDocument/2006/relationships/hyperlink" Target="https://safeshipmoving.com/" TargetMode="External"/><Relationship Id="rId169" Type="http://schemas.openxmlformats.org/officeDocument/2006/relationships/hyperlink" Target="https://www.foresightsports.com/products/gc3s?srsltid=AfmBOorVOiKlX8RlVe5Uwik5y0dOcNRu6lFQh9EhmXCkoR3U-xkahFpi" TargetMode="External"/><Relationship Id="rId4" Type="http://schemas.openxmlformats.org/officeDocument/2006/relationships/hyperlink" Target="https://chatgpt.com/" TargetMode="External"/><Relationship Id="rId9" Type="http://schemas.openxmlformats.org/officeDocument/2006/relationships/hyperlink" Target="https://empowerourfuturecoalition.com/" TargetMode="External"/><Relationship Id="rId26" Type="http://schemas.openxmlformats.org/officeDocument/2006/relationships/hyperlink" Target="https://www.umcu.org/" TargetMode="External"/><Relationship Id="rId47" Type="http://schemas.openxmlformats.org/officeDocument/2006/relationships/hyperlink" Target="https://joinmochi.com/" TargetMode="External"/><Relationship Id="rId68" Type="http://schemas.openxmlformats.org/officeDocument/2006/relationships/hyperlink" Target="https://us.paingone.com/" TargetMode="External"/><Relationship Id="rId89" Type="http://schemas.openxmlformats.org/officeDocument/2006/relationships/hyperlink" Target="https://www.ohsu.edu/" TargetMode="External"/><Relationship Id="rId112" Type="http://schemas.openxmlformats.org/officeDocument/2006/relationships/hyperlink" Target="https://wonderskin.com/" TargetMode="External"/><Relationship Id="rId133" Type="http://schemas.openxmlformats.org/officeDocument/2006/relationships/hyperlink" Target="https://gettrumpwatches.com/" TargetMode="External"/><Relationship Id="rId154" Type="http://schemas.openxmlformats.org/officeDocument/2006/relationships/hyperlink" Target="https://drinkag1.com/learn/agz" TargetMode="External"/><Relationship Id="rId16" Type="http://schemas.openxmlformats.org/officeDocument/2006/relationships/hyperlink" Target="https://www.capvaxive.com/" TargetMode="External"/><Relationship Id="rId37" Type="http://schemas.openxmlformats.org/officeDocument/2006/relationships/hyperlink" Target="https://www.jjill.com/" TargetMode="External"/><Relationship Id="rId58" Type="http://schemas.openxmlformats.org/officeDocument/2006/relationships/hyperlink" Target="https://www.ocrevus-hcp.com/" TargetMode="External"/><Relationship Id="rId79" Type="http://schemas.openxmlformats.org/officeDocument/2006/relationships/hyperlink" Target="https://www.seniors4bettercare.com/" TargetMode="External"/><Relationship Id="rId102" Type="http://schemas.openxmlformats.org/officeDocument/2006/relationships/hyperlink" Target="https://transformertable.com/" TargetMode="External"/><Relationship Id="rId123" Type="http://schemas.openxmlformats.org/officeDocument/2006/relationships/hyperlink" Target="https://www.ea.com/games/design-home/design-home" TargetMode="External"/><Relationship Id="rId144" Type="http://schemas.openxmlformats.org/officeDocument/2006/relationships/hyperlink" Target="https://guard.io/" TargetMode="External"/><Relationship Id="rId90" Type="http://schemas.openxmlformats.org/officeDocument/2006/relationships/hyperlink" Target="https://www.rushordertees.com/" TargetMode="External"/><Relationship Id="rId165" Type="http://schemas.openxmlformats.org/officeDocument/2006/relationships/hyperlink" Target="https://mywoof.com/" TargetMode="External"/><Relationship Id="rId27" Type="http://schemas.openxmlformats.org/officeDocument/2006/relationships/hyperlink" Target="https://www.kiehls.com/?srsltid=AfmBOoo8UCPAE9maoqHxO5QIy6RAqvdKhcMZqmCmr62jkO_VMpL9qHn4" TargetMode="External"/><Relationship Id="rId48" Type="http://schemas.openxmlformats.org/officeDocument/2006/relationships/hyperlink" Target="https://javvycoffee.com/" TargetMode="External"/><Relationship Id="rId69" Type="http://schemas.openxmlformats.org/officeDocument/2006/relationships/hyperlink" Target="https://protectourjobs.org/" TargetMode="External"/><Relationship Id="rId113" Type="http://schemas.openxmlformats.org/officeDocument/2006/relationships/hyperlink" Target="https://briumvi.com/" TargetMode="External"/><Relationship Id="rId134" Type="http://schemas.openxmlformats.org/officeDocument/2006/relationships/hyperlink" Target="https://welluraglobal.com/" TargetMode="External"/><Relationship Id="rId80" Type="http://schemas.openxmlformats.org/officeDocument/2006/relationships/hyperlink" Target="https://www.projectyellowlight.com/" TargetMode="External"/><Relationship Id="rId155" Type="http://schemas.openxmlformats.org/officeDocument/2006/relationships/hyperlink" Target="https://meetjovi.com/" TargetMode="External"/><Relationship Id="rId17" Type="http://schemas.openxmlformats.org/officeDocument/2006/relationships/hyperlink" Target="https://viasox.com/" TargetMode="External"/><Relationship Id="rId38" Type="http://schemas.openxmlformats.org/officeDocument/2006/relationships/hyperlink" Target="https://www.getzealthy.com/" TargetMode="External"/><Relationship Id="rId59" Type="http://schemas.openxmlformats.org/officeDocument/2006/relationships/hyperlink" Target="https://www.fast-growing-trees.com/" TargetMode="External"/><Relationship Id="rId103" Type="http://schemas.openxmlformats.org/officeDocument/2006/relationships/hyperlink" Target="https://gibbon-usa.com/" TargetMode="External"/><Relationship Id="rId124" Type="http://schemas.openxmlformats.org/officeDocument/2006/relationships/hyperlink" Target="https://brukinsahcp.com/" TargetMode="External"/></Relationships>
</file>

<file path=ppt/slides/_rels/slide31.xml.rels><?xml version="1.0" encoding="UTF-8" standalone="yes"?>
<Relationships xmlns="http://schemas.openxmlformats.org/package/2006/relationships"><Relationship Id="rId117" Type="http://schemas.openxmlformats.org/officeDocument/2006/relationships/hyperlink" Target="https://www.grownbrilliance.com/" TargetMode="External"/><Relationship Id="rId21" Type="http://schemas.openxmlformats.org/officeDocument/2006/relationships/hyperlink" Target="https://drphytos.com/" TargetMode="External"/><Relationship Id="rId42" Type="http://schemas.openxmlformats.org/officeDocument/2006/relationships/hyperlink" Target="https://www.thehopealliance.org/" TargetMode="External"/><Relationship Id="rId63" Type="http://schemas.openxmlformats.org/officeDocument/2006/relationships/hyperlink" Target="https://www.paired.com/home" TargetMode="External"/><Relationship Id="rId84" Type="http://schemas.openxmlformats.org/officeDocument/2006/relationships/hyperlink" Target="https://bearbottomclothing.com/" TargetMode="External"/><Relationship Id="rId138" Type="http://schemas.openxmlformats.org/officeDocument/2006/relationships/hyperlink" Target="https://getabearhug.com/" TargetMode="External"/><Relationship Id="rId16" Type="http://schemas.openxmlformats.org/officeDocument/2006/relationships/hyperlink" Target="https://bettertomorrowinamerica.com/" TargetMode="External"/><Relationship Id="rId107" Type="http://schemas.openxmlformats.org/officeDocument/2006/relationships/hyperlink" Target="https://loveone.la/" TargetMode="External"/><Relationship Id="rId11" Type="http://schemas.openxmlformats.org/officeDocument/2006/relationships/hyperlink" Target="https://earningshub.com/" TargetMode="External"/><Relationship Id="rId32" Type="http://schemas.openxmlformats.org/officeDocument/2006/relationships/hyperlink" Target="https://cheershealth.com/" TargetMode="External"/><Relationship Id="rId37" Type="http://schemas.openxmlformats.org/officeDocument/2006/relationships/hyperlink" Target="https://elmbiosciences.com/" TargetMode="External"/><Relationship Id="rId53" Type="http://schemas.openxmlformats.org/officeDocument/2006/relationships/hyperlink" Target="https://drinkavaline.com/" TargetMode="External"/><Relationship Id="rId58" Type="http://schemas.openxmlformats.org/officeDocument/2006/relationships/hyperlink" Target="https://flyusa.com/" TargetMode="External"/><Relationship Id="rId74" Type="http://schemas.openxmlformats.org/officeDocument/2006/relationships/hyperlink" Target="https://drinkghost.com/" TargetMode="External"/><Relationship Id="rId79" Type="http://schemas.openxmlformats.org/officeDocument/2006/relationships/hyperlink" Target="https://www.whistlepigwhiskey.com/" TargetMode="External"/><Relationship Id="rId102" Type="http://schemas.openxmlformats.org/officeDocument/2006/relationships/hyperlink" Target="https://playbeyondtennis.com/" TargetMode="External"/><Relationship Id="rId123" Type="http://schemas.openxmlformats.org/officeDocument/2006/relationships/hyperlink" Target="https://mhsrv.com/" TargetMode="External"/><Relationship Id="rId128" Type="http://schemas.openxmlformats.org/officeDocument/2006/relationships/hyperlink" Target="https://lendgo.com/" TargetMode="External"/><Relationship Id="rId5" Type="http://schemas.openxmlformats.org/officeDocument/2006/relationships/hyperlink" Target="https://wolfmattress.com/" TargetMode="External"/><Relationship Id="rId90" Type="http://schemas.openxmlformats.org/officeDocument/2006/relationships/hyperlink" Target="https://www.blissworld.com/" TargetMode="External"/><Relationship Id="rId95" Type="http://schemas.openxmlformats.org/officeDocument/2006/relationships/hyperlink" Target="https://www.connectbiopharma.com/" TargetMode="External"/><Relationship Id="rId22" Type="http://schemas.openxmlformats.org/officeDocument/2006/relationships/hyperlink" Target="https://www.rodeopicks.com/groups" TargetMode="External"/><Relationship Id="rId27" Type="http://schemas.openxmlformats.org/officeDocument/2006/relationships/hyperlink" Target="https://inboundresponse.com/" TargetMode="External"/><Relationship Id="rId43" Type="http://schemas.openxmlformats.org/officeDocument/2006/relationships/hyperlink" Target="https://theamericapac.org/" TargetMode="External"/><Relationship Id="rId48" Type="http://schemas.openxmlformats.org/officeDocument/2006/relationships/hyperlink" Target="https://www.dontbugmypet.com/" TargetMode="External"/><Relationship Id="rId64" Type="http://schemas.openxmlformats.org/officeDocument/2006/relationships/hyperlink" Target="https://www.rxpros.com/" TargetMode="External"/><Relationship Id="rId69" Type="http://schemas.openxmlformats.org/officeDocument/2006/relationships/hyperlink" Target="https://play.google.com/store/apps/details?id=hedonia.bloom.mood&amp;hl=en_US" TargetMode="External"/><Relationship Id="rId113" Type="http://schemas.openxmlformats.org/officeDocument/2006/relationships/hyperlink" Target="https://americanrebelbeer.com/" TargetMode="External"/><Relationship Id="rId118" Type="http://schemas.openxmlformats.org/officeDocument/2006/relationships/hyperlink" Target="https://www.lippert.com/" TargetMode="External"/><Relationship Id="rId134" Type="http://schemas.openxmlformats.org/officeDocument/2006/relationships/hyperlink" Target="https://chenegear.com/" TargetMode="External"/><Relationship Id="rId139" Type="http://schemas.openxmlformats.org/officeDocument/2006/relationships/hyperlink" Target="https://outcomes4me.com/" TargetMode="External"/><Relationship Id="rId80" Type="http://schemas.openxmlformats.org/officeDocument/2006/relationships/hyperlink" Target="https://www.righttrailers.com/" TargetMode="External"/><Relationship Id="rId85" Type="http://schemas.openxmlformats.org/officeDocument/2006/relationships/hyperlink" Target="https://albert.com/" TargetMode="External"/><Relationship Id="rId12" Type="http://schemas.openxmlformats.org/officeDocument/2006/relationships/hyperlink" Target="https://radtech.ca/en/" TargetMode="External"/><Relationship Id="rId17" Type="http://schemas.openxmlformats.org/officeDocument/2006/relationships/hyperlink" Target="https://visitoman.om/en" TargetMode="External"/><Relationship Id="rId33" Type="http://schemas.openxmlformats.org/officeDocument/2006/relationships/hyperlink" Target="https://sendafriend.co/" TargetMode="External"/><Relationship Id="rId38" Type="http://schemas.openxmlformats.org/officeDocument/2006/relationships/hyperlink" Target="https://drinkgaragebeer.com/" TargetMode="External"/><Relationship Id="rId59" Type="http://schemas.openxmlformats.org/officeDocument/2006/relationships/hyperlink" Target="https://us.govee.com/" TargetMode="External"/><Relationship Id="rId103" Type="http://schemas.openxmlformats.org/officeDocument/2006/relationships/hyperlink" Target="https://getjoyfood.com/" TargetMode="External"/><Relationship Id="rId108" Type="http://schemas.openxmlformats.org/officeDocument/2006/relationships/hyperlink" Target="https://www.americafa.org/" TargetMode="External"/><Relationship Id="rId124" Type="http://schemas.openxmlformats.org/officeDocument/2006/relationships/hyperlink" Target="https://getjubileetv.com/" TargetMode="External"/><Relationship Id="rId129" Type="http://schemas.openxmlformats.org/officeDocument/2006/relationships/hyperlink" Target="https://ogee.com/" TargetMode="External"/><Relationship Id="rId54" Type="http://schemas.openxmlformats.org/officeDocument/2006/relationships/hyperlink" Target="https://www.moodys.com/" TargetMode="External"/><Relationship Id="rId70" Type="http://schemas.openxmlformats.org/officeDocument/2006/relationships/hyperlink" Target="https://riyadhseason.com/" TargetMode="External"/><Relationship Id="rId75" Type="http://schemas.openxmlformats.org/officeDocument/2006/relationships/hyperlink" Target="https://www.newerainfra.ai/" TargetMode="External"/><Relationship Id="rId91" Type="http://schemas.openxmlformats.org/officeDocument/2006/relationships/hyperlink" Target="https://www.aggressor.com/" TargetMode="External"/><Relationship Id="rId96" Type="http://schemas.openxmlformats.org/officeDocument/2006/relationships/hyperlink" Target="https://www.pharmareformalliance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epublicanred.com/" TargetMode="External"/><Relationship Id="rId23" Type="http://schemas.openxmlformats.org/officeDocument/2006/relationships/hyperlink" Target="https://www.bdrr.org/" TargetMode="External"/><Relationship Id="rId28" Type="http://schemas.openxmlformats.org/officeDocument/2006/relationships/hyperlink" Target="https://hamiltoncaptel.com/" TargetMode="External"/><Relationship Id="rId49" Type="http://schemas.openxmlformats.org/officeDocument/2006/relationships/hyperlink" Target="https://play.google.com/store/apps/details?id=com.playdemic.golf.android&amp;hl=en_US" TargetMode="External"/><Relationship Id="rId114" Type="http://schemas.openxmlformats.org/officeDocument/2006/relationships/hyperlink" Target="https://bvl.org/" TargetMode="External"/><Relationship Id="rId119" Type="http://schemas.openxmlformats.org/officeDocument/2006/relationships/hyperlink" Target="https://www.nfp.com/" TargetMode="External"/><Relationship Id="rId44" Type="http://schemas.openxmlformats.org/officeDocument/2006/relationships/hyperlink" Target="https://www.bldgactive.com/" TargetMode="External"/><Relationship Id="rId60" Type="http://schemas.openxmlformats.org/officeDocument/2006/relationships/hyperlink" Target="https://www.naturesanswer.com/" TargetMode="External"/><Relationship Id="rId65" Type="http://schemas.openxmlformats.org/officeDocument/2006/relationships/hyperlink" Target="https://missuniverseskincare.com/" TargetMode="External"/><Relationship Id="rId81" Type="http://schemas.openxmlformats.org/officeDocument/2006/relationships/hyperlink" Target="https://www.charlie.com/" TargetMode="External"/><Relationship Id="rId86" Type="http://schemas.openxmlformats.org/officeDocument/2006/relationships/hyperlink" Target="https://aztecminerals.com/" TargetMode="External"/><Relationship Id="rId130" Type="http://schemas.openxmlformats.org/officeDocument/2006/relationships/hyperlink" Target="https://www.react.win/" TargetMode="External"/><Relationship Id="rId135" Type="http://schemas.openxmlformats.org/officeDocument/2006/relationships/hyperlink" Target="https://www.jsx.com/" TargetMode="External"/><Relationship Id="rId13" Type="http://schemas.openxmlformats.org/officeDocument/2006/relationships/hyperlink" Target="https://www.persecution.com/" TargetMode="External"/><Relationship Id="rId18" Type="http://schemas.openxmlformats.org/officeDocument/2006/relationships/hyperlink" Target="https://www.blaize.com/" TargetMode="External"/><Relationship Id="rId39" Type="http://schemas.openxmlformats.org/officeDocument/2006/relationships/hyperlink" Target="https://gldn.com/" TargetMode="External"/><Relationship Id="rId109" Type="http://schemas.openxmlformats.org/officeDocument/2006/relationships/hyperlink" Target="https://bigoak.org/" TargetMode="External"/><Relationship Id="rId34" Type="http://schemas.openxmlformats.org/officeDocument/2006/relationships/hyperlink" Target="https://vaportechnology.org/" TargetMode="External"/><Relationship Id="rId50" Type="http://schemas.openxmlformats.org/officeDocument/2006/relationships/hyperlink" Target="https://coofandy.com/" TargetMode="External"/><Relationship Id="rId55" Type="http://schemas.openxmlformats.org/officeDocument/2006/relationships/hyperlink" Target="https://www.aperol.com/" TargetMode="External"/><Relationship Id="rId76" Type="http://schemas.openxmlformats.org/officeDocument/2006/relationships/hyperlink" Target="https://www.vfw.org/" TargetMode="External"/><Relationship Id="rId97" Type="http://schemas.openxmlformats.org/officeDocument/2006/relationships/hyperlink" Target="https://www.oakandluna.com/" TargetMode="External"/><Relationship Id="rId104" Type="http://schemas.openxmlformats.org/officeDocument/2006/relationships/hyperlink" Target="https://www.cashmeremilk.com/Home" TargetMode="External"/><Relationship Id="rId120" Type="http://schemas.openxmlformats.org/officeDocument/2006/relationships/hyperlink" Target="https://alphadognutrition.com/" TargetMode="External"/><Relationship Id="rId125" Type="http://schemas.openxmlformats.org/officeDocument/2006/relationships/hyperlink" Target="https://www.advantagegold.com/" TargetMode="External"/><Relationship Id="rId7" Type="http://schemas.openxmlformats.org/officeDocument/2006/relationships/hyperlink" Target="https://odysseytrust.com/" TargetMode="External"/><Relationship Id="rId71" Type="http://schemas.openxmlformats.org/officeDocument/2006/relationships/hyperlink" Target="https://www.sunriseassociation.org/" TargetMode="External"/><Relationship Id="rId92" Type="http://schemas.openxmlformats.org/officeDocument/2006/relationships/hyperlink" Target="https://calderalab.com/" TargetMode="External"/><Relationship Id="rId2" Type="http://schemas.openxmlformats.org/officeDocument/2006/relationships/notesSlide" Target="../notesSlides/notesSlide24.xml"/><Relationship Id="rId29" Type="http://schemas.openxmlformats.org/officeDocument/2006/relationships/hyperlink" Target="https://kyivstar.ua/" TargetMode="External"/><Relationship Id="rId24" Type="http://schemas.openxmlformats.org/officeDocument/2006/relationships/hyperlink" Target="https://slipstickfeet.com/" TargetMode="External"/><Relationship Id="rId40" Type="http://schemas.openxmlformats.org/officeDocument/2006/relationships/hyperlink" Target="https://www.designshop.com/" TargetMode="External"/><Relationship Id="rId45" Type="http://schemas.openxmlformats.org/officeDocument/2006/relationships/hyperlink" Target="https://www.kerastase-usa.com/" TargetMode="External"/><Relationship Id="rId66" Type="http://schemas.openxmlformats.org/officeDocument/2006/relationships/hyperlink" Target="https://www.psaonline.org/" TargetMode="External"/><Relationship Id="rId87" Type="http://schemas.openxmlformats.org/officeDocument/2006/relationships/hyperlink" Target="https://thehill.com/" TargetMode="External"/><Relationship Id="rId110" Type="http://schemas.openxmlformats.org/officeDocument/2006/relationships/hyperlink" Target="https://conestogawagonco.com/" TargetMode="External"/><Relationship Id="rId115" Type="http://schemas.openxmlformats.org/officeDocument/2006/relationships/hyperlink" Target="https://xtiaerospace.com/" TargetMode="External"/><Relationship Id="rId131" Type="http://schemas.openxmlformats.org/officeDocument/2006/relationships/hyperlink" Target="https://shopduer.com/" TargetMode="External"/><Relationship Id="rId136" Type="http://schemas.openxmlformats.org/officeDocument/2006/relationships/hyperlink" Target="https://www.ovationtaxgroup.com/" TargetMode="External"/><Relationship Id="rId61" Type="http://schemas.openxmlformats.org/officeDocument/2006/relationships/hyperlink" Target="https://orionmetalexchange.com/" TargetMode="External"/><Relationship Id="rId82" Type="http://schemas.openxmlformats.org/officeDocument/2006/relationships/hyperlink" Target="https://denvix.com/" TargetMode="External"/><Relationship Id="rId19" Type="http://schemas.openxmlformats.org/officeDocument/2006/relationships/hyperlink" Target="https://elevateapp.com/" TargetMode="External"/><Relationship Id="rId14" Type="http://schemas.openxmlformats.org/officeDocument/2006/relationships/hyperlink" Target="https://www.augusta.edu/" TargetMode="External"/><Relationship Id="rId30" Type="http://schemas.openxmlformats.org/officeDocument/2006/relationships/hyperlink" Target="https://usa.ducalfrijoles.com/" TargetMode="External"/><Relationship Id="rId35" Type="http://schemas.openxmlformats.org/officeDocument/2006/relationships/hyperlink" Target="https://sonicpower.co/collections/cleaning" TargetMode="External"/><Relationship Id="rId56" Type="http://schemas.openxmlformats.org/officeDocument/2006/relationships/hyperlink" Target="https://bodywell.com/" TargetMode="External"/><Relationship Id="rId77" Type="http://schemas.openxmlformats.org/officeDocument/2006/relationships/hyperlink" Target="https://www.sailpoint.com/" TargetMode="External"/><Relationship Id="rId100" Type="http://schemas.openxmlformats.org/officeDocument/2006/relationships/hyperlink" Target="https://www.lufthansa.com/" TargetMode="External"/><Relationship Id="rId105" Type="http://schemas.openxmlformats.org/officeDocument/2006/relationships/hyperlink" Target="https://localmedia.org/" TargetMode="External"/><Relationship Id="rId126" Type="http://schemas.openxmlformats.org/officeDocument/2006/relationships/hyperlink" Target="https://monchateaustore.us/" TargetMode="External"/><Relationship Id="rId8" Type="http://schemas.openxmlformats.org/officeDocument/2006/relationships/hyperlink" Target="https://businessolver.com/" TargetMode="External"/><Relationship Id="rId51" Type="http://schemas.openxmlformats.org/officeDocument/2006/relationships/hyperlink" Target="https://www.ivyrx.com/" TargetMode="External"/><Relationship Id="rId72" Type="http://schemas.openxmlformats.org/officeDocument/2006/relationships/hyperlink" Target="https://www.circasports.com/" TargetMode="External"/><Relationship Id="rId93" Type="http://schemas.openxmlformats.org/officeDocument/2006/relationships/hyperlink" Target="https://www.legaltaxdefense.com/" TargetMode="External"/><Relationship Id="rId98" Type="http://schemas.openxmlformats.org/officeDocument/2006/relationships/hyperlink" Target="https://www.curtmfg.com/" TargetMode="External"/><Relationship Id="rId121" Type="http://schemas.openxmlformats.org/officeDocument/2006/relationships/hyperlink" Target="https://womaness.com/" TargetMode="External"/><Relationship Id="rId3" Type="http://schemas.openxmlformats.org/officeDocument/2006/relationships/image" Target="../media/image22.png"/><Relationship Id="rId25" Type="http://schemas.openxmlformats.org/officeDocument/2006/relationships/hyperlink" Target="https://www.emeraldcruises.com/" TargetMode="External"/><Relationship Id="rId46" Type="http://schemas.openxmlformats.org/officeDocument/2006/relationships/hyperlink" Target="https://www.lizbuyshouses.net/" TargetMode="External"/><Relationship Id="rId67" Type="http://schemas.openxmlformats.org/officeDocument/2006/relationships/hyperlink" Target="https://bringatrailer.com/" TargetMode="External"/><Relationship Id="rId116" Type="http://schemas.openxmlformats.org/officeDocument/2006/relationships/hyperlink" Target="https://noblegoldinvestments.com/" TargetMode="External"/><Relationship Id="rId137" Type="http://schemas.openxmlformats.org/officeDocument/2006/relationships/hyperlink" Target="https://huntsmanmentalhealthfoundation.org/" TargetMode="External"/><Relationship Id="rId20" Type="http://schemas.openxmlformats.org/officeDocument/2006/relationships/hyperlink" Target="https://hiyahealth.com/" TargetMode="External"/><Relationship Id="rId41" Type="http://schemas.openxmlformats.org/officeDocument/2006/relationships/hyperlink" Target="https://www.drymouthrelief.com/" TargetMode="External"/><Relationship Id="rId62" Type="http://schemas.openxmlformats.org/officeDocument/2006/relationships/hyperlink" Target="https://www.heysunday.com/" TargetMode="External"/><Relationship Id="rId83" Type="http://schemas.openxmlformats.org/officeDocument/2006/relationships/hyperlink" Target="https://theultimatetaxgroup.com/" TargetMode="External"/><Relationship Id="rId88" Type="http://schemas.openxmlformats.org/officeDocument/2006/relationships/hyperlink" Target="https://www.canyonspirit.com/" TargetMode="External"/><Relationship Id="rId111" Type="http://schemas.openxmlformats.org/officeDocument/2006/relationships/hyperlink" Target="https://www.sba.gov/" TargetMode="External"/><Relationship Id="rId132" Type="http://schemas.openxmlformats.org/officeDocument/2006/relationships/hyperlink" Target="https://debtclearusa.com/" TargetMode="External"/><Relationship Id="rId15" Type="http://schemas.openxmlformats.org/officeDocument/2006/relationships/hyperlink" Target="https://healthandher.com/" TargetMode="External"/><Relationship Id="rId36" Type="http://schemas.openxmlformats.org/officeDocument/2006/relationships/hyperlink" Target="https://moerie.com/" TargetMode="External"/><Relationship Id="rId57" Type="http://schemas.openxmlformats.org/officeDocument/2006/relationships/hyperlink" Target="https://www.perryellis.com/" TargetMode="External"/><Relationship Id="rId106" Type="http://schemas.openxmlformats.org/officeDocument/2006/relationships/hyperlink" Target="https://isco-pipe.com/" TargetMode="External"/><Relationship Id="rId127" Type="http://schemas.openxmlformats.org/officeDocument/2006/relationships/hyperlink" Target="https://clearstem.com/" TargetMode="External"/><Relationship Id="rId10" Type="http://schemas.openxmlformats.org/officeDocument/2006/relationships/hyperlink" Target="https://bugmd.com/" TargetMode="External"/><Relationship Id="rId31" Type="http://schemas.openxmlformats.org/officeDocument/2006/relationships/hyperlink" Target="https://www.collegehunkshaulingjunk.com/" TargetMode="External"/><Relationship Id="rId52" Type="http://schemas.openxmlformats.org/officeDocument/2006/relationships/hyperlink" Target="https://unitedforcures.org/" TargetMode="External"/><Relationship Id="rId73" Type="http://schemas.openxmlformats.org/officeDocument/2006/relationships/hyperlink" Target="https://lovehappyyappers.com/" TargetMode="External"/><Relationship Id="rId78" Type="http://schemas.openxmlformats.org/officeDocument/2006/relationships/hyperlink" Target="https://www.harimari.com/" TargetMode="External"/><Relationship Id="rId94" Type="http://schemas.openxmlformats.org/officeDocument/2006/relationships/hyperlink" Target="https://www.slate.auto/en" TargetMode="External"/><Relationship Id="rId99" Type="http://schemas.openxmlformats.org/officeDocument/2006/relationships/hyperlink" Target="https://www.calfund.org/" TargetMode="External"/><Relationship Id="rId101" Type="http://schemas.openxmlformats.org/officeDocument/2006/relationships/hyperlink" Target="https://nxtbets.com/" TargetMode="External"/><Relationship Id="rId122" Type="http://schemas.openxmlformats.org/officeDocument/2006/relationships/hyperlink" Target="https://baerskintactical.com/" TargetMode="External"/><Relationship Id="rId4" Type="http://schemas.openxmlformats.org/officeDocument/2006/relationships/hyperlink" Target="https://www.hostinger.com/" TargetMode="External"/><Relationship Id="rId9" Type="http://schemas.openxmlformats.org/officeDocument/2006/relationships/hyperlink" Target="https://jcca.org/" TargetMode="External"/><Relationship Id="rId26" Type="http://schemas.openxmlformats.org/officeDocument/2006/relationships/hyperlink" Target="https://www.deleontequila.com/" TargetMode="External"/><Relationship Id="rId47" Type="http://schemas.openxmlformats.org/officeDocument/2006/relationships/hyperlink" Target="https://texasbullion.com/?srsltid=AfmBOoprpvj-zksuJnFnjPRVBSYzVQpV5Z3sBCRFWetsMVLipoecytjk" TargetMode="External"/><Relationship Id="rId68" Type="http://schemas.openxmlformats.org/officeDocument/2006/relationships/hyperlink" Target="https://safemoneyinnovators.com/" TargetMode="External"/><Relationship Id="rId89" Type="http://schemas.openxmlformats.org/officeDocument/2006/relationships/hyperlink" Target="https://www.hingehealth.com/" TargetMode="External"/><Relationship Id="rId112" Type="http://schemas.openxmlformats.org/officeDocument/2006/relationships/hyperlink" Target="https://pompaprogram.com/" TargetMode="External"/><Relationship Id="rId133" Type="http://schemas.openxmlformats.org/officeDocument/2006/relationships/hyperlink" Target="https://www.grazerobotics.com/" TargetMode="External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hyperlink" Target="https://perelelhealth.com/" TargetMode="External"/><Relationship Id="rId21" Type="http://schemas.openxmlformats.org/officeDocument/2006/relationships/hyperlink" Target="https://sendafriend.co/" TargetMode="External"/><Relationship Id="rId42" Type="http://schemas.openxmlformats.org/officeDocument/2006/relationships/hyperlink" Target="https://pompaprogram.com/" TargetMode="External"/><Relationship Id="rId47" Type="http://schemas.openxmlformats.org/officeDocument/2006/relationships/hyperlink" Target="https://www.sellmypolicy.com/" TargetMode="External"/><Relationship Id="rId63" Type="http://schemas.openxmlformats.org/officeDocument/2006/relationships/hyperlink" Target="https://arenaclub.com/" TargetMode="External"/><Relationship Id="rId68" Type="http://schemas.openxmlformats.org/officeDocument/2006/relationships/hyperlink" Target="https://earningshub.com/" TargetMode="External"/><Relationship Id="rId84" Type="http://schemas.openxmlformats.org/officeDocument/2006/relationships/image" Target="../media/image164.png"/><Relationship Id="rId89" Type="http://schemas.openxmlformats.org/officeDocument/2006/relationships/image" Target="../media/image71.png"/><Relationship Id="rId16" Type="http://schemas.openxmlformats.org/officeDocument/2006/relationships/hyperlink" Target="https://cordaroys.com/" TargetMode="External"/><Relationship Id="rId11" Type="http://schemas.openxmlformats.org/officeDocument/2006/relationships/hyperlink" Target="https://www.allreality.com/" TargetMode="External"/><Relationship Id="rId32" Type="http://schemas.openxmlformats.org/officeDocument/2006/relationships/hyperlink" Target="https://www.irestorelaser.com/" TargetMode="External"/><Relationship Id="rId37" Type="http://schemas.openxmlformats.org/officeDocument/2006/relationships/hyperlink" Target="https://fatty15.com/" TargetMode="External"/><Relationship Id="rId53" Type="http://schemas.openxmlformats.org/officeDocument/2006/relationships/hyperlink" Target="https://www.dontbugmypet.com/" TargetMode="External"/><Relationship Id="rId58" Type="http://schemas.openxmlformats.org/officeDocument/2006/relationships/hyperlink" Target="https://uresta.com/" TargetMode="External"/><Relationship Id="rId74" Type="http://schemas.openxmlformats.org/officeDocument/2006/relationships/hyperlink" Target="https://www.getzealthy.com/" TargetMode="External"/><Relationship Id="rId79" Type="http://schemas.openxmlformats.org/officeDocument/2006/relationships/hyperlink" Target="https://www.harimari.com/" TargetMode="External"/><Relationship Id="rId5" Type="http://schemas.openxmlformats.org/officeDocument/2006/relationships/hyperlink" Target="https://www.quo.com/" TargetMode="External"/><Relationship Id="rId90" Type="http://schemas.openxmlformats.org/officeDocument/2006/relationships/image" Target="../media/image166.png"/><Relationship Id="rId22" Type="http://schemas.openxmlformats.org/officeDocument/2006/relationships/hyperlink" Target="https://www.anthros.com/" TargetMode="External"/><Relationship Id="rId27" Type="http://schemas.openxmlformats.org/officeDocument/2006/relationships/hyperlink" Target="https://www.designshop.com/" TargetMode="External"/><Relationship Id="rId43" Type="http://schemas.openxmlformats.org/officeDocument/2006/relationships/hyperlink" Target="https://michaeltoddbeauty.com/" TargetMode="External"/><Relationship Id="rId48" Type="http://schemas.openxmlformats.org/officeDocument/2006/relationships/hyperlink" Target="https://ogee.com/" TargetMode="External"/><Relationship Id="rId64" Type="http://schemas.openxmlformats.org/officeDocument/2006/relationships/hyperlink" Target="https://protectiontax.com/" TargetMode="External"/><Relationship Id="rId69" Type="http://schemas.openxmlformats.org/officeDocument/2006/relationships/hyperlink" Target="https://www.avantisinvestors.com/home" TargetMode="External"/><Relationship Id="rId8" Type="http://schemas.openxmlformats.org/officeDocument/2006/relationships/hyperlink" Target="https://yeezy.com/" TargetMode="External"/><Relationship Id="rId51" Type="http://schemas.openxmlformats.org/officeDocument/2006/relationships/hyperlink" Target="https://www.fe.training/" TargetMode="External"/><Relationship Id="rId72" Type="http://schemas.openxmlformats.org/officeDocument/2006/relationships/hyperlink" Target="https://www.nanit.com/" TargetMode="External"/><Relationship Id="rId80" Type="http://schemas.openxmlformats.org/officeDocument/2006/relationships/hyperlink" Target="https://investorplace.com/" TargetMode="External"/><Relationship Id="rId85" Type="http://schemas.openxmlformats.org/officeDocument/2006/relationships/hyperlink" Target="http://joinmidi.com/" TargetMode="External"/><Relationship Id="rId93" Type="http://schemas.openxmlformats.org/officeDocument/2006/relationships/image" Target="../media/image169.png"/><Relationship Id="rId3" Type="http://schemas.openxmlformats.org/officeDocument/2006/relationships/image" Target="../media/image22.png"/><Relationship Id="rId12" Type="http://schemas.openxmlformats.org/officeDocument/2006/relationships/hyperlink" Target="https://lendgo.com/" TargetMode="External"/><Relationship Id="rId17" Type="http://schemas.openxmlformats.org/officeDocument/2006/relationships/hyperlink" Target="https://www.opencare.com/" TargetMode="External"/><Relationship Id="rId25" Type="http://schemas.openxmlformats.org/officeDocument/2006/relationships/hyperlink" Target="https://smarterauto.com/" TargetMode="External"/><Relationship Id="rId33" Type="http://schemas.openxmlformats.org/officeDocument/2006/relationships/hyperlink" Target="https://bodywell.com/" TargetMode="External"/><Relationship Id="rId38" Type="http://schemas.openxmlformats.org/officeDocument/2006/relationships/hyperlink" Target="https://hellocake.com/" TargetMode="External"/><Relationship Id="rId46" Type="http://schemas.openxmlformats.org/officeDocument/2006/relationships/hyperlink" Target="https://transformertable.com/" TargetMode="External"/><Relationship Id="rId59" Type="http://schemas.openxmlformats.org/officeDocument/2006/relationships/hyperlink" Target="https://womaness.com/" TargetMode="External"/><Relationship Id="rId67" Type="http://schemas.openxmlformats.org/officeDocument/2006/relationships/hyperlink" Target="https://www.hostinger.com/" TargetMode="External"/><Relationship Id="rId20" Type="http://schemas.openxmlformats.org/officeDocument/2006/relationships/hyperlink" Target="https://www.wander.com/" TargetMode="External"/><Relationship Id="rId41" Type="http://schemas.openxmlformats.org/officeDocument/2006/relationships/hyperlink" Target="https://relayfi.com/" TargetMode="External"/><Relationship Id="rId54" Type="http://schemas.openxmlformats.org/officeDocument/2006/relationships/hyperlink" Target="https://www.winonafeminine.com/en" TargetMode="External"/><Relationship Id="rId62" Type="http://schemas.openxmlformats.org/officeDocument/2006/relationships/hyperlink" Target="https://clearstem.com/" TargetMode="External"/><Relationship Id="rId70" Type="http://schemas.openxmlformats.org/officeDocument/2006/relationships/hyperlink" Target="https://businessolver.com/" TargetMode="External"/><Relationship Id="rId75" Type="http://schemas.openxmlformats.org/officeDocument/2006/relationships/hyperlink" Target="https://www.lizbuyshouses.net/" TargetMode="External"/><Relationship Id="rId83" Type="http://schemas.openxmlformats.org/officeDocument/2006/relationships/image" Target="../media/image163.png"/><Relationship Id="rId88" Type="http://schemas.openxmlformats.org/officeDocument/2006/relationships/hyperlink" Target="https://character.ai/" TargetMode="External"/><Relationship Id="rId91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lissworld.com/" TargetMode="External"/><Relationship Id="rId15" Type="http://schemas.openxmlformats.org/officeDocument/2006/relationships/hyperlink" Target="https://shopduer.com/" TargetMode="External"/><Relationship Id="rId23" Type="http://schemas.openxmlformats.org/officeDocument/2006/relationships/hyperlink" Target="https://hollowsocks.com/" TargetMode="External"/><Relationship Id="rId28" Type="http://schemas.openxmlformats.org/officeDocument/2006/relationships/hyperlink" Target="https://viasox.com/" TargetMode="External"/><Relationship Id="rId36" Type="http://schemas.openxmlformats.org/officeDocument/2006/relationships/hyperlink" Target="https://www.heysunday.com/" TargetMode="External"/><Relationship Id="rId49" Type="http://schemas.openxmlformats.org/officeDocument/2006/relationships/hyperlink" Target="https://alayanaturals.com/" TargetMode="External"/><Relationship Id="rId57" Type="http://schemas.openxmlformats.org/officeDocument/2006/relationships/hyperlink" Target="https://te.co/" TargetMode="External"/><Relationship Id="rId10" Type="http://schemas.openxmlformats.org/officeDocument/2006/relationships/hyperlink" Target="https://www.rugiet.com/" TargetMode="External"/><Relationship Id="rId31" Type="http://schemas.openxmlformats.org/officeDocument/2006/relationships/hyperlink" Target="https://www.joinmidi.com/" TargetMode="External"/><Relationship Id="rId44" Type="http://schemas.openxmlformats.org/officeDocument/2006/relationships/hyperlink" Target="https://www.barnakl.com/" TargetMode="External"/><Relationship Id="rId52" Type="http://schemas.openxmlformats.org/officeDocument/2006/relationships/hyperlink" Target="https://grainwoodfurniture.com/" TargetMode="External"/><Relationship Id="rId60" Type="http://schemas.openxmlformats.org/officeDocument/2006/relationships/hyperlink" Target="https://econugenics.com/products/pectasol-powder?srsltid=AfmBOooB511nbwRd5bE8CG-W5j3sNg9pG7iZ1kNyU_QCbkNefpW_lL50" TargetMode="External"/><Relationship Id="rId65" Type="http://schemas.openxmlformats.org/officeDocument/2006/relationships/hyperlink" Target="https://outcomes4me.com/" TargetMode="External"/><Relationship Id="rId73" Type="http://schemas.openxmlformats.org/officeDocument/2006/relationships/hyperlink" Target="https://gldn.com/" TargetMode="External"/><Relationship Id="rId78" Type="http://schemas.openxmlformats.org/officeDocument/2006/relationships/hyperlink" Target="https://plunge.com/" TargetMode="External"/><Relationship Id="rId81" Type="http://schemas.openxmlformats.org/officeDocument/2006/relationships/hyperlink" Target="https://www.charlie.com/" TargetMode="External"/><Relationship Id="rId86" Type="http://schemas.openxmlformats.org/officeDocument/2006/relationships/image" Target="../media/image29.png"/><Relationship Id="rId94" Type="http://schemas.openxmlformats.org/officeDocument/2006/relationships/image" Target="../media/image170.png"/><Relationship Id="rId4" Type="http://schemas.openxmlformats.org/officeDocument/2006/relationships/hyperlink" Target="https://ninjatransfers.com/" TargetMode="External"/><Relationship Id="rId9" Type="http://schemas.openxmlformats.org/officeDocument/2006/relationships/hyperlink" Target="https://www.advantagegold.com/" TargetMode="External"/><Relationship Id="rId13" Type="http://schemas.openxmlformats.org/officeDocument/2006/relationships/hyperlink" Target="https://www.abogado.com/" TargetMode="External"/><Relationship Id="rId18" Type="http://schemas.openxmlformats.org/officeDocument/2006/relationships/hyperlink" Target="https://drphytos.com/" TargetMode="External"/><Relationship Id="rId39" Type="http://schemas.openxmlformats.org/officeDocument/2006/relationships/hyperlink" Target="https://denvix.com/" TargetMode="External"/><Relationship Id="rId34" Type="http://schemas.openxmlformats.org/officeDocument/2006/relationships/hyperlink" Target="https://www.oneskin.co/" TargetMode="External"/><Relationship Id="rId50" Type="http://schemas.openxmlformats.org/officeDocument/2006/relationships/hyperlink" Target="https://bugmd.com/" TargetMode="External"/><Relationship Id="rId55" Type="http://schemas.openxmlformats.org/officeDocument/2006/relationships/hyperlink" Target="https://www.kurufootwear.com/" TargetMode="External"/><Relationship Id="rId76" Type="http://schemas.openxmlformats.org/officeDocument/2006/relationships/hyperlink" Target="https://www.maryruthorganics.com/" TargetMode="External"/><Relationship Id="rId7" Type="http://schemas.openxmlformats.org/officeDocument/2006/relationships/hyperlink" Target="https://joinmochi.com/" TargetMode="External"/><Relationship Id="rId71" Type="http://schemas.openxmlformats.org/officeDocument/2006/relationships/hyperlink" Target="https://inboundresponse.com/" TargetMode="External"/><Relationship Id="rId92" Type="http://schemas.openxmlformats.org/officeDocument/2006/relationships/image" Target="../media/image168.png"/><Relationship Id="rId2" Type="http://schemas.openxmlformats.org/officeDocument/2006/relationships/notesSlide" Target="../notesSlides/notesSlide25.xml"/><Relationship Id="rId29" Type="http://schemas.openxmlformats.org/officeDocument/2006/relationships/hyperlink" Target="https://www.imemories.com/" TargetMode="External"/><Relationship Id="rId24" Type="http://schemas.openxmlformats.org/officeDocument/2006/relationships/hyperlink" Target="https://elmbiosciences.com/" TargetMode="External"/><Relationship Id="rId40" Type="http://schemas.openxmlformats.org/officeDocument/2006/relationships/hyperlink" Target="https://www.fast-growing-trees.com/" TargetMode="External"/><Relationship Id="rId45" Type="http://schemas.openxmlformats.org/officeDocument/2006/relationships/hyperlink" Target="https://alphadognutrition.com/" TargetMode="External"/><Relationship Id="rId66" Type="http://schemas.openxmlformats.org/officeDocument/2006/relationships/hyperlink" Target="https://megababebeauty.com/" TargetMode="External"/><Relationship Id="rId87" Type="http://schemas.openxmlformats.org/officeDocument/2006/relationships/image" Target="../media/image165.png"/><Relationship Id="rId61" Type="http://schemas.openxmlformats.org/officeDocument/2006/relationships/hyperlink" Target="https://fluff.co/" TargetMode="External"/><Relationship Id="rId82" Type="http://schemas.openxmlformats.org/officeDocument/2006/relationships/hyperlink" Target="https://bearbottomclothing.com/" TargetMode="External"/><Relationship Id="rId19" Type="http://schemas.openxmlformats.org/officeDocument/2006/relationships/hyperlink" Target="https://everdries.com/?srsltid=AfmBOopDImn3BL2tPiep_O1i3uKO4EvvDtZH3n1FOnFhyBBxjR5E_wQS" TargetMode="External"/><Relationship Id="rId14" Type="http://schemas.openxmlformats.org/officeDocument/2006/relationships/hyperlink" Target="https://www.lolavie.com/" TargetMode="External"/><Relationship Id="rId30" Type="http://schemas.openxmlformats.org/officeDocument/2006/relationships/hyperlink" Target="https://coofandy.com/" TargetMode="External"/><Relationship Id="rId35" Type="http://schemas.openxmlformats.org/officeDocument/2006/relationships/hyperlink" Target="https://meetjovi.com/" TargetMode="External"/><Relationship Id="rId56" Type="http://schemas.openxmlformats.org/officeDocument/2006/relationships/hyperlink" Target="https://calderalab.com/" TargetMode="External"/><Relationship Id="rId77" Type="http://schemas.openxmlformats.org/officeDocument/2006/relationships/hyperlink" Target="https://www.rxpros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slide" Target="slide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hyperlink" Target="https://www.instagram.com/reel/DLU7BkcpyI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22.png"/><Relationship Id="rId21" Type="http://schemas.openxmlformats.org/officeDocument/2006/relationships/image" Target="../media/image48.png"/><Relationship Id="rId7" Type="http://schemas.openxmlformats.org/officeDocument/2006/relationships/image" Target="../media/image27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23" Type="http://schemas.openxmlformats.org/officeDocument/2006/relationships/image" Target="../media/image50.jpeg"/><Relationship Id="rId10" Type="http://schemas.openxmlformats.org/officeDocument/2006/relationships/image" Target="../media/image37.png"/><Relationship Id="rId19" Type="http://schemas.openxmlformats.org/officeDocument/2006/relationships/image" Target="../media/image46.jpe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dweek.com/brand-marketing/openai-to-air-its-first-super-bowl-ad/" TargetMode="External"/><Relationship Id="rId13" Type="http://schemas.openxmlformats.org/officeDocument/2006/relationships/hyperlink" Target="https://wwd.com/pop-culture/culture-news/jennifer-aniston-lolavie-commercial-1237704704/" TargetMode="External"/><Relationship Id="rId18" Type="http://schemas.openxmlformats.org/officeDocument/2006/relationships/image" Target="../media/image60.png"/><Relationship Id="rId3" Type="http://schemas.openxmlformats.org/officeDocument/2006/relationships/image" Target="../media/image22.png"/><Relationship Id="rId21" Type="http://schemas.openxmlformats.org/officeDocument/2006/relationships/hyperlink" Target="https://adage.com/brand-marketing/aa-slate-ev-campaign/" TargetMode="External"/><Relationship Id="rId7" Type="http://schemas.openxmlformats.org/officeDocument/2006/relationships/hyperlink" Target="https://www.nbcsports.com/nfl/profootballtalk/rumor-mill/news/cody-campbells-group-launches-tv-blitz-to-save-college-sports" TargetMode="External"/><Relationship Id="rId12" Type="http://schemas.openxmlformats.org/officeDocument/2006/relationships/hyperlink" Target="https://www.chiefmarketer.com/vktrys-marketing-grows-up-with-first-national-tv-ad-campaign/" TargetMode="External"/><Relationship Id="rId17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7.png"/><Relationship Id="rId5" Type="http://schemas.openxmlformats.org/officeDocument/2006/relationships/hyperlink" Target="https://www.businesswire.com/news/home/20250519677108/en/National-Retailer-J.Jill-and-Marketing-Architects-Debut-New-TV-Campaign-to-Tell-a-Deeper-Brand-Story" TargetMode="External"/><Relationship Id="rId15" Type="http://schemas.openxmlformats.org/officeDocument/2006/relationships/hyperlink" Target="https://www.andersenwindows.com/about/frame-maker/company-news/2025/announcing-new-nice-windows-ad-ft-scott-brothers?msockid=3d0a3ec2300d61682bbe28663112609a" TargetMode="External"/><Relationship Id="rId10" Type="http://schemas.openxmlformats.org/officeDocument/2006/relationships/hyperlink" Target="https://wwd.com/pop-culture/new-fashion-releases/kiehls-oscars-2025-commercial-1237008097/" TargetMode="External"/><Relationship Id="rId19" Type="http://schemas.openxmlformats.org/officeDocument/2006/relationships/image" Target="../media/image61.jpeg"/><Relationship Id="rId4" Type="http://schemas.openxmlformats.org/officeDocument/2006/relationships/hyperlink" Target="https://cosmeticsbusiness.com/ogx-names-shay-mitchell-as-first-global-ambassador" TargetMode="External"/><Relationship Id="rId9" Type="http://schemas.openxmlformats.org/officeDocument/2006/relationships/image" Target="../media/image56.png"/><Relationship Id="rId14" Type="http://schemas.openxmlformats.org/officeDocument/2006/relationships/hyperlink" Target="https://lbbonline.com/news/Derek-Jeter-Fronts-Arena-Clubs-Debut-TV-Spot-from-Orchard" TargetMode="External"/><Relationship Id="rId22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png"/><Relationship Id="rId18" Type="http://schemas.openxmlformats.org/officeDocument/2006/relationships/hyperlink" Target="https://character.ai/" TargetMode="External"/><Relationship Id="rId26" Type="http://schemas.openxmlformats.org/officeDocument/2006/relationships/hyperlink" Target="https://www.aperol.com/" TargetMode="External"/><Relationship Id="rId39" Type="http://schemas.openxmlformats.org/officeDocument/2006/relationships/image" Target="../media/image81.png"/><Relationship Id="rId21" Type="http://schemas.openxmlformats.org/officeDocument/2006/relationships/image" Target="../media/image72.jpeg"/><Relationship Id="rId34" Type="http://schemas.openxmlformats.org/officeDocument/2006/relationships/hyperlink" Target="https://www.anthropic.com/" TargetMode="External"/><Relationship Id="rId42" Type="http://schemas.openxmlformats.org/officeDocument/2006/relationships/hyperlink" Target="https://www.whatnot.com/" TargetMode="External"/><Relationship Id="rId47" Type="http://schemas.openxmlformats.org/officeDocument/2006/relationships/image" Target="../media/image85.jpeg"/><Relationship Id="rId50" Type="http://schemas.openxmlformats.org/officeDocument/2006/relationships/hyperlink" Target="https://earningshub.com/" TargetMode="External"/><Relationship Id="rId55" Type="http://schemas.openxmlformats.org/officeDocument/2006/relationships/image" Target="../media/image89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xtiaerospace.com/" TargetMode="External"/><Relationship Id="rId29" Type="http://schemas.openxmlformats.org/officeDocument/2006/relationships/image" Target="../media/image76.png"/><Relationship Id="rId11" Type="http://schemas.openxmlformats.org/officeDocument/2006/relationships/image" Target="../media/image67.jpeg"/><Relationship Id="rId24" Type="http://schemas.openxmlformats.org/officeDocument/2006/relationships/hyperlink" Target="https://www.rodeopicks.com/groups" TargetMode="External"/><Relationship Id="rId32" Type="http://schemas.openxmlformats.org/officeDocument/2006/relationships/hyperlink" Target="https://thesculptsociety.com/" TargetMode="External"/><Relationship Id="rId37" Type="http://schemas.openxmlformats.org/officeDocument/2006/relationships/image" Target="../media/image80.png"/><Relationship Id="rId40" Type="http://schemas.openxmlformats.org/officeDocument/2006/relationships/hyperlink" Target="https://www.miumiu.com/us/en.html" TargetMode="External"/><Relationship Id="rId45" Type="http://schemas.openxmlformats.org/officeDocument/2006/relationships/image" Target="../media/image84.png"/><Relationship Id="rId53" Type="http://schemas.openxmlformats.org/officeDocument/2006/relationships/image" Target="../media/image88.png"/><Relationship Id="rId58" Type="http://schemas.openxmlformats.org/officeDocument/2006/relationships/hyperlink" Target="https://timothyplan.com/our-funds/home.php" TargetMode="External"/><Relationship Id="rId5" Type="http://schemas.openxmlformats.org/officeDocument/2006/relationships/image" Target="../media/image64.png"/><Relationship Id="rId19" Type="http://schemas.openxmlformats.org/officeDocument/2006/relationships/image" Target="../media/image71.png"/><Relationship Id="rId4" Type="http://schemas.openxmlformats.org/officeDocument/2006/relationships/hyperlink" Target="https://drinkghost.com/" TargetMode="External"/><Relationship Id="rId9" Type="http://schemas.openxmlformats.org/officeDocument/2006/relationships/image" Target="../media/image66.png"/><Relationship Id="rId14" Type="http://schemas.openxmlformats.org/officeDocument/2006/relationships/hyperlink" Target="https://www.coreweave.com/" TargetMode="External"/><Relationship Id="rId22" Type="http://schemas.openxmlformats.org/officeDocument/2006/relationships/hyperlink" Target="https://www.sailpoint.com/" TargetMode="External"/><Relationship Id="rId27" Type="http://schemas.openxmlformats.org/officeDocument/2006/relationships/image" Target="../media/image75.png"/><Relationship Id="rId30" Type="http://schemas.openxmlformats.org/officeDocument/2006/relationships/hyperlink" Target="https://huupe.com/" TargetMode="External"/><Relationship Id="rId35" Type="http://schemas.openxmlformats.org/officeDocument/2006/relationships/image" Target="../media/image79.jpeg"/><Relationship Id="rId43" Type="http://schemas.openxmlformats.org/officeDocument/2006/relationships/image" Target="../media/image83.png"/><Relationship Id="rId48" Type="http://schemas.openxmlformats.org/officeDocument/2006/relationships/hyperlink" Target="https://javvycoffee.com/" TargetMode="External"/><Relationship Id="rId56" Type="http://schemas.openxmlformats.org/officeDocument/2006/relationships/hyperlink" Target="https://relayfi.com/" TargetMode="External"/><Relationship Id="rId8" Type="http://schemas.openxmlformats.org/officeDocument/2006/relationships/hyperlink" Target="https://beatboxbeverages.com/" TargetMode="External"/><Relationship Id="rId51" Type="http://schemas.openxmlformats.org/officeDocument/2006/relationships/image" Target="../media/image87.png"/><Relationship Id="rId3" Type="http://schemas.openxmlformats.org/officeDocument/2006/relationships/image" Target="../media/image22.png"/><Relationship Id="rId12" Type="http://schemas.openxmlformats.org/officeDocument/2006/relationships/hyperlink" Target="https://chatgpt.com/" TargetMode="External"/><Relationship Id="rId17" Type="http://schemas.openxmlformats.org/officeDocument/2006/relationships/image" Target="../media/image70.png"/><Relationship Id="rId25" Type="http://schemas.openxmlformats.org/officeDocument/2006/relationships/image" Target="../media/image74.png"/><Relationship Id="rId33" Type="http://schemas.openxmlformats.org/officeDocument/2006/relationships/image" Target="../media/image78.jpeg"/><Relationship Id="rId38" Type="http://schemas.openxmlformats.org/officeDocument/2006/relationships/hyperlink" Target="https://www.doctronic.ai/" TargetMode="External"/><Relationship Id="rId46" Type="http://schemas.openxmlformats.org/officeDocument/2006/relationships/hyperlink" Target="https://nxtbets.com/" TargetMode="External"/><Relationship Id="rId59" Type="http://schemas.openxmlformats.org/officeDocument/2006/relationships/image" Target="../media/image91.jpeg"/><Relationship Id="rId20" Type="http://schemas.openxmlformats.org/officeDocument/2006/relationships/hyperlink" Target="https://www.wander.com/" TargetMode="External"/><Relationship Id="rId41" Type="http://schemas.openxmlformats.org/officeDocument/2006/relationships/image" Target="../media/image82.jpeg"/><Relationship Id="rId54" Type="http://schemas.openxmlformats.org/officeDocument/2006/relationships/hyperlink" Target="https://www.charlie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orlafloral.com/" TargetMode="External"/><Relationship Id="rId15" Type="http://schemas.openxmlformats.org/officeDocument/2006/relationships/image" Target="../media/image69.png"/><Relationship Id="rId23" Type="http://schemas.openxmlformats.org/officeDocument/2006/relationships/image" Target="../media/image73.png"/><Relationship Id="rId28" Type="http://schemas.openxmlformats.org/officeDocument/2006/relationships/hyperlink" Target="https://drinkculturepop.com/" TargetMode="External"/><Relationship Id="rId36" Type="http://schemas.openxmlformats.org/officeDocument/2006/relationships/hyperlink" Target="https://bodywell.com/" TargetMode="External"/><Relationship Id="rId49" Type="http://schemas.openxmlformats.org/officeDocument/2006/relationships/image" Target="../media/image86.png"/><Relationship Id="rId57" Type="http://schemas.openxmlformats.org/officeDocument/2006/relationships/image" Target="../media/image90.png"/><Relationship Id="rId10" Type="http://schemas.openxmlformats.org/officeDocument/2006/relationships/hyperlink" Target="https://www.ogxbeauty.com/about-us" TargetMode="External"/><Relationship Id="rId31" Type="http://schemas.openxmlformats.org/officeDocument/2006/relationships/image" Target="../media/image77.png"/><Relationship Id="rId44" Type="http://schemas.openxmlformats.org/officeDocument/2006/relationships/hyperlink" Target="https://www.mykitsch.com/" TargetMode="External"/><Relationship Id="rId52" Type="http://schemas.openxmlformats.org/officeDocument/2006/relationships/hyperlink" Target="https://www.netapp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24BFFB-FA7E-D101-4B03-72B9B9445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rofessionals standing together in a casual, office-like setting.&#10;&#10;AI-generated content may be incorrect.">
            <a:extLst>
              <a:ext uri="{FF2B5EF4-FFF2-40B4-BE49-F238E27FC236}">
                <a16:creationId xmlns:a16="http://schemas.microsoft.com/office/drawing/2014/main" id="{2B08F5A4-6901-3036-64B6-BFA4566138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41544" y="0"/>
            <a:ext cx="6850455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4659DB3-8463-FCDB-520B-5A900B7545B2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630" b="36230"/>
          <a:stretch>
            <a:fillRect/>
          </a:stretch>
        </p:blipFill>
        <p:spPr>
          <a:xfrm>
            <a:off x="5359400" y="2666878"/>
            <a:ext cx="6832600" cy="4191122"/>
          </a:xfrm>
          <a:custGeom>
            <a:avLst/>
            <a:gdLst>
              <a:gd name="connsiteX0" fmla="*/ 0 w 7084331"/>
              <a:gd name="connsiteY0" fmla="*/ 0 h 4191122"/>
              <a:gd name="connsiteX1" fmla="*/ 7084331 w 7084331"/>
              <a:gd name="connsiteY1" fmla="*/ 0 h 4191122"/>
              <a:gd name="connsiteX2" fmla="*/ 7084331 w 7084331"/>
              <a:gd name="connsiteY2" fmla="*/ 4191122 h 4191122"/>
              <a:gd name="connsiteX3" fmla="*/ 0 w 7084331"/>
              <a:gd name="connsiteY3" fmla="*/ 4191122 h 419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331" h="4191122">
                <a:moveTo>
                  <a:pt x="0" y="0"/>
                </a:moveTo>
                <a:lnTo>
                  <a:pt x="7084331" y="0"/>
                </a:lnTo>
                <a:lnTo>
                  <a:pt x="7084331" y="4191122"/>
                </a:lnTo>
                <a:lnTo>
                  <a:pt x="0" y="4191122"/>
                </a:ln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8E5FF6-0CFF-34AE-E171-3C9505F23ADD}"/>
              </a:ext>
            </a:extLst>
          </p:cNvPr>
          <p:cNvSpPr/>
          <p:nvPr/>
        </p:nvSpPr>
        <p:spPr>
          <a:xfrm>
            <a:off x="0" y="-5696"/>
            <a:ext cx="5359400" cy="6863696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4EF5548-9FF8-90DC-2CEA-C86721D25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40" y="3423303"/>
            <a:ext cx="5133057" cy="1813329"/>
          </a:xfrm>
        </p:spPr>
        <p:txBody>
          <a:bodyPr/>
          <a:lstStyle/>
          <a:p>
            <a:pPr defTabSz="914400">
              <a:spcBef>
                <a:spcPts val="0"/>
              </a:spcBef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Welcome to TV</a:t>
            </a:r>
            <a:br>
              <a:rPr lang="en-US" sz="3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200" b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Meet the New Advertisers Who Are Turning Attention into Action</a:t>
            </a:r>
            <a:br>
              <a:rPr lang="en-US" sz="2200" b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Full Year 2025 Update</a:t>
            </a:r>
            <a:b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1400" b="1">
              <a:solidFill>
                <a:srgbClr val="00BFF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837BFAA-281D-B889-2A73-5F06CF4F25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99" y="5964265"/>
            <a:ext cx="1996059" cy="8570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E3902FB-5A8B-272C-BEBF-AEE772D0C2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72" y="65325"/>
            <a:ext cx="1712662" cy="547231"/>
          </a:xfrm>
          <a:prstGeom prst="rect">
            <a:avLst/>
          </a:prstGeom>
          <a:ln w="28575">
            <a:solidFill>
              <a:srgbClr val="ED3C8D"/>
            </a:solidFill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7142073-3264-9F88-F3E4-7A7A64489791}"/>
              </a:ext>
            </a:extLst>
          </p:cNvPr>
          <p:cNvGrpSpPr/>
          <p:nvPr/>
        </p:nvGrpSpPr>
        <p:grpSpPr>
          <a:xfrm>
            <a:off x="1863754" y="0"/>
            <a:ext cx="3477791" cy="2583712"/>
            <a:chOff x="-15240" y="-13657"/>
            <a:chExt cx="4721216" cy="2686231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8D6B7BF-E914-AC44-2D20-E875B734335D}"/>
                </a:ext>
              </a:extLst>
            </p:cNvPr>
            <p:cNvSpPr/>
            <p:nvPr userDrawn="1"/>
          </p:nvSpPr>
          <p:spPr>
            <a:xfrm>
              <a:off x="-15240" y="-13657"/>
              <a:ext cx="4721216" cy="2686231"/>
            </a:xfrm>
            <a:custGeom>
              <a:avLst/>
              <a:gdLst>
                <a:gd name="connsiteX0" fmla="*/ 0 w 4721216"/>
                <a:gd name="connsiteY0" fmla="*/ 0 h 2686231"/>
                <a:gd name="connsiteX1" fmla="*/ 4721216 w 4721216"/>
                <a:gd name="connsiteY1" fmla="*/ 0 h 2686231"/>
                <a:gd name="connsiteX2" fmla="*/ 4721216 w 4721216"/>
                <a:gd name="connsiteY2" fmla="*/ 2686231 h 2686231"/>
                <a:gd name="connsiteX3" fmla="*/ 1395884 w 4721216"/>
                <a:gd name="connsiteY3" fmla="*/ 1201749 h 2686231"/>
                <a:gd name="connsiteX4" fmla="*/ 78852 w 4721216"/>
                <a:gd name="connsiteY4" fmla="*/ 612473 h 2686231"/>
                <a:gd name="connsiteX5" fmla="*/ 0 w 4721216"/>
                <a:gd name="connsiteY5" fmla="*/ 576331 h 268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21216" h="2686231">
                  <a:moveTo>
                    <a:pt x="0" y="0"/>
                  </a:moveTo>
                  <a:lnTo>
                    <a:pt x="4721216" y="0"/>
                  </a:lnTo>
                  <a:lnTo>
                    <a:pt x="4721216" y="2686231"/>
                  </a:lnTo>
                  <a:lnTo>
                    <a:pt x="1395884" y="1201749"/>
                  </a:lnTo>
                  <a:cubicBezTo>
                    <a:pt x="1088473" y="1072268"/>
                    <a:pt x="486065" y="798907"/>
                    <a:pt x="78852" y="612473"/>
                  </a:cubicBezTo>
                  <a:lnTo>
                    <a:pt x="0" y="576331"/>
                  </a:lnTo>
                  <a:close/>
                </a:path>
              </a:pathLst>
            </a:custGeom>
            <a:solidFill>
              <a:srgbClr val="130F4A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2E2BE3C-F7E2-7610-BB6C-05740AA886E5}"/>
                </a:ext>
              </a:extLst>
            </p:cNvPr>
            <p:cNvSpPr/>
            <p:nvPr/>
          </p:nvSpPr>
          <p:spPr>
            <a:xfrm>
              <a:off x="34005" y="23167"/>
              <a:ext cx="1331681" cy="1155444"/>
            </a:xfrm>
            <a:custGeom>
              <a:avLst/>
              <a:gdLst>
                <a:gd name="connsiteX0" fmla="*/ 0 w 1421708"/>
                <a:gd name="connsiteY0" fmla="*/ 591848 h 1222125"/>
                <a:gd name="connsiteX1" fmla="*/ 1421708 w 1421708"/>
                <a:gd name="connsiteY1" fmla="*/ 1222125 h 1222125"/>
                <a:gd name="connsiteX2" fmla="*/ 1421708 w 1421708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08" h="1222125">
                  <a:moveTo>
                    <a:pt x="0" y="591848"/>
                  </a:moveTo>
                  <a:lnTo>
                    <a:pt x="1421708" y="1222125"/>
                  </a:lnTo>
                  <a:lnTo>
                    <a:pt x="1421708" y="0"/>
                  </a:lnTo>
                  <a:close/>
                </a:path>
              </a:pathLst>
            </a:custGeom>
            <a:solidFill>
              <a:srgbClr val="00BFF2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DBEE1AE-B64F-7E56-DE6E-D52D8F2B9BCB}"/>
                </a:ext>
              </a:extLst>
            </p:cNvPr>
            <p:cNvSpPr/>
            <p:nvPr/>
          </p:nvSpPr>
          <p:spPr>
            <a:xfrm>
              <a:off x="1365686" y="616973"/>
              <a:ext cx="1331731" cy="1155444"/>
            </a:xfrm>
            <a:custGeom>
              <a:avLst/>
              <a:gdLst>
                <a:gd name="connsiteX0" fmla="*/ 0 w 1421761"/>
                <a:gd name="connsiteY0" fmla="*/ 591794 h 1222125"/>
                <a:gd name="connsiteX1" fmla="*/ 1421761 w 1421761"/>
                <a:gd name="connsiteY1" fmla="*/ 1222125 h 1222125"/>
                <a:gd name="connsiteX2" fmla="*/ 1421761 w 1421761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0" y="591794"/>
                  </a:moveTo>
                  <a:lnTo>
                    <a:pt x="1421761" y="1222125"/>
                  </a:lnTo>
                  <a:lnTo>
                    <a:pt x="1421761" y="0"/>
                  </a:lnTo>
                  <a:close/>
                </a:path>
              </a:pathLst>
            </a:custGeom>
            <a:solidFill>
              <a:srgbClr val="ED3C8D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D5CB9D5-C61A-043F-E9BA-B1AB1D8BC0FE}"/>
                </a:ext>
              </a:extLst>
            </p:cNvPr>
            <p:cNvSpPr/>
            <p:nvPr/>
          </p:nvSpPr>
          <p:spPr>
            <a:xfrm>
              <a:off x="1365686" y="23167"/>
              <a:ext cx="1331731" cy="1155444"/>
            </a:xfrm>
            <a:custGeom>
              <a:avLst/>
              <a:gdLst>
                <a:gd name="connsiteX0" fmla="*/ 1421761 w 1421761"/>
                <a:gd name="connsiteY0" fmla="*/ 630278 h 1222125"/>
                <a:gd name="connsiteX1" fmla="*/ 0 w 1421761"/>
                <a:gd name="connsiteY1" fmla="*/ 0 h 1222125"/>
                <a:gd name="connsiteX2" fmla="*/ 0 w 1421761"/>
                <a:gd name="connsiteY2" fmla="*/ 1222125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1421761" y="630278"/>
                  </a:moveTo>
                  <a:lnTo>
                    <a:pt x="0" y="0"/>
                  </a:lnTo>
                  <a:lnTo>
                    <a:pt x="0" y="1222125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32F579A-BAA7-76DA-C73F-2089F6139506}"/>
                </a:ext>
              </a:extLst>
            </p:cNvPr>
            <p:cNvSpPr/>
            <p:nvPr/>
          </p:nvSpPr>
          <p:spPr>
            <a:xfrm>
              <a:off x="2704627" y="-13656"/>
              <a:ext cx="1495109" cy="633867"/>
            </a:xfrm>
            <a:custGeom>
              <a:avLst/>
              <a:gdLst>
                <a:gd name="connsiteX0" fmla="*/ 0 w 1495109"/>
                <a:gd name="connsiteY0" fmla="*/ 0 h 633867"/>
                <a:gd name="connsiteX1" fmla="*/ 1482463 w 1495109"/>
                <a:gd name="connsiteY1" fmla="*/ 0 h 633867"/>
                <a:gd name="connsiteX2" fmla="*/ 1495109 w 1495109"/>
                <a:gd name="connsiteY2" fmla="*/ 5659 h 633867"/>
                <a:gd name="connsiteX3" fmla="*/ 0 w 1495109"/>
                <a:gd name="connsiteY3" fmla="*/ 633867 h 6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5109" h="633867">
                  <a:moveTo>
                    <a:pt x="0" y="0"/>
                  </a:moveTo>
                  <a:lnTo>
                    <a:pt x="1482463" y="0"/>
                  </a:lnTo>
                  <a:lnTo>
                    <a:pt x="1495109" y="5659"/>
                  </a:lnTo>
                  <a:lnTo>
                    <a:pt x="0" y="633867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E7F4A7CD-96CF-C19B-B9CD-ECBCE33A073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24" y="1901893"/>
            <a:ext cx="3683037" cy="89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11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FD90E350-E20E-9AB7-4416-BBEB15B3DAC7}"/>
              </a:ext>
            </a:extLst>
          </p:cNvPr>
          <p:cNvSpPr>
            <a:spLocks/>
          </p:cNvSpPr>
          <p:nvPr/>
        </p:nvSpPr>
        <p:spPr>
          <a:xfrm>
            <a:off x="-14125" y="1696163"/>
            <a:ext cx="12215178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75BCD5A-46B4-44CC-7CB0-0C1F21ED1D9D}"/>
              </a:ext>
            </a:extLst>
          </p:cNvPr>
          <p:cNvSpPr/>
          <p:nvPr/>
        </p:nvSpPr>
        <p:spPr>
          <a:xfrm>
            <a:off x="189479" y="2037613"/>
            <a:ext cx="3841815" cy="2078457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F894CE-5EB9-4BB3-F6C7-477E37F6A6AA}"/>
              </a:ext>
            </a:extLst>
          </p:cNvPr>
          <p:cNvSpPr/>
          <p:nvPr/>
        </p:nvSpPr>
        <p:spPr>
          <a:xfrm>
            <a:off x="150484" y="425973"/>
            <a:ext cx="1204151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 multiscreen TV entrants come from a range of categories related to organizations, health &amp; wellness, professional services, lifestyle and more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BD08EFF-160A-0FA1-EFD7-7261DAE5F3A7}"/>
              </a:ext>
            </a:extLst>
          </p:cNvPr>
          <p:cNvSpPr txBox="1"/>
          <p:nvPr/>
        </p:nvSpPr>
        <p:spPr>
          <a:xfrm>
            <a:off x="94092" y="1719200"/>
            <a:ext cx="12003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u="sng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Categories that are driving new ad investment in multiscreen TV</a:t>
            </a:r>
            <a:endParaRPr kumimoji="0" lang="en-US" sz="1600" b="1" i="0" u="sng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81B3E73-C146-4776-DB4C-42B0A02949F4}"/>
              </a:ext>
            </a:extLst>
          </p:cNvPr>
          <p:cNvSpPr txBox="1"/>
          <p:nvPr/>
        </p:nvSpPr>
        <p:spPr>
          <a:xfrm>
            <a:off x="9372600" y="1744269"/>
            <a:ext cx="2642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*Click on any logo to visit their website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C468AF-4B81-BE77-6993-72C944132B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E2FB0BF5-805E-411B-9F4D-6966DF4CA28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5A3A79-EBEB-9E47-52DE-228D84C86118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8187C5-8382-2BA0-7631-7F11C6EFC24A}"/>
              </a:ext>
            </a:extLst>
          </p:cNvPr>
          <p:cNvSpPr txBox="1"/>
          <p:nvPr/>
        </p:nvSpPr>
        <p:spPr>
          <a:xfrm>
            <a:off x="189479" y="2130683"/>
            <a:ext cx="3851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i="0" u="none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Organizations,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which accounted for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 first-time multiscreen TV entrants, signals a shift toward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purpose-driven advertising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where brands and advocacy groups alike are using TV to meet consumer needs, influence decisions and drive action at scale.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AA04522-DE11-095F-A010-0E5486ABB8FB}"/>
              </a:ext>
            </a:extLst>
          </p:cNvPr>
          <p:cNvCxnSpPr>
            <a:cxnSpLocks/>
          </p:cNvCxnSpPr>
          <p:nvPr/>
        </p:nvCxnSpPr>
        <p:spPr>
          <a:xfrm>
            <a:off x="965691" y="3200746"/>
            <a:ext cx="2216834" cy="8234"/>
          </a:xfrm>
          <a:prstGeom prst="line">
            <a:avLst/>
          </a:prstGeom>
          <a:ln w="19050">
            <a:solidFill>
              <a:srgbClr val="00BFF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07873CB-C290-58C2-8952-33646AD2CEE0}"/>
              </a:ext>
            </a:extLst>
          </p:cNvPr>
          <p:cNvSpPr/>
          <p:nvPr/>
        </p:nvSpPr>
        <p:spPr>
          <a:xfrm>
            <a:off x="189479" y="4149401"/>
            <a:ext cx="3841815" cy="2078457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E095E8E-F907-92A1-6765-F758445530CF}"/>
              </a:ext>
            </a:extLst>
          </p:cNvPr>
          <p:cNvSpPr/>
          <p:nvPr/>
        </p:nvSpPr>
        <p:spPr>
          <a:xfrm>
            <a:off x="8160707" y="2055624"/>
            <a:ext cx="3841815" cy="2078457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26C1AB-4554-A9E0-725D-B1E22572E0E9}"/>
              </a:ext>
            </a:extLst>
          </p:cNvPr>
          <p:cNvSpPr txBox="1"/>
          <p:nvPr/>
        </p:nvSpPr>
        <p:spPr>
          <a:xfrm>
            <a:off x="8160707" y="2130683"/>
            <a:ext cx="3841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i="0" u="none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focus on financial security grows amidst economic uncertainty, creating interest for new entrants across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banking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legal services 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connect with consumers seeking stability and greater control of their finances.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A20BFD7-C01A-81E8-4D3D-E15A324A36B7}"/>
              </a:ext>
            </a:extLst>
          </p:cNvPr>
          <p:cNvCxnSpPr>
            <a:cxnSpLocks/>
          </p:cNvCxnSpPr>
          <p:nvPr/>
        </p:nvCxnSpPr>
        <p:spPr>
          <a:xfrm>
            <a:off x="8936919" y="3200746"/>
            <a:ext cx="2212862" cy="8234"/>
          </a:xfrm>
          <a:prstGeom prst="line">
            <a:avLst/>
          </a:prstGeom>
          <a:ln w="19050">
            <a:solidFill>
              <a:srgbClr val="00BFF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40C3380-4C58-7D88-0596-E9939DF58B27}"/>
              </a:ext>
            </a:extLst>
          </p:cNvPr>
          <p:cNvSpPr/>
          <p:nvPr/>
        </p:nvSpPr>
        <p:spPr>
          <a:xfrm>
            <a:off x="8160707" y="4167412"/>
            <a:ext cx="3841815" cy="2078457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A3BF7EE-38A8-F4F9-0272-D0AF73E4A7BB}"/>
              </a:ext>
            </a:extLst>
          </p:cNvPr>
          <p:cNvSpPr/>
          <p:nvPr/>
        </p:nvSpPr>
        <p:spPr>
          <a:xfrm>
            <a:off x="4175092" y="2051714"/>
            <a:ext cx="3841815" cy="2078457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C578514-ACB8-3C2E-1A37-4CC8EC219A42}"/>
              </a:ext>
            </a:extLst>
          </p:cNvPr>
          <p:cNvCxnSpPr>
            <a:cxnSpLocks/>
          </p:cNvCxnSpPr>
          <p:nvPr/>
        </p:nvCxnSpPr>
        <p:spPr>
          <a:xfrm>
            <a:off x="4951304" y="3200746"/>
            <a:ext cx="2236077" cy="8234"/>
          </a:xfrm>
          <a:prstGeom prst="line">
            <a:avLst/>
          </a:prstGeom>
          <a:ln w="19050">
            <a:solidFill>
              <a:srgbClr val="00BFF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58E1FEA-959E-6813-1BDD-0DE0011BAF9D}"/>
              </a:ext>
            </a:extLst>
          </p:cNvPr>
          <p:cNvSpPr/>
          <p:nvPr/>
        </p:nvSpPr>
        <p:spPr>
          <a:xfrm>
            <a:off x="4175092" y="4163502"/>
            <a:ext cx="3841815" cy="2078457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FC6D867-B942-EB72-AC54-B2D1F55C8D64}"/>
              </a:ext>
            </a:extLst>
          </p:cNvPr>
          <p:cNvCxnSpPr>
            <a:cxnSpLocks/>
          </p:cNvCxnSpPr>
          <p:nvPr/>
        </p:nvCxnSpPr>
        <p:spPr>
          <a:xfrm>
            <a:off x="999219" y="5312919"/>
            <a:ext cx="2183306" cy="0"/>
          </a:xfrm>
          <a:prstGeom prst="line">
            <a:avLst/>
          </a:prstGeom>
          <a:ln w="19050">
            <a:solidFill>
              <a:srgbClr val="00BFF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358CFF2-C1CF-06EE-28E5-3CBE2057DE09}"/>
              </a:ext>
            </a:extLst>
          </p:cNvPr>
          <p:cNvCxnSpPr>
            <a:cxnSpLocks/>
          </p:cNvCxnSpPr>
          <p:nvPr/>
        </p:nvCxnSpPr>
        <p:spPr>
          <a:xfrm>
            <a:off x="8970447" y="5312919"/>
            <a:ext cx="2222334" cy="0"/>
          </a:xfrm>
          <a:prstGeom prst="line">
            <a:avLst/>
          </a:prstGeom>
          <a:ln w="19050">
            <a:solidFill>
              <a:srgbClr val="00BFF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857AFD1-084B-00DB-5C02-8FAE9C649FF9}"/>
              </a:ext>
            </a:extLst>
          </p:cNvPr>
          <p:cNvCxnSpPr>
            <a:cxnSpLocks/>
          </p:cNvCxnSpPr>
          <p:nvPr/>
        </p:nvCxnSpPr>
        <p:spPr>
          <a:xfrm>
            <a:off x="4984832" y="5312919"/>
            <a:ext cx="2202549" cy="0"/>
          </a:xfrm>
          <a:prstGeom prst="line">
            <a:avLst/>
          </a:prstGeom>
          <a:ln w="19050">
            <a:solidFill>
              <a:srgbClr val="00BFF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9D1CB7B-A5D9-B2E5-4477-1489205F45BC}"/>
              </a:ext>
            </a:extLst>
          </p:cNvPr>
          <p:cNvSpPr txBox="1"/>
          <p:nvPr/>
        </p:nvSpPr>
        <p:spPr>
          <a:xfrm>
            <a:off x="4184878" y="2130683"/>
            <a:ext cx="3841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i="0" u="none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Brands that serve the overall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health &amp; wellness 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 consumers are investing in national multiscreen TV to service their needs within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pharmaceuticals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vitamins and supplements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fitness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more.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5648B4-469C-5983-730E-356A758F6043}"/>
              </a:ext>
            </a:extLst>
          </p:cNvPr>
          <p:cNvSpPr txBox="1"/>
          <p:nvPr/>
        </p:nvSpPr>
        <p:spPr>
          <a:xfrm>
            <a:off x="233917" y="4219475"/>
            <a:ext cx="37973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sz="1200">
                <a:solidFill>
                  <a:srgbClr val="00206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self-expression</a:t>
            </a:r>
            <a:r>
              <a:rPr lang="en-US" sz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personal identity grow in importance, </a:t>
            </a:r>
            <a:r>
              <a:rPr lang="en-US" sz="1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apparel</a:t>
            </a:r>
            <a:r>
              <a:rPr lang="en-US" sz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beauty</a:t>
            </a:r>
            <a:r>
              <a:rPr lang="en-US" sz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jewelry</a:t>
            </a:r>
            <a:r>
              <a:rPr lang="en-US" sz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fragrance</a:t>
            </a:r>
            <a:r>
              <a:rPr lang="en-US" sz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brands are investing in TV and offering consumers products with messaging that reflect individuality, confidence and evolving everyday rituals.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0517B5-0B4D-30C1-8930-8BCFFD92D056}"/>
              </a:ext>
            </a:extLst>
          </p:cNvPr>
          <p:cNvSpPr txBox="1"/>
          <p:nvPr/>
        </p:nvSpPr>
        <p:spPr>
          <a:xfrm>
            <a:off x="8154368" y="4219475"/>
            <a:ext cx="38608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i="0" u="none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Innovative digital-native brands across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electronics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cybersecurity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aerospace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and more are investing in multiscreen TV to build trust as consumers and businesses turn to technology to enhance their lives, work and personal security.</a:t>
            </a:r>
            <a:endParaRPr kumimoji="0" lang="en-US" sz="12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21D293-A773-C883-6E5C-3B8906078595}"/>
              </a:ext>
            </a:extLst>
          </p:cNvPr>
          <p:cNvSpPr txBox="1"/>
          <p:nvPr/>
        </p:nvSpPr>
        <p:spPr>
          <a:xfrm>
            <a:off x="4165839" y="4219475"/>
            <a:ext cx="3841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i="0" u="none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Lifestyle brands across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beverage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pet care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alcohol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more are investing in multiscreen TV to build brand reputation and favorability among consumers who are looking to engage in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experiences and affordable luxuries.</a:t>
            </a:r>
            <a:endParaRPr kumimoji="0" lang="en-US" sz="12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2" descr="ATTR-CM Treatment Option - Attruby™ (acoramidis)">
            <a:hlinkClick r:id="rId4"/>
            <a:extLst>
              <a:ext uri="{FF2B5EF4-FFF2-40B4-BE49-F238E27FC236}">
                <a16:creationId xmlns:a16="http://schemas.microsoft.com/office/drawing/2014/main" id="{C79F129B-43AA-E33E-DC2D-8D96902D1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2594" y="3431395"/>
            <a:ext cx="937419" cy="28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Relapsing MS Treatment | BRIUMVI® (ublituximab-xiiy)">
            <a:hlinkClick r:id="rId6"/>
            <a:extLst>
              <a:ext uri="{FF2B5EF4-FFF2-40B4-BE49-F238E27FC236}">
                <a16:creationId xmlns:a16="http://schemas.microsoft.com/office/drawing/2014/main" id="{8BD63DE0-0952-A834-7850-7B01F5A0C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1712" y="3722037"/>
            <a:ext cx="739549" cy="32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Florajen - Products, Competitors, Financials, Employees, Headquarters  Locations">
            <a:hlinkClick r:id="rId8"/>
            <a:extLst>
              <a:ext uri="{FF2B5EF4-FFF2-40B4-BE49-F238E27FC236}">
                <a16:creationId xmlns:a16="http://schemas.microsoft.com/office/drawing/2014/main" id="{3171F5CF-0F4B-032A-E74C-CD72BEDC4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4848" y="3723599"/>
            <a:ext cx="932705" cy="31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2" descr="Feminine Wellness Products | pH-D Feminine Health">
            <a:hlinkClick r:id="rId10"/>
            <a:extLst>
              <a:ext uri="{FF2B5EF4-FFF2-40B4-BE49-F238E27FC236}">
                <a16:creationId xmlns:a16="http://schemas.microsoft.com/office/drawing/2014/main" id="{0105C511-B60A-DED0-6A37-3870CE6AC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0798" y="3568767"/>
            <a:ext cx="492396" cy="49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A Brief History of the ChatGPT Logo - Logovent">
            <a:hlinkClick r:id="rId12"/>
            <a:extLst>
              <a:ext uri="{FF2B5EF4-FFF2-40B4-BE49-F238E27FC236}">
                <a16:creationId xmlns:a16="http://schemas.microsoft.com/office/drawing/2014/main" id="{352EBC00-1680-F5B1-5D66-4748DDC82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1358" y="5473779"/>
            <a:ext cx="1024622" cy="31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6">
            <a:hlinkClick r:id="rId14"/>
            <a:extLst>
              <a:ext uri="{FF2B5EF4-FFF2-40B4-BE49-F238E27FC236}">
                <a16:creationId xmlns:a16="http://schemas.microsoft.com/office/drawing/2014/main" id="{AE2CED08-CF37-C7B0-CA79-84B5CFAE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9799" y="5897840"/>
            <a:ext cx="1324736" cy="2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2" descr="Health &amp; Her App – Apps on Google Play">
            <a:hlinkClick r:id="rId16"/>
            <a:extLst>
              <a:ext uri="{FF2B5EF4-FFF2-40B4-BE49-F238E27FC236}">
                <a16:creationId xmlns:a16="http://schemas.microsoft.com/office/drawing/2014/main" id="{14919839-F6E4-064A-2CF9-A10161C5B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7886" y="3263350"/>
            <a:ext cx="1120921" cy="56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6" descr="Bird Golf Academy">
            <a:hlinkClick r:id="rId18"/>
            <a:extLst>
              <a:ext uri="{FF2B5EF4-FFF2-40B4-BE49-F238E27FC236}">
                <a16:creationId xmlns:a16="http://schemas.microsoft.com/office/drawing/2014/main" id="{270FB2E8-19DA-3F1B-F8E8-DD9AAE7CD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2064" y="3336719"/>
            <a:ext cx="460709" cy="85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8" descr="Coofandy - YouTube">
            <a:hlinkClick r:id="rId20"/>
            <a:extLst>
              <a:ext uri="{FF2B5EF4-FFF2-40B4-BE49-F238E27FC236}">
                <a16:creationId xmlns:a16="http://schemas.microsoft.com/office/drawing/2014/main" id="{099324FE-ACC8-740B-4A9D-8C46C4C77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6154" y="5460574"/>
            <a:ext cx="629859" cy="14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30" descr="Our Stores">
            <a:hlinkClick r:id="rId22"/>
            <a:extLst>
              <a:ext uri="{FF2B5EF4-FFF2-40B4-BE49-F238E27FC236}">
                <a16:creationId xmlns:a16="http://schemas.microsoft.com/office/drawing/2014/main" id="{71B3C7BE-E18D-A28F-8B84-78799FD9B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307" y="5871231"/>
            <a:ext cx="757251" cy="24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32" descr="Collections – Everdries International">
            <a:hlinkClick r:id="rId24"/>
            <a:extLst>
              <a:ext uri="{FF2B5EF4-FFF2-40B4-BE49-F238E27FC236}">
                <a16:creationId xmlns:a16="http://schemas.microsoft.com/office/drawing/2014/main" id="{5C0B0B8E-0E03-54A7-CA20-D47963F6EC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3860" y="5450367"/>
            <a:ext cx="738690" cy="16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4">
            <a:hlinkClick r:id="rId26"/>
            <a:extLst>
              <a:ext uri="{FF2B5EF4-FFF2-40B4-BE49-F238E27FC236}">
                <a16:creationId xmlns:a16="http://schemas.microsoft.com/office/drawing/2014/main" id="{C5B1B7E2-7297-524E-ED52-CCC248338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902" y="5354089"/>
            <a:ext cx="987521" cy="49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38" descr="Perry Ellis Logo PNG Transparent &amp; SVG Vector - Freebie Supply">
            <a:hlinkClick r:id="rId28"/>
            <a:extLst>
              <a:ext uri="{FF2B5EF4-FFF2-40B4-BE49-F238E27FC236}">
                <a16:creationId xmlns:a16="http://schemas.microsoft.com/office/drawing/2014/main" id="{C5095D62-56DD-38FB-CD5E-ABCB958C4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645" y="5628463"/>
            <a:ext cx="2052880" cy="25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Miu Miu Logo and symbol, meaning, history, PNG, brand">
            <a:hlinkClick r:id="rId30"/>
            <a:extLst>
              <a:ext uri="{FF2B5EF4-FFF2-40B4-BE49-F238E27FC236}">
                <a16:creationId xmlns:a16="http://schemas.microsoft.com/office/drawing/2014/main" id="{C0EC88F4-5B85-C9EC-11F7-4342C6D14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5202" y="5767465"/>
            <a:ext cx="952898" cy="53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hlinkClick r:id="rId32"/>
            <a:extLst>
              <a:ext uri="{FF2B5EF4-FFF2-40B4-BE49-F238E27FC236}">
                <a16:creationId xmlns:a16="http://schemas.microsoft.com/office/drawing/2014/main" id="{7AA7C630-1A34-ACD3-5096-43AF51F4F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hq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7438" y="3775273"/>
            <a:ext cx="953350" cy="27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e Beers logo and symbol, meaning, history, PNG">
            <a:hlinkClick r:id="rId34"/>
            <a:extLst>
              <a:ext uri="{FF2B5EF4-FFF2-40B4-BE49-F238E27FC236}">
                <a16:creationId xmlns:a16="http://schemas.microsoft.com/office/drawing/2014/main" id="{3D9F7CDB-A6BB-8028-6F78-FCCCB1335C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353" y="5888849"/>
            <a:ext cx="1099857" cy="27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culptra® Dermal Fillers: Everything You Need to Know">
            <a:hlinkClick r:id="rId36"/>
            <a:extLst>
              <a:ext uri="{FF2B5EF4-FFF2-40B4-BE49-F238E27FC236}">
                <a16:creationId xmlns:a16="http://schemas.microsoft.com/office/drawing/2014/main" id="{1797A2C3-5D4C-E277-EEC9-804DB6ADB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6021" y="5373692"/>
            <a:ext cx="1076313" cy="4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LeBron James Family Foundation">
            <a:hlinkClick r:id="rId38"/>
            <a:extLst>
              <a:ext uri="{FF2B5EF4-FFF2-40B4-BE49-F238E27FC236}">
                <a16:creationId xmlns:a16="http://schemas.microsoft.com/office/drawing/2014/main" id="{F4C118A7-FBB6-5BC3-07C2-F16EB79FE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6758" y="3369330"/>
            <a:ext cx="469333" cy="46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Project Yellow Light Awards 2025 Scholarships to Students ...">
            <a:hlinkClick r:id="rId40"/>
            <a:extLst>
              <a:ext uri="{FF2B5EF4-FFF2-40B4-BE49-F238E27FC236}">
                <a16:creationId xmlns:a16="http://schemas.microsoft.com/office/drawing/2014/main" id="{C96098B1-893C-9257-4D94-94BCD6D499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9118" y="3394104"/>
            <a:ext cx="924792" cy="36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Saving College Sports">
            <a:hlinkClick r:id="rId42"/>
            <a:extLst>
              <a:ext uri="{FF2B5EF4-FFF2-40B4-BE49-F238E27FC236}">
                <a16:creationId xmlns:a16="http://schemas.microsoft.com/office/drawing/2014/main" id="{6415AAB5-2F23-7F10-5683-F23B86203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hqprint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99" y="3382487"/>
            <a:ext cx="1075090" cy="29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Coming to a fish counter near you: Introducing the new Ocean Wise logo! - Ocean  Wise">
            <a:hlinkClick r:id="rId45"/>
            <a:extLst>
              <a:ext uri="{FF2B5EF4-FFF2-40B4-BE49-F238E27FC236}">
                <a16:creationId xmlns:a16="http://schemas.microsoft.com/office/drawing/2014/main" id="{8D1BFEFD-135F-AD1F-AE71-A360D83D9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722" y="3620054"/>
            <a:ext cx="792345" cy="4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Seniors 4 Better Care">
            <a:hlinkClick r:id="rId47"/>
            <a:extLst>
              <a:ext uri="{FF2B5EF4-FFF2-40B4-BE49-F238E27FC236}">
                <a16:creationId xmlns:a16="http://schemas.microsoft.com/office/drawing/2014/main" id="{17D9541D-5C32-165B-C3C1-776CD959E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9805" y="3700540"/>
            <a:ext cx="1640536" cy="44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2" descr="Preparation and Administration | ENHERTU® (fam-trastuzumab deruxtecan-nxki)">
            <a:hlinkClick r:id="rId49"/>
            <a:extLst>
              <a:ext uri="{FF2B5EF4-FFF2-40B4-BE49-F238E27FC236}">
                <a16:creationId xmlns:a16="http://schemas.microsoft.com/office/drawing/2014/main" id="{16EDD8F9-84E1-5F6B-265B-B5C58F8919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6018" y="3402744"/>
            <a:ext cx="1034399" cy="28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7172" descr="Andaluao,&#10;&#10;AI-generated content may be incorrect.">
            <a:hlinkClick r:id="rId51"/>
            <a:extLst>
              <a:ext uri="{FF2B5EF4-FFF2-40B4-BE49-F238E27FC236}">
                <a16:creationId xmlns:a16="http://schemas.microsoft.com/office/drawing/2014/main" id="{EBFDF788-EF49-A9EA-418B-275F6673198E}"/>
              </a:ext>
            </a:extLst>
          </p:cNvPr>
          <p:cNvPicPr>
            <a:picLocks noChangeAspect="1"/>
          </p:cNvPicPr>
          <p:nvPr/>
        </p:nvPicPr>
        <p:blipFill>
          <a:blip r:embed="rId5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744" y="5437779"/>
            <a:ext cx="861869" cy="206281"/>
          </a:xfrm>
          <a:prstGeom prst="rect">
            <a:avLst/>
          </a:prstGeom>
        </p:spPr>
      </p:pic>
      <p:pic>
        <p:nvPicPr>
          <p:cNvPr id="7188" name="Picture 20" descr="Alpha Dog Nutrition Window Decal">
            <a:hlinkClick r:id="rId53"/>
            <a:extLst>
              <a:ext uri="{FF2B5EF4-FFF2-40B4-BE49-F238E27FC236}">
                <a16:creationId xmlns:a16="http://schemas.microsoft.com/office/drawing/2014/main" id="{7083B18C-7766-3455-BF63-05EDFD359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1665" y="5679006"/>
            <a:ext cx="739518" cy="49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Woof Pet Inc | NASC LIVE">
            <a:hlinkClick r:id="rId55"/>
            <a:extLst>
              <a:ext uri="{FF2B5EF4-FFF2-40B4-BE49-F238E27FC236}">
                <a16:creationId xmlns:a16="http://schemas.microsoft.com/office/drawing/2014/main" id="{4E6D5505-4BB2-9283-4352-5803D95BE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4761" y="5398492"/>
            <a:ext cx="1129645" cy="31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4" descr="Aperol Logo &amp; Brand Assets (SVG, PNG and vector) - Brandfetch">
            <a:hlinkClick r:id="rId57"/>
            <a:extLst>
              <a:ext uri="{FF2B5EF4-FFF2-40B4-BE49-F238E27FC236}">
                <a16:creationId xmlns:a16="http://schemas.microsoft.com/office/drawing/2014/main" id="{E043841F-33AD-F5EA-8808-501855A6B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4963" y="5808281"/>
            <a:ext cx="766238" cy="33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50" descr="Collagen Creamer | Help Desk | Javvy Coffee Official Website | Javvy Coffee">
            <a:hlinkClick r:id="rId59"/>
            <a:extLst>
              <a:ext uri="{FF2B5EF4-FFF2-40B4-BE49-F238E27FC236}">
                <a16:creationId xmlns:a16="http://schemas.microsoft.com/office/drawing/2014/main" id="{C1302983-E472-9CFF-6AB8-E59C54F87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2268" y="5433726"/>
            <a:ext cx="670450" cy="31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5" name="Picture 48">
            <a:hlinkClick r:id="rId61"/>
            <a:extLst>
              <a:ext uri="{FF2B5EF4-FFF2-40B4-BE49-F238E27FC236}">
                <a16:creationId xmlns:a16="http://schemas.microsoft.com/office/drawing/2014/main" id="{482DFF82-526E-4803-C38E-493A2B9FB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1533" y="5935643"/>
            <a:ext cx="1198001" cy="23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7" name="Picture 4" descr="SMX Charts a Strong First Year in Sports Betting - Motor Sports NewsWire">
            <a:hlinkClick r:id="rId63"/>
            <a:extLst>
              <a:ext uri="{FF2B5EF4-FFF2-40B4-BE49-F238E27FC236}">
                <a16:creationId xmlns:a16="http://schemas.microsoft.com/office/drawing/2014/main" id="{D4462E76-B15C-9601-BAD6-7DF7E0B8D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9618" y="5802220"/>
            <a:ext cx="743201" cy="41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4" name="Picture 24" descr="XTI Aerospace - The Fast &amp; Far VTOL Aircraft for Air Mobility | XTI  Aerospace">
            <a:hlinkClick r:id="rId65"/>
            <a:extLst>
              <a:ext uri="{FF2B5EF4-FFF2-40B4-BE49-F238E27FC236}">
                <a16:creationId xmlns:a16="http://schemas.microsoft.com/office/drawing/2014/main" id="{6CDEAA74-8463-ACAF-838F-28AAC7DC4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9749" y="5473261"/>
            <a:ext cx="1354217" cy="3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5" name="Picture 18" descr="Anthropic logo">
            <a:hlinkClick r:id="rId67"/>
            <a:extLst>
              <a:ext uri="{FF2B5EF4-FFF2-40B4-BE49-F238E27FC236}">
                <a16:creationId xmlns:a16="http://schemas.microsoft.com/office/drawing/2014/main" id="{3BB540F8-E34B-9EBB-CE64-DD5888C9A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>
            <a:clrChange>
              <a:clrFrom>
                <a:srgbClr val="F0EFEA"/>
              </a:clrFrom>
              <a:clrTo>
                <a:srgbClr val="F0EF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2411" y="5330514"/>
            <a:ext cx="649774" cy="64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8" name="Picture 7197" descr="CordaRoy's logo features a simple, blue, stylized lettering with a distinctive, playful font.&#10;&#10;AI-generated content may be incorrect.">
            <a:hlinkClick r:id="rId69"/>
            <a:extLst>
              <a:ext uri="{FF2B5EF4-FFF2-40B4-BE49-F238E27FC236}">
                <a16:creationId xmlns:a16="http://schemas.microsoft.com/office/drawing/2014/main" id="{0B81AED5-2BA1-B3D3-41BF-44F65E1A98AB}"/>
              </a:ext>
            </a:extLst>
          </p:cNvPr>
          <p:cNvPicPr>
            <a:picLocks noChangeAspect="1"/>
          </p:cNvPicPr>
          <p:nvPr/>
        </p:nvPicPr>
        <p:blipFill>
          <a:blip r:embed="rId7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4682" y="5483532"/>
            <a:ext cx="955510" cy="329651"/>
          </a:xfrm>
          <a:prstGeom prst="rect">
            <a:avLst/>
          </a:prstGeom>
        </p:spPr>
      </p:pic>
      <p:pic>
        <p:nvPicPr>
          <p:cNvPr id="7199" name="Picture 7198" descr="TEQUILA&#10;&#10;AI-generated content may be incorrect.">
            <a:hlinkClick r:id="rId71"/>
            <a:extLst>
              <a:ext uri="{FF2B5EF4-FFF2-40B4-BE49-F238E27FC236}">
                <a16:creationId xmlns:a16="http://schemas.microsoft.com/office/drawing/2014/main" id="{53A3C789-9231-555E-4297-C3D73876E1E4}"/>
              </a:ext>
            </a:extLst>
          </p:cNvPr>
          <p:cNvPicPr>
            <a:picLocks noChangeAspect="1"/>
          </p:cNvPicPr>
          <p:nvPr/>
        </p:nvPicPr>
        <p:blipFill>
          <a:blip r:embed="rId7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1669" y="5828646"/>
            <a:ext cx="1216427" cy="366265"/>
          </a:xfrm>
          <a:prstGeom prst="rect">
            <a:avLst/>
          </a:prstGeom>
        </p:spPr>
      </p:pic>
      <p:pic>
        <p:nvPicPr>
          <p:cNvPr id="7200" name="Picture 14" descr="Investment Funds, Equities, &amp; Strategies | Calamos Investments">
            <a:hlinkClick r:id="rId73"/>
            <a:extLst>
              <a:ext uri="{FF2B5EF4-FFF2-40B4-BE49-F238E27FC236}">
                <a16:creationId xmlns:a16="http://schemas.microsoft.com/office/drawing/2014/main" id="{D3559764-3C58-93AF-B2B7-D1ABAC52C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631" y="3345447"/>
            <a:ext cx="900437" cy="21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1" name="Picture 16" descr="Charlie Financial - Apps on Google Play">
            <a:hlinkClick r:id="rId75"/>
            <a:extLst>
              <a:ext uri="{FF2B5EF4-FFF2-40B4-BE49-F238E27FC236}">
                <a16:creationId xmlns:a16="http://schemas.microsoft.com/office/drawing/2014/main" id="{434359E2-CC0A-F422-56EF-7210F5393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2010" y="3389513"/>
            <a:ext cx="560655" cy="56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3" name="Picture 20" descr="Felix | Finance Training | Financial Analysis Tool">
            <a:hlinkClick r:id="rId77"/>
            <a:extLst>
              <a:ext uri="{FF2B5EF4-FFF2-40B4-BE49-F238E27FC236}">
                <a16:creationId xmlns:a16="http://schemas.microsoft.com/office/drawing/2014/main" id="{7C734883-86D2-A121-5D2A-A22DF389D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64964" y="3251347"/>
            <a:ext cx="560655" cy="31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5" name="Picture 32" descr="Customizing the UI - SailPoint Identity Services">
            <a:hlinkClick r:id="rId79"/>
            <a:extLst>
              <a:ext uri="{FF2B5EF4-FFF2-40B4-BE49-F238E27FC236}">
                <a16:creationId xmlns:a16="http://schemas.microsoft.com/office/drawing/2014/main" id="{A1E5DE2B-2686-966D-2EAA-FE595968A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0183" y="3646328"/>
            <a:ext cx="1087332" cy="38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6" name="Picture 26" descr="Albert | Companies | QED Investors">
            <a:hlinkClick r:id="rId81"/>
            <a:extLst>
              <a:ext uri="{FF2B5EF4-FFF2-40B4-BE49-F238E27FC236}">
                <a16:creationId xmlns:a16="http://schemas.microsoft.com/office/drawing/2014/main" id="{5B9BCB8C-2FED-3259-01B4-E50956D57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7450" y="3621568"/>
            <a:ext cx="1186222" cy="51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7" name="Picture 28" descr="Madrinas Insurance | Miami FL">
            <a:hlinkClick r:id="rId83"/>
            <a:extLst>
              <a:ext uri="{FF2B5EF4-FFF2-40B4-BE49-F238E27FC236}">
                <a16:creationId xmlns:a16="http://schemas.microsoft.com/office/drawing/2014/main" id="{698E45CE-3FE6-E7BB-6CF5-B7F1E66688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70" t="27352" r="22574" b="30102"/>
          <a:stretch>
            <a:fillRect/>
          </a:stretch>
        </p:blipFill>
        <p:spPr bwMode="auto">
          <a:xfrm>
            <a:off x="10067161" y="3297434"/>
            <a:ext cx="916779" cy="43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ABB720-F6EE-A4FD-57B9-B36A92AD966E}"/>
              </a:ext>
            </a:extLst>
          </p:cNvPr>
          <p:cNvSpPr txBox="1"/>
          <p:nvPr/>
        </p:nvSpPr>
        <p:spPr>
          <a:xfrm>
            <a:off x="426782" y="6321077"/>
            <a:ext cx="117888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Source: VAB analysis of Nielsen Ad Intel data as of 3/2/26, 1/1/25-12/31/25. TV spend includes national cable TV, broadcast TV, Spanish language cable TV, Spanish language broadcast TV, streaming TV.</a:t>
            </a:r>
          </a:p>
        </p:txBody>
      </p:sp>
    </p:spTree>
    <p:extLst>
      <p:ext uri="{BB962C8B-B14F-4D97-AF65-F5344CB8AC3E}">
        <p14:creationId xmlns:p14="http://schemas.microsoft.com/office/powerpoint/2010/main" val="4062622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F629E6-ADA3-B4E8-9251-BD1EBDE711C5}"/>
              </a:ext>
            </a:extLst>
          </p:cNvPr>
          <p:cNvSpPr>
            <a:spLocks/>
          </p:cNvSpPr>
          <p:nvPr/>
        </p:nvSpPr>
        <p:spPr>
          <a:xfrm>
            <a:off x="-23178" y="1696163"/>
            <a:ext cx="12215178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F6A1D03-6F6D-33BF-1134-41E3E0FF1F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653974"/>
              </p:ext>
            </p:extLst>
          </p:nvPr>
        </p:nvGraphicFramePr>
        <p:xfrm>
          <a:off x="608174" y="2207556"/>
          <a:ext cx="10975652" cy="39620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6124">
                  <a:extLst>
                    <a:ext uri="{9D8B030D-6E8A-4147-A177-3AD203B41FA5}">
                      <a16:colId xmlns:a16="http://schemas.microsoft.com/office/drawing/2014/main" val="1190424814"/>
                    </a:ext>
                  </a:extLst>
                </a:gridCol>
                <a:gridCol w="2747094">
                  <a:extLst>
                    <a:ext uri="{9D8B030D-6E8A-4147-A177-3AD203B41FA5}">
                      <a16:colId xmlns:a16="http://schemas.microsoft.com/office/drawing/2014/main" val="1829770512"/>
                    </a:ext>
                  </a:extLst>
                </a:gridCol>
                <a:gridCol w="1488298">
                  <a:extLst>
                    <a:ext uri="{9D8B030D-6E8A-4147-A177-3AD203B41FA5}">
                      <a16:colId xmlns:a16="http://schemas.microsoft.com/office/drawing/2014/main" val="2620205671"/>
                    </a:ext>
                  </a:extLst>
                </a:gridCol>
                <a:gridCol w="1794305">
                  <a:extLst>
                    <a:ext uri="{9D8B030D-6E8A-4147-A177-3AD203B41FA5}">
                      <a16:colId xmlns:a16="http://schemas.microsoft.com/office/drawing/2014/main" val="2210440864"/>
                    </a:ext>
                  </a:extLst>
                </a:gridCol>
                <a:gridCol w="2135082">
                  <a:extLst>
                    <a:ext uri="{9D8B030D-6E8A-4147-A177-3AD203B41FA5}">
                      <a16:colId xmlns:a16="http://schemas.microsoft.com/office/drawing/2014/main" val="1270616516"/>
                    </a:ext>
                  </a:extLst>
                </a:gridCol>
                <a:gridCol w="1854749">
                  <a:extLst>
                    <a:ext uri="{9D8B030D-6E8A-4147-A177-3AD203B41FA5}">
                      <a16:colId xmlns:a16="http://schemas.microsoft.com/office/drawing/2014/main" val="4259320033"/>
                    </a:ext>
                  </a:extLst>
                </a:gridCol>
              </a:tblGrid>
              <a:tr h="364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Rank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of Brands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of total brands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$$$ (000) 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of total spend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1A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168353"/>
                  </a:ext>
                </a:extLst>
              </a:tr>
              <a:tr h="206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Pharmaceutical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$423,747.5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219729"/>
                  </a:ext>
                </a:extLst>
              </a:tr>
              <a:tr h="206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Artificial Intelligence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$116,968.5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217733"/>
                  </a:ext>
                </a:extLst>
              </a:tr>
              <a:tr h="206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Mobile Apps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$107,865.4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642583"/>
                  </a:ext>
                </a:extLst>
              </a:tr>
              <a:tr h="206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 &amp; Wellness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$51,784.6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843628"/>
                  </a:ext>
                </a:extLst>
              </a:tr>
              <a:tr h="206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Organizations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$46,991.1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592786"/>
                  </a:ext>
                </a:extLst>
              </a:tr>
              <a:tr h="206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Home Improvement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$44,564.2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267742"/>
                  </a:ext>
                </a:extLst>
              </a:tr>
              <a:tr h="206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Beauty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$35,414.9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660036"/>
                  </a:ext>
                </a:extLst>
              </a:tr>
              <a:tr h="2035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Apparel &amp; Accessories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$35,377.1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510303"/>
                  </a:ext>
                </a:extLst>
              </a:tr>
              <a:tr h="206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Personal Care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$28,759.0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549255"/>
                  </a:ext>
                </a:extLst>
              </a:tr>
              <a:tr h="206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Arts &amp; Crafts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$25,407.4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267815"/>
                  </a:ext>
                </a:extLst>
              </a:tr>
              <a:tr h="206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Vitamins &amp; Supplements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$24,840.7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42714"/>
                  </a:ext>
                </a:extLst>
              </a:tr>
              <a:tr h="206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Home Furnishing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$16,138.1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157800"/>
                  </a:ext>
                </a:extLst>
              </a:tr>
              <a:tr h="206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100" b="0" i="0" u="none" strike="noStrike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Financial Services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$14,643.5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238203"/>
                  </a:ext>
                </a:extLst>
              </a:tr>
              <a:tr h="206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 &amp; Beverage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$10,842.7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686978"/>
                  </a:ext>
                </a:extLst>
              </a:tr>
              <a:tr h="206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Jewelry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$9,879.0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317845"/>
                  </a:ext>
                </a:extLst>
              </a:tr>
              <a:tr h="206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100" b="0" i="0" u="none" strike="noStrike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Categories (37)</a:t>
                      </a:r>
                      <a:endParaRPr lang="en-US" sz="1100" b="0" i="0" u="none" strike="noStrike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</a:p>
                  </a:txBody>
                  <a:tcPr marL="12679" marR="12679" marT="10478" marB="0" anchor="b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32%</a:t>
                      </a:r>
                    </a:p>
                  </a:txBody>
                  <a:tcPr marL="12679" marR="12679" marT="10478" marB="0" anchor="b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$81,166.2</a:t>
                      </a:r>
                    </a:p>
                  </a:txBody>
                  <a:tcPr marL="12679" marR="12679" marT="10478" marB="0" anchor="b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  <a:endParaRPr lang="en-US" sz="1100" b="0" i="0" u="none" strike="noStrike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40762"/>
                  </a:ext>
                </a:extLst>
              </a:tr>
              <a:tr h="303270">
                <a:tc>
                  <a:txBody>
                    <a:bodyPr/>
                    <a:lstStyle/>
                    <a:p>
                      <a:pPr algn="ctr" fontAlgn="b"/>
                      <a:endParaRPr lang="en-US" sz="13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Grand Total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$1,074,389.7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1A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72664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402E753-7545-FFA6-E8C9-2E221B36523F}"/>
              </a:ext>
            </a:extLst>
          </p:cNvPr>
          <p:cNvSpPr txBox="1"/>
          <p:nvPr/>
        </p:nvSpPr>
        <p:spPr>
          <a:xfrm>
            <a:off x="554181" y="1736413"/>
            <a:ext cx="11083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FY ‘</a:t>
            </a: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25 New National Multiscreen TV Advertisers: Top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Categories Ranked by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Total Spend</a:t>
            </a:r>
            <a:endParaRPr kumimoji="0" lang="en-US" sz="1400" b="1" i="0" u="sng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9CB768-931C-203E-794F-90A8B7DAA83C}"/>
              </a:ext>
            </a:extLst>
          </p:cNvPr>
          <p:cNvSpPr/>
          <p:nvPr/>
        </p:nvSpPr>
        <p:spPr>
          <a:xfrm>
            <a:off x="7591424" y="2239743"/>
            <a:ext cx="3992398" cy="3929835"/>
          </a:xfrm>
          <a:prstGeom prst="rect">
            <a:avLst/>
          </a:prstGeom>
          <a:noFill/>
          <a:ln w="7620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E05BDC-689F-501E-5632-789E3432DA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1B10CF2-06C0-39B5-26CB-F9FBF09A0C7E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EE21A4-FF47-A54E-5EC3-6D854378FF7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F894CE-5EB9-4BB3-F6C7-477E37F6A6AA}"/>
              </a:ext>
            </a:extLst>
          </p:cNvPr>
          <p:cNvSpPr/>
          <p:nvPr/>
        </p:nvSpPr>
        <p:spPr>
          <a:xfrm>
            <a:off x="159488" y="424226"/>
            <a:ext cx="12002695" cy="917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2060"/>
              </a:buClr>
              <a:buSzPts val="1000"/>
              <a:buFontTx/>
              <a:buNone/>
              <a:tabLst/>
              <a:defRPr/>
            </a:pP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with past years, Pharma continues to be the top ‘new TV ad investment’ category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although there was a surge in digital-endemic categories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953C93-D121-08C4-073F-430083537E9E}"/>
              </a:ext>
            </a:extLst>
          </p:cNvPr>
          <p:cNvSpPr txBox="1"/>
          <p:nvPr/>
        </p:nvSpPr>
        <p:spPr>
          <a:xfrm>
            <a:off x="422594" y="6319808"/>
            <a:ext cx="117888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Source: VAB analysis of Nielsen Ad Intel data as of 3/2/26, 1/1/25-12/31/25. TV spend includes national cable TV, broadcast TV, Spanish language cable TV, Spanish language broadcast TV, streaming TV.</a:t>
            </a:r>
          </a:p>
        </p:txBody>
      </p:sp>
    </p:spTree>
    <p:extLst>
      <p:ext uri="{BB962C8B-B14F-4D97-AF65-F5344CB8AC3E}">
        <p14:creationId xmlns:p14="http://schemas.microsoft.com/office/powerpoint/2010/main" val="451430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A26EF5-7477-60F1-4E14-E59CA2523238}"/>
              </a:ext>
            </a:extLst>
          </p:cNvPr>
          <p:cNvSpPr>
            <a:spLocks/>
          </p:cNvSpPr>
          <p:nvPr/>
        </p:nvSpPr>
        <p:spPr>
          <a:xfrm>
            <a:off x="-32704" y="1705688"/>
            <a:ext cx="12225547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6CDCCA-7D79-49CD-8A93-9900AA188B4F}"/>
              </a:ext>
            </a:extLst>
          </p:cNvPr>
          <p:cNvSpPr txBox="1"/>
          <p:nvPr/>
        </p:nvSpPr>
        <p:spPr>
          <a:xfrm>
            <a:off x="2726524" y="1678406"/>
            <a:ext cx="67389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2025 New National Multiscreen TV Advertisers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: Total</a:t>
            </a: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Monthly Spend</a:t>
            </a: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Millions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E21DC8DF-6C85-4132-BE2C-9DC2FBF373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0700864"/>
              </p:ext>
            </p:extLst>
          </p:nvPr>
        </p:nvGraphicFramePr>
        <p:xfrm>
          <a:off x="241604" y="2775465"/>
          <a:ext cx="11708793" cy="2190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B5B647A-F84E-40C5-82D2-03C24CEA1048}"/>
              </a:ext>
            </a:extLst>
          </p:cNvPr>
          <p:cNvCxnSpPr>
            <a:cxnSpLocks/>
          </p:cNvCxnSpPr>
          <p:nvPr/>
        </p:nvCxnSpPr>
        <p:spPr>
          <a:xfrm>
            <a:off x="6096000" y="2165130"/>
            <a:ext cx="0" cy="3962696"/>
          </a:xfrm>
          <a:prstGeom prst="line">
            <a:avLst/>
          </a:prstGeom>
          <a:ln w="19050">
            <a:solidFill>
              <a:srgbClr val="1F1A6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2A5B982-2A98-43CA-9973-8E8B3CC7B32D}"/>
              </a:ext>
            </a:extLst>
          </p:cNvPr>
          <p:cNvCxnSpPr>
            <a:cxnSpLocks/>
          </p:cNvCxnSpPr>
          <p:nvPr/>
        </p:nvCxnSpPr>
        <p:spPr>
          <a:xfrm>
            <a:off x="3153524" y="2078214"/>
            <a:ext cx="0" cy="4049612"/>
          </a:xfrm>
          <a:prstGeom prst="line">
            <a:avLst/>
          </a:prstGeom>
          <a:ln w="19050">
            <a:solidFill>
              <a:srgbClr val="1F1A6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A32532B-3F87-45D0-9D3B-FE84DEB48115}"/>
              </a:ext>
            </a:extLst>
          </p:cNvPr>
          <p:cNvCxnSpPr>
            <a:cxnSpLocks/>
          </p:cNvCxnSpPr>
          <p:nvPr/>
        </p:nvCxnSpPr>
        <p:spPr>
          <a:xfrm>
            <a:off x="8985177" y="2078214"/>
            <a:ext cx="0" cy="4049612"/>
          </a:xfrm>
          <a:prstGeom prst="line">
            <a:avLst/>
          </a:prstGeom>
          <a:ln w="19050">
            <a:solidFill>
              <a:srgbClr val="1F1A6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ACBDA8C7-E585-4E55-A597-D62AE86C78D1}"/>
              </a:ext>
            </a:extLst>
          </p:cNvPr>
          <p:cNvGrpSpPr/>
          <p:nvPr/>
        </p:nvGrpSpPr>
        <p:grpSpPr>
          <a:xfrm>
            <a:off x="471071" y="2251818"/>
            <a:ext cx="2534599" cy="276999"/>
            <a:chOff x="395293" y="3483989"/>
            <a:chExt cx="4471328" cy="276999"/>
          </a:xfrm>
          <a:solidFill>
            <a:schemeClr val="bg1"/>
          </a:solidFill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5302D62-B5E0-402E-9363-DA37B15A0760}"/>
                </a:ext>
              </a:extLst>
            </p:cNvPr>
            <p:cNvSpPr txBox="1"/>
            <p:nvPr/>
          </p:nvSpPr>
          <p:spPr>
            <a:xfrm>
              <a:off x="395293" y="3483989"/>
              <a:ext cx="4471328" cy="276999"/>
            </a:xfrm>
            <a:prstGeom prst="rect">
              <a:avLst/>
            </a:prstGeom>
            <a:grpFill/>
            <a:ln>
              <a:solidFill>
                <a:srgbClr val="00BFF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$87.1 MM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B855277B-C229-4C3C-954F-2E509FC1B9A6}"/>
                </a:ext>
              </a:extLst>
            </p:cNvPr>
            <p:cNvCxnSpPr>
              <a:cxnSpLocks/>
            </p:cNvCxnSpPr>
            <p:nvPr/>
          </p:nvCxnSpPr>
          <p:spPr>
            <a:xfrm>
              <a:off x="3313643" y="3619524"/>
              <a:ext cx="1519206" cy="0"/>
            </a:xfrm>
            <a:prstGeom prst="straightConnector1">
              <a:avLst/>
            </a:prstGeom>
            <a:grpFill/>
            <a:ln>
              <a:solidFill>
                <a:srgbClr val="00BFF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9C5F228-1F6B-4EB8-A1DB-6FEF95F37E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928" y="3619524"/>
              <a:ext cx="1525081" cy="0"/>
            </a:xfrm>
            <a:prstGeom prst="straightConnector1">
              <a:avLst/>
            </a:prstGeom>
            <a:grpFill/>
            <a:ln>
              <a:solidFill>
                <a:srgbClr val="00BFF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922176D-97CE-404F-86B9-9BC01C89766D}"/>
              </a:ext>
            </a:extLst>
          </p:cNvPr>
          <p:cNvGrpSpPr/>
          <p:nvPr/>
        </p:nvGrpSpPr>
        <p:grpSpPr>
          <a:xfrm>
            <a:off x="3392742" y="2249844"/>
            <a:ext cx="2534599" cy="276999"/>
            <a:chOff x="395293" y="3483989"/>
            <a:chExt cx="4471328" cy="276999"/>
          </a:xfrm>
          <a:solidFill>
            <a:schemeClr val="bg1"/>
          </a:solidFill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B238173-ED7E-4DD4-802E-F4DACF4AA97F}"/>
                </a:ext>
              </a:extLst>
            </p:cNvPr>
            <p:cNvSpPr txBox="1"/>
            <p:nvPr/>
          </p:nvSpPr>
          <p:spPr>
            <a:xfrm>
              <a:off x="395293" y="3483989"/>
              <a:ext cx="4471328" cy="276999"/>
            </a:xfrm>
            <a:prstGeom prst="rect">
              <a:avLst/>
            </a:prstGeom>
            <a:grpFill/>
            <a:ln>
              <a:solidFill>
                <a:srgbClr val="00BFF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$236.4 MM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7BD6910C-3066-46F1-8D4D-6702890E11E9}"/>
                </a:ext>
              </a:extLst>
            </p:cNvPr>
            <p:cNvCxnSpPr>
              <a:cxnSpLocks/>
            </p:cNvCxnSpPr>
            <p:nvPr/>
          </p:nvCxnSpPr>
          <p:spPr>
            <a:xfrm>
              <a:off x="3313643" y="3619524"/>
              <a:ext cx="1519206" cy="0"/>
            </a:xfrm>
            <a:prstGeom prst="straightConnector1">
              <a:avLst/>
            </a:prstGeom>
            <a:grpFill/>
            <a:ln>
              <a:solidFill>
                <a:srgbClr val="00BFF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D339CCA5-A7DA-4B70-9403-0CDDCB449B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928" y="3619524"/>
              <a:ext cx="1525081" cy="0"/>
            </a:xfrm>
            <a:prstGeom prst="straightConnector1">
              <a:avLst/>
            </a:prstGeom>
            <a:grpFill/>
            <a:ln>
              <a:solidFill>
                <a:srgbClr val="00BFF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3125C73-E046-4E48-A0B2-AA79DB8467B5}"/>
              </a:ext>
            </a:extLst>
          </p:cNvPr>
          <p:cNvGrpSpPr/>
          <p:nvPr/>
        </p:nvGrpSpPr>
        <p:grpSpPr>
          <a:xfrm>
            <a:off x="6273287" y="2249844"/>
            <a:ext cx="2534599" cy="276999"/>
            <a:chOff x="395293" y="3483989"/>
            <a:chExt cx="4471328" cy="276999"/>
          </a:xfrm>
          <a:solidFill>
            <a:schemeClr val="bg1"/>
          </a:solidFill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5CD92F0-7935-4EE4-A4FB-C64F9157876D}"/>
                </a:ext>
              </a:extLst>
            </p:cNvPr>
            <p:cNvSpPr txBox="1"/>
            <p:nvPr/>
          </p:nvSpPr>
          <p:spPr>
            <a:xfrm>
              <a:off x="395293" y="3483989"/>
              <a:ext cx="4471328" cy="276999"/>
            </a:xfrm>
            <a:prstGeom prst="rect">
              <a:avLst/>
            </a:prstGeom>
            <a:grpFill/>
            <a:ln>
              <a:solidFill>
                <a:srgbClr val="00BFF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$263.4 MM</a:t>
              </a: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DA35E86-F32C-4249-BA3D-8D80AB536DB6}"/>
                </a:ext>
              </a:extLst>
            </p:cNvPr>
            <p:cNvCxnSpPr>
              <a:cxnSpLocks/>
            </p:cNvCxnSpPr>
            <p:nvPr/>
          </p:nvCxnSpPr>
          <p:spPr>
            <a:xfrm>
              <a:off x="3313643" y="3619524"/>
              <a:ext cx="1519206" cy="0"/>
            </a:xfrm>
            <a:prstGeom prst="straightConnector1">
              <a:avLst/>
            </a:prstGeom>
            <a:grpFill/>
            <a:ln>
              <a:solidFill>
                <a:srgbClr val="00BFF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FADE2A3-F25F-48D7-89A2-A53271A4CE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928" y="3619524"/>
              <a:ext cx="1525081" cy="0"/>
            </a:xfrm>
            <a:prstGeom prst="straightConnector1">
              <a:avLst/>
            </a:prstGeom>
            <a:grpFill/>
            <a:ln>
              <a:solidFill>
                <a:srgbClr val="00BFF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3171088-9D99-445E-9E21-DE27643CDFB0}"/>
              </a:ext>
            </a:extLst>
          </p:cNvPr>
          <p:cNvGrpSpPr/>
          <p:nvPr/>
        </p:nvGrpSpPr>
        <p:grpSpPr>
          <a:xfrm>
            <a:off x="9280902" y="2249844"/>
            <a:ext cx="2534599" cy="276999"/>
            <a:chOff x="395293" y="3483989"/>
            <a:chExt cx="4471328" cy="276999"/>
          </a:xfrm>
          <a:solidFill>
            <a:schemeClr val="bg1"/>
          </a:solidFill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B2CD05B-BE54-40BD-AD5A-AE70CD2AFBA5}"/>
                </a:ext>
              </a:extLst>
            </p:cNvPr>
            <p:cNvSpPr txBox="1"/>
            <p:nvPr/>
          </p:nvSpPr>
          <p:spPr>
            <a:xfrm>
              <a:off x="395293" y="3483989"/>
              <a:ext cx="4471328" cy="276999"/>
            </a:xfrm>
            <a:prstGeom prst="rect">
              <a:avLst/>
            </a:prstGeom>
            <a:grpFill/>
            <a:ln>
              <a:solidFill>
                <a:srgbClr val="00BFF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  <a:r>
                <a:rPr lang="en-US" sz="1200" b="1">
                  <a:solidFill>
                    <a:srgbClr val="00BFF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487.4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MM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B4DBB3D9-8A2F-4B46-9D7B-EA97FE2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3313643" y="3619524"/>
              <a:ext cx="1519206" cy="0"/>
            </a:xfrm>
            <a:prstGeom prst="straightConnector1">
              <a:avLst/>
            </a:prstGeom>
            <a:grpFill/>
            <a:ln>
              <a:solidFill>
                <a:srgbClr val="00BFF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9F89AD60-5798-4334-A7DD-554AA495FB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928" y="3619524"/>
              <a:ext cx="1525081" cy="0"/>
            </a:xfrm>
            <a:prstGeom prst="straightConnector1">
              <a:avLst/>
            </a:prstGeom>
            <a:grpFill/>
            <a:ln>
              <a:solidFill>
                <a:srgbClr val="00BFF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FC7E004-F6C5-4A56-ACBB-8D9A44573B38}"/>
              </a:ext>
            </a:extLst>
          </p:cNvPr>
          <p:cNvSpPr/>
          <p:nvPr/>
        </p:nvSpPr>
        <p:spPr>
          <a:xfrm>
            <a:off x="451929" y="5017657"/>
            <a:ext cx="2534599" cy="1127067"/>
          </a:xfrm>
          <a:prstGeom prst="roundRect">
            <a:avLst/>
          </a:prstGeom>
          <a:solidFill>
            <a:schemeClr val="bg1"/>
          </a:solidFill>
          <a:ln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5B3FF8A-FABD-4B28-B536-C882F686C5BE}"/>
              </a:ext>
            </a:extLst>
          </p:cNvPr>
          <p:cNvSpPr/>
          <p:nvPr/>
        </p:nvSpPr>
        <p:spPr>
          <a:xfrm>
            <a:off x="3373598" y="5013633"/>
            <a:ext cx="2534597" cy="1130820"/>
          </a:xfrm>
          <a:prstGeom prst="roundRect">
            <a:avLst/>
          </a:prstGeom>
          <a:solidFill>
            <a:schemeClr val="bg1"/>
          </a:solidFill>
          <a:ln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0970B33-EEE1-42FF-B295-F1331BE9E72A}"/>
              </a:ext>
            </a:extLst>
          </p:cNvPr>
          <p:cNvSpPr txBox="1"/>
          <p:nvPr/>
        </p:nvSpPr>
        <p:spPr>
          <a:xfrm>
            <a:off x="509984" y="5038487"/>
            <a:ext cx="24356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Sampling of </a:t>
            </a:r>
            <a:r>
              <a:rPr kumimoji="0" lang="en-US" sz="11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Q1 ‘25 new brands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5974594-7C04-44C1-9732-AABA833BDE46}"/>
              </a:ext>
            </a:extLst>
          </p:cNvPr>
          <p:cNvSpPr txBox="1"/>
          <p:nvPr/>
        </p:nvSpPr>
        <p:spPr>
          <a:xfrm>
            <a:off x="3417139" y="5038487"/>
            <a:ext cx="24567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Sampling of </a:t>
            </a:r>
            <a:r>
              <a:rPr kumimoji="0" lang="en-US" sz="11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Q2 ‘</a:t>
            </a:r>
            <a:r>
              <a:rPr lang="en-US" sz="1100" b="1" u="sng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kumimoji="0" lang="en-US" sz="11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new brands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F7A7326-F71D-4945-8F83-6AE331196C4E}"/>
              </a:ext>
            </a:extLst>
          </p:cNvPr>
          <p:cNvSpPr/>
          <p:nvPr/>
        </p:nvSpPr>
        <p:spPr>
          <a:xfrm>
            <a:off x="6254145" y="5011621"/>
            <a:ext cx="2534597" cy="1130820"/>
          </a:xfrm>
          <a:prstGeom prst="roundRect">
            <a:avLst/>
          </a:prstGeom>
          <a:solidFill>
            <a:schemeClr val="bg1"/>
          </a:solidFill>
          <a:ln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A5469BF-9BC0-4028-AE74-B0119EBC7D0F}"/>
              </a:ext>
            </a:extLst>
          </p:cNvPr>
          <p:cNvSpPr/>
          <p:nvPr/>
        </p:nvSpPr>
        <p:spPr>
          <a:xfrm>
            <a:off x="9261760" y="5011621"/>
            <a:ext cx="2534597" cy="1130820"/>
          </a:xfrm>
          <a:prstGeom prst="roundRect">
            <a:avLst/>
          </a:prstGeom>
          <a:solidFill>
            <a:schemeClr val="bg1"/>
          </a:solidFill>
          <a:ln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E8CCDAF-9453-4505-90E8-79E849563BE2}"/>
              </a:ext>
            </a:extLst>
          </p:cNvPr>
          <p:cNvSpPr txBox="1"/>
          <p:nvPr/>
        </p:nvSpPr>
        <p:spPr>
          <a:xfrm>
            <a:off x="6265858" y="5038487"/>
            <a:ext cx="24567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Sampling of </a:t>
            </a:r>
            <a:r>
              <a:rPr kumimoji="0" lang="en-US" sz="11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Q3 ‘25 new brands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D4A9E7D-2334-4C14-BD7B-9CBC4E957FC3}"/>
              </a:ext>
            </a:extLst>
          </p:cNvPr>
          <p:cNvSpPr txBox="1"/>
          <p:nvPr/>
        </p:nvSpPr>
        <p:spPr>
          <a:xfrm>
            <a:off x="9263574" y="5038487"/>
            <a:ext cx="24567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Sampling of </a:t>
            </a:r>
            <a:r>
              <a:rPr kumimoji="0" lang="en-US" sz="11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Q4 ‘25 new brands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1A90A1-D319-42FF-8C4F-4E70EEB584DC}"/>
              </a:ext>
            </a:extLst>
          </p:cNvPr>
          <p:cNvSpPr txBox="1"/>
          <p:nvPr/>
        </p:nvSpPr>
        <p:spPr>
          <a:xfrm>
            <a:off x="342722" y="2544633"/>
            <a:ext cx="27880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Q1 ‘25 New National TV Advertiser Spend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C98005F-913A-4BE8-8A55-F537D5B13335}"/>
              </a:ext>
            </a:extLst>
          </p:cNvPr>
          <p:cNvSpPr txBox="1"/>
          <p:nvPr/>
        </p:nvSpPr>
        <p:spPr>
          <a:xfrm>
            <a:off x="3261294" y="2544633"/>
            <a:ext cx="27880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Q2 ‘25 New National TV Advertiser Spend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D8B8268-6ECD-43C5-8A82-FC8F76C7B45F}"/>
              </a:ext>
            </a:extLst>
          </p:cNvPr>
          <p:cNvSpPr txBox="1"/>
          <p:nvPr/>
        </p:nvSpPr>
        <p:spPr>
          <a:xfrm>
            <a:off x="6152275" y="2544633"/>
            <a:ext cx="27880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Q3 ‘25 New National TV Advertiser Spend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EC0990B-1F50-4A0B-89A0-A983FCFAE3FD}"/>
              </a:ext>
            </a:extLst>
          </p:cNvPr>
          <p:cNvSpPr txBox="1"/>
          <p:nvPr/>
        </p:nvSpPr>
        <p:spPr>
          <a:xfrm>
            <a:off x="9069800" y="2544633"/>
            <a:ext cx="27880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Q4 ‘25 New National TV Advertiser Spend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D82A4EC4-D4EA-40F5-A90E-8331E77C39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85" name="Slide Number Placeholder 5">
            <a:extLst>
              <a:ext uri="{FF2B5EF4-FFF2-40B4-BE49-F238E27FC236}">
                <a16:creationId xmlns:a16="http://schemas.microsoft.com/office/drawing/2014/main" id="{42BCED4C-E3B3-45F0-A0DF-B3857D26BB2F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1162759-E7BB-4A52-8381-5D545A546E3C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8729ED-BC0B-3FA2-DC04-0A15FA762853}"/>
              </a:ext>
            </a:extLst>
          </p:cNvPr>
          <p:cNvSpPr/>
          <p:nvPr/>
        </p:nvSpPr>
        <p:spPr>
          <a:xfrm>
            <a:off x="180164" y="451160"/>
            <a:ext cx="1192887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First-time TV advertiser investment skewed towards the last four months of the year to capitalize on consumer spending leading into the holidays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4" name="Picture 8" descr="Alpha Dog Nutrition logo">
            <a:extLst>
              <a:ext uri="{FF2B5EF4-FFF2-40B4-BE49-F238E27FC236}">
                <a16:creationId xmlns:a16="http://schemas.microsoft.com/office/drawing/2014/main" id="{CE73A0E2-E4DA-8846-D1B3-8E308DE16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945" y="5260974"/>
            <a:ext cx="854024" cy="85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A Brief History of the ChatGPT Logo - Logovent">
            <a:extLst>
              <a:ext uri="{FF2B5EF4-FFF2-40B4-BE49-F238E27FC236}">
                <a16:creationId xmlns:a16="http://schemas.microsoft.com/office/drawing/2014/main" id="{350C47EA-67DD-FE81-F188-125803F5A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4317" y="5726998"/>
            <a:ext cx="1169968" cy="35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ulture Pop">
            <a:extLst>
              <a:ext uri="{FF2B5EF4-FFF2-40B4-BE49-F238E27FC236}">
                <a16:creationId xmlns:a16="http://schemas.microsoft.com/office/drawing/2014/main" id="{8B45E1AC-0495-8A2F-D36C-2A6703553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9609" y="5795609"/>
            <a:ext cx="2065456" cy="38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doctronic&#10;&#10;AI-generated content may be incorrect.">
            <a:extLst>
              <a:ext uri="{FF2B5EF4-FFF2-40B4-BE49-F238E27FC236}">
                <a16:creationId xmlns:a16="http://schemas.microsoft.com/office/drawing/2014/main" id="{D28A90DA-FB83-ACDB-5018-3182377F4B5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622" y="5372005"/>
            <a:ext cx="1153845" cy="221643"/>
          </a:xfrm>
          <a:prstGeom prst="rect">
            <a:avLst/>
          </a:prstGeom>
        </p:spPr>
      </p:pic>
      <p:pic>
        <p:nvPicPr>
          <p:cNvPr id="17" name="Picture 6" descr="GHOST – Katcef Brothers">
            <a:extLst>
              <a:ext uri="{FF2B5EF4-FFF2-40B4-BE49-F238E27FC236}">
                <a16:creationId xmlns:a16="http://schemas.microsoft.com/office/drawing/2014/main" id="{13E80FA0-35B9-C050-964E-98102E257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5742" y="5425976"/>
            <a:ext cx="1041178" cy="51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0" descr="Our Stores">
            <a:extLst>
              <a:ext uri="{FF2B5EF4-FFF2-40B4-BE49-F238E27FC236}">
                <a16:creationId xmlns:a16="http://schemas.microsoft.com/office/drawing/2014/main" id="{1F271E3A-1F52-9D24-E2BA-9136CBDE8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8908" y="5731179"/>
            <a:ext cx="926761" cy="29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Aperol Logo &amp; Brand Assets (SVG, PNG and vector) - Brandfetch">
            <a:extLst>
              <a:ext uri="{FF2B5EF4-FFF2-40B4-BE49-F238E27FC236}">
                <a16:creationId xmlns:a16="http://schemas.microsoft.com/office/drawing/2014/main" id="{D72A4264-2011-0AE2-B58C-A53AE9A52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1143" y="5339053"/>
            <a:ext cx="1047001" cy="45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Circa App Logo">
            <a:extLst>
              <a:ext uri="{FF2B5EF4-FFF2-40B4-BE49-F238E27FC236}">
                <a16:creationId xmlns:a16="http://schemas.microsoft.com/office/drawing/2014/main" id="{131BFF88-5547-5472-DEB6-2CE705EE8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6532" y="5325283"/>
            <a:ext cx="905243" cy="52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TEQUILA&#10;&#10;AI-generated content may be incorrect.">
            <a:extLst>
              <a:ext uri="{FF2B5EF4-FFF2-40B4-BE49-F238E27FC236}">
                <a16:creationId xmlns:a16="http://schemas.microsoft.com/office/drawing/2014/main" id="{C247059F-6E9A-C041-3FE9-DBF319B836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227" y="5300097"/>
            <a:ext cx="1174853" cy="353747"/>
          </a:xfrm>
          <a:prstGeom prst="rect">
            <a:avLst/>
          </a:prstGeom>
        </p:spPr>
      </p:pic>
      <p:pic>
        <p:nvPicPr>
          <p:cNvPr id="4118" name="Picture 22" descr="Brand New: New Logo and Identity for Get Joy by The Working Assembly">
            <a:extLst>
              <a:ext uri="{FF2B5EF4-FFF2-40B4-BE49-F238E27FC236}">
                <a16:creationId xmlns:a16="http://schemas.microsoft.com/office/drawing/2014/main" id="{22F237D6-3C85-AA2F-7D9A-23006B7987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76" t="27778" r="57515" b="27595"/>
          <a:stretch>
            <a:fillRect/>
          </a:stretch>
        </p:blipFill>
        <p:spPr bwMode="auto">
          <a:xfrm>
            <a:off x="10726510" y="5330370"/>
            <a:ext cx="932062" cy="66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oop">
            <a:extLst>
              <a:ext uri="{FF2B5EF4-FFF2-40B4-BE49-F238E27FC236}">
                <a16:creationId xmlns:a16="http://schemas.microsoft.com/office/drawing/2014/main" id="{1BED44A4-A459-1433-0D07-FC5C5ED19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7920" y="5745304"/>
            <a:ext cx="1168790" cy="35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IS4S">
            <a:extLst>
              <a:ext uri="{FF2B5EF4-FFF2-40B4-BE49-F238E27FC236}">
                <a16:creationId xmlns:a16="http://schemas.microsoft.com/office/drawing/2014/main" id="{37151595-579E-007C-4F3A-AD0212B6A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5531" y="5371222"/>
            <a:ext cx="1015657" cy="32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B66037-E1A3-EC09-F539-74AA00C2C7EA}"/>
              </a:ext>
            </a:extLst>
          </p:cNvPr>
          <p:cNvSpPr txBox="1"/>
          <p:nvPr/>
        </p:nvSpPr>
        <p:spPr>
          <a:xfrm>
            <a:off x="403166" y="6115066"/>
            <a:ext cx="1168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Source: VAB analysis of Nielsen Ad Intel data as of 3/2/26, 1/1/25-12/31/25. TV spend includes national cable TV, broadcast TV, Spanish language cable TV, Spanish language broadcast TV, streaming TV.</a:t>
            </a:r>
            <a:r>
              <a:rPr lang="en-US" sz="800">
                <a:solidFill>
                  <a:srgbClr val="1F1A6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Brands reflect those with total measured 2025 national TV spend of $100K+ (however, for the sake of continuity, brands featured in the 1H ’25 report with spend over $50K are also included in this analysis even if their total 2025 TV spend was below $100K).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800">
                <a:solidFill>
                  <a:srgbClr val="1F1A6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$$$ % by quarter: 1Q = 8%; 2Q = 22%; 3Q = 25%; 4Q = 45%.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661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2A874-8216-BC83-CA8B-F51CBC7B7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1D91CB-E746-EBD2-384F-11EEED747B3D}"/>
              </a:ext>
            </a:extLst>
          </p:cNvPr>
          <p:cNvSpPr/>
          <p:nvPr/>
        </p:nvSpPr>
        <p:spPr>
          <a:xfrm>
            <a:off x="203200" y="462502"/>
            <a:ext cx="1187782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TV investment ranges from ‘test and learn’ campaigns and launches from small &amp; medium-sized businesses to ‘bigger bets’ by larger brands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A952C4-E032-0496-708E-3655FE3F6F48}"/>
              </a:ext>
            </a:extLst>
          </p:cNvPr>
          <p:cNvSpPr/>
          <p:nvPr/>
        </p:nvSpPr>
        <p:spPr>
          <a:xfrm>
            <a:off x="5276427" y="1769324"/>
            <a:ext cx="6941557" cy="3981701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D02E13-EBBE-76D8-6DEB-FED25F738DD7}"/>
              </a:ext>
            </a:extLst>
          </p:cNvPr>
          <p:cNvSpPr txBox="1"/>
          <p:nvPr/>
        </p:nvSpPr>
        <p:spPr>
          <a:xfrm>
            <a:off x="5276428" y="1822641"/>
            <a:ext cx="69155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FY ’25 New National Multiscreen TV Advertisers by Spend Segment</a:t>
            </a: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 of brands within spend buckets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5311FF5-A219-5665-578A-D705CB0BEA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5777370"/>
              </p:ext>
            </p:extLst>
          </p:nvPr>
        </p:nvGraphicFramePr>
        <p:xfrm>
          <a:off x="5323985" y="2197391"/>
          <a:ext cx="6757044" cy="3636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3E9E4C19-B032-660B-E69D-B2B3F4C2BE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D2C4947-4A64-138F-64C4-BAC9462F4B7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74A567-F3ED-D1CF-C9FD-7098748D296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pic>
        <p:nvPicPr>
          <p:cNvPr id="6" name="Picture 5" descr="The image depicts a business meeting in a modern office setting, with a table filled with documents and a projection of a graph, focusing on topics like national TV ad spend, budget allocation, and various departments' spending.&#10;&#10;AI-generated content may be incorrect.">
            <a:extLst>
              <a:ext uri="{FF2B5EF4-FFF2-40B4-BE49-F238E27FC236}">
                <a16:creationId xmlns:a16="http://schemas.microsoft.com/office/drawing/2014/main" id="{8A377BD8-04F6-42EE-806B-ED553013E03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769324"/>
            <a:ext cx="5276425" cy="39817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857762-5C68-572A-343A-493B41C885EA}"/>
              </a:ext>
            </a:extLst>
          </p:cNvPr>
          <p:cNvSpPr txBox="1"/>
          <p:nvPr/>
        </p:nvSpPr>
        <p:spPr>
          <a:xfrm>
            <a:off x="403165" y="6075738"/>
            <a:ext cx="11788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Source: VAB analysis of Nielsen Ad Intel data as of 3/2/26, 1/1/25-12/31/25. TV spend includes national cable TV, broadcast TV, Spanish language cable TV, Spanish language broadcast TV, streaming TV. Brands reflect those with national TV spend over $100K. Brands featured in 1H’25 report with spend over $50k are included for the full year analysis, incorporating any 2H’25 spend.</a:t>
            </a:r>
            <a:r>
              <a:rPr lang="en-US" sz="800">
                <a:solidFill>
                  <a:srgbClr val="1F1A6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Brands reflect those with total measured 2025 national TV spend of $100K+ (however, for the sake of continuity, brands featured in the 1H ’25 report with spend over $50K are also included in this analysis even if their total 2025 TV spend was below $100K).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532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25477-B38C-BBA5-4AF1-9E9C699EC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943463-F1A8-EE49-A161-D79324FA79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01704E-5707-0288-2EE8-A047D5078D3A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CE8486D-D103-D7EA-1F77-7F2EEB0229F4}"/>
              </a:ext>
            </a:extLst>
          </p:cNvPr>
          <p:cNvSpPr txBox="1"/>
          <p:nvPr/>
        </p:nvSpPr>
        <p:spPr>
          <a:xfrm>
            <a:off x="236165" y="3025517"/>
            <a:ext cx="74821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First-time multiscreen TV campaigns sparked substantial lifts in online branded search,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converting attentive viewers into</a:t>
            </a:r>
            <a:r>
              <a:rPr lang="en-US" sz="2800" b="1">
                <a:solidFill>
                  <a:srgbClr val="1F1A62"/>
                </a:solidFill>
                <a:latin typeface="Helvetica" pitchFamily="2" charset="0"/>
              </a:rPr>
              <a:t> real customer prospects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CDA318-A8D5-A253-476C-563B70FD1109}"/>
              </a:ext>
            </a:extLst>
          </p:cNvPr>
          <p:cNvSpPr txBox="1"/>
          <p:nvPr/>
        </p:nvSpPr>
        <p:spPr>
          <a:xfrm>
            <a:off x="313716" y="5493165"/>
            <a:ext cx="6028717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1B1464"/>
            </a:solidFill>
          </a:ln>
        </p:spPr>
        <p:txBody>
          <a:bodyPr wrap="square">
            <a:spAutoFit/>
          </a:bodyPr>
          <a:lstStyle/>
          <a:p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Google Search Index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= represents search interest relative to the highest point during a specific time period for a given region, a value of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100 is the peak popularity for the term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a value of 50 means that the term is half as popular.</a:t>
            </a:r>
            <a:endParaRPr lang="en-US" sz="3600">
              <a:solidFill>
                <a:srgbClr val="1B146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5D8078-DCE0-46A6-8795-F163E7E9B6CB}"/>
              </a:ext>
            </a:extLst>
          </p:cNvPr>
          <p:cNvSpPr txBox="1"/>
          <p:nvPr/>
        </p:nvSpPr>
        <p:spPr>
          <a:xfrm>
            <a:off x="294261" y="5148070"/>
            <a:ext cx="3995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1F1A62"/>
                </a:solidFill>
                <a:latin typeface="Helvetica" pitchFamily="2" charset="0"/>
              </a:rPr>
              <a:t>How to read the charts in this section:</a:t>
            </a:r>
          </a:p>
        </p:txBody>
      </p:sp>
    </p:spTree>
    <p:extLst>
      <p:ext uri="{BB962C8B-B14F-4D97-AF65-F5344CB8AC3E}">
        <p14:creationId xmlns:p14="http://schemas.microsoft.com/office/powerpoint/2010/main" val="3286441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39ECC-08BB-31E7-6E3D-2D4AC9EDD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76C927D-34F1-35AA-9D7A-6CF9FBC5F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9616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CB62F2-FC34-185C-605E-C68634EE51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F68C73-E9EF-EB00-0248-93C37C6CE05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275567-8FA4-59D6-4E31-CA674883E4A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F6D000-554D-3563-C281-856613E54D25}"/>
              </a:ext>
            </a:extLst>
          </p:cNvPr>
          <p:cNvSpPr/>
          <p:nvPr/>
        </p:nvSpPr>
        <p:spPr>
          <a:xfrm>
            <a:off x="171579" y="461506"/>
            <a:ext cx="1202042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Kiehl’s,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174-year-old cosmetics brand, saw their branded search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nearly double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once they launched their first nat’l TV campaign </a:t>
            </a:r>
            <a:r>
              <a:rPr lang="en-US" sz="26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the Oscars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9D1B5A5-EDEA-32A9-2235-0B516EEF0F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2778487"/>
              </p:ext>
            </p:extLst>
          </p:nvPr>
        </p:nvGraphicFramePr>
        <p:xfrm>
          <a:off x="645013" y="2004869"/>
          <a:ext cx="11375408" cy="3986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990071F-47CC-5C0D-61C1-24342BF7035A}"/>
              </a:ext>
            </a:extLst>
          </p:cNvPr>
          <p:cNvSpPr txBox="1"/>
          <p:nvPr/>
        </p:nvSpPr>
        <p:spPr>
          <a:xfrm>
            <a:off x="2299516" y="1731548"/>
            <a:ext cx="759296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Kiehl’s: Weekly Google Search Trends Index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TV Campaign Launch vs. 1H ‘25 Activity 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(Weeks of 1/5/25 – 3/2/25)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4AAB4D-D780-BB7B-6DF8-34606F74D34C}"/>
              </a:ext>
            </a:extLst>
          </p:cNvPr>
          <p:cNvSpPr txBox="1"/>
          <p:nvPr/>
        </p:nvSpPr>
        <p:spPr>
          <a:xfrm>
            <a:off x="483207" y="6117691"/>
            <a:ext cx="115850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VAB analysis of Google Trends, United States only, All Categories, Web Search, weeks of 1/5/25 – 6/29/25.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Google Search Index represents search interest relative to the highest point on the chart for the given region and time period, a value of 100 is the peak popularity for the term, a value of 50 means that the term is half as popular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VAB analysis of Nielsen Ad Intel, TV launch month is based on the first activity reported across nat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ional cable TV, broadcast TV, Spanish language cable TV, Spanish language broadcast TV, streaming TV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January 2025 – June 2025 (calendar months).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Kiehl’s was founded in 1851.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Light blue line marks the first day of TV spending for each brand. </a:t>
            </a:r>
            <a:r>
              <a:rPr lang="en-US" sz="7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Kiehl’s = $818K TV spend in 2025.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700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F7716A4-9CE8-1483-D2E7-92F5CDB065B6}"/>
              </a:ext>
            </a:extLst>
          </p:cNvPr>
          <p:cNvCxnSpPr>
            <a:cxnSpLocks/>
          </p:cNvCxnSpPr>
          <p:nvPr/>
        </p:nvCxnSpPr>
        <p:spPr>
          <a:xfrm>
            <a:off x="9892485" y="3875282"/>
            <a:ext cx="356391" cy="0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9D62522-C3FA-D2A0-B4EE-CD623B4CDE89}"/>
              </a:ext>
            </a:extLst>
          </p:cNvPr>
          <p:cNvSpPr/>
          <p:nvPr/>
        </p:nvSpPr>
        <p:spPr>
          <a:xfrm>
            <a:off x="8215699" y="3723167"/>
            <a:ext cx="1676786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Week Before TV Launch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(56 index)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18A3BD4-78D3-D181-293C-D78CA1F2172A}"/>
              </a:ext>
            </a:extLst>
          </p:cNvPr>
          <p:cNvCxnSpPr>
            <a:cxnSpLocks/>
          </p:cNvCxnSpPr>
          <p:nvPr/>
        </p:nvCxnSpPr>
        <p:spPr>
          <a:xfrm flipV="1">
            <a:off x="11596931" y="2386112"/>
            <a:ext cx="0" cy="3335905"/>
          </a:xfrm>
          <a:prstGeom prst="line">
            <a:avLst/>
          </a:prstGeom>
          <a:ln w="28575">
            <a:solidFill>
              <a:srgbClr val="00C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A7E4887-68FA-4DE4-3107-A927C25322DB}"/>
              </a:ext>
            </a:extLst>
          </p:cNvPr>
          <p:cNvCxnSpPr>
            <a:cxnSpLocks/>
          </p:cNvCxnSpPr>
          <p:nvPr/>
        </p:nvCxnSpPr>
        <p:spPr>
          <a:xfrm>
            <a:off x="11200657" y="2402556"/>
            <a:ext cx="352061" cy="0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2A01805-1045-C1FB-4472-AB55452C49E3}"/>
              </a:ext>
            </a:extLst>
          </p:cNvPr>
          <p:cNvSpPr/>
          <p:nvPr/>
        </p:nvSpPr>
        <p:spPr>
          <a:xfrm>
            <a:off x="10001055" y="2288539"/>
            <a:ext cx="1337929" cy="325143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TV Launch Week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(100 index)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EB4A17-EE66-2F14-981D-2A2E762CA190}"/>
              </a:ext>
            </a:extLst>
          </p:cNvPr>
          <p:cNvSpPr/>
          <p:nvPr/>
        </p:nvSpPr>
        <p:spPr>
          <a:xfrm>
            <a:off x="-2" y="1"/>
            <a:ext cx="1897914" cy="324810"/>
          </a:xfrm>
          <a:prstGeom prst="rect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Category: Personal Care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2098D7-474A-DA63-EA31-F18C3D4D5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2654" y="45419"/>
            <a:ext cx="986471" cy="49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748336-A4DA-01DB-8B2B-10EF3F1853E6}"/>
              </a:ext>
            </a:extLst>
          </p:cNvPr>
          <p:cNvSpPr/>
          <p:nvPr/>
        </p:nvSpPr>
        <p:spPr>
          <a:xfrm>
            <a:off x="10440140" y="5545331"/>
            <a:ext cx="1652134" cy="244601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TV Launch: 3/2/25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871A3C4-3B17-C163-C9FB-DEB1523630B6}"/>
              </a:ext>
            </a:extLst>
          </p:cNvPr>
          <p:cNvSpPr/>
          <p:nvPr/>
        </p:nvSpPr>
        <p:spPr>
          <a:xfrm>
            <a:off x="11086550" y="1726858"/>
            <a:ext cx="1014477" cy="356312"/>
          </a:xfrm>
          <a:prstGeom prst="ellipse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+79%</a:t>
            </a:r>
            <a:endParaRPr kumimoji="0" lang="en-US" sz="1400" b="1" i="0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2183C3-EC6A-1E64-2C5D-382CC903CA03}"/>
              </a:ext>
            </a:extLst>
          </p:cNvPr>
          <p:cNvSpPr txBox="1"/>
          <p:nvPr/>
        </p:nvSpPr>
        <p:spPr>
          <a:xfrm>
            <a:off x="11086550" y="2063235"/>
            <a:ext cx="1014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 week before TV launch</a:t>
            </a:r>
          </a:p>
        </p:txBody>
      </p:sp>
    </p:spTree>
    <p:extLst>
      <p:ext uri="{BB962C8B-B14F-4D97-AF65-F5344CB8AC3E}">
        <p14:creationId xmlns:p14="http://schemas.microsoft.com/office/powerpoint/2010/main" val="3217618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EDB1B-6291-077E-E999-CB4311559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0D45E0-64F2-F45B-2E93-FDF0AEE022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9616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8DABB4-2EEC-28C0-EEBE-581C0DB51F17}"/>
              </a:ext>
            </a:extLst>
          </p:cNvPr>
          <p:cNvSpPr/>
          <p:nvPr/>
        </p:nvSpPr>
        <p:spPr>
          <a:xfrm>
            <a:off x="175466" y="507959"/>
            <a:ext cx="1164494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AGZ</a:t>
            </a:r>
            <a:r>
              <a:rPr lang="en-US" sz="26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nighttime drink sleeping aid, saw a </a:t>
            </a:r>
            <a:r>
              <a:rPr lang="en-US" sz="26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six-fold increase </a:t>
            </a:r>
            <a:r>
              <a:rPr lang="en-US" sz="26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online branded search by the week after their first TV campaign launch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D3E4E7F-7323-2CFD-FF1F-3B948811B9C3}"/>
              </a:ext>
            </a:extLst>
          </p:cNvPr>
          <p:cNvGraphicFramePr/>
          <p:nvPr/>
        </p:nvGraphicFramePr>
        <p:xfrm>
          <a:off x="645013" y="2004869"/>
          <a:ext cx="10771407" cy="3986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4DB3F92-FFFA-F285-9E47-910F3C4DD970}"/>
              </a:ext>
            </a:extLst>
          </p:cNvPr>
          <p:cNvCxnSpPr>
            <a:cxnSpLocks/>
          </p:cNvCxnSpPr>
          <p:nvPr/>
        </p:nvCxnSpPr>
        <p:spPr>
          <a:xfrm flipV="1">
            <a:off x="11007684" y="2373084"/>
            <a:ext cx="22652" cy="3053743"/>
          </a:xfrm>
          <a:prstGeom prst="line">
            <a:avLst/>
          </a:prstGeom>
          <a:ln w="28575">
            <a:solidFill>
              <a:srgbClr val="00C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DFD8F6D-BB2F-8031-043E-63AD932C221E}"/>
              </a:ext>
            </a:extLst>
          </p:cNvPr>
          <p:cNvSpPr/>
          <p:nvPr/>
        </p:nvSpPr>
        <p:spPr>
          <a:xfrm>
            <a:off x="10217611" y="5436613"/>
            <a:ext cx="1602798" cy="308701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TV Launch: 9/9/25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DADB-F6AD-D8F1-BAC4-E47B04366E7B}"/>
              </a:ext>
            </a:extLst>
          </p:cNvPr>
          <p:cNvSpPr txBox="1"/>
          <p:nvPr/>
        </p:nvSpPr>
        <p:spPr>
          <a:xfrm>
            <a:off x="2299516" y="1728753"/>
            <a:ext cx="759296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AGZ: Weekly Google Search Trends Index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Six Months Pre-TV Campaign vs. TV Campaign Launch 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(Weeks of 3/2/25 – 9/14/25)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80CBC7-D64D-480E-DDB6-EF6776351B4B}"/>
              </a:ext>
            </a:extLst>
          </p:cNvPr>
          <p:cNvSpPr txBox="1"/>
          <p:nvPr/>
        </p:nvSpPr>
        <p:spPr>
          <a:xfrm>
            <a:off x="483207" y="6117691"/>
            <a:ext cx="115850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Trends, United States only, All Categories, Web Search, weeks of 3/2/2025 – 9/14/2025.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 Search Index represents search interest relative to the highest point on the chart for the given region and time period, a value of 100 is the peak popularity for the term, a value of 50 means that the term is half as popular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VAB analysis of Nielsen Ad Intel, TV launch month is based on the first activity reported across nat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ional cable TV, broadcast TV, Spanish language cable TV, Spanish language broadcast TV, streaming TV between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January 2025 – December 2025 (calendar months). Note: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 blue line marks the first day of TV spending for each brand.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AGZ launched August 21, 2025.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view AGZ’s commercial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iSpot.tv). AGZ = $901K TV spend in 2025.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F083DD-1190-1DE0-5638-962A86F6360E}"/>
              </a:ext>
            </a:extLst>
          </p:cNvPr>
          <p:cNvCxnSpPr>
            <a:cxnSpLocks/>
          </p:cNvCxnSpPr>
          <p:nvPr/>
        </p:nvCxnSpPr>
        <p:spPr>
          <a:xfrm>
            <a:off x="10229656" y="4619048"/>
            <a:ext cx="358933" cy="519995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2DF8A02-D531-BF00-867D-391906151FFD}"/>
              </a:ext>
            </a:extLst>
          </p:cNvPr>
          <p:cNvCxnSpPr>
            <a:cxnSpLocks/>
          </p:cNvCxnSpPr>
          <p:nvPr/>
        </p:nvCxnSpPr>
        <p:spPr>
          <a:xfrm>
            <a:off x="10542625" y="4015240"/>
            <a:ext cx="379836" cy="0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B8BCFDD-E67F-8CF6-EDED-4C63BC3562B9}"/>
              </a:ext>
            </a:extLst>
          </p:cNvPr>
          <p:cNvSpPr/>
          <p:nvPr/>
        </p:nvSpPr>
        <p:spPr>
          <a:xfrm>
            <a:off x="9198810" y="3850560"/>
            <a:ext cx="1343815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TV Launch Week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(52 index)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34CFCD9-CB53-15D1-9DE9-9E58169FC550}"/>
              </a:ext>
            </a:extLst>
          </p:cNvPr>
          <p:cNvSpPr/>
          <p:nvPr/>
        </p:nvSpPr>
        <p:spPr>
          <a:xfrm>
            <a:off x="8962506" y="4558254"/>
            <a:ext cx="1676786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 Before TV Launch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n-US" sz="8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index)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61C4F7-DA6A-7289-1430-D245C161F0CC}"/>
              </a:ext>
            </a:extLst>
          </p:cNvPr>
          <p:cNvSpPr/>
          <p:nvPr/>
        </p:nvSpPr>
        <p:spPr>
          <a:xfrm>
            <a:off x="-3" y="0"/>
            <a:ext cx="2642619" cy="324811"/>
          </a:xfrm>
          <a:prstGeom prst="rect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Category: Vitamins &amp; Supplements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414129F-585A-391A-DA88-B467F6053392}"/>
              </a:ext>
            </a:extLst>
          </p:cNvPr>
          <p:cNvSpPr/>
          <p:nvPr/>
        </p:nvSpPr>
        <p:spPr>
          <a:xfrm>
            <a:off x="10945113" y="1714145"/>
            <a:ext cx="968716" cy="336377"/>
          </a:xfrm>
          <a:prstGeom prst="ellipse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6.3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2A3AAE-CB42-6ED9-55C2-568915EA2E9C}"/>
              </a:ext>
            </a:extLst>
          </p:cNvPr>
          <p:cNvSpPr txBox="1"/>
          <p:nvPr/>
        </p:nvSpPr>
        <p:spPr>
          <a:xfrm>
            <a:off x="10922461" y="2050522"/>
            <a:ext cx="1014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vs. week before TV launch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B3F815-D3DC-2177-EF39-AF0430C68B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FD9A413-FF52-A67A-4BB2-E27C0793B65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C6F26D-F02D-C4FC-5539-E5BF698F5D57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A3E2D45-53AB-EA65-94A4-26D26A1D6DD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/>
        </p:blipFill>
        <p:spPr>
          <a:xfrm>
            <a:off x="11363325" y="24820"/>
            <a:ext cx="690245" cy="690245"/>
          </a:xfrm>
          <a:prstGeom prst="rect">
            <a:avLst/>
          </a:prstGeom>
        </p:spPr>
      </p:pic>
      <p:sp>
        <p:nvSpPr>
          <p:cNvPr id="23" name="TextBox 1">
            <a:extLst>
              <a:ext uri="{FF2B5EF4-FFF2-40B4-BE49-F238E27FC236}">
                <a16:creationId xmlns:a16="http://schemas.microsoft.com/office/drawing/2014/main" id="{A76F6FEE-20F3-25A4-D128-4916D3468244}"/>
              </a:ext>
            </a:extLst>
          </p:cNvPr>
          <p:cNvSpPr txBox="1"/>
          <p:nvPr/>
        </p:nvSpPr>
        <p:spPr>
          <a:xfrm>
            <a:off x="11064881" y="4069989"/>
            <a:ext cx="1070040" cy="247417"/>
          </a:xfrm>
          <a:prstGeom prst="rect">
            <a:avLst/>
          </a:prstGeom>
          <a:solidFill>
            <a:srgbClr val="00BFF2"/>
          </a:solidFill>
          <a:ln>
            <a:solidFill>
              <a:srgbClr val="00BFF2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TV Campaign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982764F-CFED-4D66-6361-0E29FCCF3196}"/>
              </a:ext>
            </a:extLst>
          </p:cNvPr>
          <p:cNvCxnSpPr>
            <a:cxnSpLocks/>
          </p:cNvCxnSpPr>
          <p:nvPr/>
        </p:nvCxnSpPr>
        <p:spPr>
          <a:xfrm flipV="1">
            <a:off x="10661569" y="2427360"/>
            <a:ext cx="626194" cy="7369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F5D5D9F-71F0-40CA-3129-C88D975122DB}"/>
              </a:ext>
            </a:extLst>
          </p:cNvPr>
          <p:cNvSpPr/>
          <p:nvPr/>
        </p:nvSpPr>
        <p:spPr>
          <a:xfrm>
            <a:off x="9997962" y="2316465"/>
            <a:ext cx="789686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w/o 9/14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(100 index)</a:t>
            </a:r>
          </a:p>
        </p:txBody>
      </p:sp>
    </p:spTree>
    <p:extLst>
      <p:ext uri="{BB962C8B-B14F-4D97-AF65-F5344CB8AC3E}">
        <p14:creationId xmlns:p14="http://schemas.microsoft.com/office/powerpoint/2010/main" val="2625081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ED7DC-ACE4-02A7-7309-D1831DEC2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9256EF-D880-93A1-3D14-0BF2FB6DC8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9616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F2F792-7998-06AB-47EB-159A94595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A29B0D-C2EE-855F-A3A1-81323763883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B9D40-900B-B7DB-0768-476E55B33E03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E2EED9-70E9-8B28-4037-108DD06F7ED0}"/>
              </a:ext>
            </a:extLst>
          </p:cNvPr>
          <p:cNvSpPr/>
          <p:nvPr/>
        </p:nvSpPr>
        <p:spPr>
          <a:xfrm>
            <a:off x="152378" y="515864"/>
            <a:ext cx="1203962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Royal Kingdom,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gaming app with heavy digital spend, saw an </a:t>
            </a:r>
            <a:b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immediate lift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branded online search once they launched a TV campaign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7C3D273-B8B4-27BC-6A06-A8C66F1BA0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8751156"/>
              </p:ext>
            </p:extLst>
          </p:nvPr>
        </p:nvGraphicFramePr>
        <p:xfrm>
          <a:off x="645013" y="1995037"/>
          <a:ext cx="11083632" cy="3986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8B638E-C24F-BE1E-8ACA-17DA1D444D83}"/>
              </a:ext>
            </a:extLst>
          </p:cNvPr>
          <p:cNvCxnSpPr>
            <a:cxnSpLocks/>
          </p:cNvCxnSpPr>
          <p:nvPr/>
        </p:nvCxnSpPr>
        <p:spPr>
          <a:xfrm flipV="1">
            <a:off x="10677784" y="2361249"/>
            <a:ext cx="0" cy="3312849"/>
          </a:xfrm>
          <a:prstGeom prst="line">
            <a:avLst/>
          </a:prstGeom>
          <a:ln w="28575">
            <a:solidFill>
              <a:srgbClr val="00C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6CD8982-331F-E5DE-84D9-E9B42B245572}"/>
              </a:ext>
            </a:extLst>
          </p:cNvPr>
          <p:cNvSpPr/>
          <p:nvPr/>
        </p:nvSpPr>
        <p:spPr>
          <a:xfrm>
            <a:off x="9845290" y="5456385"/>
            <a:ext cx="1676786" cy="244597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TV Launch: 4/15/25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C535C5-9A37-28E5-54AD-C77F34B8170A}"/>
              </a:ext>
            </a:extLst>
          </p:cNvPr>
          <p:cNvSpPr txBox="1"/>
          <p:nvPr/>
        </p:nvSpPr>
        <p:spPr>
          <a:xfrm>
            <a:off x="2299516" y="1711884"/>
            <a:ext cx="759296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Royal Kingdom: Weekly Google Search Trends Index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Six Months Pre-TV Campaign vs. TV Campaign Launch 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(Weeks of 11/10/24 – 4/27/25)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B187E4-88CA-AF33-FBC7-4D419C26F482}"/>
              </a:ext>
            </a:extLst>
          </p:cNvPr>
          <p:cNvSpPr txBox="1"/>
          <p:nvPr/>
        </p:nvSpPr>
        <p:spPr>
          <a:xfrm>
            <a:off x="483207" y="6117691"/>
            <a:ext cx="115850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VAB analysis of Google Trends, United States only, All Categories, Web Search, weeks of 11/10/24 – 4/27/25.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Google Search Index represents search interest relative to the highest point on the chart for the given region and time period, a value of 100 is the peak popularity for the term, a value of 50 means that the term is half as popular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VAB analysis of Nielsen Ad Intel, TV launch month is based on the first activity reported across nat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ional cable TV, broadcast TV, Spanish language cable TV, Spanish language broadcast TV, streaming TV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January 2025 – June 2025 (calendar months).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Royal Kingdom was launched in the U.S. on November 21, 2024.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Light blue line marks the first day of TV spending for each brand. </a:t>
            </a:r>
            <a:r>
              <a:rPr kumimoji="0" lang="en-US" sz="7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Royal Kingdom = $79.8MM TV spend in 2025.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A0E8711-FB11-EC14-E9F7-EF7E90E6DF67}"/>
              </a:ext>
            </a:extLst>
          </p:cNvPr>
          <p:cNvCxnSpPr>
            <a:cxnSpLocks/>
          </p:cNvCxnSpPr>
          <p:nvPr/>
        </p:nvCxnSpPr>
        <p:spPr>
          <a:xfrm>
            <a:off x="9990846" y="4339311"/>
            <a:ext cx="223427" cy="210338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9858D76-C3DC-14D4-3E12-16A435662A11}"/>
              </a:ext>
            </a:extLst>
          </p:cNvPr>
          <p:cNvCxnSpPr>
            <a:cxnSpLocks/>
          </p:cNvCxnSpPr>
          <p:nvPr/>
        </p:nvCxnSpPr>
        <p:spPr>
          <a:xfrm>
            <a:off x="10314146" y="3764716"/>
            <a:ext cx="292255" cy="0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66413EB-7221-A7B5-3A3B-7CF836947F36}"/>
              </a:ext>
            </a:extLst>
          </p:cNvPr>
          <p:cNvSpPr/>
          <p:nvPr/>
        </p:nvSpPr>
        <p:spPr>
          <a:xfrm>
            <a:off x="9050545" y="3612398"/>
            <a:ext cx="1343815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TV Launch Week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(59 index)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8E2CDFE-B92A-4D21-E6E7-23839D9A0D39}"/>
              </a:ext>
            </a:extLst>
          </p:cNvPr>
          <p:cNvSpPr/>
          <p:nvPr/>
        </p:nvSpPr>
        <p:spPr>
          <a:xfrm>
            <a:off x="8392075" y="4111290"/>
            <a:ext cx="1676786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Week Before TV Launch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(33 index)</a:t>
            </a:r>
          </a:p>
        </p:txBody>
      </p:sp>
      <p:pic>
        <p:nvPicPr>
          <p:cNvPr id="17" name="Picture 2" descr="Royal Kingdom Reviews - Metacritic">
            <a:extLst>
              <a:ext uri="{FF2B5EF4-FFF2-40B4-BE49-F238E27FC236}">
                <a16:creationId xmlns:a16="http://schemas.microsoft.com/office/drawing/2014/main" id="{2BFC2BED-32B7-422C-B6ED-0DA8AB987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6103" y="35844"/>
            <a:ext cx="1243907" cy="82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880DDEA3-DAEA-7A18-5B73-BA712D4FDF21}"/>
              </a:ext>
            </a:extLst>
          </p:cNvPr>
          <p:cNvSpPr txBox="1"/>
          <p:nvPr/>
        </p:nvSpPr>
        <p:spPr>
          <a:xfrm>
            <a:off x="10829082" y="4551381"/>
            <a:ext cx="1070040" cy="247417"/>
          </a:xfrm>
          <a:prstGeom prst="rect">
            <a:avLst/>
          </a:prstGeom>
          <a:solidFill>
            <a:srgbClr val="00BFF2"/>
          </a:solidFill>
          <a:ln>
            <a:solidFill>
              <a:srgbClr val="00BFF2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TV Campaign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976C751-76CE-D07C-97FC-0E2FBEE6FBB9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10568075" y="2592429"/>
            <a:ext cx="509656" cy="258952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2E51949-5209-C41E-C13D-F5CC1931618B}"/>
              </a:ext>
            </a:extLst>
          </p:cNvPr>
          <p:cNvSpPr/>
          <p:nvPr/>
        </p:nvSpPr>
        <p:spPr>
          <a:xfrm>
            <a:off x="9778389" y="2705662"/>
            <a:ext cx="789686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w/o 4/20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(94 index)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60DAF0-486C-9F76-FFAC-13A0FF812CBF}"/>
              </a:ext>
            </a:extLst>
          </p:cNvPr>
          <p:cNvSpPr/>
          <p:nvPr/>
        </p:nvSpPr>
        <p:spPr>
          <a:xfrm>
            <a:off x="-3" y="0"/>
            <a:ext cx="2299519" cy="324811"/>
          </a:xfrm>
          <a:prstGeom prst="rect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Category: Mobile Gaming App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D6DA4D5-5A93-6335-8785-1CDA065195CE}"/>
              </a:ext>
            </a:extLst>
          </p:cNvPr>
          <p:cNvCxnSpPr>
            <a:cxnSpLocks/>
          </p:cNvCxnSpPr>
          <p:nvPr/>
        </p:nvCxnSpPr>
        <p:spPr>
          <a:xfrm flipV="1">
            <a:off x="10699560" y="2399627"/>
            <a:ext cx="644458" cy="14203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DB48D5A-8997-E0A5-4C8C-5DD24CCA4FBD}"/>
              </a:ext>
            </a:extLst>
          </p:cNvPr>
          <p:cNvSpPr/>
          <p:nvPr/>
        </p:nvSpPr>
        <p:spPr>
          <a:xfrm>
            <a:off x="10142655" y="2249001"/>
            <a:ext cx="789686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w/o 4/27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800" b="1">
                <a:solidFill>
                  <a:srgbClr val="00C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index)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1410602-9881-A2BB-2F5B-84F3FC492E7E}"/>
              </a:ext>
            </a:extLst>
          </p:cNvPr>
          <p:cNvSpPr/>
          <p:nvPr/>
        </p:nvSpPr>
        <p:spPr>
          <a:xfrm>
            <a:off x="11116106" y="1726858"/>
            <a:ext cx="780436" cy="365974"/>
          </a:xfrm>
          <a:prstGeom prst="ellipse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endParaRPr kumimoji="0" lang="en-US" sz="1400" b="1" i="0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1FDF2F-C9E3-852E-78E1-C20FBE6C5D8F}"/>
              </a:ext>
            </a:extLst>
          </p:cNvPr>
          <p:cNvSpPr txBox="1"/>
          <p:nvPr/>
        </p:nvSpPr>
        <p:spPr>
          <a:xfrm>
            <a:off x="10829082" y="2063235"/>
            <a:ext cx="1354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 week before</a:t>
            </a:r>
            <a:b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launch</a:t>
            </a:r>
          </a:p>
        </p:txBody>
      </p:sp>
    </p:spTree>
    <p:extLst>
      <p:ext uri="{BB962C8B-B14F-4D97-AF65-F5344CB8AC3E}">
        <p14:creationId xmlns:p14="http://schemas.microsoft.com/office/powerpoint/2010/main" val="1396883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02C04-D83F-6BDE-CDF6-51B317497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96520C-61DF-0A1B-9BFB-C8919F1676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9616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ED08B1-9E64-3C43-0433-5C4CF4B878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A7C0-5023-F241-BA3A-DCE99AB2C47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A7F9D1-8DCC-D169-E573-8D08C67BCB8E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0E92FE-0C8C-8C2D-B619-187C0E8F4193}"/>
              </a:ext>
            </a:extLst>
          </p:cNvPr>
          <p:cNvSpPr/>
          <p:nvPr/>
        </p:nvSpPr>
        <p:spPr>
          <a:xfrm>
            <a:off x="217283" y="507235"/>
            <a:ext cx="1189604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Andalucia (Spain) Tourism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doubled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their online branded search a week into their first TV campaign compared to the week prior to launch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3629A0E-CE93-5E0E-04E4-062B8C157697}"/>
              </a:ext>
            </a:extLst>
          </p:cNvPr>
          <p:cNvGraphicFramePr/>
          <p:nvPr/>
        </p:nvGraphicFramePr>
        <p:xfrm>
          <a:off x="645013" y="2004869"/>
          <a:ext cx="10771407" cy="3986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02E8A86-65A7-C9A0-8080-95BE689F7F30}"/>
              </a:ext>
            </a:extLst>
          </p:cNvPr>
          <p:cNvSpPr/>
          <p:nvPr/>
        </p:nvSpPr>
        <p:spPr>
          <a:xfrm>
            <a:off x="10220758" y="5446682"/>
            <a:ext cx="1631483" cy="265445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TV Launch: 7/25/25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DBE4C2-C754-13D4-88B0-A9DC7E1DD64C}"/>
              </a:ext>
            </a:extLst>
          </p:cNvPr>
          <p:cNvSpPr txBox="1"/>
          <p:nvPr/>
        </p:nvSpPr>
        <p:spPr>
          <a:xfrm>
            <a:off x="2299516" y="1721716"/>
            <a:ext cx="759296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Andalucia: Weekly Google Search Trends Index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Six Months Pre-TV Campaign vs. TV Campaign Launch 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(Weeks of 1/5/25 – 7/27/25)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0C4B4B-7F44-86AE-E660-960893991F00}"/>
              </a:ext>
            </a:extLst>
          </p:cNvPr>
          <p:cNvSpPr txBox="1"/>
          <p:nvPr/>
        </p:nvSpPr>
        <p:spPr>
          <a:xfrm>
            <a:off x="483207" y="6117691"/>
            <a:ext cx="115850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Trends, United States only, All Categories, Web Search, weeks of 1/5/25 – 7/27/25.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 Search Index represents search interest relative to the highest point on the chart for the given region and time period, a value of 100 is the peak popularity for the term, a value of 50 means that the term is half as popular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VAB analysis of Nielsen Ad Intel, TV launch month is based on the first activity reported across nat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ional cable TV, broadcast TV, Spanish language cable TV, Spanish language broadcast TV, streaming TV between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January 2025 – December 2025 (calendar months). Note: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 blue line marks the first day of TV spending for each brand.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Andalucia Tourism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launched in November 2023.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view Andalucia’s commercial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iSpot.tv). Andalucia = $1.5MM TV spend in 2025.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CB08058-EAD3-0EC1-3D4E-0409E2B543B9}"/>
              </a:ext>
            </a:extLst>
          </p:cNvPr>
          <p:cNvCxnSpPr>
            <a:cxnSpLocks/>
          </p:cNvCxnSpPr>
          <p:nvPr/>
        </p:nvCxnSpPr>
        <p:spPr>
          <a:xfrm>
            <a:off x="10134710" y="4094650"/>
            <a:ext cx="462296" cy="2363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90318D3-8E55-DE54-4CE0-2B1BFB516821}"/>
              </a:ext>
            </a:extLst>
          </p:cNvPr>
          <p:cNvSpPr/>
          <p:nvPr/>
        </p:nvSpPr>
        <p:spPr>
          <a:xfrm>
            <a:off x="8629887" y="3942072"/>
            <a:ext cx="1676786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 Before TV Launch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(49 index)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2B72E3C-77B4-1343-F83F-83AB77C4727B}"/>
              </a:ext>
            </a:extLst>
          </p:cNvPr>
          <p:cNvCxnSpPr>
            <a:cxnSpLocks/>
          </p:cNvCxnSpPr>
          <p:nvPr/>
        </p:nvCxnSpPr>
        <p:spPr>
          <a:xfrm>
            <a:off x="10576424" y="2868366"/>
            <a:ext cx="416272" cy="0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93B6B8-4FD2-F265-34F7-E3C2AAA91E8D}"/>
              </a:ext>
            </a:extLst>
          </p:cNvPr>
          <p:cNvCxnSpPr>
            <a:cxnSpLocks/>
          </p:cNvCxnSpPr>
          <p:nvPr/>
        </p:nvCxnSpPr>
        <p:spPr>
          <a:xfrm flipV="1">
            <a:off x="11025174" y="2373084"/>
            <a:ext cx="22652" cy="3053743"/>
          </a:xfrm>
          <a:prstGeom prst="line">
            <a:avLst/>
          </a:prstGeom>
          <a:ln w="28575">
            <a:solidFill>
              <a:srgbClr val="00C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E9B2839C-CCBA-42AD-CDFE-805B96390CE2}"/>
              </a:ext>
            </a:extLst>
          </p:cNvPr>
          <p:cNvSpPr/>
          <p:nvPr/>
        </p:nvSpPr>
        <p:spPr>
          <a:xfrm>
            <a:off x="-3" y="0"/>
            <a:ext cx="1463043" cy="324811"/>
          </a:xfrm>
          <a:prstGeom prst="rect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Category: Travel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37B8C4-5DC7-83AF-D4E3-AFE16B5F832F}"/>
              </a:ext>
            </a:extLst>
          </p:cNvPr>
          <p:cNvSpPr/>
          <p:nvPr/>
        </p:nvSpPr>
        <p:spPr>
          <a:xfrm>
            <a:off x="10997208" y="1726857"/>
            <a:ext cx="824841" cy="370987"/>
          </a:xfrm>
          <a:prstGeom prst="ellipse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892811-90A6-EC63-1E2B-15EAE8B67472}"/>
              </a:ext>
            </a:extLst>
          </p:cNvPr>
          <p:cNvSpPr txBox="1"/>
          <p:nvPr/>
        </p:nvSpPr>
        <p:spPr>
          <a:xfrm>
            <a:off x="10902390" y="2063235"/>
            <a:ext cx="1014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vs. week before TV launch</a:t>
            </a:r>
          </a:p>
        </p:txBody>
      </p:sp>
      <p:pic>
        <p:nvPicPr>
          <p:cNvPr id="24" name="Picture 23" descr="Andaluao,&#10;&#10;AI-generated content may be incorrect.">
            <a:extLst>
              <a:ext uri="{FF2B5EF4-FFF2-40B4-BE49-F238E27FC236}">
                <a16:creationId xmlns:a16="http://schemas.microsoft.com/office/drawing/2014/main" id="{B992D470-4382-62C4-CF1E-BC9AE64B198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7025" y="86600"/>
            <a:ext cx="1581243" cy="378456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2C062BE-98B9-5A1D-0D2D-22DD284C2EB6}"/>
              </a:ext>
            </a:extLst>
          </p:cNvPr>
          <p:cNvSpPr/>
          <p:nvPr/>
        </p:nvSpPr>
        <p:spPr>
          <a:xfrm>
            <a:off x="9389393" y="2722647"/>
            <a:ext cx="1343815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TV Launch Week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(85 index)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73B426D-AD0D-E4C6-A2CF-4C0A8B4E0F65}"/>
              </a:ext>
            </a:extLst>
          </p:cNvPr>
          <p:cNvCxnSpPr>
            <a:cxnSpLocks/>
          </p:cNvCxnSpPr>
          <p:nvPr/>
        </p:nvCxnSpPr>
        <p:spPr>
          <a:xfrm flipV="1">
            <a:off x="11416420" y="2463592"/>
            <a:ext cx="15332" cy="365235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17F8F8C-B3AC-2663-A091-D2178AF80501}"/>
              </a:ext>
            </a:extLst>
          </p:cNvPr>
          <p:cNvSpPr/>
          <p:nvPr/>
        </p:nvSpPr>
        <p:spPr>
          <a:xfrm>
            <a:off x="11357197" y="2838352"/>
            <a:ext cx="789686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w/o 7/27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(100 index)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2700CE61-D42E-7BE1-9C6D-4400B16BADDF}"/>
              </a:ext>
            </a:extLst>
          </p:cNvPr>
          <p:cNvSpPr txBox="1"/>
          <p:nvPr/>
        </p:nvSpPr>
        <p:spPr>
          <a:xfrm>
            <a:off x="11064881" y="3774714"/>
            <a:ext cx="1070040" cy="247417"/>
          </a:xfrm>
          <a:prstGeom prst="rect">
            <a:avLst/>
          </a:prstGeom>
          <a:solidFill>
            <a:srgbClr val="00BFF2"/>
          </a:solidFill>
          <a:ln>
            <a:solidFill>
              <a:srgbClr val="00BFF2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TV Campaign</a:t>
            </a:r>
          </a:p>
        </p:txBody>
      </p:sp>
    </p:spTree>
    <p:extLst>
      <p:ext uri="{BB962C8B-B14F-4D97-AF65-F5344CB8AC3E}">
        <p14:creationId xmlns:p14="http://schemas.microsoft.com/office/powerpoint/2010/main" val="1229442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D9147-5ED1-F471-CE6B-9DF794C7F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879257F-0236-465B-6372-C64ED7902B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9616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EDA698-1E31-E722-376B-CB3C1FA9E6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8FF4938-EBF3-5F8C-AD3D-E896B16CEB6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DFCF53-384A-F7C5-3476-CA29A91D1C89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551A3E-EADD-EE96-1002-76CCDFE4ABA2}"/>
              </a:ext>
            </a:extLst>
          </p:cNvPr>
          <p:cNvSpPr/>
          <p:nvPr/>
        </p:nvSpPr>
        <p:spPr>
          <a:xfrm>
            <a:off x="217283" y="507235"/>
            <a:ext cx="1160428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err="1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Bodywell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radiation protection product, saw a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significant lift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online branded search after launching their first national TV campaign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6605611-A0B2-6811-0B83-15377B202E29}"/>
              </a:ext>
            </a:extLst>
          </p:cNvPr>
          <p:cNvGraphicFramePr/>
          <p:nvPr/>
        </p:nvGraphicFramePr>
        <p:xfrm>
          <a:off x="645013" y="2004869"/>
          <a:ext cx="11028827" cy="3986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741D0B-C995-314D-C1AD-DE5E58099260}"/>
              </a:ext>
            </a:extLst>
          </p:cNvPr>
          <p:cNvCxnSpPr>
            <a:cxnSpLocks/>
          </p:cNvCxnSpPr>
          <p:nvPr/>
        </p:nvCxnSpPr>
        <p:spPr>
          <a:xfrm flipV="1">
            <a:off x="10906881" y="2389318"/>
            <a:ext cx="39195" cy="3328384"/>
          </a:xfrm>
          <a:prstGeom prst="line">
            <a:avLst/>
          </a:prstGeom>
          <a:ln w="28575">
            <a:solidFill>
              <a:srgbClr val="00C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11B6A7-2E04-ED04-0D5C-412BC9459837}"/>
              </a:ext>
            </a:extLst>
          </p:cNvPr>
          <p:cNvSpPr txBox="1"/>
          <p:nvPr/>
        </p:nvSpPr>
        <p:spPr>
          <a:xfrm>
            <a:off x="2299516" y="1711884"/>
            <a:ext cx="759296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Bodywell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Weekly Google Search Trends Index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Six Months Pre-TV Campaign vs. TV Campaign Launch 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(Weeks of 6/1/2025 – 12/21/25)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B574AF-9C6D-6828-FB62-ECFE6CEC38DE}"/>
              </a:ext>
            </a:extLst>
          </p:cNvPr>
          <p:cNvSpPr txBox="1"/>
          <p:nvPr/>
        </p:nvSpPr>
        <p:spPr>
          <a:xfrm>
            <a:off x="483207" y="6117691"/>
            <a:ext cx="115850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Trends, United States only, All Categories, Web Search, weeks of 6/1/2025 – 12/21/25.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 Search Index represents search interest relative to the highest point on the chart for the given region and time period, a value of 100 is the peak popularity for the term, a value of 50 means that the term is half as popular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VAB analysis of Nielsen Ad Intel, TV launch month is based on the first activity reported across nat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ional cable TV, broadcast TV, Spanish language cable TV, Spanish language broadcast TV, streaming TV between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January 2025 – December 2025 (calendar months). Note: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 blue line marks the first day of TV spending for each brand.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Bodywell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was formally established in 2009.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view </a:t>
            </a:r>
            <a:r>
              <a:rPr kumimoji="0" lang="en-US" sz="700" b="1" i="0" u="none" strike="noStrike" kern="1200" cap="none" spc="0" normalizeH="0" baseline="0" noProof="0" err="1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Bodywell’s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commercial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iSpot.tv).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Bodywell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$150K TV spend in 2025.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C414CCC-3DA4-EF76-D197-023A23553459}"/>
              </a:ext>
            </a:extLst>
          </p:cNvPr>
          <p:cNvCxnSpPr>
            <a:cxnSpLocks/>
          </p:cNvCxnSpPr>
          <p:nvPr/>
        </p:nvCxnSpPr>
        <p:spPr>
          <a:xfrm>
            <a:off x="9811386" y="3537808"/>
            <a:ext cx="702019" cy="0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6758D2C-EE9D-6359-EFF8-4D760D0862D1}"/>
              </a:ext>
            </a:extLst>
          </p:cNvPr>
          <p:cNvSpPr/>
          <p:nvPr/>
        </p:nvSpPr>
        <p:spPr>
          <a:xfrm>
            <a:off x="8525887" y="3392911"/>
            <a:ext cx="1676786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 Before TV Launch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(66 index)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EEC8AC-9CFF-228F-41BC-5168F6F298DE}"/>
              </a:ext>
            </a:extLst>
          </p:cNvPr>
          <p:cNvSpPr/>
          <p:nvPr/>
        </p:nvSpPr>
        <p:spPr>
          <a:xfrm>
            <a:off x="10068354" y="5487505"/>
            <a:ext cx="1676787" cy="23741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TV Launch: 12/17/25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E5A82E-E31D-063F-FAE1-48003889BC21}"/>
              </a:ext>
            </a:extLst>
          </p:cNvPr>
          <p:cNvSpPr/>
          <p:nvPr/>
        </p:nvSpPr>
        <p:spPr>
          <a:xfrm>
            <a:off x="-3" y="0"/>
            <a:ext cx="1714053" cy="324811"/>
          </a:xfrm>
          <a:prstGeom prst="rect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Category: Electronics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1BAE786-C92F-965D-5AA0-0DFA27F54DBF}"/>
              </a:ext>
            </a:extLst>
          </p:cNvPr>
          <p:cNvCxnSpPr>
            <a:cxnSpLocks/>
          </p:cNvCxnSpPr>
          <p:nvPr/>
        </p:nvCxnSpPr>
        <p:spPr>
          <a:xfrm flipV="1">
            <a:off x="10421332" y="2680902"/>
            <a:ext cx="462822" cy="1239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C2C74F6-0A19-2C85-48D1-16610BFA5F98}"/>
              </a:ext>
            </a:extLst>
          </p:cNvPr>
          <p:cNvCxnSpPr>
            <a:cxnSpLocks/>
          </p:cNvCxnSpPr>
          <p:nvPr/>
        </p:nvCxnSpPr>
        <p:spPr>
          <a:xfrm flipV="1">
            <a:off x="11321094" y="2434521"/>
            <a:ext cx="0" cy="373256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36CE58B6-3243-E9F2-EAB5-2C62B4829266}"/>
              </a:ext>
            </a:extLst>
          </p:cNvPr>
          <p:cNvSpPr/>
          <p:nvPr/>
        </p:nvSpPr>
        <p:spPr>
          <a:xfrm>
            <a:off x="10861721" y="1746315"/>
            <a:ext cx="865757" cy="370987"/>
          </a:xfrm>
          <a:prstGeom prst="ellipse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+52%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FE1935-E325-0E32-8A7F-6A55DC716AB3}"/>
              </a:ext>
            </a:extLst>
          </p:cNvPr>
          <p:cNvSpPr txBox="1"/>
          <p:nvPr/>
        </p:nvSpPr>
        <p:spPr>
          <a:xfrm>
            <a:off x="10787361" y="2082693"/>
            <a:ext cx="1014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vs. week before TV launch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8F308ED-E6F5-85A3-3C42-E84E2E4A9AF5}"/>
              </a:ext>
            </a:extLst>
          </p:cNvPr>
          <p:cNvSpPr/>
          <p:nvPr/>
        </p:nvSpPr>
        <p:spPr>
          <a:xfrm>
            <a:off x="11046823" y="2709080"/>
            <a:ext cx="789686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w/o 12/21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(100 index)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0D2A128-3E96-6077-55A1-EBC574F83974}"/>
              </a:ext>
            </a:extLst>
          </p:cNvPr>
          <p:cNvSpPr/>
          <p:nvPr/>
        </p:nvSpPr>
        <p:spPr>
          <a:xfrm>
            <a:off x="9139479" y="2551448"/>
            <a:ext cx="1343815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TV Launch Week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(91 index)</a:t>
            </a:r>
          </a:p>
        </p:txBody>
      </p:sp>
      <p:pic>
        <p:nvPicPr>
          <p:cNvPr id="7170" name="Picture 2" descr="About Us | Bodywell">
            <a:extLst>
              <a:ext uri="{FF2B5EF4-FFF2-40B4-BE49-F238E27FC236}">
                <a16:creationId xmlns:a16="http://schemas.microsoft.com/office/drawing/2014/main" id="{FEC48DFB-E4BA-9EEA-0D74-86E9B77063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0772" y="75115"/>
            <a:ext cx="1714052" cy="37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924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e image depicts a vibrant street scene featuring a newly opened urban cafￃﾩ and marketplace, with a group of people gathered and a ceremonial ribbon cutting ceremony.&#10;&#10;AI-generated content may be incorrect.">
            <a:extLst>
              <a:ext uri="{FF2B5EF4-FFF2-40B4-BE49-F238E27FC236}">
                <a16:creationId xmlns:a16="http://schemas.microsoft.com/office/drawing/2014/main" id="{8FE4DB77-90FD-4C6B-E010-3D5017BC4A0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1150"/>
            <a:ext cx="4667213" cy="6880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2A2013-09D5-22BE-0227-864F3B519CC3}"/>
              </a:ext>
            </a:extLst>
          </p:cNvPr>
          <p:cNvSpPr txBox="1"/>
          <p:nvPr/>
        </p:nvSpPr>
        <p:spPr>
          <a:xfrm>
            <a:off x="4688732" y="94218"/>
            <a:ext cx="74817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Multiscreen TV converts attentive viewers into customer prospects for first-time advertisers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6BE989-FC87-6742-2706-6F3C1333D0C1}"/>
              </a:ext>
            </a:extLst>
          </p:cNvPr>
          <p:cNvSpPr txBox="1"/>
          <p:nvPr/>
        </p:nvSpPr>
        <p:spPr>
          <a:xfrm>
            <a:off x="4780372" y="1198361"/>
            <a:ext cx="721911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2025, a wave of first-time multiscreen TV advertisers, especially emerging direct-to-consumer brands and small-to-medium-sized businesses, invested in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Premium Video across TV and streaming to build consumer trust, reach audiences in high-attention environments and turn the attention into action by potential customers.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Why are they turning to multiscreen TV?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Multiscreen TV helps marketers unify branding and performance – delivering </a:t>
            </a: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meaningful reach </a:t>
            </a: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while also influencing behaviors through the funnel like </a:t>
            </a: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branded search</a:t>
            </a: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site visitation, in-store traffic </a:t>
            </a: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purchase intent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Who are the new advertisers?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wide range of advertisers across various life stages, budget sizes and categories which include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digital-endemics, innovative tech companies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younger-skewing brands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along with brands from more traditional categories like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pharma, health &amp; wellness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professional services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50C91D-4267-B7D8-C0F3-8C26E27BC7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4050FB-3DDF-A83E-8182-CA2A03B38B50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B06D02-867E-0DFA-0B71-A4D5FAA953B4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188383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A534C-555F-958A-C693-70358283F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9A0209-71B8-27A8-0A11-2A3BA370A4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9616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23788B-4E7D-82C1-CA3A-43EE0B35F2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A661B3-A73E-4B7A-F7BD-BFC4827921A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F9E19C-6D4A-7DF0-8B7F-277FB3BA6D5A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EEA944-A270-81F3-7756-2497FE147B56}"/>
              </a:ext>
            </a:extLst>
          </p:cNvPr>
          <p:cNvSpPr/>
          <p:nvPr/>
        </p:nvSpPr>
        <p:spPr>
          <a:xfrm>
            <a:off x="132306" y="494516"/>
            <a:ext cx="1205349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err="1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Guardio</a:t>
            </a:r>
            <a:r>
              <a:rPr lang="en-US" sz="26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cybersecurity service, saw their online branded search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incrementally grow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through the first few weeks of their TV campaign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C77B6CE-D897-33B0-A922-CEE1A5701D48}"/>
              </a:ext>
            </a:extLst>
          </p:cNvPr>
          <p:cNvGraphicFramePr/>
          <p:nvPr/>
        </p:nvGraphicFramePr>
        <p:xfrm>
          <a:off x="645013" y="2004869"/>
          <a:ext cx="11028827" cy="3986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DDD91A0-AFBC-BF9C-406E-F9FC762A345A}"/>
              </a:ext>
            </a:extLst>
          </p:cNvPr>
          <p:cNvCxnSpPr>
            <a:cxnSpLocks/>
          </p:cNvCxnSpPr>
          <p:nvPr/>
        </p:nvCxnSpPr>
        <p:spPr>
          <a:xfrm flipV="1">
            <a:off x="10452233" y="2389318"/>
            <a:ext cx="39195" cy="3328384"/>
          </a:xfrm>
          <a:prstGeom prst="line">
            <a:avLst/>
          </a:prstGeom>
          <a:ln w="28575">
            <a:solidFill>
              <a:srgbClr val="00C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4CE788C-062D-A9D9-CD4A-25597020CE29}"/>
              </a:ext>
            </a:extLst>
          </p:cNvPr>
          <p:cNvSpPr txBox="1"/>
          <p:nvPr/>
        </p:nvSpPr>
        <p:spPr>
          <a:xfrm>
            <a:off x="2299516" y="1721716"/>
            <a:ext cx="759296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Guardio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Weekly Google Search Trends Index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Six Months Pre-TV Campaign vs. TV Campaign Launch 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(Weeks of 4/6/2025 – 10/19/25)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B67D30-0B29-0124-7F0B-22AA3EF4C21E}"/>
              </a:ext>
            </a:extLst>
          </p:cNvPr>
          <p:cNvSpPr txBox="1"/>
          <p:nvPr/>
        </p:nvSpPr>
        <p:spPr>
          <a:xfrm>
            <a:off x="483207" y="6117691"/>
            <a:ext cx="115850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Trends, United States only, All Categories, Web Search, weeks of 4/6/2025 – 10/19/25.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 Search Index represents search interest relative to the highest point on the chart for the given region and time period, a value of 100 is the peak popularity for the term, a value of 50 means that the term is half as popular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VAB analysis of Nielsen Ad Intel, TV launch month is based on the first activity reported across nat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ional cable TV, broadcast TV, Spanish language cable TV, Spanish language broadcast TV, streaming TV between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January 2025 – December 2025 (calendar months). Note: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 blue line marks the first day of TV spending for each brand.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Enhertu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Rx was founded in 2018.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view </a:t>
            </a:r>
            <a:r>
              <a:rPr kumimoji="0" lang="en-US" sz="700" b="1" i="0" u="none" strike="noStrike" kern="1200" cap="none" spc="0" normalizeH="0" baseline="0" noProof="0" err="1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Guardio’s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commercial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iSpot.tv).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Guadrio’s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$5.8MM TV spend in 2025.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54F581B-1C59-0AF6-2584-FC1D02995CDD}"/>
              </a:ext>
            </a:extLst>
          </p:cNvPr>
          <p:cNvCxnSpPr>
            <a:cxnSpLocks/>
          </p:cNvCxnSpPr>
          <p:nvPr/>
        </p:nvCxnSpPr>
        <p:spPr>
          <a:xfrm flipH="1" flipV="1">
            <a:off x="9833953" y="3534768"/>
            <a:ext cx="58532" cy="407093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7AE020B-8185-BC1C-98F3-C549CB9D6807}"/>
              </a:ext>
            </a:extLst>
          </p:cNvPr>
          <p:cNvSpPr/>
          <p:nvPr/>
        </p:nvSpPr>
        <p:spPr>
          <a:xfrm>
            <a:off x="9024826" y="3906458"/>
            <a:ext cx="1676786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 Before TV Launch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(68 index)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6378CE-D603-CB2F-D3EA-EC48849D95D3}"/>
              </a:ext>
            </a:extLst>
          </p:cNvPr>
          <p:cNvSpPr/>
          <p:nvPr/>
        </p:nvSpPr>
        <p:spPr>
          <a:xfrm>
            <a:off x="9495068" y="5472734"/>
            <a:ext cx="1918509" cy="244606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TV Launch: 10/2/25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33B211-04F0-575B-AC5D-6FF3A6950091}"/>
              </a:ext>
            </a:extLst>
          </p:cNvPr>
          <p:cNvSpPr/>
          <p:nvPr/>
        </p:nvSpPr>
        <p:spPr>
          <a:xfrm>
            <a:off x="-3" y="0"/>
            <a:ext cx="1917293" cy="324811"/>
          </a:xfrm>
          <a:prstGeom prst="rect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Category: Cybersecurity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B4957DA-E01D-4FCB-2F82-ED42ACE7D504}"/>
              </a:ext>
            </a:extLst>
          </p:cNvPr>
          <p:cNvCxnSpPr>
            <a:cxnSpLocks/>
          </p:cNvCxnSpPr>
          <p:nvPr/>
        </p:nvCxnSpPr>
        <p:spPr>
          <a:xfrm>
            <a:off x="10147122" y="3144479"/>
            <a:ext cx="293866" cy="211496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B02D91F-13C4-AE1D-87B8-B4327C31F275}"/>
              </a:ext>
            </a:extLst>
          </p:cNvPr>
          <p:cNvCxnSpPr>
            <a:cxnSpLocks/>
          </p:cNvCxnSpPr>
          <p:nvPr/>
        </p:nvCxnSpPr>
        <p:spPr>
          <a:xfrm flipH="1" flipV="1">
            <a:off x="11321094" y="2434521"/>
            <a:ext cx="171003" cy="206644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91C2A72A-4580-CF77-AA68-E189719A8E67}"/>
              </a:ext>
            </a:extLst>
          </p:cNvPr>
          <p:cNvSpPr/>
          <p:nvPr/>
        </p:nvSpPr>
        <p:spPr>
          <a:xfrm>
            <a:off x="10861721" y="1746315"/>
            <a:ext cx="865757" cy="370987"/>
          </a:xfrm>
          <a:prstGeom prst="ellipse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+47%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E100A2-EEC8-8AF3-4333-293524BAB52F}"/>
              </a:ext>
            </a:extLst>
          </p:cNvPr>
          <p:cNvSpPr txBox="1"/>
          <p:nvPr/>
        </p:nvSpPr>
        <p:spPr>
          <a:xfrm>
            <a:off x="10787361" y="2082693"/>
            <a:ext cx="1014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vs. week before TV launch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A4A21AB-1CDB-F62F-883E-F08011D10DDB}"/>
              </a:ext>
            </a:extLst>
          </p:cNvPr>
          <p:cNvSpPr/>
          <p:nvPr/>
        </p:nvSpPr>
        <p:spPr>
          <a:xfrm>
            <a:off x="11321094" y="2641165"/>
            <a:ext cx="789686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w/o 10/19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(100 index)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8F063A8-14CC-D12A-5F89-8A9088372994}"/>
              </a:ext>
            </a:extLst>
          </p:cNvPr>
          <p:cNvSpPr/>
          <p:nvPr/>
        </p:nvSpPr>
        <p:spPr>
          <a:xfrm>
            <a:off x="8893812" y="3011061"/>
            <a:ext cx="1343815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TV Launch Week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(70 index)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53ED085E-73A3-3051-080B-DD47231EB283}"/>
              </a:ext>
            </a:extLst>
          </p:cNvPr>
          <p:cNvSpPr txBox="1"/>
          <p:nvPr/>
        </p:nvSpPr>
        <p:spPr>
          <a:xfrm>
            <a:off x="10818406" y="3588175"/>
            <a:ext cx="1070040" cy="247417"/>
          </a:xfrm>
          <a:prstGeom prst="rect">
            <a:avLst/>
          </a:prstGeom>
          <a:solidFill>
            <a:srgbClr val="00BFF2"/>
          </a:solidFill>
          <a:ln>
            <a:solidFill>
              <a:srgbClr val="00BFF2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TV Campaign</a:t>
            </a:r>
          </a:p>
        </p:txBody>
      </p:sp>
      <p:pic>
        <p:nvPicPr>
          <p:cNvPr id="4098" name="Picture 2" descr="Guardio Review and Pricing in 2026 | Security.org">
            <a:extLst>
              <a:ext uri="{FF2B5EF4-FFF2-40B4-BE49-F238E27FC236}">
                <a16:creationId xmlns:a16="http://schemas.microsoft.com/office/drawing/2014/main" id="{92A6672D-7548-5618-F5C0-DEC679404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19" b="17260"/>
          <a:stretch>
            <a:fillRect/>
          </a:stretch>
        </p:blipFill>
        <p:spPr bwMode="auto">
          <a:xfrm>
            <a:off x="10338798" y="0"/>
            <a:ext cx="1720896" cy="65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463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B9832-E450-59CF-D912-2715AF3E6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E49706-AFFF-EE57-FC7E-013787C7E787}"/>
              </a:ext>
            </a:extLst>
          </p:cNvPr>
          <p:cNvSpPr/>
          <p:nvPr/>
        </p:nvSpPr>
        <p:spPr>
          <a:xfrm>
            <a:off x="7612080" y="1686476"/>
            <a:ext cx="4579144" cy="5172987"/>
          </a:xfrm>
          <a:prstGeom prst="rect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CB5E44-59BD-B2A3-F420-E132CCD25F77}"/>
              </a:ext>
            </a:extLst>
          </p:cNvPr>
          <p:cNvSpPr/>
          <p:nvPr/>
        </p:nvSpPr>
        <p:spPr>
          <a:xfrm>
            <a:off x="3886" y="1686476"/>
            <a:ext cx="7592967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4E3D096E-A98F-FF82-A426-563896A48A0A}"/>
              </a:ext>
            </a:extLst>
          </p:cNvPr>
          <p:cNvSpPr/>
          <p:nvPr/>
        </p:nvSpPr>
        <p:spPr>
          <a:xfrm>
            <a:off x="7686658" y="3048000"/>
            <a:ext cx="4445227" cy="2374899"/>
          </a:xfrm>
          <a:prstGeom prst="wedgeRectCallout">
            <a:avLst>
              <a:gd name="adj1" fmla="val 6874"/>
              <a:gd name="adj2" fmla="val 63492"/>
            </a:avLst>
          </a:prstGeom>
          <a:solidFill>
            <a:sysClr val="window" lastClr="FFFFFF"/>
          </a:solidFill>
          <a:ln w="28575" cap="flat" cmpd="sng" algn="ctr">
            <a:solidFill>
              <a:srgbClr val="1B1464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“Collecting has always been about ‘the chase,’ that heart-pounding moment of discovery.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ad brings it to life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 Our mission at Arena Club remains constant: to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deliver trust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excitement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 and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accessibility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to every collector.”</a:t>
            </a:r>
            <a:endParaRPr kumimoji="0" lang="en-US" sz="2000" b="0" i="1" u="none" strike="noStrike" kern="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24AD1D-BFC0-BB39-A2F0-15C2145C6709}"/>
              </a:ext>
            </a:extLst>
          </p:cNvPr>
          <p:cNvSpPr txBox="1"/>
          <p:nvPr/>
        </p:nvSpPr>
        <p:spPr>
          <a:xfrm>
            <a:off x="7622249" y="5738325"/>
            <a:ext cx="4579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09">
              <a:defRPr sz="10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Brian Lee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CEO &amp; co-founder, </a:t>
            </a:r>
            <a:r>
              <a:rPr kumimoji="0" lang="en-US" sz="1400" b="1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Arena Club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(Little Black Book Online, 6/6/2025)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29F944A-7487-CFFF-E6B2-42593E0BDC54}"/>
              </a:ext>
            </a:extLst>
          </p:cNvPr>
          <p:cNvGraphicFramePr/>
          <p:nvPr/>
        </p:nvGraphicFramePr>
        <p:xfrm>
          <a:off x="219800" y="1966853"/>
          <a:ext cx="7161138" cy="3992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350BB3-E8FA-E4DD-D41E-8EC2D91DEAD3}"/>
              </a:ext>
            </a:extLst>
          </p:cNvPr>
          <p:cNvCxnSpPr>
            <a:cxnSpLocks/>
          </p:cNvCxnSpPr>
          <p:nvPr/>
        </p:nvCxnSpPr>
        <p:spPr>
          <a:xfrm flipV="1">
            <a:off x="6435873" y="2434647"/>
            <a:ext cx="0" cy="3200400"/>
          </a:xfrm>
          <a:prstGeom prst="line">
            <a:avLst/>
          </a:prstGeom>
          <a:ln w="28575">
            <a:solidFill>
              <a:srgbClr val="00C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0D765D2-76AC-6146-90DF-E09789FBFDA3}"/>
              </a:ext>
            </a:extLst>
          </p:cNvPr>
          <p:cNvSpPr/>
          <p:nvPr/>
        </p:nvSpPr>
        <p:spPr>
          <a:xfrm>
            <a:off x="5687899" y="5438627"/>
            <a:ext cx="1535279" cy="239203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TV Launch: 7/3/25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5272BB-E456-CFD0-1BC8-7B72C3CAF698}"/>
              </a:ext>
            </a:extLst>
          </p:cNvPr>
          <p:cNvSpPr txBox="1"/>
          <p:nvPr/>
        </p:nvSpPr>
        <p:spPr>
          <a:xfrm>
            <a:off x="0" y="1686173"/>
            <a:ext cx="75929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Arena Club: Weekly Google Trends Index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Six Months Pre-TV Campaign vs. TV Campaign Launch (Weeks of 1/5/25 –7/27/25)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59D52B-6E7F-5947-269B-06817AC48C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49BF4F-DD88-58A1-E5C1-1B41239083D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672E2F-BC1C-5F36-4BEB-0723784B00FA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538684-40EF-01EE-AFFF-E68AC6542355}"/>
              </a:ext>
            </a:extLst>
          </p:cNvPr>
          <p:cNvSpPr txBox="1"/>
          <p:nvPr/>
        </p:nvSpPr>
        <p:spPr>
          <a:xfrm>
            <a:off x="483207" y="5934775"/>
            <a:ext cx="710976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Trends, United States only, All Categories, Web Search, Weeks of 1/5/25 –7/27/25.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 Search Index represents search interest relative to the highest point on the chart for the given region and time period, a value of 100 is the peak popularity for the term, a value of 50 means that the term is half as popular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VAB analysis of Nielsen Ad Intel, TV launch month is based on the first activity reported across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national cable TV, broadcast TV, Spanish language cable TV, Spanish language broadcast TV, streaming TV between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January 2025 – December 2025 (calendar months); Note: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 blue line marks the first day of TV spending for each brand.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Arena Club launched in September 2022.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view Arena Club’s commercial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iSpot.tv). Arena Club = $1.7MM TV spend in 2025.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1D400D3-6F47-76B2-3B51-BE61A75BA136}"/>
              </a:ext>
            </a:extLst>
          </p:cNvPr>
          <p:cNvCxnSpPr>
            <a:cxnSpLocks/>
          </p:cNvCxnSpPr>
          <p:nvPr/>
        </p:nvCxnSpPr>
        <p:spPr>
          <a:xfrm>
            <a:off x="6152474" y="2732837"/>
            <a:ext cx="255872" cy="759410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DC892D2-B9E7-4B4A-E018-3FF306F7EB39}"/>
              </a:ext>
            </a:extLst>
          </p:cNvPr>
          <p:cNvSpPr/>
          <p:nvPr/>
        </p:nvSpPr>
        <p:spPr>
          <a:xfrm>
            <a:off x="5009877" y="2789804"/>
            <a:ext cx="1343815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TV Launch Week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(62 index)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8EE5DD-B8C3-9B69-1539-E4F13864BEB5}"/>
              </a:ext>
            </a:extLst>
          </p:cNvPr>
          <p:cNvSpPr/>
          <p:nvPr/>
        </p:nvSpPr>
        <p:spPr>
          <a:xfrm>
            <a:off x="208230" y="513365"/>
            <a:ext cx="1198377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Arena Club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an online trading card marketplace, saw their online branded search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rebound and increase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through the first month of their TV campaign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2250DB-AFFD-73CC-EF39-6118E817CA4B}"/>
              </a:ext>
            </a:extLst>
          </p:cNvPr>
          <p:cNvSpPr/>
          <p:nvPr/>
        </p:nvSpPr>
        <p:spPr>
          <a:xfrm>
            <a:off x="-2" y="-1"/>
            <a:ext cx="1589812" cy="292283"/>
          </a:xfrm>
          <a:prstGeom prst="rect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Category: Hobbies</a:t>
            </a:r>
          </a:p>
        </p:txBody>
      </p:sp>
      <p:pic>
        <p:nvPicPr>
          <p:cNvPr id="1030" name="Picture 6" descr="Arena Club Customer Support">
            <a:extLst>
              <a:ext uri="{FF2B5EF4-FFF2-40B4-BE49-F238E27FC236}">
                <a16:creationId xmlns:a16="http://schemas.microsoft.com/office/drawing/2014/main" id="{A38676EB-1E6C-CE11-1BDE-7615687C3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4707" y="1746702"/>
            <a:ext cx="1673890" cy="12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1">
            <a:extLst>
              <a:ext uri="{FF2B5EF4-FFF2-40B4-BE49-F238E27FC236}">
                <a16:creationId xmlns:a16="http://schemas.microsoft.com/office/drawing/2014/main" id="{61EA151E-5C48-5E65-4BA3-81FA321561F3}"/>
              </a:ext>
            </a:extLst>
          </p:cNvPr>
          <p:cNvSpPr txBox="1"/>
          <p:nvPr/>
        </p:nvSpPr>
        <p:spPr>
          <a:xfrm>
            <a:off x="6501293" y="3741303"/>
            <a:ext cx="1070040" cy="247417"/>
          </a:xfrm>
          <a:prstGeom prst="rect">
            <a:avLst/>
          </a:prstGeom>
          <a:solidFill>
            <a:srgbClr val="00BFF2"/>
          </a:solidFill>
          <a:ln>
            <a:solidFill>
              <a:srgbClr val="00BFF2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TV Campaign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F7DAF11-D0DF-1FED-26D8-8F1BC7FBE1EE}"/>
              </a:ext>
            </a:extLst>
          </p:cNvPr>
          <p:cNvCxnSpPr>
            <a:cxnSpLocks/>
            <a:stCxn id="29" idx="2"/>
          </p:cNvCxnSpPr>
          <p:nvPr/>
        </p:nvCxnSpPr>
        <p:spPr>
          <a:xfrm flipV="1">
            <a:off x="7324083" y="2433311"/>
            <a:ext cx="0" cy="575711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F7DE56E-1047-776C-D84E-8101B36D10DF}"/>
              </a:ext>
            </a:extLst>
          </p:cNvPr>
          <p:cNvSpPr/>
          <p:nvPr/>
        </p:nvSpPr>
        <p:spPr>
          <a:xfrm>
            <a:off x="6929240" y="2717584"/>
            <a:ext cx="789686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w/o 7/27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(100 index)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4D80789-A51B-D78A-BF3B-100589BED36F}"/>
              </a:ext>
            </a:extLst>
          </p:cNvPr>
          <p:cNvSpPr/>
          <p:nvPr/>
        </p:nvSpPr>
        <p:spPr>
          <a:xfrm>
            <a:off x="6774873" y="1726857"/>
            <a:ext cx="932716" cy="373314"/>
          </a:xfrm>
          <a:prstGeom prst="ellipse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+32%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B9D50D-2D2F-3DD6-62DD-0AB73BE83055}"/>
              </a:ext>
            </a:extLst>
          </p:cNvPr>
          <p:cNvSpPr txBox="1"/>
          <p:nvPr/>
        </p:nvSpPr>
        <p:spPr>
          <a:xfrm>
            <a:off x="6711390" y="2063235"/>
            <a:ext cx="1014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vs. week before TV launch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A3C4863-F3B0-A065-9F71-7542ED03713B}"/>
              </a:ext>
            </a:extLst>
          </p:cNvPr>
          <p:cNvCxnSpPr>
            <a:cxnSpLocks/>
          </p:cNvCxnSpPr>
          <p:nvPr/>
        </p:nvCxnSpPr>
        <p:spPr>
          <a:xfrm flipV="1">
            <a:off x="5781232" y="3302162"/>
            <a:ext cx="382576" cy="613889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79E57AB-DA79-9B53-9D96-5A678222DCA7}"/>
              </a:ext>
            </a:extLst>
          </p:cNvPr>
          <p:cNvSpPr/>
          <p:nvPr/>
        </p:nvSpPr>
        <p:spPr>
          <a:xfrm>
            <a:off x="4475812" y="3929864"/>
            <a:ext cx="1764620" cy="290023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 Before TV Launch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(76 index)</a:t>
            </a:r>
          </a:p>
        </p:txBody>
      </p:sp>
    </p:spTree>
    <p:extLst>
      <p:ext uri="{BB962C8B-B14F-4D97-AF65-F5344CB8AC3E}">
        <p14:creationId xmlns:p14="http://schemas.microsoft.com/office/powerpoint/2010/main" val="4246502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8CCEF-533A-AAE6-A071-B014A47EB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E5CC4C-68CE-4235-B77A-252E9CE79E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9616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175438-DB9F-D5B7-288E-ED1F635365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BD4091-151D-C54F-946C-599F5AF0176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4741F8-838D-EB06-F616-BF0B1D92BDF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606C1D-F511-D297-6A46-97BFC1374261}"/>
              </a:ext>
            </a:extLst>
          </p:cNvPr>
          <p:cNvSpPr/>
          <p:nvPr/>
        </p:nvSpPr>
        <p:spPr>
          <a:xfrm>
            <a:off x="64520" y="498082"/>
            <a:ext cx="121274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err="1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AppLights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PERMANENT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saw their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 meaningful branded online search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they launched a TV campaign at the beginning of the holiday season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41867AD-9E02-6351-DEB7-2B6B199A8DD2}"/>
              </a:ext>
            </a:extLst>
          </p:cNvPr>
          <p:cNvGraphicFramePr/>
          <p:nvPr/>
        </p:nvGraphicFramePr>
        <p:xfrm>
          <a:off x="645013" y="2004869"/>
          <a:ext cx="11028827" cy="3986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454390A-B389-7411-A893-F4FABE51F76E}"/>
              </a:ext>
            </a:extLst>
          </p:cNvPr>
          <p:cNvCxnSpPr>
            <a:cxnSpLocks/>
          </p:cNvCxnSpPr>
          <p:nvPr/>
        </p:nvCxnSpPr>
        <p:spPr>
          <a:xfrm flipV="1">
            <a:off x="10885250" y="2386904"/>
            <a:ext cx="39195" cy="3328384"/>
          </a:xfrm>
          <a:prstGeom prst="line">
            <a:avLst/>
          </a:prstGeom>
          <a:ln w="28575">
            <a:solidFill>
              <a:srgbClr val="00C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C384B63-6818-B598-4FE9-FDFF08BF0256}"/>
              </a:ext>
            </a:extLst>
          </p:cNvPr>
          <p:cNvSpPr txBox="1"/>
          <p:nvPr/>
        </p:nvSpPr>
        <p:spPr>
          <a:xfrm>
            <a:off x="2299516" y="1731548"/>
            <a:ext cx="759296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AppLights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PERMANENT: Weekly Google Search Trends Index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Six Months Pre-TV Campaign vs. TV Campaign Launch 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(Weeks of 5/4/2025 – 11/9/25)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372AA4-AC5D-ECE2-BD80-2C27088E7983}"/>
              </a:ext>
            </a:extLst>
          </p:cNvPr>
          <p:cNvSpPr txBox="1"/>
          <p:nvPr/>
        </p:nvSpPr>
        <p:spPr>
          <a:xfrm>
            <a:off x="383458" y="6117691"/>
            <a:ext cx="117850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Trends, United States only, All Categories, Web Search, weeks of 5/4/2025 – 11/9/25.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 Search Index represents search interest relative to the highest point on the chart for the given region and time period, a value of 100 is the peak popularity for the term, a value of 50 means that the term is half as popular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VAB analysis of Nielsen Ad Intel, TV launch month is based on the first activity reported across nat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ional cable TV, broadcast TV, Spanish language cable TV, Spanish language broadcast TV, streaming TV between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January 2025 – December 2025 (calendar months). Note: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 blue line marks the first day of TV spending for each brand.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AppLights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PERMANENT launched on November 3, 2025.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view </a:t>
            </a:r>
            <a:r>
              <a:rPr kumimoji="0" lang="en-US" sz="700" b="1" i="0" u="none" strike="noStrike" kern="1200" cap="none" spc="0" normalizeH="0" baseline="0" noProof="0" err="1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AppLights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PERMANENT’s commercial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iSpot.tv). $3.4MM TV spend in 2025.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BC84F04-6485-9A03-04A8-6F02372026CE}"/>
              </a:ext>
            </a:extLst>
          </p:cNvPr>
          <p:cNvCxnSpPr>
            <a:cxnSpLocks/>
          </p:cNvCxnSpPr>
          <p:nvPr/>
        </p:nvCxnSpPr>
        <p:spPr>
          <a:xfrm>
            <a:off x="10104242" y="5346423"/>
            <a:ext cx="345455" cy="278616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C6548EC-99AA-3A38-919F-6E62BF9C5AFA}"/>
              </a:ext>
            </a:extLst>
          </p:cNvPr>
          <p:cNvSpPr/>
          <p:nvPr/>
        </p:nvSpPr>
        <p:spPr>
          <a:xfrm>
            <a:off x="8595051" y="5194308"/>
            <a:ext cx="1676786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 Before TV Launch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(0 index)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AA0884-710E-2EC1-5352-AC97418D6EA3}"/>
              </a:ext>
            </a:extLst>
          </p:cNvPr>
          <p:cNvSpPr/>
          <p:nvPr/>
        </p:nvSpPr>
        <p:spPr>
          <a:xfrm>
            <a:off x="10053892" y="5710266"/>
            <a:ext cx="1676786" cy="241596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TV Launch: 11/4/25</a:t>
            </a:r>
          </a:p>
        </p:txBody>
      </p:sp>
      <p:sp>
        <p:nvSpPr>
          <p:cNvPr id="23" name="TextBox 1">
            <a:extLst>
              <a:ext uri="{FF2B5EF4-FFF2-40B4-BE49-F238E27FC236}">
                <a16:creationId xmlns:a16="http://schemas.microsoft.com/office/drawing/2014/main" id="{5056935E-0BA3-5E64-B547-855A9C92B2EF}"/>
              </a:ext>
            </a:extLst>
          </p:cNvPr>
          <p:cNvSpPr txBox="1"/>
          <p:nvPr/>
        </p:nvSpPr>
        <p:spPr>
          <a:xfrm>
            <a:off x="11064881" y="3774714"/>
            <a:ext cx="1070040" cy="247417"/>
          </a:xfrm>
          <a:prstGeom prst="rect">
            <a:avLst/>
          </a:prstGeom>
          <a:solidFill>
            <a:srgbClr val="00BFF2"/>
          </a:solidFill>
          <a:ln>
            <a:solidFill>
              <a:srgbClr val="00BFF2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TV Campaign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4AC54B-44F3-F5D4-F8D8-838163D2407B}"/>
              </a:ext>
            </a:extLst>
          </p:cNvPr>
          <p:cNvSpPr/>
          <p:nvPr/>
        </p:nvSpPr>
        <p:spPr>
          <a:xfrm>
            <a:off x="-3" y="0"/>
            <a:ext cx="2221995" cy="324811"/>
          </a:xfrm>
          <a:prstGeom prst="rect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Category: Home Improvement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0BAE555-BACD-C665-DDE4-EFE750CDC8C6}"/>
              </a:ext>
            </a:extLst>
          </p:cNvPr>
          <p:cNvCxnSpPr>
            <a:cxnSpLocks/>
          </p:cNvCxnSpPr>
          <p:nvPr/>
        </p:nvCxnSpPr>
        <p:spPr>
          <a:xfrm>
            <a:off x="10459387" y="4145186"/>
            <a:ext cx="386413" cy="0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5FB6D88-A4DA-3710-F2D0-6B03B5408F8C}"/>
              </a:ext>
            </a:extLst>
          </p:cNvPr>
          <p:cNvCxnSpPr>
            <a:cxnSpLocks/>
          </p:cNvCxnSpPr>
          <p:nvPr/>
        </p:nvCxnSpPr>
        <p:spPr>
          <a:xfrm flipH="1" flipV="1">
            <a:off x="11321094" y="2434521"/>
            <a:ext cx="171003" cy="206644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D3A1878-560F-D881-87E8-BDE670FF44D0}"/>
              </a:ext>
            </a:extLst>
          </p:cNvPr>
          <p:cNvSpPr txBox="1"/>
          <p:nvPr/>
        </p:nvSpPr>
        <p:spPr>
          <a:xfrm>
            <a:off x="10797467" y="2082693"/>
            <a:ext cx="10144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vs. prior week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7A24E71-A6BD-6AE1-26F8-B14BF7131D56}"/>
              </a:ext>
            </a:extLst>
          </p:cNvPr>
          <p:cNvSpPr/>
          <p:nvPr/>
        </p:nvSpPr>
        <p:spPr>
          <a:xfrm>
            <a:off x="11321094" y="2641165"/>
            <a:ext cx="789686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w/o 11/9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(100 index)</a:t>
            </a:r>
          </a:p>
        </p:txBody>
      </p:sp>
      <p:pic>
        <p:nvPicPr>
          <p:cNvPr id="2052" name="Picture 4" descr="AppLights PERMANENT 885452 All ...">
            <a:extLst>
              <a:ext uri="{FF2B5EF4-FFF2-40B4-BE49-F238E27FC236}">
                <a16:creationId xmlns:a16="http://schemas.microsoft.com/office/drawing/2014/main" id="{65D10113-D0F0-ED1D-7D07-1C1364636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8585" y="73384"/>
            <a:ext cx="1759931" cy="42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996D1C5-B566-1037-3417-9DDDF4826E4E}"/>
              </a:ext>
            </a:extLst>
          </p:cNvPr>
          <p:cNvSpPr/>
          <p:nvPr/>
        </p:nvSpPr>
        <p:spPr>
          <a:xfrm>
            <a:off x="9242653" y="4011768"/>
            <a:ext cx="1343815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TV Launch Week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(48 index)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3730707-BE86-1594-7305-FBC6F46054C4}"/>
              </a:ext>
            </a:extLst>
          </p:cNvPr>
          <p:cNvSpPr/>
          <p:nvPr/>
        </p:nvSpPr>
        <p:spPr>
          <a:xfrm>
            <a:off x="10892285" y="1726857"/>
            <a:ext cx="824841" cy="370987"/>
          </a:xfrm>
          <a:prstGeom prst="ellipse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2x</a:t>
            </a:r>
          </a:p>
        </p:txBody>
      </p:sp>
    </p:spTree>
    <p:extLst>
      <p:ext uri="{BB962C8B-B14F-4D97-AF65-F5344CB8AC3E}">
        <p14:creationId xmlns:p14="http://schemas.microsoft.com/office/powerpoint/2010/main" val="1603824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10A6A-C0DC-826F-FDE4-62E5F0AE5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B749800-9244-D5F4-94A7-4343C158DE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9616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49A9F3-D086-F210-9F9C-DB3F3EF136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B2D962F-944A-7A9B-2C95-D4B8BBC29B1E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B312FF-9DD1-D9A3-8436-86B706AFAA27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C179FE-502F-F7EB-1612-E0A596CEE2D7}"/>
              </a:ext>
            </a:extLst>
          </p:cNvPr>
          <p:cNvSpPr/>
          <p:nvPr/>
        </p:nvSpPr>
        <p:spPr>
          <a:xfrm>
            <a:off x="112761" y="507959"/>
            <a:ext cx="120577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err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Cerefolin</a:t>
            </a:r>
            <a:r>
              <a:rPr lang="en-US" sz="26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cognitive support / brain wellness brand, saw their </a:t>
            </a:r>
            <a:r>
              <a:rPr lang="en-US" sz="26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meaningful branded online search</a:t>
            </a:r>
            <a:r>
              <a:rPr lang="en-US" sz="26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only when they launched a TV campaign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D4A4BEF-E541-F9CE-9D8C-657AAF03F5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539636"/>
              </p:ext>
            </p:extLst>
          </p:nvPr>
        </p:nvGraphicFramePr>
        <p:xfrm>
          <a:off x="645013" y="2004869"/>
          <a:ext cx="11161356" cy="3986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77C46DF-A2D8-C577-B8BD-E80D2E84FEAE}"/>
              </a:ext>
            </a:extLst>
          </p:cNvPr>
          <p:cNvCxnSpPr>
            <a:cxnSpLocks/>
            <a:stCxn id="9" idx="2"/>
          </p:cNvCxnSpPr>
          <p:nvPr/>
        </p:nvCxnSpPr>
        <p:spPr>
          <a:xfrm flipH="1" flipV="1">
            <a:off x="10670223" y="2163097"/>
            <a:ext cx="4361" cy="3556441"/>
          </a:xfrm>
          <a:prstGeom prst="line">
            <a:avLst/>
          </a:prstGeom>
          <a:ln w="28575">
            <a:solidFill>
              <a:srgbClr val="00C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E224609-8DCF-BC83-B6E4-02CD6743B921}"/>
              </a:ext>
            </a:extLst>
          </p:cNvPr>
          <p:cNvSpPr/>
          <p:nvPr/>
        </p:nvSpPr>
        <p:spPr>
          <a:xfrm>
            <a:off x="9847183" y="5444640"/>
            <a:ext cx="1654801" cy="27489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00C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Launch: 5/11/25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489295-43A2-8E04-B41A-C05C53C14D04}"/>
              </a:ext>
            </a:extLst>
          </p:cNvPr>
          <p:cNvSpPr txBox="1"/>
          <p:nvPr/>
        </p:nvSpPr>
        <p:spPr>
          <a:xfrm>
            <a:off x="2299516" y="1721716"/>
            <a:ext cx="759296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Cerefolin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Weekly Google Search Trends Index</a:t>
            </a:r>
          </a:p>
          <a:p>
            <a:pPr algn="ctr">
              <a:defRPr/>
            </a:pPr>
            <a:r>
              <a:rPr kumimoji="0" lang="en-US" sz="1100" i="0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Six Months </a:t>
            </a:r>
            <a:r>
              <a:rPr lang="en-US" sz="11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Pre-TV Campaign vs. TV Campaign Launch </a:t>
            </a:r>
            <a:br>
              <a:rPr lang="en-US" sz="11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en-US" sz="1100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Weeks of 12</a:t>
            </a:r>
            <a:r>
              <a:rPr lang="en-US" sz="11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/1/24</a:t>
            </a:r>
            <a:r>
              <a:rPr kumimoji="0" lang="en-US" sz="1100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6/1/25)</a:t>
            </a:r>
            <a:endParaRPr kumimoji="0" lang="en-US" sz="1050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55C71E-F958-E2EC-7CFD-1DF70247C8D3}"/>
              </a:ext>
            </a:extLst>
          </p:cNvPr>
          <p:cNvSpPr txBox="1"/>
          <p:nvPr/>
        </p:nvSpPr>
        <p:spPr>
          <a:xfrm>
            <a:off x="483207" y="6117691"/>
            <a:ext cx="115850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VAB analysis of Google Trends, United States only, All Categories, Web Search, weeks of </a:t>
            </a:r>
            <a:r>
              <a:rPr lang="en-US" sz="7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12/1/24 – 6/1/25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Google Search Index represents search interest relative to the highest point on the chart for the given region and time period, a value of 100 is the peak popularity for the term, a value of 50 means that the term is half as popular</a:t>
            </a:r>
            <a:r>
              <a:rPr kumimoji="0" lang="en-US" sz="7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7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VAB analysis of Nielsen Ad Intel, TV launch month is based on the first activity reported across nat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ional cable TV, broadcast TV, Spanish language cable TV, Spanish language broadcast TV, streaming TV 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January </a:t>
            </a:r>
            <a:r>
              <a:rPr lang="en-US" sz="7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June 202</a:t>
            </a:r>
            <a:r>
              <a:rPr lang="en-US" sz="7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(calendar months)</a:t>
            </a:r>
            <a:r>
              <a:rPr lang="en-US" sz="7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700" b="1" err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Cerefolin</a:t>
            </a:r>
            <a:r>
              <a:rPr lang="en-US" sz="7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launched on November 11, 2003. </a:t>
            </a:r>
            <a:r>
              <a:rPr lang="en-US" sz="7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blue line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marks the first day of TV spending for each brand. </a:t>
            </a:r>
            <a:r>
              <a:rPr lang="en-US" sz="700" err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Cerefolin</a:t>
            </a:r>
            <a:r>
              <a:rPr lang="en-US" sz="7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$10.3MM TV spend in 2025.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7CA1D4B-1D5E-3467-6EBB-5D8325F4CA76}"/>
              </a:ext>
            </a:extLst>
          </p:cNvPr>
          <p:cNvSpPr/>
          <p:nvPr/>
        </p:nvSpPr>
        <p:spPr>
          <a:xfrm>
            <a:off x="8317928" y="5053700"/>
            <a:ext cx="1676786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Before TV Launch</a:t>
            </a:r>
          </a:p>
          <a:p>
            <a:pPr algn="ctr"/>
            <a:r>
              <a:rPr lang="en-US" sz="8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 index)</a:t>
            </a:r>
          </a:p>
        </p:txBody>
      </p:sp>
      <p:pic>
        <p:nvPicPr>
          <p:cNvPr id="2050" name="Picture 2" descr="Cerefolin Brain Wellness™ | For Healthcare Professionals">
            <a:extLst>
              <a:ext uri="{FF2B5EF4-FFF2-40B4-BE49-F238E27FC236}">
                <a16:creationId xmlns:a16="http://schemas.microsoft.com/office/drawing/2014/main" id="{39FB39C2-FDC7-DB77-BDC8-943CBE18B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9557" y="162849"/>
            <a:ext cx="1657100" cy="43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">
            <a:extLst>
              <a:ext uri="{FF2B5EF4-FFF2-40B4-BE49-F238E27FC236}">
                <a16:creationId xmlns:a16="http://schemas.microsoft.com/office/drawing/2014/main" id="{C49FD75C-449C-8568-F91C-4E7DE60E7B43}"/>
              </a:ext>
            </a:extLst>
          </p:cNvPr>
          <p:cNvSpPr txBox="1"/>
          <p:nvPr/>
        </p:nvSpPr>
        <p:spPr>
          <a:xfrm>
            <a:off x="10728263" y="4740904"/>
            <a:ext cx="1168875" cy="233806"/>
          </a:xfrm>
          <a:prstGeom prst="rect">
            <a:avLst/>
          </a:prstGeom>
          <a:solidFill>
            <a:srgbClr val="00BFF2"/>
          </a:solidFill>
          <a:ln>
            <a:solidFill>
              <a:srgbClr val="00BFF2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Campaign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15D914-3C39-12A0-1173-675CBE73C112}"/>
              </a:ext>
            </a:extLst>
          </p:cNvPr>
          <p:cNvCxnSpPr>
            <a:cxnSpLocks/>
          </p:cNvCxnSpPr>
          <p:nvPr/>
        </p:nvCxnSpPr>
        <p:spPr>
          <a:xfrm>
            <a:off x="10700384" y="3606211"/>
            <a:ext cx="352061" cy="0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B421EC2-1473-B01A-767B-C2278BCFAAF0}"/>
              </a:ext>
            </a:extLst>
          </p:cNvPr>
          <p:cNvSpPr/>
          <p:nvPr/>
        </p:nvSpPr>
        <p:spPr>
          <a:xfrm>
            <a:off x="10049025" y="3492195"/>
            <a:ext cx="789686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w/o </a:t>
            </a:r>
            <a:r>
              <a:rPr lang="en-US" sz="1000" b="1">
                <a:solidFill>
                  <a:srgbClr val="00C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/18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(63 index)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41DF2FA-548B-3DAD-A66E-5DF80554863C}"/>
              </a:ext>
            </a:extLst>
          </p:cNvPr>
          <p:cNvCxnSpPr>
            <a:cxnSpLocks/>
          </p:cNvCxnSpPr>
          <p:nvPr/>
        </p:nvCxnSpPr>
        <p:spPr>
          <a:xfrm>
            <a:off x="10983735" y="2394823"/>
            <a:ext cx="436092" cy="6032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BB8A0ED-E220-08A4-D753-2096CF33905A}"/>
              </a:ext>
            </a:extLst>
          </p:cNvPr>
          <p:cNvSpPr/>
          <p:nvPr/>
        </p:nvSpPr>
        <p:spPr>
          <a:xfrm>
            <a:off x="10320697" y="2252054"/>
            <a:ext cx="789686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w/o 5/25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800" b="1">
                <a:solidFill>
                  <a:srgbClr val="00C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index)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316EE1-A452-C56D-F6EC-50C361BD370D}"/>
              </a:ext>
            </a:extLst>
          </p:cNvPr>
          <p:cNvSpPr/>
          <p:nvPr/>
        </p:nvSpPr>
        <p:spPr>
          <a:xfrm>
            <a:off x="0" y="0"/>
            <a:ext cx="2565499" cy="324811"/>
          </a:xfrm>
          <a:prstGeom prst="rect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Category: Vitamins &amp; Supplements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54A53C1-5DA9-1E8F-9FA7-3EE62EF32AA4}"/>
              </a:ext>
            </a:extLst>
          </p:cNvPr>
          <p:cNvCxnSpPr>
            <a:cxnSpLocks/>
          </p:cNvCxnSpPr>
          <p:nvPr/>
        </p:nvCxnSpPr>
        <p:spPr>
          <a:xfrm>
            <a:off x="10273125" y="4278986"/>
            <a:ext cx="352061" cy="0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206677F-F5C1-C3BD-B33A-25B0B0506682}"/>
              </a:ext>
            </a:extLst>
          </p:cNvPr>
          <p:cNvSpPr/>
          <p:nvPr/>
        </p:nvSpPr>
        <p:spPr>
          <a:xfrm>
            <a:off x="8987011" y="4128408"/>
            <a:ext cx="1343815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solidFill>
                  <a:srgbClr val="00C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Launch Week</a:t>
            </a:r>
          </a:p>
          <a:p>
            <a:pPr algn="ctr"/>
            <a:r>
              <a:rPr lang="en-US" sz="800" b="1">
                <a:solidFill>
                  <a:srgbClr val="00C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(43 index)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58024D3-6149-B6C5-935F-1ED0B7E97D0A}"/>
              </a:ext>
            </a:extLst>
          </p:cNvPr>
          <p:cNvCxnSpPr>
            <a:cxnSpLocks/>
          </p:cNvCxnSpPr>
          <p:nvPr/>
        </p:nvCxnSpPr>
        <p:spPr>
          <a:xfrm>
            <a:off x="9643416" y="5357930"/>
            <a:ext cx="0" cy="347743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31170EF5-DFCA-5DB3-A817-E720FEA6F320}"/>
              </a:ext>
            </a:extLst>
          </p:cNvPr>
          <p:cNvSpPr/>
          <p:nvPr/>
        </p:nvSpPr>
        <p:spPr>
          <a:xfrm>
            <a:off x="11031211" y="1726858"/>
            <a:ext cx="1014477" cy="336378"/>
          </a:xfrm>
          <a:prstGeom prst="ellipse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+59%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CD5507-3EA1-E8C1-4F5A-754386534FE3}"/>
              </a:ext>
            </a:extLst>
          </p:cNvPr>
          <p:cNvSpPr txBox="1"/>
          <p:nvPr/>
        </p:nvSpPr>
        <p:spPr>
          <a:xfrm>
            <a:off x="11031211" y="2063235"/>
            <a:ext cx="10144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 prior week</a:t>
            </a:r>
          </a:p>
        </p:txBody>
      </p:sp>
    </p:spTree>
    <p:extLst>
      <p:ext uri="{BB962C8B-B14F-4D97-AF65-F5344CB8AC3E}">
        <p14:creationId xmlns:p14="http://schemas.microsoft.com/office/powerpoint/2010/main" val="1649503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3C8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954C1D-2538-DEA9-644F-D13867EAF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F0C43-612C-5758-DBA3-2EE69B8D1F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E2E8F0"/>
              </a:clrFrom>
              <a:clrTo>
                <a:srgbClr val="E2E8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5070" y="0"/>
            <a:ext cx="8606930" cy="484139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F7EB2B-290C-22A2-B6E5-A29FBD33FB5C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B320CCD-86F0-008E-6F0E-63156D06604C}"/>
              </a:ext>
            </a:extLst>
          </p:cNvPr>
          <p:cNvSpPr txBox="1"/>
          <p:nvPr/>
        </p:nvSpPr>
        <p:spPr>
          <a:xfrm>
            <a:off x="236164" y="3025517"/>
            <a:ext cx="86069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>
                <a:solidFill>
                  <a:srgbClr val="FFE600"/>
                </a:solidFill>
                <a:latin typeface="Helvetica" pitchFamily="2" charset="0"/>
              </a:rPr>
              <a:t>First-Time TV Advertiser: Case Study from Tatari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chemeClr val="bg1"/>
                </a:solidFill>
                <a:latin typeface="Helvetica" pitchFamily="2" charset="0"/>
              </a:rPr>
              <a:t>Examining how a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data-driven TV strategy evolved from streaming retargeting </a:t>
            </a:r>
            <a:r>
              <a:rPr lang="en-US" sz="2800">
                <a:solidFill>
                  <a:schemeClr val="bg1"/>
                </a:solidFill>
                <a:latin typeface="Helvetica" pitchFamily="2" charset="0"/>
              </a:rPr>
              <a:t>into a </a:t>
            </a:r>
            <a:r>
              <a:rPr lang="en-US" sz="2800" b="1">
                <a:solidFill>
                  <a:srgbClr val="FFE600"/>
                </a:solidFill>
                <a:latin typeface="Helvetica" pitchFamily="2" charset="0"/>
              </a:rPr>
              <a:t>broader linear TV campaign to</a:t>
            </a:r>
            <a:r>
              <a:rPr lang="en-US" sz="280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2800" b="1">
                <a:solidFill>
                  <a:srgbClr val="FFE600"/>
                </a:solidFill>
                <a:latin typeface="Helvetica" pitchFamily="2" charset="0"/>
              </a:rPr>
              <a:t>drive sales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3" name="Picture 2" descr="The image shows a vibrant, colorful flower arrangement in a garden setting.&#10;&#10;AI-generated content may be incorrect.">
            <a:extLst>
              <a:ext uri="{FF2B5EF4-FFF2-40B4-BE49-F238E27FC236}">
                <a16:creationId xmlns:a16="http://schemas.microsoft.com/office/drawing/2014/main" id="{2B60B270-24EA-423E-4023-93AA062CF36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896" y="6135355"/>
            <a:ext cx="2081557" cy="38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31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B9171-F564-21D1-019D-B0713ED4F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4F9D55A-4166-1140-049B-4F6C3D8D713C}"/>
              </a:ext>
            </a:extLst>
          </p:cNvPr>
          <p:cNvSpPr/>
          <p:nvPr/>
        </p:nvSpPr>
        <p:spPr>
          <a:xfrm>
            <a:off x="0" y="0"/>
            <a:ext cx="4014788" cy="685800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3805A3D-1CE4-E35E-C32D-B7DC86545214}"/>
              </a:ext>
            </a:extLst>
          </p:cNvPr>
          <p:cNvSpPr/>
          <p:nvPr/>
        </p:nvSpPr>
        <p:spPr>
          <a:xfrm>
            <a:off x="0" y="-2792"/>
            <a:ext cx="4014788" cy="828219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8A8BEA-1C82-19DA-A9A9-5C6F1DBCD6E0}"/>
              </a:ext>
            </a:extLst>
          </p:cNvPr>
          <p:cNvSpPr/>
          <p:nvPr/>
        </p:nvSpPr>
        <p:spPr>
          <a:xfrm>
            <a:off x="4075457" y="69560"/>
            <a:ext cx="81380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2200">
                <a:solidFill>
                  <a:srgbClr val="002060"/>
                </a:solidFill>
                <a:latin typeface="Helvetica"/>
                <a:cs typeface="Helvetica"/>
              </a:rPr>
              <a:t>Tatari and Pholicious leveraged a CTV and linear TV campaign to grow </a:t>
            </a:r>
            <a:r>
              <a:rPr lang="en-US" sz="2200" b="1">
                <a:solidFill>
                  <a:srgbClr val="002060"/>
                </a:solidFill>
                <a:latin typeface="Helvetica"/>
                <a:cs typeface="Helvetica"/>
              </a:rPr>
              <a:t>awareness</a:t>
            </a:r>
            <a:r>
              <a:rPr lang="en-US" sz="2200">
                <a:solidFill>
                  <a:srgbClr val="002060"/>
                </a:solidFill>
                <a:latin typeface="Helvetica"/>
                <a:cs typeface="Helvetica"/>
              </a:rPr>
              <a:t>, build </a:t>
            </a:r>
            <a:r>
              <a:rPr lang="en-US" sz="2200" b="1">
                <a:solidFill>
                  <a:srgbClr val="002060"/>
                </a:solidFill>
                <a:latin typeface="Helvetica"/>
                <a:cs typeface="Helvetica"/>
              </a:rPr>
              <a:t>credibility</a:t>
            </a:r>
            <a:r>
              <a:rPr lang="en-US" sz="2200">
                <a:solidFill>
                  <a:srgbClr val="002060"/>
                </a:solidFill>
                <a:latin typeface="Helvetica"/>
                <a:cs typeface="Helvetica"/>
              </a:rPr>
              <a:t> and drive </a:t>
            </a:r>
            <a:r>
              <a:rPr lang="en-US" sz="2200" b="1">
                <a:solidFill>
                  <a:srgbClr val="002060"/>
                </a:solidFill>
                <a:latin typeface="Helvetica"/>
                <a:cs typeface="Helvetica"/>
              </a:rPr>
              <a:t>sales</a:t>
            </a:r>
            <a:r>
              <a:rPr lang="en-US" sz="2200">
                <a:solidFill>
                  <a:srgbClr val="002060"/>
                </a:solidFill>
                <a:latin typeface="Helvetica"/>
                <a:cs typeface="Helvetica"/>
              </a:rPr>
              <a:t> growth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615F4B-4DDE-0AAD-78B9-88656EEA63C7}"/>
              </a:ext>
            </a:extLst>
          </p:cNvPr>
          <p:cNvSpPr txBox="1"/>
          <p:nvPr/>
        </p:nvSpPr>
        <p:spPr>
          <a:xfrm>
            <a:off x="4075457" y="6287824"/>
            <a:ext cx="66694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Tatari, Case Study: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How </a:t>
            </a:r>
            <a:r>
              <a:rPr kumimoji="0" lang="en-US" sz="800" b="0" i="1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Pholicious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Went from Shark Tank to Walmart with a Scalable TV Ad Strategy</a:t>
            </a:r>
            <a:r>
              <a:rPr lang="en-US" sz="80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September 2025.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C9E1B49-E420-B912-126E-6DA86F63AC64}"/>
              </a:ext>
            </a:extLst>
          </p:cNvPr>
          <p:cNvSpPr/>
          <p:nvPr/>
        </p:nvSpPr>
        <p:spPr>
          <a:xfrm>
            <a:off x="125016" y="55343"/>
            <a:ext cx="3764757" cy="698781"/>
          </a:xfrm>
          <a:prstGeom prst="rect">
            <a:avLst/>
          </a:prstGeom>
          <a:noFill/>
          <a:ln w="19050">
            <a:noFill/>
          </a:ln>
        </p:spPr>
        <p:txBody>
          <a:bodyPr wrap="square" tIns="0" bIns="9144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Category: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E9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Food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72D27C-E73D-A45C-B424-4202B62963C2}"/>
              </a:ext>
            </a:extLst>
          </p:cNvPr>
          <p:cNvSpPr/>
          <p:nvPr/>
        </p:nvSpPr>
        <p:spPr>
          <a:xfrm>
            <a:off x="8819" y="833688"/>
            <a:ext cx="4014786" cy="58400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Challenge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Pholicious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, an instant pho brand, wanted to educate consumers to help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build authenticity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and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credibility</a:t>
            </a:r>
            <a:r>
              <a:rPr kumimoji="0" lang="en-US" sz="105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,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drive sales growth</a:t>
            </a:r>
            <a:r>
              <a:rPr kumimoji="0" lang="en-US" sz="105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and support retail partners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Solution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Pholicious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enabled Tatari’s Pixel (one-click via Shopify) to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build remarketing pools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and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track conversions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ahead of their appearance on </a:t>
            </a: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Shark Tank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US" sz="1050">
                <a:solidFill>
                  <a:srgbClr val="002060"/>
                </a:solidFill>
                <a:latin typeface="Helvetica"/>
                <a:cs typeface="Helvetica"/>
              </a:rPr>
              <a:t>The brand launched </a:t>
            </a:r>
            <a:r>
              <a:rPr lang="en-US" sz="1050" b="1">
                <a:solidFill>
                  <a:srgbClr val="002060"/>
                </a:solidFill>
                <a:latin typeface="Helvetica"/>
                <a:cs typeface="Helvetica"/>
              </a:rPr>
              <a:t>30-second streaming retargeting ads at ~$500 / week</a:t>
            </a:r>
            <a:r>
              <a:rPr lang="en-US" sz="1050">
                <a:solidFill>
                  <a:srgbClr val="002060"/>
                </a:solidFill>
                <a:latin typeface="Helvetica"/>
                <a:cs typeface="Helvetica"/>
              </a:rPr>
              <a:t>, focusing on site visitors who hadn’t purchased the product and delivering TV ads where they streamed content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Then, they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launched a national linear TV campaign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working closely with Tatari to manage spend within their budget alignment and furthering creative messaging around a 3,000-store feature with Walmart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US" sz="1050">
                <a:solidFill>
                  <a:srgbClr val="002060"/>
                </a:solidFill>
                <a:latin typeface="Helvetica"/>
                <a:cs typeface="Helvetica"/>
              </a:rPr>
              <a:t>Tatari and </a:t>
            </a:r>
            <a:r>
              <a:rPr lang="en-US" sz="1050" err="1">
                <a:solidFill>
                  <a:srgbClr val="002060"/>
                </a:solidFill>
                <a:latin typeface="Helvetica"/>
                <a:cs typeface="Helvetica"/>
              </a:rPr>
              <a:t>Pholicious</a:t>
            </a:r>
            <a:r>
              <a:rPr lang="en-US" sz="1050">
                <a:solidFill>
                  <a:srgbClr val="002060"/>
                </a:solidFill>
                <a:latin typeface="Helvetica"/>
                <a:cs typeface="Helvetica"/>
              </a:rPr>
              <a:t> aligned TV flights with retail windows to </a:t>
            </a:r>
            <a:r>
              <a:rPr lang="en-US" sz="1050" b="1">
                <a:solidFill>
                  <a:srgbClr val="002060"/>
                </a:solidFill>
                <a:latin typeface="Helvetica"/>
                <a:cs typeface="Helvetica"/>
              </a:rPr>
              <a:t>drive in-store traffic </a:t>
            </a:r>
            <a:r>
              <a:rPr lang="en-US" sz="1050">
                <a:solidFill>
                  <a:srgbClr val="002060"/>
                </a:solidFill>
                <a:latin typeface="Helvetica"/>
                <a:cs typeface="Helvetica"/>
              </a:rPr>
              <a:t>and </a:t>
            </a:r>
            <a:r>
              <a:rPr lang="en-US" sz="1050" b="1">
                <a:solidFill>
                  <a:srgbClr val="002060"/>
                </a:solidFill>
                <a:latin typeface="Helvetica"/>
                <a:cs typeface="Helvetica"/>
              </a:rPr>
              <a:t>website demand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lang="en-US" sz="400">
              <a:solidFill>
                <a:srgbClr val="002060"/>
              </a:solidFill>
              <a:latin typeface="Helvetic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US" sz="1050">
                <a:solidFill>
                  <a:srgbClr val="002060"/>
                </a:solidFill>
                <a:latin typeface="Helvetica"/>
                <a:cs typeface="Helvetica"/>
              </a:rPr>
              <a:t>They measured performance by channel and creative (testing dayparts, networks and spend levels to stay on CPA and ROAS targets)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Results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Streaming retargeting </a:t>
            </a:r>
            <a:r>
              <a:rPr kumimoji="0" lang="en-US" sz="105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delivered substantial ROAS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with their Walmart-specific creative ROAS jumping from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4.5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to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7.9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US" sz="1050">
                <a:solidFill>
                  <a:srgbClr val="002060"/>
                </a:solidFill>
                <a:latin typeface="Helvetica"/>
                <a:cs typeface="Helvetica"/>
              </a:rPr>
              <a:t>During the linear TV campaign, online impressions for Walmart.com grew from </a:t>
            </a:r>
            <a:r>
              <a:rPr lang="en-US" sz="1050" b="1">
                <a:solidFill>
                  <a:srgbClr val="002060"/>
                </a:solidFill>
                <a:latin typeface="Helvetica"/>
                <a:cs typeface="Helvetica"/>
              </a:rPr>
              <a:t>150K</a:t>
            </a:r>
            <a:r>
              <a:rPr lang="en-US" sz="1050">
                <a:solidFill>
                  <a:srgbClr val="002060"/>
                </a:solidFill>
                <a:latin typeface="Helvetica"/>
                <a:cs typeface="Helvetica"/>
              </a:rPr>
              <a:t> to </a:t>
            </a:r>
            <a:r>
              <a:rPr lang="en-US" sz="1050" b="1">
                <a:solidFill>
                  <a:srgbClr val="002060"/>
                </a:solidFill>
                <a:latin typeface="Helvetica"/>
                <a:cs typeface="Helvetica"/>
              </a:rPr>
              <a:t>600K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lang="en-US" sz="400">
              <a:solidFill>
                <a:srgbClr val="002060"/>
              </a:solidFill>
              <a:latin typeface="Helvetic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Pholicious</a:t>
            </a:r>
            <a:r>
              <a:rPr lang="en-US" sz="1050">
                <a:solidFill>
                  <a:srgbClr val="002060"/>
                </a:solidFill>
                <a:latin typeface="Helvetica"/>
                <a:cs typeface="Helvetica"/>
              </a:rPr>
              <a:t> </a:t>
            </a:r>
            <a:r>
              <a:rPr lang="en-US" sz="1050" b="1">
                <a:solidFill>
                  <a:srgbClr val="002060"/>
                </a:solidFill>
                <a:latin typeface="Helvetica"/>
                <a:cs typeface="Helvetica"/>
              </a:rPr>
              <a:t>doubled down on linear TV spend </a:t>
            </a:r>
            <a:r>
              <a:rPr lang="en-US" sz="1050">
                <a:solidFill>
                  <a:srgbClr val="002060"/>
                </a:solidFill>
                <a:latin typeface="Helvetica"/>
                <a:cs typeface="Helvetica"/>
              </a:rPr>
              <a:t>to sustain the momentum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Company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/ Platform</a:t>
            </a:r>
            <a:endParaRPr kumimoji="0" lang="en-US" sz="5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Tatari / CTV</a:t>
            </a:r>
            <a:r>
              <a:rPr lang="en-US" sz="1050">
                <a:solidFill>
                  <a:srgbClr val="002060"/>
                </a:solidFill>
                <a:latin typeface="Helvetica"/>
                <a:cs typeface="Helvetica"/>
              </a:rPr>
              <a:t>, Linear TV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0B6BD3-6AC9-57A9-8D72-B3EF3F5FF9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C178E-EFE1-8488-028E-8F2AD7E350E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F0B947-7ACB-253E-1556-CB8A00098B2C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9C1BE6-225F-0708-BC1A-5FFF62F1E261}"/>
              </a:ext>
            </a:extLst>
          </p:cNvPr>
          <p:cNvGrpSpPr/>
          <p:nvPr/>
        </p:nvGrpSpPr>
        <p:grpSpPr>
          <a:xfrm>
            <a:off x="4508561" y="4049882"/>
            <a:ext cx="3167742" cy="2132211"/>
            <a:chOff x="4508561" y="4049882"/>
            <a:chExt cx="3167742" cy="2132211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DFF10AE-FF34-A123-6457-57EF8696A6C8}"/>
                </a:ext>
              </a:extLst>
            </p:cNvPr>
            <p:cNvSpPr/>
            <p:nvPr/>
          </p:nvSpPr>
          <p:spPr>
            <a:xfrm>
              <a:off x="4508561" y="4049882"/>
              <a:ext cx="3167742" cy="213221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D3C8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B122FE7-D4D1-6E7B-6785-580DF7D58CDE}"/>
                </a:ext>
              </a:extLst>
            </p:cNvPr>
            <p:cNvSpPr txBox="1"/>
            <p:nvPr/>
          </p:nvSpPr>
          <p:spPr>
            <a:xfrm>
              <a:off x="4772346" y="4346546"/>
              <a:ext cx="2640172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effectLst>
                    <a:outerShdw dist="38100" dir="2700000" algn="bl" rotWithShape="0">
                      <a:prstClr val="black"/>
                    </a:outerShdw>
                  </a:effectLst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8x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ROAS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532075D-1CB0-6D66-024B-BA53C366827E}"/>
              </a:ext>
            </a:extLst>
          </p:cNvPr>
          <p:cNvGrpSpPr/>
          <p:nvPr/>
        </p:nvGrpSpPr>
        <p:grpSpPr>
          <a:xfrm>
            <a:off x="8449128" y="1303908"/>
            <a:ext cx="3167742" cy="2132211"/>
            <a:chOff x="8449128" y="1430908"/>
            <a:chExt cx="3167742" cy="2132211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352688E-F24D-7F18-0068-5966CE66A1D3}"/>
                </a:ext>
              </a:extLst>
            </p:cNvPr>
            <p:cNvSpPr/>
            <p:nvPr/>
          </p:nvSpPr>
          <p:spPr>
            <a:xfrm>
              <a:off x="8449128" y="1430908"/>
              <a:ext cx="3167742" cy="213221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D3C8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A84FA5-910C-3D72-8F08-19FE76706DFE}"/>
                </a:ext>
              </a:extLst>
            </p:cNvPr>
            <p:cNvSpPr txBox="1"/>
            <p:nvPr/>
          </p:nvSpPr>
          <p:spPr>
            <a:xfrm>
              <a:off x="8795659" y="1727572"/>
              <a:ext cx="2545441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effectLst>
                    <a:outerShdw dist="38100" dir="2700000" algn="bl" rotWithShape="0">
                      <a:prstClr val="black"/>
                    </a:outerShdw>
                  </a:effectLst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500+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Conversions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</p:grpSp>
      <p:pic>
        <p:nvPicPr>
          <p:cNvPr id="15" name="Picture 14" descr="A vibrant, stylized illustration of a bowl of noodles with colorful decorations, topped with a vibrant, multi-colored sprinkle.&#10;&#10;AI-generated content may be incorrect.">
            <a:extLst>
              <a:ext uri="{FF2B5EF4-FFF2-40B4-BE49-F238E27FC236}">
                <a16:creationId xmlns:a16="http://schemas.microsoft.com/office/drawing/2014/main" id="{B312EAD2-F006-E522-B037-D5D79F23CE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399" y="70587"/>
            <a:ext cx="579663" cy="579663"/>
          </a:xfrm>
          <a:prstGeom prst="rect">
            <a:avLst/>
          </a:prstGeom>
        </p:spPr>
      </p:pic>
      <p:pic>
        <p:nvPicPr>
          <p:cNvPr id="20" name="Picture 19" descr="The image shows a vibrant, colorful flower arrangement in a garden setting.&#10;&#10;AI-generated content may be incorrect.">
            <a:extLst>
              <a:ext uri="{FF2B5EF4-FFF2-40B4-BE49-F238E27FC236}">
                <a16:creationId xmlns:a16="http://schemas.microsoft.com/office/drawing/2014/main" id="{A58BE814-82E6-016B-C2B2-00AD512C552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2999" y="6076362"/>
            <a:ext cx="2081557" cy="381685"/>
          </a:xfrm>
          <a:prstGeom prst="rect">
            <a:avLst/>
          </a:prstGeom>
        </p:spPr>
      </p:pic>
      <p:pic>
        <p:nvPicPr>
          <p:cNvPr id="24" name="Picture 23" descr="The image depicts a hand holding a dollar bill with a circular, animated arrow flowing in a clockwise direction, symbolizing the concept of money or finance.&#10;&#10;AI-generated content may be incorrect.">
            <a:extLst>
              <a:ext uri="{FF2B5EF4-FFF2-40B4-BE49-F238E27FC236}">
                <a16:creationId xmlns:a16="http://schemas.microsoft.com/office/drawing/2014/main" id="{B90E383A-C4FB-49F1-F664-B5A904A86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3173" y="1713048"/>
            <a:ext cx="2019641" cy="2019641"/>
          </a:xfrm>
          <a:prstGeom prst="rect">
            <a:avLst/>
          </a:prstGeom>
        </p:spPr>
      </p:pic>
      <p:pic>
        <p:nvPicPr>
          <p:cNvPr id="31" name="Picture 30" descr="The image depicts four stylized, cartoon-like faces arranged around a funnel, each with a different facial expression.&#10;&#10;AI-generated content may be incorrect.">
            <a:extLst>
              <a:ext uri="{FF2B5EF4-FFF2-40B4-BE49-F238E27FC236}">
                <a16:creationId xmlns:a16="http://schemas.microsoft.com/office/drawing/2014/main" id="{69110D16-7686-9AAA-0050-4DF27FF95F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1203" y="3672927"/>
            <a:ext cx="1923589" cy="192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74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9A057-BC5F-AB99-30F6-2EDE756B4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818924-FD52-741C-2EAC-6562ABE20C0E}"/>
              </a:ext>
            </a:extLst>
          </p:cNvPr>
          <p:cNvSpPr/>
          <p:nvPr/>
        </p:nvSpPr>
        <p:spPr>
          <a:xfrm>
            <a:off x="0" y="-1"/>
            <a:ext cx="5587439" cy="6858001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5831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Adults over 50 account for 36% of the total population and nearly </a:t>
            </a: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half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of all adults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13B175-8539-4E93-DE6E-B905022CCA0E}"/>
              </a:ext>
            </a:extLst>
          </p:cNvPr>
          <p:cNvSpPr/>
          <p:nvPr/>
        </p:nvSpPr>
        <p:spPr>
          <a:xfrm>
            <a:off x="379965" y="2851550"/>
            <a:ext cx="53064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Key Marketer Takeaways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B6A2F4-D8EC-D7CC-2609-E0CBB560D9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81FBB-C610-0776-10D8-927EC6639DC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056B78-3875-DBD0-F4B6-6785A9D7B978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3F5156-BCD6-4154-08AC-4B5C7C25711D}"/>
              </a:ext>
            </a:extLst>
          </p:cNvPr>
          <p:cNvSpPr txBox="1"/>
          <p:nvPr/>
        </p:nvSpPr>
        <p:spPr>
          <a:xfrm>
            <a:off x="5582624" y="1414860"/>
            <a:ext cx="639212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  <a:defRPr/>
            </a:pP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Multiscreen TV is an accessible and effective platform for brands of all life stages, sizes and budgets which helps new advertisers break through and connect meaningfully with their target audiences</a:t>
            </a:r>
            <a:r>
              <a:rPr lang="en-US">
                <a:solidFill>
                  <a:srgbClr val="1B1464"/>
                </a:solidFill>
                <a:latin typeface="Helvetica" panose="020B0604020202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Emerging </a:t>
            </a: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direct-to-consumer brands, innovative tech companies and small-to-medium-sized businesses are turning to multiscreen TV to build meaningful reach, expand awareness, establish consumer trust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generate momentum among prospective customers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Multiscreen TV is driving measurable mid-funnel impact – leading to immediate spikes and incremental </a:t>
            </a: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 in online branded search as first-time campaigns are launched and a sustaining presence is created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83CEE-4BBA-A67E-E8C6-F9E6323BF7C2}"/>
              </a:ext>
            </a:extLst>
          </p:cNvPr>
          <p:cNvSpPr txBox="1"/>
          <p:nvPr/>
        </p:nvSpPr>
        <p:spPr>
          <a:xfrm>
            <a:off x="5587439" y="249161"/>
            <a:ext cx="660456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Multiscreen TV attracts high-intent audiences &amp; creates quantifiable action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908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-14514" y="0"/>
            <a:ext cx="6096000" cy="6869150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3B3C66-BB54-4899-9837-0457B0BFA117}"/>
              </a:ext>
            </a:extLst>
          </p:cNvPr>
          <p:cNvSpPr/>
          <p:nvPr/>
        </p:nvSpPr>
        <p:spPr>
          <a:xfrm>
            <a:off x="6303174" y="6068144"/>
            <a:ext cx="5651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VAB Members, brand marketers and agencies get free and immediate access to VAB’s content library. Get access at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theVAB.com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293CB1-64A8-D00F-619F-A8CCA10120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758" y="523"/>
            <a:ext cx="1676241" cy="9760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E7A918-2B19-842A-AE56-830B1DBB6F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B90B14F-E25D-2613-A4A8-CB80F900F6D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34E066-E88D-62A6-3F24-4DF9741DD854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36EBCF-8194-CDDF-FA80-98BCAD780C6B}"/>
              </a:ext>
            </a:extLst>
          </p:cNvPr>
          <p:cNvSpPr/>
          <p:nvPr/>
        </p:nvSpPr>
        <p:spPr>
          <a:xfrm>
            <a:off x="289383" y="220694"/>
            <a:ext cx="4953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Creators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24A05F-44B3-84FD-631C-7FECBDD60C16}"/>
              </a:ext>
            </a:extLst>
          </p:cNvPr>
          <p:cNvSpPr/>
          <p:nvPr/>
        </p:nvSpPr>
        <p:spPr>
          <a:xfrm>
            <a:off x="155150" y="2592648"/>
            <a:ext cx="5637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Discover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Looking for more data, insights and takeaways? Check out this related VAB content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0545EE-FD1F-7317-5FC9-906F0FA2725A}"/>
              </a:ext>
            </a:extLst>
          </p:cNvPr>
          <p:cNvGrpSpPr/>
          <p:nvPr/>
        </p:nvGrpSpPr>
        <p:grpSpPr>
          <a:xfrm>
            <a:off x="3361990" y="682222"/>
            <a:ext cx="2719496" cy="744993"/>
            <a:chOff x="198561" y="542425"/>
            <a:chExt cx="2102620" cy="744993"/>
          </a:xfrm>
        </p:grpSpPr>
        <p:sp>
          <p:nvSpPr>
            <p:cNvPr id="26" name="TextBox 25">
              <a:hlinkClick r:id="rId6"/>
              <a:extLst>
                <a:ext uri="{FF2B5EF4-FFF2-40B4-BE49-F238E27FC236}">
                  <a16:creationId xmlns:a16="http://schemas.microsoft.com/office/drawing/2014/main" id="{A88BA317-9B64-027D-A59E-0F90D9C4B1BB}"/>
                </a:ext>
              </a:extLst>
            </p:cNvPr>
            <p:cNvSpPr txBox="1"/>
            <p:nvPr/>
          </p:nvSpPr>
          <p:spPr>
            <a:xfrm>
              <a:off x="198561" y="542425"/>
              <a:ext cx="11825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Leah Pujalte</a:t>
              </a:r>
            </a:p>
          </p:txBody>
        </p:sp>
        <p:sp>
          <p:nvSpPr>
            <p:cNvPr id="27" name="TextBox 26">
              <a:hlinkClick r:id="rId6"/>
              <a:extLst>
                <a:ext uri="{FF2B5EF4-FFF2-40B4-BE49-F238E27FC236}">
                  <a16:creationId xmlns:a16="http://schemas.microsoft.com/office/drawing/2014/main" id="{6400EED6-0300-11DE-9D2E-18DA3EC0CA36}"/>
                </a:ext>
              </a:extLst>
            </p:cNvPr>
            <p:cNvSpPr txBox="1"/>
            <p:nvPr/>
          </p:nvSpPr>
          <p:spPr>
            <a:xfrm>
              <a:off x="198561" y="856531"/>
              <a:ext cx="21026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VP, Audience &amp; Behavioral Insights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leahm@thevab.com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52BADFD-57DC-38BF-6A1E-07A98CCBD1DD}"/>
              </a:ext>
            </a:extLst>
          </p:cNvPr>
          <p:cNvGrpSpPr/>
          <p:nvPr/>
        </p:nvGrpSpPr>
        <p:grpSpPr>
          <a:xfrm>
            <a:off x="177151" y="688719"/>
            <a:ext cx="2737593" cy="744993"/>
            <a:chOff x="2529807" y="542425"/>
            <a:chExt cx="2207652" cy="744993"/>
          </a:xfrm>
        </p:grpSpPr>
        <p:sp>
          <p:nvSpPr>
            <p:cNvPr id="29" name="TextBox 28">
              <a:hlinkClick r:id="rId6"/>
              <a:extLst>
                <a:ext uri="{FF2B5EF4-FFF2-40B4-BE49-F238E27FC236}">
                  <a16:creationId xmlns:a16="http://schemas.microsoft.com/office/drawing/2014/main" id="{1159B1DE-3B51-4484-2C5B-5918BF16D83A}"/>
                </a:ext>
              </a:extLst>
            </p:cNvPr>
            <p:cNvSpPr txBox="1"/>
            <p:nvPr/>
          </p:nvSpPr>
          <p:spPr>
            <a:xfrm>
              <a:off x="2529808" y="542425"/>
              <a:ext cx="15739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Jason Wiese</a:t>
              </a:r>
            </a:p>
          </p:txBody>
        </p:sp>
        <p:sp>
          <p:nvSpPr>
            <p:cNvPr id="31" name="TextBox 30">
              <a:hlinkClick r:id="rId6"/>
              <a:extLst>
                <a:ext uri="{FF2B5EF4-FFF2-40B4-BE49-F238E27FC236}">
                  <a16:creationId xmlns:a16="http://schemas.microsoft.com/office/drawing/2014/main" id="{171DBDE5-5067-27C6-7C1F-FD3D00B9D53C}"/>
                </a:ext>
              </a:extLst>
            </p:cNvPr>
            <p:cNvSpPr txBox="1"/>
            <p:nvPr/>
          </p:nvSpPr>
          <p:spPr>
            <a:xfrm>
              <a:off x="2529807" y="856531"/>
              <a:ext cx="220765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EVP, Strategic Insights &amp; Measurement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jasonw@thevab.com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EACF6A0-3D48-F987-B8AF-401277C4A327}"/>
              </a:ext>
            </a:extLst>
          </p:cNvPr>
          <p:cNvGrpSpPr/>
          <p:nvPr/>
        </p:nvGrpSpPr>
        <p:grpSpPr>
          <a:xfrm>
            <a:off x="133739" y="1772176"/>
            <a:ext cx="3261214" cy="743751"/>
            <a:chOff x="289382" y="1784888"/>
            <a:chExt cx="3261214" cy="743751"/>
          </a:xfrm>
        </p:grpSpPr>
        <p:sp>
          <p:nvSpPr>
            <p:cNvPr id="33" name="TextBox 32">
              <a:hlinkClick r:id="rId6"/>
              <a:extLst>
                <a:ext uri="{FF2B5EF4-FFF2-40B4-BE49-F238E27FC236}">
                  <a16:creationId xmlns:a16="http://schemas.microsoft.com/office/drawing/2014/main" id="{42211C2F-C053-F108-1FF7-AB4E367B940C}"/>
                </a:ext>
              </a:extLst>
            </p:cNvPr>
            <p:cNvSpPr txBox="1"/>
            <p:nvPr/>
          </p:nvSpPr>
          <p:spPr>
            <a:xfrm>
              <a:off x="289383" y="1784888"/>
              <a:ext cx="23043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Karolina Guillen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hlinkClick r:id="rId6"/>
              <a:extLst>
                <a:ext uri="{FF2B5EF4-FFF2-40B4-BE49-F238E27FC236}">
                  <a16:creationId xmlns:a16="http://schemas.microsoft.com/office/drawing/2014/main" id="{FD10D0C4-526C-7E1E-B833-A16174F481C9}"/>
                </a:ext>
              </a:extLst>
            </p:cNvPr>
            <p:cNvSpPr txBox="1"/>
            <p:nvPr/>
          </p:nvSpPr>
          <p:spPr>
            <a:xfrm>
              <a:off x="289382" y="2097752"/>
              <a:ext cx="32612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Associate Director, Insights, Strategy &amp; Analytics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karolinag@thevab.com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7F84902-119C-C4E1-460A-3696DF75D314}"/>
              </a:ext>
            </a:extLst>
          </p:cNvPr>
          <p:cNvGrpSpPr/>
          <p:nvPr/>
        </p:nvGrpSpPr>
        <p:grpSpPr>
          <a:xfrm>
            <a:off x="3361990" y="1772176"/>
            <a:ext cx="2304376" cy="743751"/>
            <a:chOff x="289383" y="1784888"/>
            <a:chExt cx="2304376" cy="743751"/>
          </a:xfrm>
        </p:grpSpPr>
        <p:sp>
          <p:nvSpPr>
            <p:cNvPr id="36" name="TextBox 35">
              <a:hlinkClick r:id="rId6"/>
              <a:extLst>
                <a:ext uri="{FF2B5EF4-FFF2-40B4-BE49-F238E27FC236}">
                  <a16:creationId xmlns:a16="http://schemas.microsoft.com/office/drawing/2014/main" id="{8D522667-DAF6-7493-3D28-2509CAA89B48}"/>
                </a:ext>
              </a:extLst>
            </p:cNvPr>
            <p:cNvSpPr txBox="1"/>
            <p:nvPr/>
          </p:nvSpPr>
          <p:spPr>
            <a:xfrm>
              <a:off x="289383" y="1784888"/>
              <a:ext cx="23043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Amanda Cashman</a:t>
              </a:r>
            </a:p>
          </p:txBody>
        </p:sp>
        <p:sp>
          <p:nvSpPr>
            <p:cNvPr id="37" name="TextBox 36">
              <a:hlinkClick r:id="rId6"/>
              <a:extLst>
                <a:ext uri="{FF2B5EF4-FFF2-40B4-BE49-F238E27FC236}">
                  <a16:creationId xmlns:a16="http://schemas.microsoft.com/office/drawing/2014/main" id="{AD501372-1EEE-C8C0-71BD-F4B253661A0B}"/>
                </a:ext>
              </a:extLst>
            </p:cNvPr>
            <p:cNvSpPr txBox="1"/>
            <p:nvPr/>
          </p:nvSpPr>
          <p:spPr>
            <a:xfrm>
              <a:off x="289383" y="2097752"/>
              <a:ext cx="23043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Insights Analyst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amanda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c@thevab.com</a:t>
              </a:r>
            </a:p>
          </p:txBody>
        </p:sp>
      </p:grpSp>
      <p:sp>
        <p:nvSpPr>
          <p:cNvPr id="47" name="TextBox 46">
            <a:hlinkClick r:id="rId7"/>
            <a:extLst>
              <a:ext uri="{FF2B5EF4-FFF2-40B4-BE49-F238E27FC236}">
                <a16:creationId xmlns:a16="http://schemas.microsoft.com/office/drawing/2014/main" id="{165512A3-E02D-AC29-99A9-D677E9FF45F1}"/>
              </a:ext>
            </a:extLst>
          </p:cNvPr>
          <p:cNvSpPr txBox="1"/>
          <p:nvPr/>
        </p:nvSpPr>
        <p:spPr>
          <a:xfrm>
            <a:off x="9142644" y="5486353"/>
            <a:ext cx="2658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Commanding Presence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How Ad Continuity in Multiscreen TV Drives Incremental Growth for Brands</a:t>
            </a:r>
          </a:p>
        </p:txBody>
      </p:sp>
      <p:sp>
        <p:nvSpPr>
          <p:cNvPr id="16" name="TextBox 15">
            <a:hlinkClick r:id="rId8"/>
            <a:extLst>
              <a:ext uri="{FF2B5EF4-FFF2-40B4-BE49-F238E27FC236}">
                <a16:creationId xmlns:a16="http://schemas.microsoft.com/office/drawing/2014/main" id="{07F9CC99-0FA0-CF75-933C-3F3324EBCBC9}"/>
              </a:ext>
            </a:extLst>
          </p:cNvPr>
          <p:cNvSpPr txBox="1"/>
          <p:nvPr/>
        </p:nvSpPr>
        <p:spPr>
          <a:xfrm>
            <a:off x="6403781" y="5486353"/>
            <a:ext cx="265892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Performance Starts With Brand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How marketers are looking to balance short-term sales with long-term growth</a:t>
            </a:r>
          </a:p>
        </p:txBody>
      </p:sp>
      <p:sp>
        <p:nvSpPr>
          <p:cNvPr id="12" name="TextBox 11">
            <a:hlinkClick r:id="rId9"/>
            <a:extLst>
              <a:ext uri="{FF2B5EF4-FFF2-40B4-BE49-F238E27FC236}">
                <a16:creationId xmlns:a16="http://schemas.microsoft.com/office/drawing/2014/main" id="{60BFE69A-CCFD-092F-8F67-75BD634B7C31}"/>
              </a:ext>
            </a:extLst>
          </p:cNvPr>
          <p:cNvSpPr txBox="1"/>
          <p:nvPr/>
        </p:nvSpPr>
        <p:spPr>
          <a:xfrm>
            <a:off x="9142645" y="1853538"/>
            <a:ext cx="265892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Impression Gap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works harder for marketers on CTV -  Premium Video or YouTube?</a:t>
            </a:r>
          </a:p>
        </p:txBody>
      </p:sp>
      <p:sp>
        <p:nvSpPr>
          <p:cNvPr id="21" name="TextBox 20">
            <a:hlinkClick r:id="rId10"/>
            <a:extLst>
              <a:ext uri="{FF2B5EF4-FFF2-40B4-BE49-F238E27FC236}">
                <a16:creationId xmlns:a16="http://schemas.microsoft.com/office/drawing/2014/main" id="{724B2241-737E-2F72-E57B-D842A10D5E8E}"/>
              </a:ext>
            </a:extLst>
          </p:cNvPr>
          <p:cNvSpPr txBox="1"/>
          <p:nvPr/>
        </p:nvSpPr>
        <p:spPr>
          <a:xfrm>
            <a:off x="6642570" y="1853538"/>
            <a:ext cx="218135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Rising Tides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26 Streaming Insights That Are Impacting Marketing Plans in 2026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ED8534-17A9-E374-E1C4-77506023776B}"/>
              </a:ext>
            </a:extLst>
          </p:cNvPr>
          <p:cNvSpPr txBox="1"/>
          <p:nvPr/>
        </p:nvSpPr>
        <p:spPr>
          <a:xfrm>
            <a:off x="155150" y="3856679"/>
            <a:ext cx="560800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Through Upfront season, marketers are making important decisions about their video investment strategy.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We’re here to help.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en-US" sz="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Visit our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Upfront Planning Resource Center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 a curated a list of resources filled with the data, analysis and insights needed to make informed investment decisions.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The image depicts a futuristic cityscape with glowing digital billboards and people navigating through a stream of data, symbolizing the importance of new and emerging trends in streaming technologies for marketing strategies in 2026.&#10;&#10;AI-generated content may be incorrect.">
            <a:hlinkClick r:id="rId10"/>
            <a:extLst>
              <a:ext uri="{FF2B5EF4-FFF2-40B4-BE49-F238E27FC236}">
                <a16:creationId xmlns:a16="http://schemas.microsoft.com/office/drawing/2014/main" id="{7516F747-AFFB-0633-6A34-09AA02AC2FA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7885" y="734056"/>
            <a:ext cx="1950720" cy="1097280"/>
          </a:xfrm>
          <a:prstGeom prst="rect">
            <a:avLst/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rgbClr val="1B1464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pic>
        <p:nvPicPr>
          <p:cNvPr id="41" name="Picture 40" descr="The image features a snowy mountain landscape with a lake, alongside a guide that questions the effectiveness of premium video versus YouTube for marketers.&#10;&#10;AI-generated content may be incorrect.">
            <a:hlinkClick r:id="rId9"/>
            <a:extLst>
              <a:ext uri="{FF2B5EF4-FFF2-40B4-BE49-F238E27FC236}">
                <a16:creationId xmlns:a16="http://schemas.microsoft.com/office/drawing/2014/main" id="{563C44AA-C0DA-F985-082D-64D47EDABC4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6749" y="734056"/>
            <a:ext cx="1950720" cy="1097280"/>
          </a:xfrm>
          <a:prstGeom prst="rect">
            <a:avLst/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rgbClr val="1B1464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pic>
        <p:nvPicPr>
          <p:cNvPr id="43" name="Picture 42" descr="Transform&#10;&#10;AI-generated content may be incorrect.">
            <a:hlinkClick r:id="rId7"/>
            <a:extLst>
              <a:ext uri="{FF2B5EF4-FFF2-40B4-BE49-F238E27FC236}">
                <a16:creationId xmlns:a16="http://schemas.microsoft.com/office/drawing/2014/main" id="{B1E72026-364B-ECAE-DA74-99334FB56626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6749" y="4322149"/>
            <a:ext cx="1950720" cy="1097280"/>
          </a:xfrm>
          <a:prstGeom prst="rect">
            <a:avLst/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rgbClr val="1B1464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pic>
        <p:nvPicPr>
          <p:cNvPr id="5" name="Picture 4" descr="The image features a person reaching out towards an abstract pattern of geometric shapes, with a guide to understanding internet illusions and content realities on the background.&#10;&#10;AI-generated content may be incorrect.">
            <a:hlinkClick r:id="rId16"/>
            <a:extLst>
              <a:ext uri="{FF2B5EF4-FFF2-40B4-BE49-F238E27FC236}">
                <a16:creationId xmlns:a16="http://schemas.microsoft.com/office/drawing/2014/main" id="{3FE5CEA0-5BD8-A26D-0807-731AC3452A05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6749" y="2537434"/>
            <a:ext cx="1950720" cy="1097280"/>
          </a:xfrm>
          <a:prstGeom prst="rect">
            <a:avLst/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rgbClr val="1B1464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sp>
        <p:nvSpPr>
          <p:cNvPr id="6" name="TextBox 5">
            <a:hlinkClick r:id="rId16"/>
            <a:extLst>
              <a:ext uri="{FF2B5EF4-FFF2-40B4-BE49-F238E27FC236}">
                <a16:creationId xmlns:a16="http://schemas.microsoft.com/office/drawing/2014/main" id="{239B917B-CEC0-1D8A-8FDD-B77E08CE36E8}"/>
              </a:ext>
            </a:extLst>
          </p:cNvPr>
          <p:cNvSpPr txBox="1"/>
          <p:nvPr/>
        </p:nvSpPr>
        <p:spPr>
          <a:xfrm>
            <a:off x="9142645" y="3651858"/>
            <a:ext cx="265892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Illusions of the Internet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Uncovering the Fallacies &amp; Realities of Audience, Advertising &amp; Content</a:t>
            </a:r>
          </a:p>
        </p:txBody>
      </p:sp>
      <p:pic>
        <p:nvPicPr>
          <p:cNvPr id="11" name="Picture 10" descr="The image features a person sitting with a laptop, showcasing a guide on leveraging premium video for marketing impact on multiscreen TV.&#10;&#10;AI-generated content may be incorrect.">
            <a:hlinkClick r:id="rId18"/>
            <a:extLst>
              <a:ext uri="{FF2B5EF4-FFF2-40B4-BE49-F238E27FC236}">
                <a16:creationId xmlns:a16="http://schemas.microsoft.com/office/drawing/2014/main" id="{94AE3F4B-0A8F-6374-81CA-98E27F7A764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7885" y="2537434"/>
            <a:ext cx="1950720" cy="1097280"/>
          </a:xfrm>
          <a:prstGeom prst="rect">
            <a:avLst/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rgbClr val="1B1464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sp>
        <p:nvSpPr>
          <p:cNvPr id="14" name="TextBox 13">
            <a:hlinkClick r:id="rId18"/>
            <a:extLst>
              <a:ext uri="{FF2B5EF4-FFF2-40B4-BE49-F238E27FC236}">
                <a16:creationId xmlns:a16="http://schemas.microsoft.com/office/drawing/2014/main" id="{CADABF8E-3686-4AD7-881A-EC8925018E5A}"/>
              </a:ext>
            </a:extLst>
          </p:cNvPr>
          <p:cNvSpPr txBox="1"/>
          <p:nvPr/>
        </p:nvSpPr>
        <p:spPr>
          <a:xfrm>
            <a:off x="6403781" y="3657954"/>
            <a:ext cx="265892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Power of Premium Video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It Means for Multiscreen TV and Why It Matters to Marketers</a:t>
            </a:r>
          </a:p>
        </p:txBody>
      </p:sp>
      <p:pic>
        <p:nvPicPr>
          <p:cNvPr id="8" name="Picture 7" descr="A visual representation emphasizing the importance of brand performance in balancing short-term sales and long-term growth, featuring a person in motion with a laptop and documents, set against a modern, patterned background.&#10;&#10;AI-generated content may be incorrect.">
            <a:hlinkClick r:id="rId8"/>
            <a:extLst>
              <a:ext uri="{FF2B5EF4-FFF2-40B4-BE49-F238E27FC236}">
                <a16:creationId xmlns:a16="http://schemas.microsoft.com/office/drawing/2014/main" id="{9298E512-9541-076B-5865-7C5F708094CA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7885" y="4319342"/>
            <a:ext cx="1950720" cy="1097280"/>
          </a:xfrm>
          <a:prstGeom prst="rect">
            <a:avLst/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rgbClr val="1B1464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5743341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4815-07B9-42AB-B09B-0447810891B3}"/>
              </a:ext>
            </a:extLst>
          </p:cNvPr>
          <p:cNvSpPr txBox="1"/>
          <p:nvPr/>
        </p:nvSpPr>
        <p:spPr>
          <a:xfrm>
            <a:off x="449869" y="1259934"/>
            <a:ext cx="5997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VAB is an insights-driven organization that inspires marketers to reimagine their media strategies resulting in fully informed decisions.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2BAA6-0F79-41FA-BE2A-F7E8FDCF791E}"/>
              </a:ext>
            </a:extLst>
          </p:cNvPr>
          <p:cNvSpPr txBox="1"/>
          <p:nvPr/>
        </p:nvSpPr>
        <p:spPr>
          <a:xfrm>
            <a:off x="449869" y="2699760"/>
            <a:ext cx="8803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Drawing on our marketing expertise, we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discover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the way marketers look at their media strategy.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C49CF-247D-4943-AF3F-A3CBCDB56DAC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our continuously-growing Insights library. 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Get immediate access at theVAB.com.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359E5-558D-4CFF-9331-8C374E19D5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B3113B-7CF4-4E9A-AD57-5EA33416DA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8878" y="0"/>
            <a:ext cx="5153121" cy="30219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9F4471-EE68-5FB5-2E3D-669F90E23B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0E9792E-4937-1EEA-7109-2564D3D207A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4AC7D3-9209-EDE2-1DD6-F9D6B943C6A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1885916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865"/>
            <a:ext cx="12192000" cy="709830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8A06ED-9D12-3B4C-B59C-10A0964513FE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3ED8F18-80E6-D449-A031-541661F2A42F}"/>
              </a:ext>
            </a:extLst>
          </p:cNvPr>
          <p:cNvSpPr txBox="1"/>
          <p:nvPr/>
        </p:nvSpPr>
        <p:spPr>
          <a:xfrm>
            <a:off x="344207" y="3429000"/>
            <a:ext cx="7628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FY ‘25 New National Multiscreen TV Advertiser Lists</a:t>
            </a:r>
          </a:p>
        </p:txBody>
      </p:sp>
    </p:spTree>
    <p:extLst>
      <p:ext uri="{BB962C8B-B14F-4D97-AF65-F5344CB8AC3E}">
        <p14:creationId xmlns:p14="http://schemas.microsoft.com/office/powerpoint/2010/main" val="2838979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1CA8EF-9647-04C0-12EF-9C1BCD84169A}"/>
              </a:ext>
            </a:extLst>
          </p:cNvPr>
          <p:cNvSpPr>
            <a:spLocks/>
          </p:cNvSpPr>
          <p:nvPr/>
        </p:nvSpPr>
        <p:spPr>
          <a:xfrm>
            <a:off x="-23178" y="1696163"/>
            <a:ext cx="12215178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FDE34F-94A4-E252-F143-FA4BA649B2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0EB3E-4F8F-EAAE-426C-A0F4C37C2EBE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99AA00-A8D6-E36A-EB00-BF5814DA505E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6F0718-A78F-3811-7AF1-F3E46E96B99F}"/>
              </a:ext>
            </a:extLst>
          </p:cNvPr>
          <p:cNvSpPr/>
          <p:nvPr/>
        </p:nvSpPr>
        <p:spPr>
          <a:xfrm>
            <a:off x="185943" y="384250"/>
            <a:ext cx="1200605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 sentiment on the economy improved marginally through 2025, though it still skewed more negative by the end of the year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927B888-C5E3-B1BA-06A6-ACDD19AE67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0023169"/>
              </p:ext>
            </p:extLst>
          </p:nvPr>
        </p:nvGraphicFramePr>
        <p:xfrm>
          <a:off x="185943" y="2163778"/>
          <a:ext cx="11820114" cy="3974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D107F7E-5AA6-29DA-1DE3-B864EBFBEBC9}"/>
              </a:ext>
            </a:extLst>
          </p:cNvPr>
          <p:cNvSpPr txBox="1"/>
          <p:nvPr/>
        </p:nvSpPr>
        <p:spPr>
          <a:xfrm>
            <a:off x="554181" y="1736413"/>
            <a:ext cx="11083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How consumers feel about the shape of the U.S. economy</a:t>
            </a: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Rolling 3</a:t>
            </a:r>
            <a:r>
              <a:rPr lang="en-US" b="0" u="none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month average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B62D17-B2CA-3D60-A5D3-0BFCA4FF9F40}"/>
              </a:ext>
            </a:extLst>
          </p:cNvPr>
          <p:cNvSpPr txBox="1"/>
          <p:nvPr/>
        </p:nvSpPr>
        <p:spPr>
          <a:xfrm>
            <a:off x="472838" y="6309249"/>
            <a:ext cx="114780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Dentsu,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American Mindset Consumer Navigator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November 2025. Based on survey of 1,000 U.S. respondents 18 years of age or older</a:t>
            </a:r>
            <a:r>
              <a:rPr lang="en-US" sz="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administered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August 4, 2025. </a:t>
            </a:r>
            <a:endParaRPr kumimoji="0" lang="fr-FR" sz="800" b="0" i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77009929-1EF7-48BC-475E-A3B227EB6538}"/>
              </a:ext>
            </a:extLst>
          </p:cNvPr>
          <p:cNvSpPr/>
          <p:nvPr/>
        </p:nvSpPr>
        <p:spPr>
          <a:xfrm>
            <a:off x="2352676" y="3733800"/>
            <a:ext cx="171450" cy="2024954"/>
          </a:xfrm>
          <a:prstGeom prst="rightBrace">
            <a:avLst>
              <a:gd name="adj1" fmla="val 53616"/>
              <a:gd name="adj2" fmla="val 53949"/>
            </a:avLst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A79013-632C-0FD9-00DC-C30E4CFB615D}"/>
              </a:ext>
            </a:extLst>
          </p:cNvPr>
          <p:cNvSpPr/>
          <p:nvPr/>
        </p:nvSpPr>
        <p:spPr>
          <a:xfrm>
            <a:off x="2608866" y="4593797"/>
            <a:ext cx="716343" cy="472314"/>
          </a:xfrm>
          <a:prstGeom prst="roundRect">
            <a:avLst/>
          </a:prstGeom>
          <a:solidFill>
            <a:srgbClr val="FFE600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66%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59C2FE95-5EB6-80CD-F921-AA164734E9C8}"/>
              </a:ext>
            </a:extLst>
          </p:cNvPr>
          <p:cNvSpPr/>
          <p:nvPr/>
        </p:nvSpPr>
        <p:spPr>
          <a:xfrm>
            <a:off x="5248276" y="3838575"/>
            <a:ext cx="171450" cy="1929704"/>
          </a:xfrm>
          <a:prstGeom prst="rightBrace">
            <a:avLst>
              <a:gd name="adj1" fmla="val 53616"/>
              <a:gd name="adj2" fmla="val 53949"/>
            </a:avLst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8285A2C-1350-A17E-BF63-AC898D7D6FAA}"/>
              </a:ext>
            </a:extLst>
          </p:cNvPr>
          <p:cNvSpPr/>
          <p:nvPr/>
        </p:nvSpPr>
        <p:spPr>
          <a:xfrm>
            <a:off x="5504466" y="4622372"/>
            <a:ext cx="716343" cy="472314"/>
          </a:xfrm>
          <a:prstGeom prst="roundRect">
            <a:avLst/>
          </a:prstGeom>
          <a:solidFill>
            <a:srgbClr val="FFE600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63%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D309B59A-2828-3DC7-922B-FF659B93F1FE}"/>
              </a:ext>
            </a:extLst>
          </p:cNvPr>
          <p:cNvSpPr/>
          <p:nvPr/>
        </p:nvSpPr>
        <p:spPr>
          <a:xfrm>
            <a:off x="8124826" y="3838575"/>
            <a:ext cx="171450" cy="1929704"/>
          </a:xfrm>
          <a:prstGeom prst="rightBrace">
            <a:avLst>
              <a:gd name="adj1" fmla="val 53616"/>
              <a:gd name="adj2" fmla="val 53949"/>
            </a:avLst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D62F89D-6FEB-5FF7-A040-FFF04D97B12F}"/>
              </a:ext>
            </a:extLst>
          </p:cNvPr>
          <p:cNvSpPr/>
          <p:nvPr/>
        </p:nvSpPr>
        <p:spPr>
          <a:xfrm>
            <a:off x="8381016" y="4650947"/>
            <a:ext cx="716343" cy="472314"/>
          </a:xfrm>
          <a:prstGeom prst="roundRect">
            <a:avLst/>
          </a:prstGeom>
          <a:solidFill>
            <a:srgbClr val="FFE600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62%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E2DA1961-B7AC-1F06-4AFD-8C24B5418D5D}"/>
              </a:ext>
            </a:extLst>
          </p:cNvPr>
          <p:cNvSpPr/>
          <p:nvPr/>
        </p:nvSpPr>
        <p:spPr>
          <a:xfrm>
            <a:off x="11010901" y="3838575"/>
            <a:ext cx="171450" cy="1929704"/>
          </a:xfrm>
          <a:prstGeom prst="rightBrace">
            <a:avLst>
              <a:gd name="adj1" fmla="val 53616"/>
              <a:gd name="adj2" fmla="val 53949"/>
            </a:avLst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5178258-F887-DEB0-9DAB-552244DD59F9}"/>
              </a:ext>
            </a:extLst>
          </p:cNvPr>
          <p:cNvSpPr/>
          <p:nvPr/>
        </p:nvSpPr>
        <p:spPr>
          <a:xfrm>
            <a:off x="11276616" y="4660472"/>
            <a:ext cx="716343" cy="472314"/>
          </a:xfrm>
          <a:prstGeom prst="roundRect">
            <a:avLst/>
          </a:prstGeom>
          <a:solidFill>
            <a:srgbClr val="FFE600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61%</a:t>
            </a:r>
          </a:p>
        </p:txBody>
      </p:sp>
    </p:spTree>
    <p:extLst>
      <p:ext uri="{BB962C8B-B14F-4D97-AF65-F5344CB8AC3E}">
        <p14:creationId xmlns:p14="http://schemas.microsoft.com/office/powerpoint/2010/main" val="25915768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335BC-9726-310E-263E-7E9172E7A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A99E69F-DAF9-2D93-34EC-41C8C0998D16}"/>
              </a:ext>
            </a:extLst>
          </p:cNvPr>
          <p:cNvSpPr/>
          <p:nvPr/>
        </p:nvSpPr>
        <p:spPr>
          <a:xfrm>
            <a:off x="125072" y="116555"/>
            <a:ext cx="1201746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New Advertiser List: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national TV marketplace welcomed </a:t>
            </a:r>
            <a:b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354 bold new advertisers across categories and life</a:t>
            </a:r>
            <a:r>
              <a:rPr lang="en-US" sz="26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stages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build scale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9FF469D-5429-7E6B-163B-A9A4BAC89738}"/>
              </a:ext>
            </a:extLst>
          </p:cNvPr>
          <p:cNvSpPr txBox="1">
            <a:spLocks/>
          </p:cNvSpPr>
          <p:nvPr/>
        </p:nvSpPr>
        <p:spPr>
          <a:xfrm>
            <a:off x="9060520" y="6201545"/>
            <a:ext cx="3131480" cy="303102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To click through to a brand’s website, view in ‘slide show’ and click on the respective link.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3A4EE9-5BEC-28D3-2FA1-AE9E7E27D25B}"/>
              </a:ext>
            </a:extLst>
          </p:cNvPr>
          <p:cNvSpPr txBox="1"/>
          <p:nvPr/>
        </p:nvSpPr>
        <p:spPr>
          <a:xfrm>
            <a:off x="554181" y="958296"/>
            <a:ext cx="11083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FY 2025 New National Multiscreen TV Advertisers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2C838C-C55F-7A75-C61A-20BD262E77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7C062B-88F6-0450-9F24-DE78318F324F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C5D788-35B2-ABB8-20A0-6D455C877739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98302BD-D25D-4C85-227F-FF2A18AF8D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36147"/>
              </p:ext>
            </p:extLst>
          </p:nvPr>
        </p:nvGraphicFramePr>
        <p:xfrm>
          <a:off x="153947" y="1266073"/>
          <a:ext cx="11868006" cy="4831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2384">
                  <a:extLst>
                    <a:ext uri="{9D8B030D-6E8A-4147-A177-3AD203B41FA5}">
                      <a16:colId xmlns:a16="http://schemas.microsoft.com/office/drawing/2014/main" val="2153700217"/>
                    </a:ext>
                  </a:extLst>
                </a:gridCol>
                <a:gridCol w="742038">
                  <a:extLst>
                    <a:ext uri="{9D8B030D-6E8A-4147-A177-3AD203B41FA5}">
                      <a16:colId xmlns:a16="http://schemas.microsoft.com/office/drawing/2014/main" val="1597518949"/>
                    </a:ext>
                  </a:extLst>
                </a:gridCol>
                <a:gridCol w="2494600">
                  <a:extLst>
                    <a:ext uri="{9D8B030D-6E8A-4147-A177-3AD203B41FA5}">
                      <a16:colId xmlns:a16="http://schemas.microsoft.com/office/drawing/2014/main" val="518595175"/>
                    </a:ext>
                  </a:extLst>
                </a:gridCol>
                <a:gridCol w="600397">
                  <a:extLst>
                    <a:ext uri="{9D8B030D-6E8A-4147-A177-3AD203B41FA5}">
                      <a16:colId xmlns:a16="http://schemas.microsoft.com/office/drawing/2014/main" val="1093534968"/>
                    </a:ext>
                  </a:extLst>
                </a:gridCol>
                <a:gridCol w="2418493">
                  <a:extLst>
                    <a:ext uri="{9D8B030D-6E8A-4147-A177-3AD203B41FA5}">
                      <a16:colId xmlns:a16="http://schemas.microsoft.com/office/drawing/2014/main" val="1526343833"/>
                    </a:ext>
                  </a:extLst>
                </a:gridCol>
                <a:gridCol w="617310">
                  <a:extLst>
                    <a:ext uri="{9D8B030D-6E8A-4147-A177-3AD203B41FA5}">
                      <a16:colId xmlns:a16="http://schemas.microsoft.com/office/drawing/2014/main" val="2044892413"/>
                    </a:ext>
                  </a:extLst>
                </a:gridCol>
                <a:gridCol w="2452318">
                  <a:extLst>
                    <a:ext uri="{9D8B030D-6E8A-4147-A177-3AD203B41FA5}">
                      <a16:colId xmlns:a16="http://schemas.microsoft.com/office/drawing/2014/main" val="1119459898"/>
                    </a:ext>
                  </a:extLst>
                </a:gridCol>
                <a:gridCol w="490466">
                  <a:extLst>
                    <a:ext uri="{9D8B030D-6E8A-4147-A177-3AD203B41FA5}">
                      <a16:colId xmlns:a16="http://schemas.microsoft.com/office/drawing/2014/main" val="2059887436"/>
                    </a:ext>
                  </a:extLst>
                </a:gridCol>
              </a:tblGrid>
              <a:tr h="2208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$$$ </a:t>
                      </a:r>
                      <a:b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(000)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$$$ </a:t>
                      </a:r>
                      <a:b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(000)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$$$ </a:t>
                      </a:r>
                      <a:b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(000)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$$$ </a:t>
                      </a:r>
                      <a:b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(000)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620611"/>
                  </a:ext>
                </a:extLst>
              </a:tr>
              <a:tr h="10303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4"/>
                        </a:rPr>
                        <a:t>ChatGPT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$91,065.5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"/>
                        </a:rPr>
                        <a:t>88 Fortunes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$4,046.5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6"/>
                        </a:rPr>
                        <a:t>Megababe Beauty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$1,573.8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7"/>
                        </a:rPr>
                        <a:t>Vida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$864.2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65741799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8"/>
                        </a:rPr>
                        <a:t>Royal Kingdom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$79,783.1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9"/>
                        </a:rPr>
                        <a:t>Coalition to Empower Our Future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$3,823.3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0"/>
                        </a:rPr>
                        <a:t>VKTRY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$1,569.5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1"/>
                        </a:rPr>
                        <a:t>Wander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$860.5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96369872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2"/>
                        </a:rPr>
                        <a:t>EBGLYSS Rx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$68,961.7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3"/>
                        </a:rPr>
                        <a:t>Red River Charitable Foundation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$3,689.4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4"/>
                        </a:rPr>
                        <a:t>Avantis Investors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$1,552.5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5"/>
                        </a:rPr>
                        <a:t>Hollow Socks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$859.2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46321077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6"/>
                        </a:rPr>
                        <a:t>CAPVAXIVE Rx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$62,631.0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7"/>
                        </a:rPr>
                        <a:t>Viasox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$3,668.5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8"/>
                        </a:rPr>
                        <a:t>Andalucia Tourism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$1,544.9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9"/>
                        </a:rPr>
                        <a:t>Wowee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$856.6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45382892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20"/>
                        </a:rPr>
                        <a:t>Nemluvio Rx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$62,481.8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21"/>
                        </a:rPr>
                        <a:t>Midi Health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$3,654.2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22"/>
                        </a:rPr>
                        <a:t>Henry Ford Health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$1,514.1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23"/>
                        </a:rPr>
                        <a:t>Perelel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$829.3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80391357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24"/>
                        </a:rPr>
                        <a:t>Cobenfy Rx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$56,201.5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25"/>
                        </a:rPr>
                        <a:t>OneSkin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$3,594.6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26"/>
                        </a:rPr>
                        <a:t>University of Michigan Credit Union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$1,514.1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27"/>
                        </a:rPr>
                        <a:t>Kiehl's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$818.2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36638033"/>
                  </a:ext>
                </a:extLst>
              </a:tr>
              <a:tr h="5070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28"/>
                        </a:rPr>
                        <a:t>Attruby Rx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$32,903.8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29"/>
                        </a:rPr>
                        <a:t>Kars4Kids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$3,467.2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30"/>
                        </a:rPr>
                        <a:t>Badlands Ranch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$1,510.1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31"/>
                        </a:rPr>
                        <a:t>Madrina's Insurance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$807.7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72725205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32"/>
                        </a:rPr>
                        <a:t>Auvelity Rx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$27,111.2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 err="1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33"/>
                        </a:rPr>
                        <a:t>AppLights</a:t>
                      </a: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33"/>
                        </a:rPr>
                        <a:t> Permanent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$3,405.1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34"/>
                        </a:rPr>
                        <a:t>Nanit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$1,400.8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35"/>
                        </a:rPr>
                        <a:t>Window Nation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$736.4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08012774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36"/>
                        </a:rPr>
                        <a:t>Ninja Transfers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$25,407.4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37"/>
                        </a:rPr>
                        <a:t>J Jill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$3,329.3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38"/>
                        </a:rPr>
                        <a:t>Zealthy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$1,389.0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Rockies.TV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$727.8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65841387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39"/>
                        </a:rPr>
                        <a:t>Neffy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$24,792.1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40"/>
                        </a:rPr>
                        <a:t>Oats Overnight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$3,236.9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41"/>
                        </a:rPr>
                        <a:t>Merit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$1,371.0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42"/>
                        </a:rPr>
                        <a:t>Rivian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$723.1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19226163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43"/>
                        </a:rPr>
                        <a:t>Anthropic 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$22,692.2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44"/>
                        </a:rPr>
                        <a:t>Chopzilla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$3,048.6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45"/>
                        </a:rPr>
                        <a:t>NetApp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$1,364.5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46"/>
                        </a:rPr>
                        <a:t>RARCOA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$719.9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52789402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47"/>
                        </a:rPr>
                        <a:t>Mochi Health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$21,680.2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48"/>
                        </a:rPr>
                        <a:t>Javvy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$2,912.6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49"/>
                        </a:rPr>
                        <a:t>MaryRuth Organics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$1,262.6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0"/>
                        </a:rPr>
                        <a:t>BeatBox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$719.7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17315028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1"/>
                        </a:rPr>
                        <a:t>Rezdiffra Rx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$20,414.0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2"/>
                        </a:rPr>
                        <a:t>fatty15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$2,792.8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3"/>
                        </a:rPr>
                        <a:t>Rhythms of the Village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$1,253.7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4"/>
                        </a:rPr>
                        <a:t>EllaOla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$684.7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76015970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5"/>
                        </a:rPr>
                        <a:t>Spruce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$18,474.8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6"/>
                        </a:rPr>
                        <a:t>Saving College Sports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$2,782.6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7"/>
                        </a:rPr>
                        <a:t>Two Dragons Martial Arts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$1,253.7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Web Eater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$669.6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69639600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8"/>
                        </a:rPr>
                        <a:t>Ocrevus Zunovo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$17,985.2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9"/>
                        </a:rPr>
                        <a:t>Fast Growing Trees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$2,652.8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60"/>
                        </a:rPr>
                        <a:t>The National Interest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$1,166.2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61"/>
                        </a:rPr>
                        <a:t>Lone Star Freedom Project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$659.3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77218556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62"/>
                        </a:rPr>
                        <a:t>Play Equity Fund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$14,258.9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63"/>
                        </a:rPr>
                        <a:t>Create Wellness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$2,642.7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64"/>
                        </a:rPr>
                        <a:t>Pulsetto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$1,142.4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65"/>
                        </a:rPr>
                        <a:t>Rotten Tomatoes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$633.1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66805494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66"/>
                        </a:rPr>
                        <a:t>OGX Beauty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$12,257.4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67"/>
                        </a:rPr>
                        <a:t>Engine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$2,577.9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68"/>
                        </a:rPr>
                        <a:t>Paingone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$1,134.9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69"/>
                        </a:rPr>
                        <a:t>Protect Our Jobs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$631.8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91844127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70"/>
                        </a:rPr>
                        <a:t>LEQEMBI Rx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$11,543.4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71"/>
                        </a:rPr>
                        <a:t>Ocean Wise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$2,393.1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72"/>
                        </a:rPr>
                        <a:t>DC Worlds Collide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$1,129.7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73"/>
                        </a:rPr>
                        <a:t>Angel City Sports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$621.8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34054883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74"/>
                        </a:rPr>
                        <a:t>Kitsch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$10,766.1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75"/>
                        </a:rPr>
                        <a:t>Insmed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$2,376.8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76"/>
                        </a:rPr>
                        <a:t>Orla Floral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$1,097.0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77"/>
                        </a:rPr>
                        <a:t>Venu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$620.0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06186222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78"/>
                        </a:rPr>
                        <a:t>DateMyAge.com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$10,465.4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79"/>
                        </a:rPr>
                        <a:t>Seniors 4 Better Care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$2,351.3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80"/>
                        </a:rPr>
                        <a:t>Project Yellow Light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$1,089.4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81"/>
                        </a:rPr>
                        <a:t>ENHERTU Rx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$613.5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95908234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82"/>
                        </a:rPr>
                        <a:t>Ponvory Rx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$10,386.1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83"/>
                        </a:rPr>
                        <a:t>Wet &amp; Forget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$2,315.1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84"/>
                        </a:rPr>
                        <a:t>Grow Therapy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$1,080.2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85"/>
                        </a:rPr>
                        <a:t>RoboSeal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$608.7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47350095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 err="1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86"/>
                        </a:rPr>
                        <a:t>Cerefolin</a:t>
                      </a: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86"/>
                        </a:rPr>
                        <a:t> Brain Wellness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$10,339.7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87"/>
                        </a:rPr>
                        <a:t>Miu Miu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$2,234.2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88"/>
                        </a:rPr>
                        <a:t>Doctronic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$1,079.4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89"/>
                        </a:rPr>
                        <a:t>Oregon Health &amp; Science University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$608.5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7555426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90"/>
                        </a:rPr>
                        <a:t>RushOrderTees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$10,287.7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91"/>
                        </a:rPr>
                        <a:t>Florajen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$2,181.1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92"/>
                        </a:rPr>
                        <a:t>Elahere Rx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$1,028.0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93"/>
                        </a:rPr>
                        <a:t>Uforia by TREBEL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$607.0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4703043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94"/>
                        </a:rPr>
                        <a:t>Xdemvy Rx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$9,647.7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 kern="1200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National Cryptocurrency Association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$2,116.3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95"/>
                        </a:rPr>
                        <a:t>Realty Central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$1,023.3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96"/>
                        </a:rPr>
                        <a:t>Lebron James Family Foundation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$587.1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7884993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97"/>
                        </a:rPr>
                        <a:t>De Beers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$9,376.5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98"/>
                        </a:rPr>
                        <a:t>Michael Todd Beauty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$2,107.4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99"/>
                        </a:rPr>
                        <a:t>Plunge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$1,014.7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00"/>
                        </a:rPr>
                        <a:t>pH-D Feminine Health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$581.4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49144417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01"/>
                        </a:rPr>
                        <a:t>Rugiet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$8,965.2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02"/>
                        </a:rPr>
                        <a:t>Transformer Table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$2,092.1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03"/>
                        </a:rPr>
                        <a:t>Gibbon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$1,014.5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04"/>
                        </a:rPr>
                        <a:t>Mistplay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$571.1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12841218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05"/>
                        </a:rPr>
                        <a:t>Gold Fish Casino Slot Games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$8,645.2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06"/>
                        </a:rPr>
                        <a:t>Splash Refresher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$2,050.1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07"/>
                        </a:rPr>
                        <a:t>InvestorPlace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$986.0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08"/>
                        </a:rPr>
                        <a:t>iMemories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$570.1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08673236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09"/>
                        </a:rPr>
                        <a:t>Abogado.com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$8,373.3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10"/>
                        </a:rPr>
                        <a:t>Alaya Naturals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$2,025.1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11"/>
                        </a:rPr>
                        <a:t>Securing American Greatness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$972.1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12"/>
                        </a:rPr>
                        <a:t>Wonderskin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$561.8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05509539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13"/>
                        </a:rPr>
                        <a:t>Briumvi Rx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$8,011.2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14"/>
                        </a:rPr>
                        <a:t>Paleovalley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$1,967.6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</a:rPr>
                        <a:t>Reelz+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$960.9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15"/>
                        </a:rPr>
                        <a:t>Timothy Plan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$552.5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26195353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16"/>
                        </a:rPr>
                        <a:t>Andersen Windows &amp; Doors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$7,985.7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17"/>
                        </a:rPr>
                        <a:t>Felix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$1,890.8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18"/>
                        </a:rPr>
                        <a:t>MLB PRO SPIRIT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$957.9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19"/>
                        </a:rPr>
                        <a:t>iRestore Laser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$545.6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95649812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20"/>
                        </a:rPr>
                        <a:t>CordaRoy's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$6,907.6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21"/>
                        </a:rPr>
                        <a:t>Combat Bugs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$1,889.8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22"/>
                        </a:rPr>
                        <a:t>NasalFresh MD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$949.8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23"/>
                        </a:rPr>
                        <a:t>Design Home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$545.2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393469"/>
                  </a:ext>
                </a:extLst>
              </a:tr>
              <a:tr h="9661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24"/>
                        </a:rPr>
                        <a:t>Brukinsa Rx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$6,888.6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25"/>
                        </a:rPr>
                        <a:t>The Good Feet Store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$1,849.7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26"/>
                        </a:rPr>
                        <a:t>Quo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$946.6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27"/>
                        </a:rPr>
                        <a:t>Smash Kitchen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$529.4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5173603"/>
                  </a:ext>
                </a:extLst>
              </a:tr>
              <a:tr h="9661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28"/>
                        </a:rPr>
                        <a:t>Extra Space Storage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$6,560.0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29"/>
                        </a:rPr>
                        <a:t>PureHealth Research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$1,823.8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30"/>
                        </a:rPr>
                        <a:t>Yeezy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$940.3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31"/>
                        </a:rPr>
                        <a:t>Eskiin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$528.4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10337658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32"/>
                        </a:rPr>
                        <a:t>Tagrisso Rx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$6,390.9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33"/>
                        </a:rPr>
                        <a:t>Trump Watches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$1,796.8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34"/>
                        </a:rPr>
                        <a:t>Wellura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$933.4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35"/>
                        </a:rPr>
                        <a:t>HII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$525.6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92279811"/>
                  </a:ext>
                </a:extLst>
              </a:tr>
              <a:tr h="9661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36"/>
                        </a:rPr>
                        <a:t>Everdries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$6,117.4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37"/>
                        </a:rPr>
                        <a:t>Toyota Gazoo Racing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$1,771.8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38"/>
                        </a:rPr>
                        <a:t>All Reality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$918.2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39"/>
                        </a:rPr>
                        <a:t>PBZ OTC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$521.8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1140019"/>
                  </a:ext>
                </a:extLst>
              </a:tr>
              <a:tr h="9661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40"/>
                        </a:rPr>
                        <a:t>Anthros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$5,953.5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41"/>
                        </a:rPr>
                        <a:t>Commvault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$1,749.3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42"/>
                        </a:rPr>
                        <a:t>LolaVie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$908.9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43"/>
                        </a:rPr>
                        <a:t>Calamos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$509.4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05329142"/>
                  </a:ext>
                </a:extLst>
              </a:tr>
              <a:tr h="9661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 err="1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44"/>
                        </a:rPr>
                        <a:t>Guardio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$5,813.2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45"/>
                        </a:rPr>
                        <a:t>Winona Feminine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$1,745.4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46"/>
                        </a:rPr>
                        <a:t>Whatnot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$907.0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47"/>
                        </a:rPr>
                        <a:t>Danbury Mint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$500.4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86376494"/>
                  </a:ext>
                </a:extLst>
              </a:tr>
              <a:tr h="9661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48"/>
                        </a:rPr>
                        <a:t>Star Patrol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$5,160.6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49"/>
                        </a:rPr>
                        <a:t>Te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$1,744.0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50"/>
                        </a:rPr>
                        <a:t>Opencare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$905.7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51"/>
                        </a:rPr>
                        <a:t>Medicus Pharma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$494.8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59661221"/>
                  </a:ext>
                </a:extLst>
              </a:tr>
              <a:tr h="9661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52"/>
                        </a:rPr>
                        <a:t>PROOF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$5,081.3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53"/>
                        </a:rPr>
                        <a:t>ecoNugenics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$1,740.9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54"/>
                        </a:rPr>
                        <a:t>AGZ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$901.1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55"/>
                        </a:rPr>
                        <a:t>Jovi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$486.0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64080183"/>
                  </a:ext>
                </a:extLst>
              </a:tr>
              <a:tr h="9661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Debt Fix Pros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$4,818.8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56"/>
                        </a:rPr>
                        <a:t>Arena Club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$1,733.7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57"/>
                        </a:rPr>
                        <a:t>LAPAM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$900.1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58"/>
                        </a:rPr>
                        <a:t>Startup Nation Central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$483.4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38778240"/>
                  </a:ext>
                </a:extLst>
              </a:tr>
              <a:tr h="9661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 Pills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$4,352.4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59"/>
                        </a:rPr>
                        <a:t>HomeSafe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$1,696.6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60"/>
                        </a:rPr>
                        <a:t>Primal Queen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$893.3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61"/>
                        </a:rPr>
                        <a:t>L'ange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$482.6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97671505"/>
                  </a:ext>
                </a:extLst>
              </a:tr>
              <a:tr h="9661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62"/>
                        </a:rPr>
                        <a:t>SmarterAuto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$4,166.6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63"/>
                        </a:rPr>
                        <a:t>Patio Enclosures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$1,665.9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64"/>
                        </a:rPr>
                        <a:t>Safe Ship Moving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$883.1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65"/>
                        </a:rPr>
                        <a:t>Woof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$480.4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90922273"/>
                  </a:ext>
                </a:extLst>
              </a:tr>
              <a:tr h="104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66"/>
                        </a:rPr>
                        <a:t>Humane World for Animals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$4,146.2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67"/>
                        </a:rPr>
                        <a:t>Golden Paw Society, Inc.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$1,663.4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68"/>
                        </a:rPr>
                        <a:t>Void Interactive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$875.5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69"/>
                        </a:rPr>
                        <a:t>Foresight Sports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$470.9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7038301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CEDE81F-B27D-3385-30A7-992D45AE77E0}"/>
              </a:ext>
            </a:extLst>
          </p:cNvPr>
          <p:cNvSpPr txBox="1"/>
          <p:nvPr/>
        </p:nvSpPr>
        <p:spPr>
          <a:xfrm>
            <a:off x="403165" y="6108918"/>
            <a:ext cx="8657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Source: VAB analysis of Nielsen Ad Intel data as of 3/2/26, 1/1/25-12/31/25. TV spend includes national cable TV, broadcast TV, Spanish language cable TV, Spanish language broadcast TV, streaming TV. </a:t>
            </a:r>
            <a:r>
              <a:rPr lang="en-US" sz="800">
                <a:solidFill>
                  <a:srgbClr val="1F1A6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Brands reflect those with total measured 2025 national TV spend of $100K+ (however, for the sake of continuity, brands featured in the 1H ’25 report with spend over $50K are also included in this analysis even if their total 2025 TV spend was below $100K).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668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8CCDF68-1F83-5CBF-3D3F-68A8FAE7F713}"/>
              </a:ext>
            </a:extLst>
          </p:cNvPr>
          <p:cNvSpPr txBox="1"/>
          <p:nvPr/>
        </p:nvSpPr>
        <p:spPr>
          <a:xfrm>
            <a:off x="554181" y="958296"/>
            <a:ext cx="11083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FY 2025 New National Multiscreen TV Advertisers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CFF259-DFDB-2F6A-28D4-332B85461C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03FEC2-053B-D4B4-0467-C87570795B4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258950-120D-9A6D-1F59-0F308F64F42B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0E7DF72-C8F7-0A07-F65D-C9EDB96755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711072"/>
              </p:ext>
            </p:extLst>
          </p:nvPr>
        </p:nvGraphicFramePr>
        <p:xfrm>
          <a:off x="125072" y="1266073"/>
          <a:ext cx="11941856" cy="48830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31861">
                  <a:extLst>
                    <a:ext uri="{9D8B030D-6E8A-4147-A177-3AD203B41FA5}">
                      <a16:colId xmlns:a16="http://schemas.microsoft.com/office/drawing/2014/main" val="3155290374"/>
                    </a:ext>
                  </a:extLst>
                </a:gridCol>
                <a:gridCol w="973667">
                  <a:extLst>
                    <a:ext uri="{9D8B030D-6E8A-4147-A177-3AD203B41FA5}">
                      <a16:colId xmlns:a16="http://schemas.microsoft.com/office/drawing/2014/main" val="4006549035"/>
                    </a:ext>
                  </a:extLst>
                </a:gridCol>
                <a:gridCol w="2269067">
                  <a:extLst>
                    <a:ext uri="{9D8B030D-6E8A-4147-A177-3AD203B41FA5}">
                      <a16:colId xmlns:a16="http://schemas.microsoft.com/office/drawing/2014/main" val="279536526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657301670"/>
                    </a:ext>
                  </a:extLst>
                </a:gridCol>
                <a:gridCol w="2302933">
                  <a:extLst>
                    <a:ext uri="{9D8B030D-6E8A-4147-A177-3AD203B41FA5}">
                      <a16:colId xmlns:a16="http://schemas.microsoft.com/office/drawing/2014/main" val="217904195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5056574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727401804"/>
                    </a:ext>
                  </a:extLst>
                </a:gridCol>
                <a:gridCol w="662328">
                  <a:extLst>
                    <a:ext uri="{9D8B030D-6E8A-4147-A177-3AD203B41FA5}">
                      <a16:colId xmlns:a16="http://schemas.microsoft.com/office/drawing/2014/main" val="3835528076"/>
                    </a:ext>
                  </a:extLst>
                </a:gridCol>
              </a:tblGrid>
              <a:tr h="2289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$$$ (000)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$$$ (000)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$$$ </a:t>
                      </a:r>
                      <a:b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(000)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$$$ </a:t>
                      </a:r>
                      <a:b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(000)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1F1A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620611"/>
                  </a:ext>
                </a:extLst>
              </a:tr>
              <a:tr h="10658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4"/>
                        </a:rPr>
                        <a:t>Hostinger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$294.4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"/>
                        </a:rPr>
                        <a:t>Wolf Mattress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$172.8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6"/>
                        </a:rPr>
                        <a:t>Republican Red Winery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$110.6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7"/>
                        </a:rPr>
                        <a:t>Odyssey Trust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$57.1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65741799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8"/>
                        </a:rPr>
                        <a:t>Businessolver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$294.1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9"/>
                        </a:rPr>
                        <a:t>JCC Association of North America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$172.0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0"/>
                        </a:rPr>
                        <a:t>BugMD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$109.6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1"/>
                        </a:rPr>
                        <a:t>Earnings Hub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$56.2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96369872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2"/>
                        </a:rPr>
                        <a:t>RAD Technologies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$292.9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3"/>
                        </a:rPr>
                        <a:t>The Voice of the Martyrs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$171.9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4"/>
                        </a:rPr>
                        <a:t>Augusta University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$107.7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5"/>
                        </a:rPr>
                        <a:t>Health &amp; Her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$56.0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46321077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6"/>
                        </a:rPr>
                        <a:t>A Better Tomorrow in America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$288.2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7"/>
                        </a:rPr>
                        <a:t>Visit Oman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$171.0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8"/>
                        </a:rPr>
                        <a:t>Blaize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$106.4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9"/>
                        </a:rPr>
                        <a:t>Elevate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$55.8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45382892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20"/>
                        </a:rPr>
                        <a:t>Hiya Health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$285.1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21"/>
                        </a:rPr>
                        <a:t>Dr. Phytos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$170.3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22"/>
                        </a:rPr>
                        <a:t>Rodeo Picks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$106.0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23"/>
                        </a:rPr>
                        <a:t>Big Dog Ranch Rescue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$53.2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80391357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24"/>
                        </a:rPr>
                        <a:t>Slipstick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$265.9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25"/>
                        </a:rPr>
                        <a:t>Emerald Cruises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$168.8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26"/>
                        </a:rPr>
                        <a:t>DeLeon Tequila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$105.7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27"/>
                        </a:rPr>
                        <a:t>Inbound Response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$52.4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36638033"/>
                  </a:ext>
                </a:extLst>
              </a:tr>
              <a:tr h="1001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28"/>
                        </a:rPr>
                        <a:t>Hamilton CapTel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$264.3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29"/>
                        </a:rPr>
                        <a:t>Kyivstar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$167.7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30"/>
                        </a:rPr>
                        <a:t>Ducal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$105.4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31"/>
                        </a:rPr>
                        <a:t>College HUNKS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$52.3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72725205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32"/>
                        </a:rPr>
                        <a:t>Cheers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$263.4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33"/>
                        </a:rPr>
                        <a:t>SendAFriend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$166.2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34"/>
                        </a:rPr>
                        <a:t>Vapor Technology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$105.3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35"/>
                        </a:rPr>
                        <a:t>Sonic Power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$51.8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08012774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36"/>
                        </a:rPr>
                        <a:t>Moerie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$258.1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37"/>
                        </a:rPr>
                        <a:t>Elm Biosciences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$163.2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Freedom Caucus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$105.0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38"/>
                        </a:rPr>
                        <a:t>Garage Beer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$51.5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65841387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39"/>
                        </a:rPr>
                        <a:t>GLDN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$256.4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40"/>
                        </a:rPr>
                        <a:t>DesignShop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$160.3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41"/>
                        </a:rPr>
                        <a:t>NeuOra Microceuticals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$102.8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42"/>
                        </a:rPr>
                        <a:t>The Hope Alliance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19226163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43"/>
                        </a:rPr>
                        <a:t>America PAC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$255.6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44"/>
                        </a:rPr>
                        <a:t>Active Skin Repair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$160.2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45"/>
                        </a:rPr>
                        <a:t>Kérastase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$100.3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2789402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46"/>
                        </a:rPr>
                        <a:t>Liz Buys Houses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$250.7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47"/>
                        </a:rPr>
                        <a:t>Texas Bullion Exchange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$159.5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48"/>
                        </a:rPr>
                        <a:t>Don't Bug My Pet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$99.2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7315028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49"/>
                        </a:rPr>
                        <a:t>Golf Clash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$247.4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0"/>
                        </a:rPr>
                        <a:t>COOFANDY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$157.1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1"/>
                        </a:rPr>
                        <a:t>IVY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$98.2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6015970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2"/>
                        </a:rPr>
                        <a:t>United for Cures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$246.2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3"/>
                        </a:rPr>
                        <a:t>Avaline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$151.5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4"/>
                        </a:rPr>
                        <a:t>Moody's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$98.2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9639600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5"/>
                        </a:rPr>
                        <a:t>Aperol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$246.1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 err="1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6"/>
                        </a:rPr>
                        <a:t>Bodywell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$149.9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7"/>
                        </a:rPr>
                        <a:t>Perry Ellis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$96.8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7218556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8"/>
                        </a:rPr>
                        <a:t>FlyUSA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$244.6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 err="1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9"/>
                        </a:rPr>
                        <a:t>Govee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$147.6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60"/>
                        </a:rPr>
                        <a:t>Nature's Answer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$94.6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805494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61"/>
                        </a:rPr>
                        <a:t>Orion Metal Exchange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$243.0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62"/>
                        </a:rPr>
                        <a:t>HeySunday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$142.8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63"/>
                        </a:rPr>
                        <a:t>Paired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$93.3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1844127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64"/>
                        </a:rPr>
                        <a:t>Rx Pros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$238.9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65"/>
                        </a:rPr>
                        <a:t>Miss Universe Skincare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$142.1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66"/>
                        </a:rPr>
                        <a:t>Patriots for a Secure America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$92.1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4054883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67"/>
                        </a:rPr>
                        <a:t>Bring a Trailer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$234.3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68"/>
                        </a:rPr>
                        <a:t>Safe Money Innovators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$140.4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69"/>
                        </a:rPr>
                        <a:t>Mood Bloom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$92.0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6186222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70"/>
                        </a:rPr>
                        <a:t>Riyadh Season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$225.6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71"/>
                        </a:rPr>
                        <a:t>Sunrise Association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$140.0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Calvary Outreach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$91.2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5908234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72"/>
                        </a:rPr>
                        <a:t>Circa Sports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$222.9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73"/>
                        </a:rPr>
                        <a:t>Happy Yappers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$138.5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74"/>
                        </a:rPr>
                        <a:t>GHOST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$86.4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7350095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75"/>
                        </a:rPr>
                        <a:t>New Era Energy &amp; Digital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$216.0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76"/>
                        </a:rPr>
                        <a:t>Veterans of Foreign Wars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$138.1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77"/>
                        </a:rPr>
                        <a:t>SailPoint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$83.2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555426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78"/>
                        </a:rPr>
                        <a:t>Hari Mari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$213.9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79"/>
                        </a:rPr>
                        <a:t>WhistlePig Whiskey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$135.2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80"/>
                        </a:rPr>
                        <a:t>Right Trailers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$82.1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703043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81"/>
                        </a:rPr>
                        <a:t>Charlie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$209.6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82"/>
                        </a:rPr>
                        <a:t>Denvix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$133.8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83"/>
                        </a:rPr>
                        <a:t>Ultimate Tax Group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$81.1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884993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84"/>
                        </a:rPr>
                        <a:t>Bearbottom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$208.6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85"/>
                        </a:rPr>
                        <a:t>Albert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$133.4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86"/>
                        </a:rPr>
                        <a:t>Aztec Minerals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$77.1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9144417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87"/>
                        </a:rPr>
                        <a:t>The Hill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$206.8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88"/>
                        </a:rPr>
                        <a:t>Canyon Spirit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$130.2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89"/>
                        </a:rPr>
                        <a:t>Hinge Health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$74.2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2841218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90"/>
                        </a:rPr>
                        <a:t>Bliss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$206.1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91"/>
                        </a:rPr>
                        <a:t>Aggressor Adventures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$128.1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92"/>
                        </a:rPr>
                        <a:t>Caldera+Lab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$70.7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673236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93"/>
                        </a:rPr>
                        <a:t>Legal Tax Defense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$203.2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94"/>
                        </a:rPr>
                        <a:t>Slate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$128.0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95"/>
                        </a:rPr>
                        <a:t>Connect Biopharma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$70.0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5509539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96"/>
                        </a:rPr>
                        <a:t>Pharmaceutical Reform Alliance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$203.0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97"/>
                        </a:rPr>
                        <a:t>Oak &amp; Luna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$127.7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98"/>
                        </a:rPr>
                        <a:t>CURT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$69.5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6195353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99"/>
                        </a:rPr>
                        <a:t>California Community Foundation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$199.3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00"/>
                        </a:rPr>
                        <a:t>Lufthansa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$127.2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01"/>
                        </a:rPr>
                        <a:t>NXTbets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$67.7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649812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02"/>
                        </a:rPr>
                        <a:t>Beyond Tennis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$197.8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03"/>
                        </a:rPr>
                        <a:t>Get Joy &amp; Co. 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$126.0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04"/>
                        </a:rPr>
                        <a:t>Cashmere Cookware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$66.1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93469"/>
                  </a:ext>
                </a:extLst>
              </a:tr>
              <a:tr h="1001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05"/>
                        </a:rPr>
                        <a:t>Local Media Association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$197.3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06"/>
                        </a:rPr>
                        <a:t>ISCO Industries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$123.4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07"/>
                        </a:rPr>
                        <a:t>Love One Louisiana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$65.7</a:t>
                      </a:r>
                    </a:p>
                  </a:txBody>
                  <a:tcPr marL="0" marR="0" marT="0" marB="0" anchor="b"/>
                </a:tc>
                <a:tc rowSpan="12"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rowSpan="12" hMerge="1"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5173603"/>
                  </a:ext>
                </a:extLst>
              </a:tr>
              <a:tr h="1001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08"/>
                        </a:rPr>
                        <a:t>America First Agriculture (AFA)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$195.4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09"/>
                        </a:rPr>
                        <a:t>Big Oak Ranch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$120.8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10"/>
                        </a:rPr>
                        <a:t>Conestoga Wagon Co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$64.4</a:t>
                      </a:r>
                    </a:p>
                  </a:txBody>
                  <a:tcPr marL="0" marR="0" marT="0" marB="0" anchor="b"/>
                </a:tc>
                <a:tc gridSpan="2" vMerge="1"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 vMerge="1"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10337658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11"/>
                        </a:rPr>
                        <a:t>U.S. Small Business Administration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$194.1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12"/>
                        </a:rPr>
                        <a:t>Pompa Program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$120.6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13"/>
                        </a:rPr>
                        <a:t>American Rebel Beer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$64.2</a:t>
                      </a:r>
                    </a:p>
                  </a:txBody>
                  <a:tcPr marL="0" marR="0" marT="0" marB="0" anchor="b"/>
                </a:tc>
                <a:tc gridSpan="2" vMerge="1"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 vMerge="1"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92279811"/>
                  </a:ext>
                </a:extLst>
              </a:tr>
              <a:tr h="1001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14"/>
                        </a:rPr>
                        <a:t>Bowlers to Veterans Link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$191.5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15"/>
                        </a:rPr>
                        <a:t>XTI Aerospace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$120.5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Care Income Advisors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$63.7</a:t>
                      </a:r>
                    </a:p>
                  </a:txBody>
                  <a:tcPr marL="0" marR="0" marT="0" marB="0" anchor="b"/>
                </a:tc>
                <a:tc gridSpan="2" vMerge="1"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 vMerge="1"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1140019"/>
                  </a:ext>
                </a:extLst>
              </a:tr>
              <a:tr h="1001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16"/>
                        </a:rPr>
                        <a:t>Noble Gold Investments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$187.0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17"/>
                        </a:rPr>
                        <a:t>Grown Brilliance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$118.3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18"/>
                        </a:rPr>
                        <a:t>Lippert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$63.5</a:t>
                      </a:r>
                    </a:p>
                  </a:txBody>
                  <a:tcPr marL="0" marR="0" marT="0" marB="0" anchor="b"/>
                </a:tc>
                <a:tc gridSpan="2" vMerge="1"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 vMerge="1"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05329142"/>
                  </a:ext>
                </a:extLst>
              </a:tr>
              <a:tr h="1001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19"/>
                        </a:rPr>
                        <a:t>NFP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$185.7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20"/>
                        </a:rPr>
                        <a:t>Alpha Dog Nutrition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$117.6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21"/>
                        </a:rPr>
                        <a:t>Womaness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$62.2</a:t>
                      </a:r>
                    </a:p>
                  </a:txBody>
                  <a:tcPr marL="0" marR="0" marT="0" marB="0" anchor="b"/>
                </a:tc>
                <a:tc gridSpan="2" vMerge="1"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 vMerge="1"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86376494"/>
                  </a:ext>
                </a:extLst>
              </a:tr>
              <a:tr h="1001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22"/>
                        </a:rPr>
                        <a:t>BAERSkin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$185.5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23"/>
                        </a:rPr>
                        <a:t>Motor Home Specialist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$116.5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24"/>
                        </a:rPr>
                        <a:t>JubileeTV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$59.9</a:t>
                      </a:r>
                    </a:p>
                  </a:txBody>
                  <a:tcPr marL="0" marR="0" marT="0" marB="0" anchor="b"/>
                </a:tc>
                <a:tc gridSpan="2" vMerge="1"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 vMerge="1"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59661221"/>
                  </a:ext>
                </a:extLst>
              </a:tr>
              <a:tr h="1001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25"/>
                        </a:rPr>
                        <a:t>Advantage Gold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$179.1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26"/>
                        </a:rPr>
                        <a:t>Mon Chateau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$115.8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27"/>
                        </a:rPr>
                        <a:t>CLEARSTEM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$59.2</a:t>
                      </a:r>
                    </a:p>
                  </a:txBody>
                  <a:tcPr marL="0" marR="0" marT="0" marB="0" anchor="b"/>
                </a:tc>
                <a:tc gridSpan="2" vMerge="1"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 vMerge="1"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64080183"/>
                  </a:ext>
                </a:extLst>
              </a:tr>
              <a:tr h="1001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28"/>
                        </a:rPr>
                        <a:t>Lendgo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$178.9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29"/>
                        </a:rPr>
                        <a:t>Ogee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$115.6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30"/>
                        </a:rPr>
                        <a:t>React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$58.8</a:t>
                      </a:r>
                    </a:p>
                  </a:txBody>
                  <a:tcPr marL="0" marR="0" marT="0" marB="0" anchor="b"/>
                </a:tc>
                <a:tc gridSpan="2" vMerge="1"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 vMerge="1"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38778240"/>
                  </a:ext>
                </a:extLst>
              </a:tr>
              <a:tr h="1001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31"/>
                        </a:rPr>
                        <a:t>DUER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$178.1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32"/>
                        </a:rPr>
                        <a:t>Debt Clear USA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$114.3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33"/>
                        </a:rPr>
                        <a:t>Graze Robotics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$57.7</a:t>
                      </a:r>
                    </a:p>
                  </a:txBody>
                  <a:tcPr marL="0" marR="0" marT="0" marB="0" anchor="b"/>
                </a:tc>
                <a:tc gridSpan="2" vMerge="1"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 vMerge="1"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97671505"/>
                  </a:ext>
                </a:extLst>
              </a:tr>
              <a:tr h="1001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34"/>
                        </a:rPr>
                        <a:t>Chene Gear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$177.7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35"/>
                        </a:rPr>
                        <a:t>JSX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$113.1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36"/>
                        </a:rPr>
                        <a:t>Ovation Tax Group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$57.3</a:t>
                      </a:r>
                    </a:p>
                  </a:txBody>
                  <a:tcPr marL="0" marR="0" marT="0" marB="0" anchor="b"/>
                </a:tc>
                <a:tc gridSpan="2" vMerge="1"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 vMerge="1"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90922273"/>
                  </a:ext>
                </a:extLst>
              </a:tr>
              <a:tr h="108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37"/>
                        </a:rPr>
                        <a:t>Huntsman Mental Health Foundation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$176.7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38"/>
                        </a:rPr>
                        <a:t>Bearhug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$110.7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139"/>
                        </a:rPr>
                        <a:t>Outcomes4Me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$57.2</a:t>
                      </a:r>
                    </a:p>
                  </a:txBody>
                  <a:tcPr marL="0" marR="0" marT="0" marB="0" anchor="b"/>
                </a:tc>
                <a:tc gridSpan="2" vMerge="1"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 vMerge="1"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70383015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C096259-6A2C-4FA0-1142-1F0378590F98}"/>
              </a:ext>
            </a:extLst>
          </p:cNvPr>
          <p:cNvSpPr/>
          <p:nvPr/>
        </p:nvSpPr>
        <p:spPr>
          <a:xfrm>
            <a:off x="125072" y="116555"/>
            <a:ext cx="1201746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New Advertiser List </a:t>
            </a: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Cont.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national TV marketplace welcomed </a:t>
            </a:r>
            <a:b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354 bold new advertisers across categories and life</a:t>
            </a:r>
            <a:r>
              <a:rPr lang="en-US" sz="26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stages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build scale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C95F09-1089-8B0B-4042-2F5EF63E1846}"/>
              </a:ext>
            </a:extLst>
          </p:cNvPr>
          <p:cNvSpPr txBox="1"/>
          <p:nvPr/>
        </p:nvSpPr>
        <p:spPr>
          <a:xfrm>
            <a:off x="403165" y="6198756"/>
            <a:ext cx="11767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Source: VAB analysis of Nielsen Ad Intel data as of 3/2/26, 1/1/25-12/31/25. TV spend includes national cable TV, broadcast TV, Spanish language cable TV, Spanish language broadcast TV, streaming TV. </a:t>
            </a:r>
            <a:r>
              <a:rPr lang="en-US" sz="800">
                <a:solidFill>
                  <a:srgbClr val="1F1A6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Brands reflect those with total measured 2025 national TV spend of $100K+ (however, for the sake of continuity, brands featured in the 1H ’25 report with spend over $50K are also included in this analysis even if their total 2025 TV spend was below $100K).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6D956BA-16C4-0435-0EAA-2B38FB003EF9}"/>
              </a:ext>
            </a:extLst>
          </p:cNvPr>
          <p:cNvSpPr txBox="1">
            <a:spLocks/>
          </p:cNvSpPr>
          <p:nvPr/>
        </p:nvSpPr>
        <p:spPr>
          <a:xfrm>
            <a:off x="9800508" y="2622550"/>
            <a:ext cx="2234670" cy="3526559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To click through to a brand’s website, view in ‘slide show’ and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click on the respective link.</a:t>
            </a:r>
          </a:p>
        </p:txBody>
      </p:sp>
    </p:spTree>
    <p:extLst>
      <p:ext uri="{BB962C8B-B14F-4D97-AF65-F5344CB8AC3E}">
        <p14:creationId xmlns:p14="http://schemas.microsoft.com/office/powerpoint/2010/main" val="27761439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E5DD5A-F006-52B7-A1D7-2FC54108E3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C6AFBBF-3F24-6F57-2AE2-1CA2550053D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07546F-1AD9-2D3B-9427-000678077C5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E77CD0-D035-A609-7F7F-2AE0EDEFA99C}"/>
              </a:ext>
            </a:extLst>
          </p:cNvPr>
          <p:cNvSpPr/>
          <p:nvPr/>
        </p:nvSpPr>
        <p:spPr>
          <a:xfrm>
            <a:off x="156393" y="146459"/>
            <a:ext cx="119111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Direct-to-Consumer segment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continues to drive new entrants with </a:t>
            </a:r>
            <a:r>
              <a:rPr lang="en-US" sz="24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brands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across 24 categories, spending over $146 million in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18F463-3C4F-BB77-79CB-8596C620DF50}"/>
              </a:ext>
            </a:extLst>
          </p:cNvPr>
          <p:cNvSpPr txBox="1"/>
          <p:nvPr/>
        </p:nvSpPr>
        <p:spPr>
          <a:xfrm>
            <a:off x="554181" y="1051855"/>
            <a:ext cx="11083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FY 2025 New National Multiscreen TV DTC Advertisers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36146A2-985A-4E38-B615-DEA61C946375}"/>
              </a:ext>
            </a:extLst>
          </p:cNvPr>
          <p:cNvSpPr/>
          <p:nvPr/>
        </p:nvSpPr>
        <p:spPr>
          <a:xfrm>
            <a:off x="9646262" y="5181075"/>
            <a:ext cx="2414424" cy="1005258"/>
          </a:xfrm>
          <a:prstGeom prst="roundRect">
            <a:avLst/>
          </a:prstGeom>
          <a:solidFill>
            <a:srgbClr val="00BFF2"/>
          </a:solidFill>
          <a:ln w="1270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EBAF30-273B-49B1-B952-0B3210421376}"/>
              </a:ext>
            </a:extLst>
          </p:cNvPr>
          <p:cNvSpPr txBox="1"/>
          <p:nvPr/>
        </p:nvSpPr>
        <p:spPr>
          <a:xfrm>
            <a:off x="9755781" y="5211738"/>
            <a:ext cx="22137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DTC brands accounted for </a:t>
            </a:r>
            <a:r>
              <a:rPr lang="en-US" sz="1400" b="1">
                <a:solidFill>
                  <a:srgbClr val="FFE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 total new TV advertisers and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14%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 total TV spend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D5DBAFC-E4AB-45B4-B048-4B09B71D9893}"/>
              </a:ext>
            </a:extLst>
          </p:cNvPr>
          <p:cNvSpPr txBox="1"/>
          <p:nvPr/>
        </p:nvSpPr>
        <p:spPr>
          <a:xfrm>
            <a:off x="443797" y="6070850"/>
            <a:ext cx="45007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Logos represent a sampling of new national TV DTC advertisers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A82E36A-F3F8-7059-FB60-FF226D3F09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012845"/>
              </p:ext>
            </p:extLst>
          </p:nvPr>
        </p:nvGraphicFramePr>
        <p:xfrm>
          <a:off x="156393" y="1332675"/>
          <a:ext cx="11595340" cy="37627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85">
                  <a:extLst>
                    <a:ext uri="{9D8B030D-6E8A-4147-A177-3AD203B41FA5}">
                      <a16:colId xmlns:a16="http://schemas.microsoft.com/office/drawing/2014/main" val="1128660174"/>
                    </a:ext>
                  </a:extLst>
                </a:gridCol>
                <a:gridCol w="1560059">
                  <a:extLst>
                    <a:ext uri="{9D8B030D-6E8A-4147-A177-3AD203B41FA5}">
                      <a16:colId xmlns:a16="http://schemas.microsoft.com/office/drawing/2014/main" val="1455154261"/>
                    </a:ext>
                  </a:extLst>
                </a:gridCol>
                <a:gridCol w="799054">
                  <a:extLst>
                    <a:ext uri="{9D8B030D-6E8A-4147-A177-3AD203B41FA5}">
                      <a16:colId xmlns:a16="http://schemas.microsoft.com/office/drawing/2014/main" val="2399096452"/>
                    </a:ext>
                  </a:extLst>
                </a:gridCol>
                <a:gridCol w="1534692">
                  <a:extLst>
                    <a:ext uri="{9D8B030D-6E8A-4147-A177-3AD203B41FA5}">
                      <a16:colId xmlns:a16="http://schemas.microsoft.com/office/drawing/2014/main" val="4104547322"/>
                    </a:ext>
                  </a:extLst>
                </a:gridCol>
                <a:gridCol w="1623475">
                  <a:extLst>
                    <a:ext uri="{9D8B030D-6E8A-4147-A177-3AD203B41FA5}">
                      <a16:colId xmlns:a16="http://schemas.microsoft.com/office/drawing/2014/main" val="1070884020"/>
                    </a:ext>
                  </a:extLst>
                </a:gridCol>
                <a:gridCol w="735637">
                  <a:extLst>
                    <a:ext uri="{9D8B030D-6E8A-4147-A177-3AD203B41FA5}">
                      <a16:colId xmlns:a16="http://schemas.microsoft.com/office/drawing/2014/main" val="3497632284"/>
                    </a:ext>
                  </a:extLst>
                </a:gridCol>
                <a:gridCol w="1623475">
                  <a:extLst>
                    <a:ext uri="{9D8B030D-6E8A-4147-A177-3AD203B41FA5}">
                      <a16:colId xmlns:a16="http://schemas.microsoft.com/office/drawing/2014/main" val="3459939174"/>
                    </a:ext>
                  </a:extLst>
                </a:gridCol>
                <a:gridCol w="1598109">
                  <a:extLst>
                    <a:ext uri="{9D8B030D-6E8A-4147-A177-3AD203B41FA5}">
                      <a16:colId xmlns:a16="http://schemas.microsoft.com/office/drawing/2014/main" val="44862524"/>
                    </a:ext>
                  </a:extLst>
                </a:gridCol>
                <a:gridCol w="799054">
                  <a:extLst>
                    <a:ext uri="{9D8B030D-6E8A-4147-A177-3AD203B41FA5}">
                      <a16:colId xmlns:a16="http://schemas.microsoft.com/office/drawing/2014/main" val="2286816106"/>
                    </a:ext>
                  </a:extLst>
                </a:gridCol>
              </a:tblGrid>
              <a:tr h="1405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D3C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D3C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$$$ (000)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D3C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D3C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D3C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$$$ (000)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D3C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D3C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D3C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$$$ (000)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D3C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64585"/>
                  </a:ext>
                </a:extLst>
              </a:tr>
              <a:tr h="1249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Ninja Transfers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Arts &amp; Crafts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$25,407.4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Quo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Professional Services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$946.6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Bliss</a:t>
                      </a:r>
                      <a:endParaRPr lang="en-US" sz="800" u="sng" strike="noStrike" kern="1200" dirty="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Beauty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$206.1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81606951"/>
                  </a:ext>
                </a:extLst>
              </a:tr>
              <a:tr h="1249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Mochi Health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Personal Care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$21,680.2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Yeezy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Apparel &amp; Accessories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$940.3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Advantage Gold</a:t>
                      </a:r>
                      <a:endParaRPr lang="en-US" sz="800" u="sng" strike="noStrike" kern="1200" dirty="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Financial Services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$179.1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72628626"/>
                  </a:ext>
                </a:extLst>
              </a:tr>
              <a:tr h="1249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Rugiet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Pharmaceutical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$8,965.2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All Reality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Streaming Services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$918.2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Lendgo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Financial Services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$178.9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13976527"/>
                  </a:ext>
                </a:extLst>
              </a:tr>
              <a:tr h="1249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Abogado.com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Legal Services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$8,373.3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LolaVie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Beauty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$908.9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DUER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Apparel &amp; Accessories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$178.1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48964383"/>
                  </a:ext>
                </a:extLst>
              </a:tr>
              <a:tr h="1249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CordaRoy's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Home Furnishing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$6,907.6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Opencare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Health &amp; Wellness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$905.7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Dr. </a:t>
                      </a:r>
                      <a:r>
                        <a:rPr lang="en-US" sz="800" u="sng" strike="noStrike" kern="1200" dirty="0" err="1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Phytos</a:t>
                      </a:r>
                      <a:endParaRPr lang="en-US" sz="800" u="sng" strike="noStrike" kern="1200" dirty="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Pet Care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$170.3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06916682"/>
                  </a:ext>
                </a:extLst>
              </a:tr>
              <a:tr h="1249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Everdries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Apparel &amp; Accessories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$6,117.4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2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Wander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Real Estate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$860.5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SendAFriend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Gift Box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$166.2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59367285"/>
                  </a:ext>
                </a:extLst>
              </a:tr>
              <a:tr h="1249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2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Anthros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Home Furnishing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$5,953.5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2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Hollow Socks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Apparel &amp; Accessories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$859.2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2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Elm Biosciences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Beauty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$163.2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74456174"/>
                  </a:ext>
                </a:extLst>
              </a:tr>
              <a:tr h="1249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2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SmarterAuto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Insurance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$4,166.6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2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Perelel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Health &amp; Wellness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$829.3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2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DesignShop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Home Improvement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$160.3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62382160"/>
                  </a:ext>
                </a:extLst>
              </a:tr>
              <a:tr h="1249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2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Viasox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Apparel &amp; Accessories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$3,668.5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2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iMemories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Photography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$570.1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3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COOFANDY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Apparel &amp; Accessories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$157.1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72015353"/>
                  </a:ext>
                </a:extLst>
              </a:tr>
              <a:tr h="1249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3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Midi Health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Personal Care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$3,654.2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3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iRestore Laser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Personal Care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$545.6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3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Bodywell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Electronics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$149.9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97140103"/>
                  </a:ext>
                </a:extLst>
              </a:tr>
              <a:tr h="1249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3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OneSkin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Beauty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$3,594.6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3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Jovi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Health &amp; Wellness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$486.0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3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HeySunday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Home Improvement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$142.8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38820546"/>
                  </a:ext>
                </a:extLst>
              </a:tr>
              <a:tr h="1249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3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fatty15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Vitamins &amp; Supplements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$2,792.8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3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Hello Cake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Pharmaceutical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$455.9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3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Denvix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Auto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$133.8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60858670"/>
                  </a:ext>
                </a:extLst>
              </a:tr>
              <a:tr h="1249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4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Fast Growing Trees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Home Improvement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$2,652.8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4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Relay</a:t>
                      </a:r>
                      <a:endParaRPr lang="en-US" sz="800" u="sng" strike="noStrike" kern="1200" dirty="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Financial Services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$450.7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4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Pompa Program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Health &amp; Wellness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$120.6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4905846"/>
                  </a:ext>
                </a:extLst>
              </a:tr>
              <a:tr h="1249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4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Michael Todd Beauty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Beauty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$2,107.4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 dirty="0" err="1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4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Barnakl</a:t>
                      </a:r>
                      <a:endParaRPr lang="en-US" sz="800" u="sng" strike="noStrike" kern="1200" dirty="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Home Improvement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$432.2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4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Alpha Dog Nutrition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Pet Care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$117.6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73842047"/>
                  </a:ext>
                </a:extLst>
              </a:tr>
              <a:tr h="1249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4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Transformer Table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Home Furnishing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$2,092.1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4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Sell My Policy</a:t>
                      </a:r>
                      <a:endParaRPr lang="en-US" sz="800" u="sng" strike="noStrike" kern="1200" dirty="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Insurance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$390.1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4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Ogee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Beauty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$115.6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81263941"/>
                  </a:ext>
                </a:extLst>
              </a:tr>
              <a:tr h="1249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4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Alaya Naturals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Vitamins &amp; Supplements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$2,025.1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 dirty="0" err="1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OmniWatch</a:t>
                      </a:r>
                      <a:endParaRPr lang="en-US" sz="800" u="sng" strike="noStrike" kern="1200" dirty="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Cybersecurity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$380.9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 dirty="0" err="1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5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BugMD</a:t>
                      </a:r>
                      <a:endParaRPr lang="en-US" sz="800" u="sng" strike="noStrike" kern="1200" dirty="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Home Improvement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$109.6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50824350"/>
                  </a:ext>
                </a:extLst>
              </a:tr>
              <a:tr h="1249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5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Felix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Financial Services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$1,890.8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5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Grain Wood Furniture</a:t>
                      </a:r>
                      <a:endParaRPr lang="en-US" sz="800" u="sng" strike="noStrike" kern="1200" dirty="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Home Furnishing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$324.9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5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Don't Bug My Pet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Pet Care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$99.2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39676100"/>
                  </a:ext>
                </a:extLst>
              </a:tr>
              <a:tr h="1249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5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Winona Feminine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Health &amp; Wellness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$1,745.4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5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KURU Footwear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Apparel &amp; Accessories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$324.7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 dirty="0" err="1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5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Caldera+Lab</a:t>
                      </a:r>
                      <a:endParaRPr lang="en-US" sz="800" u="sng" strike="noStrike" kern="1200" dirty="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Beauty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$70.7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53202493"/>
                  </a:ext>
                </a:extLst>
              </a:tr>
              <a:tr h="1249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5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Te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Health &amp; Wellness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$1,744.0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5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Uresta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Health &amp; Wellness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$324.6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5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Womaness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Personal Care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$62.2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82549557"/>
                  </a:ext>
                </a:extLst>
              </a:tr>
              <a:tr h="1249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6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ecoNugenics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Health &amp; Wellness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$1,740.9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6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FluffCo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Home Furnishing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$305.4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6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CLEARSTEM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Beauty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$59.2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38875736"/>
                  </a:ext>
                </a:extLst>
              </a:tr>
              <a:tr h="1249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6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Arena Club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Sports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$1,733.7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6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Protection Tax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Financial Services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$303.5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6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Outcomes4Me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Health &amp; Wellness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$57.2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6765820"/>
                  </a:ext>
                </a:extLst>
              </a:tr>
              <a:tr h="1249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6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Megababe Beauty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Beauty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$1,573.8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6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Hostinger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Computer Software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$294.4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6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Earnings Hub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Financial Services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$56.2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84743306"/>
                  </a:ext>
                </a:extLst>
              </a:tr>
              <a:tr h="1249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6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Avantis Investors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Financial Services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$1,552.5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7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Businessolver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Professional Services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$294.1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7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Inbound Response</a:t>
                      </a:r>
                      <a:endParaRPr lang="en-US" sz="800" u="sng" strike="noStrike" kern="1200" dirty="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Professional Services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$52.4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99893501"/>
                  </a:ext>
                </a:extLst>
              </a:tr>
              <a:tr h="1249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7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Nanit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Health &amp; Wellness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$1,400.8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7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GLDN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Jewelry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$256.4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800" u="sng" strike="noStrike" kern="1200" dirty="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800" u="none" strike="noStrike" kern="1200" dirty="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800" u="none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407500"/>
                  </a:ext>
                </a:extLst>
              </a:tr>
              <a:tr h="1249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7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Zealthy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Pharmaceutical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$1,389.0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7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Liz Buys Houses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Real Estate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$250.7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800" u="sng" strike="noStrike" kern="1200" dirty="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800" u="none" strike="noStrike" kern="1200" dirty="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800" u="none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464849"/>
                  </a:ext>
                </a:extLst>
              </a:tr>
              <a:tr h="1249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7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MaryRuth Organics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Health &amp; Wellness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$1,262.6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7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Rx Pros</a:t>
                      </a:r>
                      <a:endParaRPr lang="en-US" sz="800" u="sng" strike="noStrike" kern="1200" dirty="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Health &amp; Wellness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$238.9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800" u="sng" strike="noStrike" kern="1200" dirty="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800" u="none" strike="noStrike" kern="1200" dirty="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800" u="none" strike="noStrike" kern="1200" dirty="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030902"/>
                  </a:ext>
                </a:extLst>
              </a:tr>
              <a:tr h="1249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7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Plunge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Home Improvement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$1,014.7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7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Hari Mari</a:t>
                      </a:r>
                      <a:endParaRPr lang="en-US" sz="800" u="sng" strike="noStrike" kern="1200" dirty="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Apparel &amp; Accessories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$213.9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800" u="none" strike="noStrike" kern="1200" dirty="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800" u="none" strike="noStrike" kern="1200" dirty="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375800"/>
                  </a:ext>
                </a:extLst>
              </a:tr>
              <a:tr h="1249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8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InvestorPlace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Financial Services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$986.0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8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Charlie</a:t>
                      </a:r>
                      <a:endParaRPr lang="en-US" sz="800" u="sng" strike="noStrike" kern="1200" dirty="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Financial Services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$209.6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800" u="sng" strike="noStrike" kern="1200" dirty="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800" u="none" strike="noStrike" kern="1200" dirty="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800" u="none" strike="noStrike" kern="1200" dirty="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319290"/>
                  </a:ext>
                </a:extLst>
              </a:tr>
              <a:tr h="1249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Reelz+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Streaming Services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$960.9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sng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8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Bearbottom</a:t>
                      </a: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kern="120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Apparel &amp; Accessories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u="none" strike="noStrike" kern="1200" dirty="0">
                          <a:solidFill>
                            <a:srgbClr val="1F1A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$208.6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800" u="sng" strike="noStrike" kern="120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800" u="none" strike="noStrike" kern="1200" dirty="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800" u="none" strike="noStrike" kern="1200" dirty="0">
                        <a:solidFill>
                          <a:srgbClr val="1F1A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0093957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066B929-17DD-41BD-E036-8FE7E3620598}"/>
              </a:ext>
            </a:extLst>
          </p:cNvPr>
          <p:cNvSpPr/>
          <p:nvPr/>
        </p:nvSpPr>
        <p:spPr>
          <a:xfrm>
            <a:off x="156393" y="5135011"/>
            <a:ext cx="9295065" cy="952215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Mochi Health Launches Enhanced Online Platform to Support Medical Weight  Loss Patients Nationwide">
            <a:hlinkClick r:id="rId7"/>
            <a:extLst>
              <a:ext uri="{FF2B5EF4-FFF2-40B4-BE49-F238E27FC236}">
                <a16:creationId xmlns:a16="http://schemas.microsoft.com/office/drawing/2014/main" id="{60E2D6AC-8C4A-9C8B-E40E-1E75AF3281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3" cstate="hqprint">
            <a:clrChange>
              <a:clrFrom>
                <a:srgbClr val="EAF2F8"/>
              </a:clrFrom>
              <a:clrTo>
                <a:srgbClr val="EAF2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225" y="5198072"/>
            <a:ext cx="1228264" cy="49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bout Michael Todd Beauty – Michael Todd Sonic Eraser">
            <a:hlinkClick r:id="rId43"/>
            <a:extLst>
              <a:ext uri="{FF2B5EF4-FFF2-40B4-BE49-F238E27FC236}">
                <a16:creationId xmlns:a16="http://schemas.microsoft.com/office/drawing/2014/main" id="{CE359A0E-6712-F8F3-F037-97381B1D3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1855" y="5231030"/>
            <a:ext cx="2182041" cy="45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black and white logo&#10;&#10;AI-generated content may be incorrect.">
            <a:hlinkClick r:id="rId85"/>
            <a:extLst>
              <a:ext uri="{FF2B5EF4-FFF2-40B4-BE49-F238E27FC236}">
                <a16:creationId xmlns:a16="http://schemas.microsoft.com/office/drawing/2014/main" id="{B0EEE274-F116-6775-3E5A-10885A07FA25}"/>
              </a:ext>
            </a:extLst>
          </p:cNvPr>
          <p:cNvPicPr>
            <a:picLocks noChangeAspect="1"/>
          </p:cNvPicPr>
          <p:nvPr/>
        </p:nvPicPr>
        <p:blipFill>
          <a:blip r:embed="rId86">
            <a:clrChange>
              <a:clrFrom>
                <a:srgbClr val="F4F6ED"/>
              </a:clrFrom>
              <a:clrTo>
                <a:srgbClr val="F4F6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2860" y="5160894"/>
            <a:ext cx="1032108" cy="431223"/>
          </a:xfrm>
          <a:prstGeom prst="rect">
            <a:avLst/>
          </a:prstGeom>
        </p:spPr>
      </p:pic>
      <p:pic>
        <p:nvPicPr>
          <p:cNvPr id="26" name="Picture 4" descr="Our Mission | SendAFriend">
            <a:hlinkClick r:id="rId21"/>
            <a:extLst>
              <a:ext uri="{FF2B5EF4-FFF2-40B4-BE49-F238E27FC236}">
                <a16:creationId xmlns:a16="http://schemas.microsoft.com/office/drawing/2014/main" id="{EDCD635C-855C-93D6-7787-99AB95EB3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3241" y="5191590"/>
            <a:ext cx="1339321" cy="51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6">
            <a:hlinkClick r:id="rId88"/>
            <a:extLst>
              <a:ext uri="{FF2B5EF4-FFF2-40B4-BE49-F238E27FC236}">
                <a16:creationId xmlns:a16="http://schemas.microsoft.com/office/drawing/2014/main" id="{621FCF1B-30CA-F9F4-053F-D607AF114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039" y="5609614"/>
            <a:ext cx="2285398" cy="47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6">
            <a:hlinkClick r:id="rId67"/>
            <a:extLst>
              <a:ext uri="{FF2B5EF4-FFF2-40B4-BE49-F238E27FC236}">
                <a16:creationId xmlns:a16="http://schemas.microsoft.com/office/drawing/2014/main" id="{29B7DA7B-14B0-8AD9-5454-30128F917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4439" y="5540418"/>
            <a:ext cx="868451" cy="48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8" descr="‎Relay | Business Banking on the App Store">
            <a:hlinkClick r:id="rId41"/>
            <a:extLst>
              <a:ext uri="{FF2B5EF4-FFF2-40B4-BE49-F238E27FC236}">
                <a16:creationId xmlns:a16="http://schemas.microsoft.com/office/drawing/2014/main" id="{4A739F0E-81F3-DC7D-A532-803248FCB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1" cstate="hq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2877" y="5026159"/>
            <a:ext cx="2140644" cy="112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nk Uresta logo">
            <a:extLst>
              <a:ext uri="{FF2B5EF4-FFF2-40B4-BE49-F238E27FC236}">
                <a16:creationId xmlns:a16="http://schemas.microsoft.com/office/drawing/2014/main" id="{D98DA773-64EE-453F-AE78-5CF0F8BF6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214" y="5654398"/>
            <a:ext cx="1686479" cy="42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 descr="iMemories Header Logo">
            <a:extLst>
              <a:ext uri="{FF2B5EF4-FFF2-40B4-BE49-F238E27FC236}">
                <a16:creationId xmlns:a16="http://schemas.microsoft.com/office/drawing/2014/main" id="{A4D0EF50-C78A-6FED-F150-A732F6A3CF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iMemories - The Easiest Way To Digitize Home Movies &amp; Photos">
            <a:extLst>
              <a:ext uri="{FF2B5EF4-FFF2-40B4-BE49-F238E27FC236}">
                <a16:creationId xmlns:a16="http://schemas.microsoft.com/office/drawing/2014/main" id="{BB9EFDF7-33F1-AA56-BC75-7DE95C966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8371" y="5223122"/>
            <a:ext cx="1734867" cy="40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The text provided does not include an image for me to describe.&#10;&#10;AI-generated content may be incorrect.">
            <a:extLst>
              <a:ext uri="{FF2B5EF4-FFF2-40B4-BE49-F238E27FC236}">
                <a16:creationId xmlns:a16="http://schemas.microsoft.com/office/drawing/2014/main" id="{FCF071E4-A853-CDE7-13C1-9F0604E74758}"/>
              </a:ext>
            </a:extLst>
          </p:cNvPr>
          <p:cNvPicPr>
            <a:picLocks noChangeAspect="1"/>
          </p:cNvPicPr>
          <p:nvPr/>
        </p:nvPicPr>
        <p:blipFill>
          <a:blip r:embed="rId9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163" y="5667054"/>
            <a:ext cx="2533451" cy="4089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6CAAA4-99D7-2B08-EC26-E75EE400C5A8}"/>
              </a:ext>
            </a:extLst>
          </p:cNvPr>
          <p:cNvSpPr txBox="1"/>
          <p:nvPr/>
        </p:nvSpPr>
        <p:spPr>
          <a:xfrm>
            <a:off x="403165" y="6251793"/>
            <a:ext cx="11657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Source: VAB analysis of Nielsen Ad Intel data as of 3/2/26, 1/1/25-12/31/25. TV spend includes national cable TV, broadcast TV, Spanish language cable TV, Spanish language broadcast TV, streaming TV. Brands reflect those with national TV spend over $100K. Brands featured in 1H’25 report with spend over $50k are included for the full year analysis, incorporating any 2H’25 spend.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1D7579E-A000-8C0C-A0A1-33CD25319050}"/>
              </a:ext>
            </a:extLst>
          </p:cNvPr>
          <p:cNvSpPr txBox="1">
            <a:spLocks/>
          </p:cNvSpPr>
          <p:nvPr/>
        </p:nvSpPr>
        <p:spPr>
          <a:xfrm>
            <a:off x="7743513" y="4362564"/>
            <a:ext cx="4008220" cy="732869"/>
          </a:xfrm>
          <a:prstGeom prst="rect">
            <a:avLst/>
          </a:prstGeom>
          <a:solidFill>
            <a:srgbClr val="1F1A62"/>
          </a:solidFill>
          <a:ln>
            <a:solidFill>
              <a:srgbClr val="1F1A62"/>
            </a:solidFill>
          </a:ln>
        </p:spPr>
        <p:txBody>
          <a:bodyPr vert="horz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To click through to a brand’s website, view in ‘slide show’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and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click on the respective link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6190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3B3379D-83C8-2885-4E79-EF4BF92C28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280" y="1"/>
            <a:ext cx="2848720" cy="165880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B146417-3A42-4BC1-8172-E26106665BDB}"/>
              </a:ext>
            </a:extLst>
          </p:cNvPr>
          <p:cNvGrpSpPr/>
          <p:nvPr/>
        </p:nvGrpSpPr>
        <p:grpSpPr>
          <a:xfrm>
            <a:off x="725185" y="2116484"/>
            <a:ext cx="10389212" cy="2725242"/>
            <a:chOff x="2726100" y="1659890"/>
            <a:chExt cx="8307794" cy="3297545"/>
          </a:xfrm>
        </p:grpSpPr>
        <p:sp>
          <p:nvSpPr>
            <p:cNvPr id="41" name="Speech Bubble: Rectangle 40">
              <a:extLst>
                <a:ext uri="{FF2B5EF4-FFF2-40B4-BE49-F238E27FC236}">
                  <a16:creationId xmlns:a16="http://schemas.microsoft.com/office/drawing/2014/main" id="{811FC3E0-9FD1-4B00-BC70-E13698D7C6F1}"/>
                </a:ext>
              </a:extLst>
            </p:cNvPr>
            <p:cNvSpPr/>
            <p:nvPr/>
          </p:nvSpPr>
          <p:spPr>
            <a:xfrm>
              <a:off x="2726100" y="1659890"/>
              <a:ext cx="8307794" cy="3297545"/>
            </a:xfrm>
            <a:prstGeom prst="wedgeRectCallout">
              <a:avLst>
                <a:gd name="adj1" fmla="val -10809"/>
                <a:gd name="adj2" fmla="val 60978"/>
              </a:avLst>
            </a:prstGeom>
            <a:solidFill>
              <a:schemeClr val="bg1"/>
            </a:solidFill>
            <a:ln w="38100">
              <a:solidFill>
                <a:srgbClr val="ED3C8D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8F0AEF1-89D6-4008-A26D-954198072C0E}"/>
                </a:ext>
              </a:extLst>
            </p:cNvPr>
            <p:cNvSpPr/>
            <p:nvPr/>
          </p:nvSpPr>
          <p:spPr>
            <a:xfrm>
              <a:off x="2803140" y="1881807"/>
              <a:ext cx="8153715" cy="2860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“December Retail Monitor data saw a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sharp surge in growth 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as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consumers continued prioritizing holiday spending on family and friends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Continued economic momentum helped land 2025 holiday sales near the top of NRF’s forecast, reaffirming that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consumers remain on solid footing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.” 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CBF5CF3F-5006-499F-A465-F6611C56541B}"/>
              </a:ext>
            </a:extLst>
          </p:cNvPr>
          <p:cNvSpPr/>
          <p:nvPr/>
        </p:nvSpPr>
        <p:spPr>
          <a:xfrm>
            <a:off x="2525247" y="5299404"/>
            <a:ext cx="802933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Matthew Shay, President and CEO, </a:t>
            </a: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National Retail Federation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NRF Press Release, </a:t>
            </a:r>
            <a:r>
              <a:rPr lang="en-US" sz="1200" i="1" kern="0">
                <a:solidFill>
                  <a:prstClr val="whit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1/</a:t>
            </a:r>
            <a:r>
              <a:rPr kumimoji="0" lang="en-US" sz="1200" b="0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12/2026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73D8D4-F64C-A197-6EB4-662E65CA2AF4}"/>
              </a:ext>
            </a:extLst>
          </p:cNvPr>
          <p:cNvSpPr txBox="1"/>
          <p:nvPr/>
        </p:nvSpPr>
        <p:spPr>
          <a:xfrm>
            <a:off x="294927" y="435126"/>
            <a:ext cx="1045173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Despite uncertainty, consumers were spending more, signaling demand and reinforcing the value of building brand presence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E32CD4-04A6-08F1-E20B-B07A880F50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E53B439-E7C2-14B9-3774-5E1F38F8DDA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E9774-7F56-71D9-42A2-E86185FEB28C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3252434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D34B4F-FC5C-9188-84E0-CD3C1F76A8B9}"/>
              </a:ext>
            </a:extLst>
          </p:cNvPr>
          <p:cNvSpPr/>
          <p:nvPr/>
        </p:nvSpPr>
        <p:spPr>
          <a:xfrm>
            <a:off x="0" y="0"/>
            <a:ext cx="4928191" cy="6858000"/>
          </a:xfrm>
          <a:prstGeom prst="rect">
            <a:avLst/>
          </a:prstGeom>
          <a:solidFill>
            <a:srgbClr val="1F1A62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F894CE-5EB9-4BB3-F6C7-477E37F6A6AA}"/>
              </a:ext>
            </a:extLst>
          </p:cNvPr>
          <p:cNvSpPr/>
          <p:nvPr/>
        </p:nvSpPr>
        <p:spPr>
          <a:xfrm>
            <a:off x="63372" y="306541"/>
            <a:ext cx="48329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Across multiscreen TV, </a:t>
            </a:r>
            <a:b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b="1">
                <a:solidFill>
                  <a:srgbClr val="ED3C8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354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advertisers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across </a:t>
            </a:r>
            <a:b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b="1">
                <a:solidFill>
                  <a:srgbClr val="ED3C8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52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categories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invested </a:t>
            </a:r>
            <a:b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 $</a:t>
            </a:r>
            <a:r>
              <a:rPr lang="en-US" sz="2800" b="1">
                <a:solidFill>
                  <a:srgbClr val="ED3C8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1.07B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the first time in 2025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19A7D2-5F7D-9D65-99BA-E49D2C2A67C6}"/>
              </a:ext>
            </a:extLst>
          </p:cNvPr>
          <p:cNvSpPr txBox="1"/>
          <p:nvPr/>
        </p:nvSpPr>
        <p:spPr>
          <a:xfrm>
            <a:off x="4946804" y="195748"/>
            <a:ext cx="72422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New National TV Advertisers</a:t>
            </a: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u="none">
                <a:latin typeface="Arial" panose="020B0604020202020204" pitchFamily="34" charset="0"/>
                <a:cs typeface="Arial" panose="020B0604020202020204" pitchFamily="34" charset="0"/>
              </a:rPr>
              <a:t>FY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730851-8501-4625-FA58-CC633FEA0331}"/>
              </a:ext>
            </a:extLst>
          </p:cNvPr>
          <p:cNvSpPr txBox="1"/>
          <p:nvPr/>
        </p:nvSpPr>
        <p:spPr>
          <a:xfrm>
            <a:off x="4876619" y="6116594"/>
            <a:ext cx="7316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: VAB analysis of Nielsen Ad Intel data as of 3/2/26, 1/1/25-12/31/25. TV spend includes national cable TV, broadcast TV, Spanish language cable TV, Spanish language broadcast TV, streaming TV. Brands reflect those with total measured 2025 national TV spend of $</a:t>
            </a:r>
            <a:r>
              <a:rPr lang="en-US" sz="800">
                <a:solidFill>
                  <a:srgbClr val="1F1A6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100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K+ (however, for the sake of continuity, brands featured in the </a:t>
            </a:r>
            <a:r>
              <a:rPr lang="en-US" sz="800">
                <a:solidFill>
                  <a:srgbClr val="1F1A6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1H ’25 report with spend over $50K are also included in this analysis even if their total 2025 TV spend was below $100K).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B12D8B-F863-FEC4-4CC6-5EB66E67D7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DC12103-7CDD-2573-1608-579581AEE4F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9BE86B-147A-F256-1735-47E4FFAF4199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31" name="TextBox 30">
            <a:hlinkClick r:id="rId4" action="ppaction://hlinksldjump"/>
            <a:extLst>
              <a:ext uri="{FF2B5EF4-FFF2-40B4-BE49-F238E27FC236}">
                <a16:creationId xmlns:a16="http://schemas.microsoft.com/office/drawing/2014/main" id="{ECC6A240-FB5D-4343-3BBC-1C4CE43BB954}"/>
              </a:ext>
            </a:extLst>
          </p:cNvPr>
          <p:cNvSpPr txBox="1"/>
          <p:nvPr/>
        </p:nvSpPr>
        <p:spPr>
          <a:xfrm>
            <a:off x="5114259" y="5854201"/>
            <a:ext cx="6831974" cy="276999"/>
          </a:xfrm>
          <a:prstGeom prst="rect">
            <a:avLst/>
          </a:prstGeom>
          <a:solidFill>
            <a:srgbClr val="1F1A62"/>
          </a:solidFill>
          <a:ln>
            <a:solidFill>
              <a:srgbClr val="1F1A6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 a full list of the </a:t>
            </a: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brands with TV spend, see page </a:t>
            </a: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30-32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 the appendix or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click here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The image contains a complex, colorful, and abstract representation of various words, acronyms, and phrases, suggesting a chaotic mix of technology, gaming, and fantasy themes.&#10;&#10;AI-generated content may be incorrect.">
            <a:extLst>
              <a:ext uri="{FF2B5EF4-FFF2-40B4-BE49-F238E27FC236}">
                <a16:creationId xmlns:a16="http://schemas.microsoft.com/office/drawing/2014/main" id="{32081F6C-CDC0-A4FF-0B7F-519EA8BE7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558" y="630231"/>
            <a:ext cx="4840783" cy="53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71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39E6B5-9718-FB26-0BFD-3D692DBEBCAC}"/>
              </a:ext>
            </a:extLst>
          </p:cNvPr>
          <p:cNvSpPr>
            <a:spLocks/>
          </p:cNvSpPr>
          <p:nvPr/>
        </p:nvSpPr>
        <p:spPr>
          <a:xfrm>
            <a:off x="-23178" y="1696163"/>
            <a:ext cx="12215178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AAD60606-9A81-9B6D-8463-93F2EE33B5BB}"/>
              </a:ext>
            </a:extLst>
          </p:cNvPr>
          <p:cNvSpPr/>
          <p:nvPr/>
        </p:nvSpPr>
        <p:spPr>
          <a:xfrm>
            <a:off x="28163" y="4189682"/>
            <a:ext cx="3884927" cy="1722669"/>
          </a:xfrm>
          <a:prstGeom prst="wedgeRectCallout">
            <a:avLst>
              <a:gd name="adj1" fmla="val -12965"/>
              <a:gd name="adj2" fmla="val 61246"/>
            </a:avLst>
          </a:prstGeom>
          <a:solidFill>
            <a:sysClr val="window" lastClr="FFFFFF"/>
          </a:solidFill>
          <a:ln w="28575" cap="flat" cmpd="sng" algn="ctr">
            <a:solidFill>
              <a:srgbClr val="ED3C8D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“With </a:t>
            </a:r>
            <a:r>
              <a:rPr kumimoji="0" lang="en-US" sz="1400" b="1" u="none" strike="noStrike" kern="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empowering campaign visuals </a:t>
            </a:r>
            <a:r>
              <a: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and a new brand platform, “Bold Spirits, Rise” </a:t>
            </a:r>
            <a:r>
              <a:rPr kumimoji="0" lang="en-US" sz="1400" b="1" u="none" strike="noStrike" kern="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marks a new era</a:t>
            </a:r>
            <a:r>
              <a: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for DELEÓN and celebrates rising talent and fearless creativity.”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BE058D-A0A3-74CE-6B0C-38A7D4BDDCBF}"/>
              </a:ext>
            </a:extLst>
          </p:cNvPr>
          <p:cNvSpPr txBox="1"/>
          <p:nvPr/>
        </p:nvSpPr>
        <p:spPr>
          <a:xfrm>
            <a:off x="96205" y="6126447"/>
            <a:ext cx="3835153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kern="0">
                <a:solidFill>
                  <a:srgbClr val="1F1A6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Ari Anderman</a:t>
            </a: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 Head of Marketing, </a:t>
            </a:r>
            <a:r>
              <a:rPr kumimoji="0" lang="en-US" sz="1050" b="1" i="1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Diago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</a:t>
            </a:r>
            <a:r>
              <a:rPr lang="en-US" sz="900" kern="0">
                <a:solidFill>
                  <a:srgbClr val="1F1A6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LinkedIn</a:t>
            </a: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 April 2025)</a:t>
            </a: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F4DA7F8B-4F40-BB0B-823B-5C0B34DDEA0E}"/>
              </a:ext>
            </a:extLst>
          </p:cNvPr>
          <p:cNvSpPr/>
          <p:nvPr/>
        </p:nvSpPr>
        <p:spPr>
          <a:xfrm>
            <a:off x="28164" y="1771337"/>
            <a:ext cx="3963758" cy="1764919"/>
          </a:xfrm>
          <a:prstGeom prst="wedgeRectCallout">
            <a:avLst>
              <a:gd name="adj1" fmla="val -7490"/>
              <a:gd name="adj2" fmla="val 64256"/>
            </a:avLst>
          </a:prstGeom>
          <a:solidFill>
            <a:sysClr val="window" lastClr="FFFFFF"/>
          </a:solidFill>
          <a:ln w="28575" cap="flat" cmpd="sng" algn="ctr">
            <a:solidFill>
              <a:srgbClr val="ED3C8D"/>
            </a:solidFill>
            <a:prstDash val="dash"/>
          </a:ln>
          <a:effectLst/>
        </p:spPr>
        <p:txBody>
          <a:bodyPr rtlCol="0" anchor="t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62097D-8A22-0A74-5AA9-539D93ED6B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6E91F33-2828-895F-607B-C7FB086F89F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AB9B3D-B4FF-483E-263D-2F995A79CB0F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ACF50B05-F411-67F1-AE7B-7F9CCAD5A0B2}"/>
              </a:ext>
            </a:extLst>
          </p:cNvPr>
          <p:cNvSpPr/>
          <p:nvPr/>
        </p:nvSpPr>
        <p:spPr>
          <a:xfrm>
            <a:off x="8095166" y="1782667"/>
            <a:ext cx="4016741" cy="1753589"/>
          </a:xfrm>
          <a:prstGeom prst="wedgeRectCallout">
            <a:avLst>
              <a:gd name="adj1" fmla="val 6874"/>
              <a:gd name="adj2" fmla="val 63492"/>
            </a:avLst>
          </a:prstGeom>
          <a:solidFill>
            <a:sysClr val="window" lastClr="FFFFFF"/>
          </a:solidFill>
          <a:ln w="28575" cap="flat" cmpd="sng" algn="ctr">
            <a:solidFill>
              <a:srgbClr val="ED3C8D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kern="0" noProof="0">
              <a:solidFill>
                <a:srgbClr val="FF00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“With this campaign, we’re introducing </a:t>
            </a:r>
            <a:r>
              <a:rPr kumimoji="0" lang="en-US" sz="1370" b="0" i="0" u="none" strike="noStrike" kern="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J.Jill</a:t>
            </a:r>
            <a:r>
              <a:rPr kumimoji="0" lang="en-US" sz="137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to </a:t>
            </a:r>
            <a:r>
              <a:rPr kumimoji="0" lang="en-US" sz="1370" b="1" i="0" u="none" strike="noStrike" kern="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more people, in more places</a:t>
            </a:r>
            <a:r>
              <a:rPr kumimoji="0" lang="en-US" sz="137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 and inviting them to see that style isn't static... It’s a reminder that when you have the </a:t>
            </a:r>
            <a:r>
              <a:rPr lang="en-US" sz="1370" kern="0">
                <a:solidFill>
                  <a:srgbClr val="1F1A6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right story and the right strategy</a:t>
            </a:r>
            <a:r>
              <a:rPr kumimoji="0" lang="en-US" sz="137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 you can turn what’s already yours into something unstoppable.”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2FF4F6-B777-7BA0-7C66-826D8E9A997D}"/>
              </a:ext>
            </a:extLst>
          </p:cNvPr>
          <p:cNvSpPr txBox="1"/>
          <p:nvPr/>
        </p:nvSpPr>
        <p:spPr>
          <a:xfrm>
            <a:off x="7988754" y="3776198"/>
            <a:ext cx="4001695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09">
              <a:defRPr sz="10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Whitney Stratten</a:t>
            </a: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Chief Client Officer, </a:t>
            </a:r>
            <a:r>
              <a:rPr kumimoji="0" lang="en-US" sz="1050" b="1" i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Marketing Architects</a:t>
            </a:r>
            <a:endParaRPr lang="en-US" sz="105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900" b="0">
                <a:latin typeface="Arial" panose="020B0604020202020204" pitchFamily="34" charset="0"/>
                <a:cs typeface="Arial" panose="020B0604020202020204" pitchFamily="34" charset="0"/>
              </a:rPr>
              <a:t>Business Wire</a:t>
            </a: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5/19/25)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F3D271-23F2-87D8-09C4-F79349A5D4AD}"/>
              </a:ext>
            </a:extLst>
          </p:cNvPr>
          <p:cNvSpPr/>
          <p:nvPr/>
        </p:nvSpPr>
        <p:spPr>
          <a:xfrm>
            <a:off x="233916" y="464313"/>
            <a:ext cx="1175653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 brand entrants pointed to their first national TV campaign as a catalyst for expanding their visibility and building consumer trust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B9E90D-D0A5-6CDB-A520-9090C7BC7D4B}"/>
              </a:ext>
            </a:extLst>
          </p:cNvPr>
          <p:cNvSpPr txBox="1"/>
          <p:nvPr/>
        </p:nvSpPr>
        <p:spPr>
          <a:xfrm>
            <a:off x="145897" y="2140758"/>
            <a:ext cx="37729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“We want the message to 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feel relevant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to the audience that is watching the Super Bowl, which includes 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tens of millions of people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who have no familiarity with AI.”</a:t>
            </a:r>
          </a:p>
        </p:txBody>
      </p:sp>
      <p:pic>
        <p:nvPicPr>
          <p:cNvPr id="13" name="Picture 2" descr="A Brief History of the ChatGPT Logo - Logovent">
            <a:extLst>
              <a:ext uri="{FF2B5EF4-FFF2-40B4-BE49-F238E27FC236}">
                <a16:creationId xmlns:a16="http://schemas.microsoft.com/office/drawing/2014/main" id="{DC7DE300-D4E1-3072-7808-F8262C1A6E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7796" y="1841935"/>
            <a:ext cx="1667078" cy="49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B6EE03E-4859-5377-12B2-9EF6B7C7DF59}"/>
              </a:ext>
            </a:extLst>
          </p:cNvPr>
          <p:cNvSpPr txBox="1"/>
          <p:nvPr/>
        </p:nvSpPr>
        <p:spPr>
          <a:xfrm>
            <a:off x="90749" y="3766470"/>
            <a:ext cx="3901172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Kate Rouch, Chief Marketing Officer, </a:t>
            </a:r>
            <a:r>
              <a:rPr kumimoji="0" lang="en-US" sz="1050" b="1" i="1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OpenAI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(The Verge, 2/9/25)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1CCF198-D0AA-02F0-B0E7-CDFF8A3F2E41}"/>
              </a:ext>
            </a:extLst>
          </p:cNvPr>
          <p:cNvGrpSpPr/>
          <p:nvPr/>
        </p:nvGrpSpPr>
        <p:grpSpPr>
          <a:xfrm>
            <a:off x="4096835" y="4183727"/>
            <a:ext cx="3897417" cy="2349216"/>
            <a:chOff x="4096835" y="1783427"/>
            <a:chExt cx="3897417" cy="2349216"/>
          </a:xfrm>
        </p:grpSpPr>
        <p:sp>
          <p:nvSpPr>
            <p:cNvPr id="14" name="Speech Bubble: Rectangle 13">
              <a:extLst>
                <a:ext uri="{FF2B5EF4-FFF2-40B4-BE49-F238E27FC236}">
                  <a16:creationId xmlns:a16="http://schemas.microsoft.com/office/drawing/2014/main" id="{F23CE187-22DD-D402-C19C-6BCE3A975E59}"/>
                </a:ext>
              </a:extLst>
            </p:cNvPr>
            <p:cNvSpPr/>
            <p:nvPr/>
          </p:nvSpPr>
          <p:spPr>
            <a:xfrm>
              <a:off x="4127315" y="1783427"/>
              <a:ext cx="3856985" cy="1729069"/>
            </a:xfrm>
            <a:prstGeom prst="wedgeRectCallout">
              <a:avLst>
                <a:gd name="adj1" fmla="val -6361"/>
                <a:gd name="adj2" fmla="val 62452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ED3C8D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  <a:p>
              <a:pPr lvl="0" algn="ctr" defTabSz="457109">
                <a:defRPr/>
              </a:pPr>
              <a:r>
                <a:rPr lang="en-US" sz="1400" b="1" kern="0">
                  <a:solidFill>
                    <a:srgbClr val="1F1A6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“</a:t>
              </a:r>
              <a:r>
                <a:rPr lang="en-US" sz="1400" b="1" kern="0">
                  <a:solidFill>
                    <a:srgbClr val="ED3C8D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Excited to celebrate a milestone moment </a:t>
              </a:r>
              <a:r>
                <a:rPr lang="en-US" sz="1400" kern="0">
                  <a:solidFill>
                    <a:srgbClr val="1F1A6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for Kiehl’s - our </a:t>
              </a:r>
              <a:r>
                <a:rPr lang="en-US" sz="1400" b="1" kern="0">
                  <a:solidFill>
                    <a:srgbClr val="ED3C8D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first-ever national TV commercial</a:t>
              </a:r>
              <a:r>
                <a:rPr lang="en-US" sz="1400" kern="0">
                  <a:solidFill>
                    <a:srgbClr val="1F1A6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, debuting during the Oscars and spotlighting one of Hollywood’s unsung </a:t>
              </a:r>
              <a:br>
                <a:rPr lang="en-US" sz="1400" kern="0">
                  <a:solidFill>
                    <a:srgbClr val="1F1A6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</a:br>
              <a:r>
                <a:rPr lang="en-US" sz="1400" kern="0">
                  <a:solidFill>
                    <a:srgbClr val="1F1A6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heroes - stunt doubles!”</a:t>
              </a:r>
            </a:p>
            <a:p>
              <a:pPr lvl="0" algn="ctr" defTabSz="457109">
                <a:defRPr/>
              </a:pPr>
              <a:endParaRPr kumimoji="0" lang="en-US" sz="1050" b="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DCC6E6EA-BB8A-BB81-B65A-103C053492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4391" y="1841935"/>
              <a:ext cx="803218" cy="402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3663160-168A-0DFF-10C5-D9EE2654A38A}"/>
                </a:ext>
              </a:extLst>
            </p:cNvPr>
            <p:cNvSpPr txBox="1"/>
            <p:nvPr/>
          </p:nvSpPr>
          <p:spPr>
            <a:xfrm>
              <a:off x="4096835" y="3740228"/>
              <a:ext cx="3897417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457109">
                <a:defRPr sz="1000" b="1" kern="0">
                  <a:solidFill>
                    <a:srgbClr val="1F1A62"/>
                  </a:solidFill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Devin Merullo, </a:t>
              </a:r>
              <a:r>
                <a:rPr lang="en-US" sz="1050">
                  <a:latin typeface="Arial" panose="020B0604020202020204" pitchFamily="34" charset="0"/>
                  <a:cs typeface="Arial" panose="020B0604020202020204" pitchFamily="34" charset="0"/>
                </a:rPr>
                <a:t>Assistant Vice President, </a:t>
              </a:r>
              <a:r>
                <a:rPr lang="en-US" sz="1050" i="1">
                  <a:latin typeface="Arial" panose="020B0604020202020204" pitchFamily="34" charset="0"/>
                  <a:cs typeface="Arial" panose="020B0604020202020204" pitchFamily="34" charset="0"/>
                </a:rPr>
                <a:t>YSL Beauty</a:t>
              </a:r>
              <a:endParaRPr kumimoji="0" lang="en-US" sz="1050" b="1" i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(LinkedIn, March 2025)</a:t>
              </a:r>
            </a:p>
          </p:txBody>
        </p:sp>
      </p:grpSp>
      <p:pic>
        <p:nvPicPr>
          <p:cNvPr id="6" name="Picture 5" descr="TEQUILA&#10;&#10;AI-generated content may be incorrect.">
            <a:extLst>
              <a:ext uri="{FF2B5EF4-FFF2-40B4-BE49-F238E27FC236}">
                <a16:creationId xmlns:a16="http://schemas.microsoft.com/office/drawing/2014/main" id="{FBDB5843-A526-4C8F-B272-A8846ECBEA1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622" y="4317526"/>
            <a:ext cx="1345142" cy="405021"/>
          </a:xfrm>
          <a:prstGeom prst="rect">
            <a:avLst/>
          </a:prstGeom>
        </p:spPr>
      </p:pic>
      <p:sp>
        <p:nvSpPr>
          <p:cNvPr id="12" name="Speech Bubble: Rectangle 11">
            <a:hlinkClick r:id="rId7"/>
            <a:extLst>
              <a:ext uri="{FF2B5EF4-FFF2-40B4-BE49-F238E27FC236}">
                <a16:creationId xmlns:a16="http://schemas.microsoft.com/office/drawing/2014/main" id="{3EECB0EB-FE0B-FA0E-FD31-AD7630A6B79E}"/>
              </a:ext>
            </a:extLst>
          </p:cNvPr>
          <p:cNvSpPr/>
          <p:nvPr/>
        </p:nvSpPr>
        <p:spPr>
          <a:xfrm>
            <a:off x="8100664" y="4180824"/>
            <a:ext cx="4016741" cy="1705862"/>
          </a:xfrm>
          <a:prstGeom prst="wedgeRectCallout">
            <a:avLst>
              <a:gd name="adj1" fmla="val 6874"/>
              <a:gd name="adj2" fmla="val 63492"/>
            </a:avLst>
          </a:prstGeom>
          <a:solidFill>
            <a:sysClr val="window" lastClr="FFFFFF"/>
          </a:solidFill>
          <a:ln w="28575" cap="flat" cmpd="sng" algn="ctr">
            <a:solidFill>
              <a:srgbClr val="ED3C8D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algn="ctr" defTabSz="457109">
              <a:defRPr/>
            </a:pPr>
            <a:endParaRPr lang="en-US" sz="1400" kern="0">
              <a:solidFill>
                <a:srgbClr val="1F1A62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algn="ctr" defTabSz="457109">
              <a:defRPr/>
            </a:pPr>
            <a:r>
              <a:rPr lang="en-US" sz="1400" kern="0">
                <a:solidFill>
                  <a:srgbClr val="1F1A6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“We made </a:t>
            </a:r>
            <a:r>
              <a:rPr lang="en-US" sz="1400" b="1" kern="0">
                <a:solidFill>
                  <a:srgbClr val="ED3C8D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our first TV commercial </a:t>
            </a:r>
            <a:r>
              <a:rPr lang="en-US" sz="1400" kern="0">
                <a:solidFill>
                  <a:srgbClr val="1F1A6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- attacking the concept of being told that we are fine…</a:t>
            </a:r>
            <a:br>
              <a:rPr lang="en-US" sz="1400" kern="0">
                <a:solidFill>
                  <a:srgbClr val="1F1A6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1400" kern="0">
                <a:solidFill>
                  <a:srgbClr val="1F1A6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Fine is not good enough. You deserve better than fine - and we want you to feel great.”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591B0A-8010-F00D-2387-82B818F4B714}"/>
              </a:ext>
            </a:extLst>
          </p:cNvPr>
          <p:cNvSpPr txBox="1"/>
          <p:nvPr/>
        </p:nvSpPr>
        <p:spPr>
          <a:xfrm>
            <a:off x="7994252" y="6114417"/>
            <a:ext cx="4001695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09">
              <a:defRPr sz="10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Joanna Strober, CEO &amp; Founder, </a:t>
            </a:r>
            <a:r>
              <a:rPr lang="en-US" sz="1050" i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en-US" sz="1050" b="1" i="1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idi</a:t>
            </a:r>
            <a:r>
              <a:rPr kumimoji="0" lang="en-US" sz="1050" b="1" i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Health</a:t>
            </a:r>
            <a:br>
              <a:rPr kumimoji="0" lang="en-US" sz="1050" b="1" i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(Instagram, 6/25/25)</a:t>
            </a:r>
          </a:p>
        </p:txBody>
      </p:sp>
      <p:pic>
        <p:nvPicPr>
          <p:cNvPr id="26" name="Picture 25" descr="A black and white logo&#10;&#10;AI-generated content may be incorrect.">
            <a:extLst>
              <a:ext uri="{FF2B5EF4-FFF2-40B4-BE49-F238E27FC236}">
                <a16:creationId xmlns:a16="http://schemas.microsoft.com/office/drawing/2014/main" id="{65179C67-4596-C2CB-45C3-5A0E080CDE2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4F6ED"/>
              </a:clrFrom>
              <a:clrTo>
                <a:srgbClr val="F4F6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42417" y="4289079"/>
            <a:ext cx="919326" cy="38410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30B30D3-4717-B2DB-C7A6-4526E29D98F5}"/>
              </a:ext>
            </a:extLst>
          </p:cNvPr>
          <p:cNvGrpSpPr/>
          <p:nvPr/>
        </p:nvGrpSpPr>
        <p:grpSpPr>
          <a:xfrm>
            <a:off x="4028745" y="1771337"/>
            <a:ext cx="4012390" cy="2355681"/>
            <a:chOff x="4028745" y="4164428"/>
            <a:chExt cx="4012390" cy="2355681"/>
          </a:xfrm>
        </p:grpSpPr>
        <p:sp>
          <p:nvSpPr>
            <p:cNvPr id="3" name="Speech Bubble: Rectangle 2">
              <a:extLst>
                <a:ext uri="{FF2B5EF4-FFF2-40B4-BE49-F238E27FC236}">
                  <a16:creationId xmlns:a16="http://schemas.microsoft.com/office/drawing/2014/main" id="{FC807220-BE6F-E2A7-AE1E-E305636B57FA}"/>
                </a:ext>
              </a:extLst>
            </p:cNvPr>
            <p:cNvSpPr/>
            <p:nvPr/>
          </p:nvSpPr>
          <p:spPr>
            <a:xfrm>
              <a:off x="4028745" y="4175758"/>
              <a:ext cx="4012390" cy="1764919"/>
            </a:xfrm>
            <a:prstGeom prst="wedgeRectCallout">
              <a:avLst>
                <a:gd name="adj1" fmla="val -12339"/>
                <a:gd name="adj2" fmla="val 57039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ED3C8D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3FB3CE-81C3-D51C-93BF-2C285873DAE3}"/>
                </a:ext>
              </a:extLst>
            </p:cNvPr>
            <p:cNvSpPr txBox="1"/>
            <p:nvPr/>
          </p:nvSpPr>
          <p:spPr>
            <a:xfrm>
              <a:off x="4662453" y="6104611"/>
              <a:ext cx="286709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Joseph Trudeau, Co-founder, </a:t>
              </a:r>
              <a:r>
                <a:rPr kumimoji="0" lang="en-US" sz="1050" b="1" i="1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Pholicious</a:t>
              </a: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i="0" u="none" strike="noStrike" kern="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(Tatari , 2/5/25)</a:t>
              </a:r>
            </a:p>
          </p:txBody>
        </p:sp>
        <p:pic>
          <p:nvPicPr>
            <p:cNvPr id="4" name="Picture 2" descr="PhoLicious Instant Pho – PhoLicious Foods">
              <a:extLst>
                <a:ext uri="{FF2B5EF4-FFF2-40B4-BE49-F238E27FC236}">
                  <a16:creationId xmlns:a16="http://schemas.microsoft.com/office/drawing/2014/main" id="{98F76BA1-EB53-5B32-F2EC-3564EFA947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3821" y="4164428"/>
              <a:ext cx="2002092" cy="431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2" name="Picture 2" descr="J.Jill Logo - PNG Logo Vector Brand Downloads (SVG, EPS)">
            <a:extLst>
              <a:ext uri="{FF2B5EF4-FFF2-40B4-BE49-F238E27FC236}">
                <a16:creationId xmlns:a16="http://schemas.microsoft.com/office/drawing/2014/main" id="{7F5395A0-5A78-3D9B-C331-3EA491D31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9852" y="1890575"/>
            <a:ext cx="504881" cy="35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DF76347-195B-A66F-98A3-BF318DC995B7}"/>
              </a:ext>
            </a:extLst>
          </p:cNvPr>
          <p:cNvSpPr txBox="1"/>
          <p:nvPr/>
        </p:nvSpPr>
        <p:spPr>
          <a:xfrm>
            <a:off x="4001696" y="2154799"/>
            <a:ext cx="4037261" cy="1357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109">
              <a:defRPr/>
            </a:pPr>
            <a:r>
              <a:rPr lang="en-US" sz="1370" kern="0">
                <a:solidFill>
                  <a:srgbClr val="1F1A6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“</a:t>
            </a:r>
            <a:r>
              <a:rPr lang="en-US" sz="1370" b="1" kern="0">
                <a:solidFill>
                  <a:srgbClr val="ED3C8D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We thought TV was out of reach. </a:t>
            </a:r>
            <a:r>
              <a:rPr lang="en-US" sz="1370" kern="0">
                <a:solidFill>
                  <a:srgbClr val="1F1A6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Starting with $500/week in streaming retargeting felt doable, and the results gave us confidence to jump into linear. </a:t>
            </a:r>
            <a:r>
              <a:rPr lang="en-US" sz="1370" b="1" kern="0">
                <a:solidFill>
                  <a:srgbClr val="ED3C8D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TV builds trust you don’t always get on social</a:t>
            </a:r>
            <a:r>
              <a:rPr lang="en-US" sz="1370" kern="0">
                <a:solidFill>
                  <a:srgbClr val="1F1A6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 </a:t>
            </a:r>
            <a:r>
              <a:rPr lang="en-US" sz="1370" b="1" kern="0">
                <a:solidFill>
                  <a:srgbClr val="ED3C8D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People see you on TV </a:t>
            </a:r>
            <a:r>
              <a:rPr lang="en-US" sz="1370" kern="0">
                <a:solidFill>
                  <a:srgbClr val="1F1A6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and connect the dots - </a:t>
            </a:r>
            <a:r>
              <a:rPr lang="en-US" sz="1370" b="1" kern="0">
                <a:solidFill>
                  <a:srgbClr val="ED3C8D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then they buy </a:t>
            </a:r>
            <a:r>
              <a:rPr lang="en-US" sz="1370" kern="0">
                <a:solidFill>
                  <a:srgbClr val="1F1A6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on Walmart.com or in store.”</a:t>
            </a:r>
          </a:p>
        </p:txBody>
      </p:sp>
    </p:spTree>
    <p:extLst>
      <p:ext uri="{BB962C8B-B14F-4D97-AF65-F5344CB8AC3E}">
        <p14:creationId xmlns:p14="http://schemas.microsoft.com/office/powerpoint/2010/main" val="2360611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A803D-A72C-9145-99C6-6FC5A986F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19CA9E0-567B-2CEA-7E55-6201CA39DFFE}"/>
              </a:ext>
            </a:extLst>
          </p:cNvPr>
          <p:cNvSpPr>
            <a:spLocks/>
          </p:cNvSpPr>
          <p:nvPr/>
        </p:nvSpPr>
        <p:spPr>
          <a:xfrm>
            <a:off x="-23178" y="1696163"/>
            <a:ext cx="12215178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F02F376-B457-B32F-1E4A-63E931CF4208}"/>
              </a:ext>
            </a:extLst>
          </p:cNvPr>
          <p:cNvSpPr/>
          <p:nvPr/>
        </p:nvSpPr>
        <p:spPr>
          <a:xfrm>
            <a:off x="64439" y="4073464"/>
            <a:ext cx="3950893" cy="182383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F1A6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51E48F3-2A98-CFD8-0B2C-C407825F5A92}"/>
              </a:ext>
            </a:extLst>
          </p:cNvPr>
          <p:cNvSpPr/>
          <p:nvPr/>
        </p:nvSpPr>
        <p:spPr>
          <a:xfrm>
            <a:off x="4132990" y="4073464"/>
            <a:ext cx="3950893" cy="182383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F1A6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311148-FBB6-2A07-B476-12745A209F27}"/>
              </a:ext>
            </a:extLst>
          </p:cNvPr>
          <p:cNvSpPr txBox="1"/>
          <p:nvPr/>
        </p:nvSpPr>
        <p:spPr>
          <a:xfrm>
            <a:off x="438624" y="6330703"/>
            <a:ext cx="11676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: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Social media posts found across Instagram, Facebook and LinkedIn as of 4/1/26.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1AC54B-812B-7406-E8BC-73216052A3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9F01878-F885-A423-5E96-E37012F02D3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000091-B665-A682-7862-DDD0F680A928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DE77C7-FECE-FCEF-BCC4-98ACAB099798}"/>
              </a:ext>
            </a:extLst>
          </p:cNvPr>
          <p:cNvSpPr/>
          <p:nvPr/>
        </p:nvSpPr>
        <p:spPr>
          <a:xfrm>
            <a:off x="152340" y="440921"/>
            <a:ext cx="119970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002060"/>
                </a:solidFill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First-time advertisers proudly celebrate campaign launches on their social media channels, helping amplify awareness and conversation</a:t>
            </a:r>
            <a:endParaRPr lang="en-US" sz="26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A4549B0-1C0C-AEC1-51B6-ACBB6075BF94}"/>
              </a:ext>
            </a:extLst>
          </p:cNvPr>
          <p:cNvSpPr/>
          <p:nvPr/>
        </p:nvSpPr>
        <p:spPr>
          <a:xfrm>
            <a:off x="4132990" y="2007998"/>
            <a:ext cx="3950893" cy="182383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F1A6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3C17A6C-44F7-6725-6E19-62BA997C2D2F}"/>
              </a:ext>
            </a:extLst>
          </p:cNvPr>
          <p:cNvSpPr/>
          <p:nvPr/>
        </p:nvSpPr>
        <p:spPr>
          <a:xfrm>
            <a:off x="8198487" y="2007998"/>
            <a:ext cx="3950893" cy="182383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F1A6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2458182-CD5C-DD8F-F124-477F08DE502E}"/>
              </a:ext>
            </a:extLst>
          </p:cNvPr>
          <p:cNvSpPr/>
          <p:nvPr/>
        </p:nvSpPr>
        <p:spPr>
          <a:xfrm>
            <a:off x="8198487" y="4073464"/>
            <a:ext cx="3950893" cy="182383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F1A6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1F90F12-8A7D-14C8-526B-6E0D069CD085}"/>
              </a:ext>
            </a:extLst>
          </p:cNvPr>
          <p:cNvSpPr/>
          <p:nvPr/>
        </p:nvSpPr>
        <p:spPr>
          <a:xfrm>
            <a:off x="64439" y="2007998"/>
            <a:ext cx="3950893" cy="182383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F1A6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 descr="A close up of a text&#10;&#10;AI-generated content may be incorrect.">
            <a:extLst>
              <a:ext uri="{FF2B5EF4-FFF2-40B4-BE49-F238E27FC236}">
                <a16:creationId xmlns:a16="http://schemas.microsoft.com/office/drawing/2014/main" id="{544C8556-5D56-7F2E-4221-BCBF903FB5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1636" y="3124182"/>
            <a:ext cx="2483877" cy="334538"/>
          </a:xfrm>
          <a:prstGeom prst="rect">
            <a:avLst/>
          </a:prstGeom>
        </p:spPr>
      </p:pic>
      <p:pic>
        <p:nvPicPr>
          <p:cNvPr id="27" name="Picture 26" descr="A blue check mark and black text&#10;&#10;AI-generated content may be incorrect.">
            <a:extLst>
              <a:ext uri="{FF2B5EF4-FFF2-40B4-BE49-F238E27FC236}">
                <a16:creationId xmlns:a16="http://schemas.microsoft.com/office/drawing/2014/main" id="{7AEBB5E4-8CB8-3C54-1480-9034210CE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850" y="2667238"/>
            <a:ext cx="1978427" cy="517882"/>
          </a:xfrm>
          <a:prstGeom prst="rect">
            <a:avLst/>
          </a:prstGeom>
        </p:spPr>
      </p:pic>
      <p:pic>
        <p:nvPicPr>
          <p:cNvPr id="28" name="Picture 27" descr="A bottle of sunscreen with a dropper&#10;&#10;AI-generated content may be incorrect.">
            <a:extLst>
              <a:ext uri="{FF2B5EF4-FFF2-40B4-BE49-F238E27FC236}">
                <a16:creationId xmlns:a16="http://schemas.microsoft.com/office/drawing/2014/main" id="{77A20D52-FAD8-CC00-A004-095BA43C201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97" y="2337423"/>
            <a:ext cx="1146132" cy="1194904"/>
          </a:xfrm>
          <a:prstGeom prst="rect">
            <a:avLst/>
          </a:prstGeom>
          <a:ln>
            <a:solidFill>
              <a:srgbClr val="1F1A62"/>
            </a:solidFill>
          </a:ln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7069F867-4CD4-7708-EB00-1CAC9486D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3773" y="2127396"/>
            <a:ext cx="855631" cy="42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person pointing at something&#10;&#10;AI-generated content may be incorrect.">
            <a:extLst>
              <a:ext uri="{FF2B5EF4-FFF2-40B4-BE49-F238E27FC236}">
                <a16:creationId xmlns:a16="http://schemas.microsoft.com/office/drawing/2014/main" id="{F7696011-23D7-0B50-22C5-5EB2E1DE1D0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59722" y="2356539"/>
            <a:ext cx="1259665" cy="1190777"/>
          </a:xfrm>
          <a:prstGeom prst="rect">
            <a:avLst/>
          </a:prstGeom>
          <a:ln>
            <a:solidFill>
              <a:srgbClr val="1F1A62"/>
            </a:solidFill>
          </a:ln>
        </p:spPr>
      </p:pic>
      <p:pic>
        <p:nvPicPr>
          <p:cNvPr id="31" name="Picture 30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5DFC3506-BA9B-B7A7-B409-C2B1A4F92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3707" y="3007096"/>
            <a:ext cx="2521353" cy="460016"/>
          </a:xfrm>
          <a:prstGeom prst="rect">
            <a:avLst/>
          </a:prstGeom>
        </p:spPr>
      </p:pic>
      <p:pic>
        <p:nvPicPr>
          <p:cNvPr id="32" name="Picture 31" descr="A close up of a sign&#10;&#10;AI-generated content may be incorrect.">
            <a:extLst>
              <a:ext uri="{FF2B5EF4-FFF2-40B4-BE49-F238E27FC236}">
                <a16:creationId xmlns:a16="http://schemas.microsoft.com/office/drawing/2014/main" id="{51108C1D-F9CF-C8E0-FFB0-3C9881ADB1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318" y="2625529"/>
            <a:ext cx="1763965" cy="381627"/>
          </a:xfrm>
          <a:prstGeom prst="rect">
            <a:avLst/>
          </a:prstGeom>
        </p:spPr>
      </p:pic>
      <p:pic>
        <p:nvPicPr>
          <p:cNvPr id="34" name="Picture 6" descr="Megababe Beauty">
            <a:extLst>
              <a:ext uri="{FF2B5EF4-FFF2-40B4-BE49-F238E27FC236}">
                <a16:creationId xmlns:a16="http://schemas.microsoft.com/office/drawing/2014/main" id="{1594DE5B-ECE9-8FB1-273D-992839B562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0611" y="2065796"/>
            <a:ext cx="1274592" cy="48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86E7349-035A-6B8B-42C3-F3D4271F528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208" y="4709304"/>
            <a:ext cx="1495964" cy="1117467"/>
          </a:xfrm>
          <a:prstGeom prst="rect">
            <a:avLst/>
          </a:prstGeom>
        </p:spPr>
      </p:pic>
      <p:pic>
        <p:nvPicPr>
          <p:cNvPr id="37" name="Picture 36" descr="A child and child standing next to a table with lemonade&#10;&#10;AI-generated content may be incorrect.">
            <a:extLst>
              <a:ext uri="{FF2B5EF4-FFF2-40B4-BE49-F238E27FC236}">
                <a16:creationId xmlns:a16="http://schemas.microsoft.com/office/drawing/2014/main" id="{300522FC-61FE-6766-C8D0-DBF75B4B9F8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424" y="4433352"/>
            <a:ext cx="1350071" cy="1219801"/>
          </a:xfrm>
          <a:prstGeom prst="rect">
            <a:avLst/>
          </a:prstGeom>
          <a:ln>
            <a:solidFill>
              <a:srgbClr val="1F1A62"/>
            </a:solidFill>
          </a:ln>
        </p:spPr>
      </p:pic>
      <p:pic>
        <p:nvPicPr>
          <p:cNvPr id="53" name="Picture 6">
            <a:extLst>
              <a:ext uri="{FF2B5EF4-FFF2-40B4-BE49-F238E27FC236}">
                <a16:creationId xmlns:a16="http://schemas.microsoft.com/office/drawing/2014/main" id="{FDBF0CB4-B50E-FAD3-DBB6-1C77F64D7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3923" y="4126636"/>
            <a:ext cx="1284153" cy="25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The image shows a promotional message for Fay Nutrition, announcing their initial television commercial.&#10;&#10;AI-generated content may be incorrect.">
            <a:extLst>
              <a:ext uri="{FF2B5EF4-FFF2-40B4-BE49-F238E27FC236}">
                <a16:creationId xmlns:a16="http://schemas.microsoft.com/office/drawing/2014/main" id="{4582D98B-C909-C2BC-182F-7E4D683531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89034" y="3123280"/>
            <a:ext cx="2086332" cy="618944"/>
          </a:xfrm>
          <a:prstGeom prst="rect">
            <a:avLst/>
          </a:prstGeom>
        </p:spPr>
      </p:pic>
      <p:pic>
        <p:nvPicPr>
          <p:cNvPr id="60" name="Picture 59" descr="The image shows a person with curly hair wearing a pink hoodie.&#10;&#10;AI-generated content may be incorrect.">
            <a:extLst>
              <a:ext uri="{FF2B5EF4-FFF2-40B4-BE49-F238E27FC236}">
                <a16:creationId xmlns:a16="http://schemas.microsoft.com/office/drawing/2014/main" id="{63EF7B87-7982-A106-6C14-1105DD74342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34611" y="2287356"/>
            <a:ext cx="1243026" cy="1206660"/>
          </a:xfrm>
          <a:prstGeom prst="rect">
            <a:avLst/>
          </a:prstGeom>
          <a:ln>
            <a:solidFill>
              <a:srgbClr val="1F1A62"/>
            </a:solidFill>
          </a:ln>
        </p:spPr>
      </p:pic>
      <p:pic>
        <p:nvPicPr>
          <p:cNvPr id="63" name="Picture 62" descr="A black and white image of a person&#10;&#10;AI-generated content may be incorrect.">
            <a:extLst>
              <a:ext uri="{FF2B5EF4-FFF2-40B4-BE49-F238E27FC236}">
                <a16:creationId xmlns:a16="http://schemas.microsoft.com/office/drawing/2014/main" id="{946942D0-324A-AE48-8C13-AF9F0F8B9950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5492" y="4441537"/>
            <a:ext cx="2050594" cy="272739"/>
          </a:xfrm>
          <a:prstGeom prst="rect">
            <a:avLst/>
          </a:prstGeom>
        </p:spPr>
      </p:pic>
      <p:pic>
        <p:nvPicPr>
          <p:cNvPr id="1025" name="Picture 1024" descr="Follow&#10;&#10;AI-generated content may be incorrect.">
            <a:extLst>
              <a:ext uri="{FF2B5EF4-FFF2-40B4-BE49-F238E27FC236}">
                <a16:creationId xmlns:a16="http://schemas.microsoft.com/office/drawing/2014/main" id="{C744D405-3247-B0F5-72CC-A574D41C7D6C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92241" y="2663652"/>
            <a:ext cx="1377932" cy="398586"/>
          </a:xfrm>
          <a:prstGeom prst="rect">
            <a:avLst/>
          </a:prstGeom>
        </p:spPr>
      </p:pic>
      <p:pic>
        <p:nvPicPr>
          <p:cNvPr id="1029" name="Picture 4" descr="Fay Nutrition logo">
            <a:extLst>
              <a:ext uri="{FF2B5EF4-FFF2-40B4-BE49-F238E27FC236}">
                <a16:creationId xmlns:a16="http://schemas.microsoft.com/office/drawing/2014/main" id="{20C81B1B-9F2C-EC74-B3E9-C23F8C23A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065796"/>
            <a:ext cx="467028" cy="46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1032" descr="The image depicts a humorous statement about being surprised by Uresta commercial advertisements during a TV show.&#10;&#10;AI-generated content may be incorrect.">
            <a:extLst>
              <a:ext uri="{FF2B5EF4-FFF2-40B4-BE49-F238E27FC236}">
                <a16:creationId xmlns:a16="http://schemas.microsoft.com/office/drawing/2014/main" id="{0D52314B-BFE7-086C-A018-AEE204F5A90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15027" y="5189707"/>
            <a:ext cx="2605893" cy="589795"/>
          </a:xfrm>
          <a:prstGeom prst="rect">
            <a:avLst/>
          </a:prstGeom>
        </p:spPr>
      </p:pic>
      <p:pic>
        <p:nvPicPr>
          <p:cNvPr id="1037" name="Picture 1036" descr="The image shows a person wearing a beige hat and white shirt, standing amidst a backdrop of tall, dense forest trees.&#10;&#10;AI-generated content may be incorrect.">
            <a:extLst>
              <a:ext uri="{FF2B5EF4-FFF2-40B4-BE49-F238E27FC236}">
                <a16:creationId xmlns:a16="http://schemas.microsoft.com/office/drawing/2014/main" id="{A5891DFA-8BED-4A5C-3C55-9848B6CB9108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8" r="4012"/>
          <a:stretch>
            <a:fillRect/>
          </a:stretch>
        </p:blipFill>
        <p:spPr>
          <a:xfrm>
            <a:off x="147413" y="4487627"/>
            <a:ext cx="1080399" cy="998228"/>
          </a:xfrm>
          <a:prstGeom prst="rect">
            <a:avLst/>
          </a:prstGeom>
          <a:ln>
            <a:solidFill>
              <a:srgbClr val="1F1A62"/>
            </a:solidFill>
          </a:ln>
        </p:spPr>
      </p:pic>
      <p:pic>
        <p:nvPicPr>
          <p:cNvPr id="1039" name="Picture 1038" descr="The image shows a professional business card featuring Lauren Barker, who is the CEO and Co-founder of Uresta.&#10;&#10;AI-generated content may be incorrect.">
            <a:extLst>
              <a:ext uri="{FF2B5EF4-FFF2-40B4-BE49-F238E27FC236}">
                <a16:creationId xmlns:a16="http://schemas.microsoft.com/office/drawing/2014/main" id="{DF679E6C-D603-96CB-85C3-47134502B45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40426" y="4768649"/>
            <a:ext cx="1337783" cy="354839"/>
          </a:xfrm>
          <a:prstGeom prst="rect">
            <a:avLst/>
          </a:prstGeom>
        </p:spPr>
      </p:pic>
      <p:pic>
        <p:nvPicPr>
          <p:cNvPr id="1041" name="Picture 6" descr="Uresta logo">
            <a:extLst>
              <a:ext uri="{FF2B5EF4-FFF2-40B4-BE49-F238E27FC236}">
                <a16:creationId xmlns:a16="http://schemas.microsoft.com/office/drawing/2014/main" id="{572A7D5E-8E83-440A-7203-80BA38AE71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2305" y="4100930"/>
            <a:ext cx="952500" cy="53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1044" descr="The image is a promotional advertisement for a TV channel, highlighting their effort to make the process of finding the right materials for renovations easier.&#10;&#10;AI-generated content may be incorrect.">
            <a:extLst>
              <a:ext uri="{FF2B5EF4-FFF2-40B4-BE49-F238E27FC236}">
                <a16:creationId xmlns:a16="http://schemas.microsoft.com/office/drawing/2014/main" id="{293A10E4-AB25-67DA-1057-272C65D8882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511631" y="5173134"/>
            <a:ext cx="2575537" cy="492025"/>
          </a:xfrm>
          <a:prstGeom prst="rect">
            <a:avLst/>
          </a:prstGeom>
        </p:spPr>
      </p:pic>
      <p:pic>
        <p:nvPicPr>
          <p:cNvPr id="1047" name="Picture 1046" descr="A hand is holding a blue soap bar and a green soap bar, placed on a tiled wall with a soap dish and a toothbrush.&#10;&#10;AI-generated content may be incorrect.">
            <a:extLst>
              <a:ext uri="{FF2B5EF4-FFF2-40B4-BE49-F238E27FC236}">
                <a16:creationId xmlns:a16="http://schemas.microsoft.com/office/drawing/2014/main" id="{C7429730-4DB3-AD2D-283C-1668FAE76910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60"/>
          <a:stretch>
            <a:fillRect/>
          </a:stretch>
        </p:blipFill>
        <p:spPr>
          <a:xfrm>
            <a:off x="8314706" y="4487627"/>
            <a:ext cx="1154305" cy="1118643"/>
          </a:xfrm>
          <a:prstGeom prst="rect">
            <a:avLst/>
          </a:prstGeom>
          <a:ln>
            <a:solidFill>
              <a:srgbClr val="1F1A62"/>
            </a:solidFill>
          </a:ln>
        </p:spPr>
      </p:pic>
      <p:pic>
        <p:nvPicPr>
          <p:cNvPr id="1049" name="Picture 1048" descr="DesignShop has 4,700 followers and 2 followers.&#10;&#10;AI-generated content may be incorrect.">
            <a:extLst>
              <a:ext uri="{FF2B5EF4-FFF2-40B4-BE49-F238E27FC236}">
                <a16:creationId xmlns:a16="http://schemas.microsoft.com/office/drawing/2014/main" id="{F5B81808-D916-CA25-C27E-6B5A4C1AE29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562780" y="4694489"/>
            <a:ext cx="1291202" cy="428999"/>
          </a:xfrm>
          <a:prstGeom prst="rect">
            <a:avLst/>
          </a:prstGeom>
        </p:spPr>
      </p:pic>
      <p:pic>
        <p:nvPicPr>
          <p:cNvPr id="1050" name="Picture 8" descr="No photo description available.">
            <a:extLst>
              <a:ext uri="{FF2B5EF4-FFF2-40B4-BE49-F238E27FC236}">
                <a16:creationId xmlns:a16="http://schemas.microsoft.com/office/drawing/2014/main" id="{1497131B-4BDC-DE13-EAD3-03D9C85F6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9913" y="4161278"/>
            <a:ext cx="419100" cy="42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617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A352E8B-D428-0ACE-1510-6EA2D81FA3B2}"/>
              </a:ext>
            </a:extLst>
          </p:cNvPr>
          <p:cNvSpPr>
            <a:spLocks/>
          </p:cNvSpPr>
          <p:nvPr/>
        </p:nvSpPr>
        <p:spPr>
          <a:xfrm>
            <a:off x="-23178" y="1696163"/>
            <a:ext cx="12215178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F894CE-5EB9-4BB3-F6C7-477E37F6A6AA}"/>
              </a:ext>
            </a:extLst>
          </p:cNvPr>
          <p:cNvSpPr/>
          <p:nvPr/>
        </p:nvSpPr>
        <p:spPr>
          <a:xfrm>
            <a:off x="147434" y="436690"/>
            <a:ext cx="1204456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Celebrity partnerships and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associations with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marquee televised events helped brands build credibility and enhance perception among consumers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78B4AE8-AE1C-700C-94A0-0B43AB6A35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DF4A8DF2-1656-3595-F0D0-EA3199C26D5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B80195F-1E29-DD29-A61F-01CBB66B9B2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89F152-BE8F-9EB6-7045-A3DEFA5B79BC}"/>
              </a:ext>
            </a:extLst>
          </p:cNvPr>
          <p:cNvGrpSpPr/>
          <p:nvPr/>
        </p:nvGrpSpPr>
        <p:grpSpPr>
          <a:xfrm>
            <a:off x="56938" y="3091240"/>
            <a:ext cx="5440628" cy="853479"/>
            <a:chOff x="6260951" y="4238311"/>
            <a:chExt cx="6171230" cy="685114"/>
          </a:xfrm>
        </p:grpSpPr>
        <p:sp>
          <p:nvSpPr>
            <p:cNvPr id="7" name="Rectangle: Rounded Corners 6">
              <a:hlinkClick r:id="rId4"/>
              <a:extLst>
                <a:ext uri="{FF2B5EF4-FFF2-40B4-BE49-F238E27FC236}">
                  <a16:creationId xmlns:a16="http://schemas.microsoft.com/office/drawing/2014/main" id="{2ACDBCDE-4F5B-629A-8EE0-E3DF782B933C}"/>
                </a:ext>
              </a:extLst>
            </p:cNvPr>
            <p:cNvSpPr/>
            <p:nvPr/>
          </p:nvSpPr>
          <p:spPr>
            <a:xfrm>
              <a:off x="6260951" y="4238311"/>
              <a:ext cx="5999073" cy="68511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D3C8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A91EB5-29A2-0383-AF25-4B2D32CE043F}"/>
                </a:ext>
              </a:extLst>
            </p:cNvPr>
            <p:cNvSpPr txBox="1"/>
            <p:nvPr/>
          </p:nvSpPr>
          <p:spPr>
            <a:xfrm>
              <a:off x="10604067" y="4277780"/>
              <a:ext cx="1414942" cy="208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rPr>
                <a:t>April 7, 2025</a:t>
              </a:r>
            </a:p>
          </p:txBody>
        </p:sp>
        <p:sp>
          <p:nvSpPr>
            <p:cNvPr id="9" name="TextBox 8">
              <a:hlinkClick r:id="rId4"/>
              <a:extLst>
                <a:ext uri="{FF2B5EF4-FFF2-40B4-BE49-F238E27FC236}">
                  <a16:creationId xmlns:a16="http://schemas.microsoft.com/office/drawing/2014/main" id="{3FACDEB4-4D2D-3986-83AA-334FEBB71A91}"/>
                </a:ext>
              </a:extLst>
            </p:cNvPr>
            <p:cNvSpPr txBox="1"/>
            <p:nvPr/>
          </p:nvSpPr>
          <p:spPr>
            <a:xfrm>
              <a:off x="6363601" y="4428117"/>
              <a:ext cx="6068580" cy="286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1F1A62"/>
                  </a:solidFill>
                </a:rPr>
                <a:t>OGX names Shay Mitchell as first global ambassador in bold campaign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29908C-60A7-7972-B3BB-ACAE1F60E4A0}"/>
              </a:ext>
            </a:extLst>
          </p:cNvPr>
          <p:cNvGrpSpPr/>
          <p:nvPr/>
        </p:nvGrpSpPr>
        <p:grpSpPr>
          <a:xfrm>
            <a:off x="11572" y="4052010"/>
            <a:ext cx="3941369" cy="1113450"/>
            <a:chOff x="23969" y="4337968"/>
            <a:chExt cx="5279381" cy="1049264"/>
          </a:xfrm>
        </p:grpSpPr>
        <p:sp>
          <p:nvSpPr>
            <p:cNvPr id="12" name="Rectangle: Rounded Corners 11">
              <a:hlinkClick r:id="rId5"/>
              <a:extLst>
                <a:ext uri="{FF2B5EF4-FFF2-40B4-BE49-F238E27FC236}">
                  <a16:creationId xmlns:a16="http://schemas.microsoft.com/office/drawing/2014/main" id="{97CD143C-202B-7570-C0D4-754C2D0BE0F2}"/>
                </a:ext>
              </a:extLst>
            </p:cNvPr>
            <p:cNvSpPr/>
            <p:nvPr/>
          </p:nvSpPr>
          <p:spPr>
            <a:xfrm>
              <a:off x="23969" y="4337968"/>
              <a:ext cx="5182859" cy="1049264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1F1A6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TextBox 14">
              <a:hlinkClick r:id="rId5"/>
              <a:extLst>
                <a:ext uri="{FF2B5EF4-FFF2-40B4-BE49-F238E27FC236}">
                  <a16:creationId xmlns:a16="http://schemas.microsoft.com/office/drawing/2014/main" id="{E1BAA308-043C-015B-EB13-3C78E9510620}"/>
                </a:ext>
              </a:extLst>
            </p:cNvPr>
            <p:cNvSpPr txBox="1"/>
            <p:nvPr/>
          </p:nvSpPr>
          <p:spPr>
            <a:xfrm>
              <a:off x="120491" y="4613798"/>
              <a:ext cx="5182859" cy="696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1400" b="1">
                  <a:solidFill>
                    <a:srgbClr val="1F1A62"/>
                  </a:solidFill>
                </a:rPr>
                <a:t>National Retailer </a:t>
              </a:r>
              <a:r>
                <a:rPr lang="en-US" sz="1400" b="1" err="1">
                  <a:solidFill>
                    <a:srgbClr val="1F1A62"/>
                  </a:solidFill>
                </a:rPr>
                <a:t>J.Jill</a:t>
              </a:r>
              <a:r>
                <a:rPr lang="en-US" sz="1400" b="1">
                  <a:solidFill>
                    <a:srgbClr val="1F1A62"/>
                  </a:solidFill>
                </a:rPr>
                <a:t> and Marketing Architects Debut New TV Campaign to Tell a Deeper Brand Story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Playfair Display" panose="020F0502020204030204" pitchFamily="2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407557-2795-9A87-CC6D-D3FF855E1FA7}"/>
                </a:ext>
              </a:extLst>
            </p:cNvPr>
            <p:cNvSpPr txBox="1"/>
            <p:nvPr/>
          </p:nvSpPr>
          <p:spPr>
            <a:xfrm>
              <a:off x="3870382" y="4354552"/>
              <a:ext cx="1382825" cy="232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May 19, 2025</a:t>
              </a:r>
            </a:p>
          </p:txBody>
        </p:sp>
      </p:grpSp>
      <p:pic>
        <p:nvPicPr>
          <p:cNvPr id="17" name="Picture 16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0A650741-A931-38A1-2327-DE25C339398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62" y="3174038"/>
            <a:ext cx="748586" cy="23479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7A3E450-4600-E53D-C3BA-13C642A36CF1}"/>
              </a:ext>
            </a:extLst>
          </p:cNvPr>
          <p:cNvGrpSpPr/>
          <p:nvPr/>
        </p:nvGrpSpPr>
        <p:grpSpPr>
          <a:xfrm>
            <a:off x="5401631" y="3131254"/>
            <a:ext cx="6707979" cy="912098"/>
            <a:chOff x="5981670" y="3170546"/>
            <a:chExt cx="6129895" cy="73632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E32857B-F640-132B-0451-E998EA725DBF}"/>
                </a:ext>
              </a:extLst>
            </p:cNvPr>
            <p:cNvGrpSpPr/>
            <p:nvPr/>
          </p:nvGrpSpPr>
          <p:grpSpPr>
            <a:xfrm>
              <a:off x="5981670" y="3170546"/>
              <a:ext cx="6129895" cy="736327"/>
              <a:chOff x="7067768" y="3266087"/>
              <a:chExt cx="5794687" cy="934684"/>
            </a:xfrm>
          </p:grpSpPr>
          <p:sp>
            <p:nvSpPr>
              <p:cNvPr id="25" name="Rectangle: Rounded Corners 24">
                <a:hlinkClick r:id="rId7"/>
                <a:extLst>
                  <a:ext uri="{FF2B5EF4-FFF2-40B4-BE49-F238E27FC236}">
                    <a16:creationId xmlns:a16="http://schemas.microsoft.com/office/drawing/2014/main" id="{DC385945-981B-7EBE-C418-A4221FDA12B7}"/>
                  </a:ext>
                </a:extLst>
              </p:cNvPr>
              <p:cNvSpPr/>
              <p:nvPr/>
            </p:nvSpPr>
            <p:spPr>
              <a:xfrm>
                <a:off x="7067768" y="3266087"/>
                <a:ext cx="5794687" cy="934684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rgbClr val="1F1A6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860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DDA9819-CE99-DE30-43A2-1283AED0BD4D}"/>
                  </a:ext>
                </a:extLst>
              </p:cNvPr>
              <p:cNvSpPr txBox="1"/>
              <p:nvPr/>
            </p:nvSpPr>
            <p:spPr>
              <a:xfrm>
                <a:off x="11336762" y="3295410"/>
                <a:ext cx="1414942" cy="252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5860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1F1A62"/>
                    </a:solidFill>
                    <a:effectLst/>
                    <a:uLnTx/>
                    <a:uFillTx/>
                    <a:latin typeface="Helvetica Light" panose="020B0403020202020204"/>
                    <a:ea typeface="Open Sans" panose="020B0606030504020204" pitchFamily="34" charset="0"/>
                    <a:cs typeface="Open Sans" panose="020B0606030504020204" pitchFamily="34" charset="0"/>
                  </a:rPr>
                  <a:t>September 1, 2025</a:t>
                </a:r>
              </a:p>
            </p:txBody>
          </p:sp>
        </p:grpSp>
        <p:sp>
          <p:nvSpPr>
            <p:cNvPr id="24" name="TextBox 23">
              <a:hlinkClick r:id="rId7"/>
              <a:extLst>
                <a:ext uri="{FF2B5EF4-FFF2-40B4-BE49-F238E27FC236}">
                  <a16:creationId xmlns:a16="http://schemas.microsoft.com/office/drawing/2014/main" id="{46C18CBF-351B-6027-263B-690429C49079}"/>
                </a:ext>
              </a:extLst>
            </p:cNvPr>
            <p:cNvSpPr txBox="1">
              <a:spLocks/>
            </p:cNvSpPr>
            <p:nvPr/>
          </p:nvSpPr>
          <p:spPr>
            <a:xfrm>
              <a:off x="6035540" y="3546822"/>
              <a:ext cx="6068580" cy="2981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en-US" b="1">
                  <a:solidFill>
                    <a:srgbClr val="1F1A62"/>
                  </a:solidFill>
                </a:rPr>
                <a:t>Cody Campbell’s group launches TV blitz to “save college sports”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DD87C66-4E61-E9B9-F98A-2F913AB35BA1}"/>
              </a:ext>
            </a:extLst>
          </p:cNvPr>
          <p:cNvGrpSpPr/>
          <p:nvPr/>
        </p:nvGrpSpPr>
        <p:grpSpPr>
          <a:xfrm>
            <a:off x="64487" y="1960480"/>
            <a:ext cx="2868997" cy="994197"/>
            <a:chOff x="64487" y="1494144"/>
            <a:chExt cx="2868997" cy="1202979"/>
          </a:xfrm>
        </p:grpSpPr>
        <p:sp>
          <p:nvSpPr>
            <p:cNvPr id="28" name="Rectangle: Rounded Corners 27">
              <a:hlinkClick r:id="rId8"/>
              <a:extLst>
                <a:ext uri="{FF2B5EF4-FFF2-40B4-BE49-F238E27FC236}">
                  <a16:creationId xmlns:a16="http://schemas.microsoft.com/office/drawing/2014/main" id="{35F4AE0B-9D2C-431F-212C-4B36CBC9FE00}"/>
                </a:ext>
              </a:extLst>
            </p:cNvPr>
            <p:cNvSpPr/>
            <p:nvPr/>
          </p:nvSpPr>
          <p:spPr>
            <a:xfrm>
              <a:off x="64487" y="1494144"/>
              <a:ext cx="2818659" cy="1202979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0BFF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6082"/>
              <a:endParaRPr lang="en-US" sz="200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45645D3-F2BB-E510-4398-CAFDDDB9CB28}"/>
                </a:ext>
              </a:extLst>
            </p:cNvPr>
            <p:cNvGrpSpPr/>
            <p:nvPr/>
          </p:nvGrpSpPr>
          <p:grpSpPr>
            <a:xfrm>
              <a:off x="71792" y="1547520"/>
              <a:ext cx="2861692" cy="957706"/>
              <a:chOff x="-5113057" y="1733092"/>
              <a:chExt cx="2861692" cy="957706"/>
            </a:xfrm>
          </p:grpSpPr>
          <p:sp>
            <p:nvSpPr>
              <p:cNvPr id="33" name="TextBox 32">
                <a:hlinkClick r:id="rId8"/>
                <a:extLst>
                  <a:ext uri="{FF2B5EF4-FFF2-40B4-BE49-F238E27FC236}">
                    <a16:creationId xmlns:a16="http://schemas.microsoft.com/office/drawing/2014/main" id="{F1654FEC-C4C7-C1BA-307C-749B37921DFE}"/>
                  </a:ext>
                </a:extLst>
              </p:cNvPr>
              <p:cNvSpPr txBox="1"/>
              <p:nvPr/>
            </p:nvSpPr>
            <p:spPr>
              <a:xfrm>
                <a:off x="-5113057" y="2044467"/>
                <a:ext cx="286169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>
                    <a:solidFill>
                      <a:srgbClr val="1F1A62"/>
                    </a:solidFill>
                    <a:latin typeface="Oriya Sangam MN" pitchFamily="2" charset="0"/>
                    <a:ea typeface="Arial Unicode MS" panose="020B0604020202020204" pitchFamily="34" charset="-128"/>
                    <a:cs typeface="Oriya Sangam MN" pitchFamily="2" charset="0"/>
                  </a:rPr>
                  <a:t>OpenAI to Air Its First Super Bowl Ad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FCDFCD1-5B06-B635-8A32-137B38863922}"/>
                  </a:ext>
                </a:extLst>
              </p:cNvPr>
              <p:cNvSpPr txBox="1"/>
              <p:nvPr/>
            </p:nvSpPr>
            <p:spPr>
              <a:xfrm>
                <a:off x="-3506294" y="1733092"/>
                <a:ext cx="118686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>
                    <a:solidFill>
                      <a:srgbClr val="1F1A6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February 5</a:t>
                </a: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1F1A62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rPr>
                  <a:t>, 2025</a:t>
                </a:r>
              </a:p>
            </p:txBody>
          </p:sp>
        </p:grpSp>
        <p:pic>
          <p:nvPicPr>
            <p:cNvPr id="31" name="Picture 30" descr="A black text on a white background&#10;&#10;AI-generated content may be incorrect.">
              <a:extLst>
                <a:ext uri="{FF2B5EF4-FFF2-40B4-BE49-F238E27FC236}">
                  <a16:creationId xmlns:a16="http://schemas.microsoft.com/office/drawing/2014/main" id="{A555A64B-D73F-DD4D-0124-63F665809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003" y="1583844"/>
              <a:ext cx="584884" cy="26186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EFC18AA-AE38-826E-8710-2A531A1F49E2}"/>
              </a:ext>
            </a:extLst>
          </p:cNvPr>
          <p:cNvGrpSpPr/>
          <p:nvPr/>
        </p:nvGrpSpPr>
        <p:grpSpPr>
          <a:xfrm>
            <a:off x="3005275" y="1891737"/>
            <a:ext cx="4628845" cy="1091807"/>
            <a:chOff x="3005275" y="1412262"/>
            <a:chExt cx="4628845" cy="124546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04C41CF-27AF-C018-42C6-55237983BB98}"/>
                </a:ext>
              </a:extLst>
            </p:cNvPr>
            <p:cNvGrpSpPr/>
            <p:nvPr/>
          </p:nvGrpSpPr>
          <p:grpSpPr>
            <a:xfrm>
              <a:off x="3005275" y="1412262"/>
              <a:ext cx="4628845" cy="1245463"/>
              <a:chOff x="3005275" y="1775458"/>
              <a:chExt cx="4628845" cy="1523702"/>
            </a:xfrm>
          </p:grpSpPr>
          <p:sp>
            <p:nvSpPr>
              <p:cNvPr id="38" name="Rectangle: Rounded Corners 37">
                <a:hlinkClick r:id="rId10"/>
                <a:extLst>
                  <a:ext uri="{FF2B5EF4-FFF2-40B4-BE49-F238E27FC236}">
                    <a16:creationId xmlns:a16="http://schemas.microsoft.com/office/drawing/2014/main" id="{FDF77C1B-D6DE-EBF9-A2CC-DEC632958417}"/>
                  </a:ext>
                </a:extLst>
              </p:cNvPr>
              <p:cNvSpPr/>
              <p:nvPr/>
            </p:nvSpPr>
            <p:spPr>
              <a:xfrm>
                <a:off x="3005275" y="1775458"/>
                <a:ext cx="4487336" cy="1523702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FF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860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2EF1FF73-F410-2C58-0D0F-4234EFAB97EE}"/>
                  </a:ext>
                </a:extLst>
              </p:cNvPr>
              <p:cNvGrpSpPr/>
              <p:nvPr/>
            </p:nvGrpSpPr>
            <p:grpSpPr>
              <a:xfrm>
                <a:off x="3068662" y="1824486"/>
                <a:ext cx="4565458" cy="1280943"/>
                <a:chOff x="-5334793" y="4950884"/>
                <a:chExt cx="4565458" cy="1237188"/>
              </a:xfrm>
            </p:grpSpPr>
            <p:sp>
              <p:nvSpPr>
                <p:cNvPr id="40" name="TextBox 39">
                  <a:hlinkClick r:id="rId10"/>
                  <a:extLst>
                    <a:ext uri="{FF2B5EF4-FFF2-40B4-BE49-F238E27FC236}">
                      <a16:creationId xmlns:a16="http://schemas.microsoft.com/office/drawing/2014/main" id="{941EE595-D85E-4A39-EFB9-ECFA343CC85B}"/>
                    </a:ext>
                  </a:extLst>
                </p:cNvPr>
                <p:cNvSpPr txBox="1"/>
                <p:nvPr/>
              </p:nvSpPr>
              <p:spPr>
                <a:xfrm>
                  <a:off x="-5334793" y="5206155"/>
                  <a:ext cx="4565458" cy="98191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600">
                      <a:solidFill>
                        <a:srgbClr val="1F1A62"/>
                      </a:solidFill>
                      <a:latin typeface="Baskerville" panose="02020502070401020303" pitchFamily="18" charset="0"/>
                      <a:ea typeface="Baskerville" panose="02020502070401020303" pitchFamily="18" charset="0"/>
                      <a:cs typeface="Angsana New" panose="02020603050405020304" pitchFamily="18" charset="-34"/>
                    </a:rPr>
                    <a:t>Kiehl’s Makes National Commercial Debut During Oscars 2025 With Western Campaign Honoring Hollywood Stunt Performers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A7FE94B0-3A61-F77F-A28D-F745CFFB243F}"/>
                    </a:ext>
                  </a:extLst>
                </p:cNvPr>
                <p:cNvSpPr txBox="1"/>
                <p:nvPr/>
              </p:nvSpPr>
              <p:spPr>
                <a:xfrm>
                  <a:off x="-2126428" y="4950884"/>
                  <a:ext cx="1146496" cy="2909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F1A62"/>
                      </a:solidFill>
                      <a:effectLst/>
                      <a:uLnTx/>
                      <a:uFillTx/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rPr>
                    <a:t>March 2, 2025</a:t>
                  </a:r>
                </a:p>
              </p:txBody>
            </p:sp>
          </p:grpSp>
        </p:grpSp>
        <p:pic>
          <p:nvPicPr>
            <p:cNvPr id="37" name="Picture 36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B4141281-42B4-7E03-59BB-84DDD0207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7580" y="1507962"/>
              <a:ext cx="748313" cy="21167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158D719-A914-58D5-DE6B-CAE5084919BD}"/>
              </a:ext>
            </a:extLst>
          </p:cNvPr>
          <p:cNvGrpSpPr/>
          <p:nvPr/>
        </p:nvGrpSpPr>
        <p:grpSpPr>
          <a:xfrm>
            <a:off x="7976833" y="4123497"/>
            <a:ext cx="4141303" cy="1045134"/>
            <a:chOff x="11354174" y="3123025"/>
            <a:chExt cx="2246477" cy="871075"/>
          </a:xfrm>
        </p:grpSpPr>
        <p:sp>
          <p:nvSpPr>
            <p:cNvPr id="47" name="Rectangle: Rounded Corners 46">
              <a:hlinkClick r:id="rId12"/>
              <a:extLst>
                <a:ext uri="{FF2B5EF4-FFF2-40B4-BE49-F238E27FC236}">
                  <a16:creationId xmlns:a16="http://schemas.microsoft.com/office/drawing/2014/main" id="{D400EC64-E46F-DDF8-A2AB-4735D12B7185}"/>
                </a:ext>
              </a:extLst>
            </p:cNvPr>
            <p:cNvSpPr/>
            <p:nvPr/>
          </p:nvSpPr>
          <p:spPr>
            <a:xfrm>
              <a:off x="11354174" y="3123025"/>
              <a:ext cx="2246477" cy="871075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1F1A6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5524E85-0EB7-CA55-322F-A9645E728F05}"/>
                </a:ext>
              </a:extLst>
            </p:cNvPr>
            <p:cNvGrpSpPr/>
            <p:nvPr/>
          </p:nvGrpSpPr>
          <p:grpSpPr>
            <a:xfrm>
              <a:off x="11426758" y="3142563"/>
              <a:ext cx="2171491" cy="842447"/>
              <a:chOff x="-3170097" y="219750"/>
              <a:chExt cx="2171491" cy="842447"/>
            </a:xfrm>
          </p:grpSpPr>
          <p:sp>
            <p:nvSpPr>
              <p:cNvPr id="49" name="TextBox 48">
                <a:hlinkClick r:id="rId12"/>
                <a:extLst>
                  <a:ext uri="{FF2B5EF4-FFF2-40B4-BE49-F238E27FC236}">
                    <a16:creationId xmlns:a16="http://schemas.microsoft.com/office/drawing/2014/main" id="{81894D4C-5109-B9D2-02ED-AABE5F1B5E26}"/>
                  </a:ext>
                </a:extLst>
              </p:cNvPr>
              <p:cNvSpPr txBox="1"/>
              <p:nvPr/>
            </p:nvSpPr>
            <p:spPr>
              <a:xfrm>
                <a:off x="-3170097" y="472203"/>
                <a:ext cx="2171491" cy="5899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err="1">
                    <a:solidFill>
                      <a:srgbClr val="1F1A62"/>
                    </a:solidFill>
                  </a:rPr>
                  <a:t>Vktry’s</a:t>
                </a:r>
                <a:r>
                  <a:rPr lang="en-US" sz="2000">
                    <a:solidFill>
                      <a:srgbClr val="1F1A62"/>
                    </a:solidFill>
                  </a:rPr>
                  <a:t> Marketing Grows Up with First National TV Ad Campaign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720D121-D1C5-42C8-B0DD-C99A6275E0C8}"/>
                  </a:ext>
                </a:extLst>
              </p:cNvPr>
              <p:cNvSpPr txBox="1"/>
              <p:nvPr/>
            </p:nvSpPr>
            <p:spPr>
              <a:xfrm>
                <a:off x="-1772557" y="219750"/>
                <a:ext cx="707754" cy="205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>
                    <a:solidFill>
                      <a:srgbClr val="1F1A6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November 10</a:t>
                </a: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1F1A62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rPr>
                  <a:t>, 2025</a:t>
                </a: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19B7C8D-8B39-BE34-3C4C-B0B42C33E95B}"/>
              </a:ext>
            </a:extLst>
          </p:cNvPr>
          <p:cNvGrpSpPr/>
          <p:nvPr/>
        </p:nvGrpSpPr>
        <p:grpSpPr>
          <a:xfrm>
            <a:off x="7578734" y="1885793"/>
            <a:ext cx="4548779" cy="1123888"/>
            <a:chOff x="7578734" y="1406583"/>
            <a:chExt cx="4548779" cy="1282059"/>
          </a:xfrm>
        </p:grpSpPr>
        <p:sp>
          <p:nvSpPr>
            <p:cNvPr id="53" name="Rectangle: Rounded Corners 52">
              <a:hlinkClick r:id="rId13"/>
              <a:extLst>
                <a:ext uri="{FF2B5EF4-FFF2-40B4-BE49-F238E27FC236}">
                  <a16:creationId xmlns:a16="http://schemas.microsoft.com/office/drawing/2014/main" id="{FDC66CE7-2A30-0DE3-F827-8C2E99478C5F}"/>
                </a:ext>
              </a:extLst>
            </p:cNvPr>
            <p:cNvSpPr/>
            <p:nvPr/>
          </p:nvSpPr>
          <p:spPr>
            <a:xfrm>
              <a:off x="7578734" y="1406583"/>
              <a:ext cx="4548779" cy="1282059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D3C8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5" name="TextBox 54">
              <a:hlinkClick r:id="rId13"/>
              <a:extLst>
                <a:ext uri="{FF2B5EF4-FFF2-40B4-BE49-F238E27FC236}">
                  <a16:creationId xmlns:a16="http://schemas.microsoft.com/office/drawing/2014/main" id="{C23546CE-39FD-6D36-2124-3B00544B1608}"/>
                </a:ext>
              </a:extLst>
            </p:cNvPr>
            <p:cNvSpPr txBox="1"/>
            <p:nvPr/>
          </p:nvSpPr>
          <p:spPr>
            <a:xfrm>
              <a:off x="7655881" y="1625627"/>
              <a:ext cx="442934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rgbClr val="1F1A62"/>
                  </a:solidFill>
                  <a:latin typeface="Baskerville" panose="02020502070401020303" pitchFamily="18" charset="0"/>
                  <a:ea typeface="Baskerville" panose="02020502070401020303" pitchFamily="18" charset="0"/>
                  <a:cs typeface="Angsana New" panose="02020603050405020304" pitchFamily="18" charset="-34"/>
                </a:defRPr>
              </a:lvl1pPr>
            </a:lstStyle>
            <a:p>
              <a:r>
                <a:rPr lang="en-US" sz="1800"/>
                <a:t>Why Jennifer Aniston Says ‘No Gimmicks Needed’ in Her Hair Care Brand </a:t>
              </a:r>
              <a:r>
                <a:rPr lang="en-US" sz="1800" err="1"/>
                <a:t>LolaVie’s</a:t>
              </a:r>
              <a:r>
                <a:rPr lang="en-US" sz="1800"/>
                <a:t> First TV Campaign</a:t>
              </a:r>
            </a:p>
          </p:txBody>
        </p:sp>
        <p:pic>
          <p:nvPicPr>
            <p:cNvPr id="56" name="Picture 55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A34D9612-2B0F-83C6-C117-5B394A6A8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99414" y="1473258"/>
              <a:ext cx="748313" cy="211674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2DA9AAE-EF0A-EB0E-738A-7F8049AD0446}"/>
                </a:ext>
              </a:extLst>
            </p:cNvPr>
            <p:cNvSpPr txBox="1"/>
            <p:nvPr/>
          </p:nvSpPr>
          <p:spPr>
            <a:xfrm>
              <a:off x="10905872" y="1434473"/>
              <a:ext cx="11464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May </a:t>
              </a:r>
              <a:r>
                <a:rPr lang="en-US" sz="1000">
                  <a:solidFill>
                    <a:srgbClr val="1F1A62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13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, 2025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853AAE6-7ECE-B3BB-E370-228EE776E6A1}"/>
              </a:ext>
            </a:extLst>
          </p:cNvPr>
          <p:cNvGrpSpPr/>
          <p:nvPr/>
        </p:nvGrpSpPr>
        <p:grpSpPr>
          <a:xfrm>
            <a:off x="3968194" y="4135982"/>
            <a:ext cx="3936390" cy="1046957"/>
            <a:chOff x="94701" y="4869457"/>
            <a:chExt cx="3775204" cy="1198517"/>
          </a:xfrm>
        </p:grpSpPr>
        <p:sp>
          <p:nvSpPr>
            <p:cNvPr id="59" name="Rectangle: Rounded Corners 83">
              <a:hlinkClick r:id="rId14"/>
              <a:extLst>
                <a:ext uri="{FF2B5EF4-FFF2-40B4-BE49-F238E27FC236}">
                  <a16:creationId xmlns:a16="http://schemas.microsoft.com/office/drawing/2014/main" id="{DDABAD8A-4F28-5096-152E-33103D2486CB}"/>
                </a:ext>
              </a:extLst>
            </p:cNvPr>
            <p:cNvSpPr/>
            <p:nvPr/>
          </p:nvSpPr>
          <p:spPr>
            <a:xfrm>
              <a:off x="94701" y="4869457"/>
              <a:ext cx="3775204" cy="119851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D3C8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br>
                <a:rPr lang="en-US" sz="2000">
                  <a:solidFill>
                    <a:srgbClr val="1F1A62"/>
                  </a:solidFill>
                </a:rPr>
              </a:br>
              <a:endParaRPr lang="en-US" sz="2000">
                <a:solidFill>
                  <a:srgbClr val="1F1A62"/>
                </a:solidFill>
                <a:effectLst/>
              </a:endParaRPr>
            </a:p>
          </p:txBody>
        </p:sp>
        <p:sp>
          <p:nvSpPr>
            <p:cNvPr id="60" name="TextBox 59">
              <a:hlinkClick r:id="rId14"/>
              <a:extLst>
                <a:ext uri="{FF2B5EF4-FFF2-40B4-BE49-F238E27FC236}">
                  <a16:creationId xmlns:a16="http://schemas.microsoft.com/office/drawing/2014/main" id="{4D94347F-AAB9-1C03-B75A-74A94D121B3F}"/>
                </a:ext>
              </a:extLst>
            </p:cNvPr>
            <p:cNvSpPr txBox="1"/>
            <p:nvPr/>
          </p:nvSpPr>
          <p:spPr>
            <a:xfrm>
              <a:off x="133148" y="5286288"/>
              <a:ext cx="3659455" cy="7398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1F1A62"/>
                  </a:solidFill>
                </a:rPr>
                <a:t>Derek Jeter Fronts Arena Club’s Debut TV Spot from Orchard</a:t>
              </a:r>
              <a:endParaRPr lang="en-US" b="1">
                <a:solidFill>
                  <a:srgbClr val="1F1A62"/>
                </a:solidFill>
                <a:effectLst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89FEA18-C868-125C-3CDC-BDDD119B56D9}"/>
                </a:ext>
              </a:extLst>
            </p:cNvPr>
            <p:cNvSpPr txBox="1"/>
            <p:nvPr/>
          </p:nvSpPr>
          <p:spPr>
            <a:xfrm>
              <a:off x="2408075" y="4930184"/>
              <a:ext cx="1186861" cy="281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June 6, 2025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F7CB93B-05A0-3B59-B76D-0C8DEC3216A5}"/>
              </a:ext>
            </a:extLst>
          </p:cNvPr>
          <p:cNvGrpSpPr/>
          <p:nvPr/>
        </p:nvGrpSpPr>
        <p:grpSpPr>
          <a:xfrm>
            <a:off x="6117866" y="5300010"/>
            <a:ext cx="5934501" cy="1036360"/>
            <a:chOff x="5993148" y="4873185"/>
            <a:chExt cx="6059220" cy="1253996"/>
          </a:xfrm>
        </p:grpSpPr>
        <p:sp>
          <p:nvSpPr>
            <p:cNvPr id="64" name="Rectangle: Rounded Corners 83">
              <a:hlinkClick r:id="rId15"/>
              <a:extLst>
                <a:ext uri="{FF2B5EF4-FFF2-40B4-BE49-F238E27FC236}">
                  <a16:creationId xmlns:a16="http://schemas.microsoft.com/office/drawing/2014/main" id="{DEF83917-6326-66C8-142F-7BC0E074DAF3}"/>
                </a:ext>
              </a:extLst>
            </p:cNvPr>
            <p:cNvSpPr/>
            <p:nvPr/>
          </p:nvSpPr>
          <p:spPr>
            <a:xfrm>
              <a:off x="5993148" y="4873185"/>
              <a:ext cx="6059220" cy="125399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D3C8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br>
                <a:rPr lang="en-US" sz="2000">
                  <a:solidFill>
                    <a:srgbClr val="1F1A62"/>
                  </a:solidFill>
                </a:rPr>
              </a:br>
              <a:endParaRPr lang="en-US" sz="2000">
                <a:solidFill>
                  <a:srgbClr val="1F1A62"/>
                </a:solidFill>
                <a:effectLst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D4B30A1-7811-5809-03D9-34B8C492ACB8}"/>
                </a:ext>
              </a:extLst>
            </p:cNvPr>
            <p:cNvSpPr txBox="1"/>
            <p:nvPr/>
          </p:nvSpPr>
          <p:spPr>
            <a:xfrm>
              <a:off x="10714271" y="4965028"/>
              <a:ext cx="1186861" cy="297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>
                  <a:solidFill>
                    <a:srgbClr val="1F1A62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March 20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, 2025</a:t>
              </a:r>
            </a:p>
          </p:txBody>
        </p:sp>
        <p:sp>
          <p:nvSpPr>
            <p:cNvPr id="67" name="TextBox 66">
              <a:hlinkClick r:id="rId15"/>
              <a:extLst>
                <a:ext uri="{FF2B5EF4-FFF2-40B4-BE49-F238E27FC236}">
                  <a16:creationId xmlns:a16="http://schemas.microsoft.com/office/drawing/2014/main" id="{73003A98-1D58-B02A-5B70-0B4340A7398C}"/>
                </a:ext>
              </a:extLst>
            </p:cNvPr>
            <p:cNvSpPr txBox="1"/>
            <p:nvPr/>
          </p:nvSpPr>
          <p:spPr>
            <a:xfrm>
              <a:off x="6206518" y="5266142"/>
              <a:ext cx="5689422" cy="7820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1F1A62"/>
                  </a:solidFill>
                </a:rPr>
                <a:t>Andersen Windows Announces New ‘Nice Windows’ Ad Campaign Featuring Drew and Jonathan Scott</a:t>
              </a:r>
              <a:endParaRPr lang="en-US" sz="1200" b="1">
                <a:solidFill>
                  <a:srgbClr val="1F1A62"/>
                </a:solidFill>
                <a:effectLst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8276891A-FD3E-A131-15AC-D971EEEAA946}"/>
              </a:ext>
            </a:extLst>
          </p:cNvPr>
          <p:cNvSpPr txBox="1"/>
          <p:nvPr/>
        </p:nvSpPr>
        <p:spPr>
          <a:xfrm>
            <a:off x="438624" y="6356293"/>
            <a:ext cx="11676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Note: Magenta border represents celebrity partnerships, blue border represents high-profile announcements like the Super Bowl or Oscars.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2054" name="Picture 6" descr="Chief Marketer Logo Chief Marketer | LinkedIn">
            <a:extLst>
              <a:ext uri="{FF2B5EF4-FFF2-40B4-BE49-F238E27FC236}">
                <a16:creationId xmlns:a16="http://schemas.microsoft.com/office/drawing/2014/main" id="{1DAE5A6A-7FAF-C8AC-CF78-CF9380A98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2981" y="3991036"/>
            <a:ext cx="1221510" cy="67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ndersen Windows Introduces Bold New Look and Launches National ...">
            <a:extLst>
              <a:ext uri="{FF2B5EF4-FFF2-40B4-BE49-F238E27FC236}">
                <a16:creationId xmlns:a16="http://schemas.microsoft.com/office/drawing/2014/main" id="{AC377A87-392F-951D-8703-53CE1F84B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6106" y="5367604"/>
            <a:ext cx="1770728" cy="26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61F7AC18-E750-542D-BF18-F2355F335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7566" y="3170547"/>
            <a:ext cx="1234906" cy="47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Brand Identity for Little Black Book by Freytag Anderson - BP&amp;O | Book ...">
            <a:extLst>
              <a:ext uri="{FF2B5EF4-FFF2-40B4-BE49-F238E27FC236}">
                <a16:creationId xmlns:a16="http://schemas.microsoft.com/office/drawing/2014/main" id="{D5A43229-527C-2D66-D071-7DBF0BD177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1046" y="4213334"/>
            <a:ext cx="267728" cy="3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2364EAE-8979-9877-1378-6F4EF0850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708" y="4118311"/>
            <a:ext cx="1211941" cy="22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4F9CB83-F920-6483-F580-483435099EDB}"/>
              </a:ext>
            </a:extLst>
          </p:cNvPr>
          <p:cNvGrpSpPr/>
          <p:nvPr/>
        </p:nvGrpSpPr>
        <p:grpSpPr>
          <a:xfrm>
            <a:off x="24493" y="5298892"/>
            <a:ext cx="6425400" cy="979065"/>
            <a:chOff x="6135991" y="2611537"/>
            <a:chExt cx="6586945" cy="9299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95BF68F-D5E1-C3B7-1C02-329B1C488C73}"/>
                </a:ext>
              </a:extLst>
            </p:cNvPr>
            <p:cNvGrpSpPr/>
            <p:nvPr/>
          </p:nvGrpSpPr>
          <p:grpSpPr>
            <a:xfrm>
              <a:off x="6135991" y="2611537"/>
              <a:ext cx="6586945" cy="929900"/>
              <a:chOff x="5981670" y="3170546"/>
              <a:chExt cx="6757055" cy="741566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3C2750D-7CA1-B693-5E52-08AA0E823DCE}"/>
                  </a:ext>
                </a:extLst>
              </p:cNvPr>
              <p:cNvGrpSpPr/>
              <p:nvPr/>
            </p:nvGrpSpPr>
            <p:grpSpPr>
              <a:xfrm>
                <a:off x="5981670" y="3170546"/>
                <a:ext cx="6263213" cy="736327"/>
                <a:chOff x="7067768" y="3266087"/>
                <a:chExt cx="5920715" cy="934684"/>
              </a:xfrm>
            </p:grpSpPr>
            <p:sp>
              <p:nvSpPr>
                <p:cNvPr id="14" name="Rectangle: Rounded Corners 13">
                  <a:hlinkClick r:id="rId21"/>
                  <a:extLst>
                    <a:ext uri="{FF2B5EF4-FFF2-40B4-BE49-F238E27FC236}">
                      <a16:creationId xmlns:a16="http://schemas.microsoft.com/office/drawing/2014/main" id="{3C9F7029-CF49-6B3B-FC6B-EB810932C288}"/>
                    </a:ext>
                  </a:extLst>
                </p:cNvPr>
                <p:cNvSpPr/>
                <p:nvPr/>
              </p:nvSpPr>
              <p:spPr>
                <a:xfrm>
                  <a:off x="7067768" y="3266087"/>
                  <a:ext cx="5920715" cy="934684"/>
                </a:xfrm>
                <a:prstGeom prst="roundRect">
                  <a:avLst/>
                </a:prstGeom>
                <a:solidFill>
                  <a:schemeClr val="bg1"/>
                </a:solidFill>
                <a:ln w="12700">
                  <a:solidFill>
                    <a:srgbClr val="1F1A6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58608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1F1A62"/>
                    </a:solidFill>
                    <a:effectLst/>
                    <a:uLnTx/>
                    <a:uFillTx/>
                    <a:latin typeface="Helvetica Light" panose="020B0403020202020204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F322764-8684-BF1F-6B19-64FA2A3E7EDA}"/>
                    </a:ext>
                  </a:extLst>
                </p:cNvPr>
                <p:cNvSpPr txBox="1"/>
                <p:nvPr/>
              </p:nvSpPr>
              <p:spPr>
                <a:xfrm>
                  <a:off x="11336762" y="3295410"/>
                  <a:ext cx="1414942" cy="2492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58608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000">
                      <a:solidFill>
                        <a:srgbClr val="1F1A62"/>
                      </a:solidFill>
                      <a:latin typeface="Helvetica Light" panose="020B0403020202020204"/>
                      <a:ea typeface="Open Sans" panose="020B0606030504020204" pitchFamily="34" charset="0"/>
                      <a:cs typeface="Open Sans" panose="020B0606030504020204" pitchFamily="34" charset="0"/>
                    </a:rPr>
                    <a:t>April 24</a:t>
                  </a:r>
                  <a:r>
                    <a: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F1A62"/>
                      </a:solidFill>
                      <a:effectLst/>
                      <a:uLnTx/>
                      <a:uFillTx/>
                      <a:latin typeface="Helvetica Light" panose="020B0403020202020204"/>
                      <a:ea typeface="Open Sans" panose="020B0606030504020204" pitchFamily="34" charset="0"/>
                      <a:cs typeface="Open Sans" panose="020B0606030504020204" pitchFamily="34" charset="0"/>
                    </a:rPr>
                    <a:t>, 2025</a:t>
                  </a:r>
                </a:p>
              </p:txBody>
            </p:sp>
          </p:grpSp>
          <p:sp>
            <p:nvSpPr>
              <p:cNvPr id="13" name="TextBox 12">
                <a:hlinkClick r:id="rId21"/>
                <a:extLst>
                  <a:ext uri="{FF2B5EF4-FFF2-40B4-BE49-F238E27FC236}">
                    <a16:creationId xmlns:a16="http://schemas.microsoft.com/office/drawing/2014/main" id="{58031C00-CC08-CEF2-68BF-B879ECC559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81670" y="3375943"/>
                <a:ext cx="6757055" cy="5361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ase"/>
                <a:r>
                  <a:rPr lang="en-US" sz="2000" b="1">
                    <a:solidFill>
                      <a:srgbClr val="1F1A62"/>
                    </a:solidFill>
                  </a:rPr>
                  <a:t>Inside the unorthodox marketing plans for Slate, a Jeff Bezos - backed EV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D21DF3C-C763-1BD5-D39E-CF89EDAED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7027" y="2647589"/>
              <a:ext cx="891441" cy="2874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8208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1FB8CDA-4586-9065-D019-49DEE97BFBDA}"/>
              </a:ext>
            </a:extLst>
          </p:cNvPr>
          <p:cNvSpPr>
            <a:spLocks/>
          </p:cNvSpPr>
          <p:nvPr/>
        </p:nvSpPr>
        <p:spPr>
          <a:xfrm>
            <a:off x="-23178" y="1696163"/>
            <a:ext cx="12215178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C46556-AA27-341F-D2A8-751C333A7E8D}"/>
              </a:ext>
            </a:extLst>
          </p:cNvPr>
          <p:cNvSpPr/>
          <p:nvPr/>
        </p:nvSpPr>
        <p:spPr>
          <a:xfrm>
            <a:off x="477733" y="1990402"/>
            <a:ext cx="3660991" cy="4179756"/>
          </a:xfrm>
          <a:prstGeom prst="roundRect">
            <a:avLst>
              <a:gd name="adj" fmla="val 5447"/>
            </a:avLst>
          </a:prstGeom>
          <a:solidFill>
            <a:schemeClr val="bg1"/>
          </a:solidFill>
          <a:ln w="38100">
            <a:solidFill>
              <a:srgbClr val="00BFF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FBF2CC-F33E-0622-F789-4704BD1B09CD}"/>
              </a:ext>
            </a:extLst>
          </p:cNvPr>
          <p:cNvSpPr txBox="1"/>
          <p:nvPr/>
        </p:nvSpPr>
        <p:spPr>
          <a:xfrm>
            <a:off x="477732" y="2009028"/>
            <a:ext cx="3660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‘Younger-skewing’ brands</a:t>
            </a:r>
          </a:p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Brands targeting younger audiences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7CC2385-BE67-E450-9E8D-E3701AD628E3}"/>
              </a:ext>
            </a:extLst>
          </p:cNvPr>
          <p:cNvSpPr/>
          <p:nvPr/>
        </p:nvSpPr>
        <p:spPr>
          <a:xfrm>
            <a:off x="4301126" y="1990402"/>
            <a:ext cx="3660991" cy="4179756"/>
          </a:xfrm>
          <a:prstGeom prst="roundRect">
            <a:avLst>
              <a:gd name="adj" fmla="val 5447"/>
            </a:avLst>
          </a:prstGeom>
          <a:solidFill>
            <a:schemeClr val="bg1"/>
          </a:solidFill>
          <a:ln w="3810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23CDB7-9600-44E5-4B67-0AF61A28DF34}"/>
              </a:ext>
            </a:extLst>
          </p:cNvPr>
          <p:cNvSpPr txBox="1"/>
          <p:nvPr/>
        </p:nvSpPr>
        <p:spPr>
          <a:xfrm>
            <a:off x="4300115" y="2045972"/>
            <a:ext cx="366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Innovative products</a:t>
            </a:r>
          </a:p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Brands using cutting-edge technology to offer inventive products / services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E26DA21-EDE7-550D-1ADD-C9592B41CC4E}"/>
              </a:ext>
            </a:extLst>
          </p:cNvPr>
          <p:cNvSpPr/>
          <p:nvPr/>
        </p:nvSpPr>
        <p:spPr>
          <a:xfrm>
            <a:off x="8123508" y="1997296"/>
            <a:ext cx="3660991" cy="4179756"/>
          </a:xfrm>
          <a:prstGeom prst="roundRect">
            <a:avLst>
              <a:gd name="adj" fmla="val 5447"/>
            </a:avLst>
          </a:prstGeom>
          <a:solidFill>
            <a:schemeClr val="bg1"/>
          </a:solidFill>
          <a:ln w="3810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65DD025-3245-50EE-7D8E-53A14BB1095C}"/>
              </a:ext>
            </a:extLst>
          </p:cNvPr>
          <p:cNvSpPr txBox="1"/>
          <p:nvPr/>
        </p:nvSpPr>
        <p:spPr>
          <a:xfrm>
            <a:off x="8135352" y="2050875"/>
            <a:ext cx="3660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Digital-endemics</a:t>
            </a:r>
          </a:p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Brands specializing in digital services across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 range of categories 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9416745-DEBF-D1F6-F74E-4388D067187A}"/>
              </a:ext>
            </a:extLst>
          </p:cNvPr>
          <p:cNvSpPr txBox="1"/>
          <p:nvPr/>
        </p:nvSpPr>
        <p:spPr>
          <a:xfrm>
            <a:off x="9467794" y="1720873"/>
            <a:ext cx="26886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*Click on any logo to visit their website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BD783C-DA62-BCCE-52D6-B747AE9BAA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E8F7CD0-C8D4-2123-538C-748A02A95A40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A89292-24DF-D278-0ED7-24B01BB3248A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2AC113-94A0-4BED-3F00-DADB3B944063}"/>
              </a:ext>
            </a:extLst>
          </p:cNvPr>
          <p:cNvSpPr/>
          <p:nvPr/>
        </p:nvSpPr>
        <p:spPr>
          <a:xfrm>
            <a:off x="180975" y="449899"/>
            <a:ext cx="1197549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Multiscreen TV enables younger-skewing, innovative and digital-endemic brands to expand their audience and accelerate performance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D74E8F-29CE-DF67-3CFE-C459EB7C3903}"/>
              </a:ext>
            </a:extLst>
          </p:cNvPr>
          <p:cNvSpPr txBox="1"/>
          <p:nvPr/>
        </p:nvSpPr>
        <p:spPr>
          <a:xfrm>
            <a:off x="443185" y="6323051"/>
            <a:ext cx="117888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Source: VAB analysis of Nielsen Ad Intel data as of 3/2/26, 1/1/25-12/31/25. TV spend includes national cable TV, broadcast TV, Spanish language cable TV, Spanish language broadcast TV, streaming TV.</a:t>
            </a:r>
          </a:p>
        </p:txBody>
      </p:sp>
      <p:pic>
        <p:nvPicPr>
          <p:cNvPr id="9" name="Picture 6" descr="GHOST – Katcef Brothers">
            <a:hlinkClick r:id="rId4"/>
            <a:extLst>
              <a:ext uri="{FF2B5EF4-FFF2-40B4-BE49-F238E27FC236}">
                <a16:creationId xmlns:a16="http://schemas.microsoft.com/office/drawing/2014/main" id="{426AED8E-3900-E79C-A46A-45C55624A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218" y="3124663"/>
            <a:ext cx="1263926" cy="62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0" descr="Orla Floral | Los Angeles Creative Floral Agency | Weddings, Events, Set  Design">
            <a:hlinkClick r:id="rId6"/>
            <a:extLst>
              <a:ext uri="{FF2B5EF4-FFF2-40B4-BE49-F238E27FC236}">
                <a16:creationId xmlns:a16="http://schemas.microsoft.com/office/drawing/2014/main" id="{DF08B546-F660-EF04-2BEA-21D3BACAF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3499" y="4970862"/>
            <a:ext cx="936393" cy="38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0" descr="BeatBox Beverages — West Side Beer Distributing">
            <a:hlinkClick r:id="rId8"/>
            <a:extLst>
              <a:ext uri="{FF2B5EF4-FFF2-40B4-BE49-F238E27FC236}">
                <a16:creationId xmlns:a16="http://schemas.microsoft.com/office/drawing/2014/main" id="{4E9BCDB7-0995-2EA4-B5FA-DDE63B623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531" y="4158075"/>
            <a:ext cx="1722865" cy="53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OGX® Haircare Introduces Shay Mitchell as First Global Brand Ambassador">
            <a:hlinkClick r:id="rId10"/>
            <a:extLst>
              <a:ext uri="{FF2B5EF4-FFF2-40B4-BE49-F238E27FC236}">
                <a16:creationId xmlns:a16="http://schemas.microsoft.com/office/drawing/2014/main" id="{4C50FE1C-4931-E53C-5D3D-55B961385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956" y="4863466"/>
            <a:ext cx="1092028" cy="57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A Brief History of the ChatGPT Logo - Logovent">
            <a:hlinkClick r:id="rId12"/>
            <a:extLst>
              <a:ext uri="{FF2B5EF4-FFF2-40B4-BE49-F238E27FC236}">
                <a16:creationId xmlns:a16="http://schemas.microsoft.com/office/drawing/2014/main" id="{303D14C9-DEF4-5C23-E393-5CD21045C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9632" y="2742813"/>
            <a:ext cx="1780506" cy="54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News and Press Releases | CoreWeave">
            <a:hlinkClick r:id="rId14"/>
            <a:extLst>
              <a:ext uri="{FF2B5EF4-FFF2-40B4-BE49-F238E27FC236}">
                <a16:creationId xmlns:a16="http://schemas.microsoft.com/office/drawing/2014/main" id="{0D033AF8-93E0-992B-4AFD-BC548182A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2083" y="2814191"/>
            <a:ext cx="1298578" cy="98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XTI Aerospace - The Fast &amp; Far VTOL Aircraft for Air Mobility | XTI  Aerospace">
            <a:hlinkClick r:id="rId16"/>
            <a:extLst>
              <a:ext uri="{FF2B5EF4-FFF2-40B4-BE49-F238E27FC236}">
                <a16:creationId xmlns:a16="http://schemas.microsoft.com/office/drawing/2014/main" id="{D2B33018-B4AE-A127-C39B-BF98E35C2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5849" y="4603820"/>
            <a:ext cx="2041777" cy="51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6">
            <a:hlinkClick r:id="rId18"/>
            <a:extLst>
              <a:ext uri="{FF2B5EF4-FFF2-40B4-BE49-F238E27FC236}">
                <a16:creationId xmlns:a16="http://schemas.microsoft.com/office/drawing/2014/main" id="{10123EA2-BF88-155B-F531-82C03F52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6830" y="4038065"/>
            <a:ext cx="2285398" cy="47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WANDER RAISES $50M SERIES B TO BUILD THE TRUSTED BRAND IN VACATION RENTALS">
            <a:hlinkClick r:id="rId20"/>
            <a:extLst>
              <a:ext uri="{FF2B5EF4-FFF2-40B4-BE49-F238E27FC236}">
                <a16:creationId xmlns:a16="http://schemas.microsoft.com/office/drawing/2014/main" id="{E9524ED5-7467-B9A0-278C-6D10988CE5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2329" y="2777803"/>
            <a:ext cx="1704651" cy="48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2" descr="Customizing the UI - SailPoint Identity Services">
            <a:hlinkClick r:id="rId22"/>
            <a:extLst>
              <a:ext uri="{FF2B5EF4-FFF2-40B4-BE49-F238E27FC236}">
                <a16:creationId xmlns:a16="http://schemas.microsoft.com/office/drawing/2014/main" id="{EE79B0A6-970E-5F27-E1D8-E80D17CB3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2233" y="4689871"/>
            <a:ext cx="1659246" cy="58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close up of a logo&#10;&#10;AI-generated content may be incorrect.">
            <a:hlinkClick r:id="rId24"/>
            <a:extLst>
              <a:ext uri="{FF2B5EF4-FFF2-40B4-BE49-F238E27FC236}">
                <a16:creationId xmlns:a16="http://schemas.microsoft.com/office/drawing/2014/main" id="{D07F05FC-194D-1533-6848-DE1AD3B1472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112870" y="4767381"/>
            <a:ext cx="1456491" cy="377900"/>
          </a:xfrm>
          <a:prstGeom prst="rect">
            <a:avLst/>
          </a:prstGeom>
        </p:spPr>
      </p:pic>
      <p:pic>
        <p:nvPicPr>
          <p:cNvPr id="3076" name="Picture 4" descr="Aperol Logo &amp; Brand Assets (SVG, PNG and vector) - Brandfetch">
            <a:hlinkClick r:id="rId26"/>
            <a:extLst>
              <a:ext uri="{FF2B5EF4-FFF2-40B4-BE49-F238E27FC236}">
                <a16:creationId xmlns:a16="http://schemas.microsoft.com/office/drawing/2014/main" id="{6BC39F52-79D2-3A47-5956-A56F39290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2605" y="4955329"/>
            <a:ext cx="1343208" cy="57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ulture Pop">
            <a:hlinkClick r:id="rId28"/>
            <a:extLst>
              <a:ext uri="{FF2B5EF4-FFF2-40B4-BE49-F238E27FC236}">
                <a16:creationId xmlns:a16="http://schemas.microsoft.com/office/drawing/2014/main" id="{4B2510C0-E33B-6364-2AB1-52931CC84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1163" y="5667000"/>
            <a:ext cx="3036734" cy="56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oop">
            <a:hlinkClick r:id="rId30"/>
            <a:extLst>
              <a:ext uri="{FF2B5EF4-FFF2-40B4-BE49-F238E27FC236}">
                <a16:creationId xmlns:a16="http://schemas.microsoft.com/office/drawing/2014/main" id="{3C3F84F4-BFF1-A922-A0E5-57AF372D3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476" y="2474586"/>
            <a:ext cx="1634765" cy="49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The Sculpt Society logo">
            <a:hlinkClick r:id="rId32"/>
            <a:extLst>
              <a:ext uri="{FF2B5EF4-FFF2-40B4-BE49-F238E27FC236}">
                <a16:creationId xmlns:a16="http://schemas.microsoft.com/office/drawing/2014/main" id="{5EC6BCFA-2661-A255-78B3-AD233B842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900" y="5645840"/>
            <a:ext cx="608371" cy="40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16" descr="White 'The Sculpt Society' wordmark">
            <a:extLst>
              <a:ext uri="{FF2B5EF4-FFF2-40B4-BE49-F238E27FC236}">
                <a16:creationId xmlns:a16="http://schemas.microsoft.com/office/drawing/2014/main" id="{74E729C9-AC4E-9597-1849-27CC8D2E4E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90" name="Picture 18" descr="Anthropic logo">
            <a:hlinkClick r:id="rId34"/>
            <a:extLst>
              <a:ext uri="{FF2B5EF4-FFF2-40B4-BE49-F238E27FC236}">
                <a16:creationId xmlns:a16="http://schemas.microsoft.com/office/drawing/2014/main" id="{CCC3C04D-8C61-3DAE-40DC-07FE259EC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clrChange>
              <a:clrFrom>
                <a:srgbClr val="F0EFEA"/>
              </a:clrFrom>
              <a:clrTo>
                <a:srgbClr val="F0EF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5967" y="3970174"/>
            <a:ext cx="1274696" cy="127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logo  ">
            <a:hlinkClick r:id="rId36"/>
            <a:extLst>
              <a:ext uri="{FF2B5EF4-FFF2-40B4-BE49-F238E27FC236}">
                <a16:creationId xmlns:a16="http://schemas.microsoft.com/office/drawing/2014/main" id="{48E46E47-4E69-8604-722B-32C1361A1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3072" y="5131962"/>
            <a:ext cx="2110608" cy="46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doctronic&#10;&#10;AI-generated content may be incorrect.">
            <a:hlinkClick r:id="rId38"/>
            <a:extLst>
              <a:ext uri="{FF2B5EF4-FFF2-40B4-BE49-F238E27FC236}">
                <a16:creationId xmlns:a16="http://schemas.microsoft.com/office/drawing/2014/main" id="{9EF5C94F-6EFD-9173-567A-DC1D749CEA8C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140" y="3517398"/>
            <a:ext cx="2012438" cy="386570"/>
          </a:xfrm>
          <a:prstGeom prst="rect">
            <a:avLst/>
          </a:prstGeom>
        </p:spPr>
      </p:pic>
      <p:pic>
        <p:nvPicPr>
          <p:cNvPr id="3108" name="Picture 36" descr="Miu Miu | Parfum Miu Miu | notino.fr">
            <a:hlinkClick r:id="rId40"/>
            <a:extLst>
              <a:ext uri="{FF2B5EF4-FFF2-40B4-BE49-F238E27FC236}">
                <a16:creationId xmlns:a16="http://schemas.microsoft.com/office/drawing/2014/main" id="{E96BA015-0712-CAE2-016F-20A5C3261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5709" y="3630226"/>
            <a:ext cx="2367175" cy="42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0" name="Picture 48">
            <a:hlinkClick r:id="rId42"/>
            <a:extLst>
              <a:ext uri="{FF2B5EF4-FFF2-40B4-BE49-F238E27FC236}">
                <a16:creationId xmlns:a16="http://schemas.microsoft.com/office/drawing/2014/main" id="{9E4687A1-3DD7-7434-D4A3-066F9B06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1612" y="4241139"/>
            <a:ext cx="2195996" cy="4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itsch Case Study | Aftersell">
            <a:hlinkClick r:id="rId44"/>
            <a:extLst>
              <a:ext uri="{FF2B5EF4-FFF2-40B4-BE49-F238E27FC236}">
                <a16:creationId xmlns:a16="http://schemas.microsoft.com/office/drawing/2014/main" id="{D2BE5BA5-0CB4-E2CF-8EFB-54E0A9B5C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5410" y="4209972"/>
            <a:ext cx="1463022" cy="29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MX Charts a Strong First Year in Sports Betting - Motor Sports NewsWire">
            <a:hlinkClick r:id="rId46"/>
            <a:extLst>
              <a:ext uri="{FF2B5EF4-FFF2-40B4-BE49-F238E27FC236}">
                <a16:creationId xmlns:a16="http://schemas.microsoft.com/office/drawing/2014/main" id="{AE99418E-6804-77E4-C4DE-AD452BA15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756" y="2752293"/>
            <a:ext cx="1547886" cy="86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2" name="Picture 50" descr="Collagen Creamer | Help Desk | Javvy Coffee Official Website | Javvy Coffee">
            <a:hlinkClick r:id="rId48"/>
            <a:extLst>
              <a:ext uri="{FF2B5EF4-FFF2-40B4-BE49-F238E27FC236}">
                <a16:creationId xmlns:a16="http://schemas.microsoft.com/office/drawing/2014/main" id="{D97E2AE8-024A-E55B-431B-5E0741B32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2935" y="2726099"/>
            <a:ext cx="1690399" cy="79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arnings This Week, Earnings Calendar - Earnings Hub">
            <a:hlinkClick r:id="rId50"/>
            <a:extLst>
              <a:ext uri="{FF2B5EF4-FFF2-40B4-BE49-F238E27FC236}">
                <a16:creationId xmlns:a16="http://schemas.microsoft.com/office/drawing/2014/main" id="{29C3BF1D-89A4-F948-5EEB-2925ECDCC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4406" y="3626487"/>
            <a:ext cx="2092891" cy="44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Netapp Logo Horizontal-szd - postPerspective">
            <a:hlinkClick r:id="rId52"/>
            <a:extLst>
              <a:ext uri="{FF2B5EF4-FFF2-40B4-BE49-F238E27FC236}">
                <a16:creationId xmlns:a16="http://schemas.microsoft.com/office/drawing/2014/main" id="{7A6A84BC-FA8B-C045-F0EC-A94EC268E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6164" y="5535978"/>
            <a:ext cx="1934114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4" name="Picture 52" descr="Charlie, Banking Services for the 62+ Community, Launches Nationwide ...">
            <a:hlinkClick r:id="rId54"/>
            <a:extLst>
              <a:ext uri="{FF2B5EF4-FFF2-40B4-BE49-F238E27FC236}">
                <a16:creationId xmlns:a16="http://schemas.microsoft.com/office/drawing/2014/main" id="{6571A83B-E2A1-4B8D-CA64-48F52ACAD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690" y="5111566"/>
            <a:ext cx="2234410" cy="116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0" name="Picture 58" descr="‎Relay | Business Banking on the App Store">
            <a:hlinkClick r:id="rId56"/>
            <a:extLst>
              <a:ext uri="{FF2B5EF4-FFF2-40B4-BE49-F238E27FC236}">
                <a16:creationId xmlns:a16="http://schemas.microsoft.com/office/drawing/2014/main" id="{62328FEB-F467-71B0-085C-6259C45FB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 cstate="hq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3206" y="3234755"/>
            <a:ext cx="2414358" cy="12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2" name="Picture 60" descr="Timothy Plan® | Christian Based Mutual Funds Since 1994">
            <a:hlinkClick r:id="rId58"/>
            <a:extLst>
              <a:ext uri="{FF2B5EF4-FFF2-40B4-BE49-F238E27FC236}">
                <a16:creationId xmlns:a16="http://schemas.microsoft.com/office/drawing/2014/main" id="{5F68ABFC-0893-C25B-8778-20796C38A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8413" y="5343770"/>
            <a:ext cx="1577694" cy="69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001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VS_XP Merged brand">
  <a:themeElements>
    <a:clrScheme name="Custom 2">
      <a:dk1>
        <a:srgbClr val="003764"/>
      </a:dk1>
      <a:lt1>
        <a:srgbClr val="FFFFFF"/>
      </a:lt1>
      <a:dk2>
        <a:srgbClr val="01182B"/>
      </a:dk2>
      <a:lt2>
        <a:srgbClr val="72B1C8"/>
      </a:lt2>
      <a:accent1>
        <a:srgbClr val="40B4E5"/>
      </a:accent1>
      <a:accent2>
        <a:srgbClr val="00263E"/>
      </a:accent2>
      <a:accent3>
        <a:srgbClr val="72B1C8"/>
      </a:accent3>
      <a:accent4>
        <a:srgbClr val="99A4AE"/>
      </a:accent4>
      <a:accent5>
        <a:srgbClr val="1CAD38"/>
      </a:accent5>
      <a:accent6>
        <a:srgbClr val="0FE68B"/>
      </a:accent6>
      <a:hlink>
        <a:srgbClr val="E8362A"/>
      </a:hlink>
      <a:folHlink>
        <a:srgbClr val="40B4E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ctr">
          <a:defRPr sz="1400" b="1" dirty="0" smtClean="0">
            <a:solidFill>
              <a:schemeClr val="tx2"/>
            </a:solidFill>
            <a:latin typeface="Montserrat Semi" charset="0"/>
            <a:ea typeface="Montserrat Semi" charset="0"/>
            <a:cs typeface="Montserrat Semi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VS Master Powerpoint Template.pptx" id="{C4D038A6-D6D4-4A62-A443-EE17E50A2BB7}" vid="{3CAB06F3-6489-407C-96BA-2E0F0F3DB002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Custom 91">
      <a:dk1>
        <a:srgbClr val="1B1464"/>
      </a:dk1>
      <a:lt1>
        <a:srgbClr val="FFFFFF"/>
      </a:lt1>
      <a:dk2>
        <a:srgbClr val="4EBEA4"/>
      </a:dk2>
      <a:lt2>
        <a:srgbClr val="E2E8F0"/>
      </a:lt2>
      <a:accent1>
        <a:srgbClr val="ED3C8D"/>
      </a:accent1>
      <a:accent2>
        <a:srgbClr val="00BFF2"/>
      </a:accent2>
      <a:accent3>
        <a:srgbClr val="A343FF"/>
      </a:accent3>
      <a:accent4>
        <a:srgbClr val="2C82FF"/>
      </a:accent4>
      <a:accent5>
        <a:srgbClr val="55AD00"/>
      </a:accent5>
      <a:accent6>
        <a:srgbClr val="FF6E30"/>
      </a:accent6>
      <a:hlink>
        <a:srgbClr val="201A62"/>
      </a:hlink>
      <a:folHlink>
        <a:srgbClr val="6D6DE2"/>
      </a:folHlink>
    </a:clrScheme>
    <a:fontScheme name="Custom 76">
      <a:majorFont>
        <a:latin typeface="Helvetica Bold"/>
        <a:ea typeface=""/>
        <a:cs typeface=""/>
      </a:majorFont>
      <a:minorFont>
        <a:latin typeface="Helvetica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B Template.potx" id="{3DD536BC-B625-41C1-AB76-B98A44A9663C}" vid="{56A22213-A2D8-43BF-9B02-486376CC65A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00419b3-ff22-4e92-8e74-ef4894f6b0e1">
      <UserInfo>
        <DisplayName>Jason Wiese</DisplayName>
        <AccountId>13</AccountId>
        <AccountType/>
      </UserInfo>
      <UserInfo>
        <DisplayName>Leah Montner Dixon</DisplayName>
        <AccountId>10</AccountId>
        <AccountType/>
      </UserInfo>
      <UserInfo>
        <DisplayName>Danielle Delauro</DisplayName>
        <AccountId>38</AccountId>
        <AccountType/>
      </UserInfo>
      <UserInfo>
        <DisplayName>Marianne Vita</DisplayName>
        <AccountId>43</AccountId>
        <AccountType/>
      </UserInfo>
      <UserInfo>
        <DisplayName>Reed Kiely</DisplayName>
        <AccountId>39</AccountId>
        <AccountType/>
      </UserInfo>
      <UserInfo>
        <DisplayName>Karolina Guillen</DisplayName>
        <AccountId>14</AccountId>
        <AccountType/>
      </UserInfo>
    </SharedWithUsers>
    <TaxCatchAll xmlns="c00419b3-ff22-4e92-8e74-ef4894f6b0e1" xsi:nil="true"/>
    <lcf76f155ced4ddcb4097134ff3c332f xmlns="c3801c2d-3f2f-44a1-8478-554d1c91a4f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BCF5620D45EF4AA969D5E9CFDA206E" ma:contentTypeVersion="17" ma:contentTypeDescription="Create a new document." ma:contentTypeScope="" ma:versionID="3dee9b162007303c59b09462c883cb4e">
  <xsd:schema xmlns:xsd="http://www.w3.org/2001/XMLSchema" xmlns:xs="http://www.w3.org/2001/XMLSchema" xmlns:p="http://schemas.microsoft.com/office/2006/metadata/properties" xmlns:ns2="c3801c2d-3f2f-44a1-8478-554d1c91a4f5" xmlns:ns3="c00419b3-ff22-4e92-8e74-ef4894f6b0e1" targetNamespace="http://schemas.microsoft.com/office/2006/metadata/properties" ma:root="true" ma:fieldsID="7995f6eb616c33638189f90e12f472bf" ns2:_="" ns3:_="">
    <xsd:import namespace="c3801c2d-3f2f-44a1-8478-554d1c91a4f5"/>
    <xsd:import namespace="c00419b3-ff22-4e92-8e74-ef4894f6b0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01c2d-3f2f-44a1-8478-554d1c91a4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0419b3-ff22-4e92-8e74-ef4894f6b0e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fc8375e-4cb2-4aea-979e-f36c13a134f3}" ma:internalName="TaxCatchAll" ma:showField="CatchAllData" ma:web="c00419b3-ff22-4e92-8e74-ef4894f6b0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F646FD-5C9B-45DA-A86A-03421CFCEE1A}">
  <ds:schemaRefs>
    <ds:schemaRef ds:uri="9f6166fe-9f5b-43aa-b8a9-b4d7ad530bda"/>
    <ds:schemaRef ds:uri="a86b28e8-29a6-4ab8-af18-2a7f61acfa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99F6E19-4452-49FB-A072-B4E7929E18E8}"/>
</file>

<file path=customXml/itemProps3.xml><?xml version="1.0" encoding="utf-8"?>
<ds:datastoreItem xmlns:ds="http://schemas.openxmlformats.org/officeDocument/2006/customXml" ds:itemID="{0DF9ED34-0050-4BB5-83F9-12DD35CE95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7895</Words>
  <Application>Microsoft Office PowerPoint</Application>
  <PresentationFormat>Widescreen</PresentationFormat>
  <Paragraphs>1456</Paragraphs>
  <Slides>32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54" baseType="lpstr">
      <vt:lpstr>Aptos</vt:lpstr>
      <vt:lpstr>Arial</vt:lpstr>
      <vt:lpstr>Baskerville</vt:lpstr>
      <vt:lpstr>Calibri</vt:lpstr>
      <vt:lpstr>Calibri Light</vt:lpstr>
      <vt:lpstr>Helvetica</vt:lpstr>
      <vt:lpstr>Helvetica Bold</vt:lpstr>
      <vt:lpstr>Helvetica Light</vt:lpstr>
      <vt:lpstr>Helvetica-Light</vt:lpstr>
      <vt:lpstr>Helvetica-Lightoblique</vt:lpstr>
      <vt:lpstr>Montserrat</vt:lpstr>
      <vt:lpstr>Montserrat Light</vt:lpstr>
      <vt:lpstr>Montserrat Medium</vt:lpstr>
      <vt:lpstr>Montserrat Semi</vt:lpstr>
      <vt:lpstr>Montserrat SemiBold</vt:lpstr>
      <vt:lpstr>Oriya Sangam MN</vt:lpstr>
      <vt:lpstr>Playfair Display</vt:lpstr>
      <vt:lpstr>Trebuchet MS</vt:lpstr>
      <vt:lpstr>Office Theme</vt:lpstr>
      <vt:lpstr>TVS_XP Merged brand</vt:lpstr>
      <vt:lpstr>2_Custom Design</vt:lpstr>
      <vt:lpstr>2_Office Theme</vt:lpstr>
      <vt:lpstr>Welcome to TV Meet the New Advertisers Who Are Turning Attention into Action  Full Year 2025 Update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Karolina Guillen</cp:lastModifiedBy>
  <cp:revision>1</cp:revision>
  <cp:lastPrinted>2024-03-27T21:28:35Z</cp:lastPrinted>
  <dcterms:created xsi:type="dcterms:W3CDTF">2019-11-08T17:29:39Z</dcterms:created>
  <dcterms:modified xsi:type="dcterms:W3CDTF">2026-04-20T14:38:42Z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0x0101002ABCF5620D45EF4AA969D5E9CFDA206E</vt:lpwstr>
  </property>
  <property fmtid="{D5CDD505-2E9C-101B-9397-08002B2CF9AE}" pid="3" name="Order">
    <vt:r8>2089800</vt:r8>
  </property>
  <property fmtid="{D5CDD505-2E9C-101B-9397-08002B2CF9AE}" pid="4" name="MediaServiceImageTags">
    <vt:lpwstr/>
  </property>
</Properties>
</file>