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7.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8.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9.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0.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1.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2.xml" ContentType="application/vnd.openxmlformats-officedocument.drawingml.chartshape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13.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14.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15.xml" ContentType="application/vnd.openxmlformats-officedocument.drawingml.chartshapes+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40" r:id="rId2"/>
    <p:sldId id="390" r:id="rId3"/>
    <p:sldId id="403" r:id="rId4"/>
    <p:sldId id="401" r:id="rId5"/>
    <p:sldId id="379" r:id="rId6"/>
    <p:sldId id="397" r:id="rId7"/>
    <p:sldId id="308" r:id="rId8"/>
    <p:sldId id="366" r:id="rId9"/>
    <p:sldId id="380" r:id="rId10"/>
    <p:sldId id="375" r:id="rId11"/>
    <p:sldId id="376" r:id="rId12"/>
    <p:sldId id="353" r:id="rId13"/>
    <p:sldId id="344" r:id="rId14"/>
    <p:sldId id="393" r:id="rId15"/>
    <p:sldId id="278" r:id="rId16"/>
    <p:sldId id="372" r:id="rId17"/>
    <p:sldId id="348" r:id="rId18"/>
    <p:sldId id="391" r:id="rId19"/>
    <p:sldId id="367" r:id="rId20"/>
    <p:sldId id="349" r:id="rId21"/>
    <p:sldId id="332" r:id="rId22"/>
    <p:sldId id="298" r:id="rId23"/>
    <p:sldId id="343" r:id="rId24"/>
    <p:sldId id="299" r:id="rId25"/>
    <p:sldId id="306" r:id="rId26"/>
    <p:sldId id="307" r:id="rId27"/>
    <p:sldId id="400" r:id="rId28"/>
    <p:sldId id="355" r:id="rId29"/>
    <p:sldId id="399" r:id="rId30"/>
    <p:sldId id="373" r:id="rId31"/>
    <p:sldId id="381" r:id="rId32"/>
    <p:sldId id="383" r:id="rId33"/>
    <p:sldId id="272" r:id="rId34"/>
    <p:sldId id="361" r:id="rId35"/>
    <p:sldId id="309" r:id="rId36"/>
    <p:sldId id="310" r:id="rId37"/>
    <p:sldId id="398" r:id="rId38"/>
    <p:sldId id="311" r:id="rId39"/>
    <p:sldId id="312" r:id="rId40"/>
    <p:sldId id="314" r:id="rId41"/>
    <p:sldId id="317" r:id="rId42"/>
    <p:sldId id="318" r:id="rId43"/>
    <p:sldId id="322" r:id="rId44"/>
    <p:sldId id="374" r:id="rId45"/>
    <p:sldId id="323" r:id="rId46"/>
    <p:sldId id="386" r:id="rId47"/>
    <p:sldId id="326" r:id="rId48"/>
    <p:sldId id="327"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00C0F3"/>
    <a:srgbClr val="FFE600"/>
    <a:srgbClr val="1B1464"/>
    <a:srgbClr val="66C5AD"/>
    <a:srgbClr val="E2E8F1"/>
    <a:srgbClr val="FFFF00"/>
    <a:srgbClr val="1F1A62"/>
    <a:srgbClr val="7ED2F6"/>
    <a:srgbClr val="B6E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586" autoAdjust="0"/>
  </p:normalViewPr>
  <p:slideViewPr>
    <p:cSldViewPr snapToGrid="0" snapToObjects="1">
      <p:cViewPr varScale="1">
        <p:scale>
          <a:sx n="162" d="100"/>
          <a:sy n="162" d="100"/>
        </p:scale>
        <p:origin x="252" y="1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13.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14.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15.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User Profile By Age</a:t>
            </a:r>
          </a:p>
        </c:rich>
      </c:tx>
      <c:layout>
        <c:manualLayout>
          <c:xMode val="edge"/>
          <c:yMode val="edge"/>
          <c:x val="0.27244248341950977"/>
          <c:y val="5.8686842617830587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4931002082520564"/>
          <c:y val="0.20876758323654238"/>
          <c:w val="0.69579704490881422"/>
          <c:h val="0.73144138351227816"/>
        </c:manualLayout>
      </c:layout>
      <c:pieChart>
        <c:varyColors val="1"/>
        <c:ser>
          <c:idx val="0"/>
          <c:order val="0"/>
          <c:tx>
            <c:strRef>
              <c:f>Sheet1!$B$1</c:f>
              <c:strCache>
                <c:ptCount val="1"/>
                <c:pt idx="0">
                  <c:v>Series 1</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F7C3-497E-9C12-00C3200D02DD}"/>
              </c:ext>
            </c:extLst>
          </c:dPt>
          <c:dPt>
            <c:idx val="1"/>
            <c:bubble3D val="0"/>
            <c:spPr>
              <a:solidFill>
                <a:srgbClr val="00C0F3"/>
              </a:solidFill>
              <a:ln w="19050">
                <a:noFill/>
              </a:ln>
              <a:effectLst/>
            </c:spPr>
            <c:extLst>
              <c:ext xmlns:c16="http://schemas.microsoft.com/office/drawing/2014/chart" uri="{C3380CC4-5D6E-409C-BE32-E72D297353CC}">
                <c16:uniqueId val="{00000002-F7C3-497E-9C12-00C3200D02DD}"/>
              </c:ext>
            </c:extLst>
          </c:dPt>
          <c:dPt>
            <c:idx val="2"/>
            <c:bubble3D val="0"/>
            <c:spPr>
              <a:solidFill>
                <a:srgbClr val="1F1A62"/>
              </a:solidFill>
              <a:ln w="19050">
                <a:noFill/>
              </a:ln>
              <a:effectLst/>
            </c:spPr>
            <c:extLst>
              <c:ext xmlns:c16="http://schemas.microsoft.com/office/drawing/2014/chart" uri="{C3380CC4-5D6E-409C-BE32-E72D297353CC}">
                <c16:uniqueId val="{00000003-F7C3-497E-9C12-00C3200D02DD}"/>
              </c:ext>
            </c:extLst>
          </c:dPt>
          <c:dPt>
            <c:idx val="3"/>
            <c:bubble3D val="0"/>
            <c:spPr>
              <a:solidFill>
                <a:srgbClr val="66C5AD"/>
              </a:solidFill>
              <a:ln w="19050">
                <a:noFill/>
              </a:ln>
              <a:effectLst/>
            </c:spPr>
            <c:extLst>
              <c:ext xmlns:c16="http://schemas.microsoft.com/office/drawing/2014/chart" uri="{C3380CC4-5D6E-409C-BE32-E72D297353CC}">
                <c16:uniqueId val="{00000004-F7C3-497E-9C12-00C3200D02DD}"/>
              </c:ext>
            </c:extLst>
          </c:dPt>
          <c:dPt>
            <c:idx val="4"/>
            <c:bubble3D val="0"/>
            <c:spPr>
              <a:solidFill>
                <a:srgbClr val="E84A99"/>
              </a:solidFill>
              <a:ln w="19050">
                <a:noFill/>
              </a:ln>
              <a:effectLst/>
            </c:spPr>
            <c:extLst>
              <c:ext xmlns:c16="http://schemas.microsoft.com/office/drawing/2014/chart" uri="{C3380CC4-5D6E-409C-BE32-E72D297353CC}">
                <c16:uniqueId val="{00000005-F7C3-497E-9C12-00C3200D02DD}"/>
              </c:ext>
            </c:extLst>
          </c:dPt>
          <c:dPt>
            <c:idx val="5"/>
            <c:bubble3D val="0"/>
            <c:spPr>
              <a:solidFill>
                <a:srgbClr val="FFE600"/>
              </a:solidFill>
              <a:ln w="19050">
                <a:noFill/>
              </a:ln>
              <a:effectLst/>
            </c:spPr>
            <c:extLst>
              <c:ext xmlns:c16="http://schemas.microsoft.com/office/drawing/2014/chart" uri="{C3380CC4-5D6E-409C-BE32-E72D297353CC}">
                <c16:uniqueId val="{00000006-F7C3-497E-9C12-00C3200D02DD}"/>
              </c:ext>
            </c:extLst>
          </c:dPt>
          <c:dPt>
            <c:idx val="6"/>
            <c:bubble3D val="0"/>
            <c:spPr>
              <a:solidFill>
                <a:srgbClr val="7ED2F6"/>
              </a:solidFill>
              <a:ln w="19050">
                <a:noFill/>
              </a:ln>
              <a:effectLst/>
            </c:spPr>
            <c:extLst>
              <c:ext xmlns:c16="http://schemas.microsoft.com/office/drawing/2014/chart" uri="{C3380CC4-5D6E-409C-BE32-E72D297353CC}">
                <c16:uniqueId val="{00000007-F7C3-497E-9C12-00C3200D02DD}"/>
              </c:ext>
            </c:extLst>
          </c:dPt>
          <c:dLbls>
            <c:dLbl>
              <c:idx val="0"/>
              <c:layout>
                <c:manualLayout>
                  <c:x val="6.3887664774631717E-2"/>
                  <c:y val="4.789678139636331E-4"/>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fld id="{E88BA417-5790-425C-B7CE-4C2D59519EAC}" type="CATEGORYNAME">
                      <a:rPr lang="en-US" sz="1100" u="sng">
                        <a:solidFill>
                          <a:srgbClr val="1F1A62"/>
                        </a:solidFill>
                      </a:rPr>
                      <a:pPr>
                        <a:defRPr sz="1100" b="1">
                          <a:solidFill>
                            <a:srgbClr val="1F1A62"/>
                          </a:solidFill>
                          <a:latin typeface="Helvetica Light" panose="020B0403020202020204"/>
                        </a:defRPr>
                      </a:pPr>
                      <a:t>[CATEGORY NAME]</a:t>
                    </a:fld>
                    <a:r>
                      <a:rPr lang="en-US" sz="1100" baseline="0" dirty="0">
                        <a:solidFill>
                          <a:srgbClr val="1F1A62"/>
                        </a:solidFill>
                      </a:rPr>
                      <a:t>
</a:t>
                    </a:r>
                    <a:fld id="{0DEBB67F-6DEC-434B-B628-9969738CA0D0}" type="PERCENTAGE">
                      <a:rPr lang="en-US" sz="1100" baseline="0">
                        <a:solidFill>
                          <a:srgbClr val="1F1A62"/>
                        </a:solidFill>
                      </a:rPr>
                      <a:pPr>
                        <a:defRPr sz="1100" b="1">
                          <a:solidFill>
                            <a:srgbClr val="1F1A62"/>
                          </a:solidFill>
                          <a:latin typeface="Helvetica Light" panose="020B0403020202020204"/>
                        </a:defRPr>
                      </a:pPr>
                      <a:t>[PERCENTAGE]</a:t>
                    </a:fld>
                    <a:endParaRPr lang="en-US" sz="1100"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C3-497E-9C12-00C3200D02DD}"/>
                </c:ext>
              </c:extLst>
            </c:dLbl>
            <c:dLbl>
              <c:idx val="1"/>
              <c:layout>
                <c:manualLayout>
                  <c:x val="-0.13770823831947734"/>
                  <c:y val="0.18637300756436434"/>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09AFF5A-1A20-430C-B381-A6CC964FA3AD}"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733536E6-47D3-4DB8-A05F-597F5C34A860}"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7C3-497E-9C12-00C3200D02DD}"/>
                </c:ext>
              </c:extLst>
            </c:dLbl>
            <c:dLbl>
              <c:idx val="2"/>
              <c:layout>
                <c:manualLayout>
                  <c:x val="-0.20547290800094511"/>
                  <c:y val="-5.9100423122893254E-3"/>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fld id="{16339AD8-1543-4267-9A99-3A5481E5AAB1}" type="CATEGORYNAME">
                      <a:rPr lang="en-US" u="sng">
                        <a:solidFill>
                          <a:srgbClr val="00C0F3"/>
                        </a:solidFill>
                      </a:rPr>
                      <a:pPr>
                        <a:defRPr sz="1400" b="1">
                          <a:solidFill>
                            <a:srgbClr val="00C0F3"/>
                          </a:solidFill>
                          <a:latin typeface="Helvetica Light" panose="020B0403020202020204"/>
                        </a:defRPr>
                      </a:pPr>
                      <a:t>[CATEGORY NAME]</a:t>
                    </a:fld>
                    <a:r>
                      <a:rPr lang="en-US" baseline="0" dirty="0">
                        <a:solidFill>
                          <a:srgbClr val="00C0F3"/>
                        </a:solidFill>
                      </a:rPr>
                      <a:t>
</a:t>
                    </a:r>
                    <a:fld id="{F2002541-6BD3-4B5D-8AE5-380B4376C784}" type="PERCENTAGE">
                      <a:rPr lang="en-US" baseline="0">
                        <a:solidFill>
                          <a:srgbClr val="00C0F3"/>
                        </a:solidFill>
                      </a:rPr>
                      <a:pPr>
                        <a:defRPr sz="1400" b="1">
                          <a:solidFill>
                            <a:srgbClr val="00C0F3"/>
                          </a:solidFill>
                          <a:latin typeface="Helvetica Light" panose="020B0403020202020204"/>
                        </a:defRPr>
                      </a:pPr>
                      <a:t>[PERCENTAGE]</a:t>
                    </a:fld>
                    <a:endParaRPr lang="en-US" baseline="0" dirty="0">
                      <a:solidFill>
                        <a:srgbClr val="00C0F3"/>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C3-497E-9C12-00C3200D02DD}"/>
                </c:ext>
              </c:extLst>
            </c:dLbl>
            <c:dLbl>
              <c:idx val="3"/>
              <c:layout>
                <c:manualLayout>
                  <c:x val="-0.10582336489167046"/>
                  <c:y val="-8.9297576256504946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5FA18AC-C970-46F5-8482-8F3BE1E72A5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E0A77EB-4621-4BD4-897B-DBA8FAA403A6}"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7C3-497E-9C12-00C3200D02DD}"/>
                </c:ext>
              </c:extLst>
            </c:dLbl>
            <c:dLbl>
              <c:idx val="4"/>
              <c:layout>
                <c:manualLayout>
                  <c:x val="0.16048518882801896"/>
                  <c:y val="-0.15699816337908673"/>
                </c:manualLayout>
              </c:layout>
              <c:tx>
                <c:rich>
                  <a:bodyPr/>
                  <a:lstStyle/>
                  <a:p>
                    <a:fld id="{81F054C2-CC61-444A-9E80-F1E0E385F091}" type="CATEGORYNAME">
                      <a:rPr lang="en-US" u="sng">
                        <a:solidFill>
                          <a:schemeClr val="bg1"/>
                        </a:solidFill>
                      </a:rPr>
                      <a:pPr/>
                      <a:t>[CATEGORY NAME]</a:t>
                    </a:fld>
                    <a:r>
                      <a:rPr lang="en-US" baseline="0" dirty="0">
                        <a:solidFill>
                          <a:schemeClr val="bg1"/>
                        </a:solidFill>
                      </a:rPr>
                      <a:t>
</a:t>
                    </a:r>
                    <a:fld id="{15365FBD-9DE7-477E-B313-26A33402F0F8}" type="PERCENTAGE">
                      <a:rPr lang="en-US" baseline="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C3-497E-9C12-00C3200D02DD}"/>
                </c:ext>
              </c:extLst>
            </c:dLbl>
            <c:dLbl>
              <c:idx val="5"/>
              <c:layout>
                <c:manualLayout>
                  <c:x val="0.17960283750295344"/>
                  <c:y val="7.175159661714251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2027A601-CCF5-4158-8550-6318D649A4E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FDBEAD6-F1A0-4DA3-A7DB-0CA47FEE6E0B}"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7C3-497E-9C12-00C3200D02DD}"/>
                </c:ext>
              </c:extLst>
            </c:dLbl>
            <c:dLbl>
              <c:idx val="6"/>
              <c:layout>
                <c:manualLayout>
                  <c:x val="6.1138298047705653E-2"/>
                  <c:y val="0.13437762025777386"/>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3694A988-99A2-4290-8578-8002E19694A5}"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1A6DC323-B6F6-4CDC-8710-6EAF0812D64C}"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7C3-497E-9C12-00C3200D02D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13-17</c:v>
                </c:pt>
                <c:pt idx="1">
                  <c:v>18-24</c:v>
                </c:pt>
                <c:pt idx="2">
                  <c:v>25-34</c:v>
                </c:pt>
                <c:pt idx="3">
                  <c:v>35-44</c:v>
                </c:pt>
                <c:pt idx="4">
                  <c:v>45-54</c:v>
                </c:pt>
                <c:pt idx="5">
                  <c:v>55-64</c:v>
                </c:pt>
                <c:pt idx="6">
                  <c:v>65+</c:v>
                </c:pt>
              </c:strCache>
            </c:strRef>
          </c:cat>
          <c:val>
            <c:numRef>
              <c:f>Sheet1!$B$2:$B$8</c:f>
              <c:numCache>
                <c:formatCode>_(* #,##0_);_(* \(#,##0\);_(* "-"??_);_(@_)</c:formatCode>
                <c:ptCount val="7"/>
                <c:pt idx="0">
                  <c:v>1883</c:v>
                </c:pt>
                <c:pt idx="1">
                  <c:v>21417</c:v>
                </c:pt>
                <c:pt idx="2">
                  <c:v>29707</c:v>
                </c:pt>
                <c:pt idx="3">
                  <c:v>27795</c:v>
                </c:pt>
                <c:pt idx="4">
                  <c:v>26929</c:v>
                </c:pt>
                <c:pt idx="5">
                  <c:v>29301</c:v>
                </c:pt>
                <c:pt idx="6">
                  <c:v>12551</c:v>
                </c:pt>
              </c:numCache>
            </c:numRef>
          </c:val>
          <c:extLst>
            <c:ext xmlns:c16="http://schemas.microsoft.com/office/drawing/2014/chart" uri="{C3380CC4-5D6E-409C-BE32-E72D297353CC}">
              <c16:uniqueId val="{00000000-F7C3-497E-9C12-00C3200D02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B1464"/>
                </a:solidFill>
                <a:latin typeface="+mn-lt"/>
                <a:ea typeface="+mn-ea"/>
                <a:cs typeface="+mn-cs"/>
              </a:defRPr>
            </a:pPr>
            <a:r>
              <a:rPr lang="en-US" sz="1700" b="0" i="0" u="sng" dirty="0">
                <a:solidFill>
                  <a:srgbClr val="1B1464"/>
                </a:solidFill>
                <a:latin typeface="Helvetica Light" panose="020B0403020202020204" pitchFamily="34" charset="0"/>
              </a:rPr>
              <a:t>% of Premium</a:t>
            </a:r>
            <a:r>
              <a:rPr lang="en-US" sz="1700" b="0" i="0" u="sng" baseline="0" dirty="0">
                <a:solidFill>
                  <a:srgbClr val="1B1464"/>
                </a:solidFill>
                <a:latin typeface="Helvetica Light" panose="020B0403020202020204" pitchFamily="34" charset="0"/>
              </a:rPr>
              <a:t> Video Topics by Source</a:t>
            </a:r>
          </a:p>
          <a:p>
            <a:pPr>
              <a:defRPr sz="1800" u="sng">
                <a:solidFill>
                  <a:srgbClr val="1B1464"/>
                </a:solidFill>
              </a:defRPr>
            </a:pPr>
            <a:r>
              <a:rPr lang="en-US" sz="1400" b="0" i="0" u="none" baseline="0" dirty="0">
                <a:solidFill>
                  <a:srgbClr val="1B1464"/>
                </a:solidFill>
                <a:latin typeface="Helvetica Light" panose="020B0403020202020204" pitchFamily="34" charset="0"/>
              </a:rPr>
              <a:t>Four-Week Time Period</a:t>
            </a:r>
            <a:endParaRPr lang="en-US" sz="1400" b="0" i="0" u="none" dirty="0">
              <a:solidFill>
                <a:srgbClr val="1B1464"/>
              </a:solidFill>
              <a:latin typeface="Helvetica Light" panose="020B0403020202020204" pitchFamily="34" charset="0"/>
            </a:endParaRPr>
          </a:p>
        </c:rich>
      </c:tx>
      <c:layout>
        <c:manualLayout>
          <c:xMode val="edge"/>
          <c:yMode val="edge"/>
          <c:x val="0.27779384943462454"/>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B1464"/>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00C0F3"/>
              </a:solidFill>
              <a:ln>
                <a:noFill/>
              </a:ln>
              <a:effectLst/>
            </c:spPr>
            <c:extLst>
              <c:ext xmlns:c16="http://schemas.microsoft.com/office/drawing/2014/chart" uri="{C3380CC4-5D6E-409C-BE32-E72D297353CC}">
                <c16:uniqueId val="{00000003-B357-7D44-A631-8BB5E51C7454}"/>
              </c:ext>
            </c:extLst>
          </c:dPt>
          <c:dPt>
            <c:idx val="1"/>
            <c:bubble3D val="0"/>
            <c:spPr>
              <a:solidFill>
                <a:srgbClr val="1B1464"/>
              </a:solidFill>
              <a:ln>
                <a:noFill/>
              </a:ln>
              <a:effectLst/>
            </c:spPr>
            <c:extLst>
              <c:ext xmlns:c16="http://schemas.microsoft.com/office/drawing/2014/chart" uri="{C3380CC4-5D6E-409C-BE32-E72D297353CC}">
                <c16:uniqueId val="{00000002-B357-7D44-A631-8BB5E51C7454}"/>
              </c:ext>
            </c:extLst>
          </c:dPt>
          <c:dPt>
            <c:idx val="2"/>
            <c:bubble3D val="0"/>
            <c:spPr>
              <a:solidFill>
                <a:srgbClr val="66C5AD"/>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21380945218029887"/>
                  <c:y val="1.80748048430491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fld id="{2B70F89B-1E9D-4E89-98A3-7E1E657EAD95}" type="CATEGORYNAME">
                      <a:rPr lang="en-US" b="1"/>
                      <a:pPr>
                        <a:defRPr sz="1600" b="1">
                          <a:solidFill>
                            <a:schemeClr val="bg1"/>
                          </a:solidFill>
                          <a:latin typeface="Helvetica Light" panose="020B0403020202020204" pitchFamily="34" charset="0"/>
                        </a:defRPr>
                      </a:pPr>
                      <a:t>[CATEGORY NAME]</a:t>
                    </a:fld>
                    <a:r>
                      <a:rPr lang="en-US" b="0" baseline="0" dirty="0"/>
                      <a:t>
</a:t>
                    </a:r>
                    <a:fld id="{E50DF104-5CC3-4CA1-867B-E76A0FB40C94}" type="VALUE">
                      <a:rPr lang="en-US" b="0" baseline="0" smtClean="0"/>
                      <a:pPr>
                        <a:defRPr sz="1600" b="1">
                          <a:solidFill>
                            <a:schemeClr val="bg1"/>
                          </a:solidFill>
                          <a:latin typeface="Helvetica Light" panose="020B0403020202020204" pitchFamily="34" charset="0"/>
                        </a:defRPr>
                      </a:pPr>
                      <a:t>[VALUE]</a:t>
                    </a:fld>
                    <a:r>
                      <a:rPr lang="en-US" b="0" baseline="0" dirty="0"/>
                      <a:t> </a:t>
                    </a:r>
                    <a:r>
                      <a:rPr lang="en-US" b="1" baseline="0" dirty="0"/>
                      <a:t>(</a:t>
                    </a:r>
                    <a:fld id="{C973B58E-967D-4AD8-AB31-A53DF94790E2}" type="PERCENTAGE">
                      <a:rPr lang="en-US" b="1" baseline="0" smtClean="0"/>
                      <a:pPr>
                        <a:defRPr sz="1600" b="1">
                          <a:solidFill>
                            <a:schemeClr val="bg1"/>
                          </a:solidFill>
                          <a:latin typeface="Helvetica Light" panose="020B0403020202020204" pitchFamily="34" charset="0"/>
                        </a:defRPr>
                      </a:pPr>
                      <a:t>[PERCENTAGE]</a:t>
                    </a:fld>
                    <a:r>
                      <a:rPr lang="en-US" b="1" baseline="0" dirty="0"/>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357-7D44-A631-8BB5E51C7454}"/>
                </c:ext>
              </c:extLst>
            </c:dLbl>
            <c:dLbl>
              <c:idx val="1"/>
              <c:layout>
                <c:manualLayout>
                  <c:x val="0.19573239746111129"/>
                  <c:y val="1.5386042678496771E-4"/>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fld id="{1865D49E-055F-4B05-8D0D-E163A9BC49D1}" type="CATEGORYNAME">
                      <a:rPr lang="en-US" sz="1100"/>
                      <a:pPr>
                        <a:defRPr b="1">
                          <a:solidFill>
                            <a:schemeClr val="bg1"/>
                          </a:solidFill>
                          <a:latin typeface="Helvetica Light" panose="020B0403020202020204" pitchFamily="34" charset="0"/>
                        </a:defRPr>
                      </a:pPr>
                      <a:t>[CATEGORY NAME]</a:t>
                    </a:fld>
                    <a:endParaRPr lang="en-US" sz="1100" b="0" baseline="0" dirty="0"/>
                  </a:p>
                  <a:p>
                    <a:pPr>
                      <a:defRPr b="1">
                        <a:solidFill>
                          <a:schemeClr val="bg1"/>
                        </a:solidFill>
                        <a:latin typeface="Helvetica Light" panose="020B0403020202020204" pitchFamily="34" charset="0"/>
                      </a:defRPr>
                    </a:pPr>
                    <a:fld id="{7007F5A9-E1C0-4F6B-B439-02770F1C12DA}" type="VALUE">
                      <a:rPr lang="en-US" b="0" smtClean="0"/>
                      <a:pPr>
                        <a:defRPr b="1">
                          <a:solidFill>
                            <a:schemeClr val="bg1"/>
                          </a:solidFill>
                          <a:latin typeface="Helvetica Light" panose="020B0403020202020204" pitchFamily="34" charset="0"/>
                        </a:defRPr>
                      </a:pPr>
                      <a:t>[VALUE]</a:t>
                    </a:fld>
                    <a:r>
                      <a:rPr lang="en-US" b="0" dirty="0"/>
                      <a:t> </a:t>
                    </a:r>
                    <a:r>
                      <a:rPr lang="en-US" dirty="0"/>
                      <a:t>(13%)</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430667475293377"/>
                      <c:h val="0.14149496429401917"/>
                    </c:manualLayout>
                  </c15:layout>
                  <c15:dlblFieldTable/>
                  <c15:showDataLabelsRange val="0"/>
                </c:ext>
                <c:ext xmlns:c16="http://schemas.microsoft.com/office/drawing/2014/chart" uri="{C3380CC4-5D6E-409C-BE32-E72D297353CC}">
                  <c16:uniqueId val="{00000002-B357-7D44-A631-8BB5E51C745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TV</c:v>
                </c:pt>
                <c:pt idx="1">
                  <c:v>All Other Premium Video</c:v>
                </c:pt>
              </c:strCache>
            </c:strRef>
          </c:cat>
          <c:val>
            <c:numRef>
              <c:f>Sheet1!$B$2:$B$3</c:f>
              <c:numCache>
                <c:formatCode>General</c:formatCode>
                <c:ptCount val="2"/>
                <c:pt idx="0">
                  <c:v>333</c:v>
                </c:pt>
                <c:pt idx="1">
                  <c:v>49</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9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chemeClr val="tx1">
                    <a:lumMod val="65000"/>
                    <a:lumOff val="35000"/>
                  </a:schemeClr>
                </a:solidFill>
                <a:latin typeface="Helvetica Light" panose="020B0403020202020204" pitchFamily="34" charset="0"/>
                <a:ea typeface="+mn-ea"/>
                <a:cs typeface="+mn-cs"/>
              </a:defRPr>
            </a:pPr>
            <a:r>
              <a:rPr lang="en-US" sz="1800" b="0" i="0" u="sng" dirty="0">
                <a:solidFill>
                  <a:srgbClr val="1F1A62"/>
                </a:solidFill>
                <a:latin typeface="Helvetica Light" panose="020B0403020202020204" pitchFamily="34" charset="0"/>
              </a:rPr>
              <a:t>Primetime TV Viewing: % ‘Live vs.</a:t>
            </a:r>
            <a:r>
              <a:rPr lang="en-US" sz="1800" b="0" i="0" u="sng" baseline="0" dirty="0">
                <a:solidFill>
                  <a:srgbClr val="1F1A62"/>
                </a:solidFill>
                <a:latin typeface="Helvetica Light" panose="020B0403020202020204" pitchFamily="34" charset="0"/>
              </a:rPr>
              <a:t> ‘Time-Shifted’</a:t>
            </a:r>
            <a:endParaRPr lang="en-US" sz="1800" b="0" i="0" u="sng" dirty="0">
              <a:solidFill>
                <a:srgbClr val="1F1A62"/>
              </a:solidFill>
              <a:latin typeface="Helvetica Light" panose="020B0403020202020204" pitchFamily="34" charset="0"/>
            </a:endParaRPr>
          </a:p>
        </c:rich>
      </c:tx>
      <c:layout>
        <c:manualLayout>
          <c:xMode val="edge"/>
          <c:yMode val="edge"/>
          <c:x val="0.24296727871023721"/>
          <c:y val="1.780529420094186E-2"/>
        </c:manualLayout>
      </c:layout>
      <c:overlay val="0"/>
      <c:spPr>
        <a:noFill/>
        <a:ln>
          <a:noFill/>
        </a:ln>
        <a:effectLst/>
      </c:spPr>
      <c:txPr>
        <a:bodyPr rot="0" spcFirstLastPara="1" vertOverflow="ellipsis" vert="horz" wrap="square" anchor="ctr" anchorCtr="1"/>
        <a:lstStyle/>
        <a:p>
          <a:pPr>
            <a:defRPr sz="1800" b="0" i="0" u="sng"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9.3059926270037369E-2"/>
          <c:y val="0.11677305446784368"/>
          <c:w val="0.89244394996440302"/>
          <c:h val="0.82161852460939344"/>
        </c:manualLayout>
      </c:layout>
      <c:barChart>
        <c:barDir val="bar"/>
        <c:grouping val="percentStacked"/>
        <c:varyColors val="0"/>
        <c:ser>
          <c:idx val="0"/>
          <c:order val="0"/>
          <c:tx>
            <c:strRef>
              <c:f>Sheet1!$B$1</c:f>
              <c:strCache>
                <c:ptCount val="1"/>
                <c:pt idx="0">
                  <c:v>Live</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P13+</c:v>
                </c:pt>
              </c:strCache>
            </c:strRef>
          </c:cat>
          <c:val>
            <c:numRef>
              <c:f>Sheet1!$B$2:$B$5</c:f>
              <c:numCache>
                <c:formatCode>0%</c:formatCode>
                <c:ptCount val="4"/>
                <c:pt idx="0">
                  <c:v>0.82</c:v>
                </c:pt>
                <c:pt idx="1">
                  <c:v>0.85</c:v>
                </c:pt>
                <c:pt idx="2">
                  <c:v>0.88</c:v>
                </c:pt>
                <c:pt idx="3">
                  <c:v>0.84</c:v>
                </c:pt>
              </c:numCache>
            </c:numRef>
          </c:val>
          <c:extLst>
            <c:ext xmlns:c16="http://schemas.microsoft.com/office/drawing/2014/chart" uri="{C3380CC4-5D6E-409C-BE32-E72D297353CC}">
              <c16:uniqueId val="{00000000-72C5-4ACF-9B5C-4B1AABBE4014}"/>
            </c:ext>
          </c:extLst>
        </c:ser>
        <c:ser>
          <c:idx val="1"/>
          <c:order val="1"/>
          <c:tx>
            <c:strRef>
              <c:f>Sheet1!$C$1</c:f>
              <c:strCache>
                <c:ptCount val="1"/>
                <c:pt idx="0">
                  <c:v>Time-Shifted</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P13+</c:v>
                </c:pt>
              </c:strCache>
            </c:strRef>
          </c:cat>
          <c:val>
            <c:numRef>
              <c:f>Sheet1!$C$2:$C$5</c:f>
              <c:numCache>
                <c:formatCode>0%</c:formatCode>
                <c:ptCount val="4"/>
                <c:pt idx="0">
                  <c:v>0.18</c:v>
                </c:pt>
                <c:pt idx="1">
                  <c:v>0.15</c:v>
                </c:pt>
                <c:pt idx="2">
                  <c:v>0.12</c:v>
                </c:pt>
                <c:pt idx="3">
                  <c:v>0.16</c:v>
                </c:pt>
              </c:numCache>
            </c:numRef>
          </c:val>
          <c:extLst>
            <c:ext xmlns:c16="http://schemas.microsoft.com/office/drawing/2014/chart" uri="{C3380CC4-5D6E-409C-BE32-E72D297353CC}">
              <c16:uniqueId val="{00000001-72C5-4ACF-9B5C-4B1AABBE4014}"/>
            </c:ext>
          </c:extLst>
        </c:ser>
        <c:dLbls>
          <c:showLegendKey val="0"/>
          <c:showVal val="0"/>
          <c:showCatName val="0"/>
          <c:showSerName val="0"/>
          <c:showPercent val="0"/>
          <c:showBubbleSize val="0"/>
        </c:dLbls>
        <c:gapWidth val="182"/>
        <c:overlap val="100"/>
        <c:axId val="1058202064"/>
        <c:axId val="1393126208"/>
      </c:barChart>
      <c:catAx>
        <c:axId val="105820206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crossAx val="1393126208"/>
        <c:crosses val="autoZero"/>
        <c:auto val="1"/>
        <c:lblAlgn val="ctr"/>
        <c:lblOffset val="100"/>
        <c:noMultiLvlLbl val="0"/>
      </c:catAx>
      <c:valAx>
        <c:axId val="1393126208"/>
        <c:scaling>
          <c:orientation val="minMax"/>
        </c:scaling>
        <c:delete val="1"/>
        <c:axPos val="b"/>
        <c:numFmt formatCode="0%" sourceLinked="1"/>
        <c:majorTickMark val="none"/>
        <c:minorTickMark val="none"/>
        <c:tickLblPos val="nextTo"/>
        <c:crossAx val="1058202064"/>
        <c:crosses val="autoZero"/>
        <c:crossBetween val="between"/>
      </c:valAx>
      <c:spPr>
        <a:noFill/>
        <a:ln>
          <a:noFill/>
        </a:ln>
        <a:effectLst/>
      </c:spPr>
    </c:plotArea>
    <c:legend>
      <c:legendPos val="b"/>
      <c:layout>
        <c:manualLayout>
          <c:xMode val="edge"/>
          <c:yMode val="edge"/>
          <c:x val="0.38122875454015587"/>
          <c:y val="0.91932262305164036"/>
          <c:w val="0.22172851985465517"/>
          <c:h val="7.7945156734857926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F1A62"/>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rgbClr val="E2E8F1"/>
              </a:solidFill>
              <a:ln w="19050">
                <a:solidFill>
                  <a:srgbClr val="1F1A62"/>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7405-4074-A10F-82B1D448E95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7405-4074-A10F-82B1D448E955}"/>
              </c:ext>
            </c:extLst>
          </c:dPt>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4-7405-4074-A10F-82B1D448E9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63FA-4A84-A848-AA812411E310}"/>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63FA-4A84-A848-AA812411E310}"/>
              </c:ext>
            </c:extLst>
          </c:dPt>
          <c:cat>
            <c:strRef>
              <c:f>Sheet1!$A$2:$A$3</c:f>
              <c:strCache>
                <c:ptCount val="2"/>
                <c:pt idx="0">
                  <c:v>1st Qtr</c:v>
                </c:pt>
                <c:pt idx="1">
                  <c:v>2nd Qtr</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63FA-4A84-A848-AA812411E3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D7E7-43E4-8206-DD8E813FB67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D7E7-43E4-8206-DD8E813FB675}"/>
              </c:ext>
            </c:extLst>
          </c:dPt>
          <c:cat>
            <c:strRef>
              <c:f>Sheet1!$A$2:$A$3</c:f>
              <c:strCache>
                <c:ptCount val="2"/>
                <c:pt idx="0">
                  <c:v>1st Qtr</c:v>
                </c:pt>
                <c:pt idx="1">
                  <c:v>2nd Qtr</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D7E7-43E4-8206-DD8E813FB67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4B6E-4164-A8C9-13A3E0AC1B2E}"/>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4B6E-4164-A8C9-13A3E0AC1B2E}"/>
              </c:ext>
            </c:extLst>
          </c:dPt>
          <c:cat>
            <c:strRef>
              <c:f>Sheet1!$A$2:$A$3</c:f>
              <c:strCache>
                <c:ptCount val="2"/>
                <c:pt idx="0">
                  <c:v>1st Qtr</c:v>
                </c:pt>
                <c:pt idx="1">
                  <c:v>2nd Qtr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4B6E-4164-A8C9-13A3E0AC1B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700" b="0" i="0" u="sng" dirty="0">
                <a:solidFill>
                  <a:srgbClr val="1F1A62"/>
                </a:solidFill>
                <a:latin typeface="Helvetica Light" panose="020B0403020202020204" pitchFamily="34" charset="0"/>
              </a:rPr>
              <a:t>Ad-Supported TV Programs by Genre</a:t>
            </a:r>
            <a:r>
              <a:rPr lang="en-US" sz="1700" b="0" i="0" u="sng" baseline="0" dirty="0">
                <a:solidFill>
                  <a:srgbClr val="1F1A62"/>
                </a:solidFill>
                <a:latin typeface="Helvetica Light" panose="020B0403020202020204" pitchFamily="34" charset="0"/>
              </a:rPr>
              <a:t> Within Top 10 Trending Topics</a:t>
            </a:r>
          </a:p>
          <a:p>
            <a:pPr>
              <a:defRPr sz="1800" u="sng">
                <a:solidFill>
                  <a:srgbClr val="1F1A62"/>
                </a:solidFill>
              </a:defRPr>
            </a:pPr>
            <a:r>
              <a:rPr lang="en-US" sz="1400" b="0" i="0" u="none" baseline="0" dirty="0">
                <a:solidFill>
                  <a:srgbClr val="1F1A62"/>
                </a:solidFill>
                <a:latin typeface="Helvetica Light" panose="020B0403020202020204" pitchFamily="34" charset="0"/>
              </a:rPr>
              <a:t>Four-Week Time Period</a:t>
            </a:r>
            <a:endParaRPr lang="en-US" sz="1400" b="0" i="0" u="none" dirty="0">
              <a:solidFill>
                <a:srgbClr val="1F1A62"/>
              </a:solidFill>
              <a:latin typeface="Helvetica Light" panose="020B0403020202020204" pitchFamily="34" charset="0"/>
            </a:endParaRPr>
          </a:p>
        </c:rich>
      </c:tx>
      <c:layout>
        <c:manualLayout>
          <c:xMode val="edge"/>
          <c:yMode val="edge"/>
          <c:x val="0.10779249225808386"/>
          <c:y val="6.1206810342023174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6.6994691840988385E-2"/>
                  <c:y val="0.21515181819167611"/>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r>
                      <a:rPr lang="en-US" sz="1600" b="1" u="sng" baseline="0" dirty="0">
                        <a:solidFill>
                          <a:schemeClr val="bg1"/>
                        </a:solidFill>
                      </a:rPr>
                      <a:t>54</a:t>
                    </a:r>
                  </a:p>
                  <a:p>
                    <a:pPr>
                      <a:defRPr sz="1600">
                        <a:solidFill>
                          <a:schemeClr val="bg1"/>
                        </a:solidFill>
                        <a:latin typeface="Helvetica Light" panose="020B0403020202020204"/>
                      </a:defRPr>
                    </a:pPr>
                    <a:r>
                      <a:rPr lang="en-US" sz="1600" b="1" baseline="0" dirty="0">
                        <a:solidFill>
                          <a:schemeClr val="bg1"/>
                        </a:solidFill>
                      </a:rPr>
                      <a:t>Sports Programs</a:t>
                    </a:r>
                  </a:p>
                  <a:p>
                    <a:pPr>
                      <a:defRPr sz="1600">
                        <a:solidFill>
                          <a:schemeClr val="bg1"/>
                        </a:solidFill>
                        <a:latin typeface="Helvetica Light" panose="020B0403020202020204"/>
                      </a:defRPr>
                    </a:pPr>
                    <a:r>
                      <a:rPr lang="en-US" sz="1600" b="1" baseline="0" dirty="0">
                        <a:solidFill>
                          <a:schemeClr val="bg1"/>
                        </a:solidFill>
                      </a:rPr>
                      <a:t>(</a:t>
                    </a:r>
                    <a:fld id="{EFE28BEC-7DD4-47A8-8351-F4E350DA5622}" type="PERCENTAGE">
                      <a:rPr lang="en-US" sz="1600" b="1" baseline="0" smtClean="0">
                        <a:solidFill>
                          <a:schemeClr val="bg1"/>
                        </a:solidFill>
                      </a:rPr>
                      <a:pPr>
                        <a:defRPr sz="1600">
                          <a:solidFill>
                            <a:schemeClr val="bg1"/>
                          </a:solidFill>
                          <a:latin typeface="Helvetica Light" panose="020B0403020202020204"/>
                        </a:defRPr>
                      </a:pPr>
                      <a:t>[PERCENTAGE]</a:t>
                    </a:fld>
                    <a:r>
                      <a:rPr lang="en-US" sz="1600" b="1" baseline="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0.10685991475811041"/>
                  <c:y val="-0.1144830012542577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sz="1600" baseline="0" dirty="0">
                      <a:solidFill>
                        <a:schemeClr val="bg1"/>
                      </a:solidFill>
                    </a:endParaRPr>
                  </a:p>
                  <a:p>
                    <a:pPr>
                      <a:defRPr sz="1600">
                        <a:solidFill>
                          <a:schemeClr val="bg1"/>
                        </a:solidFill>
                        <a:latin typeface="Helvetica Light" panose="020B0403020202020204"/>
                      </a:defRPr>
                    </a:pPr>
                    <a:fld id="{BA6439E2-D189-4421-9825-C9C6C0E82E85}" type="VALUE">
                      <a:rPr lang="en-US" sz="1600" b="1" u="sng" baseline="0" smtClean="0">
                        <a:solidFill>
                          <a:schemeClr val="bg1"/>
                        </a:solidFill>
                      </a:rPr>
                      <a:pPr>
                        <a:defRPr sz="1600">
                          <a:solidFill>
                            <a:schemeClr val="bg1"/>
                          </a:solidFill>
                          <a:latin typeface="Helvetica Light" panose="020B0403020202020204"/>
                        </a:defRPr>
                      </a:pPr>
                      <a:t>[VALUE]</a:t>
                    </a:fld>
                    <a:endParaRPr lang="en-US" sz="1600" b="1" u="sng" baseline="0" dirty="0">
                      <a:solidFill>
                        <a:schemeClr val="bg1"/>
                      </a:solidFill>
                    </a:endParaRPr>
                  </a:p>
                  <a:p>
                    <a:pPr>
                      <a:defRPr sz="1600">
                        <a:solidFill>
                          <a:schemeClr val="bg1"/>
                        </a:solidFill>
                        <a:latin typeface="Helvetica Light" panose="020B0403020202020204"/>
                      </a:defRPr>
                    </a:pPr>
                    <a:r>
                      <a:rPr lang="en-US" sz="1600" b="1" baseline="0" dirty="0">
                        <a:solidFill>
                          <a:schemeClr val="bg1"/>
                        </a:solidFill>
                      </a:rPr>
                      <a:t>Entertainment Programs</a:t>
                    </a:r>
                  </a:p>
                  <a:p>
                    <a:pPr>
                      <a:defRPr sz="1600">
                        <a:solidFill>
                          <a:schemeClr val="bg1"/>
                        </a:solidFill>
                        <a:latin typeface="Helvetica Light" panose="020B0403020202020204"/>
                      </a:defRPr>
                    </a:pPr>
                    <a:r>
                      <a:rPr lang="en-US" sz="1600" b="1" baseline="0" dirty="0">
                        <a:solidFill>
                          <a:schemeClr val="bg1"/>
                        </a:solidFill>
                      </a:rPr>
                      <a:t>(</a:t>
                    </a:r>
                    <a:fld id="{6EAD8441-D479-430C-A909-06709BF06B1E}" type="PERCENTAGE">
                      <a:rPr lang="en-US" sz="1600" b="1" baseline="0" smtClean="0">
                        <a:solidFill>
                          <a:schemeClr val="bg1"/>
                        </a:solidFill>
                      </a:rPr>
                      <a:pPr>
                        <a:defRPr sz="1600">
                          <a:solidFill>
                            <a:schemeClr val="bg1"/>
                          </a:solidFill>
                          <a:latin typeface="Helvetica Light" panose="020B0403020202020204"/>
                        </a:defRPr>
                      </a:pPr>
                      <a:t>[PERCENTAGE]</a:t>
                    </a:fld>
                    <a:r>
                      <a:rPr lang="en-US" sz="1600" b="1" baseline="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40035832728166404"/>
                      <c:h val="0.30766446619347859"/>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8.3303566083469758E-3"/>
                  <c:y val="-6.5038621738297511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fld id="{66BC8BD3-C448-4525-9599-9F328DC6A77C}" type="VALUE">
                      <a:rPr lang="en-US" sz="1600" b="1" u="sng" baseline="0" smtClean="0"/>
                      <a:pPr>
                        <a:defRPr sz="1600">
                          <a:solidFill>
                            <a:srgbClr val="1F1A62"/>
                          </a:solidFill>
                          <a:latin typeface="Helvetica Light" panose="020B0403020202020204"/>
                        </a:defRPr>
                      </a:pPr>
                      <a:t>[VALUE]</a:t>
                    </a:fld>
                    <a:endParaRPr lang="en-US" sz="1600" b="1" u="sng" baseline="0" dirty="0"/>
                  </a:p>
                  <a:p>
                    <a:pPr>
                      <a:defRPr sz="1600">
                        <a:solidFill>
                          <a:srgbClr val="1F1A62"/>
                        </a:solidFill>
                        <a:latin typeface="Helvetica Light" panose="020B0403020202020204"/>
                      </a:defRPr>
                    </a:pPr>
                    <a:r>
                      <a:rPr lang="en-US" sz="1600" b="1" baseline="0" dirty="0"/>
                      <a:t>News Programs (</a:t>
                    </a:r>
                    <a:fld id="{53EBD299-AFAA-40D5-B3C9-549CFA690C55}" type="PERCENTAGE">
                      <a:rPr lang="en-US" sz="1600" b="1" baseline="0" smtClean="0"/>
                      <a:pPr>
                        <a:defRPr sz="1600">
                          <a:solidFill>
                            <a:srgbClr val="1F1A62"/>
                          </a:solidFill>
                          <a:latin typeface="Helvetica Light" panose="020B0403020202020204"/>
                        </a:defRPr>
                      </a:pPr>
                      <a:t>[PERCENTAGE]</a:t>
                    </a:fld>
                    <a:r>
                      <a:rPr lang="en-US" sz="1600" b="1"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8230474016370838"/>
                      <c:h val="0.18498818636268888"/>
                    </c:manualLayout>
                  </c15:layout>
                  <c15:dlblFieldTable/>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A2483FDB-7FC9-4F4F-95A9-D03404F2D9E6}" type="CATEGORYNAME">
                      <a:rPr lang="en-US" sz="1600" smtClean="0">
                        <a:solidFill>
                          <a:srgbClr val="1F1A62"/>
                        </a:solidFill>
                      </a:rPr>
                      <a:pPr>
                        <a:defRPr sz="1600">
                          <a:solidFill>
                            <a:srgbClr val="1F1A62"/>
                          </a:solidFill>
                          <a:latin typeface="Helvetica Light" panose="020B0403020202020204"/>
                        </a:defRPr>
                      </a:pPr>
                      <a:t>[CATEGORY NAME]</a:t>
                    </a:fld>
                    <a:r>
                      <a:rPr lang="en-US" sz="1600" baseline="0" dirty="0">
                        <a:solidFill>
                          <a:srgbClr val="1F1A62"/>
                        </a:solidFill>
                      </a:rPr>
                      <a:t>:</a:t>
                    </a:r>
                  </a:p>
                  <a:p>
                    <a:pPr>
                      <a:defRPr sz="1600">
                        <a:solidFill>
                          <a:srgbClr val="1F1A62"/>
                        </a:solidFill>
                        <a:latin typeface="Helvetica Light" panose="020B0403020202020204"/>
                      </a:defRPr>
                    </a:pPr>
                    <a:r>
                      <a:rPr lang="en-US" sz="1600" baseline="0" dirty="0">
                        <a:solidFill>
                          <a:srgbClr val="1F1A62"/>
                        </a:solidFill>
                      </a:rPr>
                      <a:t> </a:t>
                    </a:r>
                    <a:fld id="{0A1C0535-5EC5-4F88-95DD-0F767326A6FA}" type="VALUE">
                      <a:rPr lang="en-US" sz="1600" baseline="0" smtClean="0">
                        <a:solidFill>
                          <a:srgbClr val="1F1A62"/>
                        </a:solidFill>
                      </a:rPr>
                      <a:pPr>
                        <a:defRPr sz="1600">
                          <a:solidFill>
                            <a:srgbClr val="1F1A62"/>
                          </a:solidFill>
                          <a:latin typeface="Helvetica Light" panose="020B0403020202020204"/>
                        </a:defRPr>
                      </a:pPr>
                      <a:t>[VALUE]</a:t>
                    </a:fld>
                    <a:r>
                      <a:rPr lang="en-US" sz="1600" baseline="0" dirty="0">
                        <a:solidFill>
                          <a:srgbClr val="1F1A62"/>
                        </a:solidFill>
                      </a:rPr>
                      <a:t> (</a:t>
                    </a:r>
                    <a:fld id="{922701DA-83C2-43F6-884A-869C15C193C7}" type="PERCENTAGE">
                      <a:rPr lang="en-US" sz="1600" b="1" baseline="0" smtClean="0">
                        <a:solidFill>
                          <a:srgbClr val="1F1A62"/>
                        </a:solidFill>
                      </a:rPr>
                      <a:pPr>
                        <a:defRPr sz="1600">
                          <a:solidFill>
                            <a:srgbClr val="1F1A62"/>
                          </a:solidFill>
                          <a:latin typeface="Helvetica Light" panose="020B0403020202020204"/>
                        </a:defRPr>
                      </a:pPr>
                      <a:t>[PERCENTAGE]</a:t>
                    </a:fld>
                    <a:r>
                      <a:rPr lang="en-US" sz="1600" b="0" baseline="0" dirty="0">
                        <a:solidFill>
                          <a:srgbClr val="1F1A62"/>
                        </a:solidFill>
                      </a:rPr>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0DAC321D-9712-400A-B14A-7F7FD7FEDB63}" type="CATEGORYNAME">
                      <a:rPr lang="en-US" sz="1600" smtClean="0"/>
                      <a:pPr>
                        <a:defRPr sz="1600">
                          <a:solidFill>
                            <a:srgbClr val="1F1A62"/>
                          </a:solidFill>
                          <a:latin typeface="Helvetica Light" panose="020B0403020202020204"/>
                        </a:defRPr>
                      </a:pPr>
                      <a:t>[CATEGORY NAME]</a:t>
                    </a:fld>
                    <a:r>
                      <a:rPr lang="en-US" sz="1600" baseline="0" dirty="0"/>
                      <a:t>: </a:t>
                    </a:r>
                    <a:fld id="{C01757EE-0A82-4A64-904E-4F3673A44372}" type="VALUE">
                      <a:rPr lang="en-US" sz="1600" baseline="0" smtClean="0"/>
                      <a:pPr>
                        <a:defRPr sz="1600">
                          <a:solidFill>
                            <a:srgbClr val="1F1A62"/>
                          </a:solidFill>
                          <a:latin typeface="Helvetica Light" panose="020B0403020202020204"/>
                        </a:defRPr>
                      </a:pPr>
                      <a:t>[VALUE]</a:t>
                    </a:fld>
                    <a:r>
                      <a:rPr lang="en-US" sz="1600" baseline="0" dirty="0"/>
                      <a:t> (</a:t>
                    </a:r>
                    <a:fld id="{E2F5FB8B-70F1-4D5A-AB78-49876DA4F937}" type="PERCENTAGE">
                      <a:rPr lang="en-US" sz="1600" b="1" baseline="0" smtClean="0"/>
                      <a:pPr>
                        <a:defRPr sz="1600">
                          <a:solidFill>
                            <a:srgbClr val="1F1A62"/>
                          </a:solidFill>
                          <a:latin typeface="Helvetica Light" panose="020B0403020202020204"/>
                        </a:defRPr>
                      </a:pPr>
                      <a:t>[PERCENTAGE]</a:t>
                    </a:fld>
                    <a:r>
                      <a:rPr lang="en-US" sz="1600" b="0" baseline="0" dirty="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fld id="{2B14EFDB-54B8-454F-AAD3-F347F0BADE45}" type="CATEGORYNAME">
                      <a:rPr lang="en-US" sz="1600" smtClean="0">
                        <a:solidFill>
                          <a:srgbClr val="1F1A62"/>
                        </a:solidFill>
                      </a:rPr>
                      <a:pPr>
                        <a:defRPr sz="1600">
                          <a:solidFill>
                            <a:srgbClr val="1F1A62"/>
                          </a:solidFill>
                          <a:latin typeface="Helvetica Light" panose="020B0403020202020204"/>
                        </a:defRPr>
                      </a:pPr>
                      <a:t>[CATEGORY NAME]</a:t>
                    </a:fld>
                    <a:r>
                      <a:rPr lang="en-US" sz="1600" baseline="0" dirty="0">
                        <a:solidFill>
                          <a:srgbClr val="1F1A62"/>
                        </a:solidFill>
                      </a:rPr>
                      <a:t>: </a:t>
                    </a:r>
                    <a:fld id="{49A71321-8C20-411B-8EC7-43DC1D8A744F}" type="VALUE">
                      <a:rPr lang="en-US" sz="1600" baseline="0" smtClean="0">
                        <a:solidFill>
                          <a:srgbClr val="1F1A62"/>
                        </a:solidFill>
                      </a:rPr>
                      <a:pPr>
                        <a:defRPr sz="1600">
                          <a:solidFill>
                            <a:srgbClr val="1F1A62"/>
                          </a:solidFill>
                          <a:latin typeface="Helvetica Light" panose="020B0403020202020204"/>
                        </a:defRPr>
                      </a:pPr>
                      <a:t>[VALUE]</a:t>
                    </a:fld>
                    <a:r>
                      <a:rPr lang="en-US" sz="1600" baseline="0" dirty="0">
                        <a:solidFill>
                          <a:srgbClr val="1F1A62"/>
                        </a:solidFill>
                      </a:rPr>
                      <a:t> (</a:t>
                    </a:r>
                    <a:fld id="{C8E82439-CAE0-46D4-A48A-B6CD6DDD21FF}" type="PERCENTAGE">
                      <a:rPr lang="en-US" sz="1600" b="1" baseline="0" smtClean="0">
                        <a:solidFill>
                          <a:srgbClr val="1F1A62"/>
                        </a:solidFill>
                      </a:rPr>
                      <a:pPr>
                        <a:defRPr sz="1600">
                          <a:solidFill>
                            <a:srgbClr val="1F1A62"/>
                          </a:solidFill>
                          <a:latin typeface="Helvetica Light" panose="020B0403020202020204"/>
                        </a:defRPr>
                      </a:pPr>
                      <a:t>[PERCENTAGE]</a:t>
                    </a:fld>
                    <a:r>
                      <a:rPr lang="en-US" sz="1600" baseline="0" dirty="0">
                        <a:solidFill>
                          <a:srgbClr val="1F1A62"/>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8552BCB8-FAB6-4446-873D-EDE2DDB699C6}" type="CATEGORYNAME">
                      <a:rPr lang="en-US" sz="1600" smtClean="0"/>
                      <a:pPr>
                        <a:defRPr sz="1600">
                          <a:solidFill>
                            <a:srgbClr val="1F1A62"/>
                          </a:solidFill>
                          <a:latin typeface="Helvetica Light" panose="020B0403020202020204"/>
                        </a:defRPr>
                      </a:pPr>
                      <a:t>[CATEGORY NAME]</a:t>
                    </a:fld>
                    <a:r>
                      <a:rPr lang="en-US" sz="1600" baseline="0"/>
                      <a:t>: </a:t>
                    </a:r>
                    <a:fld id="{07AD8B0D-972B-4E4E-BA9F-7D3A7F3B5C05}" type="VALUE">
                      <a:rPr lang="en-US" sz="1600" baseline="0" smtClean="0"/>
                      <a:pPr>
                        <a:defRPr sz="1600">
                          <a:solidFill>
                            <a:srgbClr val="1F1A62"/>
                          </a:solidFill>
                          <a:latin typeface="Helvetica Light" panose="020B0403020202020204"/>
                        </a:defRPr>
                      </a:pPr>
                      <a:t>[VALUE]</a:t>
                    </a:fld>
                    <a:r>
                      <a:rPr lang="en-US" sz="1600" baseline="0"/>
                      <a:t> (</a:t>
                    </a:r>
                    <a:fld id="{92758348-5061-4071-8412-42656A626C99}" type="PERCENTAGE">
                      <a:rPr lang="en-US" sz="1600" b="1" baseline="0" smtClean="0"/>
                      <a:pPr>
                        <a:defRPr sz="1600">
                          <a:solidFill>
                            <a:srgbClr val="1F1A62"/>
                          </a:solidFill>
                          <a:latin typeface="Helvetica Light" panose="020B0403020202020204"/>
                        </a:defRPr>
                      </a:pPr>
                      <a:t>[PERCENTAGE]</a:t>
                    </a:fld>
                    <a:r>
                      <a:rPr lang="en-US" sz="1600" baseline="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7CBA3FC9-D467-4257-A13B-EB1A26B7E2B9}" type="CATEGORYNAME">
                      <a:rPr lang="en-US" sz="1600" smtClean="0"/>
                      <a:pPr>
                        <a:defRPr sz="1600">
                          <a:solidFill>
                            <a:srgbClr val="1F1A62"/>
                          </a:solidFill>
                          <a:latin typeface="Helvetica Light" panose="020B0403020202020204"/>
                        </a:defRPr>
                      </a:pPr>
                      <a:t>[CATEGORY NAME]</a:t>
                    </a:fld>
                    <a:r>
                      <a:rPr lang="en-US" sz="1600" baseline="0" dirty="0"/>
                      <a:t>: </a:t>
                    </a:r>
                    <a:fld id="{981BB9BA-1D6C-4E38-9424-D2A32C9A2340}" type="VALUE">
                      <a:rPr lang="en-US" sz="1600" baseline="0" smtClean="0"/>
                      <a:pPr>
                        <a:defRPr sz="1600">
                          <a:solidFill>
                            <a:srgbClr val="1F1A62"/>
                          </a:solidFill>
                          <a:latin typeface="Helvetica Light" panose="020B0403020202020204"/>
                        </a:defRPr>
                      </a:pPr>
                      <a:t>[VALUE]</a:t>
                    </a:fld>
                    <a:r>
                      <a:rPr lang="en-US" sz="1600" baseline="0" dirty="0"/>
                      <a:t> (</a:t>
                    </a:r>
                    <a:fld id="{05C88C25-8684-4E33-AAB9-D84E9BC7DA52}" type="PERCENTAGE">
                      <a:rPr lang="en-US" sz="1600" b="1" baseline="0" smtClean="0"/>
                      <a:pPr>
                        <a:defRPr sz="1600">
                          <a:solidFill>
                            <a:srgbClr val="1F1A62"/>
                          </a:solidFill>
                          <a:latin typeface="Helvetica Light" panose="020B0403020202020204"/>
                        </a:defRPr>
                      </a:pPr>
                      <a:t>[PERCENTAGE]</a:t>
                    </a:fld>
                    <a:r>
                      <a:rPr lang="en-US" sz="1600" baseline="0" dirty="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51B1A2B8-21A4-412C-8753-AF3A15EDF321}" type="CATEGORYNAME">
                      <a:rPr lang="en-US" sz="1600" smtClean="0"/>
                      <a:pPr>
                        <a:defRPr sz="1600">
                          <a:solidFill>
                            <a:srgbClr val="1F1A62"/>
                          </a:solidFill>
                          <a:latin typeface="Helvetica Light" panose="020B0403020202020204"/>
                        </a:defRPr>
                      </a:pPr>
                      <a:t>[CATEGORY NAME]</a:t>
                    </a:fld>
                    <a:r>
                      <a:rPr lang="en-US" sz="1600" baseline="0"/>
                      <a:t>: </a:t>
                    </a:r>
                    <a:fld id="{01FBBC7C-1E2F-4A75-A3C2-2E2FA97C1DE7}" type="VALUE">
                      <a:rPr lang="en-US" sz="1600" baseline="0" smtClean="0"/>
                      <a:pPr>
                        <a:defRPr sz="1600">
                          <a:solidFill>
                            <a:srgbClr val="1F1A62"/>
                          </a:solidFill>
                          <a:latin typeface="Helvetica Light" panose="020B0403020202020204"/>
                        </a:defRPr>
                      </a:pPr>
                      <a:t>[VALUE]</a:t>
                    </a:fld>
                    <a:r>
                      <a:rPr lang="en-US" sz="1600" baseline="0"/>
                      <a:t> (</a:t>
                    </a:r>
                    <a:fld id="{77B4D3E6-AC53-4350-879A-C5CA818CE545}" type="PERCENTAGE">
                      <a:rPr lang="en-US" sz="1600" b="1" baseline="0" smtClean="0"/>
                      <a:pPr>
                        <a:defRPr sz="1600">
                          <a:solidFill>
                            <a:srgbClr val="1F1A62"/>
                          </a:solidFill>
                          <a:latin typeface="Helvetica Light" panose="020B0403020202020204"/>
                        </a:defRPr>
                      </a:pPr>
                      <a:t>[PERCENTAGE]</a:t>
                    </a:fld>
                    <a:r>
                      <a:rPr lang="en-US" sz="1600" baseline="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Light" panose="020B0403020202020204"/>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Sports</c:v>
                </c:pt>
                <c:pt idx="1">
                  <c:v>Entertainment</c:v>
                </c:pt>
                <c:pt idx="2">
                  <c:v>News</c:v>
                </c:pt>
              </c:strCache>
            </c:strRef>
          </c:cat>
          <c:val>
            <c:numRef>
              <c:f>Sheet1!$B$2:$B$4</c:f>
              <c:numCache>
                <c:formatCode>General</c:formatCode>
                <c:ptCount val="3"/>
                <c:pt idx="0">
                  <c:v>54</c:v>
                </c:pt>
                <c:pt idx="1">
                  <c:v>41</c:v>
                </c:pt>
                <c:pt idx="2">
                  <c:v>7</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700" b="0" i="0" u="sng" dirty="0">
                <a:solidFill>
                  <a:srgbClr val="1F1A62"/>
                </a:solidFill>
                <a:latin typeface="Helvetica Light" panose="020B0403020202020204" pitchFamily="34" charset="0"/>
              </a:rPr>
              <a:t>Ad-Supported TV Topics by Genre</a:t>
            </a:r>
            <a:r>
              <a:rPr lang="en-US" sz="1700" b="0" i="0" u="sng" baseline="0" dirty="0">
                <a:solidFill>
                  <a:srgbClr val="1F1A62"/>
                </a:solidFill>
                <a:latin typeface="Helvetica Light" panose="020B0403020202020204" pitchFamily="34" charset="0"/>
              </a:rPr>
              <a:t> Within Top 10 Trending Topics</a:t>
            </a:r>
          </a:p>
          <a:p>
            <a:pPr>
              <a:defRPr sz="1800" u="sng">
                <a:solidFill>
                  <a:srgbClr val="1F1A62"/>
                </a:solidFill>
              </a:defRPr>
            </a:pPr>
            <a:r>
              <a:rPr lang="en-US" sz="1400" b="0" i="0" u="none" baseline="0" dirty="0">
                <a:solidFill>
                  <a:srgbClr val="1F1A62"/>
                </a:solidFill>
                <a:latin typeface="Helvetica Light" panose="020B0403020202020204" pitchFamily="34" charset="0"/>
              </a:rPr>
              <a:t>Four-Week Time Period</a:t>
            </a:r>
            <a:endParaRPr lang="en-US" sz="1400" b="0" i="0" u="none" dirty="0">
              <a:solidFill>
                <a:srgbClr val="1F1A62"/>
              </a:solidFill>
              <a:latin typeface="Helvetica Light" panose="020B0403020202020204" pitchFamily="34" charset="0"/>
            </a:endParaRPr>
          </a:p>
        </c:rich>
      </c:tx>
      <c:layout>
        <c:manualLayout>
          <c:xMode val="edge"/>
          <c:yMode val="edge"/>
          <c:x val="0.12456920147489964"/>
          <c:y val="3.0603405171011587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24761703488783923"/>
                  <c:y val="7.7436494922123969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r>
                      <a:rPr lang="en-US" sz="1600" b="1" baseline="0" dirty="0">
                        <a:solidFill>
                          <a:schemeClr val="bg1"/>
                        </a:solidFill>
                      </a:rPr>
                      <a:t>Sports</a:t>
                    </a:r>
                  </a:p>
                  <a:p>
                    <a:pPr>
                      <a:defRPr sz="1600">
                        <a:solidFill>
                          <a:schemeClr val="bg1"/>
                        </a:solidFill>
                        <a:latin typeface="Helvetica Light" panose="020B0403020202020204"/>
                      </a:defRPr>
                    </a:pPr>
                    <a:fld id="{EFE28BEC-7DD4-47A8-8351-F4E350DA5622}" type="PERCENTAGE">
                      <a:rPr lang="en-US" sz="1600" b="1" baseline="0" smtClean="0">
                        <a:solidFill>
                          <a:schemeClr val="bg1"/>
                        </a:solidFill>
                      </a:rPr>
                      <a:pPr>
                        <a:defRPr sz="1600">
                          <a:solidFill>
                            <a:schemeClr val="bg1"/>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0.20701084959368143"/>
                  <c:y val="-0.1190735120299094"/>
                </c:manualLayout>
              </c:layout>
              <c:tx>
                <c:rich>
                  <a:bodyPr/>
                  <a:lstStyle/>
                  <a:p>
                    <a:r>
                      <a:rPr lang="en-US" sz="1600" b="1" baseline="0" dirty="0">
                        <a:solidFill>
                          <a:schemeClr val="bg1"/>
                        </a:solidFill>
                      </a:rPr>
                      <a:t>Entertainment</a:t>
                    </a:r>
                  </a:p>
                  <a:p>
                    <a:fld id="{6EAD8441-D479-430C-A909-06709BF06B1E}" type="PERCENTAGE">
                      <a:rPr lang="en-US" sz="1600" b="1" baseline="0" smtClean="0">
                        <a:solidFill>
                          <a:schemeClr val="bg1"/>
                        </a:solidFill>
                      </a:rPr>
                      <a:pPr/>
                      <a:t>[PERCENTAGE]</a:t>
                    </a:fld>
                    <a:endParaRPr lang="en-US"/>
                  </a:p>
                </c:rich>
              </c:tx>
              <c:showLegendKey val="0"/>
              <c:showVal val="0"/>
              <c:showCatName val="1"/>
              <c:showSerName val="0"/>
              <c:showPercent val="1"/>
              <c:showBubbleSize val="0"/>
              <c:extLst>
                <c:ext xmlns:c15="http://schemas.microsoft.com/office/drawing/2012/chart" uri="{CE6537A1-D6FC-4f65-9D91-7224C49458BB}">
                  <c15:layout>
                    <c:manualLayout>
                      <c:w val="0.26401054546863978"/>
                      <c:h val="0.24951808428527125"/>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0.1337474725066724"/>
                  <c:y val="0.1277629513249226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r>
                      <a:rPr lang="en-US" sz="1600" b="1" baseline="0" dirty="0">
                        <a:solidFill>
                          <a:schemeClr val="bg1"/>
                        </a:solidFill>
                      </a:rPr>
                      <a:t>News</a:t>
                    </a:r>
                  </a:p>
                  <a:p>
                    <a:pPr>
                      <a:defRPr sz="1600">
                        <a:solidFill>
                          <a:schemeClr val="bg1"/>
                        </a:solidFill>
                        <a:latin typeface="Helvetica Light" panose="020B0403020202020204"/>
                      </a:defRPr>
                    </a:pPr>
                    <a:fld id="{53EBD299-AFAA-40D5-B3C9-549CFA690C55}" type="PERCENTAGE">
                      <a:rPr lang="en-US" sz="1600" b="1" baseline="0" smtClean="0">
                        <a:solidFill>
                          <a:schemeClr val="bg1"/>
                        </a:solidFill>
                      </a:rPr>
                      <a:pPr>
                        <a:defRPr sz="1600">
                          <a:solidFill>
                            <a:schemeClr val="bg1"/>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040309225558393"/>
                      <c:h val="0.18498830273899705"/>
                    </c:manualLayout>
                  </c15:layout>
                  <c15:dlblFieldTable/>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a:lstStyle/>
                  <a:p>
                    <a:fld id="{A2483FDB-7FC9-4F4F-95A9-D03404F2D9E6}" type="CATEGORYNAME">
                      <a:rPr lang="en-US" sz="1600" smtClean="0">
                        <a:solidFill>
                          <a:schemeClr val="bg1"/>
                        </a:solidFill>
                      </a:rPr>
                      <a:pPr/>
                      <a:t>[CATEGORY NAME]</a:t>
                    </a:fld>
                    <a:r>
                      <a:rPr lang="en-US" sz="1600" baseline="0" dirty="0">
                        <a:solidFill>
                          <a:schemeClr val="bg1"/>
                        </a:solidFill>
                      </a:rPr>
                      <a:t>:</a:t>
                    </a:r>
                  </a:p>
                  <a:p>
                    <a:r>
                      <a:rPr lang="en-US" sz="1600" baseline="0" dirty="0">
                        <a:solidFill>
                          <a:schemeClr val="bg1"/>
                        </a:solidFill>
                      </a:rPr>
                      <a:t> </a:t>
                    </a:r>
                    <a:fld id="{0A1C0535-5EC5-4F88-95DD-0F767326A6FA}" type="VALUE">
                      <a:rPr lang="en-US" sz="1600" baseline="0" smtClean="0">
                        <a:solidFill>
                          <a:schemeClr val="bg1"/>
                        </a:solidFill>
                      </a:rPr>
                      <a:pPr/>
                      <a:t>[VALUE]</a:t>
                    </a:fld>
                    <a:r>
                      <a:rPr lang="en-US" sz="1600" baseline="0" dirty="0">
                        <a:solidFill>
                          <a:schemeClr val="bg1"/>
                        </a:solidFill>
                      </a:rPr>
                      <a:t> (</a:t>
                    </a:r>
                    <a:fld id="{922701DA-83C2-43F6-884A-869C15C193C7}" type="PERCENTAGE">
                      <a:rPr lang="en-US" sz="1600" b="1" baseline="0" smtClean="0">
                        <a:solidFill>
                          <a:schemeClr val="bg1"/>
                        </a:solidFill>
                      </a:rPr>
                      <a:pPr/>
                      <a:t>[PERCENTAGE]</a:t>
                    </a:fld>
                    <a:r>
                      <a:rPr lang="en-US" sz="1600" b="0"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a:lstStyle/>
                  <a:p>
                    <a:fld id="{0DAC321D-9712-400A-B14A-7F7FD7FEDB63}" type="CATEGORYNAME">
                      <a:rPr lang="en-US" sz="1600" smtClean="0">
                        <a:solidFill>
                          <a:schemeClr val="bg1"/>
                        </a:solidFill>
                      </a:rPr>
                      <a:pPr/>
                      <a:t>[CATEGORY NAME]</a:t>
                    </a:fld>
                    <a:r>
                      <a:rPr lang="en-US" sz="1600" baseline="0" dirty="0">
                        <a:solidFill>
                          <a:schemeClr val="bg1"/>
                        </a:solidFill>
                      </a:rPr>
                      <a:t>: </a:t>
                    </a:r>
                    <a:fld id="{C01757EE-0A82-4A64-904E-4F3673A44372}" type="VALUE">
                      <a:rPr lang="en-US" sz="1600" baseline="0" smtClean="0">
                        <a:solidFill>
                          <a:schemeClr val="bg1"/>
                        </a:solidFill>
                      </a:rPr>
                      <a:pPr/>
                      <a:t>[VALUE]</a:t>
                    </a:fld>
                    <a:r>
                      <a:rPr lang="en-US" sz="1600" baseline="0" dirty="0">
                        <a:solidFill>
                          <a:schemeClr val="bg1"/>
                        </a:solidFill>
                      </a:rPr>
                      <a:t> (</a:t>
                    </a:r>
                    <a:fld id="{E2F5FB8B-70F1-4D5A-AB78-49876DA4F937}" type="PERCENTAGE">
                      <a:rPr lang="en-US" sz="1600" b="1" baseline="0" smtClean="0">
                        <a:solidFill>
                          <a:schemeClr val="bg1"/>
                        </a:solidFill>
                      </a:rPr>
                      <a:pPr/>
                      <a:t>[PERCENTAGE]</a:t>
                    </a:fld>
                    <a:r>
                      <a:rPr lang="en-US" sz="1600" b="0"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fld id="{2B14EFDB-54B8-454F-AAD3-F347F0BADE45}" type="CATEGORYNAME">
                      <a:rPr lang="en-US" sz="1600" smtClean="0">
                        <a:solidFill>
                          <a:schemeClr val="bg1"/>
                        </a:solidFill>
                      </a:rPr>
                      <a:pPr>
                        <a:defRPr sz="1600">
                          <a:solidFill>
                            <a:schemeClr val="bg1"/>
                          </a:solidFill>
                          <a:latin typeface="Helvetica Light" panose="020B0403020202020204"/>
                        </a:defRPr>
                      </a:pPr>
                      <a:t>[CATEGORY NAME]</a:t>
                    </a:fld>
                    <a:r>
                      <a:rPr lang="en-US" sz="1600" baseline="0" dirty="0">
                        <a:solidFill>
                          <a:schemeClr val="bg1"/>
                        </a:solidFill>
                      </a:rPr>
                      <a:t>: </a:t>
                    </a:r>
                    <a:fld id="{49A71321-8C20-411B-8EC7-43DC1D8A744F}" type="VALUE">
                      <a:rPr lang="en-US" sz="1600" baseline="0" smtClean="0">
                        <a:solidFill>
                          <a:schemeClr val="bg1"/>
                        </a:solidFill>
                      </a:rPr>
                      <a:pPr>
                        <a:defRPr sz="1600">
                          <a:solidFill>
                            <a:schemeClr val="bg1"/>
                          </a:solidFill>
                          <a:latin typeface="Helvetica Light" panose="020B0403020202020204"/>
                        </a:defRPr>
                      </a:pPr>
                      <a:t>[VALUE]</a:t>
                    </a:fld>
                    <a:r>
                      <a:rPr lang="en-US" sz="1600" baseline="0" dirty="0">
                        <a:solidFill>
                          <a:schemeClr val="bg1"/>
                        </a:solidFill>
                      </a:rPr>
                      <a:t> (</a:t>
                    </a:r>
                    <a:fld id="{C8E82439-CAE0-46D4-A48A-B6CD6DDD21FF}" type="PERCENTAGE">
                      <a:rPr lang="en-US" sz="1600" b="1" baseline="0" smtClean="0">
                        <a:solidFill>
                          <a:schemeClr val="bg1"/>
                        </a:solidFill>
                      </a:rPr>
                      <a:pPr>
                        <a:defRPr sz="1600">
                          <a:solidFill>
                            <a:schemeClr val="bg1"/>
                          </a:solidFill>
                          <a:latin typeface="Helvetica Light" panose="020B0403020202020204"/>
                        </a:defRPr>
                      </a:pPr>
                      <a:t>[PERCENTAGE]</a:t>
                    </a:fld>
                    <a:r>
                      <a:rPr lang="en-US" sz="1600" baseline="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a:lstStyle/>
                  <a:p>
                    <a:fld id="{8552BCB8-FAB6-4446-873D-EDE2DDB699C6}" type="CATEGORYNAME">
                      <a:rPr lang="en-US" sz="1600" smtClean="0">
                        <a:solidFill>
                          <a:schemeClr val="bg1"/>
                        </a:solidFill>
                      </a:rPr>
                      <a:pPr/>
                      <a:t>[CATEGORY NAME]</a:t>
                    </a:fld>
                    <a:r>
                      <a:rPr lang="en-US" sz="1600" baseline="0">
                        <a:solidFill>
                          <a:schemeClr val="bg1"/>
                        </a:solidFill>
                      </a:rPr>
                      <a:t>: </a:t>
                    </a:r>
                    <a:fld id="{07AD8B0D-972B-4E4E-BA9F-7D3A7F3B5C05}" type="VALUE">
                      <a:rPr lang="en-US" sz="1600" baseline="0" smtClean="0">
                        <a:solidFill>
                          <a:schemeClr val="bg1"/>
                        </a:solidFill>
                      </a:rPr>
                      <a:pPr/>
                      <a:t>[VALUE]</a:t>
                    </a:fld>
                    <a:r>
                      <a:rPr lang="en-US" sz="1600" baseline="0">
                        <a:solidFill>
                          <a:schemeClr val="bg1"/>
                        </a:solidFill>
                      </a:rPr>
                      <a:t> (</a:t>
                    </a:r>
                    <a:fld id="{92758348-5061-4071-8412-42656A626C99}" type="PERCENTAGE">
                      <a:rPr lang="en-US" sz="1600" b="1" baseline="0" smtClean="0">
                        <a:solidFill>
                          <a:schemeClr val="bg1"/>
                        </a:solidFill>
                      </a:rPr>
                      <a:pPr/>
                      <a:t>[PERCENTAGE]</a:t>
                    </a:fld>
                    <a:r>
                      <a:rPr lang="en-US" sz="1600" baseline="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a:lstStyle/>
                  <a:p>
                    <a:fld id="{7CBA3FC9-D467-4257-A13B-EB1A26B7E2B9}" type="CATEGORYNAME">
                      <a:rPr lang="en-US" sz="1600" smtClean="0">
                        <a:solidFill>
                          <a:schemeClr val="bg1"/>
                        </a:solidFill>
                      </a:rPr>
                      <a:pPr/>
                      <a:t>[CATEGORY NAME]</a:t>
                    </a:fld>
                    <a:r>
                      <a:rPr lang="en-US" sz="1600" baseline="0" dirty="0">
                        <a:solidFill>
                          <a:schemeClr val="bg1"/>
                        </a:solidFill>
                      </a:rPr>
                      <a:t>: </a:t>
                    </a:r>
                    <a:fld id="{981BB9BA-1D6C-4E38-9424-D2A32C9A2340}" type="VALUE">
                      <a:rPr lang="en-US" sz="1600" baseline="0" smtClean="0">
                        <a:solidFill>
                          <a:schemeClr val="bg1"/>
                        </a:solidFill>
                      </a:rPr>
                      <a:pPr/>
                      <a:t>[VALUE]</a:t>
                    </a:fld>
                    <a:r>
                      <a:rPr lang="en-US" sz="1600" baseline="0" dirty="0">
                        <a:solidFill>
                          <a:schemeClr val="bg1"/>
                        </a:solidFill>
                      </a:rPr>
                      <a:t> (</a:t>
                    </a:r>
                    <a:fld id="{05C88C25-8684-4E33-AAB9-D84E9BC7DA52}" type="PERCENTAGE">
                      <a:rPr lang="en-US" sz="1600" b="1" baseline="0" smtClean="0">
                        <a:solidFill>
                          <a:schemeClr val="bg1"/>
                        </a:solidFill>
                      </a:rPr>
                      <a:pPr/>
                      <a:t>[PERCENTAGE]</a:t>
                    </a:fld>
                    <a:r>
                      <a:rPr lang="en-US" sz="1600"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a:lstStyle/>
                  <a:p>
                    <a:fld id="{51B1A2B8-21A4-412C-8753-AF3A15EDF321}" type="CATEGORYNAME">
                      <a:rPr lang="en-US" sz="1600" smtClean="0">
                        <a:solidFill>
                          <a:schemeClr val="bg1"/>
                        </a:solidFill>
                      </a:rPr>
                      <a:pPr/>
                      <a:t>[CATEGORY NAME]</a:t>
                    </a:fld>
                    <a:r>
                      <a:rPr lang="en-US" sz="1600" baseline="0">
                        <a:solidFill>
                          <a:schemeClr val="bg1"/>
                        </a:solidFill>
                      </a:rPr>
                      <a:t>: </a:t>
                    </a:r>
                    <a:fld id="{01FBBC7C-1E2F-4A75-A3C2-2E2FA97C1DE7}" type="VALUE">
                      <a:rPr lang="en-US" sz="1600" baseline="0" smtClean="0">
                        <a:solidFill>
                          <a:schemeClr val="bg1"/>
                        </a:solidFill>
                      </a:rPr>
                      <a:pPr/>
                      <a:t>[VALUE]</a:t>
                    </a:fld>
                    <a:r>
                      <a:rPr lang="en-US" sz="1600" baseline="0">
                        <a:solidFill>
                          <a:schemeClr val="bg1"/>
                        </a:solidFill>
                      </a:rPr>
                      <a:t> (</a:t>
                    </a:r>
                    <a:fld id="{77B4D3E6-AC53-4350-879A-C5CA818CE545}" type="PERCENTAGE">
                      <a:rPr lang="en-US" sz="1600" b="1" baseline="0" smtClean="0">
                        <a:solidFill>
                          <a:schemeClr val="bg1"/>
                        </a:solidFill>
                      </a:rPr>
                      <a:pPr/>
                      <a:t>[PERCENTAGE]</a:t>
                    </a:fld>
                    <a:r>
                      <a:rPr lang="en-US" sz="1600" baseline="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Sports</c:v>
                </c:pt>
                <c:pt idx="1">
                  <c:v>Entertainment</c:v>
                </c:pt>
                <c:pt idx="2">
                  <c:v>News</c:v>
                </c:pt>
              </c:strCache>
            </c:strRef>
          </c:cat>
          <c:val>
            <c:numRef>
              <c:f>Sheet1!$B$2:$B$4</c:f>
              <c:numCache>
                <c:formatCode>General</c:formatCode>
                <c:ptCount val="3"/>
                <c:pt idx="0">
                  <c:v>235</c:v>
                </c:pt>
                <c:pt idx="1">
                  <c:v>67</c:v>
                </c:pt>
                <c:pt idx="2">
                  <c:v>32</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31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0.10228631560613828"/>
          <c:w val="0.95520521351032561"/>
          <c:h val="0.80542671188003712"/>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0-C4DF-4A48-814B-52FCFCC4C38E}"/>
              </c:ext>
            </c:extLst>
          </c:dPt>
          <c:dPt>
            <c:idx val="1"/>
            <c:invertIfNegative val="0"/>
            <c:bubble3D val="0"/>
            <c:spPr>
              <a:solidFill>
                <a:srgbClr val="00C0F3"/>
              </a:solidFill>
              <a:ln>
                <a:noFill/>
              </a:ln>
              <a:effectLst/>
            </c:spPr>
            <c:extLst>
              <c:ext xmlns:c16="http://schemas.microsoft.com/office/drawing/2014/chart" uri="{C3380CC4-5D6E-409C-BE32-E72D297353CC}">
                <c16:uniqueId val="{00000004-E381-4B7B-BBDD-70707E7622B6}"/>
              </c:ext>
            </c:extLst>
          </c:dPt>
          <c:dPt>
            <c:idx val="2"/>
            <c:invertIfNegative val="0"/>
            <c:bubble3D val="0"/>
            <c:spPr>
              <a:solidFill>
                <a:srgbClr val="E84A99"/>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27</c:v>
                </c:pt>
                <c:pt idx="1">
                  <c:v>25</c:v>
                </c:pt>
                <c:pt idx="2">
                  <c:v>11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833640408"/>
        <c:axId val="833640800"/>
      </c:barChart>
      <c:catAx>
        <c:axId val="833640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crossAx val="833640800"/>
        <c:crosses val="autoZero"/>
        <c:auto val="1"/>
        <c:lblAlgn val="ctr"/>
        <c:lblOffset val="100"/>
        <c:noMultiLvlLbl val="0"/>
      </c:catAx>
      <c:valAx>
        <c:axId val="833640800"/>
        <c:scaling>
          <c:orientation val="minMax"/>
          <c:max val="30"/>
          <c:min val="0"/>
        </c:scaling>
        <c:delete val="1"/>
        <c:axPos val="l"/>
        <c:numFmt formatCode="General" sourceLinked="1"/>
        <c:majorTickMark val="none"/>
        <c:minorTickMark val="none"/>
        <c:tickLblPos val="nextTo"/>
        <c:crossAx val="833640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u="sng" dirty="0">
                <a:solidFill>
                  <a:srgbClr val="1F1A62"/>
                </a:solidFill>
                <a:latin typeface="Helvetica Light" panose="020B0403020202020204"/>
              </a:rPr>
              <a:t>Total Minutes Spent</a:t>
            </a:r>
            <a:r>
              <a:rPr lang="en-US" sz="1800" u="sng" baseline="0" dirty="0">
                <a:solidFill>
                  <a:srgbClr val="1F1A62"/>
                </a:solidFill>
                <a:latin typeface="Helvetica Light" panose="020B0403020202020204"/>
              </a:rPr>
              <a:t> </a:t>
            </a:r>
            <a:r>
              <a:rPr lang="en-US" sz="1800" u="sng" dirty="0">
                <a:solidFill>
                  <a:srgbClr val="1F1A62"/>
                </a:solidFill>
                <a:latin typeface="Helvetica Light" panose="020B0403020202020204"/>
              </a:rPr>
              <a:t>By Age</a:t>
            </a:r>
          </a:p>
        </c:rich>
      </c:tx>
      <c:layout>
        <c:manualLayout>
          <c:xMode val="edge"/>
          <c:yMode val="edge"/>
          <c:x val="0.1913885851498151"/>
          <c:y val="8.8030263926745875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4651867400036264"/>
          <c:y val="0.21757060962921695"/>
          <c:w val="0.69579704490881422"/>
          <c:h val="0.73144138351227816"/>
        </c:manualLayout>
      </c:layout>
      <c:pieChart>
        <c:varyColors val="1"/>
        <c:ser>
          <c:idx val="0"/>
          <c:order val="0"/>
          <c:tx>
            <c:strRef>
              <c:f>Sheet1!$B$1</c:f>
              <c:strCache>
                <c:ptCount val="1"/>
                <c:pt idx="0">
                  <c:v>Series 1</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2D37-49F0-A034-2E6C236C4D62}"/>
              </c:ext>
            </c:extLst>
          </c:dPt>
          <c:dPt>
            <c:idx val="1"/>
            <c:bubble3D val="0"/>
            <c:spPr>
              <a:solidFill>
                <a:srgbClr val="00C0F3"/>
              </a:solidFill>
              <a:ln w="19050">
                <a:noFill/>
              </a:ln>
              <a:effectLst/>
            </c:spPr>
            <c:extLst>
              <c:ext xmlns:c16="http://schemas.microsoft.com/office/drawing/2014/chart" uri="{C3380CC4-5D6E-409C-BE32-E72D297353CC}">
                <c16:uniqueId val="{00000003-2D37-49F0-A034-2E6C236C4D62}"/>
              </c:ext>
            </c:extLst>
          </c:dPt>
          <c:dPt>
            <c:idx val="2"/>
            <c:bubble3D val="0"/>
            <c:spPr>
              <a:solidFill>
                <a:srgbClr val="1F1A62"/>
              </a:solidFill>
              <a:ln w="19050">
                <a:noFill/>
              </a:ln>
              <a:effectLst/>
            </c:spPr>
            <c:extLst>
              <c:ext xmlns:c16="http://schemas.microsoft.com/office/drawing/2014/chart" uri="{C3380CC4-5D6E-409C-BE32-E72D297353CC}">
                <c16:uniqueId val="{00000005-2D37-49F0-A034-2E6C236C4D62}"/>
              </c:ext>
            </c:extLst>
          </c:dPt>
          <c:dPt>
            <c:idx val="3"/>
            <c:bubble3D val="0"/>
            <c:spPr>
              <a:solidFill>
                <a:srgbClr val="66C5AD"/>
              </a:solidFill>
              <a:ln w="19050">
                <a:noFill/>
              </a:ln>
              <a:effectLst/>
            </c:spPr>
            <c:extLst>
              <c:ext xmlns:c16="http://schemas.microsoft.com/office/drawing/2014/chart" uri="{C3380CC4-5D6E-409C-BE32-E72D297353CC}">
                <c16:uniqueId val="{00000007-2D37-49F0-A034-2E6C236C4D62}"/>
              </c:ext>
            </c:extLst>
          </c:dPt>
          <c:dPt>
            <c:idx val="4"/>
            <c:bubble3D val="0"/>
            <c:spPr>
              <a:solidFill>
                <a:srgbClr val="E84A99"/>
              </a:solidFill>
              <a:ln w="19050">
                <a:noFill/>
              </a:ln>
              <a:effectLst/>
            </c:spPr>
            <c:extLst>
              <c:ext xmlns:c16="http://schemas.microsoft.com/office/drawing/2014/chart" uri="{C3380CC4-5D6E-409C-BE32-E72D297353CC}">
                <c16:uniqueId val="{00000009-2D37-49F0-A034-2E6C236C4D62}"/>
              </c:ext>
            </c:extLst>
          </c:dPt>
          <c:dPt>
            <c:idx val="5"/>
            <c:bubble3D val="0"/>
            <c:spPr>
              <a:solidFill>
                <a:srgbClr val="FFE600"/>
              </a:solidFill>
              <a:ln w="19050">
                <a:noFill/>
              </a:ln>
              <a:effectLst/>
            </c:spPr>
            <c:extLst>
              <c:ext xmlns:c16="http://schemas.microsoft.com/office/drawing/2014/chart" uri="{C3380CC4-5D6E-409C-BE32-E72D297353CC}">
                <c16:uniqueId val="{0000000B-2D37-49F0-A034-2E6C236C4D62}"/>
              </c:ext>
            </c:extLst>
          </c:dPt>
          <c:dPt>
            <c:idx val="6"/>
            <c:bubble3D val="0"/>
            <c:spPr>
              <a:solidFill>
                <a:srgbClr val="7ED2F6"/>
              </a:solidFill>
              <a:ln w="19050">
                <a:noFill/>
              </a:ln>
              <a:effectLst/>
            </c:spPr>
            <c:extLst>
              <c:ext xmlns:c16="http://schemas.microsoft.com/office/drawing/2014/chart" uri="{C3380CC4-5D6E-409C-BE32-E72D297353CC}">
                <c16:uniqueId val="{0000000D-2D37-49F0-A034-2E6C236C4D62}"/>
              </c:ext>
            </c:extLst>
          </c:dPt>
          <c:dLbls>
            <c:dLbl>
              <c:idx val="0"/>
              <c:layout>
                <c:manualLayout>
                  <c:x val="6.3887664774631717E-2"/>
                  <c:y val="4.789678139636331E-4"/>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fld id="{E88BA417-5790-425C-B7CE-4C2D59519EAC}" type="CATEGORYNAME">
                      <a:rPr lang="en-US" sz="1100" u="sng">
                        <a:solidFill>
                          <a:srgbClr val="1F1A62"/>
                        </a:solidFill>
                      </a:rPr>
                      <a:pPr>
                        <a:defRPr sz="1100" b="1">
                          <a:solidFill>
                            <a:srgbClr val="1F1A62"/>
                          </a:solidFill>
                          <a:latin typeface="Helvetica Light" panose="020B0403020202020204"/>
                        </a:defRPr>
                      </a:pPr>
                      <a:t>[CATEGORY NAME]</a:t>
                    </a:fld>
                    <a:r>
                      <a:rPr lang="en-US" sz="1100" baseline="0" dirty="0">
                        <a:solidFill>
                          <a:srgbClr val="1F1A62"/>
                        </a:solidFill>
                      </a:rPr>
                      <a:t>
</a:t>
                    </a:r>
                    <a:fld id="{0DEBB67F-6DEC-434B-B628-9969738CA0D0}" type="PERCENTAGE">
                      <a:rPr lang="en-US" sz="1100" baseline="0">
                        <a:solidFill>
                          <a:srgbClr val="1F1A62"/>
                        </a:solidFill>
                      </a:rPr>
                      <a:pPr>
                        <a:defRPr sz="1100" b="1">
                          <a:solidFill>
                            <a:srgbClr val="1F1A62"/>
                          </a:solidFill>
                          <a:latin typeface="Helvetica Light" panose="020B0403020202020204"/>
                        </a:defRPr>
                      </a:pPr>
                      <a:t>[PERCENTAGE]</a:t>
                    </a:fld>
                    <a:endParaRPr lang="en-US" sz="1100"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37-49F0-A034-2E6C236C4D62}"/>
                </c:ext>
              </c:extLst>
            </c:dLbl>
            <c:dLbl>
              <c:idx val="1"/>
              <c:layout>
                <c:manualLayout>
                  <c:x val="-0.19911775857047886"/>
                  <c:y val="0.12475182281564216"/>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09AFF5A-1A20-430C-B381-A6CC964FA3AD}"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733536E6-47D3-4DB8-A05F-597F5C34A860}"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D37-49F0-A034-2E6C236C4D62}"/>
                </c:ext>
              </c:extLst>
            </c:dLbl>
            <c:dLbl>
              <c:idx val="2"/>
              <c:layout>
                <c:manualLayout>
                  <c:x val="-0.13010643383464018"/>
                  <c:y val="-0.16729885951132345"/>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fld id="{16339AD8-1543-4267-9A99-3A5481E5AAB1}" type="CATEGORYNAME">
                      <a:rPr lang="en-US" u="sng">
                        <a:solidFill>
                          <a:srgbClr val="00C0F3"/>
                        </a:solidFill>
                      </a:rPr>
                      <a:pPr>
                        <a:defRPr sz="1400" b="1">
                          <a:solidFill>
                            <a:srgbClr val="00C0F3"/>
                          </a:solidFill>
                          <a:latin typeface="Helvetica Light" panose="020B0403020202020204"/>
                        </a:defRPr>
                      </a:pPr>
                      <a:t>[CATEGORY NAME]</a:t>
                    </a:fld>
                    <a:r>
                      <a:rPr lang="en-US" baseline="0" dirty="0">
                        <a:solidFill>
                          <a:srgbClr val="00C0F3"/>
                        </a:solidFill>
                      </a:rPr>
                      <a:t>
</a:t>
                    </a:r>
                    <a:fld id="{F2002541-6BD3-4B5D-8AE5-380B4376C784}" type="PERCENTAGE">
                      <a:rPr lang="en-US" baseline="0">
                        <a:solidFill>
                          <a:srgbClr val="00C0F3"/>
                        </a:solidFill>
                      </a:rPr>
                      <a:pPr>
                        <a:defRPr sz="1400" b="1">
                          <a:solidFill>
                            <a:srgbClr val="00C0F3"/>
                          </a:solidFill>
                          <a:latin typeface="Helvetica Light" panose="020B0403020202020204"/>
                        </a:defRPr>
                      </a:pPr>
                      <a:t>[PERCENTAGE]</a:t>
                    </a:fld>
                    <a:endParaRPr lang="en-US" baseline="0" dirty="0">
                      <a:solidFill>
                        <a:srgbClr val="00C0F3"/>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D37-49F0-A034-2E6C236C4D62}"/>
                </c:ext>
              </c:extLst>
            </c:dLbl>
            <c:dLbl>
              <c:idx val="3"/>
              <c:layout>
                <c:manualLayout>
                  <c:x val="0.12585853146584167"/>
                  <c:y val="-0.14798441887433553"/>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5FA18AC-C970-46F5-8482-8F3BE1E72A5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E0A77EB-4621-4BD4-897B-DBA8FAA403A6}"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D37-49F0-A034-2E6C236C4D62}"/>
                </c:ext>
              </c:extLst>
            </c:dLbl>
            <c:dLbl>
              <c:idx val="4"/>
              <c:layout>
                <c:manualLayout>
                  <c:x val="0.17444203284777818"/>
                  <c:y val="4.3906538199473804E-3"/>
                </c:manualLayout>
              </c:layout>
              <c:tx>
                <c:rich>
                  <a:bodyPr/>
                  <a:lstStyle/>
                  <a:p>
                    <a:fld id="{81F054C2-CC61-444A-9E80-F1E0E385F091}" type="CATEGORYNAME">
                      <a:rPr lang="en-US" u="sng">
                        <a:solidFill>
                          <a:schemeClr val="bg1"/>
                        </a:solidFill>
                      </a:rPr>
                      <a:pPr/>
                      <a:t>[CATEGORY NAME]</a:t>
                    </a:fld>
                    <a:r>
                      <a:rPr lang="en-US" baseline="0" dirty="0">
                        <a:solidFill>
                          <a:schemeClr val="bg1"/>
                        </a:solidFill>
                      </a:rPr>
                      <a:t>
</a:t>
                    </a:r>
                    <a:fld id="{15365FBD-9DE7-477E-B313-26A33402F0F8}" type="PERCENTAGE">
                      <a:rPr lang="en-US" baseline="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37-49F0-A034-2E6C236C4D62}"/>
                </c:ext>
              </c:extLst>
            </c:dLbl>
            <c:dLbl>
              <c:idx val="5"/>
              <c:layout>
                <c:manualLayout>
                  <c:x val="0.13494139820100995"/>
                  <c:y val="0.15097883415121383"/>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2027A601-CCF5-4158-8550-6318D649A4E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FDBEAD6-F1A0-4DA3-A7DB-0CA47FEE6E0B}"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D37-49F0-A034-2E6C236C4D62}"/>
                </c:ext>
              </c:extLst>
            </c:dLbl>
            <c:dLbl>
              <c:idx val="6"/>
              <c:layout>
                <c:manualLayout>
                  <c:x val="3.6016286519663057E-2"/>
                  <c:y val="0.14318064665044847"/>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3694A988-99A2-4290-8578-8002E19694A5}"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1A6DC323-B6F6-4CDC-8710-6EAF0812D64C}"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D37-49F0-A034-2E6C236C4D6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13-17</c:v>
                </c:pt>
                <c:pt idx="1">
                  <c:v>18-24</c:v>
                </c:pt>
                <c:pt idx="2">
                  <c:v>25-34</c:v>
                </c:pt>
                <c:pt idx="3">
                  <c:v>35-44</c:v>
                </c:pt>
                <c:pt idx="4">
                  <c:v>45-54</c:v>
                </c:pt>
                <c:pt idx="5">
                  <c:v>55-64</c:v>
                </c:pt>
                <c:pt idx="6">
                  <c:v>65+</c:v>
                </c:pt>
              </c:strCache>
            </c:strRef>
          </c:cat>
          <c:val>
            <c:numRef>
              <c:f>Sheet1!$B$2:$B$8</c:f>
              <c:numCache>
                <c:formatCode>_(* #,##0_);_(* \(#,##0\);_(* "-"??_);_(@_)</c:formatCode>
                <c:ptCount val="7"/>
                <c:pt idx="0">
                  <c:v>50</c:v>
                </c:pt>
                <c:pt idx="1">
                  <c:v>3507</c:v>
                </c:pt>
                <c:pt idx="2">
                  <c:v>2635</c:v>
                </c:pt>
                <c:pt idx="3">
                  <c:v>1889</c:v>
                </c:pt>
                <c:pt idx="4">
                  <c:v>1761</c:v>
                </c:pt>
                <c:pt idx="5">
                  <c:v>1365</c:v>
                </c:pt>
                <c:pt idx="6">
                  <c:v>545</c:v>
                </c:pt>
              </c:numCache>
            </c:numRef>
          </c:val>
          <c:extLst>
            <c:ext xmlns:c16="http://schemas.microsoft.com/office/drawing/2014/chart" uri="{C3380CC4-5D6E-409C-BE32-E72D297353CC}">
              <c16:uniqueId val="{00000010-2D37-49F0-A034-2E6C236C4D6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u="sng" dirty="0"/>
              <a:t>#</a:t>
            </a:r>
            <a:r>
              <a:rPr lang="en-US" sz="1800" u="sng" baseline="0" dirty="0"/>
              <a:t> of TV Programs Trending in the Top 10 Each Night</a:t>
            </a:r>
            <a:endParaRPr lang="en-US" sz="1800" u="sng" dirty="0"/>
          </a:p>
        </c:rich>
      </c:tx>
      <c:layout>
        <c:manualLayout>
          <c:xMode val="edge"/>
          <c:yMode val="edge"/>
          <c:x val="0.26330309397017954"/>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1.2555048540495828E-2"/>
          <c:y val="0.12286357098575783"/>
          <c:w val="0.97488990291900834"/>
          <c:h val="0.7387278522328069"/>
        </c:manualLayout>
      </c:layout>
      <c:barChart>
        <c:barDir val="col"/>
        <c:grouping val="stacked"/>
        <c:varyColors val="0"/>
        <c:ser>
          <c:idx val="0"/>
          <c:order val="0"/>
          <c:tx>
            <c:strRef>
              <c:f>Sheet1!$B$1</c:f>
              <c:strCache>
                <c:ptCount val="1"/>
                <c:pt idx="0">
                  <c:v>Sports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Sheet1!$B$2:$B$29</c:f>
              <c:numCache>
                <c:formatCode>General</c:formatCode>
                <c:ptCount val="28"/>
                <c:pt idx="0">
                  <c:v>3</c:v>
                </c:pt>
                <c:pt idx="1">
                  <c:v>2</c:v>
                </c:pt>
                <c:pt idx="2">
                  <c:v>4</c:v>
                </c:pt>
                <c:pt idx="3">
                  <c:v>3</c:v>
                </c:pt>
                <c:pt idx="4">
                  <c:v>1</c:v>
                </c:pt>
                <c:pt idx="5">
                  <c:v>4</c:v>
                </c:pt>
                <c:pt idx="6">
                  <c:v>4</c:v>
                </c:pt>
                <c:pt idx="7">
                  <c:v>2</c:v>
                </c:pt>
                <c:pt idx="8">
                  <c:v>4</c:v>
                </c:pt>
                <c:pt idx="9">
                  <c:v>3</c:v>
                </c:pt>
                <c:pt idx="10">
                  <c:v>3</c:v>
                </c:pt>
                <c:pt idx="11">
                  <c:v>1</c:v>
                </c:pt>
                <c:pt idx="12">
                  <c:v>2</c:v>
                </c:pt>
                <c:pt idx="13">
                  <c:v>4</c:v>
                </c:pt>
                <c:pt idx="14">
                  <c:v>1</c:v>
                </c:pt>
                <c:pt idx="15">
                  <c:v>1</c:v>
                </c:pt>
                <c:pt idx="16">
                  <c:v>6</c:v>
                </c:pt>
                <c:pt idx="17">
                  <c:v>3</c:v>
                </c:pt>
                <c:pt idx="18">
                  <c:v>1</c:v>
                </c:pt>
                <c:pt idx="19">
                  <c:v>2</c:v>
                </c:pt>
                <c:pt idx="21">
                  <c:v>1</c:v>
                </c:pt>
                <c:pt idx="22">
                  <c:v>5</c:v>
                </c:pt>
                <c:pt idx="23">
                  <c:v>3</c:v>
                </c:pt>
                <c:pt idx="24">
                  <c:v>2</c:v>
                </c:pt>
                <c:pt idx="25">
                  <c:v>1</c:v>
                </c:pt>
                <c:pt idx="26">
                  <c:v>4</c:v>
                </c:pt>
                <c:pt idx="27">
                  <c:v>1</c:v>
                </c:pt>
              </c:numCache>
            </c:numRef>
          </c:val>
          <c:extLst>
            <c:ext xmlns:c16="http://schemas.microsoft.com/office/drawing/2014/chart" uri="{C3380CC4-5D6E-409C-BE32-E72D297353CC}">
              <c16:uniqueId val="{00000000-59BA-4131-B3C4-AC65FBFD5C5F}"/>
            </c:ext>
          </c:extLst>
        </c:ser>
        <c:ser>
          <c:idx val="1"/>
          <c:order val="1"/>
          <c:tx>
            <c:strRef>
              <c:f>Sheet1!$C$1</c:f>
              <c:strCache>
                <c:ptCount val="1"/>
                <c:pt idx="0">
                  <c:v>Entertainment</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Sheet1!$C$2:$C$29</c:f>
              <c:numCache>
                <c:formatCode>General</c:formatCode>
                <c:ptCount val="28"/>
                <c:pt idx="1">
                  <c:v>1</c:v>
                </c:pt>
                <c:pt idx="2">
                  <c:v>3</c:v>
                </c:pt>
                <c:pt idx="3">
                  <c:v>4</c:v>
                </c:pt>
                <c:pt idx="4">
                  <c:v>3</c:v>
                </c:pt>
                <c:pt idx="5">
                  <c:v>5</c:v>
                </c:pt>
                <c:pt idx="6">
                  <c:v>6</c:v>
                </c:pt>
                <c:pt idx="7">
                  <c:v>2</c:v>
                </c:pt>
                <c:pt idx="8">
                  <c:v>2</c:v>
                </c:pt>
                <c:pt idx="9">
                  <c:v>1</c:v>
                </c:pt>
                <c:pt idx="10">
                  <c:v>4</c:v>
                </c:pt>
                <c:pt idx="11">
                  <c:v>4</c:v>
                </c:pt>
                <c:pt idx="12">
                  <c:v>4</c:v>
                </c:pt>
                <c:pt idx="13">
                  <c:v>5</c:v>
                </c:pt>
                <c:pt idx="14">
                  <c:v>1</c:v>
                </c:pt>
                <c:pt idx="15">
                  <c:v>3</c:v>
                </c:pt>
                <c:pt idx="16">
                  <c:v>1</c:v>
                </c:pt>
                <c:pt idx="17">
                  <c:v>3</c:v>
                </c:pt>
                <c:pt idx="18">
                  <c:v>3</c:v>
                </c:pt>
                <c:pt idx="19">
                  <c:v>2</c:v>
                </c:pt>
                <c:pt idx="20">
                  <c:v>3</c:v>
                </c:pt>
                <c:pt idx="21">
                  <c:v>1</c:v>
                </c:pt>
                <c:pt idx="22">
                  <c:v>1</c:v>
                </c:pt>
                <c:pt idx="24">
                  <c:v>4</c:v>
                </c:pt>
                <c:pt idx="25">
                  <c:v>1</c:v>
                </c:pt>
                <c:pt idx="26">
                  <c:v>2</c:v>
                </c:pt>
              </c:numCache>
            </c:numRef>
          </c:val>
          <c:extLst>
            <c:ext xmlns:c16="http://schemas.microsoft.com/office/drawing/2014/chart" uri="{C3380CC4-5D6E-409C-BE32-E72D297353CC}">
              <c16:uniqueId val="{00000001-59BA-4131-B3C4-AC65FBFD5C5F}"/>
            </c:ext>
          </c:extLst>
        </c:ser>
        <c:ser>
          <c:idx val="2"/>
          <c:order val="2"/>
          <c:tx>
            <c:strRef>
              <c:f>Sheet1!$D$1</c:f>
              <c:strCache>
                <c:ptCount val="1"/>
                <c:pt idx="0">
                  <c:v>News</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Sheet1!$D$2:$D$29</c:f>
              <c:numCache>
                <c:formatCode>General</c:formatCode>
                <c:ptCount val="28"/>
                <c:pt idx="4">
                  <c:v>1</c:v>
                </c:pt>
                <c:pt idx="6">
                  <c:v>3</c:v>
                </c:pt>
                <c:pt idx="7">
                  <c:v>1</c:v>
                </c:pt>
                <c:pt idx="11">
                  <c:v>1</c:v>
                </c:pt>
                <c:pt idx="12">
                  <c:v>1</c:v>
                </c:pt>
                <c:pt idx="13">
                  <c:v>1</c:v>
                </c:pt>
                <c:pt idx="15">
                  <c:v>1</c:v>
                </c:pt>
                <c:pt idx="19">
                  <c:v>1</c:v>
                </c:pt>
                <c:pt idx="20">
                  <c:v>1</c:v>
                </c:pt>
                <c:pt idx="21">
                  <c:v>1</c:v>
                </c:pt>
                <c:pt idx="22">
                  <c:v>1</c:v>
                </c:pt>
              </c:numCache>
            </c:numRef>
          </c:val>
          <c:extLst>
            <c:ext xmlns:c16="http://schemas.microsoft.com/office/drawing/2014/chart" uri="{C3380CC4-5D6E-409C-BE32-E72D297353CC}">
              <c16:uniqueId val="{00000002-59BA-4131-B3C4-AC65FBFD5C5F}"/>
            </c:ext>
          </c:extLst>
        </c:ser>
        <c:dLbls>
          <c:showLegendKey val="0"/>
          <c:showVal val="0"/>
          <c:showCatName val="0"/>
          <c:showSerName val="0"/>
          <c:showPercent val="0"/>
          <c:showBubbleSize val="0"/>
        </c:dLbls>
        <c:gapWidth val="150"/>
        <c:overlap val="100"/>
        <c:axId val="833641584"/>
        <c:axId val="833641976"/>
      </c:barChart>
      <c:dateAx>
        <c:axId val="833641584"/>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rgbClr val="1F1A62"/>
                </a:solidFill>
                <a:latin typeface="Helvetica Light" panose="020B0403020202020204"/>
                <a:ea typeface="+mn-ea"/>
                <a:cs typeface="+mn-cs"/>
              </a:defRPr>
            </a:pPr>
            <a:endParaRPr lang="en-US"/>
          </a:p>
        </c:txPr>
        <c:crossAx val="833641976"/>
        <c:crosses val="autoZero"/>
        <c:auto val="1"/>
        <c:lblOffset val="100"/>
        <c:baseTimeUnit val="days"/>
      </c:dateAx>
      <c:valAx>
        <c:axId val="833641976"/>
        <c:scaling>
          <c:orientation val="minMax"/>
          <c:max val="14"/>
        </c:scaling>
        <c:delete val="1"/>
        <c:axPos val="l"/>
        <c:numFmt formatCode="General" sourceLinked="1"/>
        <c:majorTickMark val="out"/>
        <c:minorTickMark val="none"/>
        <c:tickLblPos val="nextTo"/>
        <c:crossAx val="833641584"/>
        <c:crosses val="autoZero"/>
        <c:crossBetween val="between"/>
      </c:valAx>
      <c:spPr>
        <a:noFill/>
        <a:ln>
          <a:noFill/>
        </a:ln>
        <a:effectLst/>
      </c:spPr>
    </c:plotArea>
    <c:legend>
      <c:legendPos val="b"/>
      <c:layout>
        <c:manualLayout>
          <c:xMode val="edge"/>
          <c:yMode val="edge"/>
          <c:x val="0.35737312076446853"/>
          <c:y val="0.93328059973970767"/>
          <c:w val="0.28525375847106288"/>
          <c:h val="6.671940026029228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Light" panose="020B0403020202020204"/>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Entertainment</a:t>
            </a:r>
          </a:p>
        </c:rich>
      </c:tx>
      <c:layout>
        <c:manualLayout>
          <c:xMode val="edge"/>
          <c:yMode val="edge"/>
          <c:x val="0.32083118427019297"/>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210486702841807"/>
          <c:y val="0.18036048983867578"/>
          <c:w val="0.76078763761627821"/>
          <c:h val="0.81560116938261773"/>
        </c:manualLayout>
      </c:layout>
      <c:pieChart>
        <c:varyColors val="1"/>
        <c:ser>
          <c:idx val="0"/>
          <c:order val="0"/>
          <c:tx>
            <c:strRef>
              <c:f>Sheet1!$B$1</c:f>
              <c:strCache>
                <c:ptCount val="1"/>
                <c:pt idx="0">
                  <c:v>Series 1</c:v>
                </c:pt>
              </c:strCache>
            </c:strRef>
          </c:tx>
          <c:spPr>
            <a:ln>
              <a:noFill/>
            </a:ln>
          </c:spPr>
          <c:dPt>
            <c:idx val="0"/>
            <c:bubble3D val="0"/>
            <c:spPr>
              <a:solidFill>
                <a:srgbClr val="00C0F3"/>
              </a:solidFill>
              <a:ln w="19050">
                <a:noFill/>
              </a:ln>
              <a:effectLst/>
            </c:spPr>
            <c:extLst>
              <c:ext xmlns:c16="http://schemas.microsoft.com/office/drawing/2014/chart" uri="{C3380CC4-5D6E-409C-BE32-E72D297353CC}">
                <c16:uniqueId val="{00000001-F7C3-497E-9C12-00C3200D02DD}"/>
              </c:ext>
            </c:extLst>
          </c:dPt>
          <c:dPt>
            <c:idx val="1"/>
            <c:bubble3D val="0"/>
            <c:spPr>
              <a:solidFill>
                <a:srgbClr val="7ED2F6"/>
              </a:solidFill>
              <a:ln w="19050">
                <a:noFill/>
              </a:ln>
              <a:effectLst/>
            </c:spPr>
            <c:extLst>
              <c:ext xmlns:c16="http://schemas.microsoft.com/office/drawing/2014/chart" uri="{C3380CC4-5D6E-409C-BE32-E72D297353CC}">
                <c16:uniqueId val="{00000002-F7C3-497E-9C12-00C3200D02DD}"/>
              </c:ext>
            </c:extLst>
          </c:dPt>
          <c:dPt>
            <c:idx val="2"/>
            <c:bubble3D val="0"/>
            <c:spPr>
              <a:solidFill>
                <a:srgbClr val="00C0F3"/>
              </a:solidFill>
              <a:ln w="19050">
                <a:noFill/>
              </a:ln>
              <a:effectLst/>
            </c:spPr>
            <c:extLst>
              <c:ext xmlns:c16="http://schemas.microsoft.com/office/drawing/2014/chart" uri="{C3380CC4-5D6E-409C-BE32-E72D297353CC}">
                <c16:uniqueId val="{00000003-F7C3-497E-9C12-00C3200D02DD}"/>
              </c:ext>
            </c:extLst>
          </c:dPt>
          <c:dPt>
            <c:idx val="3"/>
            <c:bubble3D val="0"/>
            <c:spPr>
              <a:solidFill>
                <a:srgbClr val="1F1A62"/>
              </a:solidFill>
              <a:ln w="19050">
                <a:noFill/>
              </a:ln>
              <a:effectLst/>
            </c:spPr>
            <c:extLst>
              <c:ext xmlns:c16="http://schemas.microsoft.com/office/drawing/2014/chart" uri="{C3380CC4-5D6E-409C-BE32-E72D297353CC}">
                <c16:uniqueId val="{00000004-F7C3-497E-9C12-00C3200D02DD}"/>
              </c:ext>
            </c:extLst>
          </c:dPt>
          <c:dPt>
            <c:idx val="4"/>
            <c:bubble3D val="0"/>
            <c:spPr>
              <a:solidFill>
                <a:srgbClr val="66C5AD"/>
              </a:solidFill>
              <a:ln w="19050">
                <a:noFill/>
              </a:ln>
              <a:effectLst/>
            </c:spPr>
            <c:extLst>
              <c:ext xmlns:c16="http://schemas.microsoft.com/office/drawing/2014/chart" uri="{C3380CC4-5D6E-409C-BE32-E72D297353CC}">
                <c16:uniqueId val="{00000005-F7C3-497E-9C12-00C3200D02DD}"/>
              </c:ext>
            </c:extLst>
          </c:dPt>
          <c:dPt>
            <c:idx val="5"/>
            <c:bubble3D val="0"/>
            <c:spPr>
              <a:solidFill>
                <a:srgbClr val="E84A99"/>
              </a:solidFill>
              <a:ln w="19050">
                <a:noFill/>
              </a:ln>
              <a:effectLst/>
            </c:spPr>
            <c:extLst>
              <c:ext xmlns:c16="http://schemas.microsoft.com/office/drawing/2014/chart" uri="{C3380CC4-5D6E-409C-BE32-E72D297353CC}">
                <c16:uniqueId val="{00000006-F7C3-497E-9C12-00C3200D02DD}"/>
              </c:ext>
            </c:extLst>
          </c:dPt>
          <c:dPt>
            <c:idx val="6"/>
            <c:bubble3D val="0"/>
            <c:spPr>
              <a:solidFill>
                <a:srgbClr val="FFFF00"/>
              </a:solidFill>
              <a:ln w="19050">
                <a:noFill/>
              </a:ln>
              <a:effectLst/>
            </c:spPr>
            <c:extLst>
              <c:ext xmlns:c16="http://schemas.microsoft.com/office/drawing/2014/chart" uri="{C3380CC4-5D6E-409C-BE32-E72D297353CC}">
                <c16:uniqueId val="{00000007-F7C3-497E-9C12-00C3200D02DD}"/>
              </c:ext>
            </c:extLst>
          </c:dPt>
          <c:dPt>
            <c:idx val="7"/>
            <c:bubble3D val="0"/>
            <c:spPr>
              <a:solidFill>
                <a:srgbClr val="7ED2F6"/>
              </a:solidFill>
              <a:ln w="19050">
                <a:noFill/>
              </a:ln>
              <a:effectLst/>
            </c:spPr>
            <c:extLst>
              <c:ext xmlns:c16="http://schemas.microsoft.com/office/drawing/2014/chart" uri="{C3380CC4-5D6E-409C-BE32-E72D297353CC}">
                <c16:uniqueId val="{00000008-F7C3-497E-9C12-00C3200D02DD}"/>
              </c:ext>
            </c:extLst>
          </c:dPt>
          <c:dLbls>
            <c:dLbl>
              <c:idx val="0"/>
              <c:layout>
                <c:manualLayout>
                  <c:x val="0.21352992460188142"/>
                  <c:y val="-0.13821012572533092"/>
                </c:manualLayout>
              </c:layout>
              <c:tx>
                <c:rich>
                  <a:bodyPr/>
                  <a:lstStyle/>
                  <a:p>
                    <a:fld id="{639A950C-9542-4794-970E-9A284248D509}" type="PERCENTAGE">
                      <a:rPr lang="en-US" sz="2000" baseline="0" smtClean="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C3-497E-9C12-00C3200D02DD}"/>
                </c:ext>
              </c:extLst>
            </c:dLbl>
            <c:dLbl>
              <c:idx val="1"/>
              <c:layout>
                <c:manualLayout>
                  <c:x val="-0.24179123815213055"/>
                  <c:y val="9.3940792384222024E-2"/>
                </c:manualLayout>
              </c:layout>
              <c:tx>
                <c:rich>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fld id="{0DEBB67F-6DEC-434B-B628-9969738CA0D0}" type="PERCENTAGE">
                      <a:rPr lang="en-US" sz="2000" baseline="0" smtClean="0">
                        <a:solidFill>
                          <a:srgbClr val="1B1464"/>
                        </a:solidFill>
                      </a:rPr>
                      <a:pPr>
                        <a:defRPr sz="2000" b="1">
                          <a:solidFill>
                            <a:srgbClr val="1B1464"/>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7C3-497E-9C12-00C3200D02DD}"/>
                </c:ext>
              </c:extLst>
            </c:dLbl>
            <c:dLbl>
              <c:idx val="2"/>
              <c:layout>
                <c:manualLayout>
                  <c:x val="-0.13770823831947734"/>
                  <c:y val="0.18637300756436434"/>
                </c:manualLayout>
              </c:layout>
              <c:tx>
                <c:rich>
                  <a:bodyPr/>
                  <a:lstStyle/>
                  <a:p>
                    <a:fld id="{F09AFF5A-1A20-430C-B381-A6CC964FA3AD}" type="CATEGORYNAME">
                      <a:rPr lang="en-US" sz="2000" u="sng">
                        <a:solidFill>
                          <a:srgbClr val="2C258B"/>
                        </a:solidFill>
                      </a:rPr>
                      <a:pPr/>
                      <a:t>[CATEGORY NAME]</a:t>
                    </a:fld>
                    <a:r>
                      <a:rPr lang="en-US" sz="2000" baseline="0" dirty="0">
                        <a:solidFill>
                          <a:srgbClr val="2C258B"/>
                        </a:solidFill>
                      </a:rPr>
                      <a:t>
</a:t>
                    </a:r>
                    <a:fld id="{733536E6-47D3-4DB8-A05F-597F5C34A860}"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C3-497E-9C12-00C3200D02DD}"/>
                </c:ext>
              </c:extLst>
            </c:dLbl>
            <c:dLbl>
              <c:idx val="3"/>
              <c:layout>
                <c:manualLayout>
                  <c:x val="-0.20547290800094511"/>
                  <c:y val="-5.9100423122893254E-3"/>
                </c:manualLayout>
              </c:layout>
              <c:tx>
                <c:rich>
                  <a:bodyPr/>
                  <a:lstStyle/>
                  <a:p>
                    <a:fld id="{16339AD8-1543-4267-9A99-3A5481E5AAB1}" type="CATEGORYNAME">
                      <a:rPr lang="en-US" u="sng"/>
                      <a:pPr/>
                      <a:t>[CATEGORY NAME]</a:t>
                    </a:fld>
                    <a:r>
                      <a:rPr lang="en-US" baseline="0" dirty="0"/>
                      <a:t>
</a:t>
                    </a:r>
                    <a:fld id="{F2002541-6BD3-4B5D-8AE5-380B4376C784}" type="PERCENTAGE">
                      <a:rPr lang="en-US" baseline="0"/>
                      <a:pPr/>
                      <a:t>[PERCENTAGE]</a:t>
                    </a:fld>
                    <a:endParaRPr lang="en-US" baseline="0"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7C3-497E-9C12-00C3200D02DD}"/>
                </c:ext>
              </c:extLst>
            </c:dLbl>
            <c:dLbl>
              <c:idx val="4"/>
              <c:layout>
                <c:manualLayout>
                  <c:x val="-0.10582336489167046"/>
                  <c:y val="-8.9297576256504946E-2"/>
                </c:manualLayout>
              </c:layout>
              <c:tx>
                <c:rich>
                  <a:bodyPr/>
                  <a:lstStyle/>
                  <a:p>
                    <a:fld id="{F5FA18AC-C970-46F5-8482-8F3BE1E72A59}" type="CATEGORYNAME">
                      <a:rPr lang="en-US" sz="2000" u="sng">
                        <a:solidFill>
                          <a:srgbClr val="2C258B"/>
                        </a:solidFill>
                      </a:rPr>
                      <a:pPr/>
                      <a:t>[CATEGORY NAME]</a:t>
                    </a:fld>
                    <a:r>
                      <a:rPr lang="en-US" sz="2000" baseline="0" dirty="0">
                        <a:solidFill>
                          <a:srgbClr val="2C258B"/>
                        </a:solidFill>
                      </a:rPr>
                      <a:t>
</a:t>
                    </a:r>
                    <a:fld id="{0E0A77EB-4621-4BD4-897B-DBA8FAA403A6}"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C3-497E-9C12-00C3200D02DD}"/>
                </c:ext>
              </c:extLst>
            </c:dLbl>
            <c:dLbl>
              <c:idx val="5"/>
              <c:layout>
                <c:manualLayout>
                  <c:x val="0.16048518882801896"/>
                  <c:y val="-0.15699816337908673"/>
                </c:manualLayout>
              </c:layout>
              <c:tx>
                <c:rich>
                  <a:bodyPr/>
                  <a:lstStyle/>
                  <a:p>
                    <a:fld id="{81F054C2-CC61-444A-9E80-F1E0E385F091}" type="CATEGORYNAME">
                      <a:rPr lang="en-US" sz="2000" u="sng">
                        <a:solidFill>
                          <a:srgbClr val="2C258B"/>
                        </a:solidFill>
                      </a:rPr>
                      <a:pPr/>
                      <a:t>[CATEGORY NAME]</a:t>
                    </a:fld>
                    <a:r>
                      <a:rPr lang="en-US" sz="2000" baseline="0" dirty="0">
                        <a:solidFill>
                          <a:srgbClr val="2C258B"/>
                        </a:solidFill>
                      </a:rPr>
                      <a:t>
</a:t>
                    </a:r>
                    <a:fld id="{15365FBD-9DE7-477E-B313-26A33402F0F8}"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7C3-497E-9C12-00C3200D02DD}"/>
                </c:ext>
              </c:extLst>
            </c:dLbl>
            <c:dLbl>
              <c:idx val="6"/>
              <c:layout>
                <c:manualLayout>
                  <c:x val="0.17960283750295344"/>
                  <c:y val="7.1751596617142518E-2"/>
                </c:manualLayout>
              </c:layout>
              <c:tx>
                <c:rich>
                  <a:bodyPr/>
                  <a:lstStyle/>
                  <a:p>
                    <a:fld id="{2027A601-CCF5-4158-8550-6318D649A4E9}" type="CATEGORYNAME">
                      <a:rPr lang="en-US" sz="2000" u="sng">
                        <a:solidFill>
                          <a:srgbClr val="2C258B"/>
                        </a:solidFill>
                      </a:rPr>
                      <a:pPr/>
                      <a:t>[CATEGORY NAME]</a:t>
                    </a:fld>
                    <a:r>
                      <a:rPr lang="en-US" sz="2000" baseline="0" dirty="0">
                        <a:solidFill>
                          <a:srgbClr val="2C258B"/>
                        </a:solidFill>
                      </a:rPr>
                      <a:t>
</a:t>
                    </a:r>
                    <a:fld id="{0FDBEAD6-F1A0-4DA3-A7DB-0CA47FEE6E0B}"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7C3-497E-9C12-00C3200D02DD}"/>
                </c:ext>
              </c:extLst>
            </c:dLbl>
            <c:dLbl>
              <c:idx val="7"/>
              <c:layout>
                <c:manualLayout>
                  <c:x val="6.1138298047705653E-2"/>
                  <c:y val="0.13437762025777386"/>
                </c:manualLayout>
              </c:layout>
              <c:tx>
                <c:rich>
                  <a:bodyPr/>
                  <a:lstStyle/>
                  <a:p>
                    <a:fld id="{3694A988-99A2-4290-8578-8002E19694A5}" type="CATEGORYNAME">
                      <a:rPr lang="en-US" sz="2000" u="sng">
                        <a:solidFill>
                          <a:srgbClr val="2C258B"/>
                        </a:solidFill>
                      </a:rPr>
                      <a:pPr/>
                      <a:t>[CATEGORY NAME]</a:t>
                    </a:fld>
                    <a:r>
                      <a:rPr lang="en-US" sz="2000" baseline="0" dirty="0">
                        <a:solidFill>
                          <a:srgbClr val="2C258B"/>
                        </a:solidFill>
                      </a:rPr>
                      <a:t>
</a:t>
                    </a:r>
                    <a:fld id="{1A6DC323-B6F6-4CDC-8710-6EAF0812D64C}"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7C3-497E-9C12-00C3200D02D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_(* #,##0_);_(* \(#,##0\);_(* "-"??_);_(@_)</c:formatCode>
                <c:ptCount val="2"/>
                <c:pt idx="0">
                  <c:v>47</c:v>
                </c:pt>
                <c:pt idx="1">
                  <c:v>28</c:v>
                </c:pt>
              </c:numCache>
            </c:numRef>
          </c:val>
          <c:extLst>
            <c:ext xmlns:c16="http://schemas.microsoft.com/office/drawing/2014/chart" uri="{C3380CC4-5D6E-409C-BE32-E72D297353CC}">
              <c16:uniqueId val="{00000000-F7C3-497E-9C12-00C3200D02DD}"/>
            </c:ext>
          </c:extLst>
        </c:ser>
        <c:dLbls>
          <c:showLegendKey val="0"/>
          <c:showVal val="0"/>
          <c:showCatName val="0"/>
          <c:showSerName val="0"/>
          <c:showPercent val="0"/>
          <c:showBubbleSize val="0"/>
          <c:showLeaderLines val="1"/>
        </c:dLbls>
        <c:firstSliceAng val="135"/>
      </c:pieChart>
      <c:spPr>
        <a:noFill/>
        <a:ln>
          <a:noFill/>
        </a:ln>
        <a:effectLst/>
      </c:spPr>
    </c:plotArea>
    <c:legend>
      <c:legendPos val="r"/>
      <c:layout>
        <c:manualLayout>
          <c:xMode val="edge"/>
          <c:yMode val="edge"/>
          <c:x val="0.2480715300521858"/>
          <c:y val="8.2058236399459361E-2"/>
          <c:w val="0.50071679394560076"/>
          <c:h val="7.97720080294991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Sports</a:t>
            </a:r>
          </a:p>
        </c:rich>
      </c:tx>
      <c:layout>
        <c:manualLayout>
          <c:xMode val="edge"/>
          <c:yMode val="edge"/>
          <c:x val="0.4118954168209954"/>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210486702841807"/>
          <c:y val="0.18036048983867578"/>
          <c:w val="0.76078763761627821"/>
          <c:h val="0.81560116938261773"/>
        </c:manualLayout>
      </c:layout>
      <c:pieChart>
        <c:varyColors val="1"/>
        <c:ser>
          <c:idx val="0"/>
          <c:order val="0"/>
          <c:tx>
            <c:strRef>
              <c:f>Sheet1!$B$1</c:f>
              <c:strCache>
                <c:ptCount val="1"/>
                <c:pt idx="0">
                  <c:v>Series 1</c:v>
                </c:pt>
              </c:strCache>
            </c:strRef>
          </c:tx>
          <c:spPr>
            <a:ln>
              <a:noFill/>
            </a:ln>
          </c:spPr>
          <c:dPt>
            <c:idx val="0"/>
            <c:bubble3D val="0"/>
            <c:spPr>
              <a:solidFill>
                <a:srgbClr val="1B1464"/>
              </a:solidFill>
              <a:ln w="19050">
                <a:noFill/>
              </a:ln>
              <a:effectLst/>
            </c:spPr>
            <c:extLst>
              <c:ext xmlns:c16="http://schemas.microsoft.com/office/drawing/2014/chart" uri="{C3380CC4-5D6E-409C-BE32-E72D297353CC}">
                <c16:uniqueId val="{00000001-B67A-4168-84A0-6CB609412323}"/>
              </c:ext>
            </c:extLst>
          </c:dPt>
          <c:dPt>
            <c:idx val="1"/>
            <c:bubble3D val="0"/>
            <c:spPr>
              <a:solidFill>
                <a:srgbClr val="66C5AD"/>
              </a:solidFill>
              <a:ln w="19050">
                <a:noFill/>
              </a:ln>
              <a:effectLst/>
            </c:spPr>
            <c:extLst>
              <c:ext xmlns:c16="http://schemas.microsoft.com/office/drawing/2014/chart" uri="{C3380CC4-5D6E-409C-BE32-E72D297353CC}">
                <c16:uniqueId val="{00000003-B67A-4168-84A0-6CB609412323}"/>
              </c:ext>
            </c:extLst>
          </c:dPt>
          <c:dPt>
            <c:idx val="2"/>
            <c:bubble3D val="0"/>
            <c:spPr>
              <a:solidFill>
                <a:schemeClr val="accent3"/>
              </a:solidFill>
              <a:ln w="19050">
                <a:noFill/>
              </a:ln>
              <a:effectLst/>
            </c:spPr>
            <c:extLst>
              <c:ext xmlns:c16="http://schemas.microsoft.com/office/drawing/2014/chart" uri="{C3380CC4-5D6E-409C-BE32-E72D297353CC}">
                <c16:uniqueId val="{00000005-B67A-4168-84A0-6CB609412323}"/>
              </c:ext>
            </c:extLst>
          </c:dPt>
          <c:dPt>
            <c:idx val="3"/>
            <c:bubble3D val="0"/>
            <c:spPr>
              <a:solidFill>
                <a:srgbClr val="1F1A62"/>
              </a:solidFill>
              <a:ln w="19050">
                <a:noFill/>
              </a:ln>
              <a:effectLst/>
            </c:spPr>
            <c:extLst>
              <c:ext xmlns:c16="http://schemas.microsoft.com/office/drawing/2014/chart" uri="{C3380CC4-5D6E-409C-BE32-E72D297353CC}">
                <c16:uniqueId val="{00000007-B67A-4168-84A0-6CB609412323}"/>
              </c:ext>
            </c:extLst>
          </c:dPt>
          <c:dPt>
            <c:idx val="4"/>
            <c:bubble3D val="0"/>
            <c:spPr>
              <a:solidFill>
                <a:srgbClr val="66C5AD"/>
              </a:solidFill>
              <a:ln w="19050">
                <a:noFill/>
              </a:ln>
              <a:effectLst/>
            </c:spPr>
            <c:extLst>
              <c:ext xmlns:c16="http://schemas.microsoft.com/office/drawing/2014/chart" uri="{C3380CC4-5D6E-409C-BE32-E72D297353CC}">
                <c16:uniqueId val="{00000009-B67A-4168-84A0-6CB609412323}"/>
              </c:ext>
            </c:extLst>
          </c:dPt>
          <c:dPt>
            <c:idx val="5"/>
            <c:bubble3D val="0"/>
            <c:spPr>
              <a:solidFill>
                <a:srgbClr val="E84A99"/>
              </a:solidFill>
              <a:ln w="19050">
                <a:noFill/>
              </a:ln>
              <a:effectLst/>
            </c:spPr>
            <c:extLst>
              <c:ext xmlns:c16="http://schemas.microsoft.com/office/drawing/2014/chart" uri="{C3380CC4-5D6E-409C-BE32-E72D297353CC}">
                <c16:uniqueId val="{0000000B-B67A-4168-84A0-6CB609412323}"/>
              </c:ext>
            </c:extLst>
          </c:dPt>
          <c:dPt>
            <c:idx val="6"/>
            <c:bubble3D val="0"/>
            <c:spPr>
              <a:solidFill>
                <a:srgbClr val="FFFF00"/>
              </a:solidFill>
              <a:ln w="19050">
                <a:noFill/>
              </a:ln>
              <a:effectLst/>
            </c:spPr>
            <c:extLst>
              <c:ext xmlns:c16="http://schemas.microsoft.com/office/drawing/2014/chart" uri="{C3380CC4-5D6E-409C-BE32-E72D297353CC}">
                <c16:uniqueId val="{0000000D-B67A-4168-84A0-6CB609412323}"/>
              </c:ext>
            </c:extLst>
          </c:dPt>
          <c:dPt>
            <c:idx val="7"/>
            <c:bubble3D val="0"/>
            <c:spPr>
              <a:solidFill>
                <a:srgbClr val="7ED2F6"/>
              </a:solidFill>
              <a:ln w="19050">
                <a:noFill/>
              </a:ln>
              <a:effectLst/>
            </c:spPr>
            <c:extLst>
              <c:ext xmlns:c16="http://schemas.microsoft.com/office/drawing/2014/chart" uri="{C3380CC4-5D6E-409C-BE32-E72D297353CC}">
                <c16:uniqueId val="{0000000F-B67A-4168-84A0-6CB609412323}"/>
              </c:ext>
            </c:extLst>
          </c:dPt>
          <c:dLbls>
            <c:dLbl>
              <c:idx val="0"/>
              <c:layout>
                <c:manualLayout>
                  <c:x val="0.22923065435201975"/>
                  <c:y val="-3.393160505954929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67A-4168-84A0-6CB609412323}"/>
                </c:ext>
              </c:extLst>
            </c:dLbl>
            <c:dLbl>
              <c:idx val="1"/>
              <c:layout>
                <c:manualLayout>
                  <c:x val="-0.21981021650193663"/>
                  <c:y val="-7.7615133798036307E-2"/>
                </c:manualLayout>
              </c:layout>
              <c:tx>
                <c:rich>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fld id="{639A950C-9542-4794-970E-9A284248D509}" type="PERCENTAGE">
                      <a:rPr lang="en-US" sz="2000" baseline="0" smtClean="0">
                        <a:solidFill>
                          <a:srgbClr val="1B1464"/>
                        </a:solidFill>
                      </a:rPr>
                      <a:pPr>
                        <a:defRPr sz="2000" b="1">
                          <a:solidFill>
                            <a:srgbClr val="1B1464"/>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67A-4168-84A0-6CB609412323}"/>
                </c:ext>
              </c:extLst>
            </c:dLbl>
            <c:dLbl>
              <c:idx val="3"/>
              <c:layout>
                <c:manualLayout>
                  <c:x val="-0.20547290800094511"/>
                  <c:y val="-5.9100423122893254E-3"/>
                </c:manualLayout>
              </c:layout>
              <c:tx>
                <c:rich>
                  <a:bodyPr/>
                  <a:lstStyle/>
                  <a:p>
                    <a:fld id="{16339AD8-1543-4267-9A99-3A5481E5AAB1}" type="CATEGORYNAME">
                      <a:rPr lang="en-US" u="sng"/>
                      <a:pPr/>
                      <a:t>[CATEGORY NAME]</a:t>
                    </a:fld>
                    <a:r>
                      <a:rPr lang="en-US" baseline="0" dirty="0"/>
                      <a:t>
</a:t>
                    </a:r>
                    <a:fld id="{F2002541-6BD3-4B5D-8AE5-380B4376C784}" type="PERCENTAGE">
                      <a:rPr lang="en-US" baseline="0"/>
                      <a:pPr/>
                      <a:t>[PERCENTAGE]</a:t>
                    </a:fld>
                    <a:endParaRPr lang="en-US" baseline="0"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67A-4168-84A0-6CB609412323}"/>
                </c:ext>
              </c:extLst>
            </c:dLbl>
            <c:dLbl>
              <c:idx val="4"/>
              <c:layout>
                <c:manualLayout>
                  <c:x val="-0.10582336489167046"/>
                  <c:y val="-8.9297576256504946E-2"/>
                </c:manualLayout>
              </c:layout>
              <c:tx>
                <c:rich>
                  <a:bodyPr/>
                  <a:lstStyle/>
                  <a:p>
                    <a:fld id="{F5FA18AC-C970-46F5-8482-8F3BE1E72A59}" type="CATEGORYNAME">
                      <a:rPr lang="en-US" sz="1600" u="sng">
                        <a:solidFill>
                          <a:srgbClr val="1F1A62"/>
                        </a:solidFill>
                      </a:rPr>
                      <a:pPr/>
                      <a:t>[CATEGORY NAME]</a:t>
                    </a:fld>
                    <a:r>
                      <a:rPr lang="en-US" sz="1600" baseline="0" dirty="0">
                        <a:solidFill>
                          <a:srgbClr val="1F1A62"/>
                        </a:solidFill>
                      </a:rPr>
                      <a:t>
</a:t>
                    </a:r>
                    <a:fld id="{0E0A77EB-4621-4BD4-897B-DBA8FAA403A6}"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67A-4168-84A0-6CB609412323}"/>
                </c:ext>
              </c:extLst>
            </c:dLbl>
            <c:dLbl>
              <c:idx val="5"/>
              <c:layout>
                <c:manualLayout>
                  <c:x val="0.16048518882801896"/>
                  <c:y val="-0.15699816337908673"/>
                </c:manualLayout>
              </c:layout>
              <c:tx>
                <c:rich>
                  <a:bodyPr/>
                  <a:lstStyle/>
                  <a:p>
                    <a:fld id="{81F054C2-CC61-444A-9E80-F1E0E385F091}" type="CATEGORYNAME">
                      <a:rPr lang="en-US" sz="1600" u="sng">
                        <a:solidFill>
                          <a:srgbClr val="1F1A62"/>
                        </a:solidFill>
                      </a:rPr>
                      <a:pPr/>
                      <a:t>[CATEGORY NAME]</a:t>
                    </a:fld>
                    <a:r>
                      <a:rPr lang="en-US" sz="1600" baseline="0" dirty="0">
                        <a:solidFill>
                          <a:srgbClr val="1F1A62"/>
                        </a:solidFill>
                      </a:rPr>
                      <a:t>
</a:t>
                    </a:r>
                    <a:fld id="{15365FBD-9DE7-477E-B313-26A33402F0F8}"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67A-4168-84A0-6CB609412323}"/>
                </c:ext>
              </c:extLst>
            </c:dLbl>
            <c:dLbl>
              <c:idx val="6"/>
              <c:layout>
                <c:manualLayout>
                  <c:x val="0.17960283750295344"/>
                  <c:y val="7.1751596617142518E-2"/>
                </c:manualLayout>
              </c:layout>
              <c:tx>
                <c:rich>
                  <a:bodyPr/>
                  <a:lstStyle/>
                  <a:p>
                    <a:fld id="{2027A601-CCF5-4158-8550-6318D649A4E9}" type="CATEGORYNAME">
                      <a:rPr lang="en-US" sz="1600" u="sng">
                        <a:solidFill>
                          <a:srgbClr val="1F1A62"/>
                        </a:solidFill>
                      </a:rPr>
                      <a:pPr/>
                      <a:t>[CATEGORY NAME]</a:t>
                    </a:fld>
                    <a:r>
                      <a:rPr lang="en-US" sz="1600" baseline="0" dirty="0">
                        <a:solidFill>
                          <a:srgbClr val="1F1A62"/>
                        </a:solidFill>
                      </a:rPr>
                      <a:t>
</a:t>
                    </a:r>
                    <a:fld id="{0FDBEAD6-F1A0-4DA3-A7DB-0CA47FEE6E0B}"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67A-4168-84A0-6CB609412323}"/>
                </c:ext>
              </c:extLst>
            </c:dLbl>
            <c:dLbl>
              <c:idx val="7"/>
              <c:layout>
                <c:manualLayout>
                  <c:x val="6.1138298047705653E-2"/>
                  <c:y val="0.13437762025777386"/>
                </c:manualLayout>
              </c:layout>
              <c:tx>
                <c:rich>
                  <a:bodyPr/>
                  <a:lstStyle/>
                  <a:p>
                    <a:fld id="{3694A988-99A2-4290-8578-8002E19694A5}" type="CATEGORYNAME">
                      <a:rPr lang="en-US" sz="1600" u="sng">
                        <a:solidFill>
                          <a:srgbClr val="1F1A62"/>
                        </a:solidFill>
                      </a:rPr>
                      <a:pPr/>
                      <a:t>[CATEGORY NAME]</a:t>
                    </a:fld>
                    <a:r>
                      <a:rPr lang="en-US" sz="1600" baseline="0" dirty="0">
                        <a:solidFill>
                          <a:srgbClr val="1F1A62"/>
                        </a:solidFill>
                      </a:rPr>
                      <a:t>
</a:t>
                    </a:r>
                    <a:fld id="{1A6DC323-B6F6-4CDC-8710-6EAF0812D64C}"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67A-4168-84A0-6CB60941232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_(* #,##0_);_(* \(#,##0\);_(* "-"??_);_(@_)</c:formatCode>
                <c:ptCount val="2"/>
                <c:pt idx="0">
                  <c:v>125</c:v>
                </c:pt>
                <c:pt idx="1">
                  <c:v>135</c:v>
                </c:pt>
              </c:numCache>
            </c:numRef>
          </c:val>
          <c:extLst>
            <c:ext xmlns:c16="http://schemas.microsoft.com/office/drawing/2014/chart" uri="{C3380CC4-5D6E-409C-BE32-E72D297353CC}">
              <c16:uniqueId val="{00000010-B67A-4168-84A0-6CB609412323}"/>
            </c:ext>
          </c:extLst>
        </c:ser>
        <c:dLbls>
          <c:showLegendKey val="0"/>
          <c:showVal val="0"/>
          <c:showCatName val="0"/>
          <c:showSerName val="0"/>
          <c:showPercent val="0"/>
          <c:showBubbleSize val="0"/>
          <c:showLeaderLines val="1"/>
        </c:dLbls>
        <c:firstSliceAng val="188"/>
      </c:pieChart>
      <c:spPr>
        <a:noFill/>
        <a:ln>
          <a:noFill/>
        </a:ln>
        <a:effectLst/>
      </c:spPr>
    </c:plotArea>
    <c:legend>
      <c:legendPos val="r"/>
      <c:layout>
        <c:manualLayout>
          <c:xMode val="edge"/>
          <c:yMode val="edge"/>
          <c:x val="0.2480715300521858"/>
          <c:y val="8.2058236399459361E-2"/>
          <c:w val="0.50071679394560076"/>
          <c:h val="7.97720080294991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News</a:t>
            </a:r>
          </a:p>
        </c:rich>
      </c:tx>
      <c:layout>
        <c:manualLayout>
          <c:xMode val="edge"/>
          <c:yMode val="edge"/>
          <c:x val="0.42759614657113376"/>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210486702841807"/>
          <c:y val="0.18036048983867578"/>
          <c:w val="0.76078763761627821"/>
          <c:h val="0.81560116938261773"/>
        </c:manualLayout>
      </c:layout>
      <c:pieChart>
        <c:varyColors val="1"/>
        <c:ser>
          <c:idx val="0"/>
          <c:order val="0"/>
          <c:tx>
            <c:strRef>
              <c:f>Sheet1!$B$1</c:f>
              <c:strCache>
                <c:ptCount val="1"/>
                <c:pt idx="0">
                  <c:v>Series 1</c:v>
                </c:pt>
              </c:strCache>
            </c:strRef>
          </c:tx>
          <c:spPr>
            <a:solidFill>
              <a:srgbClr val="E84A99"/>
            </a:solidFill>
            <a:ln>
              <a:noFill/>
            </a:ln>
          </c:spPr>
          <c:dPt>
            <c:idx val="0"/>
            <c:bubble3D val="0"/>
            <c:spPr>
              <a:solidFill>
                <a:srgbClr val="E84A99"/>
              </a:solidFill>
              <a:ln w="19050">
                <a:noFill/>
              </a:ln>
              <a:effectLst/>
            </c:spPr>
            <c:extLst>
              <c:ext xmlns:c16="http://schemas.microsoft.com/office/drawing/2014/chart" uri="{C3380CC4-5D6E-409C-BE32-E72D297353CC}">
                <c16:uniqueId val="{00000001-1F97-4BEF-B023-D62B8524F7C8}"/>
              </c:ext>
            </c:extLst>
          </c:dPt>
          <c:dPt>
            <c:idx val="1"/>
            <c:bubble3D val="0"/>
            <c:spPr>
              <a:solidFill>
                <a:srgbClr val="F29CC7"/>
              </a:solidFill>
              <a:ln w="19050">
                <a:noFill/>
              </a:ln>
              <a:effectLst/>
            </c:spPr>
            <c:extLst>
              <c:ext xmlns:c16="http://schemas.microsoft.com/office/drawing/2014/chart" uri="{C3380CC4-5D6E-409C-BE32-E72D297353CC}">
                <c16:uniqueId val="{00000003-1F97-4BEF-B023-D62B8524F7C8}"/>
              </c:ext>
            </c:extLst>
          </c:dPt>
          <c:dPt>
            <c:idx val="2"/>
            <c:bubble3D val="0"/>
            <c:spPr>
              <a:solidFill>
                <a:srgbClr val="E84A99"/>
              </a:solidFill>
              <a:ln w="19050">
                <a:noFill/>
              </a:ln>
              <a:effectLst/>
            </c:spPr>
            <c:extLst>
              <c:ext xmlns:c16="http://schemas.microsoft.com/office/drawing/2014/chart" uri="{C3380CC4-5D6E-409C-BE32-E72D297353CC}">
                <c16:uniqueId val="{00000005-1F97-4BEF-B023-D62B8524F7C8}"/>
              </c:ext>
            </c:extLst>
          </c:dPt>
          <c:dPt>
            <c:idx val="3"/>
            <c:bubble3D val="0"/>
            <c:spPr>
              <a:solidFill>
                <a:srgbClr val="E84A99"/>
              </a:solidFill>
              <a:ln w="19050">
                <a:noFill/>
              </a:ln>
              <a:effectLst/>
            </c:spPr>
            <c:extLst>
              <c:ext xmlns:c16="http://schemas.microsoft.com/office/drawing/2014/chart" uri="{C3380CC4-5D6E-409C-BE32-E72D297353CC}">
                <c16:uniqueId val="{00000007-1F97-4BEF-B023-D62B8524F7C8}"/>
              </c:ext>
            </c:extLst>
          </c:dPt>
          <c:dPt>
            <c:idx val="4"/>
            <c:bubble3D val="0"/>
            <c:spPr>
              <a:solidFill>
                <a:srgbClr val="E84A99"/>
              </a:solidFill>
              <a:ln w="19050">
                <a:noFill/>
              </a:ln>
              <a:effectLst/>
            </c:spPr>
            <c:extLst>
              <c:ext xmlns:c16="http://schemas.microsoft.com/office/drawing/2014/chart" uri="{C3380CC4-5D6E-409C-BE32-E72D297353CC}">
                <c16:uniqueId val="{00000009-1F97-4BEF-B023-D62B8524F7C8}"/>
              </c:ext>
            </c:extLst>
          </c:dPt>
          <c:dPt>
            <c:idx val="5"/>
            <c:bubble3D val="0"/>
            <c:spPr>
              <a:solidFill>
                <a:srgbClr val="E84A99"/>
              </a:solidFill>
              <a:ln w="19050">
                <a:noFill/>
              </a:ln>
              <a:effectLst/>
            </c:spPr>
            <c:extLst>
              <c:ext xmlns:c16="http://schemas.microsoft.com/office/drawing/2014/chart" uri="{C3380CC4-5D6E-409C-BE32-E72D297353CC}">
                <c16:uniqueId val="{0000000B-1F97-4BEF-B023-D62B8524F7C8}"/>
              </c:ext>
            </c:extLst>
          </c:dPt>
          <c:dPt>
            <c:idx val="6"/>
            <c:bubble3D val="0"/>
            <c:spPr>
              <a:solidFill>
                <a:srgbClr val="E84A99"/>
              </a:solidFill>
              <a:ln w="19050">
                <a:noFill/>
              </a:ln>
              <a:effectLst/>
            </c:spPr>
            <c:extLst>
              <c:ext xmlns:c16="http://schemas.microsoft.com/office/drawing/2014/chart" uri="{C3380CC4-5D6E-409C-BE32-E72D297353CC}">
                <c16:uniqueId val="{0000000D-1F97-4BEF-B023-D62B8524F7C8}"/>
              </c:ext>
            </c:extLst>
          </c:dPt>
          <c:dPt>
            <c:idx val="7"/>
            <c:bubble3D val="0"/>
            <c:spPr>
              <a:solidFill>
                <a:srgbClr val="E84A99"/>
              </a:solidFill>
              <a:ln w="19050">
                <a:noFill/>
              </a:ln>
              <a:effectLst/>
            </c:spPr>
            <c:extLst>
              <c:ext xmlns:c16="http://schemas.microsoft.com/office/drawing/2014/chart" uri="{C3380CC4-5D6E-409C-BE32-E72D297353CC}">
                <c16:uniqueId val="{0000000F-1F97-4BEF-B023-D62B8524F7C8}"/>
              </c:ext>
            </c:extLst>
          </c:dPt>
          <c:dLbls>
            <c:dLbl>
              <c:idx val="0"/>
              <c:layout>
                <c:manualLayout>
                  <c:x val="0.25749196790226875"/>
                  <c:y val="4.373627765971850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97-4BEF-B023-D62B8524F7C8}"/>
                </c:ext>
              </c:extLst>
            </c:dLbl>
            <c:dLbl>
              <c:idx val="1"/>
              <c:layout>
                <c:manualLayout>
                  <c:x val="-0.13502627585118973"/>
                  <c:y val="-1.3653753430336568E-2"/>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2C258B"/>
                        </a:solidFill>
                        <a:latin typeface="Helvetica Light" panose="020B0403020202020204"/>
                        <a:ea typeface="+mn-ea"/>
                        <a:cs typeface="+mn-cs"/>
                      </a:defRPr>
                    </a:pPr>
                    <a:fld id="{639A950C-9542-4794-970E-9A284248D509}" type="PERCENTAGE">
                      <a:rPr lang="en-US" sz="1800" baseline="0" smtClean="0">
                        <a:solidFill>
                          <a:srgbClr val="2C258B"/>
                        </a:solidFill>
                      </a:rPr>
                      <a:pPr>
                        <a:defRPr sz="1800" b="1">
                          <a:solidFill>
                            <a:srgbClr val="2C258B"/>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C258B"/>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97-4BEF-B023-D62B8524F7C8}"/>
                </c:ext>
              </c:extLst>
            </c:dLbl>
            <c:dLbl>
              <c:idx val="3"/>
              <c:layout>
                <c:manualLayout>
                  <c:x val="-0.20547290800094511"/>
                  <c:y val="-5.9100423122893254E-3"/>
                </c:manualLayout>
              </c:layout>
              <c:tx>
                <c:rich>
                  <a:bodyPr/>
                  <a:lstStyle/>
                  <a:p>
                    <a:fld id="{16339AD8-1543-4267-9A99-3A5481E5AAB1}" type="CATEGORYNAME">
                      <a:rPr lang="en-US" u="sng"/>
                      <a:pPr/>
                      <a:t>[CATEGORY NAME]</a:t>
                    </a:fld>
                    <a:r>
                      <a:rPr lang="en-US" baseline="0" dirty="0"/>
                      <a:t>
</a:t>
                    </a:r>
                    <a:fld id="{F2002541-6BD3-4B5D-8AE5-380B4376C784}" type="PERCENTAGE">
                      <a:rPr lang="en-US" baseline="0"/>
                      <a:pPr/>
                      <a:t>[PERCENTAGE]</a:t>
                    </a:fld>
                    <a:endParaRPr lang="en-US" baseline="0"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F97-4BEF-B023-D62B8524F7C8}"/>
                </c:ext>
              </c:extLst>
            </c:dLbl>
            <c:dLbl>
              <c:idx val="4"/>
              <c:layout>
                <c:manualLayout>
                  <c:x val="-0.10582336489167046"/>
                  <c:y val="-8.9297576256504946E-2"/>
                </c:manualLayout>
              </c:layout>
              <c:tx>
                <c:rich>
                  <a:bodyPr/>
                  <a:lstStyle/>
                  <a:p>
                    <a:fld id="{F5FA18AC-C970-46F5-8482-8F3BE1E72A59}" type="CATEGORYNAME">
                      <a:rPr lang="en-US" sz="1600" u="sng">
                        <a:solidFill>
                          <a:schemeClr val="bg1"/>
                        </a:solidFill>
                      </a:rPr>
                      <a:pPr/>
                      <a:t>[CATEGORY NAME]</a:t>
                    </a:fld>
                    <a:r>
                      <a:rPr lang="en-US" sz="1600" baseline="0" dirty="0">
                        <a:solidFill>
                          <a:schemeClr val="bg1"/>
                        </a:solidFill>
                      </a:rPr>
                      <a:t>
</a:t>
                    </a:r>
                    <a:fld id="{0E0A77EB-4621-4BD4-897B-DBA8FAA403A6}"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F97-4BEF-B023-D62B8524F7C8}"/>
                </c:ext>
              </c:extLst>
            </c:dLbl>
            <c:dLbl>
              <c:idx val="5"/>
              <c:layout>
                <c:manualLayout>
                  <c:x val="0.16048518882801896"/>
                  <c:y val="-0.15699816337908673"/>
                </c:manualLayout>
              </c:layout>
              <c:tx>
                <c:rich>
                  <a:bodyPr/>
                  <a:lstStyle/>
                  <a:p>
                    <a:fld id="{81F054C2-CC61-444A-9E80-F1E0E385F091}" type="CATEGORYNAME">
                      <a:rPr lang="en-US" sz="1600" u="sng">
                        <a:solidFill>
                          <a:schemeClr val="bg1"/>
                        </a:solidFill>
                      </a:rPr>
                      <a:pPr/>
                      <a:t>[CATEGORY NAME]</a:t>
                    </a:fld>
                    <a:r>
                      <a:rPr lang="en-US" sz="1600" baseline="0" dirty="0">
                        <a:solidFill>
                          <a:schemeClr val="bg1"/>
                        </a:solidFill>
                      </a:rPr>
                      <a:t>
</a:t>
                    </a:r>
                    <a:fld id="{15365FBD-9DE7-477E-B313-26A33402F0F8}"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F97-4BEF-B023-D62B8524F7C8}"/>
                </c:ext>
              </c:extLst>
            </c:dLbl>
            <c:dLbl>
              <c:idx val="6"/>
              <c:layout>
                <c:manualLayout>
                  <c:x val="0.17960283750295344"/>
                  <c:y val="7.1751596617142518E-2"/>
                </c:manualLayout>
              </c:layout>
              <c:tx>
                <c:rich>
                  <a:bodyPr/>
                  <a:lstStyle/>
                  <a:p>
                    <a:fld id="{2027A601-CCF5-4158-8550-6318D649A4E9}" type="CATEGORYNAME">
                      <a:rPr lang="en-US" sz="1600" u="sng">
                        <a:solidFill>
                          <a:schemeClr val="bg1"/>
                        </a:solidFill>
                      </a:rPr>
                      <a:pPr/>
                      <a:t>[CATEGORY NAME]</a:t>
                    </a:fld>
                    <a:r>
                      <a:rPr lang="en-US" sz="1600" baseline="0" dirty="0">
                        <a:solidFill>
                          <a:schemeClr val="bg1"/>
                        </a:solidFill>
                      </a:rPr>
                      <a:t>
</a:t>
                    </a:r>
                    <a:fld id="{0FDBEAD6-F1A0-4DA3-A7DB-0CA47FEE6E0B}"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F97-4BEF-B023-D62B8524F7C8}"/>
                </c:ext>
              </c:extLst>
            </c:dLbl>
            <c:dLbl>
              <c:idx val="7"/>
              <c:layout>
                <c:manualLayout>
                  <c:x val="6.1138298047705653E-2"/>
                  <c:y val="0.13437762025777386"/>
                </c:manualLayout>
              </c:layout>
              <c:tx>
                <c:rich>
                  <a:bodyPr/>
                  <a:lstStyle/>
                  <a:p>
                    <a:fld id="{3694A988-99A2-4290-8578-8002E19694A5}" type="CATEGORYNAME">
                      <a:rPr lang="en-US" sz="1600" u="sng">
                        <a:solidFill>
                          <a:schemeClr val="bg1"/>
                        </a:solidFill>
                      </a:rPr>
                      <a:pPr/>
                      <a:t>[CATEGORY NAME]</a:t>
                    </a:fld>
                    <a:r>
                      <a:rPr lang="en-US" sz="1600" baseline="0" dirty="0">
                        <a:solidFill>
                          <a:schemeClr val="bg1"/>
                        </a:solidFill>
                      </a:rPr>
                      <a:t>
</a:t>
                    </a:r>
                    <a:fld id="{1A6DC323-B6F6-4CDC-8710-6EAF0812D64C}"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F97-4BEF-B023-D62B8524F7C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_(* #,##0_);_(* \(#,##0\);_(* "-"??_);_(@_)</c:formatCode>
                <c:ptCount val="2"/>
                <c:pt idx="0">
                  <c:v>74</c:v>
                </c:pt>
                <c:pt idx="1">
                  <c:v>2</c:v>
                </c:pt>
              </c:numCache>
            </c:numRef>
          </c:val>
          <c:extLst>
            <c:ext xmlns:c16="http://schemas.microsoft.com/office/drawing/2014/chart" uri="{C3380CC4-5D6E-409C-BE32-E72D297353CC}">
              <c16:uniqueId val="{00000010-1F97-4BEF-B023-D62B8524F7C8}"/>
            </c:ext>
          </c:extLst>
        </c:ser>
        <c:dLbls>
          <c:showLegendKey val="0"/>
          <c:showVal val="0"/>
          <c:showCatName val="0"/>
          <c:showSerName val="0"/>
          <c:showPercent val="0"/>
          <c:showBubbleSize val="0"/>
          <c:showLeaderLines val="1"/>
        </c:dLbls>
        <c:firstSliceAng val="100"/>
      </c:pieChart>
      <c:spPr>
        <a:noFill/>
        <a:ln>
          <a:noFill/>
        </a:ln>
        <a:effectLst/>
      </c:spPr>
    </c:plotArea>
    <c:legend>
      <c:legendPos val="r"/>
      <c:layout>
        <c:manualLayout>
          <c:xMode val="edge"/>
          <c:yMode val="edge"/>
          <c:x val="0.2480715300521858"/>
          <c:y val="8.2058236399459361E-2"/>
          <c:w val="0.50071679394560076"/>
          <c:h val="7.97720080294991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800" b="0" i="0" u="sng" dirty="0">
                <a:solidFill>
                  <a:srgbClr val="1F1A62"/>
                </a:solidFill>
                <a:latin typeface="Helvetica Light" panose="020B0403020202020204" pitchFamily="34" charset="0"/>
              </a:rPr>
              <a:t>Trending</a:t>
            </a:r>
            <a:r>
              <a:rPr lang="en-US" sz="1800" b="0" i="0" u="sng" baseline="0" dirty="0">
                <a:solidFill>
                  <a:srgbClr val="1F1A62"/>
                </a:solidFill>
                <a:latin typeface="Helvetica Light" panose="020B0403020202020204" pitchFamily="34" charset="0"/>
              </a:rPr>
              <a:t> TV Topics by Type</a:t>
            </a:r>
            <a:endParaRPr lang="en-US" sz="1800" b="0" i="0" u="sng" dirty="0">
              <a:solidFill>
                <a:srgbClr val="1F1A62"/>
              </a:solidFill>
              <a:latin typeface="Helvetica Light" panose="020B0403020202020204" pitchFamily="34" charset="0"/>
            </a:endParaRPr>
          </a:p>
        </c:rich>
      </c:tx>
      <c:layout>
        <c:manualLayout>
          <c:xMode val="edge"/>
          <c:yMode val="edge"/>
          <c:x val="0.3378109267531938"/>
          <c:y val="6.1206810342023174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1-68C4-4157-8E03-C4B9D1F36527}"/>
              </c:ext>
            </c:extLst>
          </c:dPt>
          <c:dPt>
            <c:idx val="1"/>
            <c:bubble3D val="0"/>
            <c:spPr>
              <a:solidFill>
                <a:srgbClr val="00C0F3"/>
              </a:solidFill>
              <a:ln>
                <a:noFill/>
              </a:ln>
              <a:effectLst/>
            </c:spPr>
            <c:extLst>
              <c:ext xmlns:c16="http://schemas.microsoft.com/office/drawing/2014/chart" uri="{C3380CC4-5D6E-409C-BE32-E72D297353CC}">
                <c16:uniqueId val="{00000003-68C4-4157-8E03-C4B9D1F36527}"/>
              </c:ext>
            </c:extLst>
          </c:dPt>
          <c:dPt>
            <c:idx val="2"/>
            <c:bubble3D val="0"/>
            <c:spPr>
              <a:solidFill>
                <a:srgbClr val="66C5AD"/>
              </a:solidFill>
              <a:ln>
                <a:noFill/>
              </a:ln>
              <a:effectLst/>
            </c:spPr>
            <c:extLst>
              <c:ext xmlns:c16="http://schemas.microsoft.com/office/drawing/2014/chart" uri="{C3380CC4-5D6E-409C-BE32-E72D297353CC}">
                <c16:uniqueId val="{00000005-68C4-4157-8E03-C4B9D1F36527}"/>
              </c:ext>
            </c:extLst>
          </c:dPt>
          <c:dPt>
            <c:idx val="3"/>
            <c:bubble3D val="0"/>
            <c:spPr>
              <a:solidFill>
                <a:srgbClr val="66C5AD"/>
              </a:solidFill>
              <a:ln>
                <a:noFill/>
              </a:ln>
              <a:effectLst/>
            </c:spPr>
            <c:extLst>
              <c:ext xmlns:c16="http://schemas.microsoft.com/office/drawing/2014/chart" uri="{C3380CC4-5D6E-409C-BE32-E72D297353CC}">
                <c16:uniqueId val="{00000007-68C4-4157-8E03-C4B9D1F36527}"/>
              </c:ext>
            </c:extLst>
          </c:dPt>
          <c:dPt>
            <c:idx val="4"/>
            <c:bubble3D val="0"/>
            <c:spPr>
              <a:solidFill>
                <a:srgbClr val="66C5AD"/>
              </a:solidFill>
              <a:ln>
                <a:noFill/>
              </a:ln>
              <a:effectLst/>
            </c:spPr>
            <c:extLst>
              <c:ext xmlns:c16="http://schemas.microsoft.com/office/drawing/2014/chart" uri="{C3380CC4-5D6E-409C-BE32-E72D297353CC}">
                <c16:uniqueId val="{00000009-68C4-4157-8E03-C4B9D1F36527}"/>
              </c:ext>
            </c:extLst>
          </c:dPt>
          <c:dPt>
            <c:idx val="5"/>
            <c:bubble3D val="0"/>
            <c:spPr>
              <a:solidFill>
                <a:srgbClr val="66C5AD"/>
              </a:solidFill>
              <a:ln>
                <a:noFill/>
              </a:ln>
              <a:effectLst/>
            </c:spPr>
            <c:extLst>
              <c:ext xmlns:c16="http://schemas.microsoft.com/office/drawing/2014/chart" uri="{C3380CC4-5D6E-409C-BE32-E72D297353CC}">
                <c16:uniqueId val="{0000000B-68C4-4157-8E03-C4B9D1F36527}"/>
              </c:ext>
            </c:extLst>
          </c:dPt>
          <c:dPt>
            <c:idx val="6"/>
            <c:bubble3D val="0"/>
            <c:spPr>
              <a:solidFill>
                <a:srgbClr val="66C5AD"/>
              </a:solidFill>
              <a:ln>
                <a:noFill/>
              </a:ln>
              <a:effectLst/>
            </c:spPr>
            <c:extLst>
              <c:ext xmlns:c16="http://schemas.microsoft.com/office/drawing/2014/chart" uri="{C3380CC4-5D6E-409C-BE32-E72D297353CC}">
                <c16:uniqueId val="{0000000D-68C4-4157-8E03-C4B9D1F36527}"/>
              </c:ext>
            </c:extLst>
          </c:dPt>
          <c:dPt>
            <c:idx val="7"/>
            <c:bubble3D val="0"/>
            <c:spPr>
              <a:solidFill>
                <a:srgbClr val="66C5AD"/>
              </a:solidFill>
              <a:ln>
                <a:noFill/>
              </a:ln>
              <a:effectLst/>
            </c:spPr>
            <c:extLst>
              <c:ext xmlns:c16="http://schemas.microsoft.com/office/drawing/2014/chart" uri="{C3380CC4-5D6E-409C-BE32-E72D297353CC}">
                <c16:uniqueId val="{0000000F-68C4-4157-8E03-C4B9D1F36527}"/>
              </c:ext>
            </c:extLst>
          </c:dPt>
          <c:dPt>
            <c:idx val="8"/>
            <c:bubble3D val="0"/>
            <c:spPr>
              <a:solidFill>
                <a:srgbClr val="66C5AD"/>
              </a:solidFill>
              <a:ln>
                <a:noFill/>
              </a:ln>
              <a:effectLst/>
            </c:spPr>
            <c:extLst>
              <c:ext xmlns:c16="http://schemas.microsoft.com/office/drawing/2014/chart" uri="{C3380CC4-5D6E-409C-BE32-E72D297353CC}">
                <c16:uniqueId val="{00000011-68C4-4157-8E03-C4B9D1F36527}"/>
              </c:ext>
            </c:extLst>
          </c:dPt>
          <c:dLbls>
            <c:dLbl>
              <c:idx val="0"/>
              <c:layout>
                <c:manualLayout>
                  <c:x val="-0.11148756001246782"/>
                  <c:y val="0.2144672176082836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C4-4157-8E03-C4B9D1F36527}"/>
                </c:ext>
              </c:extLst>
            </c:dLbl>
            <c:dLbl>
              <c:idx val="1"/>
              <c:layout>
                <c:manualLayout>
                  <c:x val="0.11555302143323672"/>
                  <c:y val="-0.297498834299429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C4-4157-8E03-C4B9D1F3652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Direct</c:v>
                </c:pt>
                <c:pt idx="1">
                  <c:v>Related</c:v>
                </c:pt>
              </c:strCache>
            </c:strRef>
          </c:cat>
          <c:val>
            <c:numRef>
              <c:f>Sheet1!$B$2:$B$4</c:f>
              <c:numCache>
                <c:formatCode>General</c:formatCode>
                <c:ptCount val="3"/>
                <c:pt idx="0">
                  <c:v>87</c:v>
                </c:pt>
                <c:pt idx="1">
                  <c:v>249</c:v>
                </c:pt>
              </c:numCache>
            </c:numRef>
          </c:val>
          <c:extLst>
            <c:ext xmlns:c16="http://schemas.microsoft.com/office/drawing/2014/chart" uri="{C3380CC4-5D6E-409C-BE32-E72D297353CC}">
              <c16:uniqueId val="{00000012-68C4-4157-8E03-C4B9D1F365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0.10228631560613828"/>
          <c:w val="0.95520521351032561"/>
          <c:h val="0.80542671188003712"/>
        </c:manualLayout>
      </c:layout>
      <c:barChart>
        <c:barDir val="col"/>
        <c:grouping val="percentStacked"/>
        <c:varyColors val="0"/>
        <c:ser>
          <c:idx val="0"/>
          <c:order val="0"/>
          <c:tx>
            <c:strRef>
              <c:f>Sheet1!$B$1</c:f>
              <c:strCache>
                <c:ptCount val="1"/>
                <c:pt idx="0">
                  <c:v>Direct</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0-C4DF-4A48-814B-52FCFCC4C38E}"/>
              </c:ext>
            </c:extLst>
          </c:dPt>
          <c:dPt>
            <c:idx val="2"/>
            <c:invertIfNegative val="0"/>
            <c:bubble3D val="0"/>
            <c:spPr>
              <a:solidFill>
                <a:srgbClr val="00C0F3"/>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0%</c:formatCode>
                <c:ptCount val="3"/>
                <c:pt idx="0">
                  <c:v>0.17</c:v>
                </c:pt>
                <c:pt idx="1">
                  <c:v>0.63</c:v>
                </c:pt>
                <c:pt idx="2">
                  <c:v>0.16</c:v>
                </c:pt>
              </c:numCache>
            </c:numRef>
          </c:val>
          <c:extLst>
            <c:ext xmlns:c16="http://schemas.microsoft.com/office/drawing/2014/chart" uri="{C3380CC4-5D6E-409C-BE32-E72D297353CC}">
              <c16:uniqueId val="{00000000-C0CB-D64E-8C70-2BF5A5C40D01}"/>
            </c:ext>
          </c:extLst>
        </c:ser>
        <c:ser>
          <c:idx val="1"/>
          <c:order val="1"/>
          <c:tx>
            <c:strRef>
              <c:f>Sheet1!$C$1</c:f>
              <c:strCache>
                <c:ptCount val="1"/>
                <c:pt idx="0">
                  <c:v>Related</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Sheet1!$C$2:$C$4</c:f>
              <c:numCache>
                <c:formatCode>0%</c:formatCode>
                <c:ptCount val="3"/>
                <c:pt idx="0">
                  <c:v>0.83</c:v>
                </c:pt>
                <c:pt idx="1">
                  <c:v>0.37</c:v>
                </c:pt>
                <c:pt idx="2">
                  <c:v>0.84</c:v>
                </c:pt>
              </c:numCache>
            </c:numRef>
          </c:val>
          <c:extLst>
            <c:ext xmlns:c16="http://schemas.microsoft.com/office/drawing/2014/chart" uri="{C3380CC4-5D6E-409C-BE32-E72D297353CC}">
              <c16:uniqueId val="{00000000-49AE-4563-A211-504E92EA2175}"/>
            </c:ext>
          </c:extLst>
        </c:ser>
        <c:dLbls>
          <c:showLegendKey val="0"/>
          <c:showVal val="0"/>
          <c:showCatName val="0"/>
          <c:showSerName val="0"/>
          <c:showPercent val="0"/>
          <c:showBubbleSize val="0"/>
        </c:dLbls>
        <c:gapWidth val="150"/>
        <c:overlap val="100"/>
        <c:axId val="591258480"/>
        <c:axId val="591258872"/>
      </c:barChart>
      <c:catAx>
        <c:axId val="591258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1F1A62"/>
                </a:solidFill>
                <a:latin typeface="Helvetica Light" panose="020B0403020202020204" pitchFamily="34" charset="0"/>
                <a:ea typeface="+mn-ea"/>
                <a:cs typeface="+mn-cs"/>
              </a:defRPr>
            </a:pPr>
            <a:endParaRPr lang="en-US"/>
          </a:p>
        </c:txPr>
        <c:crossAx val="591258872"/>
        <c:crosses val="autoZero"/>
        <c:auto val="1"/>
        <c:lblAlgn val="ctr"/>
        <c:lblOffset val="100"/>
        <c:noMultiLvlLbl val="0"/>
      </c:catAx>
      <c:valAx>
        <c:axId val="591258872"/>
        <c:scaling>
          <c:orientation val="minMax"/>
          <c:max val="1"/>
          <c:min val="0"/>
        </c:scaling>
        <c:delete val="1"/>
        <c:axPos val="l"/>
        <c:numFmt formatCode="0%" sourceLinked="1"/>
        <c:majorTickMark val="out"/>
        <c:minorTickMark val="none"/>
        <c:tickLblPos val="nextTo"/>
        <c:crossAx val="591258480"/>
        <c:crosses val="autoZero"/>
        <c:crossBetween val="between"/>
      </c:valAx>
      <c:spPr>
        <a:noFill/>
        <a:ln>
          <a:noFill/>
        </a:ln>
        <a:effectLst/>
      </c:spPr>
    </c:plotArea>
    <c:legend>
      <c:legendPos val="t"/>
      <c:layout>
        <c:manualLayout>
          <c:xMode val="edge"/>
          <c:yMode val="edge"/>
          <c:x val="0.36301444864335447"/>
          <c:y val="9.5893420880754643E-3"/>
          <c:w val="0.27397110271329106"/>
          <c:h val="7.149038360470451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13438761331302"/>
          <c:y val="0.19113323057686002"/>
          <c:w val="0.8275772513729901"/>
          <c:h val="0.59752314452494582"/>
        </c:manualLayout>
      </c:layout>
      <c:barChart>
        <c:barDir val="bar"/>
        <c:grouping val="percentStacked"/>
        <c:varyColors val="0"/>
        <c:ser>
          <c:idx val="0"/>
          <c:order val="0"/>
          <c:tx>
            <c:strRef>
              <c:f>Sheet1!$B$1</c:f>
              <c:strCache>
                <c:ptCount val="1"/>
                <c:pt idx="0">
                  <c:v>Entertainment</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3-D7CB-4EAD-BBA8-1F047A3ACE36}"/>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7CB-4EAD-BBA8-1F047A3ACE3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Direct</c:v>
                </c:pt>
              </c:strCache>
            </c:strRef>
          </c:cat>
          <c:val>
            <c:numRef>
              <c:f>Sheet1!$B$2</c:f>
              <c:numCache>
                <c:formatCode>0%</c:formatCode>
                <c:ptCount val="1"/>
                <c:pt idx="0">
                  <c:v>0.49</c:v>
                </c:pt>
              </c:numCache>
            </c:numRef>
          </c:val>
          <c:extLst>
            <c:ext xmlns:c16="http://schemas.microsoft.com/office/drawing/2014/chart" uri="{C3380CC4-5D6E-409C-BE32-E72D297353CC}">
              <c16:uniqueId val="{00000000-D7CB-4EAD-BBA8-1F047A3ACE36}"/>
            </c:ext>
          </c:extLst>
        </c:ser>
        <c:ser>
          <c:idx val="1"/>
          <c:order val="1"/>
          <c:tx>
            <c:strRef>
              <c:f>Sheet1!$C$1</c:f>
              <c:strCache>
                <c:ptCount val="1"/>
                <c:pt idx="0">
                  <c:v>Sports</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Direct</c:v>
                </c:pt>
              </c:strCache>
            </c:strRef>
          </c:cat>
          <c:val>
            <c:numRef>
              <c:f>Sheet1!$C$2</c:f>
              <c:numCache>
                <c:formatCode>0%</c:formatCode>
                <c:ptCount val="1"/>
                <c:pt idx="0">
                  <c:v>0.45</c:v>
                </c:pt>
              </c:numCache>
            </c:numRef>
          </c:val>
          <c:extLst>
            <c:ext xmlns:c16="http://schemas.microsoft.com/office/drawing/2014/chart" uri="{C3380CC4-5D6E-409C-BE32-E72D297353CC}">
              <c16:uniqueId val="{00000001-D7CB-4EAD-BBA8-1F047A3ACE36}"/>
            </c:ext>
          </c:extLst>
        </c:ser>
        <c:ser>
          <c:idx val="2"/>
          <c:order val="2"/>
          <c:tx>
            <c:strRef>
              <c:f>Sheet1!$D$1</c:f>
              <c:strCache>
                <c:ptCount val="1"/>
                <c:pt idx="0">
                  <c:v>News</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Direct</c:v>
                </c:pt>
              </c:strCache>
            </c:strRef>
          </c:cat>
          <c:val>
            <c:numRef>
              <c:f>Sheet1!$D$2</c:f>
              <c:numCache>
                <c:formatCode>0%</c:formatCode>
                <c:ptCount val="1"/>
                <c:pt idx="0">
                  <c:v>0.06</c:v>
                </c:pt>
              </c:numCache>
            </c:numRef>
          </c:val>
          <c:extLst>
            <c:ext xmlns:c16="http://schemas.microsoft.com/office/drawing/2014/chart" uri="{C3380CC4-5D6E-409C-BE32-E72D297353CC}">
              <c16:uniqueId val="{00000002-D7CB-4EAD-BBA8-1F047A3ACE36}"/>
            </c:ext>
          </c:extLst>
        </c:ser>
        <c:dLbls>
          <c:showLegendKey val="0"/>
          <c:showVal val="0"/>
          <c:showCatName val="0"/>
          <c:showSerName val="0"/>
          <c:showPercent val="0"/>
          <c:showBubbleSize val="0"/>
        </c:dLbls>
        <c:gapWidth val="150"/>
        <c:overlap val="100"/>
        <c:axId val="591260048"/>
        <c:axId val="591252336"/>
      </c:barChart>
      <c:catAx>
        <c:axId val="591260048"/>
        <c:scaling>
          <c:orientation val="minMax"/>
        </c:scaling>
        <c:delete val="1"/>
        <c:axPos val="l"/>
        <c:numFmt formatCode="General" sourceLinked="1"/>
        <c:majorTickMark val="none"/>
        <c:minorTickMark val="none"/>
        <c:tickLblPos val="nextTo"/>
        <c:crossAx val="591252336"/>
        <c:crosses val="autoZero"/>
        <c:auto val="1"/>
        <c:lblAlgn val="ctr"/>
        <c:lblOffset val="100"/>
        <c:noMultiLvlLbl val="0"/>
      </c:catAx>
      <c:valAx>
        <c:axId val="591252336"/>
        <c:scaling>
          <c:orientation val="minMax"/>
        </c:scaling>
        <c:delete val="1"/>
        <c:axPos val="b"/>
        <c:numFmt formatCode="0%" sourceLinked="1"/>
        <c:majorTickMark val="none"/>
        <c:minorTickMark val="none"/>
        <c:tickLblPos val="nextTo"/>
        <c:crossAx val="59126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0.10228631560613828"/>
          <c:w val="0.95520521351032561"/>
          <c:h val="0.80542671188003712"/>
        </c:manualLayout>
      </c:layout>
      <c:barChart>
        <c:barDir val="col"/>
        <c:grouping val="clustered"/>
        <c:varyColors val="0"/>
        <c:ser>
          <c:idx val="0"/>
          <c:order val="0"/>
          <c:tx>
            <c:strRef>
              <c:f>Sheet1!$B$1</c:f>
              <c:strCache>
                <c:ptCount val="1"/>
                <c:pt idx="0">
                  <c:v>Series 1</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0-C4DF-4A48-814B-52FCFCC4C38E}"/>
              </c:ext>
            </c:extLst>
          </c:dPt>
          <c:dPt>
            <c:idx val="2"/>
            <c:invertIfNegative val="0"/>
            <c:bubble3D val="0"/>
            <c:spPr>
              <a:solidFill>
                <a:srgbClr val="00C0F3"/>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NFL</c:v>
                </c:pt>
                <c:pt idx="1">
                  <c:v>NCAA Football</c:v>
                </c:pt>
                <c:pt idx="2">
                  <c:v>NBA</c:v>
                </c:pt>
                <c:pt idx="3">
                  <c:v>NCAA Basketball</c:v>
                </c:pt>
                <c:pt idx="4">
                  <c:v>Other</c:v>
                </c:pt>
              </c:strCache>
            </c:strRef>
          </c:cat>
          <c:val>
            <c:numRef>
              <c:f>Sheet1!$B$2:$B$6</c:f>
              <c:numCache>
                <c:formatCode>General</c:formatCode>
                <c:ptCount val="5"/>
                <c:pt idx="0">
                  <c:v>148</c:v>
                </c:pt>
                <c:pt idx="1">
                  <c:v>54</c:v>
                </c:pt>
                <c:pt idx="2">
                  <c:v>46</c:v>
                </c:pt>
                <c:pt idx="3">
                  <c:v>13</c:v>
                </c:pt>
                <c:pt idx="4">
                  <c:v>13</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591253512"/>
        <c:axId val="591253904"/>
      </c:barChart>
      <c:catAx>
        <c:axId val="5912535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crossAx val="591253904"/>
        <c:crosses val="autoZero"/>
        <c:auto val="1"/>
        <c:lblAlgn val="ctr"/>
        <c:lblOffset val="100"/>
        <c:noMultiLvlLbl val="0"/>
      </c:catAx>
      <c:valAx>
        <c:axId val="591253904"/>
        <c:scaling>
          <c:orientation val="minMax"/>
          <c:max val="150"/>
          <c:min val="0"/>
        </c:scaling>
        <c:delete val="1"/>
        <c:axPos val="l"/>
        <c:numFmt formatCode="General" sourceLinked="1"/>
        <c:majorTickMark val="out"/>
        <c:minorTickMark val="none"/>
        <c:tickLblPos val="nextTo"/>
        <c:crossAx val="591253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800" b="0" i="0" u="sng" dirty="0">
                <a:solidFill>
                  <a:srgbClr val="1F1A62"/>
                </a:solidFill>
                <a:latin typeface="Helvetica Light" panose="020B0403020202020204" pitchFamily="34" charset="0"/>
              </a:rPr>
              <a:t>% Breakout of Unique Ad-Supported TV Topics</a:t>
            </a:r>
            <a:r>
              <a:rPr lang="en-US" sz="1800" b="0" i="0" u="sng" baseline="0" dirty="0">
                <a:solidFill>
                  <a:srgbClr val="1F1A62"/>
                </a:solidFill>
                <a:latin typeface="Helvetica Light" panose="020B0403020202020204" pitchFamily="34" charset="0"/>
              </a:rPr>
              <a:t> by Medium</a:t>
            </a:r>
          </a:p>
          <a:p>
            <a:pPr>
              <a:defRPr sz="1800" u="sng">
                <a:solidFill>
                  <a:srgbClr val="1F1A62"/>
                </a:solidFill>
              </a:defRPr>
            </a:pPr>
            <a:r>
              <a:rPr lang="en-US" sz="1400" b="0" i="0" u="none" baseline="0" dirty="0">
                <a:solidFill>
                  <a:srgbClr val="1F1A62"/>
                </a:solidFill>
                <a:latin typeface="Helvetica Light" panose="020B0403020202020204" pitchFamily="34" charset="0"/>
              </a:rPr>
              <a:t>Four-Week Time Period</a:t>
            </a:r>
            <a:endParaRPr lang="en-US" sz="1400" b="0" i="0" u="none" dirty="0">
              <a:solidFill>
                <a:srgbClr val="1F1A62"/>
              </a:solidFill>
              <a:latin typeface="Helvetica Light" panose="020B0403020202020204" pitchFamily="34" charset="0"/>
            </a:endParaRPr>
          </a:p>
        </c:rich>
      </c:tx>
      <c:layout>
        <c:manualLayout>
          <c:xMode val="edge"/>
          <c:yMode val="edge"/>
          <c:x val="0.1434282372774035"/>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3.8649190402766355E-2"/>
                  <c:y val="0.24575522336268771"/>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Helvetica Light" panose="020B0403020202020204"/>
                        <a:ea typeface="+mn-ea"/>
                        <a:cs typeface="+mn-cs"/>
                      </a:defRPr>
                    </a:pPr>
                    <a:r>
                      <a:rPr lang="en-US" sz="1800" b="1" baseline="0" dirty="0">
                        <a:solidFill>
                          <a:schemeClr val="bg1"/>
                        </a:solidFill>
                      </a:rPr>
                      <a:t>Broadcast TV</a:t>
                    </a:r>
                  </a:p>
                  <a:p>
                    <a:pPr>
                      <a:defRPr sz="1800">
                        <a:solidFill>
                          <a:schemeClr val="bg1"/>
                        </a:solidFill>
                        <a:latin typeface="Helvetica Light" panose="020B0403020202020204"/>
                      </a:defRPr>
                    </a:pPr>
                    <a:fld id="{EFE28BEC-7DD4-47A8-8351-F4E350DA5622}" type="PERCENTAGE">
                      <a:rPr lang="en-US" sz="1800" b="1" baseline="0" smtClean="0">
                        <a:solidFill>
                          <a:schemeClr val="bg1"/>
                        </a:solidFill>
                      </a:rPr>
                      <a:pPr>
                        <a:defRPr sz="1800">
                          <a:solidFill>
                            <a:schemeClr val="bg1"/>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0.15979907718997011"/>
                  <c:y val="-0.10377180944440373"/>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r>
                      <a:rPr lang="en-US" sz="1800" b="1" baseline="0" dirty="0">
                        <a:solidFill>
                          <a:schemeClr val="bg1"/>
                        </a:solidFill>
                      </a:rPr>
                      <a:t>Cable TV</a:t>
                    </a:r>
                  </a:p>
                  <a:p>
                    <a:pPr>
                      <a:defRPr sz="1800">
                        <a:solidFill>
                          <a:schemeClr val="bg1"/>
                        </a:solidFill>
                        <a:latin typeface="Helvetica Light" panose="020B0403020202020204"/>
                      </a:defRPr>
                    </a:pPr>
                    <a:fld id="{6EAD8441-D479-430C-A909-06709BF06B1E}" type="PERCENTAGE">
                      <a:rPr lang="en-US" sz="1800" b="1" baseline="0" smtClean="0">
                        <a:solidFill>
                          <a:schemeClr val="bg1"/>
                        </a:solidFill>
                      </a:rPr>
                      <a:pPr>
                        <a:defRPr sz="1800">
                          <a:solidFill>
                            <a:schemeClr val="bg1"/>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401054546863978"/>
                      <c:h val="0.24951808428527125"/>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2.4558127007684793E-2"/>
                  <c:y val="-2.984458530578705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r>
                      <a:rPr lang="en-US" sz="1600" b="1" baseline="0" dirty="0"/>
                      <a:t>Ad-Supported Cable &amp; Broadcast TV </a:t>
                    </a:r>
                  </a:p>
                  <a:p>
                    <a:pPr>
                      <a:defRPr sz="1600">
                        <a:solidFill>
                          <a:srgbClr val="1F1A62"/>
                        </a:solidFill>
                        <a:latin typeface="Helvetica Light" panose="020B0403020202020204"/>
                      </a:defRPr>
                    </a:pPr>
                    <a:fld id="{53EBD299-AFAA-40D5-B3C9-549CFA690C55}" type="PERCENTAGE">
                      <a:rPr lang="en-US" sz="1600" b="1" baseline="0" smtClean="0"/>
                      <a:pPr>
                        <a:defRPr sz="1600">
                          <a:solidFill>
                            <a:srgbClr val="1F1A62"/>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303820131047473"/>
                      <c:h val="0.29210010446122947"/>
                    </c:manualLayout>
                  </c15:layout>
                  <c15:dlblFieldTable/>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fld id="{A2483FDB-7FC9-4F4F-95A9-D03404F2D9E6}" type="CATEGORYNAME">
                      <a:rPr lang="en-US" sz="1800" smtClean="0">
                        <a:solidFill>
                          <a:srgbClr val="1F1A62"/>
                        </a:solidFill>
                      </a:rPr>
                      <a:pPr>
                        <a:defRPr sz="1800">
                          <a:solidFill>
                            <a:srgbClr val="1F1A62"/>
                          </a:solidFill>
                          <a:latin typeface="Helvetica Light" panose="020B0403020202020204"/>
                        </a:defRPr>
                      </a:pPr>
                      <a:t>[CATEGORY NAME]</a:t>
                    </a:fld>
                    <a:r>
                      <a:rPr lang="en-US" sz="1800" baseline="0" dirty="0">
                        <a:solidFill>
                          <a:srgbClr val="1F1A62"/>
                        </a:solidFill>
                      </a:rPr>
                      <a:t>:</a:t>
                    </a:r>
                  </a:p>
                  <a:p>
                    <a:pPr>
                      <a:defRPr sz="1800">
                        <a:solidFill>
                          <a:srgbClr val="1F1A62"/>
                        </a:solidFill>
                        <a:latin typeface="Helvetica Light" panose="020B0403020202020204"/>
                      </a:defRPr>
                    </a:pPr>
                    <a:r>
                      <a:rPr lang="en-US" sz="1800" baseline="0" dirty="0">
                        <a:solidFill>
                          <a:srgbClr val="1F1A62"/>
                        </a:solidFill>
                      </a:rPr>
                      <a:t> </a:t>
                    </a:r>
                    <a:fld id="{0A1C0535-5EC5-4F88-95DD-0F767326A6FA}" type="VALUE">
                      <a:rPr lang="en-US" sz="1800" baseline="0" smtClean="0">
                        <a:solidFill>
                          <a:srgbClr val="1F1A62"/>
                        </a:solidFill>
                      </a:rPr>
                      <a:pPr>
                        <a:defRPr sz="1800">
                          <a:solidFill>
                            <a:srgbClr val="1F1A62"/>
                          </a:solidFill>
                          <a:latin typeface="Helvetica Light" panose="020B0403020202020204"/>
                        </a:defRPr>
                      </a:pPr>
                      <a:t>[VALUE]</a:t>
                    </a:fld>
                    <a:r>
                      <a:rPr lang="en-US" sz="1800" baseline="0" dirty="0">
                        <a:solidFill>
                          <a:srgbClr val="1F1A62"/>
                        </a:solidFill>
                      </a:rPr>
                      <a:t> (</a:t>
                    </a:r>
                    <a:fld id="{922701DA-83C2-43F6-884A-869C15C193C7}" type="PERCENTAGE">
                      <a:rPr lang="en-US" sz="1800" b="1" baseline="0" smtClean="0">
                        <a:solidFill>
                          <a:srgbClr val="1F1A62"/>
                        </a:solidFill>
                      </a:rPr>
                      <a:pPr>
                        <a:defRPr sz="1800">
                          <a:solidFill>
                            <a:srgbClr val="1F1A62"/>
                          </a:solidFill>
                          <a:latin typeface="Helvetica Light" panose="020B0403020202020204"/>
                        </a:defRPr>
                      </a:pPr>
                      <a:t>[PERCENTAGE]</a:t>
                    </a:fld>
                    <a:r>
                      <a:rPr lang="en-US" sz="1800" b="0" baseline="0" dirty="0">
                        <a:solidFill>
                          <a:srgbClr val="1F1A62"/>
                        </a:solidFill>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fld id="{0DAC321D-9712-400A-B14A-7F7FD7FEDB63}" type="CATEGORYNAME">
                      <a:rPr lang="en-US" sz="1800" smtClean="0"/>
                      <a:pPr>
                        <a:defRPr sz="1800">
                          <a:solidFill>
                            <a:srgbClr val="1F1A62"/>
                          </a:solidFill>
                          <a:latin typeface="Helvetica Light" panose="020B0403020202020204"/>
                        </a:defRPr>
                      </a:pPr>
                      <a:t>[CATEGORY NAME]</a:t>
                    </a:fld>
                    <a:r>
                      <a:rPr lang="en-US" sz="1800" baseline="0" dirty="0"/>
                      <a:t>: </a:t>
                    </a:r>
                    <a:fld id="{C01757EE-0A82-4A64-904E-4F3673A44372}" type="VALUE">
                      <a:rPr lang="en-US" sz="1800" baseline="0" smtClean="0"/>
                      <a:pPr>
                        <a:defRPr sz="1800">
                          <a:solidFill>
                            <a:srgbClr val="1F1A62"/>
                          </a:solidFill>
                          <a:latin typeface="Helvetica Light" panose="020B0403020202020204"/>
                        </a:defRPr>
                      </a:pPr>
                      <a:t>[VALUE]</a:t>
                    </a:fld>
                    <a:r>
                      <a:rPr lang="en-US" sz="1800" baseline="0" dirty="0"/>
                      <a:t> (</a:t>
                    </a:r>
                    <a:fld id="{E2F5FB8B-70F1-4D5A-AB78-49876DA4F937}" type="PERCENTAGE">
                      <a:rPr lang="en-US" sz="1800" b="1" baseline="0" smtClean="0"/>
                      <a:pPr>
                        <a:defRPr sz="1800">
                          <a:solidFill>
                            <a:srgbClr val="1F1A62"/>
                          </a:solidFill>
                          <a:latin typeface="Helvetica Light" panose="020B0403020202020204"/>
                        </a:defRPr>
                      </a:pPr>
                      <a:t>[PERCENTAGE]</a:t>
                    </a:fld>
                    <a:r>
                      <a:rPr lang="en-US" sz="1800" b="0" baseline="0" dirty="0"/>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800" b="0" i="0" u="none" strike="noStrike" kern="1200" baseline="0">
                        <a:solidFill>
                          <a:srgbClr val="1F1A62"/>
                        </a:solidFill>
                        <a:latin typeface="Helvetica Light" panose="020B0403020202020204"/>
                        <a:ea typeface="+mn-ea"/>
                        <a:cs typeface="+mn-cs"/>
                      </a:defRPr>
                    </a:pPr>
                    <a:fld id="{2B14EFDB-54B8-454F-AAD3-F347F0BADE45}" type="CATEGORYNAME">
                      <a:rPr lang="en-US" sz="1800" smtClean="0">
                        <a:solidFill>
                          <a:srgbClr val="1F1A62"/>
                        </a:solidFill>
                      </a:rPr>
                      <a:pPr>
                        <a:defRPr sz="1800">
                          <a:solidFill>
                            <a:srgbClr val="1F1A62"/>
                          </a:solidFill>
                          <a:latin typeface="Helvetica Light" panose="020B0403020202020204"/>
                        </a:defRPr>
                      </a:pPr>
                      <a:t>[CATEGORY NAME]</a:t>
                    </a:fld>
                    <a:r>
                      <a:rPr lang="en-US" sz="1800" baseline="0" dirty="0">
                        <a:solidFill>
                          <a:srgbClr val="1F1A62"/>
                        </a:solidFill>
                      </a:rPr>
                      <a:t>: </a:t>
                    </a:r>
                    <a:fld id="{49A71321-8C20-411B-8EC7-43DC1D8A744F}" type="VALUE">
                      <a:rPr lang="en-US" sz="1800" baseline="0" smtClean="0">
                        <a:solidFill>
                          <a:srgbClr val="1F1A62"/>
                        </a:solidFill>
                      </a:rPr>
                      <a:pPr>
                        <a:defRPr sz="1800">
                          <a:solidFill>
                            <a:srgbClr val="1F1A62"/>
                          </a:solidFill>
                          <a:latin typeface="Helvetica Light" panose="020B0403020202020204"/>
                        </a:defRPr>
                      </a:pPr>
                      <a:t>[VALUE]</a:t>
                    </a:fld>
                    <a:r>
                      <a:rPr lang="en-US" sz="1800" baseline="0" dirty="0">
                        <a:solidFill>
                          <a:srgbClr val="1F1A62"/>
                        </a:solidFill>
                      </a:rPr>
                      <a:t> (</a:t>
                    </a:r>
                    <a:fld id="{C8E82439-CAE0-46D4-A48A-B6CD6DDD21FF}" type="PERCENTAGE">
                      <a:rPr lang="en-US" sz="1800" b="1" baseline="0" smtClean="0">
                        <a:solidFill>
                          <a:srgbClr val="1F1A62"/>
                        </a:solidFill>
                      </a:rPr>
                      <a:pPr>
                        <a:defRPr sz="1800">
                          <a:solidFill>
                            <a:srgbClr val="1F1A62"/>
                          </a:solidFill>
                          <a:latin typeface="Helvetica Light" panose="020B0403020202020204"/>
                        </a:defRPr>
                      </a:pPr>
                      <a:t>[PERCENTAGE]</a:t>
                    </a:fld>
                    <a:r>
                      <a:rPr lang="en-US" sz="1800" baseline="0" dirty="0">
                        <a:solidFill>
                          <a:srgbClr val="1F1A62"/>
                        </a:solidFill>
                      </a:rPr>
                      <a:t>)</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fld id="{8552BCB8-FAB6-4446-873D-EDE2DDB699C6}" type="CATEGORYNAME">
                      <a:rPr lang="en-US" sz="1800" smtClean="0"/>
                      <a:pPr>
                        <a:defRPr sz="1800">
                          <a:solidFill>
                            <a:srgbClr val="1F1A62"/>
                          </a:solidFill>
                          <a:latin typeface="Helvetica Light" panose="020B0403020202020204"/>
                        </a:defRPr>
                      </a:pPr>
                      <a:t>[CATEGORY NAME]</a:t>
                    </a:fld>
                    <a:r>
                      <a:rPr lang="en-US" sz="1800" baseline="0"/>
                      <a:t>: </a:t>
                    </a:r>
                    <a:fld id="{07AD8B0D-972B-4E4E-BA9F-7D3A7F3B5C05}" type="VALUE">
                      <a:rPr lang="en-US" sz="1800" baseline="0" smtClean="0"/>
                      <a:pPr>
                        <a:defRPr sz="1800">
                          <a:solidFill>
                            <a:srgbClr val="1F1A62"/>
                          </a:solidFill>
                          <a:latin typeface="Helvetica Light" panose="020B0403020202020204"/>
                        </a:defRPr>
                      </a:pPr>
                      <a:t>[VALUE]</a:t>
                    </a:fld>
                    <a:r>
                      <a:rPr lang="en-US" sz="1800" baseline="0"/>
                      <a:t> (</a:t>
                    </a:r>
                    <a:fld id="{92758348-5061-4071-8412-42656A626C99}" type="PERCENTAGE">
                      <a:rPr lang="en-US" sz="1800" b="1" baseline="0" smtClean="0"/>
                      <a:pPr>
                        <a:defRPr sz="1800">
                          <a:solidFill>
                            <a:srgbClr val="1F1A62"/>
                          </a:solidFill>
                          <a:latin typeface="Helvetica Light" panose="020B0403020202020204"/>
                        </a:defRPr>
                      </a:pPr>
                      <a:t>[PERCENTAGE]</a:t>
                    </a:fld>
                    <a:r>
                      <a:rPr lang="en-US" sz="1800" baseline="0"/>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fld id="{7CBA3FC9-D467-4257-A13B-EB1A26B7E2B9}" type="CATEGORYNAME">
                      <a:rPr lang="en-US" sz="1800" smtClean="0"/>
                      <a:pPr>
                        <a:defRPr sz="1800">
                          <a:solidFill>
                            <a:srgbClr val="1F1A62"/>
                          </a:solidFill>
                          <a:latin typeface="Helvetica Light" panose="020B0403020202020204"/>
                        </a:defRPr>
                      </a:pPr>
                      <a:t>[CATEGORY NAME]</a:t>
                    </a:fld>
                    <a:r>
                      <a:rPr lang="en-US" sz="1800" baseline="0" dirty="0"/>
                      <a:t>: </a:t>
                    </a:r>
                    <a:fld id="{981BB9BA-1D6C-4E38-9424-D2A32C9A2340}" type="VALUE">
                      <a:rPr lang="en-US" sz="1800" baseline="0" smtClean="0"/>
                      <a:pPr>
                        <a:defRPr sz="1800">
                          <a:solidFill>
                            <a:srgbClr val="1F1A62"/>
                          </a:solidFill>
                          <a:latin typeface="Helvetica Light" panose="020B0403020202020204"/>
                        </a:defRPr>
                      </a:pPr>
                      <a:t>[VALUE]</a:t>
                    </a:fld>
                    <a:r>
                      <a:rPr lang="en-US" sz="1800" baseline="0" dirty="0"/>
                      <a:t> (</a:t>
                    </a:r>
                    <a:fld id="{05C88C25-8684-4E33-AAB9-D84E9BC7DA52}" type="PERCENTAGE">
                      <a:rPr lang="en-US" sz="1800" b="1" baseline="0" smtClean="0"/>
                      <a:pPr>
                        <a:defRPr sz="1800">
                          <a:solidFill>
                            <a:srgbClr val="1F1A62"/>
                          </a:solidFill>
                          <a:latin typeface="Helvetica Light" panose="020B0403020202020204"/>
                        </a:defRPr>
                      </a:pPr>
                      <a:t>[PERCENTAGE]</a:t>
                    </a:fld>
                    <a:r>
                      <a:rPr lang="en-US" sz="1800" baseline="0" dirty="0"/>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fld id="{51B1A2B8-21A4-412C-8753-AF3A15EDF321}" type="CATEGORYNAME">
                      <a:rPr lang="en-US" sz="1800" smtClean="0"/>
                      <a:pPr>
                        <a:defRPr sz="1800">
                          <a:solidFill>
                            <a:srgbClr val="1F1A62"/>
                          </a:solidFill>
                          <a:latin typeface="Helvetica Light" panose="020B0403020202020204"/>
                        </a:defRPr>
                      </a:pPr>
                      <a:t>[CATEGORY NAME]</a:t>
                    </a:fld>
                    <a:r>
                      <a:rPr lang="en-US" sz="1800" baseline="0"/>
                      <a:t>: </a:t>
                    </a:r>
                    <a:fld id="{01FBBC7C-1E2F-4A75-A3C2-2E2FA97C1DE7}" type="VALUE">
                      <a:rPr lang="en-US" sz="1800" baseline="0" smtClean="0"/>
                      <a:pPr>
                        <a:defRPr sz="1800">
                          <a:solidFill>
                            <a:srgbClr val="1F1A62"/>
                          </a:solidFill>
                          <a:latin typeface="Helvetica Light" panose="020B0403020202020204"/>
                        </a:defRPr>
                      </a:pPr>
                      <a:t>[VALUE]</a:t>
                    </a:fld>
                    <a:r>
                      <a:rPr lang="en-US" sz="1800" baseline="0"/>
                      <a:t> (</a:t>
                    </a:r>
                    <a:fld id="{77B4D3E6-AC53-4350-879A-C5CA818CE545}" type="PERCENTAGE">
                      <a:rPr lang="en-US" sz="1800" b="1" baseline="0" smtClean="0"/>
                      <a:pPr>
                        <a:defRPr sz="1800">
                          <a:solidFill>
                            <a:srgbClr val="1F1A62"/>
                          </a:solidFill>
                          <a:latin typeface="Helvetica Light" panose="020B0403020202020204"/>
                        </a:defRPr>
                      </a:pPr>
                      <a:t>[PERCENTAGE]</a:t>
                    </a:fld>
                    <a:r>
                      <a:rPr lang="en-US" sz="1800" baseline="0"/>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Cable TV</c:v>
                </c:pt>
                <c:pt idx="2">
                  <c:v>Ad-Supported Cable &amp; Broadcast TV</c:v>
                </c:pt>
              </c:strCache>
            </c:strRef>
          </c:cat>
          <c:val>
            <c:numRef>
              <c:f>Sheet1!$B$2:$B$4</c:f>
              <c:numCache>
                <c:formatCode>General</c:formatCode>
                <c:ptCount val="3"/>
                <c:pt idx="0">
                  <c:v>161</c:v>
                </c:pt>
                <c:pt idx="1">
                  <c:v>153</c:v>
                </c:pt>
                <c:pt idx="2">
                  <c:v>46</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8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rgbClr val="E2E8F1"/>
              </a:solidFill>
              <a:ln w="19050">
                <a:solidFill>
                  <a:srgbClr val="1F1A62"/>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rgbClr val="E2E8F1"/>
              </a:solidFill>
              <a:ln w="19050">
                <a:solidFill>
                  <a:srgbClr val="1F1A62"/>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7405-4074-A10F-82B1D448E95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7405-4074-A10F-82B1D448E955}"/>
              </c:ext>
            </c:extLst>
          </c:dPt>
          <c:cat>
            <c:strRef>
              <c:f>Sheet1!$A$2:$A$3</c:f>
              <c:strCache>
                <c:ptCount val="2"/>
                <c:pt idx="0">
                  <c:v>1st Qtr</c:v>
                </c:pt>
                <c:pt idx="1">
                  <c:v>2nd Qtr</c:v>
                </c:pt>
              </c:strCache>
            </c:strRef>
          </c:cat>
          <c:val>
            <c:numRef>
              <c:f>Sheet1!$B$2:$B$3</c:f>
              <c:numCache>
                <c:formatCode>General</c:formatCode>
                <c:ptCount val="2"/>
                <c:pt idx="0">
                  <c:v>34</c:v>
                </c:pt>
                <c:pt idx="1">
                  <c:v>66</c:v>
                </c:pt>
              </c:numCache>
            </c:numRef>
          </c:val>
          <c:extLst>
            <c:ext xmlns:c16="http://schemas.microsoft.com/office/drawing/2014/chart" uri="{C3380CC4-5D6E-409C-BE32-E72D297353CC}">
              <c16:uniqueId val="{00000004-7405-4074-A10F-82B1D448E9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63FA-4A84-A848-AA812411E310}"/>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63FA-4A84-A848-AA812411E310}"/>
              </c:ext>
            </c:extLst>
          </c:dPt>
          <c:cat>
            <c:strRef>
              <c:f>Sheet1!$A$2:$A$3</c:f>
              <c:strCache>
                <c:ptCount val="2"/>
                <c:pt idx="0">
                  <c:v>1st Qtr</c:v>
                </c:pt>
                <c:pt idx="1">
                  <c:v>2nd Qtr</c:v>
                </c:pt>
              </c:strCache>
            </c:strRef>
          </c:cat>
          <c:val>
            <c:numRef>
              <c:f>Sheet1!$B$2:$B$3</c:f>
              <c:numCache>
                <c:formatCode>General</c:formatCode>
                <c:ptCount val="2"/>
                <c:pt idx="0">
                  <c:v>41</c:v>
                </c:pt>
                <c:pt idx="1">
                  <c:v>59</c:v>
                </c:pt>
              </c:numCache>
            </c:numRef>
          </c:val>
          <c:extLst>
            <c:ext xmlns:c16="http://schemas.microsoft.com/office/drawing/2014/chart" uri="{C3380CC4-5D6E-409C-BE32-E72D297353CC}">
              <c16:uniqueId val="{00000004-63FA-4A84-A848-AA812411E3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D7E7-43E4-8206-DD8E813FB67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D7E7-43E4-8206-DD8E813FB675}"/>
              </c:ext>
            </c:extLst>
          </c:dPt>
          <c:cat>
            <c:strRef>
              <c:f>Sheet1!$A$2:$A$3</c:f>
              <c:strCache>
                <c:ptCount val="2"/>
                <c:pt idx="0">
                  <c:v>1st Qtr</c:v>
                </c:pt>
                <c:pt idx="1">
                  <c:v>2nd Qtr</c:v>
                </c:pt>
              </c:strCache>
            </c:strRef>
          </c:cat>
          <c:val>
            <c:numRef>
              <c:f>Sheet1!$B$2:$B$3</c:f>
              <c:numCache>
                <c:formatCode>General</c:formatCode>
                <c:ptCount val="2"/>
                <c:pt idx="0">
                  <c:v>49</c:v>
                </c:pt>
                <c:pt idx="1">
                  <c:v>51</c:v>
                </c:pt>
              </c:numCache>
            </c:numRef>
          </c:val>
          <c:extLst>
            <c:ext xmlns:c16="http://schemas.microsoft.com/office/drawing/2014/chart" uri="{C3380CC4-5D6E-409C-BE32-E72D297353CC}">
              <c16:uniqueId val="{00000004-D7E7-43E4-8206-DD8E813FB67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4B6E-4164-A8C9-13A3E0AC1B2E}"/>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4B6E-4164-A8C9-13A3E0AC1B2E}"/>
              </c:ext>
            </c:extLst>
          </c:dPt>
          <c:dPt>
            <c:idx val="2"/>
            <c:bubble3D val="0"/>
            <c:spPr>
              <a:solidFill>
                <a:srgbClr val="00C0F3"/>
              </a:solidFill>
              <a:ln w="19050">
                <a:solidFill>
                  <a:srgbClr val="00C0F3"/>
                </a:solidFill>
              </a:ln>
              <a:effectLst/>
            </c:spPr>
            <c:extLst>
              <c:ext xmlns:c16="http://schemas.microsoft.com/office/drawing/2014/chart" uri="{C3380CC4-5D6E-409C-BE32-E72D297353CC}">
                <c16:uniqueId val="{00000005-4020-47C5-BB48-95BCD410E8CA}"/>
              </c:ext>
            </c:extLst>
          </c:dPt>
          <c:cat>
            <c:strRef>
              <c:f>Sheet1!$A$2:$A$4</c:f>
              <c:strCache>
                <c:ptCount val="2"/>
                <c:pt idx="0">
                  <c:v>1st Qtr</c:v>
                </c:pt>
                <c:pt idx="1">
                  <c:v>2nd Qtr</c:v>
                </c:pt>
              </c:strCache>
            </c:strRef>
          </c:cat>
          <c:val>
            <c:numRef>
              <c:f>Sheet1!$B$2:$B$4</c:f>
              <c:numCache>
                <c:formatCode>General</c:formatCode>
                <c:ptCount val="3"/>
                <c:pt idx="0">
                  <c:v>24</c:v>
                </c:pt>
                <c:pt idx="1">
                  <c:v>76</c:v>
                </c:pt>
              </c:numCache>
            </c:numRef>
          </c:val>
          <c:extLst>
            <c:ext xmlns:c16="http://schemas.microsoft.com/office/drawing/2014/chart" uri="{C3380CC4-5D6E-409C-BE32-E72D297353CC}">
              <c16:uniqueId val="{00000004-4B6E-4164-A8C9-13A3E0AC1B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6.3987974483593708E-3"/>
          <c:w val="0.95520521351032561"/>
          <c:h val="0.8501710784124491"/>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0-C4DF-4A48-814B-52FCFCC4C38E}"/>
              </c:ext>
            </c:extLst>
          </c:dPt>
          <c:dPt>
            <c:idx val="1"/>
            <c:invertIfNegative val="0"/>
            <c:bubble3D val="0"/>
            <c:spPr>
              <a:solidFill>
                <a:srgbClr val="00C0F3"/>
              </a:solidFill>
              <a:ln>
                <a:noFill/>
              </a:ln>
              <a:effectLst/>
            </c:spPr>
            <c:extLst>
              <c:ext xmlns:c16="http://schemas.microsoft.com/office/drawing/2014/chart" uri="{C3380CC4-5D6E-409C-BE32-E72D297353CC}">
                <c16:uniqueId val="{00000004-E007-449D-9FDF-1A93AF0E1A81}"/>
              </c:ext>
            </c:extLst>
          </c:dPt>
          <c:dPt>
            <c:idx val="2"/>
            <c:invertIfNegative val="0"/>
            <c:bubble3D val="0"/>
            <c:spPr>
              <a:solidFill>
                <a:srgbClr val="E84A99"/>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21</c:v>
                </c:pt>
                <c:pt idx="1">
                  <c:v>18</c:v>
                </c:pt>
                <c:pt idx="2">
                  <c:v>10</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79429136"/>
        <c:axId val="1179429528"/>
      </c:barChart>
      <c:catAx>
        <c:axId val="11794291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1F1A62"/>
                </a:solidFill>
                <a:latin typeface="Helvetica Light" panose="020B0403020202020204" pitchFamily="34" charset="0"/>
                <a:ea typeface="+mn-ea"/>
                <a:cs typeface="+mn-cs"/>
              </a:defRPr>
            </a:pPr>
            <a:endParaRPr lang="en-US"/>
          </a:p>
        </c:txPr>
        <c:crossAx val="1179429528"/>
        <c:crosses val="autoZero"/>
        <c:auto val="1"/>
        <c:lblAlgn val="ctr"/>
        <c:lblOffset val="100"/>
        <c:noMultiLvlLbl val="0"/>
      </c:catAx>
      <c:valAx>
        <c:axId val="1179429528"/>
        <c:scaling>
          <c:orientation val="minMax"/>
          <c:min val="0"/>
        </c:scaling>
        <c:delete val="1"/>
        <c:axPos val="l"/>
        <c:numFmt formatCode="General" sourceLinked="1"/>
        <c:majorTickMark val="out"/>
        <c:minorTickMark val="none"/>
        <c:tickLblPos val="nextTo"/>
        <c:crossAx val="117942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u="sng" dirty="0"/>
              <a:t>#</a:t>
            </a:r>
            <a:r>
              <a:rPr lang="en-US" sz="1800" u="sng" baseline="0" dirty="0"/>
              <a:t> of Cable TV Programs Trending in the Top 10 Each Night</a:t>
            </a:r>
            <a:endParaRPr lang="en-US" sz="1800" u="sng" dirty="0"/>
          </a:p>
        </c:rich>
      </c:tx>
      <c:layout>
        <c:manualLayout>
          <c:xMode val="edge"/>
          <c:yMode val="edge"/>
          <c:x val="0.23591026079091593"/>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1.2555048540495828E-2"/>
          <c:y val="0.1651501468227955"/>
          <c:w val="0.97488990291900834"/>
          <c:h val="0.69644120458669401"/>
        </c:manualLayout>
      </c:layout>
      <c:barChart>
        <c:barDir val="col"/>
        <c:grouping val="stacked"/>
        <c:varyColors val="0"/>
        <c:ser>
          <c:idx val="0"/>
          <c:order val="0"/>
          <c:tx>
            <c:strRef>
              <c:f>Sheet1!$B$1</c:f>
              <c:strCache>
                <c:ptCount val="1"/>
                <c:pt idx="0">
                  <c:v>Sports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Sheet1!$B$2:$B$29</c:f>
              <c:numCache>
                <c:formatCode>General</c:formatCode>
                <c:ptCount val="28"/>
                <c:pt idx="0">
                  <c:v>1</c:v>
                </c:pt>
                <c:pt idx="1">
                  <c:v>2</c:v>
                </c:pt>
                <c:pt idx="2">
                  <c:v>1</c:v>
                </c:pt>
                <c:pt idx="4">
                  <c:v>1</c:v>
                </c:pt>
                <c:pt idx="5">
                  <c:v>4</c:v>
                </c:pt>
                <c:pt idx="6">
                  <c:v>4</c:v>
                </c:pt>
                <c:pt idx="7">
                  <c:v>2</c:v>
                </c:pt>
                <c:pt idx="8">
                  <c:v>3</c:v>
                </c:pt>
                <c:pt idx="11">
                  <c:v>1</c:v>
                </c:pt>
                <c:pt idx="12">
                  <c:v>2</c:v>
                </c:pt>
                <c:pt idx="13">
                  <c:v>4</c:v>
                </c:pt>
                <c:pt idx="14">
                  <c:v>1</c:v>
                </c:pt>
                <c:pt idx="15">
                  <c:v>1</c:v>
                </c:pt>
                <c:pt idx="16">
                  <c:v>4</c:v>
                </c:pt>
                <c:pt idx="18">
                  <c:v>1</c:v>
                </c:pt>
                <c:pt idx="19">
                  <c:v>2</c:v>
                </c:pt>
                <c:pt idx="21">
                  <c:v>1</c:v>
                </c:pt>
                <c:pt idx="22">
                  <c:v>5</c:v>
                </c:pt>
                <c:pt idx="23">
                  <c:v>2</c:v>
                </c:pt>
                <c:pt idx="25">
                  <c:v>1</c:v>
                </c:pt>
                <c:pt idx="26">
                  <c:v>4</c:v>
                </c:pt>
              </c:numCache>
            </c:numRef>
          </c:val>
          <c:extLst>
            <c:ext xmlns:c16="http://schemas.microsoft.com/office/drawing/2014/chart" uri="{C3380CC4-5D6E-409C-BE32-E72D297353CC}">
              <c16:uniqueId val="{00000000-59BA-4131-B3C4-AC65FBFD5C5F}"/>
            </c:ext>
          </c:extLst>
        </c:ser>
        <c:ser>
          <c:idx val="1"/>
          <c:order val="1"/>
          <c:tx>
            <c:strRef>
              <c:f>Sheet1!$C$1</c:f>
              <c:strCache>
                <c:ptCount val="1"/>
                <c:pt idx="0">
                  <c:v>Entertainment</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Sheet1!$C$2:$C$29</c:f>
              <c:numCache>
                <c:formatCode>General</c:formatCode>
                <c:ptCount val="28"/>
                <c:pt idx="2">
                  <c:v>3</c:v>
                </c:pt>
                <c:pt idx="3">
                  <c:v>4</c:v>
                </c:pt>
                <c:pt idx="4">
                  <c:v>1</c:v>
                </c:pt>
                <c:pt idx="5">
                  <c:v>1</c:v>
                </c:pt>
                <c:pt idx="6">
                  <c:v>3</c:v>
                </c:pt>
                <c:pt idx="8">
                  <c:v>1</c:v>
                </c:pt>
                <c:pt idx="9">
                  <c:v>1</c:v>
                </c:pt>
                <c:pt idx="10">
                  <c:v>2</c:v>
                </c:pt>
                <c:pt idx="11">
                  <c:v>2</c:v>
                </c:pt>
                <c:pt idx="13">
                  <c:v>3</c:v>
                </c:pt>
                <c:pt idx="15">
                  <c:v>1</c:v>
                </c:pt>
                <c:pt idx="16">
                  <c:v>1</c:v>
                </c:pt>
                <c:pt idx="17">
                  <c:v>2</c:v>
                </c:pt>
                <c:pt idx="18">
                  <c:v>2</c:v>
                </c:pt>
                <c:pt idx="19">
                  <c:v>1</c:v>
                </c:pt>
                <c:pt idx="24">
                  <c:v>4</c:v>
                </c:pt>
                <c:pt idx="25">
                  <c:v>1</c:v>
                </c:pt>
                <c:pt idx="26">
                  <c:v>1</c:v>
                </c:pt>
              </c:numCache>
            </c:numRef>
          </c:val>
          <c:extLst>
            <c:ext xmlns:c16="http://schemas.microsoft.com/office/drawing/2014/chart" uri="{C3380CC4-5D6E-409C-BE32-E72D297353CC}">
              <c16:uniqueId val="{00000001-59BA-4131-B3C4-AC65FBFD5C5F}"/>
            </c:ext>
          </c:extLst>
        </c:ser>
        <c:ser>
          <c:idx val="2"/>
          <c:order val="2"/>
          <c:tx>
            <c:strRef>
              <c:f>Sheet1!$D$1</c:f>
              <c:strCache>
                <c:ptCount val="1"/>
                <c:pt idx="0">
                  <c:v>News</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Sheet1!$D$2:$D$29</c:f>
              <c:numCache>
                <c:formatCode>General</c:formatCode>
                <c:ptCount val="28"/>
                <c:pt idx="6">
                  <c:v>2</c:v>
                </c:pt>
                <c:pt idx="7">
                  <c:v>1</c:v>
                </c:pt>
                <c:pt idx="11">
                  <c:v>1</c:v>
                </c:pt>
                <c:pt idx="12">
                  <c:v>1</c:v>
                </c:pt>
                <c:pt idx="13">
                  <c:v>1</c:v>
                </c:pt>
                <c:pt idx="15">
                  <c:v>1</c:v>
                </c:pt>
                <c:pt idx="19">
                  <c:v>1</c:v>
                </c:pt>
                <c:pt idx="20">
                  <c:v>1</c:v>
                </c:pt>
                <c:pt idx="21">
                  <c:v>1</c:v>
                </c:pt>
                <c:pt idx="22">
                  <c:v>1</c:v>
                </c:pt>
              </c:numCache>
            </c:numRef>
          </c:val>
          <c:extLst>
            <c:ext xmlns:c16="http://schemas.microsoft.com/office/drawing/2014/chart" uri="{C3380CC4-5D6E-409C-BE32-E72D297353CC}">
              <c16:uniqueId val="{00000002-59BA-4131-B3C4-AC65FBFD5C5F}"/>
            </c:ext>
          </c:extLst>
        </c:ser>
        <c:dLbls>
          <c:showLegendKey val="0"/>
          <c:showVal val="0"/>
          <c:showCatName val="0"/>
          <c:showSerName val="0"/>
          <c:showPercent val="0"/>
          <c:showBubbleSize val="0"/>
        </c:dLbls>
        <c:gapWidth val="150"/>
        <c:overlap val="100"/>
        <c:axId val="1179430312"/>
        <c:axId val="1179430704"/>
      </c:barChart>
      <c:dateAx>
        <c:axId val="1179430312"/>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rgbClr val="1F1A62"/>
                </a:solidFill>
                <a:latin typeface="Helvetica Light" panose="020B0403020202020204"/>
                <a:ea typeface="+mn-ea"/>
                <a:cs typeface="+mn-cs"/>
              </a:defRPr>
            </a:pPr>
            <a:endParaRPr lang="en-US"/>
          </a:p>
        </c:txPr>
        <c:crossAx val="1179430704"/>
        <c:crosses val="autoZero"/>
        <c:auto val="1"/>
        <c:lblOffset val="100"/>
        <c:baseTimeUnit val="days"/>
      </c:dateAx>
      <c:valAx>
        <c:axId val="1179430704"/>
        <c:scaling>
          <c:orientation val="minMax"/>
        </c:scaling>
        <c:delete val="1"/>
        <c:axPos val="l"/>
        <c:numFmt formatCode="General" sourceLinked="1"/>
        <c:majorTickMark val="out"/>
        <c:minorTickMark val="none"/>
        <c:tickLblPos val="nextTo"/>
        <c:crossAx val="1179430312"/>
        <c:crosses val="autoZero"/>
        <c:crossBetween val="between"/>
      </c:valAx>
      <c:spPr>
        <a:noFill/>
        <a:ln>
          <a:noFill/>
        </a:ln>
        <a:effectLst/>
      </c:spPr>
    </c:plotArea>
    <c:legend>
      <c:legendPos val="b"/>
      <c:layout>
        <c:manualLayout>
          <c:xMode val="edge"/>
          <c:yMode val="edge"/>
          <c:x val="0.35737312076446853"/>
          <c:y val="0.93328059973970767"/>
          <c:w val="0.28525375847106288"/>
          <c:h val="6.671940026029228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Light" panose="020B0403020202020204"/>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7405-4074-A10F-82B1D448E95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7405-4074-A10F-82B1D448E955}"/>
              </c:ext>
            </c:extLst>
          </c:dPt>
          <c:cat>
            <c:strRef>
              <c:f>Sheet1!$A$2:$A$3</c:f>
              <c:strCache>
                <c:ptCount val="2"/>
                <c:pt idx="0">
                  <c:v>1st Qtr</c:v>
                </c:pt>
                <c:pt idx="1">
                  <c:v>2nd Qtr</c:v>
                </c:pt>
              </c:strCache>
            </c:strRef>
          </c:cat>
          <c:val>
            <c:numRef>
              <c:f>Sheet1!$B$2:$B$3</c:f>
              <c:numCache>
                <c:formatCode>General</c:formatCode>
                <c:ptCount val="2"/>
                <c:pt idx="0">
                  <c:v>81</c:v>
                </c:pt>
                <c:pt idx="1">
                  <c:v>19</c:v>
                </c:pt>
              </c:numCache>
            </c:numRef>
          </c:val>
          <c:extLst>
            <c:ext xmlns:c16="http://schemas.microsoft.com/office/drawing/2014/chart" uri="{C3380CC4-5D6E-409C-BE32-E72D297353CC}">
              <c16:uniqueId val="{00000004-7405-4074-A10F-82B1D448E9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63FA-4A84-A848-AA812411E310}"/>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63FA-4A84-A848-AA812411E310}"/>
              </c:ext>
            </c:extLst>
          </c:dPt>
          <c:cat>
            <c:strRef>
              <c:f>Sheet1!$A$2:$A$3</c:f>
              <c:strCache>
                <c:ptCount val="2"/>
                <c:pt idx="0">
                  <c:v>1st Qtr</c:v>
                </c:pt>
                <c:pt idx="1">
                  <c:v>2nd Qtr</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63FA-4A84-A848-AA812411E3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D7E7-43E4-8206-DD8E813FB67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D7E7-43E4-8206-DD8E813FB675}"/>
              </c:ext>
            </c:extLst>
          </c:dPt>
          <c:cat>
            <c:strRef>
              <c:f>Sheet1!$A$2:$A$3</c:f>
              <c:strCache>
                <c:ptCount val="2"/>
                <c:pt idx="0">
                  <c:v>1st Qtr</c:v>
                </c:pt>
                <c:pt idx="1">
                  <c:v>2nd Qtr</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4-D7E7-43E4-8206-DD8E813FB67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4B6E-4164-A8C9-13A3E0AC1B2E}"/>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4B6E-4164-A8C9-13A3E0AC1B2E}"/>
              </c:ext>
            </c:extLst>
          </c:dPt>
          <c:cat>
            <c:strRef>
              <c:f>Sheet1!$A$2:$A$3</c:f>
              <c:strCache>
                <c:ptCount val="2"/>
                <c:pt idx="0">
                  <c:v>1st Qtr</c:v>
                </c:pt>
                <c:pt idx="1">
                  <c:v>2nd Qtr</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4B6E-4164-A8C9-13A3E0AC1B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panose="020B0604020202020204" pitchFamily="2" charset="0"/>
                <a:ea typeface="+mn-ea"/>
                <a:cs typeface="+mn-cs"/>
              </a:defRPr>
            </a:pPr>
            <a:r>
              <a:rPr lang="en-US" sz="1800" b="0" u="sng" dirty="0">
                <a:solidFill>
                  <a:srgbClr val="1F1A62"/>
                </a:solidFill>
                <a:latin typeface="Helvetica Light" panose="020B0403020202020204"/>
              </a:rPr>
              <a:t># of Unique Top 10 Trending Programs / Content by Video Platform</a:t>
            </a:r>
          </a:p>
          <a:p>
            <a:pPr>
              <a:defRPr sz="1800" u="sng">
                <a:solidFill>
                  <a:srgbClr val="1F1A62"/>
                </a:solidFill>
              </a:defRPr>
            </a:pPr>
            <a:r>
              <a:rPr lang="en-US" sz="1400" b="0" u="none" dirty="0">
                <a:solidFill>
                  <a:srgbClr val="1F1A62"/>
                </a:solidFill>
                <a:latin typeface="Helvetica Light" panose="020B0403020202020204"/>
              </a:rPr>
              <a:t>Four-Week Time Period</a:t>
            </a:r>
            <a:r>
              <a:rPr lang="en-US" sz="1400" b="0" u="none" baseline="0" dirty="0">
                <a:solidFill>
                  <a:srgbClr val="1F1A62"/>
                </a:solidFill>
                <a:latin typeface="Helvetica Light" panose="020B0403020202020204"/>
              </a:rPr>
              <a:t> </a:t>
            </a:r>
            <a:r>
              <a:rPr lang="en-US" sz="1400" b="0" u="none" dirty="0">
                <a:solidFill>
                  <a:srgbClr val="1F1A62"/>
                </a:solidFill>
                <a:latin typeface="Helvetica Light" panose="020B0403020202020204"/>
              </a:rPr>
              <a:t>(11/28/19 – 12/25/19)</a:t>
            </a:r>
          </a:p>
        </c:rich>
      </c:tx>
      <c:layout>
        <c:manualLayout>
          <c:xMode val="edge"/>
          <c:yMode val="edge"/>
          <c:x val="0.22774610931105491"/>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panose="020B0604020202020204" pitchFamily="2" charset="0"/>
              <a:ea typeface="+mn-ea"/>
              <a:cs typeface="+mn-cs"/>
            </a:defRPr>
          </a:pPr>
          <a:endParaRPr lang="en-US"/>
        </a:p>
      </c:txPr>
    </c:title>
    <c:autoTitleDeleted val="0"/>
    <c:plotArea>
      <c:layout>
        <c:manualLayout>
          <c:layoutTarget val="inner"/>
          <c:xMode val="edge"/>
          <c:yMode val="edge"/>
          <c:x val="1.7761137994379752E-2"/>
          <c:y val="0.13351560633963738"/>
          <c:w val="0.96447772401124054"/>
          <c:h val="0.63215258581265632"/>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10-BF59-4C18-ABE4-EAFF716C2691}"/>
              </c:ext>
            </c:extLst>
          </c:dPt>
          <c:dPt>
            <c:idx val="1"/>
            <c:invertIfNegative val="0"/>
            <c:bubble3D val="0"/>
            <c:spPr>
              <a:solidFill>
                <a:srgbClr val="1F1A62"/>
              </a:solidFill>
              <a:ln>
                <a:noFill/>
              </a:ln>
              <a:effectLst/>
            </c:spPr>
            <c:extLst>
              <c:ext xmlns:c16="http://schemas.microsoft.com/office/drawing/2014/chart" uri="{C3380CC4-5D6E-409C-BE32-E72D297353CC}">
                <c16:uniqueId val="{00000000-D77B-49FA-8B42-2B1108CB5FB1}"/>
              </c:ext>
            </c:extLst>
          </c:dPt>
          <c:dPt>
            <c:idx val="2"/>
            <c:invertIfNegative val="0"/>
            <c:bubble3D val="0"/>
            <c:spPr>
              <a:solidFill>
                <a:srgbClr val="1F1A62"/>
              </a:solidFill>
              <a:ln>
                <a:noFill/>
              </a:ln>
              <a:effectLst/>
            </c:spPr>
            <c:extLst>
              <c:ext xmlns:c16="http://schemas.microsoft.com/office/drawing/2014/chart" uri="{C3380CC4-5D6E-409C-BE32-E72D297353CC}">
                <c16:uniqueId val="{00000002-D77B-49FA-8B42-2B1108CB5FB1}"/>
              </c:ext>
            </c:extLst>
          </c:dPt>
          <c:dPt>
            <c:idx val="6"/>
            <c:invertIfNegative val="0"/>
            <c:bubble3D val="0"/>
            <c:spPr>
              <a:solidFill>
                <a:srgbClr val="1F1A62"/>
              </a:solidFill>
              <a:ln>
                <a:noFill/>
              </a:ln>
              <a:effectLst/>
            </c:spPr>
            <c:extLst>
              <c:ext xmlns:c16="http://schemas.microsoft.com/office/drawing/2014/chart" uri="{C3380CC4-5D6E-409C-BE32-E72D297353CC}">
                <c16:uniqueId val="{00000007-F4EA-402A-8BF5-3CD2B211258C}"/>
              </c:ext>
            </c:extLst>
          </c:dPt>
          <c:dPt>
            <c:idx val="8"/>
            <c:invertIfNegative val="0"/>
            <c:bubble3D val="0"/>
            <c:spPr>
              <a:solidFill>
                <a:srgbClr val="1F1A62"/>
              </a:solidFill>
              <a:ln>
                <a:noFill/>
              </a:ln>
              <a:effectLst/>
            </c:spPr>
            <c:extLst>
              <c:ext xmlns:c16="http://schemas.microsoft.com/office/drawing/2014/chart" uri="{C3380CC4-5D6E-409C-BE32-E72D297353CC}">
                <c16:uniqueId val="{0000000D-F7D3-4007-8B33-5A75340F1275}"/>
              </c:ext>
            </c:extLst>
          </c:dPt>
          <c:dPt>
            <c:idx val="9"/>
            <c:invertIfNegative val="0"/>
            <c:bubble3D val="0"/>
            <c:spPr>
              <a:solidFill>
                <a:srgbClr val="1F1A62"/>
              </a:solidFill>
              <a:ln>
                <a:noFill/>
              </a:ln>
              <a:effectLst/>
            </c:spPr>
            <c:extLst>
              <c:ext xmlns:c16="http://schemas.microsoft.com/office/drawing/2014/chart" uri="{C3380CC4-5D6E-409C-BE32-E72D297353CC}">
                <c16:uniqueId val="{0000000D-A694-4940-9B8D-5FFC74290B71}"/>
              </c:ext>
            </c:extLst>
          </c:dPt>
          <c:dLbls>
            <c:dLbl>
              <c:idx val="0"/>
              <c:spPr>
                <a:noFill/>
                <a:ln>
                  <a:noFill/>
                </a:ln>
                <a:effectLst/>
              </c:spPr>
              <c:txPr>
                <a:bodyPr rot="0" spcFirstLastPara="1" vertOverflow="ellipsis" vert="horz" wrap="square" anchor="ctr" anchorCtr="1"/>
                <a:lstStyle/>
                <a:p>
                  <a:pPr>
                    <a:defRPr sz="1800" b="0" i="0" u="sng"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BF59-4C18-ABE4-EAFF716C2691}"/>
                </c:ext>
              </c:extLst>
            </c:dLbl>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Ad-Supported TV</c:v>
                </c:pt>
                <c:pt idx="1">
                  <c:v>Cinema</c:v>
                </c:pt>
                <c:pt idx="2">
                  <c:v>YouTube</c:v>
                </c:pt>
                <c:pt idx="3">
                  <c:v>ESPN+</c:v>
                </c:pt>
                <c:pt idx="4">
                  <c:v>UFC Fight Pass</c:v>
                </c:pt>
                <c:pt idx="5">
                  <c:v>WWE</c:v>
                </c:pt>
                <c:pt idx="6">
                  <c:v>Disney+</c:v>
                </c:pt>
                <c:pt idx="7">
                  <c:v>Shudder</c:v>
                </c:pt>
                <c:pt idx="8">
                  <c:v>Netflix</c:v>
                </c:pt>
                <c:pt idx="9">
                  <c:v>HBO</c:v>
                </c:pt>
                <c:pt idx="10">
                  <c:v>DAZN</c:v>
                </c:pt>
                <c:pt idx="11">
                  <c:v>Vudu</c:v>
                </c:pt>
                <c:pt idx="12">
                  <c:v>Xbox Game Pass*</c:v>
                </c:pt>
                <c:pt idx="13">
                  <c:v>The Game Awards**</c:v>
                </c:pt>
              </c:strCache>
            </c:strRef>
          </c:cat>
          <c:val>
            <c:numRef>
              <c:f>Sheet1!$B$2:$B$15</c:f>
              <c:numCache>
                <c:formatCode>General</c:formatCode>
                <c:ptCount val="14"/>
                <c:pt idx="0">
                  <c:v>102</c:v>
                </c:pt>
                <c:pt idx="1">
                  <c:v>6</c:v>
                </c:pt>
                <c:pt idx="2">
                  <c:v>5</c:v>
                </c:pt>
                <c:pt idx="3">
                  <c:v>2</c:v>
                </c:pt>
                <c:pt idx="4">
                  <c:v>2</c:v>
                </c:pt>
                <c:pt idx="5">
                  <c:v>2</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31923696"/>
        <c:axId val="1131924088"/>
      </c:barChart>
      <c:catAx>
        <c:axId val="113192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1B1464"/>
                </a:solidFill>
                <a:latin typeface="Helvetica" panose="020B0604020202020204" pitchFamily="2" charset="0"/>
                <a:ea typeface="+mn-ea"/>
                <a:cs typeface="+mn-cs"/>
              </a:defRPr>
            </a:pPr>
            <a:endParaRPr lang="en-US"/>
          </a:p>
        </c:txPr>
        <c:crossAx val="1131924088"/>
        <c:crosses val="autoZero"/>
        <c:auto val="1"/>
        <c:lblAlgn val="ctr"/>
        <c:lblOffset val="100"/>
        <c:noMultiLvlLbl val="0"/>
      </c:catAx>
      <c:valAx>
        <c:axId val="1131924088"/>
        <c:scaling>
          <c:orientation val="minMax"/>
          <c:max val="103"/>
          <c:min val="0"/>
        </c:scaling>
        <c:delete val="1"/>
        <c:axPos val="l"/>
        <c:numFmt formatCode="General" sourceLinked="1"/>
        <c:majorTickMark val="out"/>
        <c:minorTickMark val="none"/>
        <c:tickLblPos val="nextTo"/>
        <c:crossAx val="113192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lvetica" panose="020B0604020202020204"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21033626886502"/>
          <c:y val="0.13787897812811067"/>
          <c:w val="0.54324806299629447"/>
          <c:h val="0.82377469923649993"/>
        </c:manualLayout>
      </c:layout>
      <c:pieChart>
        <c:varyColors val="1"/>
        <c:ser>
          <c:idx val="0"/>
          <c:order val="0"/>
          <c:tx>
            <c:strRef>
              <c:f>Sheet1!$B$1</c:f>
              <c:strCache>
                <c:ptCount val="1"/>
                <c:pt idx="0">
                  <c:v>Series 1</c:v>
                </c:pt>
              </c:strCache>
            </c:strRef>
          </c:tx>
          <c:spPr>
            <a:solidFill>
              <a:srgbClr val="1F1A62"/>
            </a:solidFill>
          </c:spPr>
          <c:explosion val="10"/>
          <c:dPt>
            <c:idx val="0"/>
            <c:bubble3D val="0"/>
            <c:spPr>
              <a:solidFill>
                <a:srgbClr val="00C0F3"/>
              </a:solidFill>
              <a:ln>
                <a:noFill/>
              </a:ln>
              <a:effectLst/>
            </c:spPr>
            <c:extLst>
              <c:ext xmlns:c16="http://schemas.microsoft.com/office/drawing/2014/chart" uri="{C3380CC4-5D6E-409C-BE32-E72D297353CC}">
                <c16:uniqueId val="{00000003-B357-7D44-A631-8BB5E51C7454}"/>
              </c:ext>
            </c:extLst>
          </c:dPt>
          <c:dPt>
            <c:idx val="1"/>
            <c:bubble3D val="0"/>
            <c:spPr>
              <a:solidFill>
                <a:srgbClr val="1F1A62"/>
              </a:solidFill>
              <a:ln>
                <a:noFill/>
              </a:ln>
              <a:effectLst/>
            </c:spPr>
            <c:extLst>
              <c:ext xmlns:c16="http://schemas.microsoft.com/office/drawing/2014/chart" uri="{C3380CC4-5D6E-409C-BE32-E72D297353CC}">
                <c16:uniqueId val="{00000002-B357-7D44-A631-8BB5E51C7454}"/>
              </c:ext>
            </c:extLst>
          </c:dPt>
          <c:dPt>
            <c:idx val="2"/>
            <c:bubble3D val="0"/>
            <c:spPr>
              <a:solidFill>
                <a:srgbClr val="1F1A62"/>
              </a:solidFill>
              <a:ln>
                <a:noFill/>
              </a:ln>
              <a:effectLst/>
            </c:spPr>
            <c:extLst>
              <c:ext xmlns:c16="http://schemas.microsoft.com/office/drawing/2014/chart" uri="{C3380CC4-5D6E-409C-BE32-E72D297353CC}">
                <c16:uniqueId val="{00000001-B357-7D44-A631-8BB5E51C7454}"/>
              </c:ext>
            </c:extLst>
          </c:dPt>
          <c:dPt>
            <c:idx val="3"/>
            <c:bubble3D val="0"/>
            <c:spPr>
              <a:solidFill>
                <a:srgbClr val="1F1A62"/>
              </a:solidFill>
              <a:ln>
                <a:noFill/>
              </a:ln>
              <a:effectLst/>
            </c:spPr>
            <c:extLst>
              <c:ext xmlns:c16="http://schemas.microsoft.com/office/drawing/2014/chart" uri="{C3380CC4-5D6E-409C-BE32-E72D297353CC}">
                <c16:uniqueId val="{00000022-9782-4B80-8EA2-33DFF9FA3E3E}"/>
              </c:ext>
            </c:extLst>
          </c:dPt>
          <c:dPt>
            <c:idx val="4"/>
            <c:bubble3D val="0"/>
            <c:spPr>
              <a:solidFill>
                <a:srgbClr val="1F1A62"/>
              </a:solidFill>
              <a:ln>
                <a:noFill/>
              </a:ln>
              <a:effectLst/>
            </c:spPr>
            <c:extLst>
              <c:ext xmlns:c16="http://schemas.microsoft.com/office/drawing/2014/chart" uri="{C3380CC4-5D6E-409C-BE32-E72D297353CC}">
                <c16:uniqueId val="{00000000-B357-7D44-A631-8BB5E51C7454}"/>
              </c:ext>
            </c:extLst>
          </c:dPt>
          <c:dPt>
            <c:idx val="5"/>
            <c:bubble3D val="0"/>
            <c:spPr>
              <a:solidFill>
                <a:srgbClr val="1F1A62"/>
              </a:solidFill>
              <a:ln>
                <a:noFill/>
              </a:ln>
              <a:effectLst/>
            </c:spPr>
            <c:extLst>
              <c:ext xmlns:c16="http://schemas.microsoft.com/office/drawing/2014/chart" uri="{C3380CC4-5D6E-409C-BE32-E72D297353CC}">
                <c16:uniqueId val="{00000017-5BC4-49D5-9EE0-380F1A2AA951}"/>
              </c:ext>
            </c:extLst>
          </c:dPt>
          <c:dPt>
            <c:idx val="6"/>
            <c:bubble3D val="0"/>
            <c:spPr>
              <a:solidFill>
                <a:srgbClr val="1F1A62"/>
              </a:solidFill>
              <a:ln>
                <a:noFill/>
              </a:ln>
              <a:effectLst/>
            </c:spPr>
            <c:extLst>
              <c:ext xmlns:c16="http://schemas.microsoft.com/office/drawing/2014/chart" uri="{C3380CC4-5D6E-409C-BE32-E72D297353CC}">
                <c16:uniqueId val="{00000021-9782-4B80-8EA2-33DFF9FA3E3E}"/>
              </c:ext>
            </c:extLst>
          </c:dPt>
          <c:dPt>
            <c:idx val="7"/>
            <c:bubble3D val="0"/>
            <c:spPr>
              <a:solidFill>
                <a:srgbClr val="1F1A62"/>
              </a:solidFill>
              <a:ln>
                <a:noFill/>
              </a:ln>
              <a:effectLst/>
            </c:spPr>
            <c:extLst>
              <c:ext xmlns:c16="http://schemas.microsoft.com/office/drawing/2014/chart" uri="{C3380CC4-5D6E-409C-BE32-E72D297353CC}">
                <c16:uniqueId val="{00000023-9782-4B80-8EA2-33DFF9FA3E3E}"/>
              </c:ext>
            </c:extLst>
          </c:dPt>
          <c:dPt>
            <c:idx val="8"/>
            <c:bubble3D val="0"/>
            <c:spPr>
              <a:solidFill>
                <a:srgbClr val="1F1A62"/>
              </a:solidFill>
              <a:ln>
                <a:noFill/>
              </a:ln>
              <a:effectLst/>
            </c:spPr>
            <c:extLst>
              <c:ext xmlns:c16="http://schemas.microsoft.com/office/drawing/2014/chart" uri="{C3380CC4-5D6E-409C-BE32-E72D297353CC}">
                <c16:uniqueId val="{00000024-9782-4B80-8EA2-33DFF9FA3E3E}"/>
              </c:ext>
            </c:extLst>
          </c:dPt>
          <c:dPt>
            <c:idx val="9"/>
            <c:bubble3D val="0"/>
            <c:spPr>
              <a:solidFill>
                <a:srgbClr val="1F1A62"/>
              </a:solidFill>
              <a:ln>
                <a:noFill/>
              </a:ln>
              <a:effectLst/>
            </c:spPr>
            <c:extLst>
              <c:ext xmlns:c16="http://schemas.microsoft.com/office/drawing/2014/chart" uri="{C3380CC4-5D6E-409C-BE32-E72D297353CC}">
                <c16:uniqueId val="{00000013-5BC4-49D5-9EE0-380F1A2AA951}"/>
              </c:ext>
            </c:extLst>
          </c:dPt>
          <c:dPt>
            <c:idx val="10"/>
            <c:bubble3D val="0"/>
            <c:spPr>
              <a:solidFill>
                <a:srgbClr val="1F1A62"/>
              </a:solidFill>
              <a:ln>
                <a:noFill/>
              </a:ln>
              <a:effectLst/>
            </c:spPr>
            <c:extLst>
              <c:ext xmlns:c16="http://schemas.microsoft.com/office/drawing/2014/chart" uri="{C3380CC4-5D6E-409C-BE32-E72D297353CC}">
                <c16:uniqueId val="{00000015-5BC4-49D5-9EE0-380F1A2AA951}"/>
              </c:ext>
            </c:extLst>
          </c:dPt>
          <c:dPt>
            <c:idx val="11"/>
            <c:bubble3D val="0"/>
            <c:spPr>
              <a:solidFill>
                <a:srgbClr val="1F1A62"/>
              </a:solidFill>
              <a:ln>
                <a:noFill/>
              </a:ln>
              <a:effectLst/>
            </c:spPr>
            <c:extLst>
              <c:ext xmlns:c16="http://schemas.microsoft.com/office/drawing/2014/chart" uri="{C3380CC4-5D6E-409C-BE32-E72D297353CC}">
                <c16:uniqueId val="{00000019-5BC4-49D5-9EE0-380F1A2AA951}"/>
              </c:ext>
            </c:extLst>
          </c:dPt>
          <c:dPt>
            <c:idx val="12"/>
            <c:bubble3D val="0"/>
            <c:spPr>
              <a:solidFill>
                <a:srgbClr val="1F1A62"/>
              </a:solidFill>
              <a:ln>
                <a:noFill/>
              </a:ln>
              <a:effectLst/>
            </c:spPr>
            <c:extLst>
              <c:ext xmlns:c16="http://schemas.microsoft.com/office/drawing/2014/chart" uri="{C3380CC4-5D6E-409C-BE32-E72D297353CC}">
                <c16:uniqueId val="{0000001B-5BC4-49D5-9EE0-380F1A2AA951}"/>
              </c:ext>
            </c:extLst>
          </c:dPt>
          <c:dPt>
            <c:idx val="13"/>
            <c:bubble3D val="0"/>
            <c:spPr>
              <a:solidFill>
                <a:srgbClr val="1F1A62"/>
              </a:solidFill>
              <a:ln>
                <a:noFill/>
              </a:ln>
              <a:effectLst/>
            </c:spPr>
            <c:extLst>
              <c:ext xmlns:c16="http://schemas.microsoft.com/office/drawing/2014/chart" uri="{C3380CC4-5D6E-409C-BE32-E72D297353CC}">
                <c16:uniqueId val="{0000001D-6D54-4634-A380-2E928E37C847}"/>
              </c:ext>
            </c:extLst>
          </c:dPt>
          <c:dLbls>
            <c:dLbl>
              <c:idx val="0"/>
              <c:layout>
                <c:manualLayout>
                  <c:x val="-0.27371188779499406"/>
                  <c:y val="-8.7564507814248696E-2"/>
                </c:manualLayout>
              </c:layout>
              <c:tx>
                <c:rich>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19207CC-7267-4C52-ABEE-CEF088D96509}" type="CATEGORYNAME">
                      <a:rPr lang="en-US" sz="1400" smtClean="0"/>
                      <a:pP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400" dirty="0"/>
                      <a:t>:</a:t>
                    </a:r>
                    <a:br>
                      <a:rPr lang="en-US" sz="1400" dirty="0"/>
                    </a:br>
                    <a:r>
                      <a:rPr lang="en-US" sz="1400" baseline="0" dirty="0"/>
                      <a:t> </a:t>
                    </a:r>
                    <a:fld id="{82192E0D-B3B5-4E3E-9A81-5D0861AAFABE}" type="VALUE">
                      <a:rPr lang="en-US" sz="1400" baseline="0"/>
                      <a:pP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r>
                      <a:rPr lang="en-US" sz="1400" baseline="0" dirty="0"/>
                      <a:t> (</a:t>
                    </a:r>
                    <a:fld id="{68764464-5A2A-482F-87C3-E2EAC9ABA40C}" type="PERCENTAGE">
                      <a:rPr lang="en-US" sz="1400" b="1" baseline="0" smtClean="0"/>
                      <a:pP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pPr>
                      <a:t>[PERCENTAGE]</a:t>
                    </a:fld>
                    <a:r>
                      <a:rPr lang="en-US" sz="1400" b="1" baseline="0" dirty="0"/>
                      <a:t>)</a:t>
                    </a:r>
                  </a:p>
                </c:rich>
              </c:tx>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4358985073628964"/>
                      <c:h val="0.1987395710579684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2.2955540326459811E-2"/>
                  <c:y val="0.11935599682527043"/>
                </c:manualLayout>
              </c:layout>
              <c:tx>
                <c:rich>
                  <a:bodyPr/>
                  <a:lstStyle/>
                  <a:p>
                    <a:fld id="{361828A0-7285-4639-98B0-F0AC712C61AF}" type="CATEGORYNAME">
                      <a:rPr lang="en-US" sz="700" smtClean="0"/>
                      <a:pPr/>
                      <a:t>[CATEGORY NAME]</a:t>
                    </a:fld>
                    <a:r>
                      <a:rPr lang="en-US" sz="700" baseline="0" dirty="0"/>
                      <a:t>:</a:t>
                    </a:r>
                  </a:p>
                  <a:p>
                    <a:r>
                      <a:rPr lang="en-US" sz="700" baseline="0" dirty="0"/>
                      <a:t> </a:t>
                    </a:r>
                    <a:fld id="{ACA633F8-CAAB-48DB-B6D6-CD460386E73A}" type="VALUE">
                      <a:rPr lang="en-US" sz="700" baseline="0" smtClean="0"/>
                      <a:pPr/>
                      <a:t>[VALUE]</a:t>
                    </a:fld>
                    <a:r>
                      <a:rPr lang="en-US" sz="700" baseline="0" dirty="0"/>
                      <a:t> </a:t>
                    </a:r>
                    <a:r>
                      <a:rPr lang="en-US" sz="700" b="1" baseline="0" dirty="0"/>
                      <a:t>(</a:t>
                    </a:r>
                    <a:fld id="{A1E21077-B8AE-421D-9B85-0949835A1E6A}" type="PERCENTAGE">
                      <a:rPr lang="en-US" sz="700" b="1" baseline="0" smtClean="0"/>
                      <a:pPr/>
                      <a:t>[PERCENTAGE]</a:t>
                    </a:fld>
                    <a:r>
                      <a:rPr lang="en-US" sz="7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357-7D44-A631-8BB5E51C7454}"/>
                </c:ext>
              </c:extLst>
            </c:dLbl>
            <c:dLbl>
              <c:idx val="2"/>
              <c:layout>
                <c:manualLayout>
                  <c:x val="-6.6689974611983074E-2"/>
                  <c:y val="0.16823726345185017"/>
                </c:manualLayout>
              </c:layout>
              <c:tx>
                <c:rich>
                  <a:bodyPr/>
                  <a:lstStyle/>
                  <a:p>
                    <a:fld id="{124C0918-BA64-4487-B897-7FCC9763198E}" type="CATEGORYNAME">
                      <a:rPr lang="en-US" smtClean="0"/>
                      <a:pPr/>
                      <a:t>[CATEGORY NAME]</a:t>
                    </a:fld>
                    <a:r>
                      <a:rPr lang="en-US" dirty="0"/>
                      <a:t>:</a:t>
                    </a:r>
                  </a:p>
                  <a:p>
                    <a:r>
                      <a:rPr lang="en-US" baseline="0" dirty="0"/>
                      <a:t> </a:t>
                    </a:r>
                    <a:fld id="{C415A79A-3BD0-460D-BF09-75221337C303}" type="VALUE">
                      <a:rPr lang="en-US" baseline="0"/>
                      <a:pPr/>
                      <a:t>[VALUE]</a:t>
                    </a:fld>
                    <a:r>
                      <a:rPr lang="en-US" baseline="0" dirty="0"/>
                      <a:t> </a:t>
                    </a:r>
                    <a:r>
                      <a:rPr lang="en-US" b="1" baseline="0" dirty="0"/>
                      <a:t>(</a:t>
                    </a:r>
                    <a:fld id="{D66D2B90-C9E5-4C19-BD80-A57E7C69CDAA}"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57-7D44-A631-8BB5E51C7454}"/>
                </c:ext>
              </c:extLst>
            </c:dLbl>
            <c:dLbl>
              <c:idx val="3"/>
              <c:layout>
                <c:manualLayout>
                  <c:x val="-0.13685741418621222"/>
                  <c:y val="0.17120323857759018"/>
                </c:manualLayout>
              </c:layout>
              <c:tx>
                <c:rich>
                  <a:bodyPr/>
                  <a:lstStyle/>
                  <a:p>
                    <a:fld id="{088F212A-E66D-4BEE-A3B7-83254C626B72}" type="CATEGORYNAME">
                      <a:rPr lang="en-US" smtClean="0"/>
                      <a:pPr/>
                      <a:t>[CATEGORY NAME]</a:t>
                    </a:fld>
                    <a:r>
                      <a:rPr lang="en-US" dirty="0"/>
                      <a:t>:</a:t>
                    </a:r>
                    <a:r>
                      <a:rPr lang="en-US" baseline="0" dirty="0"/>
                      <a:t> </a:t>
                    </a:r>
                  </a:p>
                  <a:p>
                    <a:fld id="{375A6CBB-11D6-47D9-B436-C5D70E9EE8CB}" type="VALUE">
                      <a:rPr lang="en-US" baseline="0" smtClean="0"/>
                      <a:pPr/>
                      <a:t>[VALUE]</a:t>
                    </a:fld>
                    <a:r>
                      <a:rPr lang="en-US" baseline="0" dirty="0"/>
                      <a:t> </a:t>
                    </a:r>
                    <a:r>
                      <a:rPr lang="en-US" b="1" baseline="0" dirty="0"/>
                      <a:t>(2%)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4"/>
              <c:layout>
                <c:manualLayout>
                  <c:x val="-0.13139784526867282"/>
                  <c:y val="0.13431065710296319"/>
                </c:manualLayout>
              </c:layout>
              <c:tx>
                <c:rich>
                  <a:bodyPr/>
                  <a:lstStyle/>
                  <a:p>
                    <a:fld id="{C2FEE58E-5F1C-4740-A317-396A9D1C186A}" type="CATEGORYNAME">
                      <a:rPr lang="en-US" smtClean="0"/>
                      <a:pPr/>
                      <a:t>[CATEGORY NAME]</a:t>
                    </a:fld>
                    <a:r>
                      <a:rPr lang="en-US" baseline="0" dirty="0"/>
                      <a:t>:</a:t>
                    </a:r>
                  </a:p>
                  <a:p>
                    <a:fld id="{529C9BEF-E1BF-42F6-98CC-2E2C32CFE884}" type="VALUE">
                      <a:rPr lang="en-US" baseline="0" smtClean="0"/>
                      <a:pPr/>
                      <a:t>[VALUE]</a:t>
                    </a:fld>
                    <a:r>
                      <a:rPr lang="en-US" baseline="0" dirty="0"/>
                      <a:t> </a:t>
                    </a:r>
                    <a:r>
                      <a:rPr lang="en-US" b="1" baseline="0" dirty="0"/>
                      <a:t>(2%)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5"/>
              <c:layout>
                <c:manualLayout>
                  <c:x val="-0.17562846330376042"/>
                  <c:y val="8.9241041567066359E-2"/>
                </c:manualLayout>
              </c:layout>
              <c:tx>
                <c:rich>
                  <a:bodyPr/>
                  <a:lstStyle/>
                  <a:p>
                    <a:fld id="{684DD65A-6BE7-4458-AF26-45CED40FA2EB}" type="CATEGORYNAME">
                      <a:rPr lang="en-US" smtClean="0"/>
                      <a:pPr/>
                      <a:t>[CATEGORY NAME]</a:t>
                    </a:fld>
                    <a:r>
                      <a:rPr lang="en-US" dirty="0"/>
                      <a:t>:</a:t>
                    </a:r>
                    <a:br>
                      <a:rPr lang="en-US" dirty="0"/>
                    </a:br>
                    <a:r>
                      <a:rPr lang="en-US" baseline="0" dirty="0"/>
                      <a:t> </a:t>
                    </a:r>
                    <a:fld id="{B2CED0FF-32DE-4286-A03E-32B6EC532F65}" type="VALUE">
                      <a:rPr lang="en-US" baseline="0"/>
                      <a:pPr/>
                      <a:t>[VALUE]</a:t>
                    </a:fld>
                    <a:r>
                      <a:rPr lang="en-US" baseline="0" dirty="0"/>
                      <a:t> </a:t>
                    </a:r>
                    <a:r>
                      <a:rPr lang="en-US" b="1" baseline="0" dirty="0"/>
                      <a:t>(2%)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7-5BC4-49D5-9EE0-380F1A2AA951}"/>
                </c:ext>
              </c:extLst>
            </c:dLbl>
            <c:dLbl>
              <c:idx val="6"/>
              <c:layout>
                <c:manualLayout>
                  <c:x val="-0.1822942880366786"/>
                  <c:y val="3.2310905112453006E-2"/>
                </c:manualLayout>
              </c:layout>
              <c:tx>
                <c:rich>
                  <a:bodyPr/>
                  <a:lstStyle/>
                  <a:p>
                    <a:fld id="{4C63373A-9DEA-4636-B62F-695962722F6B}" type="CATEGORYNAME">
                      <a:rPr lang="en-US" smtClean="0"/>
                      <a:pPr/>
                      <a:t>[CATEGORY NAME]</a:t>
                    </a:fld>
                    <a:r>
                      <a:rPr lang="en-US" dirty="0"/>
                      <a:t>:</a:t>
                    </a:r>
                  </a:p>
                  <a:p>
                    <a:r>
                      <a:rPr lang="en-US" baseline="0" dirty="0"/>
                      <a:t> </a:t>
                    </a:r>
                    <a:fld id="{27E51F9C-406E-463A-BF18-AB2D4BF6E934}" type="VALUE">
                      <a:rPr lang="en-US" baseline="0"/>
                      <a:pPr/>
                      <a:t>[VALUE]</a:t>
                    </a:fld>
                    <a:r>
                      <a:rPr lang="en-US" b="1" baseline="0" dirty="0"/>
                      <a:t> (</a:t>
                    </a:r>
                    <a:fld id="{290CB2B0-742E-442A-B9CF-059EBFE74359}"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1-9782-4B80-8EA2-33DFF9FA3E3E}"/>
                </c:ext>
              </c:extLst>
            </c:dLbl>
            <c:dLbl>
              <c:idx val="7"/>
              <c:layout>
                <c:manualLayout>
                  <c:x val="-0.18334066930018592"/>
                  <c:y val="-2.523457564250452E-2"/>
                </c:manualLayout>
              </c:layout>
              <c:tx>
                <c:rich>
                  <a:bodyPr/>
                  <a:lstStyle/>
                  <a:p>
                    <a:fld id="{82F52452-BC0A-46E1-B562-4EB5861D4562}" type="CATEGORYNAME">
                      <a:rPr lang="en-US" smtClean="0"/>
                      <a:pPr/>
                      <a:t>[CATEGORY NAME]</a:t>
                    </a:fld>
                    <a:r>
                      <a:rPr lang="en-US" dirty="0"/>
                      <a:t>:</a:t>
                    </a:r>
                  </a:p>
                  <a:p>
                    <a:r>
                      <a:rPr lang="en-US" baseline="0" dirty="0"/>
                      <a:t> </a:t>
                    </a:r>
                    <a:fld id="{9713E2AB-738B-4E00-901C-B1B7BE6CBBB9}" type="VALUE">
                      <a:rPr lang="en-US" baseline="0"/>
                      <a:pPr/>
                      <a:t>[VALUE]</a:t>
                    </a:fld>
                    <a:r>
                      <a:rPr lang="en-US" baseline="0" dirty="0"/>
                      <a:t> </a:t>
                    </a:r>
                    <a:r>
                      <a:rPr lang="en-US" b="1" baseline="0" dirty="0"/>
                      <a:t>(</a:t>
                    </a:r>
                    <a:fld id="{CF9954AE-F3D3-4CF2-A853-A57F477A5B2F}"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layout>
                <c:manualLayout>
                  <c:x val="-0.17599340443959094"/>
                  <c:y val="-9.1974605284057959E-2"/>
                </c:manualLayout>
              </c:layout>
              <c:tx>
                <c:rich>
                  <a:bodyPr/>
                  <a:lstStyle/>
                  <a:p>
                    <a:fld id="{1C551CBB-37B1-4DD8-9B49-9AA99B3049F0}" type="CATEGORYNAME">
                      <a:rPr lang="en-US" smtClean="0"/>
                      <a:pPr/>
                      <a:t>[CATEGORY NAME]</a:t>
                    </a:fld>
                    <a:r>
                      <a:rPr lang="en-US" dirty="0"/>
                      <a:t>:</a:t>
                    </a:r>
                    <a:r>
                      <a:rPr lang="en-US" baseline="0" dirty="0"/>
                      <a:t> </a:t>
                    </a:r>
                    <a:br>
                      <a:rPr lang="en-US" baseline="0" dirty="0"/>
                    </a:br>
                    <a:fld id="{78CAC159-0771-4AC1-970F-CD53868788CB}" type="VALUE">
                      <a:rPr lang="en-US" baseline="0" smtClean="0"/>
                      <a:pPr/>
                      <a:t>[VALUE]</a:t>
                    </a:fld>
                    <a:r>
                      <a:rPr lang="en-US" baseline="0" dirty="0"/>
                      <a:t> </a:t>
                    </a:r>
                    <a:r>
                      <a:rPr lang="en-US" b="1" baseline="0" dirty="0"/>
                      <a:t>(</a:t>
                    </a:r>
                    <a:fld id="{5A08B135-AF82-4EA9-B479-EDBBDC8B9584}"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dLbl>
              <c:idx val="9"/>
              <c:layout>
                <c:manualLayout>
                  <c:x val="-0.18012924921177048"/>
                  <c:y val="-0.16464060591266066"/>
                </c:manualLayout>
              </c:layout>
              <c:tx>
                <c:rich>
                  <a:bodyPr/>
                  <a:lstStyle/>
                  <a:p>
                    <a:fld id="{7A8FDCD4-A1BE-4D49-9639-0735B6106C72}" type="CATEGORYNAME">
                      <a:rPr lang="en-US" smtClean="0"/>
                      <a:pPr/>
                      <a:t>[CATEGORY NAME]</a:t>
                    </a:fld>
                    <a:r>
                      <a:rPr lang="en-US" dirty="0"/>
                      <a:t>:</a:t>
                    </a:r>
                    <a:br>
                      <a:rPr lang="en-US" dirty="0"/>
                    </a:br>
                    <a:r>
                      <a:rPr lang="en-US" baseline="0" dirty="0"/>
                      <a:t> </a:t>
                    </a:r>
                    <a:fld id="{74DCD501-1832-46D3-B50C-A35783D617F0}" type="VALUE">
                      <a:rPr lang="en-US" baseline="0"/>
                      <a:pPr/>
                      <a:t>[VALUE]</a:t>
                    </a:fld>
                    <a:r>
                      <a:rPr lang="en-US" baseline="0" dirty="0"/>
                      <a:t> </a:t>
                    </a:r>
                    <a:r>
                      <a:rPr lang="en-US" b="1" baseline="0" dirty="0"/>
                      <a:t>(</a:t>
                    </a:r>
                    <a:fld id="{A55AE65E-23AD-49A3-8546-182E8A6AD30E}"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5.6371797943329194E-2"/>
                      <c:h val="7.283316006464885E-2"/>
                    </c:manualLayout>
                  </c15:layout>
                  <c15:dlblFieldTable/>
                  <c15:showDataLabelsRange val="0"/>
                </c:ext>
                <c:ext xmlns:c16="http://schemas.microsoft.com/office/drawing/2014/chart" uri="{C3380CC4-5D6E-409C-BE32-E72D297353CC}">
                  <c16:uniqueId val="{00000013-5BC4-49D5-9EE0-380F1A2AA951}"/>
                </c:ext>
              </c:extLst>
            </c:dLbl>
            <c:dLbl>
              <c:idx val="10"/>
              <c:layout>
                <c:manualLayout>
                  <c:x val="-0.16408762549301101"/>
                  <c:y val="-0.22694194160234407"/>
                </c:manualLayout>
              </c:layout>
              <c:tx>
                <c:rich>
                  <a:bodyPr/>
                  <a:lstStyle/>
                  <a:p>
                    <a:fld id="{02F77ABE-4985-4132-94EB-3067197B44EA}" type="CATEGORYNAME">
                      <a:rPr lang="en-US" smtClean="0"/>
                      <a:pPr/>
                      <a:t>[CATEGORY NAME]</a:t>
                    </a:fld>
                    <a:r>
                      <a:rPr lang="en-US" dirty="0"/>
                      <a:t>:</a:t>
                    </a:r>
                    <a:r>
                      <a:rPr lang="en-US" baseline="0" dirty="0"/>
                      <a:t> </a:t>
                    </a:r>
                    <a:br>
                      <a:rPr lang="en-US" baseline="0" dirty="0"/>
                    </a:br>
                    <a:fld id="{0B84EB04-1E7B-464C-8D5F-762043375219}" type="VALUE">
                      <a:rPr lang="en-US" baseline="0" smtClean="0"/>
                      <a:pPr/>
                      <a:t>[VALUE]</a:t>
                    </a:fld>
                    <a:r>
                      <a:rPr lang="en-US" baseline="0" dirty="0"/>
                      <a:t> </a:t>
                    </a:r>
                    <a:r>
                      <a:rPr lang="en-US" b="1" baseline="0" dirty="0"/>
                      <a:t>(</a:t>
                    </a:r>
                    <a:fld id="{BA51C91E-D52C-4DA3-AA72-B0D8F732A307}"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5BC4-49D5-9EE0-380F1A2AA951}"/>
                </c:ext>
              </c:extLst>
            </c:dLbl>
            <c:dLbl>
              <c:idx val="11"/>
              <c:layout>
                <c:manualLayout>
                  <c:x val="-0.10068134726733689"/>
                  <c:y val="-0.23414201584921024"/>
                </c:manualLayout>
              </c:layout>
              <c:tx>
                <c:rich>
                  <a:bodyPr/>
                  <a:lstStyle/>
                  <a:p>
                    <a:fld id="{03FC15DF-6F24-4C54-BCF0-6542A95F1168}" type="CATEGORYNAME">
                      <a:rPr lang="en-US" sz="700" smtClean="0"/>
                      <a:pPr/>
                      <a:t>[CATEGORY NAME]</a:t>
                    </a:fld>
                    <a:r>
                      <a:rPr lang="en-US" sz="700" dirty="0"/>
                      <a:t>:</a:t>
                    </a:r>
                    <a:endParaRPr lang="en-US" sz="700" baseline="0" dirty="0"/>
                  </a:p>
                  <a:p>
                    <a:fld id="{13CF4F3C-BD37-4F15-B42D-B08EC070326D}" type="VALUE">
                      <a:rPr lang="en-US" sz="700" smtClean="0"/>
                      <a:pPr/>
                      <a:t>[VALUE]</a:t>
                    </a:fld>
                    <a:r>
                      <a:rPr lang="en-US" sz="700" baseline="0" dirty="0"/>
                      <a:t> </a:t>
                    </a:r>
                    <a:r>
                      <a:rPr lang="en-US" sz="700" b="1" baseline="0" dirty="0"/>
                      <a:t>(</a:t>
                    </a:r>
                    <a:fld id="{43838F45-0625-4CB9-AE50-58935247770A}" type="PERCENTAGE">
                      <a:rPr lang="en-US" sz="700" b="1" smtClean="0"/>
                      <a:pPr/>
                      <a:t>[PERCENTAGE]</a:t>
                    </a:fld>
                    <a:r>
                      <a:rPr lang="en-US" sz="700" b="1"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7.0081543759816109E-2"/>
                      <c:h val="9.0876500372924121E-2"/>
                    </c:manualLayout>
                  </c15:layout>
                  <c15:dlblFieldTable/>
                  <c15:showDataLabelsRange val="0"/>
                </c:ext>
                <c:ext xmlns:c16="http://schemas.microsoft.com/office/drawing/2014/chart" uri="{C3380CC4-5D6E-409C-BE32-E72D297353CC}">
                  <c16:uniqueId val="{00000019-5BC4-49D5-9EE0-380F1A2AA951}"/>
                </c:ext>
              </c:extLst>
            </c:dLbl>
            <c:dLbl>
              <c:idx val="12"/>
              <c:layout>
                <c:manualLayout>
                  <c:x val="1.6707122821419042E-2"/>
                  <c:y val="-0.21427655969762599"/>
                </c:manualLayout>
              </c:layout>
              <c:tx>
                <c:rich>
                  <a:bodyPr rot="0" spcFirstLastPara="1" vertOverflow="ellipsis" vert="horz" wrap="square" lIns="38100" tIns="19050" rIns="38100" bIns="19050" anchor="ctr" anchorCtr="1">
                    <a:noAutofit/>
                  </a:bodyPr>
                  <a:lstStyle/>
                  <a:p>
                    <a:pPr>
                      <a:defRPr sz="700" b="0" i="0" u="none" strike="noStrike" kern="1200" baseline="0">
                        <a:solidFill>
                          <a:srgbClr val="1B1464"/>
                        </a:solidFill>
                        <a:latin typeface="Open Sans" panose="020B0606030504020204" pitchFamily="34" charset="0"/>
                        <a:ea typeface="Open Sans" panose="020B0606030504020204" pitchFamily="34" charset="0"/>
                        <a:cs typeface="Open Sans" panose="020B0606030504020204" pitchFamily="34" charset="0"/>
                      </a:defRPr>
                    </a:pPr>
                    <a:fld id="{58F52606-B741-4A21-99DD-1164640F642B}" type="CATEGORYNAME">
                      <a:rPr lang="en-US" sz="700"/>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700" baseline="0" dirty="0"/>
                  </a:p>
                  <a:p>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fld id="{094F72C1-05E4-4720-A528-1CF4E1B27335}" type="VALUE">
                      <a:rPr lang="en-US" sz="700" smtClean="0"/>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t>[VALUE]</a:t>
                    </a:fld>
                    <a:r>
                      <a:rPr lang="en-US" sz="700" baseline="0" dirty="0"/>
                      <a:t> (</a:t>
                    </a:r>
                    <a:fld id="{095AA586-75FC-40BD-BCB7-B6D3F756E383}" type="PERCENTAGE">
                      <a:rPr lang="en-US" sz="700" b="1" smtClean="0"/>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t>[PERCENTAGE]</a:t>
                    </a:fld>
                    <a:r>
                      <a:rPr lang="en-US" sz="700" b="1" dirty="0"/>
                      <a:t>)</a:t>
                    </a:r>
                  </a:p>
                </c:rich>
              </c:tx>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rgbClr val="1B1464"/>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2726896502198623"/>
                      <c:h val="8.0063650569706921E-2"/>
                    </c:manualLayout>
                  </c15:layout>
                  <c15:dlblFieldTable/>
                  <c15:showDataLabelsRange val="0"/>
                </c:ext>
                <c:ext xmlns:c16="http://schemas.microsoft.com/office/drawing/2014/chart" uri="{C3380CC4-5D6E-409C-BE32-E72D297353CC}">
                  <c16:uniqueId val="{0000001B-5BC4-49D5-9EE0-380F1A2AA951}"/>
                </c:ext>
              </c:extLst>
            </c:dLbl>
            <c:dLbl>
              <c:idx val="13"/>
              <c:layout>
                <c:manualLayout>
                  <c:x val="0.15644676719107992"/>
                  <c:y val="-0.1939494003447696"/>
                </c:manualLayout>
              </c:layout>
              <c:tx>
                <c:rich>
                  <a:bodyPr/>
                  <a:lstStyle/>
                  <a:p>
                    <a:fld id="{F46C2909-13DA-4FCB-9B98-75825A78D2EE}" type="CATEGORYNAME">
                      <a:rPr lang="en-US" sz="700" smtClean="0"/>
                      <a:pPr/>
                      <a:t>[CATEGORY NAME]</a:t>
                    </a:fld>
                    <a:br>
                      <a:rPr lang="en-US" dirty="0"/>
                    </a:br>
                    <a:r>
                      <a:rPr lang="en-US" baseline="0" dirty="0"/>
                      <a:t> </a:t>
                    </a:r>
                    <a:fld id="{2FC6966C-B352-4E79-921D-A93DDFDB1A08}" type="VALUE">
                      <a:rPr lang="en-US" baseline="0"/>
                      <a:pPr/>
                      <a:t>[VALUE]</a:t>
                    </a:fld>
                    <a:r>
                      <a:rPr lang="en-US" baseline="0" dirty="0"/>
                      <a:t> </a:t>
                    </a:r>
                    <a:r>
                      <a:rPr lang="en-US" b="1" baseline="0" dirty="0"/>
                      <a:t>(</a:t>
                    </a:r>
                    <a:fld id="{6F4E3D59-7549-4291-909B-523E0E0B2AC6}"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D-6D54-4634-A380-2E928E37C84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Sheet1!$A$2:$A$15</c:f>
              <c:strCache>
                <c:ptCount val="14"/>
                <c:pt idx="0">
                  <c:v>Ad-Supported TV</c:v>
                </c:pt>
                <c:pt idx="1">
                  <c:v>Cinema</c:v>
                </c:pt>
                <c:pt idx="2">
                  <c:v>YouTube</c:v>
                </c:pt>
                <c:pt idx="3">
                  <c:v>ESPN+</c:v>
                </c:pt>
                <c:pt idx="4">
                  <c:v>UFC Fight Pass</c:v>
                </c:pt>
                <c:pt idx="5">
                  <c:v>WWE</c:v>
                </c:pt>
                <c:pt idx="6">
                  <c:v>Disney+</c:v>
                </c:pt>
                <c:pt idx="7">
                  <c:v>Shudder</c:v>
                </c:pt>
                <c:pt idx="8">
                  <c:v>Netflix</c:v>
                </c:pt>
                <c:pt idx="9">
                  <c:v>HBO</c:v>
                </c:pt>
                <c:pt idx="10">
                  <c:v>DAZN</c:v>
                </c:pt>
                <c:pt idx="11">
                  <c:v>Vudu</c:v>
                </c:pt>
                <c:pt idx="12">
                  <c:v>Xbox Game Pass*</c:v>
                </c:pt>
                <c:pt idx="13">
                  <c:v>The Game Awards**</c:v>
                </c:pt>
              </c:strCache>
            </c:strRef>
          </c:cat>
          <c:val>
            <c:numRef>
              <c:f>Sheet1!$B$2:$B$15</c:f>
              <c:numCache>
                <c:formatCode>General</c:formatCode>
                <c:ptCount val="14"/>
                <c:pt idx="0">
                  <c:v>102</c:v>
                </c:pt>
                <c:pt idx="1">
                  <c:v>6</c:v>
                </c:pt>
                <c:pt idx="2">
                  <c:v>5</c:v>
                </c:pt>
                <c:pt idx="3">
                  <c:v>2</c:v>
                </c:pt>
                <c:pt idx="4">
                  <c:v>2</c:v>
                </c:pt>
                <c:pt idx="5">
                  <c:v>2</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30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0.295</cdr:x>
      <cdr:y>0.34569</cdr:y>
    </cdr:from>
    <cdr:to>
      <cdr:x>0.69582</cdr:x>
      <cdr:y>0.77856</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47292" y="1203635"/>
          <a:ext cx="2238200" cy="1507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i="0" u="sng" dirty="0">
              <a:solidFill>
                <a:srgbClr val="1B1464"/>
              </a:solidFill>
              <a:latin typeface="Helvetica" panose="020B0604020202020204" pitchFamily="34" charset="0"/>
              <a:cs typeface="Helvetica" panose="020B0604020202020204" pitchFamily="34" charset="0"/>
            </a:rPr>
            <a:t>80%</a:t>
          </a:r>
          <a:br>
            <a:rPr lang="en-US" sz="3200" b="1" i="0" u="sng" dirty="0">
              <a:solidFill>
                <a:srgbClr val="1B1464"/>
              </a:solidFill>
              <a:latin typeface="Helvetica" panose="020B0604020202020204" pitchFamily="34" charset="0"/>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B1464"/>
            </a:solidFill>
            <a:latin typeface="Helvetica" panose="020B0604020202020204" pitchFamily="34" charset="0"/>
            <a:cs typeface="Helvetica"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0.25648</cdr:x>
      <cdr:y>0.19961</cdr:y>
    </cdr:from>
    <cdr:to>
      <cdr:x>0.7533</cdr:x>
      <cdr:y>0.72294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67136" y="466997"/>
          <a:ext cx="1292307" cy="12243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57%</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8:30p</a:t>
          </a:r>
        </a:p>
      </cdr:txBody>
    </cdr:sp>
  </cdr:relSizeAnchor>
</c:userShapes>
</file>

<file path=ppt/drawings/drawing11.xml><?xml version="1.0" encoding="utf-8"?>
<c:userShapes xmlns:c="http://schemas.openxmlformats.org/drawingml/2006/chart">
  <cdr:relSizeAnchor xmlns:cdr="http://schemas.openxmlformats.org/drawingml/2006/chartDrawing">
    <cdr:from>
      <cdr:x>0.28828</cdr:x>
      <cdr:y>0.34417</cdr:y>
    </cdr:from>
    <cdr:to>
      <cdr:x>0.71172</cdr:x>
      <cdr:y>0.79994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09780" y="1198353"/>
          <a:ext cx="2364525" cy="15869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u="sng" dirty="0">
              <a:solidFill>
                <a:srgbClr val="1F1A62"/>
              </a:solidFill>
              <a:latin typeface="Helvetica" panose="020B0403020202020204" pitchFamily="34" charset="0"/>
              <a:cs typeface="Helvetica" panose="020B0604020202020204" pitchFamily="34" charset="0"/>
            </a:rPr>
            <a:t>37</a:t>
          </a:r>
          <a:r>
            <a:rPr lang="en-US" sz="3600" b="1" i="0" u="sng" dirty="0">
              <a:solidFill>
                <a:srgbClr val="1F1A62"/>
              </a:solidFill>
              <a:latin typeface="Helvetica" panose="020B0403020202020204" pitchFamily="34" charset="0"/>
              <a:cs typeface="Helvetica" panose="020B0604020202020204" pitchFamily="34" charset="0"/>
            </a:rPr>
            <a:t>%</a:t>
          </a:r>
          <a:br>
            <a:rPr lang="en-US" sz="3200" b="1" i="0" u="sng" dirty="0">
              <a:solidFill>
                <a:srgbClr val="1F1A62"/>
              </a:solidFill>
              <a:latin typeface="Helvetica Light" panose="020B0403020202020204"/>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F1A62"/>
            </a:solidFill>
            <a:latin typeface="Helvetica Light" panose="020B0403020202020204"/>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0.25062</cdr:x>
      <cdr:y>0.21853</cdr:y>
    </cdr:from>
    <cdr:to>
      <cdr:x>0.74938</cdr:x>
      <cdr:y>0.78147</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51901" y="511264"/>
          <a:ext cx="1297353" cy="131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u="sng" dirty="0">
              <a:solidFill>
                <a:srgbClr val="1F1A62"/>
              </a:solidFill>
              <a:latin typeface="Helvetica Light" panose="020B0403020202020204"/>
              <a:cs typeface="Helvetica" panose="020B0604020202020204" pitchFamily="34" charset="0"/>
            </a:rPr>
            <a:t>34</a:t>
          </a:r>
          <a:r>
            <a:rPr lang="en-US" sz="2000" b="1" i="0" u="sng" dirty="0">
              <a:solidFill>
                <a:srgbClr val="1F1A62"/>
              </a:solidFill>
              <a:latin typeface="Helvetica Light" panose="020B0403020202020204"/>
              <a:cs typeface="Helvetica" panose="020B0604020202020204" pitchFamily="34" charset="0"/>
            </a:rPr>
            <a:t>%</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9:30p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0.24669</cdr:x>
      <cdr:y>0.20215</cdr:y>
    </cdr:from>
    <cdr:to>
      <cdr:x>0.75331</cdr:x>
      <cdr:y>0.73405</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41678" y="472925"/>
          <a:ext cx="1317799" cy="1244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u="sng" dirty="0">
              <a:solidFill>
                <a:srgbClr val="1F1A62"/>
              </a:solidFill>
              <a:latin typeface="Helvetica Light" panose="020B0403020202020204"/>
              <a:cs typeface="Helvetica" panose="020B0604020202020204" pitchFamily="34" charset="0"/>
            </a:rPr>
            <a:t>41</a:t>
          </a:r>
          <a:r>
            <a:rPr lang="en-US" sz="2000" b="1" i="0" u="sng" dirty="0">
              <a:solidFill>
                <a:srgbClr val="1F1A62"/>
              </a:solidFill>
              <a:latin typeface="Helvetica Light" panose="020B0403020202020204"/>
              <a:cs typeface="Helvetica" panose="020B0604020202020204" pitchFamily="34" charset="0"/>
            </a:rPr>
            <a:t>%</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p>
        <a:p xmlns:a="http://schemas.openxmlformats.org/drawingml/2006/main">
          <a:pPr algn="ctr"/>
          <a:r>
            <a:rPr lang="en-US" sz="1800" b="1" dirty="0">
              <a:solidFill>
                <a:srgbClr val="1F1A62"/>
              </a:solidFill>
              <a:latin typeface="Helvetica Light" panose="020B0403020202020204"/>
              <a:cs typeface="Helvetica" panose="020B0604020202020204" pitchFamily="34" charset="0"/>
            </a:rPr>
            <a:t>10:30p</a:t>
          </a:r>
        </a:p>
      </cdr:txBody>
    </cdr:sp>
  </cdr:relSizeAnchor>
</c:userShapes>
</file>

<file path=ppt/drawings/drawing14.xml><?xml version="1.0" encoding="utf-8"?>
<c:userShapes xmlns:c="http://schemas.openxmlformats.org/drawingml/2006/chart">
  <cdr:relSizeAnchor xmlns:cdr="http://schemas.openxmlformats.org/drawingml/2006/chartDrawing">
    <cdr:from>
      <cdr:x>0.24512</cdr:x>
      <cdr:y>0.22226</cdr:y>
    </cdr:from>
    <cdr:to>
      <cdr:x>0.76208</cdr:x>
      <cdr:y>0.77774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37584" y="519984"/>
          <a:ext cx="1344695" cy="12995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u="sng" dirty="0">
              <a:solidFill>
                <a:srgbClr val="1F1A62"/>
              </a:solidFill>
              <a:latin typeface="Helvetica Light" panose="020B0403020202020204"/>
              <a:cs typeface="Helvetica" panose="020B0604020202020204" pitchFamily="34" charset="0"/>
            </a:rPr>
            <a:t>49</a:t>
          </a:r>
          <a:r>
            <a:rPr lang="en-US" sz="2000" b="1" i="0" u="sng" dirty="0">
              <a:solidFill>
                <a:srgbClr val="1F1A62"/>
              </a:solidFill>
              <a:latin typeface="Helvetica Light" panose="020B0403020202020204"/>
              <a:cs typeface="Helvetica" panose="020B0604020202020204" pitchFamily="34" charset="0"/>
            </a:rPr>
            <a:t>%</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11:30p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0.25648</cdr:x>
      <cdr:y>0.19961</cdr:y>
    </cdr:from>
    <cdr:to>
      <cdr:x>0.7533</cdr:x>
      <cdr:y>0.72294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67136" y="466997"/>
          <a:ext cx="1292307" cy="12243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u="sng" dirty="0">
              <a:solidFill>
                <a:srgbClr val="1F1A62"/>
              </a:solidFill>
              <a:latin typeface="Helvetica Light" panose="020B0403020202020204"/>
              <a:cs typeface="Helvetica" panose="020B0604020202020204" pitchFamily="34" charset="0"/>
            </a:rPr>
            <a:t>24</a:t>
          </a:r>
          <a:r>
            <a:rPr lang="en-US" sz="2000" b="1" i="0" u="sng" dirty="0">
              <a:solidFill>
                <a:srgbClr val="1F1A62"/>
              </a:solidFill>
              <a:latin typeface="Helvetica Light" panose="020B0403020202020204"/>
              <a:cs typeface="Helvetica" panose="020B0604020202020204" pitchFamily="34" charset="0"/>
            </a:rPr>
            <a:t>%</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8:30p</a:t>
          </a:r>
        </a:p>
      </cdr:txBody>
    </cdr:sp>
  </cdr:relSizeAnchor>
</c:userShapes>
</file>

<file path=ppt/drawings/drawing2.xml><?xml version="1.0" encoding="utf-8"?>
<c:userShapes xmlns:c="http://schemas.openxmlformats.org/drawingml/2006/chart">
  <cdr:relSizeAnchor xmlns:cdr="http://schemas.openxmlformats.org/drawingml/2006/chartDrawing">
    <cdr:from>
      <cdr:x>0.25062</cdr:x>
      <cdr:y>0.21853</cdr:y>
    </cdr:from>
    <cdr:to>
      <cdr:x>0.74938</cdr:x>
      <cdr:y>0.78147</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51901" y="511264"/>
          <a:ext cx="1297353" cy="131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81%</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9:30p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0.24669</cdr:x>
      <cdr:y>0.20215</cdr:y>
    </cdr:from>
    <cdr:to>
      <cdr:x>0.75331</cdr:x>
      <cdr:y>0.73405</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41678" y="472925"/>
          <a:ext cx="1317799" cy="1244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84%</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p>
        <a:p xmlns:a="http://schemas.openxmlformats.org/drawingml/2006/main">
          <a:pPr algn="ctr"/>
          <a:r>
            <a:rPr lang="en-US" sz="1800" b="1" dirty="0">
              <a:solidFill>
                <a:srgbClr val="1F1A62"/>
              </a:solidFill>
              <a:latin typeface="Helvetica Light" panose="020B0403020202020204"/>
              <a:cs typeface="Helvetica" panose="020B0604020202020204" pitchFamily="34" charset="0"/>
            </a:rPr>
            <a:t>10:30p</a:t>
          </a:r>
        </a:p>
      </cdr:txBody>
    </cdr:sp>
  </cdr:relSizeAnchor>
</c:userShapes>
</file>

<file path=ppt/drawings/drawing4.xml><?xml version="1.0" encoding="utf-8"?>
<c:userShapes xmlns:c="http://schemas.openxmlformats.org/drawingml/2006/chart">
  <cdr:relSizeAnchor xmlns:cdr="http://schemas.openxmlformats.org/drawingml/2006/chartDrawing">
    <cdr:from>
      <cdr:x>0.24512</cdr:x>
      <cdr:y>0.22226</cdr:y>
    </cdr:from>
    <cdr:to>
      <cdr:x>0.76208</cdr:x>
      <cdr:y>0.77774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37584" y="519984"/>
          <a:ext cx="1344695" cy="12995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88%</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11:30p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0.25648</cdr:x>
      <cdr:y>0.19961</cdr:y>
    </cdr:from>
    <cdr:to>
      <cdr:x>0.7533</cdr:x>
      <cdr:y>0.72294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67136" y="466997"/>
          <a:ext cx="1292307" cy="12243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66%</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8:30p</a:t>
          </a:r>
        </a:p>
      </cdr:txBody>
    </cdr:sp>
  </cdr:relSizeAnchor>
</c:userShapes>
</file>

<file path=ppt/drawings/drawing6.xml><?xml version="1.0" encoding="utf-8"?>
<c:userShapes xmlns:c="http://schemas.openxmlformats.org/drawingml/2006/chart">
  <cdr:relSizeAnchor xmlns:cdr="http://schemas.openxmlformats.org/drawingml/2006/chartDrawing">
    <cdr:from>
      <cdr:x>0.28828</cdr:x>
      <cdr:y>0.34417</cdr:y>
    </cdr:from>
    <cdr:to>
      <cdr:x>0.71172</cdr:x>
      <cdr:y>0.79994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09780" y="1198353"/>
          <a:ext cx="2364525" cy="15869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i="0" u="sng" dirty="0">
              <a:solidFill>
                <a:srgbClr val="1F1A62"/>
              </a:solidFill>
              <a:latin typeface="Helvetica" panose="020B0403020202020204" pitchFamily="34" charset="0"/>
              <a:cs typeface="Helvetica" panose="020B0604020202020204" pitchFamily="34" charset="0"/>
            </a:rPr>
            <a:t>71%</a:t>
          </a:r>
          <a:br>
            <a:rPr lang="en-US" sz="3200" b="1" i="0" u="sng" dirty="0">
              <a:solidFill>
                <a:srgbClr val="1F1A62"/>
              </a:solidFill>
              <a:latin typeface="Helvetica Light" panose="020B0403020202020204"/>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F1A62"/>
            </a:solidFill>
            <a:latin typeface="Helvetica Light" panose="020B0403020202020204"/>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0.25062</cdr:x>
      <cdr:y>0.21853</cdr:y>
    </cdr:from>
    <cdr:to>
      <cdr:x>0.74938</cdr:x>
      <cdr:y>0.78147</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51901" y="511264"/>
          <a:ext cx="1297353" cy="131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73%</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9:30p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0.24669</cdr:x>
      <cdr:y>0.20215</cdr:y>
    </cdr:from>
    <cdr:to>
      <cdr:x>0.75331</cdr:x>
      <cdr:y>0.73405</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41678" y="472925"/>
          <a:ext cx="1317799" cy="1244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76%</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p>
        <a:p xmlns:a="http://schemas.openxmlformats.org/drawingml/2006/main">
          <a:pPr algn="ctr"/>
          <a:r>
            <a:rPr lang="en-US" sz="1800" b="1" dirty="0">
              <a:solidFill>
                <a:srgbClr val="1F1A62"/>
              </a:solidFill>
              <a:latin typeface="Helvetica Light" panose="020B0403020202020204"/>
              <a:cs typeface="Helvetica" panose="020B0604020202020204" pitchFamily="34" charset="0"/>
            </a:rPr>
            <a:t>10:30p</a:t>
          </a:r>
        </a:p>
      </cdr:txBody>
    </cdr:sp>
  </cdr:relSizeAnchor>
</c:userShapes>
</file>

<file path=ppt/drawings/drawing9.xml><?xml version="1.0" encoding="utf-8"?>
<c:userShapes xmlns:c="http://schemas.openxmlformats.org/drawingml/2006/chart">
  <cdr:relSizeAnchor xmlns:cdr="http://schemas.openxmlformats.org/drawingml/2006/chartDrawing">
    <cdr:from>
      <cdr:x>0.24512</cdr:x>
      <cdr:y>0.22226</cdr:y>
    </cdr:from>
    <cdr:to>
      <cdr:x>0.76208</cdr:x>
      <cdr:y>0.77774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37596" y="519983"/>
          <a:ext cx="1344694" cy="1299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78%</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11:30p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3/10/2020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a:p>
        </p:txBody>
      </p:sp>
    </p:spTree>
    <p:extLst>
      <p:ext uri="{BB962C8B-B14F-4D97-AF65-F5344CB8AC3E}">
        <p14:creationId xmlns:p14="http://schemas.microsoft.com/office/powerpoint/2010/main" val="271710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21</a:t>
            </a:fld>
            <a:endParaRPr lang="en-US"/>
          </a:p>
        </p:txBody>
      </p:sp>
    </p:spTree>
    <p:extLst>
      <p:ext uri="{BB962C8B-B14F-4D97-AF65-F5344CB8AC3E}">
        <p14:creationId xmlns:p14="http://schemas.microsoft.com/office/powerpoint/2010/main" val="363195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22</a:t>
            </a:fld>
            <a:endParaRPr lang="en-US"/>
          </a:p>
        </p:txBody>
      </p:sp>
    </p:spTree>
    <p:extLst>
      <p:ext uri="{BB962C8B-B14F-4D97-AF65-F5344CB8AC3E}">
        <p14:creationId xmlns:p14="http://schemas.microsoft.com/office/powerpoint/2010/main" val="33993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23</a:t>
            </a:fld>
            <a:endParaRPr lang="en-US"/>
          </a:p>
        </p:txBody>
      </p:sp>
    </p:spTree>
    <p:extLst>
      <p:ext uri="{BB962C8B-B14F-4D97-AF65-F5344CB8AC3E}">
        <p14:creationId xmlns:p14="http://schemas.microsoft.com/office/powerpoint/2010/main" val="8616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24</a:t>
            </a:fld>
            <a:endParaRPr lang="en-US"/>
          </a:p>
        </p:txBody>
      </p:sp>
    </p:spTree>
    <p:extLst>
      <p:ext uri="{BB962C8B-B14F-4D97-AF65-F5344CB8AC3E}">
        <p14:creationId xmlns:p14="http://schemas.microsoft.com/office/powerpoint/2010/main" val="102717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28</a:t>
            </a:fld>
            <a:endParaRPr lang="en-US"/>
          </a:p>
        </p:txBody>
      </p:sp>
    </p:spTree>
    <p:extLst>
      <p:ext uri="{BB962C8B-B14F-4D97-AF65-F5344CB8AC3E}">
        <p14:creationId xmlns:p14="http://schemas.microsoft.com/office/powerpoint/2010/main" val="167162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9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40</a:t>
            </a:fld>
            <a:endParaRPr lang="en-US"/>
          </a:p>
        </p:txBody>
      </p:sp>
    </p:spTree>
    <p:extLst>
      <p:ext uri="{BB962C8B-B14F-4D97-AF65-F5344CB8AC3E}">
        <p14:creationId xmlns:p14="http://schemas.microsoft.com/office/powerpoint/2010/main" val="391406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8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46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7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413279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5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3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113312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13</a:t>
            </a:fld>
            <a:endParaRPr lang="en-US"/>
          </a:p>
        </p:txBody>
      </p:sp>
    </p:spTree>
    <p:extLst>
      <p:ext uri="{BB962C8B-B14F-4D97-AF65-F5344CB8AC3E}">
        <p14:creationId xmlns:p14="http://schemas.microsoft.com/office/powerpoint/2010/main" val="424432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15</a:t>
            </a:fld>
            <a:endParaRPr lang="en-US"/>
          </a:p>
        </p:txBody>
      </p:sp>
    </p:spTree>
    <p:extLst>
      <p:ext uri="{BB962C8B-B14F-4D97-AF65-F5344CB8AC3E}">
        <p14:creationId xmlns:p14="http://schemas.microsoft.com/office/powerpoint/2010/main" val="9266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9.png"/><Relationship Id="rId1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image" Target="../media/image14.png"/><Relationship Id="rId9" Type="http://schemas.openxmlformats.org/officeDocument/2006/relationships/image" Target="../media/image42.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0.jpeg"/><Relationship Id="rId18" Type="http://schemas.openxmlformats.org/officeDocument/2006/relationships/image" Target="../media/image65.jpeg"/><Relationship Id="rId26" Type="http://schemas.openxmlformats.org/officeDocument/2006/relationships/image" Target="../media/image73.jpeg"/><Relationship Id="rId3" Type="http://schemas.openxmlformats.org/officeDocument/2006/relationships/image" Target="../media/image5.png"/><Relationship Id="rId21" Type="http://schemas.openxmlformats.org/officeDocument/2006/relationships/image" Target="../media/image68.jpeg"/><Relationship Id="rId7" Type="http://schemas.openxmlformats.org/officeDocument/2006/relationships/image" Target="../media/image55.jpeg"/><Relationship Id="rId12" Type="http://schemas.openxmlformats.org/officeDocument/2006/relationships/image" Target="../media/image43.png"/><Relationship Id="rId17" Type="http://schemas.openxmlformats.org/officeDocument/2006/relationships/image" Target="../media/image64.jpeg"/><Relationship Id="rId25" Type="http://schemas.openxmlformats.org/officeDocument/2006/relationships/image" Target="../media/image72.jpeg"/><Relationship Id="rId2" Type="http://schemas.openxmlformats.org/officeDocument/2006/relationships/notesSlide" Target="../notesSlides/notesSlide8.xml"/><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1.jpeg"/><Relationship Id="rId5" Type="http://schemas.openxmlformats.org/officeDocument/2006/relationships/image" Target="../media/image53.png"/><Relationship Id="rId15" Type="http://schemas.openxmlformats.org/officeDocument/2006/relationships/image" Target="../media/image62.jpeg"/><Relationship Id="rId23" Type="http://schemas.openxmlformats.org/officeDocument/2006/relationships/image" Target="../media/image70.jpeg"/><Relationship Id="rId28" Type="http://schemas.openxmlformats.org/officeDocument/2006/relationships/image" Target="../media/image75.png"/><Relationship Id="rId10" Type="http://schemas.openxmlformats.org/officeDocument/2006/relationships/image" Target="../media/image58.jpeg"/><Relationship Id="rId19" Type="http://schemas.openxmlformats.org/officeDocument/2006/relationships/image" Target="../media/image66.jpeg"/><Relationship Id="rId4" Type="http://schemas.openxmlformats.org/officeDocument/2006/relationships/image" Target="../media/image52.png"/><Relationship Id="rId9" Type="http://schemas.openxmlformats.org/officeDocument/2006/relationships/image" Target="../media/image57.jpeg"/><Relationship Id="rId14" Type="http://schemas.openxmlformats.org/officeDocument/2006/relationships/image" Target="../media/image61.jpeg"/><Relationship Id="rId22" Type="http://schemas.openxmlformats.org/officeDocument/2006/relationships/image" Target="../media/image69.jpeg"/><Relationship Id="rId27" Type="http://schemas.openxmlformats.org/officeDocument/2006/relationships/image" Target="../media/image74.jpe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44.xml"/><Relationship Id="rId5" Type="http://schemas.openxmlformats.org/officeDocument/2006/relationships/slide" Target="slide31.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5.png"/><Relationship Id="rId7"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image" Target="../media/image5.png"/><Relationship Id="rId21" Type="http://schemas.openxmlformats.org/officeDocument/2006/relationships/image" Target="../media/image104.png"/><Relationship Id="rId34" Type="http://schemas.openxmlformats.org/officeDocument/2006/relationships/image" Target="../media/image117.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2" Type="http://schemas.openxmlformats.org/officeDocument/2006/relationships/notesSlide" Target="../notesSlides/notesSlide12.xml"/><Relationship Id="rId16" Type="http://schemas.openxmlformats.org/officeDocument/2006/relationships/image" Target="../media/image99.png"/><Relationship Id="rId20" Type="http://schemas.openxmlformats.org/officeDocument/2006/relationships/image" Target="../media/image103.png"/><Relationship Id="rId29"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png"/></Relationships>
</file>

<file path=ppt/slides/_rels/slide24.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18" Type="http://schemas.openxmlformats.org/officeDocument/2006/relationships/image" Target="../media/image136.png"/><Relationship Id="rId26" Type="http://schemas.openxmlformats.org/officeDocument/2006/relationships/image" Target="../media/image144.png"/><Relationship Id="rId39" Type="http://schemas.openxmlformats.org/officeDocument/2006/relationships/image" Target="../media/image157.png"/><Relationship Id="rId3" Type="http://schemas.openxmlformats.org/officeDocument/2006/relationships/image" Target="../media/image5.png"/><Relationship Id="rId21" Type="http://schemas.openxmlformats.org/officeDocument/2006/relationships/image" Target="../media/image139.png"/><Relationship Id="rId34" Type="http://schemas.openxmlformats.org/officeDocument/2006/relationships/image" Target="../media/image152.png"/><Relationship Id="rId42" Type="http://schemas.openxmlformats.org/officeDocument/2006/relationships/image" Target="../media/image160.jpeg"/><Relationship Id="rId7" Type="http://schemas.openxmlformats.org/officeDocument/2006/relationships/image" Target="../media/image125.png"/><Relationship Id="rId12" Type="http://schemas.openxmlformats.org/officeDocument/2006/relationships/image" Target="../media/image130.jpeg"/><Relationship Id="rId17" Type="http://schemas.openxmlformats.org/officeDocument/2006/relationships/image" Target="../media/image135.png"/><Relationship Id="rId25" Type="http://schemas.openxmlformats.org/officeDocument/2006/relationships/image" Target="../media/image143.jpeg"/><Relationship Id="rId33" Type="http://schemas.openxmlformats.org/officeDocument/2006/relationships/image" Target="../media/image151.jpeg"/><Relationship Id="rId38" Type="http://schemas.openxmlformats.org/officeDocument/2006/relationships/image" Target="../media/image156.jpeg"/><Relationship Id="rId2" Type="http://schemas.openxmlformats.org/officeDocument/2006/relationships/notesSlide" Target="../notesSlides/notesSlide13.xml"/><Relationship Id="rId16" Type="http://schemas.openxmlformats.org/officeDocument/2006/relationships/image" Target="../media/image134.png"/><Relationship Id="rId20" Type="http://schemas.openxmlformats.org/officeDocument/2006/relationships/image" Target="../media/image138.png"/><Relationship Id="rId29" Type="http://schemas.openxmlformats.org/officeDocument/2006/relationships/image" Target="../media/image147.jpeg"/><Relationship Id="rId41"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jpeg"/><Relationship Id="rId24" Type="http://schemas.openxmlformats.org/officeDocument/2006/relationships/image" Target="../media/image142.png"/><Relationship Id="rId32" Type="http://schemas.openxmlformats.org/officeDocument/2006/relationships/image" Target="../media/image150.jpeg"/><Relationship Id="rId37" Type="http://schemas.openxmlformats.org/officeDocument/2006/relationships/image" Target="../media/image155.png"/><Relationship Id="rId40" Type="http://schemas.openxmlformats.org/officeDocument/2006/relationships/image" Target="../media/image158.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10" Type="http://schemas.openxmlformats.org/officeDocument/2006/relationships/image" Target="../media/image128.jpeg"/><Relationship Id="rId19" Type="http://schemas.openxmlformats.org/officeDocument/2006/relationships/image" Target="../media/image137.jpeg"/><Relationship Id="rId31" Type="http://schemas.openxmlformats.org/officeDocument/2006/relationships/image" Target="../media/image149.jpeg"/><Relationship Id="rId4" Type="http://schemas.openxmlformats.org/officeDocument/2006/relationships/image" Target="../media/image122.png"/><Relationship Id="rId9" Type="http://schemas.openxmlformats.org/officeDocument/2006/relationships/image" Target="../media/image127.jpe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3.jpeg"/><Relationship Id="rId43" Type="http://schemas.openxmlformats.org/officeDocument/2006/relationships/image" Target="../media/image161.jpe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png"/><Relationship Id="rId3" Type="http://schemas.openxmlformats.org/officeDocument/2006/relationships/image" Target="../media/image162.jpe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5.jpeg"/><Relationship Id="rId11" Type="http://schemas.openxmlformats.org/officeDocument/2006/relationships/image" Target="../media/image170.png"/><Relationship Id="rId5" Type="http://schemas.openxmlformats.org/officeDocument/2006/relationships/image" Target="../media/image164.jpeg"/><Relationship Id="rId15" Type="http://schemas.openxmlformats.org/officeDocument/2006/relationships/image" Target="../media/image174.png"/><Relationship Id="rId10" Type="http://schemas.openxmlformats.org/officeDocument/2006/relationships/image" Target="../media/image169.jpeg"/><Relationship Id="rId4" Type="http://schemas.openxmlformats.org/officeDocument/2006/relationships/image" Target="../media/image163.png"/><Relationship Id="rId9" Type="http://schemas.openxmlformats.org/officeDocument/2006/relationships/image" Target="../media/image168.jpeg"/><Relationship Id="rId14" Type="http://schemas.openxmlformats.org/officeDocument/2006/relationships/image" Target="../media/image173.jpeg"/></Relationships>
</file>

<file path=ppt/slides/_rels/slide28.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jpeg"/><Relationship Id="rId18" Type="http://schemas.openxmlformats.org/officeDocument/2006/relationships/image" Target="../media/image189.png"/><Relationship Id="rId3" Type="http://schemas.openxmlformats.org/officeDocument/2006/relationships/image" Target="../media/image5.png"/><Relationship Id="rId21" Type="http://schemas.openxmlformats.org/officeDocument/2006/relationships/image" Target="../media/image192.jpeg"/><Relationship Id="rId7" Type="http://schemas.openxmlformats.org/officeDocument/2006/relationships/image" Target="../media/image178.png"/><Relationship Id="rId12" Type="http://schemas.openxmlformats.org/officeDocument/2006/relationships/image" Target="../media/image183.jpeg"/><Relationship Id="rId17" Type="http://schemas.openxmlformats.org/officeDocument/2006/relationships/image" Target="../media/image188.png"/><Relationship Id="rId25" Type="http://schemas.openxmlformats.org/officeDocument/2006/relationships/image" Target="../media/image196.png"/><Relationship Id="rId2" Type="http://schemas.openxmlformats.org/officeDocument/2006/relationships/notesSlide" Target="../notesSlides/notesSlide14.xml"/><Relationship Id="rId16" Type="http://schemas.openxmlformats.org/officeDocument/2006/relationships/image" Target="../media/image187.png"/><Relationship Id="rId20" Type="http://schemas.openxmlformats.org/officeDocument/2006/relationships/image" Target="../media/image191.jpe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2.png"/><Relationship Id="rId24" Type="http://schemas.openxmlformats.org/officeDocument/2006/relationships/image" Target="../media/image195.png"/><Relationship Id="rId5" Type="http://schemas.openxmlformats.org/officeDocument/2006/relationships/image" Target="../media/image176.jpeg"/><Relationship Id="rId15" Type="http://schemas.openxmlformats.org/officeDocument/2006/relationships/image" Target="../media/image186.png"/><Relationship Id="rId23" Type="http://schemas.openxmlformats.org/officeDocument/2006/relationships/image" Target="../media/image194.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3.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34.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www.thevab.com/" TargetMode="External"/><Relationship Id="rId3" Type="http://schemas.openxmlformats.org/officeDocument/2006/relationships/image" Target="../media/image200.png"/><Relationship Id="rId7"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hyperlink" Target="https://twitter.com/VABintel" TargetMode="External"/><Relationship Id="rId5" Type="http://schemas.openxmlformats.org/officeDocument/2006/relationships/image" Target="../media/image201.png"/><Relationship Id="rId4" Type="http://schemas.openxmlformats.org/officeDocument/2006/relationships/hyperlink" Target="https://thevab.com/" TargetMode="External"/><Relationship Id="rId9" Type="http://schemas.openxmlformats.org/officeDocument/2006/relationships/image" Target="../media/image203.png"/></Relationships>
</file>

<file path=ppt/slides/_rels/slide3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image" Target="../media/image206.png"/><Relationship Id="rId7" Type="http://schemas.openxmlformats.org/officeDocument/2006/relationships/image" Target="../media/image209.jpeg"/><Relationship Id="rId12" Type="http://schemas.openxmlformats.org/officeDocument/2006/relationships/image" Target="../media/image214.jpeg"/><Relationship Id="rId17" Type="http://schemas.openxmlformats.org/officeDocument/2006/relationships/image" Target="../media/image219.jpeg"/><Relationship Id="rId2" Type="http://schemas.openxmlformats.org/officeDocument/2006/relationships/image" Target="../media/image5.png"/><Relationship Id="rId16"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5" Type="http://schemas.openxmlformats.org/officeDocument/2006/relationships/image" Target="../media/image217.jpeg"/><Relationship Id="rId10" Type="http://schemas.openxmlformats.org/officeDocument/2006/relationships/image" Target="../media/image212.jpeg"/><Relationship Id="rId4" Type="http://schemas.openxmlformats.org/officeDocument/2006/relationships/image" Target="../media/image179.png"/><Relationship Id="rId9" Type="http://schemas.openxmlformats.org/officeDocument/2006/relationships/image" Target="../media/image211.jpeg"/><Relationship Id="rId14" Type="http://schemas.openxmlformats.org/officeDocument/2006/relationships/image" Target="../media/image216.jpeg"/></Relationships>
</file>

<file path=ppt/slides/_rels/slide3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jpe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image" Target="../media/image2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42.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jpeg"/><Relationship Id="rId3" Type="http://schemas.openxmlformats.org/officeDocument/2006/relationships/image" Target="../media/image224.png"/><Relationship Id="rId7" Type="http://schemas.openxmlformats.org/officeDocument/2006/relationships/image" Target="../media/image227.png"/><Relationship Id="rId12" Type="http://schemas.openxmlformats.org/officeDocument/2006/relationships/image" Target="../media/image23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31.jpeg"/><Relationship Id="rId5" Type="http://schemas.openxmlformats.org/officeDocument/2006/relationships/image" Target="../media/image226.png"/><Relationship Id="rId10" Type="http://schemas.openxmlformats.org/officeDocument/2006/relationships/image" Target="../media/image230.jpeg"/><Relationship Id="rId4" Type="http://schemas.openxmlformats.org/officeDocument/2006/relationships/image" Target="../media/image225.png"/><Relationship Id="rId9" Type="http://schemas.openxmlformats.org/officeDocument/2006/relationships/image" Target="../media/image229.jpeg"/></Relationships>
</file>

<file path=ppt/slides/_rels/slide43.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18" Type="http://schemas.openxmlformats.org/officeDocument/2006/relationships/image" Target="../media/image249.pn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3.png"/><Relationship Id="rId17" Type="http://schemas.openxmlformats.org/officeDocument/2006/relationships/image" Target="../media/image248.png"/><Relationship Id="rId2" Type="http://schemas.openxmlformats.org/officeDocument/2006/relationships/image" Target="../media/image5.png"/><Relationship Id="rId16"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5" Type="http://schemas.openxmlformats.org/officeDocument/2006/relationships/image" Target="../media/image246.png"/><Relationship Id="rId10" Type="http://schemas.openxmlformats.org/officeDocument/2006/relationships/image" Target="../media/image241.png"/><Relationship Id="rId19" Type="http://schemas.openxmlformats.org/officeDocument/2006/relationships/image" Target="../media/image250.png"/><Relationship Id="rId4" Type="http://schemas.openxmlformats.org/officeDocument/2006/relationships/image" Target="../media/image235.png"/><Relationship Id="rId9" Type="http://schemas.openxmlformats.org/officeDocument/2006/relationships/image" Target="../media/image240.png"/><Relationship Id="rId14" Type="http://schemas.openxmlformats.org/officeDocument/2006/relationships/image" Target="../media/image245.png"/></Relationships>
</file>

<file path=ppt/slides/_rels/slide4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5.png"/><Relationship Id="rId7" Type="http://schemas.openxmlformats.org/officeDocument/2006/relationships/chart" Target="../charts/chart3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20533"/>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587897"/>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3507618"/>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6784" y="4025020"/>
            <a:ext cx="698168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dirty="0">
                <a:solidFill>
                  <a:srgbClr val="E84A99"/>
                </a:solidFill>
                <a:latin typeface="Helvetica" pitchFamily="2" charset="0"/>
              </a:rPr>
              <a:t>#</a:t>
            </a:r>
            <a:r>
              <a:rPr lang="en-US" sz="3400" b="1" dirty="0" err="1">
                <a:solidFill>
                  <a:srgbClr val="E84A99"/>
                </a:solidFill>
                <a:latin typeface="Helvetica" pitchFamily="2" charset="0"/>
              </a:rPr>
              <a:t>Video</a:t>
            </a:r>
            <a:r>
              <a:rPr kumimoji="0" lang="en-US" sz="3400" b="1" i="0" u="none" strike="noStrike" kern="1200" cap="none" spc="0" normalizeH="0" baseline="0" noProof="0" dirty="0" err="1">
                <a:ln>
                  <a:noFill/>
                </a:ln>
                <a:solidFill>
                  <a:srgbClr val="E84A99"/>
                </a:solidFill>
                <a:effectLst/>
                <a:uLnTx/>
                <a:uFillTx/>
                <a:latin typeface="Helvetica" pitchFamily="2" charset="0"/>
                <a:ea typeface="+mn-ea"/>
                <a:cs typeface="+mn-cs"/>
              </a:rPr>
              <a:t>IsSocial</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2600" i="0" u="none" strike="noStrike" kern="1200" cap="none" spc="0" normalizeH="0" baseline="0" noProof="0" dirty="0">
                <a:ln>
                  <a:noFill/>
                </a:ln>
                <a:solidFill>
                  <a:prstClr val="white"/>
                </a:solidFill>
                <a:effectLst/>
                <a:uLnTx/>
                <a:uFillTx/>
                <a:latin typeface="Helvetica" pitchFamily="2" charset="0"/>
              </a:rPr>
              <a:t>#Ep5</a:t>
            </a:r>
            <a:r>
              <a:rPr lang="en-US" sz="2600" dirty="0">
                <a:solidFill>
                  <a:prstClr val="white"/>
                </a:solidFill>
                <a:latin typeface="Helvetica" pitchFamily="2" charset="0"/>
              </a:rPr>
              <a:t> #</a:t>
            </a:r>
            <a:r>
              <a:rPr lang="en-US" sz="2600" dirty="0" err="1">
                <a:solidFill>
                  <a:prstClr val="white"/>
                </a:solidFill>
                <a:latin typeface="Helvetica" pitchFamily="2" charset="0"/>
              </a:rPr>
              <a:t>HolidaySeason</a:t>
            </a:r>
            <a:endParaRPr lang="en-US" sz="2600" dirty="0">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C0F3"/>
                </a:solidFill>
                <a:effectLst/>
                <a:uLnTx/>
                <a:uFillTx/>
                <a:latin typeface="Helvetica" pitchFamily="2" charset="0"/>
              </a:rPr>
              <a:t>How Premium Video Leads Online Conversations</a:t>
            </a:r>
          </a:p>
        </p:txBody>
      </p: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Tree>
    <p:extLst>
      <p:ext uri="{BB962C8B-B14F-4D97-AF65-F5344CB8AC3E}">
        <p14:creationId xmlns:p14="http://schemas.microsoft.com/office/powerpoint/2010/main" val="2222973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50889"/>
            <a:ext cx="117786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Premium video content accounted for </a:t>
            </a:r>
            <a:r>
              <a:rPr kumimoji="0" lang="en-US" sz="2600" b="1" i="0" strike="noStrike" kern="1200" cap="none" spc="0" normalizeH="0" baseline="0" noProof="0" dirty="0">
                <a:ln>
                  <a:noFill/>
                </a:ln>
                <a:solidFill>
                  <a:srgbClr val="E84A99"/>
                </a:solidFill>
                <a:effectLst/>
                <a:uLnTx/>
                <a:uFillTx/>
                <a:latin typeface="Helvetica" pitchFamily="2" charset="0"/>
                <a:ea typeface="+mn-ea"/>
                <a:cs typeface="+mn-cs"/>
              </a:rPr>
              <a:t>80%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top 10 Twitter trending topics through the four-week 4Q holiday time period</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5" name="Chart 4">
            <a:extLst>
              <a:ext uri="{FF2B5EF4-FFF2-40B4-BE49-F238E27FC236}">
                <a16:creationId xmlns:a16="http://schemas.microsoft.com/office/drawing/2014/main" id="{2B5D5B09-13C4-4606-817D-C6DCB0499699}"/>
              </a:ext>
            </a:extLst>
          </p:cNvPr>
          <p:cNvGraphicFramePr/>
          <p:nvPr>
            <p:extLst>
              <p:ext uri="{D42A27DB-BD31-4B8C-83A1-F6EECF244321}">
                <p14:modId xmlns:p14="http://schemas.microsoft.com/office/powerpoint/2010/main" val="1016915767"/>
              </p:ext>
            </p:extLst>
          </p:nvPr>
        </p:nvGraphicFramePr>
        <p:xfrm>
          <a:off x="413301" y="2225365"/>
          <a:ext cx="5584087" cy="3481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E2CADB07-7FA1-49EA-B7B8-4B61B801A62E}"/>
              </a:ext>
            </a:extLst>
          </p:cNvPr>
          <p:cNvGraphicFramePr/>
          <p:nvPr>
            <p:extLst>
              <p:ext uri="{D42A27DB-BD31-4B8C-83A1-F6EECF244321}">
                <p14:modId xmlns:p14="http://schemas.microsoft.com/office/powerpoint/2010/main" val="2290719168"/>
              </p:ext>
            </p:extLst>
          </p:nvPr>
        </p:nvGraphicFramePr>
        <p:xfrm>
          <a:off x="9140758" y="1872191"/>
          <a:ext cx="2601157" cy="233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AA9F4986-3D58-4FFD-BB1C-227139E6F06E}"/>
              </a:ext>
            </a:extLst>
          </p:cNvPr>
          <p:cNvGraphicFramePr/>
          <p:nvPr>
            <p:extLst>
              <p:ext uri="{D42A27DB-BD31-4B8C-83A1-F6EECF244321}">
                <p14:modId xmlns:p14="http://schemas.microsoft.com/office/powerpoint/2010/main" val="2950291758"/>
              </p:ext>
            </p:extLst>
          </p:nvPr>
        </p:nvGraphicFramePr>
        <p:xfrm>
          <a:off x="5928329" y="4030528"/>
          <a:ext cx="2601157" cy="23395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F96A3235-12BE-4D68-9DA4-D5F15E44A76F}"/>
              </a:ext>
            </a:extLst>
          </p:cNvPr>
          <p:cNvGraphicFramePr/>
          <p:nvPr>
            <p:extLst>
              <p:ext uri="{D42A27DB-BD31-4B8C-83A1-F6EECF244321}">
                <p14:modId xmlns:p14="http://schemas.microsoft.com/office/powerpoint/2010/main" val="196702575"/>
              </p:ext>
            </p:extLst>
          </p:nvPr>
        </p:nvGraphicFramePr>
        <p:xfrm>
          <a:off x="9140758" y="4030528"/>
          <a:ext cx="2601157" cy="233952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CC5B2DA2-8045-445B-8459-3F34D05807EA}"/>
              </a:ext>
            </a:extLst>
          </p:cNvPr>
          <p:cNvGraphicFramePr/>
          <p:nvPr>
            <p:extLst>
              <p:ext uri="{D42A27DB-BD31-4B8C-83A1-F6EECF244321}">
                <p14:modId xmlns:p14="http://schemas.microsoft.com/office/powerpoint/2010/main" val="2773911786"/>
              </p:ext>
            </p:extLst>
          </p:nvPr>
        </p:nvGraphicFramePr>
        <p:xfrm>
          <a:off x="5928329" y="1872191"/>
          <a:ext cx="2601157" cy="2339526"/>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309250" y="1866312"/>
            <a:ext cx="57993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Light" panose="020B0403020202020204"/>
                <a:ea typeface="+mn-ea"/>
                <a:cs typeface="+mn-cs"/>
              </a:rPr>
              <a:t>% of Premium Video Topics in the Top 10 During Primetime</a:t>
            </a: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aggregated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a:t>
            </a: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riangle 30">
            <a:extLst>
              <a:ext uri="{FF2B5EF4-FFF2-40B4-BE49-F238E27FC236}">
                <a16:creationId xmlns:a16="http://schemas.microsoft.com/office/drawing/2014/main" id="{1BE8FC0B-F3AC-40A0-AA6F-857279CBE736}"/>
              </a:ext>
            </a:extLst>
          </p:cNvPr>
          <p:cNvSpPr/>
          <p:nvPr/>
        </p:nvSpPr>
        <p:spPr>
          <a:xfrm rot="5400000">
            <a:off x="543356" y="11815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FD44872-D576-4925-BA99-582F0198F956}"/>
              </a:ext>
            </a:extLst>
          </p:cNvPr>
          <p:cNvSpPr txBox="1"/>
          <p:nvPr/>
        </p:nvSpPr>
        <p:spPr>
          <a:xfrm>
            <a:off x="745341" y="1081089"/>
            <a:ext cx="112466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Premium video dominates the top social conversations deeper into the night as more people settle in at home</a:t>
            </a:r>
            <a:r>
              <a:rPr lang="en-US" sz="1600" dirty="0">
                <a:solidFill>
                  <a:srgbClr val="1F1A62"/>
                </a:solidFill>
                <a:latin typeface="Helvetica Light" panose="020B0403020202020204" pitchFamily="34" charset="0"/>
              </a:rPr>
              <a:t> </a:t>
            </a: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to watch their favorite programming</a:t>
            </a:r>
          </a:p>
        </p:txBody>
      </p:sp>
    </p:spTree>
    <p:extLst>
      <p:ext uri="{BB962C8B-B14F-4D97-AF65-F5344CB8AC3E}">
        <p14:creationId xmlns:p14="http://schemas.microsoft.com/office/powerpoint/2010/main" val="243765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2" y="401815"/>
            <a:ext cx="114657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84A99"/>
                </a:solidFill>
                <a:latin typeface="Helvetica" pitchFamily="2" charset="0"/>
              </a:rPr>
              <a:t>Over half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top 10 trending topics on </a:t>
            </a:r>
            <a:r>
              <a:rPr lang="en-US" sz="2600" b="1" dirty="0">
                <a:solidFill>
                  <a:srgbClr val="E84A99"/>
                </a:solidFill>
                <a:latin typeface="Helvetica" pitchFamily="2" charset="0"/>
              </a:rPr>
              <a:t>any night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were based on premium video content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2" name="TextBox 81">
            <a:extLst>
              <a:ext uri="{FF2B5EF4-FFF2-40B4-BE49-F238E27FC236}">
                <a16:creationId xmlns:a16="http://schemas.microsoft.com/office/drawing/2014/main" id="{427C3B8C-4887-4C5F-AE4D-91E0BB397069}"/>
              </a:ext>
            </a:extLst>
          </p:cNvPr>
          <p:cNvSpPr txBox="1"/>
          <p:nvPr/>
        </p:nvSpPr>
        <p:spPr>
          <a:xfrm>
            <a:off x="438839" y="3139065"/>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Overall</a:t>
            </a:r>
          </a:p>
        </p:txBody>
      </p:sp>
      <p:sp>
        <p:nvSpPr>
          <p:cNvPr id="83" name="TextBox 82">
            <a:extLst>
              <a:ext uri="{FF2B5EF4-FFF2-40B4-BE49-F238E27FC236}">
                <a16:creationId xmlns:a16="http://schemas.microsoft.com/office/drawing/2014/main" id="{A5839001-64CB-444C-9F7F-F14E5D41C919}"/>
              </a:ext>
            </a:extLst>
          </p:cNvPr>
          <p:cNvSpPr txBox="1"/>
          <p:nvPr/>
        </p:nvSpPr>
        <p:spPr>
          <a:xfrm>
            <a:off x="438839" y="3789025"/>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8:30p</a:t>
            </a:r>
          </a:p>
        </p:txBody>
      </p:sp>
      <p:sp>
        <p:nvSpPr>
          <p:cNvPr id="84" name="TextBox 83">
            <a:extLst>
              <a:ext uri="{FF2B5EF4-FFF2-40B4-BE49-F238E27FC236}">
                <a16:creationId xmlns:a16="http://schemas.microsoft.com/office/drawing/2014/main" id="{9E202263-48BF-4532-A8EC-5DA1ADCB632A}"/>
              </a:ext>
            </a:extLst>
          </p:cNvPr>
          <p:cNvSpPr txBox="1"/>
          <p:nvPr/>
        </p:nvSpPr>
        <p:spPr>
          <a:xfrm>
            <a:off x="438839" y="4346000"/>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9:30p</a:t>
            </a:r>
          </a:p>
        </p:txBody>
      </p:sp>
      <p:sp>
        <p:nvSpPr>
          <p:cNvPr id="85" name="TextBox 84">
            <a:extLst>
              <a:ext uri="{FF2B5EF4-FFF2-40B4-BE49-F238E27FC236}">
                <a16:creationId xmlns:a16="http://schemas.microsoft.com/office/drawing/2014/main" id="{29041A49-8655-4C44-A500-6F395952285E}"/>
              </a:ext>
            </a:extLst>
          </p:cNvPr>
          <p:cNvSpPr txBox="1"/>
          <p:nvPr/>
        </p:nvSpPr>
        <p:spPr>
          <a:xfrm>
            <a:off x="438839" y="4968916"/>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10:30p</a:t>
            </a:r>
          </a:p>
        </p:txBody>
      </p:sp>
      <p:sp>
        <p:nvSpPr>
          <p:cNvPr id="87" name="TextBox 86">
            <a:extLst>
              <a:ext uri="{FF2B5EF4-FFF2-40B4-BE49-F238E27FC236}">
                <a16:creationId xmlns:a16="http://schemas.microsoft.com/office/drawing/2014/main" id="{45D4FEB4-F222-4B17-9656-64B772492626}"/>
              </a:ext>
            </a:extLst>
          </p:cNvPr>
          <p:cNvSpPr txBox="1"/>
          <p:nvPr/>
        </p:nvSpPr>
        <p:spPr>
          <a:xfrm>
            <a:off x="438839" y="5599204"/>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11:30p</a:t>
            </a:r>
          </a:p>
        </p:txBody>
      </p:sp>
      <p:sp>
        <p:nvSpPr>
          <p:cNvPr id="88" name="TextBox 87">
            <a:extLst>
              <a:ext uri="{FF2B5EF4-FFF2-40B4-BE49-F238E27FC236}">
                <a16:creationId xmlns:a16="http://schemas.microsoft.com/office/drawing/2014/main" id="{0296A68D-7E3D-454A-98B4-82584522338D}"/>
              </a:ext>
            </a:extLst>
          </p:cNvPr>
          <p:cNvSpPr txBox="1"/>
          <p:nvPr/>
        </p:nvSpPr>
        <p:spPr>
          <a:xfrm>
            <a:off x="1686115" y="3139065"/>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86%</a:t>
            </a:r>
          </a:p>
        </p:txBody>
      </p:sp>
      <p:sp>
        <p:nvSpPr>
          <p:cNvPr id="89" name="TextBox 88">
            <a:extLst>
              <a:ext uri="{FF2B5EF4-FFF2-40B4-BE49-F238E27FC236}">
                <a16:creationId xmlns:a16="http://schemas.microsoft.com/office/drawing/2014/main" id="{35CB54F1-AE08-47C7-83DC-F357477E8B9D}"/>
              </a:ext>
            </a:extLst>
          </p:cNvPr>
          <p:cNvSpPr txBox="1"/>
          <p:nvPr/>
        </p:nvSpPr>
        <p:spPr>
          <a:xfrm>
            <a:off x="3180864" y="3139065"/>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58%</a:t>
            </a:r>
          </a:p>
        </p:txBody>
      </p:sp>
      <p:sp>
        <p:nvSpPr>
          <p:cNvPr id="90" name="TextBox 89">
            <a:extLst>
              <a:ext uri="{FF2B5EF4-FFF2-40B4-BE49-F238E27FC236}">
                <a16:creationId xmlns:a16="http://schemas.microsoft.com/office/drawing/2014/main" id="{5C68886A-FBC8-45A9-BB2E-E2CC6B012740}"/>
              </a:ext>
            </a:extLst>
          </p:cNvPr>
          <p:cNvSpPr txBox="1"/>
          <p:nvPr/>
        </p:nvSpPr>
        <p:spPr>
          <a:xfrm>
            <a:off x="4533779" y="3139065"/>
            <a:ext cx="1182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86%</a:t>
            </a:r>
          </a:p>
        </p:txBody>
      </p:sp>
      <p:sp>
        <p:nvSpPr>
          <p:cNvPr id="91" name="TextBox 90">
            <a:extLst>
              <a:ext uri="{FF2B5EF4-FFF2-40B4-BE49-F238E27FC236}">
                <a16:creationId xmlns:a16="http://schemas.microsoft.com/office/drawing/2014/main" id="{40832E95-9413-444C-8050-0674E77B5761}"/>
              </a:ext>
            </a:extLst>
          </p:cNvPr>
          <p:cNvSpPr txBox="1"/>
          <p:nvPr/>
        </p:nvSpPr>
        <p:spPr>
          <a:xfrm>
            <a:off x="6119132" y="3139065"/>
            <a:ext cx="10015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83%</a:t>
            </a:r>
          </a:p>
        </p:txBody>
      </p:sp>
      <p:sp>
        <p:nvSpPr>
          <p:cNvPr id="94" name="TextBox 93">
            <a:extLst>
              <a:ext uri="{FF2B5EF4-FFF2-40B4-BE49-F238E27FC236}">
                <a16:creationId xmlns:a16="http://schemas.microsoft.com/office/drawing/2014/main" id="{ACE954D7-E863-4A8A-9E5A-7AB50D5741C2}"/>
              </a:ext>
            </a:extLst>
          </p:cNvPr>
          <p:cNvSpPr txBox="1"/>
          <p:nvPr/>
        </p:nvSpPr>
        <p:spPr>
          <a:xfrm>
            <a:off x="7754722" y="3139065"/>
            <a:ext cx="787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58%</a:t>
            </a:r>
          </a:p>
        </p:txBody>
      </p:sp>
      <p:sp>
        <p:nvSpPr>
          <p:cNvPr id="95" name="TextBox 94">
            <a:extLst>
              <a:ext uri="{FF2B5EF4-FFF2-40B4-BE49-F238E27FC236}">
                <a16:creationId xmlns:a16="http://schemas.microsoft.com/office/drawing/2014/main" id="{87A03955-1144-47B8-98B2-640DF6B7140E}"/>
              </a:ext>
            </a:extLst>
          </p:cNvPr>
          <p:cNvSpPr txBox="1"/>
          <p:nvPr/>
        </p:nvSpPr>
        <p:spPr>
          <a:xfrm>
            <a:off x="9132790" y="3139065"/>
            <a:ext cx="95324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93%</a:t>
            </a:r>
          </a:p>
        </p:txBody>
      </p:sp>
      <p:sp>
        <p:nvSpPr>
          <p:cNvPr id="96" name="TextBox 95">
            <a:extLst>
              <a:ext uri="{FF2B5EF4-FFF2-40B4-BE49-F238E27FC236}">
                <a16:creationId xmlns:a16="http://schemas.microsoft.com/office/drawing/2014/main" id="{2BB89C8C-4650-400C-AA18-37C58FF2BC62}"/>
              </a:ext>
            </a:extLst>
          </p:cNvPr>
          <p:cNvSpPr txBox="1"/>
          <p:nvPr/>
        </p:nvSpPr>
        <p:spPr>
          <a:xfrm>
            <a:off x="10677052" y="3139065"/>
            <a:ext cx="8542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99%</a:t>
            </a:r>
          </a:p>
        </p:txBody>
      </p:sp>
      <p:sp>
        <p:nvSpPr>
          <p:cNvPr id="97" name="TextBox 96">
            <a:extLst>
              <a:ext uri="{FF2B5EF4-FFF2-40B4-BE49-F238E27FC236}">
                <a16:creationId xmlns:a16="http://schemas.microsoft.com/office/drawing/2014/main" id="{A8EFEF7C-A989-46F8-A696-85EEACAF693F}"/>
              </a:ext>
            </a:extLst>
          </p:cNvPr>
          <p:cNvSpPr txBox="1"/>
          <p:nvPr/>
        </p:nvSpPr>
        <p:spPr>
          <a:xfrm>
            <a:off x="1686115" y="3789025"/>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63%</a:t>
            </a:r>
          </a:p>
        </p:txBody>
      </p:sp>
      <p:sp>
        <p:nvSpPr>
          <p:cNvPr id="98" name="TextBox 97">
            <a:extLst>
              <a:ext uri="{FF2B5EF4-FFF2-40B4-BE49-F238E27FC236}">
                <a16:creationId xmlns:a16="http://schemas.microsoft.com/office/drawing/2014/main" id="{BC00ADBF-8932-4D24-8C6B-3880BF3F1B9A}"/>
              </a:ext>
            </a:extLst>
          </p:cNvPr>
          <p:cNvSpPr txBox="1"/>
          <p:nvPr/>
        </p:nvSpPr>
        <p:spPr>
          <a:xfrm>
            <a:off x="3179954" y="3789025"/>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33%</a:t>
            </a:r>
          </a:p>
        </p:txBody>
      </p:sp>
      <p:sp>
        <p:nvSpPr>
          <p:cNvPr id="99" name="TextBox 98">
            <a:extLst>
              <a:ext uri="{FF2B5EF4-FFF2-40B4-BE49-F238E27FC236}">
                <a16:creationId xmlns:a16="http://schemas.microsoft.com/office/drawing/2014/main" id="{29B61AD0-B35C-4DF4-8D5D-49C8F0EAD04C}"/>
              </a:ext>
            </a:extLst>
          </p:cNvPr>
          <p:cNvSpPr txBox="1"/>
          <p:nvPr/>
        </p:nvSpPr>
        <p:spPr>
          <a:xfrm>
            <a:off x="4533779" y="3789025"/>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83%</a:t>
            </a:r>
          </a:p>
        </p:txBody>
      </p:sp>
      <p:sp>
        <p:nvSpPr>
          <p:cNvPr id="108" name="TextBox 107">
            <a:extLst>
              <a:ext uri="{FF2B5EF4-FFF2-40B4-BE49-F238E27FC236}">
                <a16:creationId xmlns:a16="http://schemas.microsoft.com/office/drawing/2014/main" id="{4F446653-9540-40AF-8873-53D2157D7EF7}"/>
              </a:ext>
            </a:extLst>
          </p:cNvPr>
          <p:cNvSpPr txBox="1"/>
          <p:nvPr/>
        </p:nvSpPr>
        <p:spPr>
          <a:xfrm>
            <a:off x="6119132" y="3789025"/>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58%</a:t>
            </a:r>
          </a:p>
        </p:txBody>
      </p:sp>
      <p:sp>
        <p:nvSpPr>
          <p:cNvPr id="109" name="TextBox 108">
            <a:extLst>
              <a:ext uri="{FF2B5EF4-FFF2-40B4-BE49-F238E27FC236}">
                <a16:creationId xmlns:a16="http://schemas.microsoft.com/office/drawing/2014/main" id="{CC3A8343-F1DE-41F8-9B20-3F72181DA22A}"/>
              </a:ext>
            </a:extLst>
          </p:cNvPr>
          <p:cNvSpPr txBox="1"/>
          <p:nvPr/>
        </p:nvSpPr>
        <p:spPr>
          <a:xfrm>
            <a:off x="7754722" y="3789025"/>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Light" panose="020B0403020202020204"/>
                <a:cs typeface="Helvetica" panose="020B0604020202020204" pitchFamily="34" charset="0"/>
              </a:rPr>
              <a:t>43</a:t>
            </a: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a:t>
            </a:r>
          </a:p>
        </p:txBody>
      </p:sp>
      <p:sp>
        <p:nvSpPr>
          <p:cNvPr id="110" name="TextBox 109">
            <a:extLst>
              <a:ext uri="{FF2B5EF4-FFF2-40B4-BE49-F238E27FC236}">
                <a16:creationId xmlns:a16="http://schemas.microsoft.com/office/drawing/2014/main" id="{1EACAAFD-3535-40B9-AFAD-E365B894E587}"/>
              </a:ext>
            </a:extLst>
          </p:cNvPr>
          <p:cNvSpPr txBox="1"/>
          <p:nvPr/>
        </p:nvSpPr>
        <p:spPr>
          <a:xfrm>
            <a:off x="9132790" y="3789025"/>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90%</a:t>
            </a:r>
          </a:p>
        </p:txBody>
      </p:sp>
      <p:sp>
        <p:nvSpPr>
          <p:cNvPr id="111" name="TextBox 110">
            <a:extLst>
              <a:ext uri="{FF2B5EF4-FFF2-40B4-BE49-F238E27FC236}">
                <a16:creationId xmlns:a16="http://schemas.microsoft.com/office/drawing/2014/main" id="{47B39680-AAF1-4804-BCEC-095CA312C6BD}"/>
              </a:ext>
            </a:extLst>
          </p:cNvPr>
          <p:cNvSpPr txBox="1"/>
          <p:nvPr/>
        </p:nvSpPr>
        <p:spPr>
          <a:xfrm>
            <a:off x="10656639" y="3789025"/>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100%</a:t>
            </a:r>
          </a:p>
        </p:txBody>
      </p:sp>
      <p:sp>
        <p:nvSpPr>
          <p:cNvPr id="112" name="TextBox 111">
            <a:extLst>
              <a:ext uri="{FF2B5EF4-FFF2-40B4-BE49-F238E27FC236}">
                <a16:creationId xmlns:a16="http://schemas.microsoft.com/office/drawing/2014/main" id="{A465F3B6-969F-4BBA-8D5E-D87BF0F11B47}"/>
              </a:ext>
            </a:extLst>
          </p:cNvPr>
          <p:cNvSpPr txBox="1"/>
          <p:nvPr/>
        </p:nvSpPr>
        <p:spPr>
          <a:xfrm>
            <a:off x="1686115" y="4346000"/>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13" name="TextBox 112">
            <a:extLst>
              <a:ext uri="{FF2B5EF4-FFF2-40B4-BE49-F238E27FC236}">
                <a16:creationId xmlns:a16="http://schemas.microsoft.com/office/drawing/2014/main" id="{9BB38CEC-B779-4E65-8546-9CF2BC03F85A}"/>
              </a:ext>
            </a:extLst>
          </p:cNvPr>
          <p:cNvSpPr txBox="1"/>
          <p:nvPr/>
        </p:nvSpPr>
        <p:spPr>
          <a:xfrm>
            <a:off x="3179954" y="4346000"/>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50%</a:t>
            </a:r>
          </a:p>
        </p:txBody>
      </p:sp>
      <p:sp>
        <p:nvSpPr>
          <p:cNvPr id="114" name="TextBox 113">
            <a:extLst>
              <a:ext uri="{FF2B5EF4-FFF2-40B4-BE49-F238E27FC236}">
                <a16:creationId xmlns:a16="http://schemas.microsoft.com/office/drawing/2014/main" id="{07CDADCB-E05B-48A3-BD44-C7E07779F82C}"/>
              </a:ext>
            </a:extLst>
          </p:cNvPr>
          <p:cNvSpPr txBox="1"/>
          <p:nvPr/>
        </p:nvSpPr>
        <p:spPr>
          <a:xfrm>
            <a:off x="4533779" y="4346000"/>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88%</a:t>
            </a:r>
          </a:p>
        </p:txBody>
      </p:sp>
      <p:sp>
        <p:nvSpPr>
          <p:cNvPr id="115" name="TextBox 114">
            <a:extLst>
              <a:ext uri="{FF2B5EF4-FFF2-40B4-BE49-F238E27FC236}">
                <a16:creationId xmlns:a16="http://schemas.microsoft.com/office/drawing/2014/main" id="{B3C3A84E-CB4B-45B1-A848-C5E8C0BC7980}"/>
              </a:ext>
            </a:extLst>
          </p:cNvPr>
          <p:cNvSpPr txBox="1"/>
          <p:nvPr/>
        </p:nvSpPr>
        <p:spPr>
          <a:xfrm>
            <a:off x="6119132" y="4346000"/>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85%</a:t>
            </a:r>
          </a:p>
        </p:txBody>
      </p:sp>
      <p:sp>
        <p:nvSpPr>
          <p:cNvPr id="116" name="TextBox 115">
            <a:extLst>
              <a:ext uri="{FF2B5EF4-FFF2-40B4-BE49-F238E27FC236}">
                <a16:creationId xmlns:a16="http://schemas.microsoft.com/office/drawing/2014/main" id="{AAD28F73-1CD9-4C47-8DF5-E3D1A0FDED23}"/>
              </a:ext>
            </a:extLst>
          </p:cNvPr>
          <p:cNvSpPr txBox="1"/>
          <p:nvPr/>
        </p:nvSpPr>
        <p:spPr>
          <a:xfrm>
            <a:off x="7754722" y="4346000"/>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Light" panose="020B0403020202020204"/>
                <a:cs typeface="Helvetica" panose="020B0604020202020204" pitchFamily="34" charset="0"/>
              </a:rPr>
              <a:t>60</a:t>
            </a: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a:t>
            </a:r>
          </a:p>
        </p:txBody>
      </p:sp>
      <p:sp>
        <p:nvSpPr>
          <p:cNvPr id="117" name="TextBox 116">
            <a:extLst>
              <a:ext uri="{FF2B5EF4-FFF2-40B4-BE49-F238E27FC236}">
                <a16:creationId xmlns:a16="http://schemas.microsoft.com/office/drawing/2014/main" id="{DE3391F9-269F-4C8D-8FCE-927D3652239E}"/>
              </a:ext>
            </a:extLst>
          </p:cNvPr>
          <p:cNvSpPr txBox="1"/>
          <p:nvPr/>
        </p:nvSpPr>
        <p:spPr>
          <a:xfrm>
            <a:off x="9132790" y="4346000"/>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95%</a:t>
            </a:r>
          </a:p>
        </p:txBody>
      </p:sp>
      <p:sp>
        <p:nvSpPr>
          <p:cNvPr id="118" name="TextBox 117">
            <a:extLst>
              <a:ext uri="{FF2B5EF4-FFF2-40B4-BE49-F238E27FC236}">
                <a16:creationId xmlns:a16="http://schemas.microsoft.com/office/drawing/2014/main" id="{ED2A1389-98DB-4A3C-94FD-27AFD97EFA1D}"/>
              </a:ext>
            </a:extLst>
          </p:cNvPr>
          <p:cNvSpPr txBox="1"/>
          <p:nvPr/>
        </p:nvSpPr>
        <p:spPr>
          <a:xfrm>
            <a:off x="10656639" y="4346000"/>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100%</a:t>
            </a:r>
          </a:p>
        </p:txBody>
      </p:sp>
      <p:sp>
        <p:nvSpPr>
          <p:cNvPr id="119" name="TextBox 118">
            <a:extLst>
              <a:ext uri="{FF2B5EF4-FFF2-40B4-BE49-F238E27FC236}">
                <a16:creationId xmlns:a16="http://schemas.microsoft.com/office/drawing/2014/main" id="{2E69181E-85EE-494F-A694-59935725B52E}"/>
              </a:ext>
            </a:extLst>
          </p:cNvPr>
          <p:cNvSpPr txBox="1"/>
          <p:nvPr/>
        </p:nvSpPr>
        <p:spPr>
          <a:xfrm>
            <a:off x="1686115" y="4968916"/>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90%</a:t>
            </a:r>
          </a:p>
        </p:txBody>
      </p:sp>
      <p:sp>
        <p:nvSpPr>
          <p:cNvPr id="120" name="TextBox 119">
            <a:extLst>
              <a:ext uri="{FF2B5EF4-FFF2-40B4-BE49-F238E27FC236}">
                <a16:creationId xmlns:a16="http://schemas.microsoft.com/office/drawing/2014/main" id="{9D889289-87C9-4EE0-B9E6-551BFC7C84DC}"/>
              </a:ext>
            </a:extLst>
          </p:cNvPr>
          <p:cNvSpPr txBox="1"/>
          <p:nvPr/>
        </p:nvSpPr>
        <p:spPr>
          <a:xfrm>
            <a:off x="3179954" y="4968916"/>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70%</a:t>
            </a:r>
          </a:p>
        </p:txBody>
      </p:sp>
      <p:sp>
        <p:nvSpPr>
          <p:cNvPr id="121" name="TextBox 120">
            <a:extLst>
              <a:ext uri="{FF2B5EF4-FFF2-40B4-BE49-F238E27FC236}">
                <a16:creationId xmlns:a16="http://schemas.microsoft.com/office/drawing/2014/main" id="{88F3283A-2B6F-476C-B569-02823A84E69B}"/>
              </a:ext>
            </a:extLst>
          </p:cNvPr>
          <p:cNvSpPr txBox="1"/>
          <p:nvPr/>
        </p:nvSpPr>
        <p:spPr>
          <a:xfrm>
            <a:off x="4533779" y="4968916"/>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85%</a:t>
            </a:r>
          </a:p>
        </p:txBody>
      </p:sp>
      <p:sp>
        <p:nvSpPr>
          <p:cNvPr id="122" name="TextBox 121">
            <a:extLst>
              <a:ext uri="{FF2B5EF4-FFF2-40B4-BE49-F238E27FC236}">
                <a16:creationId xmlns:a16="http://schemas.microsoft.com/office/drawing/2014/main" id="{CBD9C4FA-535B-401F-9886-010D6B2C42E2}"/>
              </a:ext>
            </a:extLst>
          </p:cNvPr>
          <p:cNvSpPr txBox="1"/>
          <p:nvPr/>
        </p:nvSpPr>
        <p:spPr>
          <a:xfrm>
            <a:off x="6119132" y="4968916"/>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95%</a:t>
            </a:r>
          </a:p>
        </p:txBody>
      </p:sp>
      <p:sp>
        <p:nvSpPr>
          <p:cNvPr id="123" name="TextBox 122">
            <a:extLst>
              <a:ext uri="{FF2B5EF4-FFF2-40B4-BE49-F238E27FC236}">
                <a16:creationId xmlns:a16="http://schemas.microsoft.com/office/drawing/2014/main" id="{F59D27E0-8B0A-40AB-BF33-D5B333866EC5}"/>
              </a:ext>
            </a:extLst>
          </p:cNvPr>
          <p:cNvSpPr txBox="1"/>
          <p:nvPr/>
        </p:nvSpPr>
        <p:spPr>
          <a:xfrm>
            <a:off x="7754722" y="4968916"/>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63%</a:t>
            </a:r>
          </a:p>
        </p:txBody>
      </p:sp>
      <p:sp>
        <p:nvSpPr>
          <p:cNvPr id="124" name="TextBox 123">
            <a:extLst>
              <a:ext uri="{FF2B5EF4-FFF2-40B4-BE49-F238E27FC236}">
                <a16:creationId xmlns:a16="http://schemas.microsoft.com/office/drawing/2014/main" id="{12FC3ED4-5B99-4292-A6AF-D7EBBFE1EEDF}"/>
              </a:ext>
            </a:extLst>
          </p:cNvPr>
          <p:cNvSpPr txBox="1"/>
          <p:nvPr/>
        </p:nvSpPr>
        <p:spPr>
          <a:xfrm>
            <a:off x="9132790" y="4968916"/>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25" name="TextBox 124">
            <a:extLst>
              <a:ext uri="{FF2B5EF4-FFF2-40B4-BE49-F238E27FC236}">
                <a16:creationId xmlns:a16="http://schemas.microsoft.com/office/drawing/2014/main" id="{B5A5B9CB-6D3E-47CA-A64D-6D312F94EA4B}"/>
              </a:ext>
            </a:extLst>
          </p:cNvPr>
          <p:cNvSpPr txBox="1"/>
          <p:nvPr/>
        </p:nvSpPr>
        <p:spPr>
          <a:xfrm>
            <a:off x="10677052" y="4968916"/>
            <a:ext cx="8542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98%</a:t>
            </a:r>
          </a:p>
        </p:txBody>
      </p:sp>
      <p:sp>
        <p:nvSpPr>
          <p:cNvPr id="126" name="TextBox 125">
            <a:extLst>
              <a:ext uri="{FF2B5EF4-FFF2-40B4-BE49-F238E27FC236}">
                <a16:creationId xmlns:a16="http://schemas.microsoft.com/office/drawing/2014/main" id="{D7658CE1-13AC-43AD-8C8A-C93DA093C21F}"/>
              </a:ext>
            </a:extLst>
          </p:cNvPr>
          <p:cNvSpPr txBox="1"/>
          <p:nvPr/>
        </p:nvSpPr>
        <p:spPr>
          <a:xfrm>
            <a:off x="1686115" y="5599204"/>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98%</a:t>
            </a:r>
          </a:p>
        </p:txBody>
      </p:sp>
      <p:sp>
        <p:nvSpPr>
          <p:cNvPr id="127" name="TextBox 126">
            <a:extLst>
              <a:ext uri="{FF2B5EF4-FFF2-40B4-BE49-F238E27FC236}">
                <a16:creationId xmlns:a16="http://schemas.microsoft.com/office/drawing/2014/main" id="{13BD2A7D-EC34-4FEB-A41F-216DE48F7148}"/>
              </a:ext>
            </a:extLst>
          </p:cNvPr>
          <p:cNvSpPr txBox="1"/>
          <p:nvPr/>
        </p:nvSpPr>
        <p:spPr>
          <a:xfrm>
            <a:off x="3179954" y="5599204"/>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80%</a:t>
            </a:r>
          </a:p>
        </p:txBody>
      </p:sp>
      <p:sp>
        <p:nvSpPr>
          <p:cNvPr id="128" name="TextBox 127">
            <a:extLst>
              <a:ext uri="{FF2B5EF4-FFF2-40B4-BE49-F238E27FC236}">
                <a16:creationId xmlns:a16="http://schemas.microsoft.com/office/drawing/2014/main" id="{6F4DE061-8772-4E89-84F3-104611B05C27}"/>
              </a:ext>
            </a:extLst>
          </p:cNvPr>
          <p:cNvSpPr txBox="1"/>
          <p:nvPr/>
        </p:nvSpPr>
        <p:spPr>
          <a:xfrm>
            <a:off x="4533779" y="5599204"/>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90%</a:t>
            </a:r>
          </a:p>
        </p:txBody>
      </p:sp>
      <p:sp>
        <p:nvSpPr>
          <p:cNvPr id="129" name="TextBox 128">
            <a:extLst>
              <a:ext uri="{FF2B5EF4-FFF2-40B4-BE49-F238E27FC236}">
                <a16:creationId xmlns:a16="http://schemas.microsoft.com/office/drawing/2014/main" id="{F30912F3-03A2-4A3B-B3B9-EA6B4ADBEBB3}"/>
              </a:ext>
            </a:extLst>
          </p:cNvPr>
          <p:cNvSpPr txBox="1"/>
          <p:nvPr/>
        </p:nvSpPr>
        <p:spPr>
          <a:xfrm>
            <a:off x="6119132" y="5599204"/>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30" name="TextBox 129">
            <a:extLst>
              <a:ext uri="{FF2B5EF4-FFF2-40B4-BE49-F238E27FC236}">
                <a16:creationId xmlns:a16="http://schemas.microsoft.com/office/drawing/2014/main" id="{DE5DFE4E-D91C-4535-9088-1403FC53FE09}"/>
              </a:ext>
            </a:extLst>
          </p:cNvPr>
          <p:cNvSpPr txBox="1"/>
          <p:nvPr/>
        </p:nvSpPr>
        <p:spPr>
          <a:xfrm>
            <a:off x="7754722" y="5599204"/>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65%</a:t>
            </a:r>
          </a:p>
        </p:txBody>
      </p:sp>
      <p:sp>
        <p:nvSpPr>
          <p:cNvPr id="131" name="TextBox 130">
            <a:extLst>
              <a:ext uri="{FF2B5EF4-FFF2-40B4-BE49-F238E27FC236}">
                <a16:creationId xmlns:a16="http://schemas.microsoft.com/office/drawing/2014/main" id="{B213D7BE-2669-47A2-9D49-84E27DB8EDB0}"/>
              </a:ext>
            </a:extLst>
          </p:cNvPr>
          <p:cNvSpPr txBox="1"/>
          <p:nvPr/>
        </p:nvSpPr>
        <p:spPr>
          <a:xfrm>
            <a:off x="9132790" y="5599204"/>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32" name="TextBox 131">
            <a:extLst>
              <a:ext uri="{FF2B5EF4-FFF2-40B4-BE49-F238E27FC236}">
                <a16:creationId xmlns:a16="http://schemas.microsoft.com/office/drawing/2014/main" id="{4149A7DB-BFF8-4102-B420-26982A0544C3}"/>
              </a:ext>
            </a:extLst>
          </p:cNvPr>
          <p:cNvSpPr txBox="1"/>
          <p:nvPr/>
        </p:nvSpPr>
        <p:spPr>
          <a:xfrm>
            <a:off x="10677052" y="5599204"/>
            <a:ext cx="8542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98%</a:t>
            </a:r>
          </a:p>
        </p:txBody>
      </p:sp>
      <p:sp>
        <p:nvSpPr>
          <p:cNvPr id="133" name="Flowchart: Terminator 132">
            <a:extLst>
              <a:ext uri="{FF2B5EF4-FFF2-40B4-BE49-F238E27FC236}">
                <a16:creationId xmlns:a16="http://schemas.microsoft.com/office/drawing/2014/main" id="{C3C7CC05-0BA1-432D-9B89-2EBF1C40CDC3}"/>
              </a:ext>
            </a:extLst>
          </p:cNvPr>
          <p:cNvSpPr/>
          <p:nvPr/>
        </p:nvSpPr>
        <p:spPr>
          <a:xfrm>
            <a:off x="2954001"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Tuesday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4" name="Flowchart: Terminator 133">
            <a:extLst>
              <a:ext uri="{FF2B5EF4-FFF2-40B4-BE49-F238E27FC236}">
                <a16:creationId xmlns:a16="http://schemas.microsoft.com/office/drawing/2014/main" id="{2B736F8F-B456-4183-AF34-0EE6D2733FC7}"/>
              </a:ext>
            </a:extLst>
          </p:cNvPr>
          <p:cNvSpPr/>
          <p:nvPr/>
        </p:nvSpPr>
        <p:spPr>
          <a:xfrm>
            <a:off x="4448750"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Light" panose="020B0403020202020204"/>
                <a:ea typeface="+mn-ea"/>
                <a:cs typeface="+mn-cs"/>
              </a:rPr>
              <a:t>Wednesday</a:t>
            </a:r>
          </a:p>
        </p:txBody>
      </p:sp>
      <p:sp>
        <p:nvSpPr>
          <p:cNvPr id="135" name="Flowchart: Terminator 134">
            <a:extLst>
              <a:ext uri="{FF2B5EF4-FFF2-40B4-BE49-F238E27FC236}">
                <a16:creationId xmlns:a16="http://schemas.microsoft.com/office/drawing/2014/main" id="{A999BB88-8B1C-4707-8F99-9A5ADFF38CCD}"/>
              </a:ext>
            </a:extLst>
          </p:cNvPr>
          <p:cNvSpPr/>
          <p:nvPr/>
        </p:nvSpPr>
        <p:spPr>
          <a:xfrm>
            <a:off x="5943499"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Thursday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6" name="Flowchart: Terminator 135">
            <a:extLst>
              <a:ext uri="{FF2B5EF4-FFF2-40B4-BE49-F238E27FC236}">
                <a16:creationId xmlns:a16="http://schemas.microsoft.com/office/drawing/2014/main" id="{E05A961A-1C3D-491E-930D-C2FDE7AC1AB8}"/>
              </a:ext>
            </a:extLst>
          </p:cNvPr>
          <p:cNvSpPr/>
          <p:nvPr/>
        </p:nvSpPr>
        <p:spPr>
          <a:xfrm>
            <a:off x="7438248"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Friday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7" name="Flowchart: Terminator 136">
            <a:extLst>
              <a:ext uri="{FF2B5EF4-FFF2-40B4-BE49-F238E27FC236}">
                <a16:creationId xmlns:a16="http://schemas.microsoft.com/office/drawing/2014/main" id="{B41EF14D-A71C-43E7-9199-51CBF1222A6A}"/>
              </a:ext>
            </a:extLst>
          </p:cNvPr>
          <p:cNvSpPr/>
          <p:nvPr/>
        </p:nvSpPr>
        <p:spPr>
          <a:xfrm>
            <a:off x="8932997"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Saturday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8" name="Flowchart: Terminator 137">
            <a:extLst>
              <a:ext uri="{FF2B5EF4-FFF2-40B4-BE49-F238E27FC236}">
                <a16:creationId xmlns:a16="http://schemas.microsoft.com/office/drawing/2014/main" id="{F40C63D5-E9FF-42FC-938A-B6983F683E06}"/>
              </a:ext>
            </a:extLst>
          </p:cNvPr>
          <p:cNvSpPr/>
          <p:nvPr/>
        </p:nvSpPr>
        <p:spPr>
          <a:xfrm>
            <a:off x="10427746"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Sunday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9" name="Flowchart: Terminator 138">
            <a:extLst>
              <a:ext uri="{FF2B5EF4-FFF2-40B4-BE49-F238E27FC236}">
                <a16:creationId xmlns:a16="http://schemas.microsoft.com/office/drawing/2014/main" id="{23E9B918-6DE6-4188-93DA-1F3E64D93620}"/>
              </a:ext>
            </a:extLst>
          </p:cNvPr>
          <p:cNvSpPr/>
          <p:nvPr/>
        </p:nvSpPr>
        <p:spPr>
          <a:xfrm>
            <a:off x="1459252"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Monday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cxnSp>
        <p:nvCxnSpPr>
          <p:cNvPr id="6" name="Straight Connector 5">
            <a:extLst>
              <a:ext uri="{FF2B5EF4-FFF2-40B4-BE49-F238E27FC236}">
                <a16:creationId xmlns:a16="http://schemas.microsoft.com/office/drawing/2014/main" id="{7FE7DD7F-1BF2-413F-89E6-8884081F1EEC}"/>
              </a:ext>
            </a:extLst>
          </p:cNvPr>
          <p:cNvCxnSpPr/>
          <p:nvPr/>
        </p:nvCxnSpPr>
        <p:spPr>
          <a:xfrm>
            <a:off x="412364" y="300317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9DCE5A1-D955-4C8E-BFC0-A98B78CD881F}"/>
              </a:ext>
            </a:extLst>
          </p:cNvPr>
          <p:cNvCxnSpPr/>
          <p:nvPr/>
        </p:nvCxnSpPr>
        <p:spPr>
          <a:xfrm>
            <a:off x="412364" y="368449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BC9CBD8-B621-439A-AD4F-EBE8BA92A3AA}"/>
              </a:ext>
            </a:extLst>
          </p:cNvPr>
          <p:cNvCxnSpPr/>
          <p:nvPr/>
        </p:nvCxnSpPr>
        <p:spPr>
          <a:xfrm>
            <a:off x="412364" y="425823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9957131-9184-4778-9011-FF09C19F1973}"/>
              </a:ext>
            </a:extLst>
          </p:cNvPr>
          <p:cNvCxnSpPr/>
          <p:nvPr/>
        </p:nvCxnSpPr>
        <p:spPr>
          <a:xfrm>
            <a:off x="412364" y="484093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2C517C7-5525-42F7-8CD7-010CF1EEB0DA}"/>
              </a:ext>
            </a:extLst>
          </p:cNvPr>
          <p:cNvCxnSpPr/>
          <p:nvPr/>
        </p:nvCxnSpPr>
        <p:spPr>
          <a:xfrm>
            <a:off x="412364" y="544157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F13EF41-CAB6-4D97-AED9-D8FE43F85305}"/>
              </a:ext>
            </a:extLst>
          </p:cNvPr>
          <p:cNvCxnSpPr/>
          <p:nvPr/>
        </p:nvCxnSpPr>
        <p:spPr>
          <a:xfrm>
            <a:off x="412364" y="608703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132BE3D0-C59B-498A-8FE7-A23D754EB1A9}"/>
              </a:ext>
            </a:extLst>
          </p:cNvPr>
          <p:cNvSpPr/>
          <p:nvPr/>
        </p:nvSpPr>
        <p:spPr>
          <a:xfrm>
            <a:off x="0" y="1936131"/>
            <a:ext cx="1219199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a:ea typeface="+mn-ea"/>
                <a:cs typeface="+mn-cs"/>
              </a:rPr>
              <a:t>Four Week Average: % of Top 10 Trending Topics that are Based on Premium Video Content</a:t>
            </a:r>
          </a:p>
        </p:txBody>
      </p:sp>
      <p:cxnSp>
        <p:nvCxnSpPr>
          <p:cNvPr id="3" name="Straight Connector 2"/>
          <p:cNvCxnSpPr/>
          <p:nvPr/>
        </p:nvCxnSpPr>
        <p:spPr>
          <a:xfrm>
            <a:off x="2812080"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382075"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876824"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409572"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855919"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0361071"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A713BE1B-8F6E-4F34-A757-BF281F716465}"/>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76" name="TextBox 75">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aggregated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a:t>
            </a:r>
            <a:endParaRPr lang="en-US" sz="700" dirty="0">
              <a:solidFill>
                <a:srgbClr val="FF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5869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F484A56A-2C7A-4B85-A7D0-07EE22D58048}"/>
              </a:ext>
            </a:extLst>
          </p:cNvPr>
          <p:cNvSpPr/>
          <p:nvPr/>
        </p:nvSpPr>
        <p:spPr>
          <a:xfrm>
            <a:off x="507763" y="1951322"/>
            <a:ext cx="5831754" cy="3966812"/>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239700" y="357425"/>
            <a:ext cx="11952299" cy="892552"/>
          </a:xfrm>
          <a:prstGeom prst="rect">
            <a:avLst/>
          </a:prstGeom>
        </p:spPr>
        <p:txBody>
          <a:bodyPr wrap="square">
            <a:spAutoFit/>
          </a:bodyPr>
          <a:lstStyle/>
          <a:p>
            <a:r>
              <a:rPr lang="en-US" sz="2600" b="1" dirty="0">
                <a:solidFill>
                  <a:srgbClr val="1F1A62"/>
                </a:solidFill>
                <a:latin typeface="Helvetica" pitchFamily="2" charset="0"/>
              </a:rPr>
              <a:t>Programming content from </a:t>
            </a:r>
            <a:r>
              <a:rPr lang="en-US" sz="2600" b="1" dirty="0">
                <a:solidFill>
                  <a:srgbClr val="E84A99"/>
                </a:solidFill>
                <a:latin typeface="Helvetica" pitchFamily="2" charset="0"/>
              </a:rPr>
              <a:t>over 63</a:t>
            </a:r>
            <a:r>
              <a:rPr lang="en-US" sz="2600" b="1" dirty="0">
                <a:solidFill>
                  <a:srgbClr val="1F1A62"/>
                </a:solidFill>
                <a:latin typeface="Helvetica" pitchFamily="2" charset="0"/>
              </a:rPr>
              <a:t> different premium video platforms and networks trended in the top 10 during 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7" name="Rectangle: Rounded Corners 76">
            <a:extLst>
              <a:ext uri="{FF2B5EF4-FFF2-40B4-BE49-F238E27FC236}">
                <a16:creationId xmlns:a16="http://schemas.microsoft.com/office/drawing/2014/main" id="{CFC7929C-7FE3-401A-8A54-B9EBDC4F5E7B}"/>
              </a:ext>
            </a:extLst>
          </p:cNvPr>
          <p:cNvSpPr/>
          <p:nvPr/>
        </p:nvSpPr>
        <p:spPr>
          <a:xfrm>
            <a:off x="507763" y="1941514"/>
            <a:ext cx="5831754" cy="693534"/>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Helvetica" pitchFamily="2" charset="0"/>
              </a:rPr>
              <a:t>Ad-Supported TV (48+)</a:t>
            </a:r>
          </a:p>
        </p:txBody>
      </p:sp>
      <p:sp>
        <p:nvSpPr>
          <p:cNvPr id="78" name="Rectangle: Rounded Corners 77">
            <a:extLst>
              <a:ext uri="{FF2B5EF4-FFF2-40B4-BE49-F238E27FC236}">
                <a16:creationId xmlns:a16="http://schemas.microsoft.com/office/drawing/2014/main" id="{E9A0FA0C-FB12-45AB-AA17-F937CA5C4769}"/>
              </a:ext>
            </a:extLst>
          </p:cNvPr>
          <p:cNvSpPr/>
          <p:nvPr/>
        </p:nvSpPr>
        <p:spPr>
          <a:xfrm>
            <a:off x="6381013" y="1953380"/>
            <a:ext cx="5285993" cy="164992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8ED76C40-B082-4131-AF18-A026224A9456}"/>
              </a:ext>
            </a:extLst>
          </p:cNvPr>
          <p:cNvSpPr/>
          <p:nvPr/>
        </p:nvSpPr>
        <p:spPr>
          <a:xfrm>
            <a:off x="6388332" y="1951730"/>
            <a:ext cx="5282919" cy="41224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Video Streaming (9+)</a:t>
            </a:r>
          </a:p>
        </p:txBody>
      </p:sp>
      <p:sp>
        <p:nvSpPr>
          <p:cNvPr id="92" name="Rectangle: Rounded Corners 91">
            <a:extLst>
              <a:ext uri="{FF2B5EF4-FFF2-40B4-BE49-F238E27FC236}">
                <a16:creationId xmlns:a16="http://schemas.microsoft.com/office/drawing/2014/main" id="{3E634B14-0515-4A21-A65C-173ACE6D96AB}"/>
              </a:ext>
            </a:extLst>
          </p:cNvPr>
          <p:cNvSpPr/>
          <p:nvPr/>
        </p:nvSpPr>
        <p:spPr>
          <a:xfrm rot="5400000">
            <a:off x="8483502" y="1540130"/>
            <a:ext cx="1084653" cy="529133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5D5EE1EC-E93F-4EDB-8E6C-853C7EF5F137}"/>
              </a:ext>
            </a:extLst>
          </p:cNvPr>
          <p:cNvSpPr/>
          <p:nvPr/>
        </p:nvSpPr>
        <p:spPr>
          <a:xfrm>
            <a:off x="6380640" y="3643470"/>
            <a:ext cx="5290856" cy="36377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Cinema (4)</a:t>
            </a:r>
          </a:p>
        </p:txBody>
      </p:sp>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pic>
        <p:nvPicPr>
          <p:cNvPr id="1032" name="Picture 8" descr="Image result for marvel&quot;">
            <a:extLst>
              <a:ext uri="{FF2B5EF4-FFF2-40B4-BE49-F238E27FC236}">
                <a16:creationId xmlns:a16="http://schemas.microsoft.com/office/drawing/2014/main" id="{5E92AFBD-E77E-4789-8264-E0EEF9B7564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866465" y="4151275"/>
            <a:ext cx="1136827" cy="4622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20th century fox&quot;">
            <a:extLst>
              <a:ext uri="{FF2B5EF4-FFF2-40B4-BE49-F238E27FC236}">
                <a16:creationId xmlns:a16="http://schemas.microsoft.com/office/drawing/2014/main" id="{BD6C4D43-FC1D-4287-B6CC-F782F7C2E4F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298846" y="4061723"/>
            <a:ext cx="906025" cy="6185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onsgate&quot;">
            <a:extLst>
              <a:ext uri="{FF2B5EF4-FFF2-40B4-BE49-F238E27FC236}">
                <a16:creationId xmlns:a16="http://schemas.microsoft.com/office/drawing/2014/main" id="{A56123EE-D3BD-4962-995C-5110820CD5D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475448" y="4097044"/>
            <a:ext cx="902033" cy="514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Image result for walt disney studios motion pictures&quot;">
            <a:extLst>
              <a:ext uri="{FF2B5EF4-FFF2-40B4-BE49-F238E27FC236}">
                <a16:creationId xmlns:a16="http://schemas.microsoft.com/office/drawing/2014/main" id="{19328EFC-0680-4216-9E92-7E429E4A37C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482483" y="3971317"/>
            <a:ext cx="1383982" cy="7879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571126" y="2737820"/>
            <a:ext cx="5698553" cy="2975003"/>
          </a:xfrm>
          <a:prstGeom prst="rect">
            <a:avLst/>
          </a:prstGeom>
        </p:spPr>
      </p:pic>
      <p:sp>
        <p:nvSpPr>
          <p:cNvPr id="42" name="Triangle 30">
            <a:extLst>
              <a:ext uri="{FF2B5EF4-FFF2-40B4-BE49-F238E27FC236}">
                <a16:creationId xmlns:a16="http://schemas.microsoft.com/office/drawing/2014/main" id="{E3B86A5B-C806-448B-A541-2EC977DA6C96}"/>
              </a:ext>
            </a:extLst>
          </p:cNvPr>
          <p:cNvSpPr/>
          <p:nvPr/>
        </p:nvSpPr>
        <p:spPr>
          <a:xfrm rot="5400000">
            <a:off x="543356" y="134449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48E160E-CE25-4565-BBD1-560089A01167}"/>
              </a:ext>
            </a:extLst>
          </p:cNvPr>
          <p:cNvSpPr txBox="1"/>
          <p:nvPr/>
        </p:nvSpPr>
        <p:spPr>
          <a:xfrm>
            <a:off x="745341" y="1253067"/>
            <a:ext cx="11246633" cy="338554"/>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Trending topics included programming from ad-supported TV, video streaming, cinema, Pay-TV and video games</a:t>
            </a:r>
          </a:p>
        </p:txBody>
      </p:sp>
      <p:pic>
        <p:nvPicPr>
          <p:cNvPr id="46" name="Picture 2" descr="Image result for espn+ logo&quot;">
            <a:extLst>
              <a:ext uri="{FF2B5EF4-FFF2-40B4-BE49-F238E27FC236}">
                <a16:creationId xmlns:a16="http://schemas.microsoft.com/office/drawing/2014/main" id="{C8D56C9F-6910-4D7E-A875-2E338BBC13D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629856" y="3245664"/>
            <a:ext cx="1166441" cy="2443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vudu logo&quot;">
            <a:extLst>
              <a:ext uri="{FF2B5EF4-FFF2-40B4-BE49-F238E27FC236}">
                <a16:creationId xmlns:a16="http://schemas.microsoft.com/office/drawing/2014/main" id="{AA5BACA3-7740-4FED-BA5A-1FE8B4A29EF5}"/>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941673" y="3189549"/>
            <a:ext cx="715379" cy="22098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Image result for dazn logo&quot;">
            <a:extLst>
              <a:ext uri="{FF2B5EF4-FFF2-40B4-BE49-F238E27FC236}">
                <a16:creationId xmlns:a16="http://schemas.microsoft.com/office/drawing/2014/main" id="{4C288B08-5344-45E9-A618-11EA78A2DF06}"/>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9969580" y="2972333"/>
            <a:ext cx="553011" cy="5614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Image result for disney+ logo&quot;">
            <a:extLst>
              <a:ext uri="{FF2B5EF4-FFF2-40B4-BE49-F238E27FC236}">
                <a16:creationId xmlns:a16="http://schemas.microsoft.com/office/drawing/2014/main" id="{58A3C861-7E33-490A-B69A-82643F38D36C}"/>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306839" y="2369560"/>
            <a:ext cx="1766230" cy="883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Image result for netflix logo&quot;">
            <a:extLst>
              <a:ext uri="{FF2B5EF4-FFF2-40B4-BE49-F238E27FC236}">
                <a16:creationId xmlns:a16="http://schemas.microsoft.com/office/drawing/2014/main" id="{8DF61179-ADB9-4ADC-9ECF-01DA8DAB76DE}"/>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391900" y="2366357"/>
            <a:ext cx="1279351" cy="71963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Image result for shudder logo&quot;">
            <a:extLst>
              <a:ext uri="{FF2B5EF4-FFF2-40B4-BE49-F238E27FC236}">
                <a16:creationId xmlns:a16="http://schemas.microsoft.com/office/drawing/2014/main" id="{E79C3F59-7BAB-4029-B831-B9FA41B1A8BE}"/>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8782491" y="2607638"/>
            <a:ext cx="1538529" cy="25385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mage result for ufc fight pass logo&quot;">
            <a:extLst>
              <a:ext uri="{FF2B5EF4-FFF2-40B4-BE49-F238E27FC236}">
                <a16:creationId xmlns:a16="http://schemas.microsoft.com/office/drawing/2014/main" id="{2DB5DC52-29CD-4A2B-B4E1-A4591A8E7B95}"/>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0641745" y="3056276"/>
            <a:ext cx="771698" cy="3787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0" descr="Image result for youtube logo&quot;">
            <a:extLst>
              <a:ext uri="{FF2B5EF4-FFF2-40B4-BE49-F238E27FC236}">
                <a16:creationId xmlns:a16="http://schemas.microsoft.com/office/drawing/2014/main" id="{892CFB17-6C89-47D7-8A71-D3569A7385D9}"/>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8700089" y="2860034"/>
            <a:ext cx="1293532" cy="8049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Image result for wwe logo&quot;">
            <a:extLst>
              <a:ext uri="{FF2B5EF4-FFF2-40B4-BE49-F238E27FC236}">
                <a16:creationId xmlns:a16="http://schemas.microsoft.com/office/drawing/2014/main" id="{8F4C11DA-DE0A-4ECD-8446-5CCC7BF977B4}"/>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910145" y="2424447"/>
            <a:ext cx="760037" cy="65849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30EA36FA-4B59-4DA9-B789-FC76AC311DCB}"/>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9" name="Rectangle: Rounded Corners 95">
            <a:extLst>
              <a:ext uri="{FF2B5EF4-FFF2-40B4-BE49-F238E27FC236}">
                <a16:creationId xmlns:a16="http://schemas.microsoft.com/office/drawing/2014/main" id="{E94D2775-9CF5-4CAA-AA01-8F0156BD6C7D}"/>
              </a:ext>
            </a:extLst>
          </p:cNvPr>
          <p:cNvSpPr/>
          <p:nvPr/>
        </p:nvSpPr>
        <p:spPr>
          <a:xfrm rot="5400000">
            <a:off x="7122448" y="4027541"/>
            <a:ext cx="1139170" cy="2622517"/>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96">
            <a:extLst>
              <a:ext uri="{FF2B5EF4-FFF2-40B4-BE49-F238E27FC236}">
                <a16:creationId xmlns:a16="http://schemas.microsoft.com/office/drawing/2014/main" id="{B160B199-BE25-43EB-92CF-0EA877A9C122}"/>
              </a:ext>
            </a:extLst>
          </p:cNvPr>
          <p:cNvSpPr/>
          <p:nvPr/>
        </p:nvSpPr>
        <p:spPr>
          <a:xfrm>
            <a:off x="6391167" y="4787342"/>
            <a:ext cx="2593765" cy="25320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Pay-TV (1)</a:t>
            </a:r>
          </a:p>
        </p:txBody>
      </p:sp>
      <p:sp>
        <p:nvSpPr>
          <p:cNvPr id="45" name="Rectangle: Rounded Corners 111">
            <a:extLst>
              <a:ext uri="{FF2B5EF4-FFF2-40B4-BE49-F238E27FC236}">
                <a16:creationId xmlns:a16="http://schemas.microsoft.com/office/drawing/2014/main" id="{7EE58A5F-1272-44C5-AB76-6C6CBFA23510}"/>
              </a:ext>
            </a:extLst>
          </p:cNvPr>
          <p:cNvSpPr/>
          <p:nvPr/>
        </p:nvSpPr>
        <p:spPr>
          <a:xfrm rot="5400000">
            <a:off x="9794269" y="4014173"/>
            <a:ext cx="1139169" cy="264925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112">
            <a:extLst>
              <a:ext uri="{FF2B5EF4-FFF2-40B4-BE49-F238E27FC236}">
                <a16:creationId xmlns:a16="http://schemas.microsoft.com/office/drawing/2014/main" id="{5102BBF1-99F5-4F29-BBE5-FC43B4C6556E}"/>
              </a:ext>
            </a:extLst>
          </p:cNvPr>
          <p:cNvSpPr/>
          <p:nvPr/>
        </p:nvSpPr>
        <p:spPr>
          <a:xfrm>
            <a:off x="9067473" y="4787344"/>
            <a:ext cx="2620529" cy="27536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Video Games (1)</a:t>
            </a:r>
          </a:p>
        </p:txBody>
      </p:sp>
      <p:pic>
        <p:nvPicPr>
          <p:cNvPr id="58" name="Picture 42" descr="Image result for hbo logo&quot;">
            <a:extLst>
              <a:ext uri="{FF2B5EF4-FFF2-40B4-BE49-F238E27FC236}">
                <a16:creationId xmlns:a16="http://schemas.microsoft.com/office/drawing/2014/main" id="{A77DE1A3-8583-48E3-8A60-569BC1BD8742}"/>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7129290" y="5121990"/>
            <a:ext cx="1374258" cy="68713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4" descr="Image result for xbox game pass&quot;">
            <a:extLst>
              <a:ext uri="{FF2B5EF4-FFF2-40B4-BE49-F238E27FC236}">
                <a16:creationId xmlns:a16="http://schemas.microsoft.com/office/drawing/2014/main" id="{F3E49751-128B-4C50-8E6A-F7637350DA48}"/>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0015166" y="5115925"/>
            <a:ext cx="753467" cy="75346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DA647A66-90B8-4507-9A66-6C5B6E52F6AC}"/>
              </a:ext>
            </a:extLst>
          </p:cNvPr>
          <p:cNvSpPr txBox="1"/>
          <p:nvPr/>
        </p:nvSpPr>
        <p:spPr>
          <a:xfrm>
            <a:off x="526244" y="6135395"/>
            <a:ext cx="11214418" cy="415498"/>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 Ad-supported TV network count (+) because regionally aired sporting events are allocated to one primary network even though they can air on multiple RSNs. Video Streaming platform count (+) because The Game Awards aired across various streaming platforms.</a:t>
            </a:r>
            <a:endParaRPr lang="en-US" sz="700" dirty="0">
              <a:solidFill>
                <a:srgbClr val="FF0000"/>
              </a:solidFill>
              <a:latin typeface="Helvetica" panose="020B0604020202020204" pitchFamily="34" charset="0"/>
              <a:cs typeface="Helvetica" panose="020B0604020202020204" pitchFamily="34" charset="0"/>
            </a:endParaRPr>
          </a:p>
        </p:txBody>
      </p:sp>
      <p:sp>
        <p:nvSpPr>
          <p:cNvPr id="61" name="TextBox 60"/>
          <p:cNvSpPr txBox="1"/>
          <p:nvPr/>
        </p:nvSpPr>
        <p:spPr>
          <a:xfrm>
            <a:off x="10701799" y="5080956"/>
            <a:ext cx="225618" cy="261610"/>
          </a:xfrm>
          <a:prstGeom prst="rect">
            <a:avLst/>
          </a:prstGeom>
          <a:noFill/>
        </p:spPr>
        <p:txBody>
          <a:bodyPr wrap="square" rtlCol="0">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70518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184">
            <a:extLst>
              <a:ext uri="{FF2B5EF4-FFF2-40B4-BE49-F238E27FC236}">
                <a16:creationId xmlns:a16="http://schemas.microsoft.com/office/drawing/2014/main" id="{6B345190-1880-4F86-8C13-CD71A196044D}"/>
              </a:ext>
            </a:extLst>
          </p:cNvPr>
          <p:cNvSpPr/>
          <p:nvPr/>
        </p:nvSpPr>
        <p:spPr>
          <a:xfrm>
            <a:off x="-21520" y="169835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49805"/>
            <a:ext cx="11465730" cy="861774"/>
          </a:xfrm>
          <a:prstGeom prst="rect">
            <a:avLst/>
          </a:prstGeom>
        </p:spPr>
        <p:txBody>
          <a:bodyPr wrap="square">
            <a:spAutoFit/>
          </a:bodyPr>
          <a:lstStyle/>
          <a:p>
            <a:r>
              <a:rPr lang="en-US" sz="2500" b="1" dirty="0">
                <a:solidFill>
                  <a:srgbClr val="1F1A62"/>
                </a:solidFill>
                <a:latin typeface="Helvetica" pitchFamily="2" charset="0"/>
              </a:rPr>
              <a:t>Within premium video platforms and networks, </a:t>
            </a:r>
            <a:r>
              <a:rPr lang="en-US" sz="2500" b="1" dirty="0">
                <a:solidFill>
                  <a:srgbClr val="E84A99"/>
                </a:solidFill>
                <a:latin typeface="Helvetica" pitchFamily="2" charset="0"/>
              </a:rPr>
              <a:t>over</a:t>
            </a:r>
            <a:r>
              <a:rPr lang="en-US" sz="2500" b="1" dirty="0">
                <a:solidFill>
                  <a:srgbClr val="1F1A62"/>
                </a:solidFill>
                <a:latin typeface="Helvetica" pitchFamily="2" charset="0"/>
              </a:rPr>
              <a:t> </a:t>
            </a:r>
            <a:r>
              <a:rPr lang="en-US" sz="2500" b="1" dirty="0">
                <a:solidFill>
                  <a:srgbClr val="E84A99"/>
                </a:solidFill>
                <a:latin typeface="Helvetica" pitchFamily="2" charset="0"/>
              </a:rPr>
              <a:t>127</a:t>
            </a:r>
            <a:r>
              <a:rPr lang="en-US" sz="2500" b="1" dirty="0">
                <a:solidFill>
                  <a:srgbClr val="1F1A62"/>
                </a:solidFill>
                <a:latin typeface="Helvetica" pitchFamily="2" charset="0"/>
              </a:rPr>
              <a:t> individual pieces of content trended in the top 10 during 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87" name="Slide Number Placeholder 5">
            <a:extLst>
              <a:ext uri="{FF2B5EF4-FFF2-40B4-BE49-F238E27FC236}">
                <a16:creationId xmlns:a16="http://schemas.microsoft.com/office/drawing/2014/main" id="{445FCDB8-2931-41C7-90EB-47E2590A2AC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13</a:t>
            </a:fld>
            <a:endParaRPr lang="en-US" dirty="0"/>
          </a:p>
        </p:txBody>
      </p:sp>
      <p:sp>
        <p:nvSpPr>
          <p:cNvPr id="40" name="Triangle 30">
            <a:extLst>
              <a:ext uri="{FF2B5EF4-FFF2-40B4-BE49-F238E27FC236}">
                <a16:creationId xmlns:a16="http://schemas.microsoft.com/office/drawing/2014/main" id="{8821C50F-3876-4763-8E28-BE8B81951DB9}"/>
              </a:ext>
            </a:extLst>
          </p:cNvPr>
          <p:cNvSpPr/>
          <p:nvPr/>
        </p:nvSpPr>
        <p:spPr>
          <a:xfrm rot="5400000">
            <a:off x="543356" y="129698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0DC7D12-6F67-4CC7-B11D-9EDC07A58395}"/>
              </a:ext>
            </a:extLst>
          </p:cNvPr>
          <p:cNvSpPr txBox="1"/>
          <p:nvPr/>
        </p:nvSpPr>
        <p:spPr>
          <a:xfrm>
            <a:off x="745341" y="1205556"/>
            <a:ext cx="11489696" cy="338554"/>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Programming included live sports, award shows, reality TV, scripted dramas, movies, current events and news </a:t>
            </a:r>
          </a:p>
        </p:txBody>
      </p:sp>
      <p:sp>
        <p:nvSpPr>
          <p:cNvPr id="43" name="Rectangle: Rounded Corners 42">
            <a:extLst>
              <a:ext uri="{FF2B5EF4-FFF2-40B4-BE49-F238E27FC236}">
                <a16:creationId xmlns:a16="http://schemas.microsoft.com/office/drawing/2014/main" id="{7CB40099-7906-484F-8427-499557A75BDD}"/>
              </a:ext>
            </a:extLst>
          </p:cNvPr>
          <p:cNvSpPr/>
          <p:nvPr/>
        </p:nvSpPr>
        <p:spPr>
          <a:xfrm>
            <a:off x="507763" y="1951322"/>
            <a:ext cx="5831754" cy="3966812"/>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C360F4F5-FF0F-47CA-8FFC-CAC223DA389C}"/>
              </a:ext>
            </a:extLst>
          </p:cNvPr>
          <p:cNvSpPr/>
          <p:nvPr/>
        </p:nvSpPr>
        <p:spPr>
          <a:xfrm>
            <a:off x="507763" y="1941514"/>
            <a:ext cx="5831754" cy="693534"/>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Helvetica" pitchFamily="2" charset="0"/>
              </a:rPr>
              <a:t>Ad-Supported TV (102+)</a:t>
            </a:r>
          </a:p>
        </p:txBody>
      </p:sp>
      <p:sp>
        <p:nvSpPr>
          <p:cNvPr id="45" name="Rectangle: Rounded Corners 44">
            <a:extLst>
              <a:ext uri="{FF2B5EF4-FFF2-40B4-BE49-F238E27FC236}">
                <a16:creationId xmlns:a16="http://schemas.microsoft.com/office/drawing/2014/main" id="{BCFF17A1-B068-46C6-BB76-230D091CBDF4}"/>
              </a:ext>
            </a:extLst>
          </p:cNvPr>
          <p:cNvSpPr/>
          <p:nvPr/>
        </p:nvSpPr>
        <p:spPr>
          <a:xfrm>
            <a:off x="6381013" y="1953380"/>
            <a:ext cx="5285993" cy="164992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91F538EB-DD4E-4B61-83C8-7D5250324EFC}"/>
              </a:ext>
            </a:extLst>
          </p:cNvPr>
          <p:cNvSpPr/>
          <p:nvPr/>
        </p:nvSpPr>
        <p:spPr>
          <a:xfrm>
            <a:off x="6388332" y="1951730"/>
            <a:ext cx="5282919" cy="41224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Video Streaming (17)</a:t>
            </a:r>
          </a:p>
        </p:txBody>
      </p:sp>
      <p:sp>
        <p:nvSpPr>
          <p:cNvPr id="47" name="Rectangle: Rounded Corners 46">
            <a:extLst>
              <a:ext uri="{FF2B5EF4-FFF2-40B4-BE49-F238E27FC236}">
                <a16:creationId xmlns:a16="http://schemas.microsoft.com/office/drawing/2014/main" id="{9E7D5E3A-F7D0-4674-8F3A-060A28306EE8}"/>
              </a:ext>
            </a:extLst>
          </p:cNvPr>
          <p:cNvSpPr/>
          <p:nvPr/>
        </p:nvSpPr>
        <p:spPr>
          <a:xfrm rot="5400000">
            <a:off x="8483502" y="1549655"/>
            <a:ext cx="1084653" cy="529133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6F7CDC99-6EAE-4FF7-AB78-AEB8349B6BBC}"/>
              </a:ext>
            </a:extLst>
          </p:cNvPr>
          <p:cNvSpPr/>
          <p:nvPr/>
        </p:nvSpPr>
        <p:spPr>
          <a:xfrm>
            <a:off x="6380640" y="3652995"/>
            <a:ext cx="5290856" cy="36377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Cinema (6)</a:t>
            </a:r>
          </a:p>
        </p:txBody>
      </p:sp>
      <p:pic>
        <p:nvPicPr>
          <p:cNvPr id="2" name="Picture 1"/>
          <p:cNvPicPr>
            <a:picLocks noChangeAspect="1"/>
          </p:cNvPicPr>
          <p:nvPr/>
        </p:nvPicPr>
        <p:blipFill>
          <a:blip r:embed="rId4"/>
          <a:srcRect/>
          <a:stretch/>
        </p:blipFill>
        <p:spPr>
          <a:xfrm>
            <a:off x="623215" y="2810909"/>
            <a:ext cx="5624645" cy="2978102"/>
          </a:xfrm>
          <a:prstGeom prst="rect">
            <a:avLst/>
          </a:prstGeom>
        </p:spPr>
      </p:pic>
      <p:pic>
        <p:nvPicPr>
          <p:cNvPr id="3" name="Picture 2">
            <a:extLst>
              <a:ext uri="{FF2B5EF4-FFF2-40B4-BE49-F238E27FC236}">
                <a16:creationId xmlns:a16="http://schemas.microsoft.com/office/drawing/2014/main" id="{18619B1B-9FD0-457E-8B55-5489B06AD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43012" y="4072674"/>
            <a:ext cx="452674" cy="617836"/>
          </a:xfrm>
          <a:prstGeom prst="rect">
            <a:avLst/>
          </a:prstGeom>
        </p:spPr>
      </p:pic>
      <p:pic>
        <p:nvPicPr>
          <p:cNvPr id="6" name="Picture 2" descr="Image result for wwe tlc">
            <a:extLst>
              <a:ext uri="{FF2B5EF4-FFF2-40B4-BE49-F238E27FC236}">
                <a16:creationId xmlns:a16="http://schemas.microsoft.com/office/drawing/2014/main" id="{053C0832-6CC8-41ED-B006-2CB8B361249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9463" y="2421497"/>
            <a:ext cx="624778" cy="723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h3h3 productions logo">
            <a:extLst>
              <a:ext uri="{FF2B5EF4-FFF2-40B4-BE49-F238E27FC236}">
                <a16:creationId xmlns:a16="http://schemas.microsoft.com/office/drawing/2014/main" id="{2E53F1CF-6F4A-45E8-8D17-7AF4D68C9B9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436538" y="3160732"/>
            <a:ext cx="451050" cy="4008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variety magazine on youtube billie eilish &amp; finneas talk writing 'bad guy' and react to their grammy nominations">
            <a:extLst>
              <a:ext uri="{FF2B5EF4-FFF2-40B4-BE49-F238E27FC236}">
                <a16:creationId xmlns:a16="http://schemas.microsoft.com/office/drawing/2014/main" id="{11D1B035-46C3-43DC-A6BD-7C7DC3F0324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904778" y="3166466"/>
            <a:ext cx="732882" cy="4122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aewdark&quot;">
            <a:extLst>
              <a:ext uri="{FF2B5EF4-FFF2-40B4-BE49-F238E27FC236}">
                <a16:creationId xmlns:a16="http://schemas.microsoft.com/office/drawing/2014/main" id="{9556C96F-7078-4C39-8836-D375CC1DD872}"/>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8778440" y="3025873"/>
            <a:ext cx="473020" cy="2961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8" descr="Image result for dazn on youtube logo&quot;">
            <a:extLst>
              <a:ext uri="{FF2B5EF4-FFF2-40B4-BE49-F238E27FC236}">
                <a16:creationId xmlns:a16="http://schemas.microsoft.com/office/drawing/2014/main" id="{F2765871-1798-4F1F-9D1B-28133A65F1C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218606" y="2888778"/>
            <a:ext cx="933125" cy="3892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ufcdc&quot;">
            <a:extLst>
              <a:ext uri="{FF2B5EF4-FFF2-40B4-BE49-F238E27FC236}">
                <a16:creationId xmlns:a16="http://schemas.microsoft.com/office/drawing/2014/main" id="{6BD61DA1-109F-4AC3-ACB3-3805AE25DFA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804609" y="2431997"/>
            <a:ext cx="881706" cy="4061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vudu logo&quot;">
            <a:extLst>
              <a:ext uri="{FF2B5EF4-FFF2-40B4-BE49-F238E27FC236}">
                <a16:creationId xmlns:a16="http://schemas.microsoft.com/office/drawing/2014/main" id="{0AAC8ADA-57D5-4518-86F5-A0A45FA92F4F}"/>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812507" y="2551953"/>
            <a:ext cx="716077" cy="221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Image result for Boxing: Clash on the Dunes: Heavyweight Championship of the World&quot;">
            <a:extLst>
              <a:ext uri="{FF2B5EF4-FFF2-40B4-BE49-F238E27FC236}">
                <a16:creationId xmlns:a16="http://schemas.microsoft.com/office/drawing/2014/main" id="{DF0D0C7C-AEA0-405D-B6B6-FD592721F4FB}"/>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772912" y="2442806"/>
            <a:ext cx="901173" cy="407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Image result for the mandalorian&quot;">
            <a:extLst>
              <a:ext uri="{FF2B5EF4-FFF2-40B4-BE49-F238E27FC236}">
                <a16:creationId xmlns:a16="http://schemas.microsoft.com/office/drawing/2014/main" id="{F0BDCCB4-85E8-403D-84C8-A677B1CA6D72}"/>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8206386" y="2430132"/>
            <a:ext cx="523622" cy="6473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Image result for the witcher&quot;">
            <a:extLst>
              <a:ext uri="{FF2B5EF4-FFF2-40B4-BE49-F238E27FC236}">
                <a16:creationId xmlns:a16="http://schemas.microsoft.com/office/drawing/2014/main" id="{0F282C61-5CFB-4F3C-B1CE-BC1B4D52DF3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1175761" y="2905717"/>
            <a:ext cx="465473" cy="6396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wwe starrcade&quot;">
            <a:extLst>
              <a:ext uri="{FF2B5EF4-FFF2-40B4-BE49-F238E27FC236}">
                <a16:creationId xmlns:a16="http://schemas.microsoft.com/office/drawing/2014/main" id="{F9AE6B69-2432-478E-97AC-69BC67460251}"/>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10207522" y="3343375"/>
            <a:ext cx="933126" cy="2353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joe bobs red christmas&quot;">
            <a:extLst>
              <a:ext uri="{FF2B5EF4-FFF2-40B4-BE49-F238E27FC236}">
                <a16:creationId xmlns:a16="http://schemas.microsoft.com/office/drawing/2014/main" id="{113631C7-2DDE-4E3A-A035-831D9EEFD3A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080818" y="2411520"/>
            <a:ext cx="550753" cy="71926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ufc 245 early prelims&quot;">
            <a:extLst>
              <a:ext uri="{FF2B5EF4-FFF2-40B4-BE49-F238E27FC236}">
                <a16:creationId xmlns:a16="http://schemas.microsoft.com/office/drawing/2014/main" id="{69AB6A66-44DC-479E-8C82-735CF933F9D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p:blipFill>
        <p:spPr bwMode="auto">
          <a:xfrm>
            <a:off x="7708860" y="3164703"/>
            <a:ext cx="996524" cy="3779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percy jackson&quot;">
            <a:extLst>
              <a:ext uri="{FF2B5EF4-FFF2-40B4-BE49-F238E27FC236}">
                <a16:creationId xmlns:a16="http://schemas.microsoft.com/office/drawing/2014/main" id="{C9626543-30CE-4640-859F-EC0841B2702F}"/>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7546148" y="4083083"/>
            <a:ext cx="452674" cy="5970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the rise of skywalker&quot;">
            <a:extLst>
              <a:ext uri="{FF2B5EF4-FFF2-40B4-BE49-F238E27FC236}">
                <a16:creationId xmlns:a16="http://schemas.microsoft.com/office/drawing/2014/main" id="{C1759D42-E1B0-405D-BBEA-BB2F5254E1C7}"/>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9139876" y="4067711"/>
            <a:ext cx="519668" cy="6277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Image result for the last jedi&quot;">
            <a:extLst>
              <a:ext uri="{FF2B5EF4-FFF2-40B4-BE49-F238E27FC236}">
                <a16:creationId xmlns:a16="http://schemas.microsoft.com/office/drawing/2014/main" id="{6FBF94AF-791C-4E60-935E-E1A1149BCADF}"/>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0003734" y="4067711"/>
            <a:ext cx="519668" cy="62776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Image result for home alone 3&quot;">
            <a:extLst>
              <a:ext uri="{FF2B5EF4-FFF2-40B4-BE49-F238E27FC236}">
                <a16:creationId xmlns:a16="http://schemas.microsoft.com/office/drawing/2014/main" id="{1640D2FD-FF9C-4323-BE71-7872435B1FE2}"/>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10867593" y="4067711"/>
            <a:ext cx="519668" cy="62776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Image result for endgame&quot;">
            <a:extLst>
              <a:ext uri="{FF2B5EF4-FFF2-40B4-BE49-F238E27FC236}">
                <a16:creationId xmlns:a16="http://schemas.microsoft.com/office/drawing/2014/main" id="{856A6504-00FC-401D-B9EE-89285734F8FC}"/>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6749284" y="4079556"/>
            <a:ext cx="452674" cy="604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valanche100t">
            <a:extLst>
              <a:ext uri="{FF2B5EF4-FFF2-40B4-BE49-F238E27FC236}">
                <a16:creationId xmlns:a16="http://schemas.microsoft.com/office/drawing/2014/main" id="{D67E8B9C-B1F2-49D3-B885-B55B9E4A428B}"/>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9280560" y="3322047"/>
            <a:ext cx="887676" cy="2616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he game awards">
            <a:extLst>
              <a:ext uri="{FF2B5EF4-FFF2-40B4-BE49-F238E27FC236}">
                <a16:creationId xmlns:a16="http://schemas.microsoft.com/office/drawing/2014/main" id="{774E3081-5087-4E94-9E01-BF7ABCA397F8}"/>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9295214" y="2879639"/>
            <a:ext cx="887675" cy="40783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0BE8588F-7D9C-4AA8-BCCE-3D62A9694440}"/>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58" name="Picture 4" descr="Image result for ufc245&quot;">
            <a:extLst>
              <a:ext uri="{FF2B5EF4-FFF2-40B4-BE49-F238E27FC236}">
                <a16:creationId xmlns:a16="http://schemas.microsoft.com/office/drawing/2014/main" id="{EC4095B0-8230-469D-8E1F-3E73077F8646}"/>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7673067" y="2400890"/>
            <a:ext cx="490646" cy="7057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DA647A66-90B8-4507-9A66-6C5B6E52F6AC}"/>
              </a:ext>
            </a:extLst>
          </p:cNvPr>
          <p:cNvSpPr txBox="1"/>
          <p:nvPr/>
        </p:nvSpPr>
        <p:spPr>
          <a:xfrm>
            <a:off x="526244" y="6246448"/>
            <a:ext cx="11465730" cy="307777"/>
          </a:xfrm>
          <a:prstGeom prst="rect">
            <a:avLst/>
          </a:prstGeom>
          <a:noFill/>
        </p:spPr>
        <p:txBody>
          <a:bodyPr wrap="square" rtlCol="0">
            <a:spAutoFit/>
          </a:bodyPr>
          <a:lstStyle/>
          <a:p>
            <a:pPr>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 *Xbox Game Pass is a video game subscription service. Ad-supported TV program count (+) because TV-related news topics can be trending due to coverage across multiple news programs.</a:t>
            </a:r>
          </a:p>
        </p:txBody>
      </p:sp>
      <p:sp>
        <p:nvSpPr>
          <p:cNvPr id="59" name="Rectangle: Rounded Corners 95">
            <a:extLst>
              <a:ext uri="{FF2B5EF4-FFF2-40B4-BE49-F238E27FC236}">
                <a16:creationId xmlns:a16="http://schemas.microsoft.com/office/drawing/2014/main" id="{E94D2775-9CF5-4CAA-AA01-8F0156BD6C7D}"/>
              </a:ext>
            </a:extLst>
          </p:cNvPr>
          <p:cNvSpPr/>
          <p:nvPr/>
        </p:nvSpPr>
        <p:spPr>
          <a:xfrm rot="5400000">
            <a:off x="7122448" y="4027541"/>
            <a:ext cx="1139170" cy="2622517"/>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96">
            <a:extLst>
              <a:ext uri="{FF2B5EF4-FFF2-40B4-BE49-F238E27FC236}">
                <a16:creationId xmlns:a16="http://schemas.microsoft.com/office/drawing/2014/main" id="{B160B199-BE25-43EB-92CF-0EA877A9C122}"/>
              </a:ext>
            </a:extLst>
          </p:cNvPr>
          <p:cNvSpPr/>
          <p:nvPr/>
        </p:nvSpPr>
        <p:spPr>
          <a:xfrm>
            <a:off x="6391167" y="4787342"/>
            <a:ext cx="2593765" cy="25320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Pay-TV (1)</a:t>
            </a:r>
          </a:p>
        </p:txBody>
      </p:sp>
      <p:sp>
        <p:nvSpPr>
          <p:cNvPr id="62" name="Rectangle: Rounded Corners 111">
            <a:extLst>
              <a:ext uri="{FF2B5EF4-FFF2-40B4-BE49-F238E27FC236}">
                <a16:creationId xmlns:a16="http://schemas.microsoft.com/office/drawing/2014/main" id="{7EE58A5F-1272-44C5-AB76-6C6CBFA23510}"/>
              </a:ext>
            </a:extLst>
          </p:cNvPr>
          <p:cNvSpPr/>
          <p:nvPr/>
        </p:nvSpPr>
        <p:spPr>
          <a:xfrm rot="5400000">
            <a:off x="9794269" y="4014173"/>
            <a:ext cx="1139169" cy="264925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112">
            <a:extLst>
              <a:ext uri="{FF2B5EF4-FFF2-40B4-BE49-F238E27FC236}">
                <a16:creationId xmlns:a16="http://schemas.microsoft.com/office/drawing/2014/main" id="{5102BBF1-99F5-4F29-BBE5-FC43B4C6556E}"/>
              </a:ext>
            </a:extLst>
          </p:cNvPr>
          <p:cNvSpPr/>
          <p:nvPr/>
        </p:nvSpPr>
        <p:spPr>
          <a:xfrm>
            <a:off x="9067473" y="4787344"/>
            <a:ext cx="2620529" cy="27536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Video Games (1)</a:t>
            </a:r>
          </a:p>
        </p:txBody>
      </p:sp>
      <p:pic>
        <p:nvPicPr>
          <p:cNvPr id="68" name="Picture 2" descr="Image result for watchmen&quot;">
            <a:extLst>
              <a:ext uri="{FF2B5EF4-FFF2-40B4-BE49-F238E27FC236}">
                <a16:creationId xmlns:a16="http://schemas.microsoft.com/office/drawing/2014/main" id="{D2C67C66-7662-4FF5-A741-7993C9F6F31D}"/>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7503032" y="5123023"/>
            <a:ext cx="477757" cy="71663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69" name="Picture 44" descr="Image result for xbox game pass&quot;">
            <a:extLst>
              <a:ext uri="{FF2B5EF4-FFF2-40B4-BE49-F238E27FC236}">
                <a16:creationId xmlns:a16="http://schemas.microsoft.com/office/drawing/2014/main" id="{8E0E417D-C423-42CF-86F3-C5F4DFE39D34}"/>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9932735" y="5107237"/>
            <a:ext cx="747761" cy="747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27407" y="5080956"/>
            <a:ext cx="225618" cy="261610"/>
          </a:xfrm>
          <a:prstGeom prst="rect">
            <a:avLst/>
          </a:prstGeom>
          <a:noFill/>
        </p:spPr>
        <p:txBody>
          <a:bodyPr wrap="square" rtlCol="0">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82546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74FF90-1FE3-46E8-9E63-A0815F67532E}"/>
              </a:ext>
            </a:extLst>
          </p:cNvPr>
          <p:cNvSpPr/>
          <p:nvPr/>
        </p:nvSpPr>
        <p:spPr>
          <a:xfrm>
            <a:off x="-43038"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378104" cy="892552"/>
          </a:xfrm>
          <a:prstGeom prst="rect">
            <a:avLst/>
          </a:prstGeom>
        </p:spPr>
        <p:txBody>
          <a:bodyPr wrap="square">
            <a:spAutoFit/>
          </a:bodyPr>
          <a:lstStyle/>
          <a:p>
            <a:r>
              <a:rPr lang="en-US" sz="2600" b="1" dirty="0">
                <a:solidFill>
                  <a:srgbClr val="1F1A62"/>
                </a:solidFill>
                <a:latin typeface="Helvetica" pitchFamily="2" charset="0"/>
              </a:rPr>
              <a:t>When it comes to premium video content, nothing else spurs online conversations at scale like ad-supported TV programs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154311218"/>
              </p:ext>
            </p:extLst>
          </p:nvPr>
        </p:nvGraphicFramePr>
        <p:xfrm>
          <a:off x="0" y="1770704"/>
          <a:ext cx="12191997" cy="3973161"/>
        </p:xfrm>
        <a:graphic>
          <a:graphicData uri="http://schemas.openxmlformats.org/drawingml/2006/chart">
            <c:chart xmlns:c="http://schemas.openxmlformats.org/drawingml/2006/chart" xmlns:r="http://schemas.openxmlformats.org/officeDocument/2006/relationships" r:id="rId3"/>
          </a:graphicData>
        </a:graphic>
      </p:graphicFrame>
      <p:sp>
        <p:nvSpPr>
          <p:cNvPr id="5" name="Speech Bubble: Rectangle with Corners Rounded 4">
            <a:extLst>
              <a:ext uri="{FF2B5EF4-FFF2-40B4-BE49-F238E27FC236}">
                <a16:creationId xmlns:a16="http://schemas.microsoft.com/office/drawing/2014/main" id="{79A58DB3-184C-48C8-AE88-10376A9A0633}"/>
              </a:ext>
            </a:extLst>
          </p:cNvPr>
          <p:cNvSpPr/>
          <p:nvPr/>
        </p:nvSpPr>
        <p:spPr>
          <a:xfrm>
            <a:off x="5436009" y="5140953"/>
            <a:ext cx="690336" cy="217015"/>
          </a:xfrm>
          <a:prstGeom prst="wedgeRoundRectCallout">
            <a:avLst>
              <a:gd name="adj1" fmla="val -22504"/>
              <a:gd name="adj2" fmla="val -101424"/>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The </a:t>
            </a:r>
            <a:br>
              <a:rPr lang="en-US" sz="650" dirty="0">
                <a:solidFill>
                  <a:schemeClr val="bg1"/>
                </a:solidFill>
                <a:latin typeface="Helvetica Light" panose="020B0403020202020204"/>
                <a:cs typeface="Helvetica" panose="020B0604020202020204" pitchFamily="34" charset="0"/>
              </a:rPr>
            </a:br>
            <a:r>
              <a:rPr lang="en-US" sz="650" dirty="0" err="1">
                <a:solidFill>
                  <a:schemeClr val="bg1"/>
                </a:solidFill>
                <a:latin typeface="Helvetica Light" panose="020B0403020202020204"/>
                <a:cs typeface="Helvetica" panose="020B0604020202020204" pitchFamily="34" charset="0"/>
              </a:rPr>
              <a:t>Mandalorian</a:t>
            </a:r>
            <a:endParaRPr lang="en-US" sz="650" dirty="0">
              <a:solidFill>
                <a:schemeClr val="bg1"/>
              </a:solidFill>
              <a:latin typeface="Helvetica Light" panose="020B0403020202020204"/>
              <a:cs typeface="Helvetica" panose="020B0604020202020204" pitchFamily="34" charset="0"/>
            </a:endParaRPr>
          </a:p>
        </p:txBody>
      </p:sp>
      <p:sp>
        <p:nvSpPr>
          <p:cNvPr id="21" name="Speech Bubble: Rectangle with Corners Rounded 20">
            <a:extLst>
              <a:ext uri="{FF2B5EF4-FFF2-40B4-BE49-F238E27FC236}">
                <a16:creationId xmlns:a16="http://schemas.microsoft.com/office/drawing/2014/main" id="{BE659CDA-BBD1-47BB-80C9-1499A14373EB}"/>
              </a:ext>
            </a:extLst>
          </p:cNvPr>
          <p:cNvSpPr/>
          <p:nvPr/>
        </p:nvSpPr>
        <p:spPr>
          <a:xfrm>
            <a:off x="7098723" y="5140953"/>
            <a:ext cx="663280" cy="210196"/>
          </a:xfrm>
          <a:prstGeom prst="wedgeRoundRectCallout">
            <a:avLst>
              <a:gd name="adj1" fmla="val -12645"/>
              <a:gd name="adj2" fmla="val -99925"/>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The Witcher</a:t>
            </a:r>
          </a:p>
        </p:txBody>
      </p:sp>
      <p:sp>
        <p:nvSpPr>
          <p:cNvPr id="22" name="Speech Bubble: Rectangle with Corners Rounded 21">
            <a:extLst>
              <a:ext uri="{FF2B5EF4-FFF2-40B4-BE49-F238E27FC236}">
                <a16:creationId xmlns:a16="http://schemas.microsoft.com/office/drawing/2014/main" id="{B9456A32-3FF4-44A0-8C76-3E4E52E40B93}"/>
              </a:ext>
            </a:extLst>
          </p:cNvPr>
          <p:cNvSpPr/>
          <p:nvPr/>
        </p:nvSpPr>
        <p:spPr>
          <a:xfrm>
            <a:off x="7911210" y="5140953"/>
            <a:ext cx="612234" cy="210196"/>
          </a:xfrm>
          <a:prstGeom prst="wedgeRoundRectCallout">
            <a:avLst>
              <a:gd name="adj1" fmla="val 6359"/>
              <a:gd name="adj2" fmla="val -106900"/>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Watchmen</a:t>
            </a:r>
          </a:p>
        </p:txBody>
      </p:sp>
      <p:sp>
        <p:nvSpPr>
          <p:cNvPr id="23" name="Speech Bubble: Rectangle with Corners Rounded 22">
            <a:extLst>
              <a:ext uri="{FF2B5EF4-FFF2-40B4-BE49-F238E27FC236}">
                <a16:creationId xmlns:a16="http://schemas.microsoft.com/office/drawing/2014/main" id="{4A58B246-C9F1-46C2-B614-C5DD9F2CADE5}"/>
              </a:ext>
            </a:extLst>
          </p:cNvPr>
          <p:cNvSpPr/>
          <p:nvPr/>
        </p:nvSpPr>
        <p:spPr>
          <a:xfrm>
            <a:off x="1971736" y="5140953"/>
            <a:ext cx="662693" cy="541287"/>
          </a:xfrm>
          <a:prstGeom prst="wedgeRoundRectCallout">
            <a:avLst>
              <a:gd name="adj1" fmla="val -6209"/>
              <a:gd name="adj2" fmla="val -66830"/>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-AEW Dark</a:t>
            </a:r>
          </a:p>
          <a:p>
            <a:r>
              <a:rPr lang="en-US" sz="650" dirty="0">
                <a:solidFill>
                  <a:schemeClr val="bg1"/>
                </a:solidFill>
                <a:latin typeface="Helvetica Light" panose="020B0403020202020204"/>
                <a:cs typeface="Helvetica" panose="020B0604020202020204" pitchFamily="34" charset="0"/>
              </a:rPr>
              <a:t>-Variety</a:t>
            </a:r>
          </a:p>
          <a:p>
            <a:r>
              <a:rPr lang="en-US" sz="650" dirty="0">
                <a:solidFill>
                  <a:schemeClr val="bg1"/>
                </a:solidFill>
                <a:latin typeface="Helvetica Light" panose="020B0403020202020204"/>
                <a:cs typeface="Helvetica" panose="020B0604020202020204" pitchFamily="34" charset="0"/>
              </a:rPr>
              <a:t>-H3H3</a:t>
            </a:r>
          </a:p>
          <a:p>
            <a:r>
              <a:rPr lang="en-US" sz="650" dirty="0">
                <a:solidFill>
                  <a:schemeClr val="bg1"/>
                </a:solidFill>
                <a:latin typeface="Helvetica Light" panose="020B0403020202020204"/>
                <a:cs typeface="Helvetica" panose="020B0604020202020204" pitchFamily="34" charset="0"/>
              </a:rPr>
              <a:t>-DAZN YT</a:t>
            </a:r>
          </a:p>
          <a:p>
            <a:r>
              <a:rPr lang="en-US" sz="650" dirty="0">
                <a:solidFill>
                  <a:schemeClr val="bg1"/>
                </a:solidFill>
                <a:latin typeface="Helvetica Light" panose="020B0403020202020204"/>
                <a:cs typeface="Helvetica" panose="020B0604020202020204" pitchFamily="34" charset="0"/>
              </a:rPr>
              <a:t>-Avalanche</a:t>
            </a:r>
          </a:p>
        </p:txBody>
      </p:sp>
      <p:sp>
        <p:nvSpPr>
          <p:cNvPr id="29" name="Speech Bubble: Rectangle with Corners Rounded 28">
            <a:extLst>
              <a:ext uri="{FF2B5EF4-FFF2-40B4-BE49-F238E27FC236}">
                <a16:creationId xmlns:a16="http://schemas.microsoft.com/office/drawing/2014/main" id="{18CF014B-DD51-4EC5-BB11-C26D4F5FA7E7}"/>
              </a:ext>
            </a:extLst>
          </p:cNvPr>
          <p:cNvSpPr/>
          <p:nvPr/>
        </p:nvSpPr>
        <p:spPr>
          <a:xfrm>
            <a:off x="214184" y="5229362"/>
            <a:ext cx="1733579" cy="656001"/>
          </a:xfrm>
          <a:prstGeom prst="wedgeRoundRectCallout">
            <a:avLst>
              <a:gd name="adj1" fmla="val 20824"/>
              <a:gd name="adj2" fmla="val -69917"/>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 -Star Wars: The Rise of the Skywalker</a:t>
            </a:r>
          </a:p>
          <a:p>
            <a:r>
              <a:rPr lang="en-US" sz="650" dirty="0">
                <a:solidFill>
                  <a:schemeClr val="bg1"/>
                </a:solidFill>
                <a:latin typeface="Helvetica Light" panose="020B0403020202020204"/>
                <a:cs typeface="Helvetica" panose="020B0604020202020204" pitchFamily="34" charset="0"/>
              </a:rPr>
              <a:t>-Star Wars: The Last Jedi</a:t>
            </a:r>
          </a:p>
          <a:p>
            <a:r>
              <a:rPr lang="en-US" sz="650" dirty="0">
                <a:solidFill>
                  <a:schemeClr val="bg1"/>
                </a:solidFill>
                <a:latin typeface="Helvetica Light" panose="020B0403020202020204"/>
                <a:cs typeface="Helvetica" panose="020B0604020202020204" pitchFamily="34" charset="0"/>
              </a:rPr>
              <a:t>-John Wick 4</a:t>
            </a:r>
          </a:p>
          <a:p>
            <a:r>
              <a:rPr lang="en-US" sz="650" dirty="0">
                <a:solidFill>
                  <a:schemeClr val="bg1"/>
                </a:solidFill>
                <a:latin typeface="Helvetica Light" panose="020B0403020202020204"/>
                <a:cs typeface="Helvetica" panose="020B0604020202020204" pitchFamily="34" charset="0"/>
              </a:rPr>
              <a:t>-Avengers: Endgame</a:t>
            </a:r>
          </a:p>
          <a:p>
            <a:r>
              <a:rPr lang="en-US" sz="650" dirty="0">
                <a:solidFill>
                  <a:schemeClr val="bg1"/>
                </a:solidFill>
                <a:latin typeface="Helvetica Light" panose="020B0403020202020204"/>
                <a:cs typeface="Helvetica" panose="020B0604020202020204" pitchFamily="34" charset="0"/>
              </a:rPr>
              <a:t>-Percy Jackson &amp; the Olympians</a:t>
            </a:r>
          </a:p>
          <a:p>
            <a:r>
              <a:rPr lang="en-US" sz="650" dirty="0">
                <a:solidFill>
                  <a:schemeClr val="bg1"/>
                </a:solidFill>
                <a:latin typeface="Helvetica Light" panose="020B0403020202020204"/>
                <a:cs typeface="Helvetica" panose="020B0604020202020204" pitchFamily="34" charset="0"/>
              </a:rPr>
              <a:t>-Home Alone 3</a:t>
            </a:r>
          </a:p>
        </p:txBody>
      </p:sp>
      <p:sp>
        <p:nvSpPr>
          <p:cNvPr id="20" name="Slide Number Placeholder 5">
            <a:extLst>
              <a:ext uri="{FF2B5EF4-FFF2-40B4-BE49-F238E27FC236}">
                <a16:creationId xmlns:a16="http://schemas.microsoft.com/office/drawing/2014/main" id="{F8D0FF00-A21D-40D4-9F8F-52F9485130C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27" name="Speech Bubble: Rectangle with Corners Rounded 26">
            <a:extLst>
              <a:ext uri="{FF2B5EF4-FFF2-40B4-BE49-F238E27FC236}">
                <a16:creationId xmlns:a16="http://schemas.microsoft.com/office/drawing/2014/main" id="{E2FE23B5-4E2F-44BC-A48F-464850D16AFD}"/>
              </a:ext>
            </a:extLst>
          </p:cNvPr>
          <p:cNvSpPr/>
          <p:nvPr/>
        </p:nvSpPr>
        <p:spPr>
          <a:xfrm>
            <a:off x="4788935" y="5859065"/>
            <a:ext cx="4108123" cy="219927"/>
          </a:xfrm>
          <a:prstGeom prst="wedgeRoundRectCallout">
            <a:avLst>
              <a:gd name="adj1" fmla="val -12095"/>
              <a:gd name="adj2" fmla="val -47640"/>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1B1464"/>
                </a:solidFill>
                <a:latin typeface="Helvetica" panose="020B0604020202020204" pitchFamily="2" charset="0"/>
                <a:cs typeface="Helvetica" panose="020B0604020202020204" pitchFamily="34" charset="0"/>
              </a:rPr>
              <a:t>Sample of Content From Non-TV Premium Video Platforms</a:t>
            </a:r>
          </a:p>
        </p:txBody>
      </p:sp>
      <p:cxnSp>
        <p:nvCxnSpPr>
          <p:cNvPr id="3" name="Straight Arrow Connector 2"/>
          <p:cNvCxnSpPr/>
          <p:nvPr/>
        </p:nvCxnSpPr>
        <p:spPr>
          <a:xfrm flipH="1">
            <a:off x="2348900" y="5969028"/>
            <a:ext cx="253505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8802043" y="5969028"/>
            <a:ext cx="2331136"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EEE1CD4-AC58-4BDE-9928-4BA07CB464D7}"/>
              </a:ext>
            </a:extLst>
          </p:cNvPr>
          <p:cNvSpPr txBox="1"/>
          <p:nvPr/>
        </p:nvSpPr>
        <p:spPr>
          <a:xfrm>
            <a:off x="526243" y="6137204"/>
            <a:ext cx="11139513" cy="415498"/>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Note: UFC 245: Las Vegas aired the early prelims on UFC </a:t>
            </a:r>
            <a:r>
              <a:rPr lang="en-US" dirty="0" err="1">
                <a:solidFill>
                  <a:srgbClr val="1B1464"/>
                </a:solidFill>
              </a:rPr>
              <a:t>Fightpass</a:t>
            </a:r>
            <a:r>
              <a:rPr lang="en-US" dirty="0">
                <a:solidFill>
                  <a:srgbClr val="1B1464"/>
                </a:solidFill>
              </a:rPr>
              <a:t> and the main card was on ESPN+ event &amp; UFC DC aired the early prelims on UFC </a:t>
            </a:r>
            <a:r>
              <a:rPr lang="en-US" dirty="0" err="1">
                <a:solidFill>
                  <a:srgbClr val="1B1464"/>
                </a:solidFill>
              </a:rPr>
              <a:t>Fightpass</a:t>
            </a:r>
            <a:r>
              <a:rPr lang="en-US" dirty="0">
                <a:solidFill>
                  <a:srgbClr val="1B1464"/>
                </a:solidFill>
              </a:rPr>
              <a:t> and the main card was on ESPN+. *Xbox Game Pass is a video game subscription service. **The Game Awards streamed across multiple platforms: Twitch, YouTube, Twitter, Facebook Live, Steam, Mixer, MLG, Caffeine, </a:t>
            </a:r>
            <a:r>
              <a:rPr lang="en-US" dirty="0" err="1">
                <a:solidFill>
                  <a:srgbClr val="1B1464"/>
                </a:solidFill>
              </a:rPr>
              <a:t>Playstation</a:t>
            </a:r>
            <a:r>
              <a:rPr lang="en-US" dirty="0">
                <a:solidFill>
                  <a:srgbClr val="1B1464"/>
                </a:solidFill>
              </a:rPr>
              <a:t>, IGN, </a:t>
            </a:r>
            <a:r>
              <a:rPr lang="en-US" dirty="0" err="1">
                <a:solidFill>
                  <a:srgbClr val="1B1464"/>
                </a:solidFill>
              </a:rPr>
              <a:t>Gamespot</a:t>
            </a:r>
            <a:r>
              <a:rPr lang="en-US" dirty="0">
                <a:solidFill>
                  <a:srgbClr val="1B1464"/>
                </a:solidFill>
              </a:rPr>
              <a:t> and Pluto TV. </a:t>
            </a:r>
          </a:p>
        </p:txBody>
      </p:sp>
      <p:sp>
        <p:nvSpPr>
          <p:cNvPr id="30" name="Rectangle 29">
            <a:extLst>
              <a:ext uri="{FF2B5EF4-FFF2-40B4-BE49-F238E27FC236}">
                <a16:creationId xmlns:a16="http://schemas.microsoft.com/office/drawing/2014/main" id="{BAEF6D61-941E-4911-825A-E2C373FB021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6" name="Speech Bubble: Rectangle with Corners Rounded 23">
            <a:extLst>
              <a:ext uri="{FF2B5EF4-FFF2-40B4-BE49-F238E27FC236}">
                <a16:creationId xmlns:a16="http://schemas.microsoft.com/office/drawing/2014/main" id="{437C8830-4938-41E9-9001-2E3431802AAA}"/>
              </a:ext>
            </a:extLst>
          </p:cNvPr>
          <p:cNvSpPr/>
          <p:nvPr/>
        </p:nvSpPr>
        <p:spPr>
          <a:xfrm>
            <a:off x="3740248" y="5501142"/>
            <a:ext cx="1101521" cy="306962"/>
          </a:xfrm>
          <a:prstGeom prst="wedgeRoundRectCallout">
            <a:avLst>
              <a:gd name="adj1" fmla="val -25593"/>
              <a:gd name="adj2" fmla="val -144329"/>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-UFC 245: Las Vegas </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Early Prelims</a:t>
            </a:r>
          </a:p>
          <a:p>
            <a:r>
              <a:rPr lang="en-US" sz="650" dirty="0">
                <a:solidFill>
                  <a:schemeClr val="bg1"/>
                </a:solidFill>
                <a:latin typeface="Helvetica Light" panose="020B0403020202020204"/>
                <a:cs typeface="Helvetica" panose="020B0604020202020204" pitchFamily="34" charset="0"/>
              </a:rPr>
              <a:t>-UFC DC: Early Prelims</a:t>
            </a:r>
          </a:p>
        </p:txBody>
      </p:sp>
      <p:sp>
        <p:nvSpPr>
          <p:cNvPr id="37" name="Speech Bubble: Rectangle with Corners Rounded 23">
            <a:extLst>
              <a:ext uri="{FF2B5EF4-FFF2-40B4-BE49-F238E27FC236}">
                <a16:creationId xmlns:a16="http://schemas.microsoft.com/office/drawing/2014/main" id="{437C8830-4938-41E9-9001-2E3431802AAA}"/>
              </a:ext>
            </a:extLst>
          </p:cNvPr>
          <p:cNvSpPr/>
          <p:nvPr/>
        </p:nvSpPr>
        <p:spPr>
          <a:xfrm>
            <a:off x="6253573" y="5140953"/>
            <a:ext cx="676149" cy="202278"/>
          </a:xfrm>
          <a:prstGeom prst="wedgeRoundRectCallout">
            <a:avLst>
              <a:gd name="adj1" fmla="val -7309"/>
              <a:gd name="adj2" fmla="val -108381"/>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Joe Bob’s </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Red Xmas</a:t>
            </a:r>
          </a:p>
        </p:txBody>
      </p:sp>
      <p:sp>
        <p:nvSpPr>
          <p:cNvPr id="38" name="Speech Bubble: Rectangle with Corners Rounded 20">
            <a:extLst>
              <a:ext uri="{FF2B5EF4-FFF2-40B4-BE49-F238E27FC236}">
                <a16:creationId xmlns:a16="http://schemas.microsoft.com/office/drawing/2014/main" id="{BE659CDA-BBD1-47BB-80C9-1499A14373EB}"/>
              </a:ext>
            </a:extLst>
          </p:cNvPr>
          <p:cNvSpPr/>
          <p:nvPr/>
        </p:nvSpPr>
        <p:spPr>
          <a:xfrm>
            <a:off x="8672651" y="5140953"/>
            <a:ext cx="634865" cy="210196"/>
          </a:xfrm>
          <a:prstGeom prst="wedgeRoundRectCallout">
            <a:avLst>
              <a:gd name="adj1" fmla="val 11171"/>
              <a:gd name="adj2" fmla="val -100251"/>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Clash On The Dunes </a:t>
            </a:r>
          </a:p>
        </p:txBody>
      </p:sp>
      <p:sp>
        <p:nvSpPr>
          <p:cNvPr id="39" name="Speech Bubble: Rectangle with Corners Rounded 20">
            <a:extLst>
              <a:ext uri="{FF2B5EF4-FFF2-40B4-BE49-F238E27FC236}">
                <a16:creationId xmlns:a16="http://schemas.microsoft.com/office/drawing/2014/main" id="{BE659CDA-BBD1-47BB-80C9-1499A14373EB}"/>
              </a:ext>
            </a:extLst>
          </p:cNvPr>
          <p:cNvSpPr/>
          <p:nvPr/>
        </p:nvSpPr>
        <p:spPr>
          <a:xfrm>
            <a:off x="4505934" y="5140953"/>
            <a:ext cx="878662" cy="331087"/>
          </a:xfrm>
          <a:prstGeom prst="wedgeRoundRectCallout">
            <a:avLst>
              <a:gd name="adj1" fmla="val -9620"/>
              <a:gd name="adj2" fmla="val -83321"/>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 WWE Starrcade</a:t>
            </a:r>
          </a:p>
          <a:p>
            <a:r>
              <a:rPr lang="en-US" sz="650" dirty="0">
                <a:solidFill>
                  <a:schemeClr val="bg1"/>
                </a:solidFill>
                <a:latin typeface="Helvetica Light" panose="020B0403020202020204"/>
                <a:cs typeface="Helvetica" panose="020B0604020202020204" pitchFamily="34" charset="0"/>
              </a:rPr>
              <a:t>- WWE: Tables, Ladders &amp; Chairs</a:t>
            </a:r>
          </a:p>
        </p:txBody>
      </p:sp>
      <p:sp>
        <p:nvSpPr>
          <p:cNvPr id="24" name="Speech Bubble: Rectangle with Corners Rounded 23">
            <a:extLst>
              <a:ext uri="{FF2B5EF4-FFF2-40B4-BE49-F238E27FC236}">
                <a16:creationId xmlns:a16="http://schemas.microsoft.com/office/drawing/2014/main" id="{437C8830-4938-41E9-9001-2E3431802AAA}"/>
              </a:ext>
            </a:extLst>
          </p:cNvPr>
          <p:cNvSpPr/>
          <p:nvPr/>
        </p:nvSpPr>
        <p:spPr>
          <a:xfrm>
            <a:off x="2670377" y="5140953"/>
            <a:ext cx="1062251" cy="412182"/>
          </a:xfrm>
          <a:prstGeom prst="wedgeRoundRectCallout">
            <a:avLst>
              <a:gd name="adj1" fmla="val -10605"/>
              <a:gd name="adj2" fmla="val -75498"/>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-UFCDC: Overeem</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 vs Harris Main Card</a:t>
            </a:r>
          </a:p>
          <a:p>
            <a:r>
              <a:rPr lang="en-US" sz="650" dirty="0">
                <a:solidFill>
                  <a:schemeClr val="bg1"/>
                </a:solidFill>
                <a:latin typeface="Helvetica Light" panose="020B0403020202020204"/>
                <a:cs typeface="Helvetica" panose="020B0604020202020204" pitchFamily="34" charset="0"/>
              </a:rPr>
              <a:t>- UFC 245: Las Vegas </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Main Card</a:t>
            </a:r>
          </a:p>
        </p:txBody>
      </p:sp>
    </p:spTree>
    <p:extLst>
      <p:ext uri="{BB962C8B-B14F-4D97-AF65-F5344CB8AC3E}">
        <p14:creationId xmlns:p14="http://schemas.microsoft.com/office/powerpoint/2010/main" val="1985388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7436187" y="1967337"/>
            <a:ext cx="3921280" cy="4041772"/>
          </a:xfrm>
          <a:prstGeom prst="roundRect">
            <a:avLst>
              <a:gd name="adj" fmla="val 9044"/>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334297" y="371185"/>
            <a:ext cx="11857702" cy="892552"/>
          </a:xfrm>
          <a:prstGeom prst="rect">
            <a:avLst/>
          </a:prstGeom>
        </p:spPr>
        <p:txBody>
          <a:bodyPr wrap="square">
            <a:spAutoFit/>
          </a:bodyPr>
          <a:lstStyle/>
          <a:p>
            <a:r>
              <a:rPr lang="en-US" sz="2600" b="1" dirty="0">
                <a:solidFill>
                  <a:srgbClr val="1F1A62"/>
                </a:solidFill>
                <a:latin typeface="Helvetica" pitchFamily="2" charset="0"/>
              </a:rPr>
              <a:t>In fact, ad-supported TV accounted for </a:t>
            </a:r>
            <a:r>
              <a:rPr lang="en-US" sz="2600" b="1" dirty="0">
                <a:solidFill>
                  <a:srgbClr val="E84A99"/>
                </a:solidFill>
                <a:latin typeface="Helvetica" pitchFamily="2" charset="0"/>
              </a:rPr>
              <a:t>80%</a:t>
            </a:r>
            <a:r>
              <a:rPr lang="en-US" sz="2600" b="1" dirty="0">
                <a:solidFill>
                  <a:srgbClr val="1F1A62"/>
                </a:solidFill>
                <a:latin typeface="Helvetica" pitchFamily="2" charset="0"/>
              </a:rPr>
              <a:t> of the premium video content that trended in the top 10</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891065610"/>
              </p:ext>
            </p:extLst>
          </p:nvPr>
        </p:nvGraphicFramePr>
        <p:xfrm>
          <a:off x="1097280" y="2178297"/>
          <a:ext cx="6461316" cy="3846627"/>
        </p:xfrm>
        <a:graphic>
          <a:graphicData uri="http://schemas.openxmlformats.org/drawingml/2006/chart">
            <c:chart xmlns:c="http://schemas.openxmlformats.org/drawingml/2006/chart" xmlns:r="http://schemas.openxmlformats.org/officeDocument/2006/relationships" r:id="rId4"/>
          </a:graphicData>
        </a:graphic>
      </p:graphicFrame>
      <p:sp>
        <p:nvSpPr>
          <p:cNvPr id="123" name="Slide Number Placeholder 5">
            <a:extLst>
              <a:ext uri="{FF2B5EF4-FFF2-40B4-BE49-F238E27FC236}">
                <a16:creationId xmlns:a16="http://schemas.microsoft.com/office/drawing/2014/main" id="{6F931239-5544-4EF6-9717-FDCBBD8765B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7" name="Right Arrow 6"/>
          <p:cNvSpPr/>
          <p:nvPr/>
        </p:nvSpPr>
        <p:spPr>
          <a:xfrm>
            <a:off x="6193609" y="3922929"/>
            <a:ext cx="1186974" cy="369347"/>
          </a:xfrm>
          <a:prstGeom prst="rightArrow">
            <a:avLst>
              <a:gd name="adj1" fmla="val 50000"/>
              <a:gd name="adj2" fmla="val 7195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rcRect/>
          <a:stretch/>
        </p:blipFill>
        <p:spPr>
          <a:xfrm>
            <a:off x="7556328" y="2072964"/>
            <a:ext cx="3749365" cy="3791358"/>
          </a:xfrm>
          <a:prstGeom prst="rect">
            <a:avLst/>
          </a:prstGeom>
        </p:spPr>
      </p:pic>
      <p:sp>
        <p:nvSpPr>
          <p:cNvPr id="15" name="Rectangle 14">
            <a:extLst>
              <a:ext uri="{FF2B5EF4-FFF2-40B4-BE49-F238E27FC236}">
                <a16:creationId xmlns:a16="http://schemas.microsoft.com/office/drawing/2014/main" id="{B364523D-EDEC-46B8-B4BA-4C111746489C}"/>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Rectangle 2"/>
          <p:cNvSpPr/>
          <p:nvPr/>
        </p:nvSpPr>
        <p:spPr>
          <a:xfrm>
            <a:off x="1770524" y="1845484"/>
            <a:ext cx="5104281" cy="338554"/>
          </a:xfrm>
          <a:prstGeom prst="rect">
            <a:avLst/>
          </a:prstGeom>
        </p:spPr>
        <p:txBody>
          <a:bodyPr wrap="none">
            <a:spAutoFit/>
          </a:bodyPr>
          <a:lstStyle/>
          <a:p>
            <a:pPr algn="ctr">
              <a:defRPr sz="1600" b="0" i="0" u="sng" strike="noStrike" kern="1200" spc="0" baseline="0">
                <a:solidFill>
                  <a:srgbClr val="1F1A62"/>
                </a:solidFill>
                <a:latin typeface="+mn-lt"/>
                <a:ea typeface="+mn-ea"/>
                <a:cs typeface="+mn-cs"/>
              </a:defRPr>
            </a:pPr>
            <a:r>
              <a:rPr lang="en-US" u="sng" dirty="0">
                <a:solidFill>
                  <a:srgbClr val="1F1A62"/>
                </a:solidFill>
                <a:latin typeface="Helvetica Light" panose="020B0403020202020204" pitchFamily="34" charset="0"/>
              </a:rPr>
              <a:t>% of Top 10 Trending Programs / Content by Platform</a:t>
            </a:r>
          </a:p>
        </p:txBody>
      </p:sp>
      <p:sp>
        <p:nvSpPr>
          <p:cNvPr id="13" name="TextBox 12">
            <a:extLst>
              <a:ext uri="{FF2B5EF4-FFF2-40B4-BE49-F238E27FC236}">
                <a16:creationId xmlns:a16="http://schemas.microsoft.com/office/drawing/2014/main" id="{DA647A66-90B8-4507-9A66-6C5B6E52F6AC}"/>
              </a:ext>
            </a:extLst>
          </p:cNvPr>
          <p:cNvSpPr txBox="1"/>
          <p:nvPr/>
        </p:nvSpPr>
        <p:spPr>
          <a:xfrm>
            <a:off x="526244" y="6198680"/>
            <a:ext cx="10831223" cy="307777"/>
          </a:xfrm>
          <a:prstGeom prst="rect">
            <a:avLst/>
          </a:prstGeom>
          <a:noFill/>
        </p:spPr>
        <p:txBody>
          <a:bodyPr wrap="square" rtlCol="0">
            <a:spAutoFit/>
          </a:bodyPr>
          <a:lstStyle/>
          <a:p>
            <a:pPr>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a:t>
            </a:r>
            <a:r>
              <a:rPr lang="en-US" sz="700" dirty="0">
                <a:solidFill>
                  <a:srgbClr val="1B1464"/>
                </a:solidFill>
                <a:latin typeface="Helvetica" panose="020B0604020202020204" pitchFamily="34" charset="0"/>
              </a:rPr>
              <a:t>*Xbox Game Pass is a video game subscription service. **The Game Awards streamed across multiple platforms: Twitch, YouTube, Twitter, Facebook Live, Steam, Mixer, MLG, Caffeine, </a:t>
            </a:r>
            <a:r>
              <a:rPr lang="en-US" sz="700" dirty="0" err="1">
                <a:solidFill>
                  <a:srgbClr val="1B1464"/>
                </a:solidFill>
                <a:latin typeface="Helvetica" panose="020B0604020202020204" pitchFamily="34" charset="0"/>
              </a:rPr>
              <a:t>Playstation</a:t>
            </a:r>
            <a:r>
              <a:rPr lang="en-US" sz="700" dirty="0">
                <a:solidFill>
                  <a:srgbClr val="1B1464"/>
                </a:solidFill>
                <a:latin typeface="Helvetica" panose="020B0604020202020204" pitchFamily="34" charset="0"/>
              </a:rPr>
              <a:t>, IGN, </a:t>
            </a:r>
            <a:r>
              <a:rPr lang="en-US" sz="700" dirty="0" err="1">
                <a:solidFill>
                  <a:srgbClr val="1B1464"/>
                </a:solidFill>
                <a:latin typeface="Helvetica" panose="020B0604020202020204" pitchFamily="34" charset="0"/>
              </a:rPr>
              <a:t>Gamespot</a:t>
            </a:r>
            <a:r>
              <a:rPr lang="en-US" sz="700" dirty="0">
                <a:solidFill>
                  <a:srgbClr val="1B1464"/>
                </a:solidFill>
                <a:latin typeface="Helvetica" panose="020B0604020202020204" pitchFamily="34" charset="0"/>
              </a:rPr>
              <a:t> and Pluto TV.</a:t>
            </a:r>
          </a:p>
        </p:txBody>
      </p:sp>
    </p:spTree>
    <p:extLst>
      <p:ext uri="{BB962C8B-B14F-4D97-AF65-F5344CB8AC3E}">
        <p14:creationId xmlns:p14="http://schemas.microsoft.com/office/powerpoint/2010/main" val="3812415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324741" y="357425"/>
            <a:ext cx="118672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Beyond ad-supported TV, people’s love of </a:t>
            </a:r>
            <a:r>
              <a:rPr lang="en-US" sz="2600" b="1" dirty="0">
                <a:solidFill>
                  <a:srgbClr val="1F1A62"/>
                </a:solidFill>
                <a:latin typeface="Helvetica" pitchFamily="2" charset="0"/>
              </a:rPr>
              <a:t>movie franchises, characters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and film actors drive cinema-related topics to trend on Twitter</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41" name="Triangle 40">
            <a:extLst>
              <a:ext uri="{FF2B5EF4-FFF2-40B4-BE49-F238E27FC236}">
                <a16:creationId xmlns:a16="http://schemas.microsoft.com/office/drawing/2014/main" id="{0B07F1F9-3699-F24D-A335-1A0FAF0C4963}"/>
              </a:ext>
            </a:extLst>
          </p:cNvPr>
          <p:cNvSpPr/>
          <p:nvPr/>
        </p:nvSpPr>
        <p:spPr>
          <a:xfrm rot="5400000">
            <a:off x="543356" y="131068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4F02A148-1309-ED43-8267-2C95E023043F}"/>
              </a:ext>
            </a:extLst>
          </p:cNvPr>
          <p:cNvSpPr txBox="1"/>
          <p:nvPr/>
        </p:nvSpPr>
        <p:spPr>
          <a:xfrm>
            <a:off x="745341" y="1245860"/>
            <a:ext cx="113301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Whether it’s a new release or even a classic film, movies create excitement that encourages fans to engage online</a:t>
            </a:r>
          </a:p>
        </p:txBody>
      </p:sp>
      <p:sp>
        <p:nvSpPr>
          <p:cNvPr id="76" name="Rectangle: Rounded Corners 75">
            <a:extLst>
              <a:ext uri="{FF2B5EF4-FFF2-40B4-BE49-F238E27FC236}">
                <a16:creationId xmlns:a16="http://schemas.microsoft.com/office/drawing/2014/main" id="{CE944AAD-FFC8-466C-AB85-1E4976D0B51E}"/>
              </a:ext>
            </a:extLst>
          </p:cNvPr>
          <p:cNvSpPr/>
          <p:nvPr/>
        </p:nvSpPr>
        <p:spPr>
          <a:xfrm>
            <a:off x="484326" y="2359200"/>
            <a:ext cx="1910578"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John 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1F1A62"/>
                </a:solidFill>
                <a:effectLst/>
                <a:uLnTx/>
                <a:uFillTx/>
                <a:latin typeface="Helvetica Light" panose="020B0403020202020204"/>
                <a:ea typeface="+mn-ea"/>
                <a:cs typeface="+mn-cs"/>
              </a:rPr>
              <a:t>Fans of Keanu Reeves were quick to notice that John Wick 4 and The Matrix 4 are scheduled to premiere on the same day.</a:t>
            </a:r>
          </a:p>
        </p:txBody>
      </p:sp>
      <p:sp>
        <p:nvSpPr>
          <p:cNvPr id="55" name="Rectangle: Rounded Corners 54">
            <a:extLst>
              <a:ext uri="{FF2B5EF4-FFF2-40B4-BE49-F238E27FC236}">
                <a16:creationId xmlns:a16="http://schemas.microsoft.com/office/drawing/2014/main" id="{6E0623D7-544E-4B1F-8146-E6EF7DA7E6CE}"/>
              </a:ext>
            </a:extLst>
          </p:cNvPr>
          <p:cNvSpPr/>
          <p:nvPr/>
        </p:nvSpPr>
        <p:spPr>
          <a:xfrm>
            <a:off x="2461750" y="2359200"/>
            <a:ext cx="1910578" cy="1035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#TheRiseOfSkyWalker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1F1A62"/>
                </a:solidFill>
                <a:effectLst/>
                <a:uLnTx/>
                <a:uFillTx/>
                <a:latin typeface="Helvetica Light" panose="020B0403020202020204"/>
                <a:ea typeface="+mn-ea"/>
                <a:cs typeface="+mn-cs"/>
              </a:rPr>
              <a:t>Star Wars fans share on social media on release night with the official hashtag for the premiere of Star Wars: The Rise of SkyWalker.</a:t>
            </a:r>
          </a:p>
        </p:txBody>
      </p:sp>
      <p:sp>
        <p:nvSpPr>
          <p:cNvPr id="58" name="Rectangle: Rounded Corners 57">
            <a:extLst>
              <a:ext uri="{FF2B5EF4-FFF2-40B4-BE49-F238E27FC236}">
                <a16:creationId xmlns:a16="http://schemas.microsoft.com/office/drawing/2014/main" id="{FA75D580-69A7-4BF4-B5C2-2F406FC9DCC4}"/>
              </a:ext>
            </a:extLst>
          </p:cNvPr>
          <p:cNvSpPr/>
          <p:nvPr/>
        </p:nvSpPr>
        <p:spPr>
          <a:xfrm>
            <a:off x="4439174" y="2359200"/>
            <a:ext cx="1865486" cy="1035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a:t>
            </a:r>
            <a:r>
              <a:rPr kumimoji="0" lang="en-US" sz="1100" b="1" i="0" u="sng" strike="noStrike" kern="1200" cap="none" spc="0" normalizeH="0" baseline="0" noProof="0" dirty="0" err="1">
                <a:ln>
                  <a:noFill/>
                </a:ln>
                <a:solidFill>
                  <a:srgbClr val="1F1A62"/>
                </a:solidFill>
                <a:effectLst/>
                <a:uLnTx/>
                <a:uFillTx/>
                <a:latin typeface="Helvetica Light" panose="020B0403020202020204"/>
                <a:ea typeface="+mn-ea"/>
                <a:cs typeface="+mn-cs"/>
              </a:rPr>
              <a:t>TheLastJedi</a:t>
            </a:r>
            <a:endPar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Fans of the Star Wars franchise argue over which film in the latest trilogy is the best.</a:t>
            </a:r>
          </a:p>
        </p:txBody>
      </p:sp>
      <p:sp>
        <p:nvSpPr>
          <p:cNvPr id="64" name="Rectangle: Rounded Corners 63">
            <a:extLst>
              <a:ext uri="{FF2B5EF4-FFF2-40B4-BE49-F238E27FC236}">
                <a16:creationId xmlns:a16="http://schemas.microsoft.com/office/drawing/2014/main" id="{1A64F68E-4F38-417D-BCF1-C8DD3EF07A53}"/>
              </a:ext>
            </a:extLst>
          </p:cNvPr>
          <p:cNvSpPr/>
          <p:nvPr/>
        </p:nvSpPr>
        <p:spPr>
          <a:xfrm>
            <a:off x="6371506" y="2359200"/>
            <a:ext cx="1672416"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#HomeAlone3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Viewers express their different opinions on the classic holiday movie.</a:t>
            </a:r>
          </a:p>
        </p:txBody>
      </p:sp>
      <p:sp>
        <p:nvSpPr>
          <p:cNvPr id="36" name="TextBox 35">
            <a:extLst>
              <a:ext uri="{FF2B5EF4-FFF2-40B4-BE49-F238E27FC236}">
                <a16:creationId xmlns:a16="http://schemas.microsoft.com/office/drawing/2014/main" id="{BB479A0F-ECF3-4060-814B-ABEE191BE4DE}"/>
              </a:ext>
            </a:extLst>
          </p:cNvPr>
          <p:cNvSpPr txBox="1"/>
          <p:nvPr/>
        </p:nvSpPr>
        <p:spPr>
          <a:xfrm>
            <a:off x="1767487" y="1796611"/>
            <a:ext cx="86570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Cinema Topics That Trended in the Top 10 During Four-Week Analysis</a:t>
            </a:r>
          </a:p>
        </p:txBody>
      </p:sp>
      <p:pic>
        <p:nvPicPr>
          <p:cNvPr id="27" name="Picture 4" descr="Image result for the rise of skywalker&quot;">
            <a:extLst>
              <a:ext uri="{FF2B5EF4-FFF2-40B4-BE49-F238E27FC236}">
                <a16:creationId xmlns:a16="http://schemas.microsoft.com/office/drawing/2014/main" id="{05A4D857-0B97-45A1-8DAE-525EDB3E37E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632314" y="3484434"/>
            <a:ext cx="1569450" cy="2417122"/>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pic>
        <p:nvPicPr>
          <p:cNvPr id="28" name="Picture 8" descr="Image result for the last jedi&quot;">
            <a:extLst>
              <a:ext uri="{FF2B5EF4-FFF2-40B4-BE49-F238E27FC236}">
                <a16:creationId xmlns:a16="http://schemas.microsoft.com/office/drawing/2014/main" id="{ABFE3E32-886D-4F89-9A67-D53E7F1FDF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8965" y="3502432"/>
            <a:ext cx="1713381" cy="2417121"/>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pic>
        <p:nvPicPr>
          <p:cNvPr id="29" name="Picture 10" descr="Image result for home alone 3&quot;">
            <a:extLst>
              <a:ext uri="{FF2B5EF4-FFF2-40B4-BE49-F238E27FC236}">
                <a16:creationId xmlns:a16="http://schemas.microsoft.com/office/drawing/2014/main" id="{13F0A387-1B9B-47BA-B15A-B8EF706D031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422565" y="3535019"/>
            <a:ext cx="1570298" cy="2417120"/>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sp>
        <p:nvSpPr>
          <p:cNvPr id="21" name="Slide Number Placeholder 5">
            <a:extLst>
              <a:ext uri="{FF2B5EF4-FFF2-40B4-BE49-F238E27FC236}">
                <a16:creationId xmlns:a16="http://schemas.microsoft.com/office/drawing/2014/main" id="{C58D655D-F785-4FE5-8DA4-032C9A0783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22" name="Picture 2" descr="Image result for john wick 4 poster&quot;"/>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35045" y="3516337"/>
            <a:ext cx="1609140" cy="2413710"/>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E293BE5-9C82-4A57-A8C9-7B944D854B8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p>
        </p:txBody>
      </p:sp>
      <p:sp>
        <p:nvSpPr>
          <p:cNvPr id="24" name="Rectangle: Rounded Corners 23">
            <a:extLst>
              <a:ext uri="{FF2B5EF4-FFF2-40B4-BE49-F238E27FC236}">
                <a16:creationId xmlns:a16="http://schemas.microsoft.com/office/drawing/2014/main" id="{40EFA486-DB8E-4292-81DB-C0F6346FC5A3}"/>
              </a:ext>
            </a:extLst>
          </p:cNvPr>
          <p:cNvSpPr/>
          <p:nvPr/>
        </p:nvSpPr>
        <p:spPr>
          <a:xfrm>
            <a:off x="9889877" y="2359200"/>
            <a:ext cx="2142021"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#DisneyAdaptPercyJackson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Fans of the novel series speculate over Rick Riordan negotiating with Disney in an attempt to reboot the movie series.</a:t>
            </a:r>
          </a:p>
        </p:txBody>
      </p:sp>
      <p:sp>
        <p:nvSpPr>
          <p:cNvPr id="26" name="Rectangle: Rounded Corners 25">
            <a:extLst>
              <a:ext uri="{FF2B5EF4-FFF2-40B4-BE49-F238E27FC236}">
                <a16:creationId xmlns:a16="http://schemas.microsoft.com/office/drawing/2014/main" id="{ADB2E104-70D8-4C79-BD68-33C7D9A1A1CA}"/>
              </a:ext>
            </a:extLst>
          </p:cNvPr>
          <p:cNvSpPr/>
          <p:nvPr/>
        </p:nvSpPr>
        <p:spPr>
          <a:xfrm>
            <a:off x="8104458" y="2359199"/>
            <a:ext cx="1740014"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Thanos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Avenger fans create memes involving the character, Thanos.</a:t>
            </a:r>
          </a:p>
        </p:txBody>
      </p:sp>
      <p:pic>
        <p:nvPicPr>
          <p:cNvPr id="30" name="Picture 4">
            <a:extLst>
              <a:ext uri="{FF2B5EF4-FFF2-40B4-BE49-F238E27FC236}">
                <a16:creationId xmlns:a16="http://schemas.microsoft.com/office/drawing/2014/main" id="{F6F0CEC6-C7EA-466E-A28A-33F62D83ECF4}"/>
              </a:ext>
            </a:extLst>
          </p:cNvPr>
          <p:cNvPicPr>
            <a:picLocks noChangeAspect="1" noChangeArrowheads="1"/>
          </p:cNvPicPr>
          <p:nvPr/>
        </p:nvPicPr>
        <p:blipFill>
          <a:blip r:embed="rId7"/>
          <a:srcRect/>
          <a:stretch/>
        </p:blipFill>
        <p:spPr bwMode="auto">
          <a:xfrm>
            <a:off x="8189740" y="3492559"/>
            <a:ext cx="1569450" cy="2413709"/>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841D6C8-3466-48CA-A40A-B22307BFE53C}"/>
              </a:ext>
            </a:extLst>
          </p:cNvPr>
          <p:cNvPicPr>
            <a:picLocks noChangeAspect="1" noChangeArrowheads="1"/>
          </p:cNvPicPr>
          <p:nvPr/>
        </p:nvPicPr>
        <p:blipFill>
          <a:blip r:embed="rId8"/>
          <a:srcRect/>
          <a:stretch/>
        </p:blipFill>
        <p:spPr bwMode="auto">
          <a:xfrm>
            <a:off x="10103678" y="3492559"/>
            <a:ext cx="1569450" cy="2399124"/>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3D346B5-2FDB-401A-8407-ADF462CADF5E}"/>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80054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188319"/>
            <a:ext cx="115802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noProof="0" dirty="0">
                <a:solidFill>
                  <a:srgbClr val="1F1A62"/>
                </a:solidFill>
                <a:latin typeface="Helvetica" pitchFamily="2" charset="0"/>
              </a:rPr>
              <a:t>Another social strength is video</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streaming which collectively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accounts for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13%</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of top 10 trending </a:t>
            </a:r>
            <a:r>
              <a:rPr lang="en-US" sz="2600" b="1" dirty="0">
                <a:solidFill>
                  <a:srgbClr val="1B1464"/>
                </a:solidFill>
                <a:latin typeface="Helvetica" pitchFamily="2" charset="0"/>
              </a:rPr>
              <a:t>premium video programs</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2" name="TextBox 41">
            <a:extLst>
              <a:ext uri="{FF2B5EF4-FFF2-40B4-BE49-F238E27FC236}">
                <a16:creationId xmlns:a16="http://schemas.microsoft.com/office/drawing/2014/main" id="{4F02A148-1309-ED43-8267-2C95E023043F}"/>
              </a:ext>
            </a:extLst>
          </p:cNvPr>
          <p:cNvSpPr txBox="1"/>
          <p:nvPr/>
        </p:nvSpPr>
        <p:spPr>
          <a:xfrm>
            <a:off x="732641" y="1041250"/>
            <a:ext cx="10920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Live sports, millennial-targeted</a:t>
            </a:r>
            <a:r>
              <a:rPr lang="en-US" sz="1600" dirty="0">
                <a:solidFill>
                  <a:srgbClr val="1F1A62"/>
                </a:solidFill>
                <a:latin typeface="Helvetica Light" panose="020B0403020202020204" pitchFamily="34" charset="0"/>
              </a:rPr>
              <a:t> award shows, and entertainment programs ingrained into today’s pop culture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Light" panose="020B0403020202020204" pitchFamily="34" charset="0"/>
              </a:rPr>
              <a:t>are the drivers within these platforms </a:t>
            </a:r>
            <a:endPar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76" name="Rectangle: Rounded Corners 75">
            <a:extLst>
              <a:ext uri="{FF2B5EF4-FFF2-40B4-BE49-F238E27FC236}">
                <a16:creationId xmlns:a16="http://schemas.microsoft.com/office/drawing/2014/main" id="{CE944AAD-FFC8-466C-AB85-1E4976D0B51E}"/>
              </a:ext>
            </a:extLst>
          </p:cNvPr>
          <p:cNvSpPr/>
          <p:nvPr/>
        </p:nvSpPr>
        <p:spPr>
          <a:xfrm>
            <a:off x="184955" y="2566236"/>
            <a:ext cx="2201859"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#BabyYodasFirstWords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Disney+ released episodes of The Mandalorian featuring a baby-like Yoda and fans were quick to fantasize about him speaking.</a:t>
            </a:r>
          </a:p>
        </p:txBody>
      </p:sp>
      <p:sp>
        <p:nvSpPr>
          <p:cNvPr id="55" name="Rectangle: Rounded Corners 54">
            <a:extLst>
              <a:ext uri="{FF2B5EF4-FFF2-40B4-BE49-F238E27FC236}">
                <a16:creationId xmlns:a16="http://schemas.microsoft.com/office/drawing/2014/main" id="{6E0623D7-544E-4B1F-8146-E6EF7DA7E6CE}"/>
              </a:ext>
            </a:extLst>
          </p:cNvPr>
          <p:cNvSpPr/>
          <p:nvPr/>
        </p:nvSpPr>
        <p:spPr>
          <a:xfrm>
            <a:off x="2619243" y="2566236"/>
            <a:ext cx="2201859" cy="10432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#AEWDark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AEW Dark, a program produced by All American Wrestling (AEW) and is aired on their YouTube channel.</a:t>
            </a:r>
          </a:p>
        </p:txBody>
      </p:sp>
      <p:sp>
        <p:nvSpPr>
          <p:cNvPr id="58" name="Rectangle: Rounded Corners 57">
            <a:extLst>
              <a:ext uri="{FF2B5EF4-FFF2-40B4-BE49-F238E27FC236}">
                <a16:creationId xmlns:a16="http://schemas.microsoft.com/office/drawing/2014/main" id="{FA75D580-69A7-4BF4-B5C2-2F406FC9DCC4}"/>
              </a:ext>
            </a:extLst>
          </p:cNvPr>
          <p:cNvSpPr/>
          <p:nvPr/>
        </p:nvSpPr>
        <p:spPr>
          <a:xfrm>
            <a:off x="5053531" y="2566236"/>
            <a:ext cx="2201859"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#UFCDC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the MMA matchup event between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Alistair Overeem and Walt Harris.</a:t>
            </a:r>
          </a:p>
        </p:txBody>
      </p:sp>
      <p:sp>
        <p:nvSpPr>
          <p:cNvPr id="64" name="Rectangle: Rounded Corners 63">
            <a:extLst>
              <a:ext uri="{FF2B5EF4-FFF2-40B4-BE49-F238E27FC236}">
                <a16:creationId xmlns:a16="http://schemas.microsoft.com/office/drawing/2014/main" id="{1A64F68E-4F38-417D-BCF1-C8DD3EF07A53}"/>
              </a:ext>
            </a:extLst>
          </p:cNvPr>
          <p:cNvSpPr/>
          <p:nvPr/>
        </p:nvSpPr>
        <p:spPr>
          <a:xfrm>
            <a:off x="7416898" y="2566236"/>
            <a:ext cx="2071621"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#TheWitcher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a new series produced by Netflix.</a:t>
            </a:r>
          </a:p>
        </p:txBody>
      </p:sp>
      <p:sp>
        <p:nvSpPr>
          <p:cNvPr id="67" name="Rectangle: Rounded Corners 66">
            <a:extLst>
              <a:ext uri="{FF2B5EF4-FFF2-40B4-BE49-F238E27FC236}">
                <a16:creationId xmlns:a16="http://schemas.microsoft.com/office/drawing/2014/main" id="{34C657D0-1E0F-4A68-9FD7-30D37EF8003E}"/>
              </a:ext>
            </a:extLst>
          </p:cNvPr>
          <p:cNvSpPr/>
          <p:nvPr/>
        </p:nvSpPr>
        <p:spPr>
          <a:xfrm>
            <a:off x="9650028" y="2566236"/>
            <a:ext cx="2343702"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t>
            </a:r>
            <a:r>
              <a:rPr kumimoji="0" lang="en-US" sz="1200" b="1" i="0" u="none" strike="noStrike" kern="1200" cap="none" spc="0" normalizeH="0" baseline="0" noProof="0" dirty="0" err="1">
                <a:ln>
                  <a:noFill/>
                </a:ln>
                <a:solidFill>
                  <a:srgbClr val="1F1A62"/>
                </a:solidFill>
                <a:effectLst/>
                <a:uLnTx/>
                <a:uFillTx/>
                <a:latin typeface="Helvetica Light" panose="020B0403020202020204"/>
                <a:ea typeface="+mn-ea"/>
                <a:cs typeface="+mn-cs"/>
              </a:rPr>
              <a:t>TheGameAwards</a:t>
            </a:r>
            <a:r>
              <a:rPr kumimoji="0" lang="en-US" sz="1200" i="0" u="none" strike="noStrike" kern="1200" cap="none" spc="0" normalizeH="0" baseline="0" noProof="0" dirty="0">
                <a:ln>
                  <a:noFill/>
                </a:ln>
                <a:solidFill>
                  <a:srgbClr val="1F1A62"/>
                </a:solidFill>
                <a:effectLst/>
                <a:uLnTx/>
                <a:uFillTx/>
                <a:latin typeface="Helvetica Light" panose="020B0403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the annual awards ceremony honoring achievements in the video game industry.</a:t>
            </a:r>
          </a:p>
        </p:txBody>
      </p:sp>
      <p:pic>
        <p:nvPicPr>
          <p:cNvPr id="5122" name="Picture 2" descr="Image result for baby yoda wallpaper&quot;">
            <a:extLst>
              <a:ext uri="{FF2B5EF4-FFF2-40B4-BE49-F238E27FC236}">
                <a16:creationId xmlns:a16="http://schemas.microsoft.com/office/drawing/2014/main" id="{EA8E558E-7010-4674-A76E-2653910BB0D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86431" y="3697744"/>
            <a:ext cx="2200210" cy="12741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ewdark&quot;">
            <a:extLst>
              <a:ext uri="{FF2B5EF4-FFF2-40B4-BE49-F238E27FC236}">
                <a16:creationId xmlns:a16="http://schemas.microsoft.com/office/drawing/2014/main" id="{727198B3-43C0-48BA-AC38-DE4AA3C340B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619243" y="3697744"/>
            <a:ext cx="2200210" cy="11751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he witcher&quot;">
            <a:extLst>
              <a:ext uri="{FF2B5EF4-FFF2-40B4-BE49-F238E27FC236}">
                <a16:creationId xmlns:a16="http://schemas.microsoft.com/office/drawing/2014/main" id="{D1997565-26EC-4FDF-9E89-6A4E2220A57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660587" y="3697744"/>
            <a:ext cx="1581290" cy="23426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game awards&quot;">
            <a:extLst>
              <a:ext uri="{FF2B5EF4-FFF2-40B4-BE49-F238E27FC236}">
                <a16:creationId xmlns:a16="http://schemas.microsoft.com/office/drawing/2014/main" id="{9B1C749E-C157-4BAB-AF12-E412B7532E0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650028" y="3697744"/>
            <a:ext cx="2343528" cy="131823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B479A0F-ECF3-4060-814B-ABEE191BE4DE}"/>
              </a:ext>
            </a:extLst>
          </p:cNvPr>
          <p:cNvSpPr txBox="1"/>
          <p:nvPr/>
        </p:nvSpPr>
        <p:spPr>
          <a:xfrm>
            <a:off x="1767487" y="1923614"/>
            <a:ext cx="86570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Sample of Video Streaming Topics That Trended in the Top 10</a:t>
            </a:r>
          </a:p>
        </p:txBody>
      </p:sp>
      <p:pic>
        <p:nvPicPr>
          <p:cNvPr id="3074" name="Picture 2" descr="Image result for ufcdc overeem vs harris logo&quot;">
            <a:extLst>
              <a:ext uri="{FF2B5EF4-FFF2-40B4-BE49-F238E27FC236}">
                <a16:creationId xmlns:a16="http://schemas.microsoft.com/office/drawing/2014/main" id="{154AF8FB-ED40-467B-AEB2-39EDF4411CF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56683" y="3697744"/>
            <a:ext cx="1902272" cy="1902272"/>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5">
            <a:extLst>
              <a:ext uri="{FF2B5EF4-FFF2-40B4-BE49-F238E27FC236}">
                <a16:creationId xmlns:a16="http://schemas.microsoft.com/office/drawing/2014/main" id="{4A61835E-726F-4283-B533-358A3AFF98F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Triangle 40">
            <a:extLst>
              <a:ext uri="{FF2B5EF4-FFF2-40B4-BE49-F238E27FC236}">
                <a16:creationId xmlns:a16="http://schemas.microsoft.com/office/drawing/2014/main" id="{0B07F1F9-3699-F24D-A335-1A0FAF0C4963}"/>
              </a:ext>
            </a:extLst>
          </p:cNvPr>
          <p:cNvSpPr/>
          <p:nvPr/>
        </p:nvSpPr>
        <p:spPr>
          <a:xfrm rot="5400000">
            <a:off x="543356" y="112081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2F2D6DF-A0AB-4BD9-ADD2-041D8FFEEB0E}"/>
              </a:ext>
            </a:extLst>
          </p:cNvPr>
          <p:cNvSpPr txBox="1"/>
          <p:nvPr/>
        </p:nvSpPr>
        <p:spPr>
          <a:xfrm>
            <a:off x="526244" y="6241437"/>
            <a:ext cx="11387589"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r>
              <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rPr>
              <a:t>. </a:t>
            </a:r>
            <a:r>
              <a:rPr lang="en-US" dirty="0">
                <a:solidFill>
                  <a:srgbClr val="1B1464"/>
                </a:solidFill>
              </a:rPr>
              <a:t>Video Streaming Platforms include DAZN, Disney+, Netflix, Shudder, UFC Fight Pass, Vudu, WWE, YouTube. *The Game Awards was streaming across multiple platforms: Twitch, YouTube, Twitter, Facebook Live, Steam, Mixer, MLG, Caffeine, </a:t>
            </a:r>
            <a:r>
              <a:rPr lang="en-US" dirty="0" err="1">
                <a:solidFill>
                  <a:srgbClr val="1B1464"/>
                </a:solidFill>
              </a:rPr>
              <a:t>Playstation</a:t>
            </a:r>
            <a:r>
              <a:rPr lang="en-US" dirty="0">
                <a:solidFill>
                  <a:srgbClr val="1B1464"/>
                </a:solidFill>
              </a:rPr>
              <a:t>, IGN, </a:t>
            </a:r>
            <a:r>
              <a:rPr lang="en-US" dirty="0" err="1">
                <a:solidFill>
                  <a:srgbClr val="1B1464"/>
                </a:solidFill>
              </a:rPr>
              <a:t>Gamespot</a:t>
            </a:r>
            <a:r>
              <a:rPr lang="en-US" dirty="0">
                <a:solidFill>
                  <a:srgbClr val="1B1464"/>
                </a:solidFill>
              </a:rPr>
              <a:t> and Pluto TV.</a:t>
            </a:r>
          </a:p>
        </p:txBody>
      </p:sp>
      <p:sp>
        <p:nvSpPr>
          <p:cNvPr id="27" name="Rectangle 26">
            <a:extLst>
              <a:ext uri="{FF2B5EF4-FFF2-40B4-BE49-F238E27FC236}">
                <a16:creationId xmlns:a16="http://schemas.microsoft.com/office/drawing/2014/main" id="{ECAAAF70-C67A-4190-B3D8-9F6EDC160C4C}"/>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9782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31775" y="167755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289014" y="259649"/>
            <a:ext cx="11553798" cy="1292662"/>
          </a:xfrm>
          <a:prstGeom prst="rect">
            <a:avLst/>
          </a:prstGeom>
        </p:spPr>
        <p:txBody>
          <a:bodyPr wrap="square">
            <a:spAutoFit/>
          </a:bodyPr>
          <a:lstStyle/>
          <a:p>
            <a:r>
              <a:rPr lang="en-US" sz="2600" b="1" dirty="0">
                <a:solidFill>
                  <a:srgbClr val="1B1464"/>
                </a:solidFill>
                <a:latin typeface="Helvetica" pitchFamily="2" charset="0"/>
              </a:rPr>
              <a:t>Within individual programs/content across premium video, </a:t>
            </a:r>
          </a:p>
          <a:p>
            <a:r>
              <a:rPr lang="en-US" sz="2600" b="1" dirty="0">
                <a:solidFill>
                  <a:srgbClr val="E84A99"/>
                </a:solidFill>
                <a:latin typeface="Helvetica" pitchFamily="2" charset="0"/>
              </a:rPr>
              <a:t>382</a:t>
            </a:r>
            <a:r>
              <a:rPr lang="en-US" sz="2600" b="1" dirty="0">
                <a:solidFill>
                  <a:srgbClr val="1B1464"/>
                </a:solidFill>
                <a:latin typeface="Helvetica" pitchFamily="2" charset="0"/>
              </a:rPr>
              <a:t> unique topics trended in the top 10 during the four-week period; </a:t>
            </a:r>
          </a:p>
          <a:p>
            <a:r>
              <a:rPr lang="en-US" sz="2600" b="1" dirty="0">
                <a:solidFill>
                  <a:srgbClr val="E84A99"/>
                </a:solidFill>
                <a:latin typeface="Helvetica" pitchFamily="2" charset="0"/>
              </a:rPr>
              <a:t>87%</a:t>
            </a:r>
            <a:r>
              <a:rPr lang="en-US" sz="2600" b="1" dirty="0">
                <a:solidFill>
                  <a:srgbClr val="1B1464"/>
                </a:solidFill>
                <a:latin typeface="Helvetica" pitchFamily="2" charset="0"/>
              </a:rPr>
              <a:t> of those topics were from ad-supported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2949824553"/>
              </p:ext>
            </p:extLst>
          </p:nvPr>
        </p:nvGraphicFramePr>
        <p:xfrm>
          <a:off x="1801114" y="1825675"/>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18</a:t>
            </a:fld>
            <a:endParaRPr lang="en-US" dirty="0"/>
          </a:p>
        </p:txBody>
      </p:sp>
      <p:sp>
        <p:nvSpPr>
          <p:cNvPr id="11" name="TextBox 10">
            <a:extLst>
              <a:ext uri="{FF2B5EF4-FFF2-40B4-BE49-F238E27FC236}">
                <a16:creationId xmlns:a16="http://schemas.microsoft.com/office/drawing/2014/main" id="{657B43F6-4A07-4A5B-BCFD-A3E96A8F5F7D}"/>
              </a:ext>
            </a:extLst>
          </p:cNvPr>
          <p:cNvSpPr txBox="1"/>
          <p:nvPr/>
        </p:nvSpPr>
        <p:spPr>
          <a:xfrm>
            <a:off x="526244" y="6214055"/>
            <a:ext cx="11677018"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Premium video includes</a:t>
            </a:r>
            <a:r>
              <a:rPr lang="en-US" dirty="0">
                <a:solidFill>
                  <a:srgbClr val="FF0000"/>
                </a:solidFill>
              </a:rPr>
              <a:t> </a:t>
            </a:r>
            <a:r>
              <a:rPr lang="en-US" dirty="0">
                <a:solidFill>
                  <a:srgbClr val="1B1464"/>
                </a:solidFill>
              </a:rPr>
              <a:t>ad-supported TV, video streaming platforms (subscription and ad-based), cinema, </a:t>
            </a:r>
            <a:r>
              <a:rPr lang="en-US" dirty="0" err="1">
                <a:solidFill>
                  <a:srgbClr val="1B1464"/>
                </a:solidFill>
              </a:rPr>
              <a:t>pay-TV</a:t>
            </a:r>
            <a:r>
              <a:rPr lang="en-US" dirty="0">
                <a:solidFill>
                  <a:srgbClr val="1B1464"/>
                </a:solidFill>
              </a:rPr>
              <a:t> channels and video games. </a:t>
            </a:r>
            <a:endParaRPr lang="en-US" dirty="0">
              <a:solidFill>
                <a:srgbClr val="FF0000"/>
              </a:solidFill>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1732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481758" cy="1323439"/>
          </a:xfrm>
          <a:prstGeom prst="rect">
            <a:avLst/>
          </a:prstGeom>
          <a:noFill/>
        </p:spPr>
        <p:txBody>
          <a:bodyPr wrap="square" rtlCol="0">
            <a:spAutoFit/>
          </a:bodyPr>
          <a:lstStyle/>
          <a:p>
            <a:r>
              <a:rPr lang="en-US" sz="4000" b="1" dirty="0">
                <a:solidFill>
                  <a:srgbClr val="FFE600"/>
                </a:solidFill>
                <a:latin typeface="Helvetica" pitchFamily="2" charset="0"/>
              </a:rPr>
              <a:t>How ‘Live’ Ad-Supported TV Drives Online Engagement </a:t>
            </a:r>
          </a:p>
        </p:txBody>
      </p:sp>
    </p:spTree>
    <p:extLst>
      <p:ext uri="{BB962C8B-B14F-4D97-AF65-F5344CB8AC3E}">
        <p14:creationId xmlns:p14="http://schemas.microsoft.com/office/powerpoint/2010/main" val="99218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2538387" cy="707886"/>
          </a:xfrm>
          <a:prstGeom prst="rect">
            <a:avLst/>
          </a:prstGeom>
        </p:spPr>
        <p:txBody>
          <a:bodyPr wrap="square">
            <a:spAutoFit/>
          </a:bodyPr>
          <a:lstStyle/>
          <a:p>
            <a:r>
              <a:rPr lang="en-US" sz="4000" b="1" dirty="0">
                <a:solidFill>
                  <a:srgbClr val="1F1A62"/>
                </a:solidFill>
                <a:latin typeface="Helvetica" pitchFamily="2" charset="0"/>
              </a:rPr>
              <a:t>Topics</a:t>
            </a:r>
          </a:p>
        </p:txBody>
      </p:sp>
      <p:sp>
        <p:nvSpPr>
          <p:cNvPr id="5" name="Rectangle 4">
            <a:hlinkClick r:id="rId2" action="ppaction://hlinksldjump"/>
            <a:extLst>
              <a:ext uri="{FF2B5EF4-FFF2-40B4-BE49-F238E27FC236}">
                <a16:creationId xmlns:a16="http://schemas.microsoft.com/office/drawing/2014/main" id="{F3C11BC9-BE1E-5F45-92D8-4391AD866E85}"/>
              </a:ext>
            </a:extLst>
          </p:cNvPr>
          <p:cNvSpPr/>
          <p:nvPr/>
        </p:nvSpPr>
        <p:spPr>
          <a:xfrm>
            <a:off x="402493" y="2356338"/>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hlinkClick r:id="rId3" action="ppaction://hlinksldjump"/>
            <a:extLst>
              <a:ext uri="{FF2B5EF4-FFF2-40B4-BE49-F238E27FC236}">
                <a16:creationId xmlns:a16="http://schemas.microsoft.com/office/drawing/2014/main" id="{058E0637-BA6E-6C48-A2B3-2D855E2022F1}"/>
              </a:ext>
            </a:extLst>
          </p:cNvPr>
          <p:cNvSpPr/>
          <p:nvPr/>
        </p:nvSpPr>
        <p:spPr>
          <a:xfrm>
            <a:off x="2717194" y="2356338"/>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hlinkClick r:id="rId4" action="ppaction://hlinksldjump"/>
            <a:extLst>
              <a:ext uri="{FF2B5EF4-FFF2-40B4-BE49-F238E27FC236}">
                <a16:creationId xmlns:a16="http://schemas.microsoft.com/office/drawing/2014/main" id="{A35DE7BC-6AD9-3846-A690-7FE1A1F2DE24}"/>
              </a:ext>
            </a:extLst>
          </p:cNvPr>
          <p:cNvSpPr/>
          <p:nvPr/>
        </p:nvSpPr>
        <p:spPr>
          <a:xfrm>
            <a:off x="5031895" y="2370242"/>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hlinkClick r:id="rId5" action="ppaction://hlinksldjump"/>
            <a:extLst>
              <a:ext uri="{FF2B5EF4-FFF2-40B4-BE49-F238E27FC236}">
                <a16:creationId xmlns:a16="http://schemas.microsoft.com/office/drawing/2014/main" id="{291EAC6A-4AC5-2046-A86A-99F427FA4A98}"/>
              </a:ext>
            </a:extLst>
          </p:cNvPr>
          <p:cNvSpPr/>
          <p:nvPr/>
        </p:nvSpPr>
        <p:spPr>
          <a:xfrm>
            <a:off x="7343619" y="2370242"/>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0D37D6EE-750C-B748-B21D-3C9E7A162282}"/>
              </a:ext>
            </a:extLst>
          </p:cNvPr>
          <p:cNvSpPr txBox="1"/>
          <p:nvPr/>
        </p:nvSpPr>
        <p:spPr>
          <a:xfrm>
            <a:off x="455583"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1</a:t>
            </a:r>
          </a:p>
        </p:txBody>
      </p:sp>
      <p:sp>
        <p:nvSpPr>
          <p:cNvPr id="10" name="TextBox 9">
            <a:extLst>
              <a:ext uri="{FF2B5EF4-FFF2-40B4-BE49-F238E27FC236}">
                <a16:creationId xmlns:a16="http://schemas.microsoft.com/office/drawing/2014/main" id="{43E27DD2-F298-9047-BAB4-D62C431042EC}"/>
              </a:ext>
            </a:extLst>
          </p:cNvPr>
          <p:cNvSpPr txBox="1"/>
          <p:nvPr/>
        </p:nvSpPr>
        <p:spPr>
          <a:xfrm>
            <a:off x="2852149"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2</a:t>
            </a:r>
          </a:p>
        </p:txBody>
      </p:sp>
      <p:sp>
        <p:nvSpPr>
          <p:cNvPr id="11" name="TextBox 10">
            <a:extLst>
              <a:ext uri="{FF2B5EF4-FFF2-40B4-BE49-F238E27FC236}">
                <a16:creationId xmlns:a16="http://schemas.microsoft.com/office/drawing/2014/main" id="{F5DE9768-68EE-2A49-AF97-8DE4FE3B9E57}"/>
              </a:ext>
            </a:extLst>
          </p:cNvPr>
          <p:cNvSpPr txBox="1"/>
          <p:nvPr/>
        </p:nvSpPr>
        <p:spPr>
          <a:xfrm>
            <a:off x="5179740"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3</a:t>
            </a:r>
          </a:p>
        </p:txBody>
      </p:sp>
      <p:sp>
        <p:nvSpPr>
          <p:cNvPr id="12" name="TextBox 11">
            <a:extLst>
              <a:ext uri="{FF2B5EF4-FFF2-40B4-BE49-F238E27FC236}">
                <a16:creationId xmlns:a16="http://schemas.microsoft.com/office/drawing/2014/main" id="{121004EE-6B8A-6A4B-BEE0-EB1BE4B4B4F7}"/>
              </a:ext>
            </a:extLst>
          </p:cNvPr>
          <p:cNvSpPr txBox="1"/>
          <p:nvPr/>
        </p:nvSpPr>
        <p:spPr>
          <a:xfrm>
            <a:off x="7499130"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4</a:t>
            </a:r>
          </a:p>
        </p:txBody>
      </p:sp>
      <p:sp>
        <p:nvSpPr>
          <p:cNvPr id="13" name="Rectangle 12">
            <a:extLst>
              <a:ext uri="{FF2B5EF4-FFF2-40B4-BE49-F238E27FC236}">
                <a16:creationId xmlns:a16="http://schemas.microsoft.com/office/drawing/2014/main" id="{1FDC5439-10E4-374F-9775-602E388D219A}"/>
              </a:ext>
            </a:extLst>
          </p:cNvPr>
          <p:cNvSpPr/>
          <p:nvPr/>
        </p:nvSpPr>
        <p:spPr>
          <a:xfrm>
            <a:off x="470400" y="4474828"/>
            <a:ext cx="1991833" cy="646331"/>
          </a:xfrm>
          <a:prstGeom prst="rect">
            <a:avLst/>
          </a:prstGeom>
        </p:spPr>
        <p:txBody>
          <a:bodyPr wrap="square">
            <a:spAutoFit/>
          </a:bodyPr>
          <a:lstStyle/>
          <a:p>
            <a:r>
              <a:rPr lang="en-US" b="1" dirty="0">
                <a:solidFill>
                  <a:srgbClr val="1F1A62"/>
                </a:solidFill>
                <a:latin typeface="Helvetica" pitchFamily="2" charset="0"/>
              </a:rPr>
              <a:t>Premium Video Is Social</a:t>
            </a:r>
          </a:p>
        </p:txBody>
      </p:sp>
      <p:cxnSp>
        <p:nvCxnSpPr>
          <p:cNvPr id="15" name="Straight Connector 14">
            <a:extLst>
              <a:ext uri="{FF2B5EF4-FFF2-40B4-BE49-F238E27FC236}">
                <a16:creationId xmlns:a16="http://schemas.microsoft.com/office/drawing/2014/main" id="{D3DEA9F7-6572-DF43-9AAA-C30D76AE84BE}"/>
              </a:ext>
            </a:extLst>
          </p:cNvPr>
          <p:cNvCxnSpPr/>
          <p:nvPr/>
        </p:nvCxnSpPr>
        <p:spPr>
          <a:xfrm>
            <a:off x="588749" y="4304079"/>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C89F4282-2AE3-F548-B072-E49241242AA6}"/>
              </a:ext>
            </a:extLst>
          </p:cNvPr>
          <p:cNvSpPr/>
          <p:nvPr/>
        </p:nvSpPr>
        <p:spPr>
          <a:xfrm>
            <a:off x="2770391" y="4474828"/>
            <a:ext cx="2095746" cy="923330"/>
          </a:xfrm>
          <a:prstGeom prst="rect">
            <a:avLst/>
          </a:prstGeom>
        </p:spPr>
        <p:txBody>
          <a:bodyPr wrap="square">
            <a:spAutoFit/>
          </a:bodyPr>
          <a:lstStyle/>
          <a:p>
            <a:r>
              <a:rPr lang="en-US" b="1" dirty="0">
                <a:solidFill>
                  <a:srgbClr val="1F1A62"/>
                </a:solidFill>
                <a:latin typeface="Helvetica" pitchFamily="2" charset="0"/>
              </a:rPr>
              <a:t>Premium Video Trending Topics: Topline Stats</a:t>
            </a:r>
          </a:p>
        </p:txBody>
      </p:sp>
      <p:cxnSp>
        <p:nvCxnSpPr>
          <p:cNvPr id="17" name="Straight Connector 16">
            <a:extLst>
              <a:ext uri="{FF2B5EF4-FFF2-40B4-BE49-F238E27FC236}">
                <a16:creationId xmlns:a16="http://schemas.microsoft.com/office/drawing/2014/main" id="{A5EF295C-861C-7249-B668-72B11361196C}"/>
              </a:ext>
            </a:extLst>
          </p:cNvPr>
          <p:cNvCxnSpPr/>
          <p:nvPr/>
        </p:nvCxnSpPr>
        <p:spPr>
          <a:xfrm>
            <a:off x="2951657" y="4295287"/>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7F4F9ED0-FF48-C64A-A69A-58333ED1D314}"/>
              </a:ext>
            </a:extLst>
          </p:cNvPr>
          <p:cNvSpPr/>
          <p:nvPr/>
        </p:nvSpPr>
        <p:spPr>
          <a:xfrm>
            <a:off x="5040702" y="4474828"/>
            <a:ext cx="2314701" cy="1200329"/>
          </a:xfrm>
          <a:prstGeom prst="rect">
            <a:avLst/>
          </a:prstGeom>
        </p:spPr>
        <p:txBody>
          <a:bodyPr wrap="square">
            <a:spAutoFit/>
          </a:bodyPr>
          <a:lstStyle/>
          <a:p>
            <a:r>
              <a:rPr lang="en-US" b="1" dirty="0">
                <a:solidFill>
                  <a:srgbClr val="1F1A62"/>
                </a:solidFill>
                <a:latin typeface="Helvetica" pitchFamily="2" charset="0"/>
              </a:rPr>
              <a:t>How ‘Live’</a:t>
            </a:r>
          </a:p>
          <a:p>
            <a:r>
              <a:rPr lang="en-US" b="1" dirty="0">
                <a:solidFill>
                  <a:srgbClr val="1F1A62"/>
                </a:solidFill>
                <a:latin typeface="Helvetica" pitchFamily="2" charset="0"/>
              </a:rPr>
              <a:t>Ad-Supported TV Drives Online Engagement </a:t>
            </a:r>
          </a:p>
        </p:txBody>
      </p:sp>
      <p:cxnSp>
        <p:nvCxnSpPr>
          <p:cNvPr id="19" name="Straight Connector 18">
            <a:extLst>
              <a:ext uri="{FF2B5EF4-FFF2-40B4-BE49-F238E27FC236}">
                <a16:creationId xmlns:a16="http://schemas.microsoft.com/office/drawing/2014/main" id="{A5165B2C-CC48-FC40-BDE7-7AAC7689AE5B}"/>
              </a:ext>
            </a:extLst>
          </p:cNvPr>
          <p:cNvCxnSpPr/>
          <p:nvPr/>
        </p:nvCxnSpPr>
        <p:spPr>
          <a:xfrm>
            <a:off x="5299637" y="4288839"/>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0" name="Rectangle 19">
            <a:extLst>
              <a:ext uri="{FF2B5EF4-FFF2-40B4-BE49-F238E27FC236}">
                <a16:creationId xmlns:a16="http://schemas.microsoft.com/office/drawing/2014/main" id="{E916E11C-A5C7-D642-AF36-B75ED68E41E3}"/>
              </a:ext>
            </a:extLst>
          </p:cNvPr>
          <p:cNvSpPr/>
          <p:nvPr/>
        </p:nvSpPr>
        <p:spPr>
          <a:xfrm>
            <a:off x="7399793" y="4474828"/>
            <a:ext cx="1991833" cy="1169551"/>
          </a:xfrm>
          <a:prstGeom prst="rect">
            <a:avLst/>
          </a:prstGeom>
        </p:spPr>
        <p:txBody>
          <a:bodyPr wrap="square">
            <a:spAutoFit/>
          </a:bodyPr>
          <a:lstStyle/>
          <a:p>
            <a:r>
              <a:rPr lang="en-US" sz="1600" b="1" dirty="0">
                <a:solidFill>
                  <a:srgbClr val="1F1A62"/>
                </a:solidFill>
                <a:latin typeface="Helvetica" pitchFamily="2" charset="0"/>
              </a:rPr>
              <a:t>Appendix</a:t>
            </a:r>
            <a:br>
              <a:rPr lang="en-US" b="1" dirty="0">
                <a:solidFill>
                  <a:srgbClr val="1F1A62"/>
                </a:solidFill>
                <a:latin typeface="Helvetica" pitchFamily="2" charset="0"/>
              </a:rPr>
            </a:br>
            <a:r>
              <a:rPr lang="en-US" dirty="0">
                <a:solidFill>
                  <a:srgbClr val="1F1A62"/>
                </a:solidFill>
                <a:latin typeface="Helvetica" pitchFamily="2" charset="0"/>
              </a:rPr>
              <a:t>Ad-Supported TV Trending Topics: Detailed Analysis</a:t>
            </a:r>
          </a:p>
        </p:txBody>
      </p:sp>
      <p:cxnSp>
        <p:nvCxnSpPr>
          <p:cNvPr id="21" name="Straight Connector 20">
            <a:extLst>
              <a:ext uri="{FF2B5EF4-FFF2-40B4-BE49-F238E27FC236}">
                <a16:creationId xmlns:a16="http://schemas.microsoft.com/office/drawing/2014/main" id="{33936BFA-4A99-6B4B-BA4A-1226A66EAB96}"/>
              </a:ext>
            </a:extLst>
          </p:cNvPr>
          <p:cNvCxnSpPr/>
          <p:nvPr/>
        </p:nvCxnSpPr>
        <p:spPr>
          <a:xfrm>
            <a:off x="7598580" y="4288037"/>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2" name="Rectangle 21">
            <a:hlinkClick r:id="rId6" action="ppaction://hlinksldjump"/>
            <a:extLst>
              <a:ext uri="{FF2B5EF4-FFF2-40B4-BE49-F238E27FC236}">
                <a16:creationId xmlns:a16="http://schemas.microsoft.com/office/drawing/2014/main" id="{291EAC6A-4AC5-2046-A86A-99F427FA4A98}"/>
              </a:ext>
            </a:extLst>
          </p:cNvPr>
          <p:cNvSpPr/>
          <p:nvPr/>
        </p:nvSpPr>
        <p:spPr>
          <a:xfrm>
            <a:off x="9655343" y="2356338"/>
            <a:ext cx="2231286" cy="3587262"/>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a:extLst>
              <a:ext uri="{FF2B5EF4-FFF2-40B4-BE49-F238E27FC236}">
                <a16:creationId xmlns:a16="http://schemas.microsoft.com/office/drawing/2014/main" id="{121004EE-6B8A-6A4B-BEE0-EB1BE4B4B4F7}"/>
              </a:ext>
            </a:extLst>
          </p:cNvPr>
          <p:cNvSpPr txBox="1"/>
          <p:nvPr/>
        </p:nvSpPr>
        <p:spPr>
          <a:xfrm>
            <a:off x="9755432" y="2442506"/>
            <a:ext cx="436418" cy="677108"/>
          </a:xfrm>
          <a:prstGeom prst="rect">
            <a:avLst/>
          </a:prstGeom>
          <a:noFill/>
        </p:spPr>
        <p:txBody>
          <a:bodyPr wrap="square" rtlCol="0">
            <a:spAutoFit/>
          </a:bodyPr>
          <a:lstStyle/>
          <a:p>
            <a:r>
              <a:rPr lang="en-US" sz="3800" dirty="0">
                <a:solidFill>
                  <a:schemeClr val="bg1"/>
                </a:solidFill>
                <a:latin typeface="Helvetica" pitchFamily="2" charset="0"/>
              </a:rPr>
              <a:t>5</a:t>
            </a:r>
          </a:p>
        </p:txBody>
      </p:sp>
      <p:sp>
        <p:nvSpPr>
          <p:cNvPr id="24" name="Rectangle 23">
            <a:extLst>
              <a:ext uri="{FF2B5EF4-FFF2-40B4-BE49-F238E27FC236}">
                <a16:creationId xmlns:a16="http://schemas.microsoft.com/office/drawing/2014/main" id="{E916E11C-A5C7-D642-AF36-B75ED68E41E3}"/>
              </a:ext>
            </a:extLst>
          </p:cNvPr>
          <p:cNvSpPr/>
          <p:nvPr/>
        </p:nvSpPr>
        <p:spPr>
          <a:xfrm>
            <a:off x="9710982" y="4474828"/>
            <a:ext cx="2175647" cy="1415772"/>
          </a:xfrm>
          <a:prstGeom prst="rect">
            <a:avLst/>
          </a:prstGeom>
        </p:spPr>
        <p:txBody>
          <a:bodyPr wrap="square">
            <a:spAutoFit/>
          </a:bodyPr>
          <a:lstStyle/>
          <a:p>
            <a:r>
              <a:rPr lang="en-US" sz="1600" b="1" dirty="0">
                <a:solidFill>
                  <a:schemeClr val="bg1"/>
                </a:solidFill>
                <a:latin typeface="Helvetica" pitchFamily="2" charset="0"/>
              </a:rPr>
              <a:t>Members Exclusive Section </a:t>
            </a:r>
          </a:p>
          <a:p>
            <a:r>
              <a:rPr lang="en-US" dirty="0">
                <a:solidFill>
                  <a:schemeClr val="bg1"/>
                </a:solidFill>
                <a:latin typeface="Helvetica" pitchFamily="2" charset="0"/>
              </a:rPr>
              <a:t>A Deeper Look At </a:t>
            </a:r>
            <a:br>
              <a:rPr lang="en-US" dirty="0">
                <a:solidFill>
                  <a:schemeClr val="bg1"/>
                </a:solidFill>
                <a:latin typeface="Helvetica" pitchFamily="2" charset="0"/>
              </a:rPr>
            </a:br>
            <a:r>
              <a:rPr lang="en-US" dirty="0">
                <a:solidFill>
                  <a:schemeClr val="bg1"/>
                </a:solidFill>
                <a:latin typeface="Helvetica" pitchFamily="2" charset="0"/>
              </a:rPr>
              <a:t>The Ad-Supported TV Mix</a:t>
            </a:r>
          </a:p>
        </p:txBody>
      </p:sp>
      <p:cxnSp>
        <p:nvCxnSpPr>
          <p:cNvPr id="25" name="Straight Connector 24">
            <a:extLst>
              <a:ext uri="{FF2B5EF4-FFF2-40B4-BE49-F238E27FC236}">
                <a16:creationId xmlns:a16="http://schemas.microsoft.com/office/drawing/2014/main" id="{33936BFA-4A99-6B4B-BA4A-1226A66EAB96}"/>
              </a:ext>
            </a:extLst>
          </p:cNvPr>
          <p:cNvCxnSpPr/>
          <p:nvPr/>
        </p:nvCxnSpPr>
        <p:spPr>
          <a:xfrm>
            <a:off x="9854882" y="4274133"/>
            <a:ext cx="508735"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16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TextBox 16">
            <a:extLst>
              <a:ext uri="{FF2B5EF4-FFF2-40B4-BE49-F238E27FC236}">
                <a16:creationId xmlns:a16="http://schemas.microsoft.com/office/drawing/2014/main" id="{9258AC06-9AEF-454A-9C52-CDBC508D20A6}"/>
              </a:ext>
            </a:extLst>
          </p:cNvPr>
          <p:cNvSpPr txBox="1"/>
          <p:nvPr/>
        </p:nvSpPr>
        <p:spPr>
          <a:xfrm>
            <a:off x="526244" y="6307053"/>
            <a:ext cx="1170879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Nielsen </a:t>
            </a:r>
            <a:r>
              <a:rPr kumimoji="0" lang="en-US" sz="7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Npower</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R&amp;F Time Period Report, Primetime, Live vs. Live+7, ad-supported cable TV + broadcast TV, 11/28/2019-12/25/2019. P13+, P18-24, P18-34, P18-49.</a:t>
            </a:r>
          </a:p>
        </p:txBody>
      </p:sp>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21" name="Chart 20">
            <a:extLst>
              <a:ext uri="{FF2B5EF4-FFF2-40B4-BE49-F238E27FC236}">
                <a16:creationId xmlns:a16="http://schemas.microsoft.com/office/drawing/2014/main" id="{76B46B46-F694-4B7F-8DDE-CDE1F357CDDB}"/>
              </a:ext>
            </a:extLst>
          </p:cNvPr>
          <p:cNvGraphicFramePr/>
          <p:nvPr/>
        </p:nvGraphicFramePr>
        <p:xfrm>
          <a:off x="1277471" y="1732023"/>
          <a:ext cx="9637059" cy="4279626"/>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45DA1E14-D3B0-4C9D-B20F-2DA5A920A78C}"/>
              </a:ext>
            </a:extLst>
          </p:cNvPr>
          <p:cNvSpPr/>
          <p:nvPr/>
        </p:nvSpPr>
        <p:spPr>
          <a:xfrm>
            <a:off x="270933" y="326327"/>
            <a:ext cx="1192106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Overall, the vast majority of people’s TV viewing is done ‘live’ which allows online conversations to be driven at scale on a platform like Twitter</a:t>
            </a:r>
          </a:p>
        </p:txBody>
      </p:sp>
      <p:sp>
        <p:nvSpPr>
          <p:cNvPr id="12" name="Rectangle 11">
            <a:extLst>
              <a:ext uri="{FF2B5EF4-FFF2-40B4-BE49-F238E27FC236}">
                <a16:creationId xmlns:a16="http://schemas.microsoft.com/office/drawing/2014/main" id="{B782A41E-D8DA-429B-854A-F289283805C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67607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47358"/>
            <a:ext cx="11778697" cy="892552"/>
          </a:xfrm>
          <a:prstGeom prst="rect">
            <a:avLst/>
          </a:prstGeom>
        </p:spPr>
        <p:txBody>
          <a:bodyPr wrap="square">
            <a:spAutoFit/>
          </a:bodyPr>
          <a:lstStyle/>
          <a:p>
            <a:r>
              <a:rPr lang="en-US" sz="2600" b="1" dirty="0">
                <a:solidFill>
                  <a:srgbClr val="1F1A62"/>
                </a:solidFill>
                <a:latin typeface="Helvetica" pitchFamily="2" charset="0"/>
              </a:rPr>
              <a:t>Ad-supported TV accounted for </a:t>
            </a:r>
            <a:r>
              <a:rPr lang="en-US" sz="2600" b="1" dirty="0">
                <a:solidFill>
                  <a:srgbClr val="E84A99"/>
                </a:solidFill>
                <a:latin typeface="Helvetica" pitchFamily="2" charset="0"/>
              </a:rPr>
              <a:t>7 of the top 10 </a:t>
            </a:r>
            <a:r>
              <a:rPr lang="en-US" sz="2600" b="1" dirty="0">
                <a:solidFill>
                  <a:srgbClr val="1F1A62"/>
                </a:solidFill>
                <a:latin typeface="Helvetica" pitchFamily="2" charset="0"/>
              </a:rPr>
              <a:t>Twitter trending topics throughout the four-week 4Q holiday time period</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21</a:t>
            </a:fld>
            <a:endParaRPr lang="en-US" dirty="0"/>
          </a:p>
        </p:txBody>
      </p:sp>
      <p:graphicFrame>
        <p:nvGraphicFramePr>
          <p:cNvPr id="5" name="Chart 4">
            <a:extLst>
              <a:ext uri="{FF2B5EF4-FFF2-40B4-BE49-F238E27FC236}">
                <a16:creationId xmlns:a16="http://schemas.microsoft.com/office/drawing/2014/main" id="{2B5D5B09-13C4-4606-817D-C6DCB0499699}"/>
              </a:ext>
            </a:extLst>
          </p:cNvPr>
          <p:cNvGraphicFramePr/>
          <p:nvPr>
            <p:extLst>
              <p:ext uri="{D42A27DB-BD31-4B8C-83A1-F6EECF244321}">
                <p14:modId xmlns:p14="http://schemas.microsoft.com/office/powerpoint/2010/main" val="748054551"/>
              </p:ext>
            </p:extLst>
          </p:nvPr>
        </p:nvGraphicFramePr>
        <p:xfrm>
          <a:off x="344242" y="2283372"/>
          <a:ext cx="5584087" cy="3481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E2CADB07-7FA1-49EA-B7B8-4B61B801A62E}"/>
              </a:ext>
            </a:extLst>
          </p:cNvPr>
          <p:cNvGraphicFramePr/>
          <p:nvPr>
            <p:extLst>
              <p:ext uri="{D42A27DB-BD31-4B8C-83A1-F6EECF244321}">
                <p14:modId xmlns:p14="http://schemas.microsoft.com/office/powerpoint/2010/main" val="100986196"/>
              </p:ext>
            </p:extLst>
          </p:nvPr>
        </p:nvGraphicFramePr>
        <p:xfrm>
          <a:off x="9140758" y="1872191"/>
          <a:ext cx="2601157" cy="233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AA9F4986-3D58-4FFD-BB1C-227139E6F06E}"/>
              </a:ext>
            </a:extLst>
          </p:cNvPr>
          <p:cNvGraphicFramePr/>
          <p:nvPr>
            <p:extLst>
              <p:ext uri="{D42A27DB-BD31-4B8C-83A1-F6EECF244321}">
                <p14:modId xmlns:p14="http://schemas.microsoft.com/office/powerpoint/2010/main" val="4169225547"/>
              </p:ext>
            </p:extLst>
          </p:nvPr>
        </p:nvGraphicFramePr>
        <p:xfrm>
          <a:off x="5928329" y="4030528"/>
          <a:ext cx="2601157" cy="23395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F96A3235-12BE-4D68-9DA4-D5F15E44A76F}"/>
              </a:ext>
            </a:extLst>
          </p:cNvPr>
          <p:cNvGraphicFramePr/>
          <p:nvPr>
            <p:extLst>
              <p:ext uri="{D42A27DB-BD31-4B8C-83A1-F6EECF244321}">
                <p14:modId xmlns:p14="http://schemas.microsoft.com/office/powerpoint/2010/main" val="3091419141"/>
              </p:ext>
            </p:extLst>
          </p:nvPr>
        </p:nvGraphicFramePr>
        <p:xfrm>
          <a:off x="9140758" y="4030528"/>
          <a:ext cx="2601157" cy="233952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CC5B2DA2-8045-445B-8459-3F34D05807EA}"/>
              </a:ext>
            </a:extLst>
          </p:cNvPr>
          <p:cNvGraphicFramePr/>
          <p:nvPr>
            <p:extLst>
              <p:ext uri="{D42A27DB-BD31-4B8C-83A1-F6EECF244321}">
                <p14:modId xmlns:p14="http://schemas.microsoft.com/office/powerpoint/2010/main" val="4027470493"/>
              </p:ext>
            </p:extLst>
          </p:nvPr>
        </p:nvGraphicFramePr>
        <p:xfrm>
          <a:off x="5928329" y="1872191"/>
          <a:ext cx="2601157" cy="2339526"/>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236591" y="1944818"/>
            <a:ext cx="5887984" cy="338554"/>
          </a:xfrm>
          <a:prstGeom prst="rect">
            <a:avLst/>
          </a:prstGeom>
          <a:noFill/>
        </p:spPr>
        <p:txBody>
          <a:bodyPr wrap="square" rtlCol="0">
            <a:spAutoFit/>
          </a:bodyPr>
          <a:lstStyle/>
          <a:p>
            <a:pPr algn="ctr"/>
            <a:r>
              <a:rPr lang="en-US" sz="1600" u="sng" dirty="0">
                <a:solidFill>
                  <a:srgbClr val="1F1A62"/>
                </a:solidFill>
                <a:latin typeface="Helvetica Light" panose="020B0403020202020204"/>
              </a:rPr>
              <a:t>% of Ad-Supported TV Topics in the Top 10 During Primetime</a:t>
            </a: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4" y="6323831"/>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4" name="Rectangle 13">
            <a:extLst>
              <a:ext uri="{FF2B5EF4-FFF2-40B4-BE49-F238E27FC236}">
                <a16:creationId xmlns:a16="http://schemas.microsoft.com/office/drawing/2014/main" id="{EB127C1E-A746-4E43-A3A1-891B246CA7EF}"/>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8" name="Triangle 30">
            <a:extLst>
              <a:ext uri="{FF2B5EF4-FFF2-40B4-BE49-F238E27FC236}">
                <a16:creationId xmlns:a16="http://schemas.microsoft.com/office/drawing/2014/main" id="{A6B37659-BA84-41E0-9141-D13F0E662E57}"/>
              </a:ext>
            </a:extLst>
          </p:cNvPr>
          <p:cNvSpPr/>
          <p:nvPr/>
        </p:nvSpPr>
        <p:spPr>
          <a:xfrm rot="5400000">
            <a:off x="543356" y="118716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DE9E102-D434-43B8-93A3-B62338123D0A}"/>
              </a:ext>
            </a:extLst>
          </p:cNvPr>
          <p:cNvSpPr txBox="1"/>
          <p:nvPr/>
        </p:nvSpPr>
        <p:spPr>
          <a:xfrm>
            <a:off x="745342" y="1086679"/>
            <a:ext cx="11033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Ad-supported TV dominates the social conversations deeper into the night as more primetime shows </a:t>
            </a:r>
            <a:r>
              <a:rPr lang="en-US" sz="1600" dirty="0">
                <a:solidFill>
                  <a:srgbClr val="1F1A62"/>
                </a:solidFill>
                <a:latin typeface="Helvetica Light" panose="020B0403020202020204" pitchFamily="34" charset="0"/>
              </a:rPr>
              <a:t>and sporting events air</a:t>
            </a:r>
            <a:endPar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39530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404455"/>
            <a:ext cx="11465730" cy="892552"/>
          </a:xfrm>
          <a:prstGeom prst="rect">
            <a:avLst/>
          </a:prstGeom>
        </p:spPr>
        <p:txBody>
          <a:bodyPr wrap="square">
            <a:spAutoFit/>
          </a:bodyPr>
          <a:lstStyle/>
          <a:p>
            <a:r>
              <a:rPr lang="en-US" sz="2600" b="1" dirty="0">
                <a:solidFill>
                  <a:srgbClr val="E84A99"/>
                </a:solidFill>
                <a:latin typeface="Helvetica" pitchFamily="2" charset="0"/>
              </a:rPr>
              <a:t>Over half </a:t>
            </a:r>
            <a:r>
              <a:rPr lang="en-US" sz="2600" b="1" dirty="0">
                <a:solidFill>
                  <a:srgbClr val="1F1A62"/>
                </a:solidFill>
                <a:latin typeface="Helvetica" pitchFamily="2" charset="0"/>
              </a:rPr>
              <a:t>of the top 10 trending topics on all nights except Friday </a:t>
            </a:r>
          </a:p>
          <a:p>
            <a:r>
              <a:rPr lang="en-US" sz="2600" b="1" dirty="0">
                <a:solidFill>
                  <a:srgbClr val="1F1A62"/>
                </a:solidFill>
                <a:latin typeface="Helvetica" pitchFamily="2" charset="0"/>
              </a:rPr>
              <a:t>were based on ad-supported TV content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22</a:t>
            </a:fld>
            <a:endParaRPr lang="en-US" dirty="0"/>
          </a:p>
        </p:txBody>
      </p:sp>
      <p:sp>
        <p:nvSpPr>
          <p:cNvPr id="82" name="TextBox 81">
            <a:extLst>
              <a:ext uri="{FF2B5EF4-FFF2-40B4-BE49-F238E27FC236}">
                <a16:creationId xmlns:a16="http://schemas.microsoft.com/office/drawing/2014/main" id="{427C3B8C-4887-4C5F-AE4D-91E0BB397069}"/>
              </a:ext>
            </a:extLst>
          </p:cNvPr>
          <p:cNvSpPr txBox="1"/>
          <p:nvPr/>
        </p:nvSpPr>
        <p:spPr>
          <a:xfrm>
            <a:off x="438839" y="3139065"/>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Overall</a:t>
            </a:r>
          </a:p>
        </p:txBody>
      </p:sp>
      <p:sp>
        <p:nvSpPr>
          <p:cNvPr id="83" name="TextBox 82">
            <a:extLst>
              <a:ext uri="{FF2B5EF4-FFF2-40B4-BE49-F238E27FC236}">
                <a16:creationId xmlns:a16="http://schemas.microsoft.com/office/drawing/2014/main" id="{A5839001-64CB-444C-9F7F-F14E5D41C919}"/>
              </a:ext>
            </a:extLst>
          </p:cNvPr>
          <p:cNvSpPr txBox="1"/>
          <p:nvPr/>
        </p:nvSpPr>
        <p:spPr>
          <a:xfrm>
            <a:off x="438839" y="3789025"/>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8:30p</a:t>
            </a:r>
          </a:p>
        </p:txBody>
      </p:sp>
      <p:sp>
        <p:nvSpPr>
          <p:cNvPr id="84" name="TextBox 83">
            <a:extLst>
              <a:ext uri="{FF2B5EF4-FFF2-40B4-BE49-F238E27FC236}">
                <a16:creationId xmlns:a16="http://schemas.microsoft.com/office/drawing/2014/main" id="{9E202263-48BF-4532-A8EC-5DA1ADCB632A}"/>
              </a:ext>
            </a:extLst>
          </p:cNvPr>
          <p:cNvSpPr txBox="1"/>
          <p:nvPr/>
        </p:nvSpPr>
        <p:spPr>
          <a:xfrm>
            <a:off x="438839" y="4346000"/>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9:30p</a:t>
            </a:r>
          </a:p>
        </p:txBody>
      </p:sp>
      <p:sp>
        <p:nvSpPr>
          <p:cNvPr id="85" name="TextBox 84">
            <a:extLst>
              <a:ext uri="{FF2B5EF4-FFF2-40B4-BE49-F238E27FC236}">
                <a16:creationId xmlns:a16="http://schemas.microsoft.com/office/drawing/2014/main" id="{29041A49-8655-4C44-A500-6F395952285E}"/>
              </a:ext>
            </a:extLst>
          </p:cNvPr>
          <p:cNvSpPr txBox="1"/>
          <p:nvPr/>
        </p:nvSpPr>
        <p:spPr>
          <a:xfrm>
            <a:off x="438839" y="4968916"/>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10:30p</a:t>
            </a:r>
          </a:p>
        </p:txBody>
      </p:sp>
      <p:sp>
        <p:nvSpPr>
          <p:cNvPr id="87" name="TextBox 86">
            <a:extLst>
              <a:ext uri="{FF2B5EF4-FFF2-40B4-BE49-F238E27FC236}">
                <a16:creationId xmlns:a16="http://schemas.microsoft.com/office/drawing/2014/main" id="{45D4FEB4-F222-4B17-9656-64B772492626}"/>
              </a:ext>
            </a:extLst>
          </p:cNvPr>
          <p:cNvSpPr txBox="1"/>
          <p:nvPr/>
        </p:nvSpPr>
        <p:spPr>
          <a:xfrm>
            <a:off x="438839" y="5599204"/>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11:30p</a:t>
            </a:r>
          </a:p>
        </p:txBody>
      </p:sp>
      <p:sp>
        <p:nvSpPr>
          <p:cNvPr id="88" name="TextBox 87">
            <a:extLst>
              <a:ext uri="{FF2B5EF4-FFF2-40B4-BE49-F238E27FC236}">
                <a16:creationId xmlns:a16="http://schemas.microsoft.com/office/drawing/2014/main" id="{0296A68D-7E3D-454A-98B4-82584522338D}"/>
              </a:ext>
            </a:extLst>
          </p:cNvPr>
          <p:cNvSpPr txBox="1"/>
          <p:nvPr/>
        </p:nvSpPr>
        <p:spPr>
          <a:xfrm>
            <a:off x="1686115" y="3139065"/>
            <a:ext cx="89910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84%</a:t>
            </a:r>
          </a:p>
        </p:txBody>
      </p:sp>
      <p:sp>
        <p:nvSpPr>
          <p:cNvPr id="89" name="TextBox 88">
            <a:extLst>
              <a:ext uri="{FF2B5EF4-FFF2-40B4-BE49-F238E27FC236}">
                <a16:creationId xmlns:a16="http://schemas.microsoft.com/office/drawing/2014/main" id="{35CB54F1-AE08-47C7-83DC-F357477E8B9D}"/>
              </a:ext>
            </a:extLst>
          </p:cNvPr>
          <p:cNvSpPr txBox="1"/>
          <p:nvPr/>
        </p:nvSpPr>
        <p:spPr>
          <a:xfrm>
            <a:off x="3180864" y="3139065"/>
            <a:ext cx="89910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51%</a:t>
            </a:r>
          </a:p>
        </p:txBody>
      </p:sp>
      <p:sp>
        <p:nvSpPr>
          <p:cNvPr id="90" name="TextBox 89">
            <a:extLst>
              <a:ext uri="{FF2B5EF4-FFF2-40B4-BE49-F238E27FC236}">
                <a16:creationId xmlns:a16="http://schemas.microsoft.com/office/drawing/2014/main" id="{5C68886A-FBC8-45A9-BB2E-E2CC6B012740}"/>
              </a:ext>
            </a:extLst>
          </p:cNvPr>
          <p:cNvSpPr txBox="1"/>
          <p:nvPr/>
        </p:nvSpPr>
        <p:spPr>
          <a:xfrm>
            <a:off x="4533779" y="3139065"/>
            <a:ext cx="1182771"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83%</a:t>
            </a:r>
          </a:p>
        </p:txBody>
      </p:sp>
      <p:sp>
        <p:nvSpPr>
          <p:cNvPr id="91" name="TextBox 90">
            <a:extLst>
              <a:ext uri="{FF2B5EF4-FFF2-40B4-BE49-F238E27FC236}">
                <a16:creationId xmlns:a16="http://schemas.microsoft.com/office/drawing/2014/main" id="{40832E95-9413-444C-8050-0674E77B5761}"/>
              </a:ext>
            </a:extLst>
          </p:cNvPr>
          <p:cNvSpPr txBox="1"/>
          <p:nvPr/>
        </p:nvSpPr>
        <p:spPr>
          <a:xfrm>
            <a:off x="6119132" y="3139065"/>
            <a:ext cx="100156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65%</a:t>
            </a:r>
          </a:p>
        </p:txBody>
      </p:sp>
      <p:sp>
        <p:nvSpPr>
          <p:cNvPr id="94" name="TextBox 93">
            <a:extLst>
              <a:ext uri="{FF2B5EF4-FFF2-40B4-BE49-F238E27FC236}">
                <a16:creationId xmlns:a16="http://schemas.microsoft.com/office/drawing/2014/main" id="{ACE954D7-E863-4A8A-9E5A-7AB50D5741C2}"/>
              </a:ext>
            </a:extLst>
          </p:cNvPr>
          <p:cNvSpPr txBox="1"/>
          <p:nvPr/>
        </p:nvSpPr>
        <p:spPr>
          <a:xfrm>
            <a:off x="7754722" y="3139065"/>
            <a:ext cx="787049"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46%</a:t>
            </a:r>
          </a:p>
        </p:txBody>
      </p:sp>
      <p:sp>
        <p:nvSpPr>
          <p:cNvPr id="95" name="TextBox 94">
            <a:extLst>
              <a:ext uri="{FF2B5EF4-FFF2-40B4-BE49-F238E27FC236}">
                <a16:creationId xmlns:a16="http://schemas.microsoft.com/office/drawing/2014/main" id="{87A03955-1144-47B8-98B2-640DF6B7140E}"/>
              </a:ext>
            </a:extLst>
          </p:cNvPr>
          <p:cNvSpPr txBox="1"/>
          <p:nvPr/>
        </p:nvSpPr>
        <p:spPr>
          <a:xfrm>
            <a:off x="9132790" y="3139065"/>
            <a:ext cx="95324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83%</a:t>
            </a:r>
          </a:p>
        </p:txBody>
      </p:sp>
      <p:sp>
        <p:nvSpPr>
          <p:cNvPr id="96" name="TextBox 95">
            <a:extLst>
              <a:ext uri="{FF2B5EF4-FFF2-40B4-BE49-F238E27FC236}">
                <a16:creationId xmlns:a16="http://schemas.microsoft.com/office/drawing/2014/main" id="{2BB89C8C-4650-400C-AA18-37C58FF2BC62}"/>
              </a:ext>
            </a:extLst>
          </p:cNvPr>
          <p:cNvSpPr txBox="1"/>
          <p:nvPr/>
        </p:nvSpPr>
        <p:spPr>
          <a:xfrm>
            <a:off x="10677052" y="3139065"/>
            <a:ext cx="854216"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89%</a:t>
            </a:r>
          </a:p>
        </p:txBody>
      </p:sp>
      <p:sp>
        <p:nvSpPr>
          <p:cNvPr id="97" name="TextBox 96">
            <a:extLst>
              <a:ext uri="{FF2B5EF4-FFF2-40B4-BE49-F238E27FC236}">
                <a16:creationId xmlns:a16="http://schemas.microsoft.com/office/drawing/2014/main" id="{A8EFEF7C-A989-46F8-A696-85EEACAF693F}"/>
              </a:ext>
            </a:extLst>
          </p:cNvPr>
          <p:cNvSpPr txBox="1"/>
          <p:nvPr/>
        </p:nvSpPr>
        <p:spPr>
          <a:xfrm>
            <a:off x="1686115" y="3789025"/>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60%</a:t>
            </a:r>
          </a:p>
        </p:txBody>
      </p:sp>
      <p:sp>
        <p:nvSpPr>
          <p:cNvPr id="98" name="TextBox 97">
            <a:extLst>
              <a:ext uri="{FF2B5EF4-FFF2-40B4-BE49-F238E27FC236}">
                <a16:creationId xmlns:a16="http://schemas.microsoft.com/office/drawing/2014/main" id="{BC00ADBF-8932-4D24-8C6B-3880BF3F1B9A}"/>
              </a:ext>
            </a:extLst>
          </p:cNvPr>
          <p:cNvSpPr txBox="1"/>
          <p:nvPr/>
        </p:nvSpPr>
        <p:spPr>
          <a:xfrm>
            <a:off x="3179954" y="3789025"/>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20%</a:t>
            </a:r>
          </a:p>
        </p:txBody>
      </p:sp>
      <p:sp>
        <p:nvSpPr>
          <p:cNvPr id="99" name="TextBox 98">
            <a:extLst>
              <a:ext uri="{FF2B5EF4-FFF2-40B4-BE49-F238E27FC236}">
                <a16:creationId xmlns:a16="http://schemas.microsoft.com/office/drawing/2014/main" id="{29B61AD0-B35C-4DF4-8D5D-49C8F0EAD04C}"/>
              </a:ext>
            </a:extLst>
          </p:cNvPr>
          <p:cNvSpPr txBox="1"/>
          <p:nvPr/>
        </p:nvSpPr>
        <p:spPr>
          <a:xfrm>
            <a:off x="4533779" y="3789025"/>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08" name="TextBox 107">
            <a:extLst>
              <a:ext uri="{FF2B5EF4-FFF2-40B4-BE49-F238E27FC236}">
                <a16:creationId xmlns:a16="http://schemas.microsoft.com/office/drawing/2014/main" id="{4F446653-9540-40AF-8873-53D2157D7EF7}"/>
              </a:ext>
            </a:extLst>
          </p:cNvPr>
          <p:cNvSpPr txBox="1"/>
          <p:nvPr/>
        </p:nvSpPr>
        <p:spPr>
          <a:xfrm>
            <a:off x="6119132" y="3789025"/>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48%</a:t>
            </a:r>
          </a:p>
        </p:txBody>
      </p:sp>
      <p:sp>
        <p:nvSpPr>
          <p:cNvPr id="109" name="TextBox 108">
            <a:extLst>
              <a:ext uri="{FF2B5EF4-FFF2-40B4-BE49-F238E27FC236}">
                <a16:creationId xmlns:a16="http://schemas.microsoft.com/office/drawing/2014/main" id="{CC3A8343-F1DE-41F8-9B20-3F72181DA22A}"/>
              </a:ext>
            </a:extLst>
          </p:cNvPr>
          <p:cNvSpPr txBox="1"/>
          <p:nvPr/>
        </p:nvSpPr>
        <p:spPr>
          <a:xfrm>
            <a:off x="7754722" y="3789025"/>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28%</a:t>
            </a:r>
          </a:p>
        </p:txBody>
      </p:sp>
      <p:sp>
        <p:nvSpPr>
          <p:cNvPr id="110" name="TextBox 109">
            <a:extLst>
              <a:ext uri="{FF2B5EF4-FFF2-40B4-BE49-F238E27FC236}">
                <a16:creationId xmlns:a16="http://schemas.microsoft.com/office/drawing/2014/main" id="{1EACAAFD-3535-40B9-AFAD-E365B894E587}"/>
              </a:ext>
            </a:extLst>
          </p:cNvPr>
          <p:cNvSpPr txBox="1"/>
          <p:nvPr/>
        </p:nvSpPr>
        <p:spPr>
          <a:xfrm>
            <a:off x="9132790" y="3789025"/>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11" name="TextBox 110">
            <a:extLst>
              <a:ext uri="{FF2B5EF4-FFF2-40B4-BE49-F238E27FC236}">
                <a16:creationId xmlns:a16="http://schemas.microsoft.com/office/drawing/2014/main" id="{47B39680-AAF1-4804-BCEC-095CA312C6BD}"/>
              </a:ext>
            </a:extLst>
          </p:cNvPr>
          <p:cNvSpPr txBox="1"/>
          <p:nvPr/>
        </p:nvSpPr>
        <p:spPr>
          <a:xfrm>
            <a:off x="10656639" y="3789025"/>
            <a:ext cx="8950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95%</a:t>
            </a:r>
          </a:p>
        </p:txBody>
      </p:sp>
      <p:sp>
        <p:nvSpPr>
          <p:cNvPr id="112" name="TextBox 111">
            <a:extLst>
              <a:ext uri="{FF2B5EF4-FFF2-40B4-BE49-F238E27FC236}">
                <a16:creationId xmlns:a16="http://schemas.microsoft.com/office/drawing/2014/main" id="{A465F3B6-969F-4BBA-8D5E-D87BF0F11B47}"/>
              </a:ext>
            </a:extLst>
          </p:cNvPr>
          <p:cNvSpPr txBox="1"/>
          <p:nvPr/>
        </p:nvSpPr>
        <p:spPr>
          <a:xfrm>
            <a:off x="1686115" y="4346000"/>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90%</a:t>
            </a:r>
          </a:p>
        </p:txBody>
      </p:sp>
      <p:sp>
        <p:nvSpPr>
          <p:cNvPr id="113" name="TextBox 112">
            <a:extLst>
              <a:ext uri="{FF2B5EF4-FFF2-40B4-BE49-F238E27FC236}">
                <a16:creationId xmlns:a16="http://schemas.microsoft.com/office/drawing/2014/main" id="{9BB38CEC-B779-4E65-8546-9CF2BC03F85A}"/>
              </a:ext>
            </a:extLst>
          </p:cNvPr>
          <p:cNvSpPr txBox="1"/>
          <p:nvPr/>
        </p:nvSpPr>
        <p:spPr>
          <a:xfrm>
            <a:off x="3179954" y="4346000"/>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43%</a:t>
            </a:r>
          </a:p>
        </p:txBody>
      </p:sp>
      <p:sp>
        <p:nvSpPr>
          <p:cNvPr id="114" name="TextBox 113">
            <a:extLst>
              <a:ext uri="{FF2B5EF4-FFF2-40B4-BE49-F238E27FC236}">
                <a16:creationId xmlns:a16="http://schemas.microsoft.com/office/drawing/2014/main" id="{07CDADCB-E05B-48A3-BD44-C7E07779F82C}"/>
              </a:ext>
            </a:extLst>
          </p:cNvPr>
          <p:cNvSpPr txBox="1"/>
          <p:nvPr/>
        </p:nvSpPr>
        <p:spPr>
          <a:xfrm>
            <a:off x="4533779" y="4346000"/>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83%</a:t>
            </a:r>
          </a:p>
        </p:txBody>
      </p:sp>
      <p:sp>
        <p:nvSpPr>
          <p:cNvPr id="115" name="TextBox 114">
            <a:extLst>
              <a:ext uri="{FF2B5EF4-FFF2-40B4-BE49-F238E27FC236}">
                <a16:creationId xmlns:a16="http://schemas.microsoft.com/office/drawing/2014/main" id="{B3C3A84E-CB4B-45B1-A848-C5E8C0BC7980}"/>
              </a:ext>
            </a:extLst>
          </p:cNvPr>
          <p:cNvSpPr txBox="1"/>
          <p:nvPr/>
        </p:nvSpPr>
        <p:spPr>
          <a:xfrm>
            <a:off x="6119132" y="4346000"/>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73%</a:t>
            </a:r>
          </a:p>
        </p:txBody>
      </p:sp>
      <p:sp>
        <p:nvSpPr>
          <p:cNvPr id="116" name="TextBox 115">
            <a:extLst>
              <a:ext uri="{FF2B5EF4-FFF2-40B4-BE49-F238E27FC236}">
                <a16:creationId xmlns:a16="http://schemas.microsoft.com/office/drawing/2014/main" id="{AAD28F73-1CD9-4C47-8DF5-E3D1A0FDED23}"/>
              </a:ext>
            </a:extLst>
          </p:cNvPr>
          <p:cNvSpPr txBox="1"/>
          <p:nvPr/>
        </p:nvSpPr>
        <p:spPr>
          <a:xfrm>
            <a:off x="7754722" y="4346000"/>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48%</a:t>
            </a:r>
          </a:p>
        </p:txBody>
      </p:sp>
      <p:sp>
        <p:nvSpPr>
          <p:cNvPr id="117" name="TextBox 116">
            <a:extLst>
              <a:ext uri="{FF2B5EF4-FFF2-40B4-BE49-F238E27FC236}">
                <a16:creationId xmlns:a16="http://schemas.microsoft.com/office/drawing/2014/main" id="{DE3391F9-269F-4C8D-8FCE-927D3652239E}"/>
              </a:ext>
            </a:extLst>
          </p:cNvPr>
          <p:cNvSpPr txBox="1"/>
          <p:nvPr/>
        </p:nvSpPr>
        <p:spPr>
          <a:xfrm>
            <a:off x="9132790" y="4346000"/>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18" name="TextBox 117">
            <a:extLst>
              <a:ext uri="{FF2B5EF4-FFF2-40B4-BE49-F238E27FC236}">
                <a16:creationId xmlns:a16="http://schemas.microsoft.com/office/drawing/2014/main" id="{ED2A1389-98DB-4A3C-94FD-27AFD97EFA1D}"/>
              </a:ext>
            </a:extLst>
          </p:cNvPr>
          <p:cNvSpPr txBox="1"/>
          <p:nvPr/>
        </p:nvSpPr>
        <p:spPr>
          <a:xfrm>
            <a:off x="10656639" y="4346000"/>
            <a:ext cx="8950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19" name="TextBox 118">
            <a:extLst>
              <a:ext uri="{FF2B5EF4-FFF2-40B4-BE49-F238E27FC236}">
                <a16:creationId xmlns:a16="http://schemas.microsoft.com/office/drawing/2014/main" id="{2E69181E-85EE-494F-A694-59935725B52E}"/>
              </a:ext>
            </a:extLst>
          </p:cNvPr>
          <p:cNvSpPr txBox="1"/>
          <p:nvPr/>
        </p:nvSpPr>
        <p:spPr>
          <a:xfrm>
            <a:off x="1686115" y="4968916"/>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20" name="TextBox 119">
            <a:extLst>
              <a:ext uri="{FF2B5EF4-FFF2-40B4-BE49-F238E27FC236}">
                <a16:creationId xmlns:a16="http://schemas.microsoft.com/office/drawing/2014/main" id="{9D889289-87C9-4EE0-B9E6-551BFC7C84DC}"/>
              </a:ext>
            </a:extLst>
          </p:cNvPr>
          <p:cNvSpPr txBox="1"/>
          <p:nvPr/>
        </p:nvSpPr>
        <p:spPr>
          <a:xfrm>
            <a:off x="3179954" y="4968916"/>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65%</a:t>
            </a:r>
          </a:p>
        </p:txBody>
      </p:sp>
      <p:sp>
        <p:nvSpPr>
          <p:cNvPr id="121" name="TextBox 120">
            <a:extLst>
              <a:ext uri="{FF2B5EF4-FFF2-40B4-BE49-F238E27FC236}">
                <a16:creationId xmlns:a16="http://schemas.microsoft.com/office/drawing/2014/main" id="{88F3283A-2B6F-476C-B569-02823A84E69B}"/>
              </a:ext>
            </a:extLst>
          </p:cNvPr>
          <p:cNvSpPr txBox="1"/>
          <p:nvPr/>
        </p:nvSpPr>
        <p:spPr>
          <a:xfrm>
            <a:off x="4533779" y="4968916"/>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83%</a:t>
            </a:r>
          </a:p>
        </p:txBody>
      </p:sp>
      <p:sp>
        <p:nvSpPr>
          <p:cNvPr id="122" name="TextBox 121">
            <a:extLst>
              <a:ext uri="{FF2B5EF4-FFF2-40B4-BE49-F238E27FC236}">
                <a16:creationId xmlns:a16="http://schemas.microsoft.com/office/drawing/2014/main" id="{CBD9C4FA-535B-401F-9886-010D6B2C42E2}"/>
              </a:ext>
            </a:extLst>
          </p:cNvPr>
          <p:cNvSpPr txBox="1"/>
          <p:nvPr/>
        </p:nvSpPr>
        <p:spPr>
          <a:xfrm>
            <a:off x="6119132" y="4968916"/>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73%</a:t>
            </a:r>
          </a:p>
        </p:txBody>
      </p:sp>
      <p:sp>
        <p:nvSpPr>
          <p:cNvPr id="123" name="TextBox 122">
            <a:extLst>
              <a:ext uri="{FF2B5EF4-FFF2-40B4-BE49-F238E27FC236}">
                <a16:creationId xmlns:a16="http://schemas.microsoft.com/office/drawing/2014/main" id="{F59D27E0-8B0A-40AB-BF33-D5B333866EC5}"/>
              </a:ext>
            </a:extLst>
          </p:cNvPr>
          <p:cNvSpPr txBox="1"/>
          <p:nvPr/>
        </p:nvSpPr>
        <p:spPr>
          <a:xfrm>
            <a:off x="7754722" y="4968916"/>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53%</a:t>
            </a:r>
          </a:p>
        </p:txBody>
      </p:sp>
      <p:sp>
        <p:nvSpPr>
          <p:cNvPr id="124" name="TextBox 123">
            <a:extLst>
              <a:ext uri="{FF2B5EF4-FFF2-40B4-BE49-F238E27FC236}">
                <a16:creationId xmlns:a16="http://schemas.microsoft.com/office/drawing/2014/main" id="{12FC3ED4-5B99-4292-A6AF-D7EBBFE1EEDF}"/>
              </a:ext>
            </a:extLst>
          </p:cNvPr>
          <p:cNvSpPr txBox="1"/>
          <p:nvPr/>
        </p:nvSpPr>
        <p:spPr>
          <a:xfrm>
            <a:off x="9132790" y="4968916"/>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25" name="TextBox 124">
            <a:extLst>
              <a:ext uri="{FF2B5EF4-FFF2-40B4-BE49-F238E27FC236}">
                <a16:creationId xmlns:a16="http://schemas.microsoft.com/office/drawing/2014/main" id="{B5A5B9CB-6D3E-47CA-A64D-6D312F94EA4B}"/>
              </a:ext>
            </a:extLst>
          </p:cNvPr>
          <p:cNvSpPr txBox="1"/>
          <p:nvPr/>
        </p:nvSpPr>
        <p:spPr>
          <a:xfrm>
            <a:off x="10677052" y="4968916"/>
            <a:ext cx="854216"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26" name="TextBox 125">
            <a:extLst>
              <a:ext uri="{FF2B5EF4-FFF2-40B4-BE49-F238E27FC236}">
                <a16:creationId xmlns:a16="http://schemas.microsoft.com/office/drawing/2014/main" id="{D7658CE1-13AC-43AD-8C8A-C93DA093C21F}"/>
              </a:ext>
            </a:extLst>
          </p:cNvPr>
          <p:cNvSpPr txBox="1"/>
          <p:nvPr/>
        </p:nvSpPr>
        <p:spPr>
          <a:xfrm>
            <a:off x="1686115" y="5599204"/>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98%</a:t>
            </a:r>
          </a:p>
        </p:txBody>
      </p:sp>
      <p:sp>
        <p:nvSpPr>
          <p:cNvPr id="127" name="TextBox 126">
            <a:extLst>
              <a:ext uri="{FF2B5EF4-FFF2-40B4-BE49-F238E27FC236}">
                <a16:creationId xmlns:a16="http://schemas.microsoft.com/office/drawing/2014/main" id="{13BD2A7D-EC34-4FEB-A41F-216DE48F7148}"/>
              </a:ext>
            </a:extLst>
          </p:cNvPr>
          <p:cNvSpPr txBox="1"/>
          <p:nvPr/>
        </p:nvSpPr>
        <p:spPr>
          <a:xfrm>
            <a:off x="3179954" y="5599204"/>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28" name="TextBox 127">
            <a:extLst>
              <a:ext uri="{FF2B5EF4-FFF2-40B4-BE49-F238E27FC236}">
                <a16:creationId xmlns:a16="http://schemas.microsoft.com/office/drawing/2014/main" id="{6F4DE061-8772-4E89-84F3-104611B05C27}"/>
              </a:ext>
            </a:extLst>
          </p:cNvPr>
          <p:cNvSpPr txBox="1"/>
          <p:nvPr/>
        </p:nvSpPr>
        <p:spPr>
          <a:xfrm>
            <a:off x="4533779" y="5599204"/>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90%</a:t>
            </a:r>
          </a:p>
        </p:txBody>
      </p:sp>
      <p:sp>
        <p:nvSpPr>
          <p:cNvPr id="129" name="TextBox 128">
            <a:extLst>
              <a:ext uri="{FF2B5EF4-FFF2-40B4-BE49-F238E27FC236}">
                <a16:creationId xmlns:a16="http://schemas.microsoft.com/office/drawing/2014/main" id="{F30912F3-03A2-4A3B-B3B9-EA6B4ADBEBB3}"/>
              </a:ext>
            </a:extLst>
          </p:cNvPr>
          <p:cNvSpPr txBox="1"/>
          <p:nvPr/>
        </p:nvSpPr>
        <p:spPr>
          <a:xfrm>
            <a:off x="6119132" y="5599204"/>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68%</a:t>
            </a:r>
          </a:p>
        </p:txBody>
      </p:sp>
      <p:sp>
        <p:nvSpPr>
          <p:cNvPr id="130" name="TextBox 129">
            <a:extLst>
              <a:ext uri="{FF2B5EF4-FFF2-40B4-BE49-F238E27FC236}">
                <a16:creationId xmlns:a16="http://schemas.microsoft.com/office/drawing/2014/main" id="{DE5DFE4E-D91C-4535-9088-1403FC53FE09}"/>
              </a:ext>
            </a:extLst>
          </p:cNvPr>
          <p:cNvSpPr txBox="1"/>
          <p:nvPr/>
        </p:nvSpPr>
        <p:spPr>
          <a:xfrm>
            <a:off x="7754722" y="5599204"/>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55%</a:t>
            </a:r>
          </a:p>
        </p:txBody>
      </p:sp>
      <p:sp>
        <p:nvSpPr>
          <p:cNvPr id="131" name="TextBox 130">
            <a:extLst>
              <a:ext uri="{FF2B5EF4-FFF2-40B4-BE49-F238E27FC236}">
                <a16:creationId xmlns:a16="http://schemas.microsoft.com/office/drawing/2014/main" id="{B213D7BE-2669-47A2-9D49-84E27DB8EDB0}"/>
              </a:ext>
            </a:extLst>
          </p:cNvPr>
          <p:cNvSpPr txBox="1"/>
          <p:nvPr/>
        </p:nvSpPr>
        <p:spPr>
          <a:xfrm>
            <a:off x="9132790" y="5599204"/>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32" name="TextBox 131">
            <a:extLst>
              <a:ext uri="{FF2B5EF4-FFF2-40B4-BE49-F238E27FC236}">
                <a16:creationId xmlns:a16="http://schemas.microsoft.com/office/drawing/2014/main" id="{4149A7DB-BFF8-4102-B420-26982A0544C3}"/>
              </a:ext>
            </a:extLst>
          </p:cNvPr>
          <p:cNvSpPr txBox="1"/>
          <p:nvPr/>
        </p:nvSpPr>
        <p:spPr>
          <a:xfrm>
            <a:off x="10677052" y="5599204"/>
            <a:ext cx="854216"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33" name="Flowchart: Terminator 132">
            <a:extLst>
              <a:ext uri="{FF2B5EF4-FFF2-40B4-BE49-F238E27FC236}">
                <a16:creationId xmlns:a16="http://schemas.microsoft.com/office/drawing/2014/main" id="{C3C7CC05-0BA1-432D-9B89-2EBF1C40CDC3}"/>
              </a:ext>
            </a:extLst>
          </p:cNvPr>
          <p:cNvSpPr/>
          <p:nvPr/>
        </p:nvSpPr>
        <p:spPr>
          <a:xfrm>
            <a:off x="2954001"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Tuesday</a:t>
            </a:r>
            <a:endParaRPr lang="en-US" sz="1200" b="1" dirty="0">
              <a:solidFill>
                <a:schemeClr val="bg1"/>
              </a:solidFill>
              <a:latin typeface="Helvetica Light" panose="020B0403020202020204"/>
            </a:endParaRPr>
          </a:p>
        </p:txBody>
      </p:sp>
      <p:sp>
        <p:nvSpPr>
          <p:cNvPr id="134" name="Flowchart: Terminator 133">
            <a:extLst>
              <a:ext uri="{FF2B5EF4-FFF2-40B4-BE49-F238E27FC236}">
                <a16:creationId xmlns:a16="http://schemas.microsoft.com/office/drawing/2014/main" id="{2B736F8F-B456-4183-AF34-0EE6D2733FC7}"/>
              </a:ext>
            </a:extLst>
          </p:cNvPr>
          <p:cNvSpPr/>
          <p:nvPr/>
        </p:nvSpPr>
        <p:spPr>
          <a:xfrm>
            <a:off x="4448750"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Helvetica Light" panose="020B0403020202020204"/>
              </a:rPr>
              <a:t>Wednesday</a:t>
            </a:r>
          </a:p>
        </p:txBody>
      </p:sp>
      <p:sp>
        <p:nvSpPr>
          <p:cNvPr id="135" name="Flowchart: Terminator 134">
            <a:extLst>
              <a:ext uri="{FF2B5EF4-FFF2-40B4-BE49-F238E27FC236}">
                <a16:creationId xmlns:a16="http://schemas.microsoft.com/office/drawing/2014/main" id="{A999BB88-8B1C-4707-8F99-9A5ADFF38CCD}"/>
              </a:ext>
            </a:extLst>
          </p:cNvPr>
          <p:cNvSpPr/>
          <p:nvPr/>
        </p:nvSpPr>
        <p:spPr>
          <a:xfrm>
            <a:off x="5943499"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Thursday</a:t>
            </a:r>
            <a:endParaRPr lang="en-US" sz="1200" b="1" dirty="0">
              <a:solidFill>
                <a:schemeClr val="bg1"/>
              </a:solidFill>
              <a:latin typeface="Helvetica Light" panose="020B0403020202020204"/>
            </a:endParaRPr>
          </a:p>
        </p:txBody>
      </p:sp>
      <p:sp>
        <p:nvSpPr>
          <p:cNvPr id="136" name="Flowchart: Terminator 135">
            <a:extLst>
              <a:ext uri="{FF2B5EF4-FFF2-40B4-BE49-F238E27FC236}">
                <a16:creationId xmlns:a16="http://schemas.microsoft.com/office/drawing/2014/main" id="{E05A961A-1C3D-491E-930D-C2FDE7AC1AB8}"/>
              </a:ext>
            </a:extLst>
          </p:cNvPr>
          <p:cNvSpPr/>
          <p:nvPr/>
        </p:nvSpPr>
        <p:spPr>
          <a:xfrm>
            <a:off x="7438248"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Friday</a:t>
            </a:r>
            <a:endParaRPr lang="en-US" sz="1200" b="1" dirty="0">
              <a:solidFill>
                <a:schemeClr val="bg1"/>
              </a:solidFill>
              <a:latin typeface="Helvetica Light" panose="020B0403020202020204"/>
            </a:endParaRPr>
          </a:p>
        </p:txBody>
      </p:sp>
      <p:sp>
        <p:nvSpPr>
          <p:cNvPr id="137" name="Flowchart: Terminator 136">
            <a:extLst>
              <a:ext uri="{FF2B5EF4-FFF2-40B4-BE49-F238E27FC236}">
                <a16:creationId xmlns:a16="http://schemas.microsoft.com/office/drawing/2014/main" id="{B41EF14D-A71C-43E7-9199-51CBF1222A6A}"/>
              </a:ext>
            </a:extLst>
          </p:cNvPr>
          <p:cNvSpPr/>
          <p:nvPr/>
        </p:nvSpPr>
        <p:spPr>
          <a:xfrm>
            <a:off x="8932997"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Saturday</a:t>
            </a:r>
            <a:endParaRPr lang="en-US" sz="1200" b="1" dirty="0">
              <a:solidFill>
                <a:schemeClr val="bg1"/>
              </a:solidFill>
              <a:latin typeface="Helvetica Light" panose="020B0403020202020204"/>
            </a:endParaRPr>
          </a:p>
        </p:txBody>
      </p:sp>
      <p:sp>
        <p:nvSpPr>
          <p:cNvPr id="138" name="Flowchart: Terminator 137">
            <a:extLst>
              <a:ext uri="{FF2B5EF4-FFF2-40B4-BE49-F238E27FC236}">
                <a16:creationId xmlns:a16="http://schemas.microsoft.com/office/drawing/2014/main" id="{F40C63D5-E9FF-42FC-938A-B6983F683E06}"/>
              </a:ext>
            </a:extLst>
          </p:cNvPr>
          <p:cNvSpPr/>
          <p:nvPr/>
        </p:nvSpPr>
        <p:spPr>
          <a:xfrm>
            <a:off x="10427746"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Sunday</a:t>
            </a:r>
            <a:endParaRPr lang="en-US" sz="1200" b="1" dirty="0">
              <a:solidFill>
                <a:schemeClr val="bg1"/>
              </a:solidFill>
              <a:latin typeface="Helvetica Light" panose="020B0403020202020204"/>
            </a:endParaRPr>
          </a:p>
        </p:txBody>
      </p:sp>
      <p:sp>
        <p:nvSpPr>
          <p:cNvPr id="139" name="Flowchart: Terminator 138">
            <a:extLst>
              <a:ext uri="{FF2B5EF4-FFF2-40B4-BE49-F238E27FC236}">
                <a16:creationId xmlns:a16="http://schemas.microsoft.com/office/drawing/2014/main" id="{23E9B918-6DE6-4188-93DA-1F3E64D93620}"/>
              </a:ext>
            </a:extLst>
          </p:cNvPr>
          <p:cNvSpPr/>
          <p:nvPr/>
        </p:nvSpPr>
        <p:spPr>
          <a:xfrm>
            <a:off x="1459252"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Monday</a:t>
            </a:r>
            <a:endParaRPr lang="en-US" sz="1200" b="1" dirty="0">
              <a:solidFill>
                <a:schemeClr val="bg1"/>
              </a:solidFill>
              <a:latin typeface="Helvetica Light" panose="020B0403020202020204"/>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936131"/>
            <a:ext cx="12191999" cy="369332"/>
          </a:xfrm>
          <a:prstGeom prst="rect">
            <a:avLst/>
          </a:prstGeom>
        </p:spPr>
        <p:txBody>
          <a:bodyPr wrap="square">
            <a:spAutoFit/>
          </a:bodyPr>
          <a:lstStyle/>
          <a:p>
            <a:pPr algn="ctr"/>
            <a:r>
              <a:rPr lang="en-US" u="sng" dirty="0">
                <a:solidFill>
                  <a:srgbClr val="1F1A62"/>
                </a:solidFill>
                <a:latin typeface="Helvetica Light" panose="020B0403020202020204"/>
              </a:rPr>
              <a:t>Four Week Average: % of Top 10 Trending Topics that are Based on Ad-Supported TV Content</a:t>
            </a:r>
          </a:p>
        </p:txBody>
      </p:sp>
      <p:cxnSp>
        <p:nvCxnSpPr>
          <p:cNvPr id="3" name="Straight Connector 2"/>
          <p:cNvCxnSpPr/>
          <p:nvPr/>
        </p:nvCxnSpPr>
        <p:spPr>
          <a:xfrm>
            <a:off x="2812080"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382075"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876824"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409572"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855919"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0361071"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7EC1FF7-BD02-43F2-BC1B-E0AA7279B3B3}"/>
              </a:ext>
            </a:extLst>
          </p:cNvPr>
          <p:cNvSpPr txBox="1"/>
          <p:nvPr/>
        </p:nvSpPr>
        <p:spPr>
          <a:xfrm>
            <a:off x="526244" y="6323831"/>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cxnSp>
        <p:nvCxnSpPr>
          <p:cNvPr id="6" name="Straight Connector 5">
            <a:extLst>
              <a:ext uri="{FF2B5EF4-FFF2-40B4-BE49-F238E27FC236}">
                <a16:creationId xmlns:a16="http://schemas.microsoft.com/office/drawing/2014/main" id="{7FE7DD7F-1BF2-413F-89E6-8884081F1EEC}"/>
              </a:ext>
            </a:extLst>
          </p:cNvPr>
          <p:cNvCxnSpPr/>
          <p:nvPr/>
        </p:nvCxnSpPr>
        <p:spPr>
          <a:xfrm>
            <a:off x="412364" y="300317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9DCE5A1-D955-4C8E-BFC0-A98B78CD881F}"/>
              </a:ext>
            </a:extLst>
          </p:cNvPr>
          <p:cNvCxnSpPr/>
          <p:nvPr/>
        </p:nvCxnSpPr>
        <p:spPr>
          <a:xfrm>
            <a:off x="412364" y="368449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BC9CBD8-B621-439A-AD4F-EBE8BA92A3AA}"/>
              </a:ext>
            </a:extLst>
          </p:cNvPr>
          <p:cNvCxnSpPr/>
          <p:nvPr/>
        </p:nvCxnSpPr>
        <p:spPr>
          <a:xfrm>
            <a:off x="412364" y="425823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9957131-9184-4778-9011-FF09C19F1973}"/>
              </a:ext>
            </a:extLst>
          </p:cNvPr>
          <p:cNvCxnSpPr/>
          <p:nvPr/>
        </p:nvCxnSpPr>
        <p:spPr>
          <a:xfrm>
            <a:off x="412364" y="484093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2C517C7-5525-42F7-8CD7-010CF1EEB0DA}"/>
              </a:ext>
            </a:extLst>
          </p:cNvPr>
          <p:cNvCxnSpPr/>
          <p:nvPr/>
        </p:nvCxnSpPr>
        <p:spPr>
          <a:xfrm>
            <a:off x="412364" y="544157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F13EF41-CAB6-4D97-AED9-D8FE43F85305}"/>
              </a:ext>
            </a:extLst>
          </p:cNvPr>
          <p:cNvCxnSpPr/>
          <p:nvPr/>
        </p:nvCxnSpPr>
        <p:spPr>
          <a:xfrm>
            <a:off x="412364" y="608703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E5152ED-EB0A-4C6A-8270-B2FB4FA360F2}"/>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1033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BD5FB342-3760-46AD-BA66-E348A600B6AB}"/>
              </a:ext>
            </a:extLst>
          </p:cNvPr>
          <p:cNvSpPr/>
          <p:nvPr/>
        </p:nvSpPr>
        <p:spPr>
          <a:xfrm>
            <a:off x="8141472" y="1864521"/>
            <a:ext cx="3519381" cy="415629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46D136C0-4A87-4A17-AF3E-E8217BFC7B89}"/>
              </a:ext>
            </a:extLst>
          </p:cNvPr>
          <p:cNvSpPr/>
          <p:nvPr/>
        </p:nvSpPr>
        <p:spPr>
          <a:xfrm>
            <a:off x="8139305" y="1773210"/>
            <a:ext cx="3523714" cy="693531"/>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News (7)</a:t>
            </a:r>
          </a:p>
        </p:txBody>
      </p:sp>
      <p:sp>
        <p:nvSpPr>
          <p:cNvPr id="69" name="Rectangle: Rounded Corners 68">
            <a:extLst>
              <a:ext uri="{FF2B5EF4-FFF2-40B4-BE49-F238E27FC236}">
                <a16:creationId xmlns:a16="http://schemas.microsoft.com/office/drawing/2014/main" id="{F484A56A-2C7A-4B85-A7D0-07EE22D58048}"/>
              </a:ext>
            </a:extLst>
          </p:cNvPr>
          <p:cNvSpPr/>
          <p:nvPr/>
        </p:nvSpPr>
        <p:spPr>
          <a:xfrm>
            <a:off x="4336310" y="1864521"/>
            <a:ext cx="3519381" cy="415629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F2E2F2F2-85D3-4122-ABBB-A6CFDA8317AF}"/>
              </a:ext>
            </a:extLst>
          </p:cNvPr>
          <p:cNvSpPr/>
          <p:nvPr/>
        </p:nvSpPr>
        <p:spPr>
          <a:xfrm>
            <a:off x="4339156" y="1781780"/>
            <a:ext cx="3516407" cy="685068"/>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Sports (23+)</a:t>
            </a:r>
          </a:p>
        </p:txBody>
      </p:sp>
      <p:sp>
        <p:nvSpPr>
          <p:cNvPr id="5" name="Rectangle: Rounded Corners 4">
            <a:extLst>
              <a:ext uri="{FF2B5EF4-FFF2-40B4-BE49-F238E27FC236}">
                <a16:creationId xmlns:a16="http://schemas.microsoft.com/office/drawing/2014/main" id="{B06078ED-5445-42B0-993A-04CF79201DB9}"/>
              </a:ext>
            </a:extLst>
          </p:cNvPr>
          <p:cNvSpPr/>
          <p:nvPr/>
        </p:nvSpPr>
        <p:spPr>
          <a:xfrm>
            <a:off x="531147" y="1869567"/>
            <a:ext cx="3519381" cy="415629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B581CE2-25C8-420D-B024-55CAC1C2E1D6}"/>
              </a:ext>
            </a:extLst>
          </p:cNvPr>
          <p:cNvSpPr/>
          <p:nvPr/>
        </p:nvSpPr>
        <p:spPr>
          <a:xfrm>
            <a:off x="529879" y="1781780"/>
            <a:ext cx="3520649" cy="680022"/>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Entertainment (18)</a:t>
            </a:r>
          </a:p>
        </p:txBody>
      </p:sp>
      <p:sp>
        <p:nvSpPr>
          <p:cNvPr id="4" name="Rectangle 3">
            <a:extLst>
              <a:ext uri="{FF2B5EF4-FFF2-40B4-BE49-F238E27FC236}">
                <a16:creationId xmlns:a16="http://schemas.microsoft.com/office/drawing/2014/main" id="{3ED54650-E124-0942-8B03-A438165B55A6}"/>
              </a:ext>
            </a:extLst>
          </p:cNvPr>
          <p:cNvSpPr/>
          <p:nvPr/>
        </p:nvSpPr>
        <p:spPr>
          <a:xfrm>
            <a:off x="413302" y="492517"/>
            <a:ext cx="11645348" cy="892552"/>
          </a:xfrm>
          <a:prstGeom prst="rect">
            <a:avLst/>
          </a:prstGeom>
        </p:spPr>
        <p:txBody>
          <a:bodyPr wrap="square">
            <a:spAutoFit/>
          </a:bodyPr>
          <a:lstStyle/>
          <a:p>
            <a:r>
              <a:rPr lang="en-US" sz="2600" b="1" dirty="0">
                <a:solidFill>
                  <a:srgbClr val="1F1A62"/>
                </a:solidFill>
                <a:latin typeface="Helvetica" pitchFamily="2" charset="0"/>
              </a:rPr>
              <a:t>Programming from </a:t>
            </a:r>
            <a:r>
              <a:rPr lang="en-US" sz="2600" b="1" dirty="0">
                <a:solidFill>
                  <a:srgbClr val="E84A99"/>
                </a:solidFill>
                <a:latin typeface="Helvetica" pitchFamily="2" charset="0"/>
              </a:rPr>
              <a:t>over 48 </a:t>
            </a:r>
            <a:r>
              <a:rPr lang="en-US" sz="2600" b="1" dirty="0">
                <a:solidFill>
                  <a:srgbClr val="1F1A62"/>
                </a:solidFill>
                <a:latin typeface="Helvetica" pitchFamily="2" charset="0"/>
              </a:rPr>
              <a:t>ad-supported TV networks trended </a:t>
            </a:r>
          </a:p>
          <a:p>
            <a:r>
              <a:rPr lang="en-US" sz="2600" b="1" dirty="0">
                <a:solidFill>
                  <a:srgbClr val="1F1A62"/>
                </a:solidFill>
                <a:latin typeface="Helvetica" pitchFamily="2" charset="0"/>
              </a:rPr>
              <a:t>in the top 10 during 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050" name="Picture 2" descr="Image result for a&amp;e logo&quot;">
            <a:extLst>
              <a:ext uri="{FF2B5EF4-FFF2-40B4-BE49-F238E27FC236}">
                <a16:creationId xmlns:a16="http://schemas.microsoft.com/office/drawing/2014/main" id="{B575E1AC-42E5-416B-8E29-298DF7773D7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923967" y="3243876"/>
            <a:ext cx="990219" cy="5557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bc logo&quot;">
            <a:extLst>
              <a:ext uri="{FF2B5EF4-FFF2-40B4-BE49-F238E27FC236}">
                <a16:creationId xmlns:a16="http://schemas.microsoft.com/office/drawing/2014/main" id="{ABBEB04A-07B8-4418-AD97-D5ECCA862A7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18442" y="2522820"/>
            <a:ext cx="664566" cy="664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artoon network logo&quot;">
            <a:extLst>
              <a:ext uri="{FF2B5EF4-FFF2-40B4-BE49-F238E27FC236}">
                <a16:creationId xmlns:a16="http://schemas.microsoft.com/office/drawing/2014/main" id="{99F132EF-6ECA-46DD-8150-B05E82F00A0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775123" y="2520559"/>
            <a:ext cx="1146031" cy="6869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bs logo&quot;">
            <a:extLst>
              <a:ext uri="{FF2B5EF4-FFF2-40B4-BE49-F238E27FC236}">
                <a16:creationId xmlns:a16="http://schemas.microsoft.com/office/drawing/2014/main" id="{D034D8C9-913F-4A5E-B447-2D628B4EE78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82462" y="3735596"/>
            <a:ext cx="1199745" cy="4349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cw logo&quot;">
            <a:extLst>
              <a:ext uri="{FF2B5EF4-FFF2-40B4-BE49-F238E27FC236}">
                <a16:creationId xmlns:a16="http://schemas.microsoft.com/office/drawing/2014/main" id="{92C0CE13-5CA2-4E1E-B1DF-20802DCA5B5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95189" y="3279050"/>
            <a:ext cx="901015" cy="37542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fox logo tv&quot;">
            <a:extLst>
              <a:ext uri="{FF2B5EF4-FFF2-40B4-BE49-F238E27FC236}">
                <a16:creationId xmlns:a16="http://schemas.microsoft.com/office/drawing/2014/main" id="{492E03C4-ED19-4EC0-A70A-218739B69B0C}"/>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019639" y="4415164"/>
            <a:ext cx="842381" cy="33755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fox news logo&quot;">
            <a:extLst>
              <a:ext uri="{FF2B5EF4-FFF2-40B4-BE49-F238E27FC236}">
                <a16:creationId xmlns:a16="http://schemas.microsoft.com/office/drawing/2014/main" id="{9E3D8A45-BEFC-425C-A980-4DE805486D4C}"/>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110044" y="2540924"/>
            <a:ext cx="1175150" cy="1082152"/>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Image result for hallmark channel logo&quot;">
            <a:extLst>
              <a:ext uri="{FF2B5EF4-FFF2-40B4-BE49-F238E27FC236}">
                <a16:creationId xmlns:a16="http://schemas.microsoft.com/office/drawing/2014/main" id="{2B3593C5-DBBD-49A0-84D9-A97353440B2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11090" y="4724276"/>
            <a:ext cx="1316776" cy="49104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Image result for mtv logo&quot;">
            <a:extLst>
              <a:ext uri="{FF2B5EF4-FFF2-40B4-BE49-F238E27FC236}">
                <a16:creationId xmlns:a16="http://schemas.microsoft.com/office/drawing/2014/main" id="{F753DF9C-9418-4285-B1A5-6DC1E3CBE6E0}"/>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3086842" y="4837434"/>
            <a:ext cx="806304" cy="490368"/>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Image result for nbc logo&quot;">
            <a:extLst>
              <a:ext uri="{FF2B5EF4-FFF2-40B4-BE49-F238E27FC236}">
                <a16:creationId xmlns:a16="http://schemas.microsoft.com/office/drawing/2014/main" id="{FED5F831-4A1F-4DF5-883E-DC3E987140E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931432" y="3220758"/>
            <a:ext cx="830334" cy="818585"/>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Image result for own network logo&quot;">
            <a:extLst>
              <a:ext uri="{FF2B5EF4-FFF2-40B4-BE49-F238E27FC236}">
                <a16:creationId xmlns:a16="http://schemas.microsoft.com/office/drawing/2014/main" id="{1A4E62F7-CAF3-4D70-9292-96435D559EC0}"/>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815142" y="4145334"/>
            <a:ext cx="989084" cy="327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yfy logo&quot;">
            <a:extLst>
              <a:ext uri="{FF2B5EF4-FFF2-40B4-BE49-F238E27FC236}">
                <a16:creationId xmlns:a16="http://schemas.microsoft.com/office/drawing/2014/main" id="{29F91A2C-2D1E-4098-90B2-A77C3C5A5D98}"/>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26703" r="29015"/>
          <a:stretch/>
        </p:blipFill>
        <p:spPr bwMode="auto">
          <a:xfrm>
            <a:off x="746182" y="5282992"/>
            <a:ext cx="664565" cy="750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lc logo&quot;">
            <a:extLst>
              <a:ext uri="{FF2B5EF4-FFF2-40B4-BE49-F238E27FC236}">
                <a16:creationId xmlns:a16="http://schemas.microsoft.com/office/drawing/2014/main" id="{EEE0879F-AA28-4CF4-B9D4-56B7157C1EC6}"/>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2026422" y="4557873"/>
            <a:ext cx="830334" cy="4307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usa network logo&quot;">
            <a:extLst>
              <a:ext uri="{FF2B5EF4-FFF2-40B4-BE49-F238E27FC236}">
                <a16:creationId xmlns:a16="http://schemas.microsoft.com/office/drawing/2014/main" id="{7AA57142-586C-45D6-BBA2-F64E4DF90A41}"/>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060091" y="5070367"/>
            <a:ext cx="1026751" cy="5496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h1 logo&quot;">
            <a:extLst>
              <a:ext uri="{FF2B5EF4-FFF2-40B4-BE49-F238E27FC236}">
                <a16:creationId xmlns:a16="http://schemas.microsoft.com/office/drawing/2014/main" id="{FB70FAE2-7D03-4C9C-AD84-A10E7782B05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947117" y="3878272"/>
            <a:ext cx="971992" cy="36029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bs news logo logo&quot;">
            <a:extLst>
              <a:ext uri="{FF2B5EF4-FFF2-40B4-BE49-F238E27FC236}">
                <a16:creationId xmlns:a16="http://schemas.microsoft.com/office/drawing/2014/main" id="{E3FF686F-69AB-4D43-8EAF-E9CAF03713A5}"/>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8253850" y="4905672"/>
            <a:ext cx="1430530" cy="92986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nbc news logo&quot;">
            <a:extLst>
              <a:ext uri="{FF2B5EF4-FFF2-40B4-BE49-F238E27FC236}">
                <a16:creationId xmlns:a16="http://schemas.microsoft.com/office/drawing/2014/main" id="{47CF9D42-9BDA-4609-BDD2-144654238A05}"/>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8286155" y="3706654"/>
            <a:ext cx="3278292" cy="4796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msnbc logo&quot;">
            <a:extLst>
              <a:ext uri="{FF2B5EF4-FFF2-40B4-BE49-F238E27FC236}">
                <a16:creationId xmlns:a16="http://schemas.microsoft.com/office/drawing/2014/main" id="{E4CE59E2-079D-4256-B22E-53875C7B57BC}"/>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651722" y="4197135"/>
            <a:ext cx="2239720" cy="4870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nbc logo&quot;">
            <a:extLst>
              <a:ext uri="{FF2B5EF4-FFF2-40B4-BE49-F238E27FC236}">
                <a16:creationId xmlns:a16="http://schemas.microsoft.com/office/drawing/2014/main" id="{BCA279E2-FB05-49CD-A780-F153A767C658}"/>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9732512" y="4752716"/>
            <a:ext cx="1880209" cy="36355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bravo tv logo&quot;">
            <a:extLst>
              <a:ext uri="{FF2B5EF4-FFF2-40B4-BE49-F238E27FC236}">
                <a16:creationId xmlns:a16="http://schemas.microsoft.com/office/drawing/2014/main" id="{C5EB1403-B36B-43E5-B35C-E74CEE64D994}"/>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700218" y="4189212"/>
            <a:ext cx="861868" cy="65137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abc news logo&quot;">
            <a:extLst>
              <a:ext uri="{FF2B5EF4-FFF2-40B4-BE49-F238E27FC236}">
                <a16:creationId xmlns:a16="http://schemas.microsoft.com/office/drawing/2014/main" id="{6273200F-151F-4985-8A1D-D591E7602081}"/>
              </a:ext>
            </a:extLst>
          </p:cNvPr>
          <p:cNvPicPr>
            <a:picLocks noChangeAspect="1" noChangeArrowheads="1"/>
          </p:cNvPicPr>
          <p:nvPr/>
        </p:nvPicPr>
        <p:blipFill rotWithShape="1">
          <a:blip r:embed="rId24" cstate="hqprint">
            <a:extLst>
              <a:ext uri="{28A0092B-C50C-407E-A947-70E740481C1C}">
                <a14:useLocalDpi xmlns:a14="http://schemas.microsoft.com/office/drawing/2010/main"/>
              </a:ext>
            </a:extLst>
          </a:blip>
          <a:srcRect/>
          <a:stretch/>
        </p:blipFill>
        <p:spPr bwMode="auto">
          <a:xfrm>
            <a:off x="9771582" y="5227887"/>
            <a:ext cx="1834373" cy="6330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94E2DC-BA4B-4DA1-AF52-9F31058759DD}"/>
              </a:ext>
            </a:extLst>
          </p:cNvPr>
          <p:cNvSpPr txBox="1"/>
          <p:nvPr/>
        </p:nvSpPr>
        <p:spPr>
          <a:xfrm>
            <a:off x="4350039" y="4616742"/>
            <a:ext cx="3516407" cy="307777"/>
          </a:xfrm>
          <a:prstGeom prst="rect">
            <a:avLst/>
          </a:prstGeom>
          <a:noFill/>
        </p:spPr>
        <p:txBody>
          <a:bodyPr wrap="square" rtlCol="0">
            <a:spAutoFit/>
          </a:bodyPr>
          <a:lstStyle/>
          <a:p>
            <a:pPr algn="ctr"/>
            <a:r>
              <a:rPr lang="en-US" sz="1400" u="sng" dirty="0">
                <a:solidFill>
                  <a:srgbClr val="1F1A62"/>
                </a:solidFill>
                <a:latin typeface="Helvetica" panose="020B0604020202020204" pitchFamily="34" charset="0"/>
                <a:cs typeface="Helvetica" panose="020B0604020202020204" pitchFamily="34" charset="0"/>
              </a:rPr>
              <a:t>Regional Networks</a:t>
            </a:r>
          </a:p>
        </p:txBody>
      </p:sp>
      <p:pic>
        <p:nvPicPr>
          <p:cNvPr id="3" name="Picture 2" descr="Image result for tnt logo&quot;">
            <a:extLst>
              <a:ext uri="{FF2B5EF4-FFF2-40B4-BE49-F238E27FC236}">
                <a16:creationId xmlns:a16="http://schemas.microsoft.com/office/drawing/2014/main" id="{7E268578-BEC5-4052-90DB-93B501313618}"/>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3131129" y="2505170"/>
            <a:ext cx="675271" cy="67527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89C07362-4791-41E2-9087-761C77C3E515}"/>
              </a:ext>
            </a:extLst>
          </p:cNvPr>
          <p:cNvCxnSpPr>
            <a:cxnSpLocks/>
          </p:cNvCxnSpPr>
          <p:nvPr/>
        </p:nvCxnSpPr>
        <p:spPr>
          <a:xfrm>
            <a:off x="4352589" y="4616742"/>
            <a:ext cx="3494833" cy="0"/>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pic>
        <p:nvPicPr>
          <p:cNvPr id="64" name="Picture 24" descr="Image result for cnn logo&quot;">
            <a:extLst>
              <a:ext uri="{FF2B5EF4-FFF2-40B4-BE49-F238E27FC236}">
                <a16:creationId xmlns:a16="http://schemas.microsoft.com/office/drawing/2014/main" id="{95D9F51B-16C5-4A01-9C0B-E51545852574}"/>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8383515" y="2808820"/>
            <a:ext cx="1494321" cy="717197"/>
          </a:xfrm>
          <a:prstGeom prst="rect">
            <a:avLst/>
          </a:prstGeom>
          <a:noFill/>
          <a:extLst>
            <a:ext uri="{909E8E84-426E-40DD-AFC4-6F175D3DCCD1}">
              <a14:hiddenFill xmlns:a14="http://schemas.microsoft.com/office/drawing/2010/main">
                <a:solidFill>
                  <a:srgbClr val="FFFFFF"/>
                </a:solidFill>
              </a14:hiddenFill>
            </a:ext>
          </a:extLst>
        </p:spPr>
      </p:pic>
      <p:sp>
        <p:nvSpPr>
          <p:cNvPr id="78" name="Slide Number Placeholder 5">
            <a:extLst>
              <a:ext uri="{FF2B5EF4-FFF2-40B4-BE49-F238E27FC236}">
                <a16:creationId xmlns:a16="http://schemas.microsoft.com/office/drawing/2014/main" id="{A9C5380B-7E37-478F-973E-F4457FF548A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23</a:t>
            </a:fld>
            <a:endParaRPr lang="en-US" dirty="0"/>
          </a:p>
        </p:txBody>
      </p:sp>
      <p:pic>
        <p:nvPicPr>
          <p:cNvPr id="80" name="Picture 40" descr="Image result for fs2 logo&quot;">
            <a:extLst>
              <a:ext uri="{FF2B5EF4-FFF2-40B4-BE49-F238E27FC236}">
                <a16:creationId xmlns:a16="http://schemas.microsoft.com/office/drawing/2014/main" id="{9A4AE2BD-4171-4595-BB8E-5D4310EB1AD2}"/>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3143430" y="5440652"/>
            <a:ext cx="779523" cy="416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bs logo&quot;"/>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1596204" y="5514789"/>
            <a:ext cx="822924" cy="442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9"/>
          <a:stretch>
            <a:fillRect/>
          </a:stretch>
        </p:blipFill>
        <p:spPr>
          <a:xfrm>
            <a:off x="4437107" y="2541248"/>
            <a:ext cx="3334801" cy="1999661"/>
          </a:xfrm>
          <a:prstGeom prst="rect">
            <a:avLst/>
          </a:prstGeom>
        </p:spPr>
      </p:pic>
      <p:sp>
        <p:nvSpPr>
          <p:cNvPr id="47" name="TextBox 46">
            <a:extLst>
              <a:ext uri="{FF2B5EF4-FFF2-40B4-BE49-F238E27FC236}">
                <a16:creationId xmlns:a16="http://schemas.microsoft.com/office/drawing/2014/main" id="{E1CBE7E6-B211-41B7-B943-ED6AF180C1A8}"/>
              </a:ext>
            </a:extLst>
          </p:cNvPr>
          <p:cNvSpPr txBox="1"/>
          <p:nvPr/>
        </p:nvSpPr>
        <p:spPr>
          <a:xfrm>
            <a:off x="546751" y="6208220"/>
            <a:ext cx="10738443"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Note: sports network logos are a sampling of total sports networks. Ad-supported TV network count (+) because regionally aired sporting events are allocated to one primary network even though they can air on multiple RSNs. </a:t>
            </a:r>
          </a:p>
        </p:txBody>
      </p:sp>
      <p:pic>
        <p:nvPicPr>
          <p:cNvPr id="44" name="Picture 6" descr="Image result for at&amp;t sportsnet logo&quot;">
            <a:extLst>
              <a:ext uri="{FF2B5EF4-FFF2-40B4-BE49-F238E27FC236}">
                <a16:creationId xmlns:a16="http://schemas.microsoft.com/office/drawing/2014/main" id="{E2E05FB1-FE27-4192-B061-ED73F50C6369}"/>
              </a:ext>
            </a:extLst>
          </p:cNvPr>
          <p:cNvPicPr>
            <a:picLocks noChangeAspect="1" noChangeArrowheads="1"/>
          </p:cNvPicPr>
          <p:nvPr/>
        </p:nvPicPr>
        <p:blipFill rotWithShape="1">
          <a:blip r:embed="rId30" cstate="hqprint">
            <a:extLst>
              <a:ext uri="{28A0092B-C50C-407E-A947-70E740481C1C}">
                <a14:useLocalDpi xmlns:a14="http://schemas.microsoft.com/office/drawing/2010/main"/>
              </a:ext>
            </a:extLst>
          </a:blip>
          <a:srcRect/>
          <a:stretch/>
        </p:blipFill>
        <p:spPr bwMode="auto">
          <a:xfrm>
            <a:off x="5200289" y="5282992"/>
            <a:ext cx="1167470" cy="3412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descr="Image result for fox sports detroit logo&quot;">
            <a:extLst>
              <a:ext uri="{FF2B5EF4-FFF2-40B4-BE49-F238E27FC236}">
                <a16:creationId xmlns:a16="http://schemas.microsoft.com/office/drawing/2014/main" id="{CF818E56-1985-4448-BEA8-7FF8AA302F2B}"/>
              </a:ext>
            </a:extLst>
          </p:cNvPr>
          <p:cNvPicPr>
            <a:picLocks noChangeAspect="1" noChangeArrowheads="1"/>
          </p:cNvPicPr>
          <p:nvPr/>
        </p:nvPicPr>
        <p:blipFill>
          <a:blip r:embed="rId31" cstate="hqprint">
            <a:extLst>
              <a:ext uri="{28A0092B-C50C-407E-A947-70E740481C1C}">
                <a14:useLocalDpi xmlns:a14="http://schemas.microsoft.com/office/drawing/2010/main"/>
              </a:ext>
            </a:extLst>
          </a:blip>
          <a:srcRect/>
          <a:stretch>
            <a:fillRect/>
          </a:stretch>
        </p:blipFill>
        <p:spPr bwMode="auto">
          <a:xfrm>
            <a:off x="4468112" y="4851768"/>
            <a:ext cx="604069" cy="4666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descr="Image result for fox sports ohio logo&quot;">
            <a:extLst>
              <a:ext uri="{FF2B5EF4-FFF2-40B4-BE49-F238E27FC236}">
                <a16:creationId xmlns:a16="http://schemas.microsoft.com/office/drawing/2014/main" id="{701A6D31-F566-4680-8F67-7378DFF1509F}"/>
              </a:ext>
            </a:extLst>
          </p:cNvPr>
          <p:cNvPicPr>
            <a:picLocks noChangeAspect="1" noChangeArrowheads="1"/>
          </p:cNvPicPr>
          <p:nvPr/>
        </p:nvPicPr>
        <p:blipFill>
          <a:blip r:embed="rId32" cstate="hqprint">
            <a:extLst>
              <a:ext uri="{28A0092B-C50C-407E-A947-70E740481C1C}">
                <a14:useLocalDpi xmlns:a14="http://schemas.microsoft.com/office/drawing/2010/main"/>
              </a:ext>
            </a:extLst>
          </a:blip>
          <a:srcRect/>
          <a:stretch>
            <a:fillRect/>
          </a:stretch>
        </p:blipFill>
        <p:spPr bwMode="auto">
          <a:xfrm>
            <a:off x="7178995" y="5380559"/>
            <a:ext cx="590002" cy="4866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0" descr="Image result for fox sportsnet florida logo&quot;">
            <a:extLst>
              <a:ext uri="{FF2B5EF4-FFF2-40B4-BE49-F238E27FC236}">
                <a16:creationId xmlns:a16="http://schemas.microsoft.com/office/drawing/2014/main" id="{90A1ED17-A043-4D6F-AB60-47739507ECA7}"/>
              </a:ext>
            </a:extLst>
          </p:cNvPr>
          <p:cNvPicPr>
            <a:picLocks noChangeAspect="1" noChangeArrowheads="1"/>
          </p:cNvPicPr>
          <p:nvPr/>
        </p:nvPicPr>
        <p:blipFill>
          <a:blip r:embed="rId33" cstate="hqprint">
            <a:extLst>
              <a:ext uri="{28A0092B-C50C-407E-A947-70E740481C1C}">
                <a14:useLocalDpi xmlns:a14="http://schemas.microsoft.com/office/drawing/2010/main"/>
              </a:ext>
            </a:extLst>
          </a:blip>
          <a:srcRect/>
          <a:stretch>
            <a:fillRect/>
          </a:stretch>
        </p:blipFill>
        <p:spPr bwMode="auto">
          <a:xfrm>
            <a:off x="7223958" y="4875594"/>
            <a:ext cx="556864" cy="42693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Image result for wgno logo&quot;">
            <a:extLst>
              <a:ext uri="{FF2B5EF4-FFF2-40B4-BE49-F238E27FC236}">
                <a16:creationId xmlns:a16="http://schemas.microsoft.com/office/drawing/2014/main" id="{1F0C43FF-07D4-4488-BCB3-7FF6EE8B11C3}"/>
              </a:ext>
            </a:extLst>
          </p:cNvPr>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6073054" y="4922372"/>
            <a:ext cx="1096006" cy="3510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4" descr="Image result for nola38 cw logo&quot;">
            <a:extLst>
              <a:ext uri="{FF2B5EF4-FFF2-40B4-BE49-F238E27FC236}">
                <a16:creationId xmlns:a16="http://schemas.microsoft.com/office/drawing/2014/main" id="{96B26000-CB0F-4EB5-9B24-7A95052A4CDE}"/>
              </a:ext>
            </a:extLs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5248421" y="5614641"/>
            <a:ext cx="1167470" cy="30743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6" descr="Image result for yes network logo&quot;">
            <a:extLst>
              <a:ext uri="{FF2B5EF4-FFF2-40B4-BE49-F238E27FC236}">
                <a16:creationId xmlns:a16="http://schemas.microsoft.com/office/drawing/2014/main" id="{855E1D00-7B03-4C3C-96C3-F6676B67188D}"/>
              </a:ext>
            </a:extLst>
          </p:cNvPr>
          <p:cNvPicPr>
            <a:picLocks noChangeAspect="1" noChangeArrowheads="1"/>
          </p:cNvPicPr>
          <p:nvPr/>
        </p:nvPicPr>
        <p:blipFill>
          <a:blip r:embed="rId36" cstate="hqprint">
            <a:extLst>
              <a:ext uri="{28A0092B-C50C-407E-A947-70E740481C1C}">
                <a14:useLocalDpi xmlns:a14="http://schemas.microsoft.com/office/drawing/2010/main"/>
              </a:ext>
            </a:extLst>
          </a:blip>
          <a:srcRect/>
          <a:stretch>
            <a:fillRect/>
          </a:stretch>
        </p:blipFill>
        <p:spPr bwMode="auto">
          <a:xfrm>
            <a:off x="6499595" y="5523068"/>
            <a:ext cx="674705" cy="3552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nbc sports philadelphia logo&quot;">
            <a:extLst>
              <a:ext uri="{FF2B5EF4-FFF2-40B4-BE49-F238E27FC236}">
                <a16:creationId xmlns:a16="http://schemas.microsoft.com/office/drawing/2014/main" id="{A8E4EF62-A5E9-426C-AFFC-31CF34C8CD80}"/>
              </a:ext>
            </a:extLst>
          </p:cNvPr>
          <p:cNvPicPr>
            <a:picLocks noChangeAspect="1" noChangeArrowheads="1"/>
          </p:cNvPicPr>
          <p:nvPr/>
        </p:nvPicPr>
        <p:blipFill>
          <a:blip r:embed="rId37" cstate="hqprint">
            <a:extLst>
              <a:ext uri="{28A0092B-C50C-407E-A947-70E740481C1C}">
                <a14:useLocalDpi xmlns:a14="http://schemas.microsoft.com/office/drawing/2010/main"/>
              </a:ext>
            </a:extLst>
          </a:blip>
          <a:srcRect/>
          <a:stretch>
            <a:fillRect/>
          </a:stretch>
        </p:blipFill>
        <p:spPr bwMode="auto">
          <a:xfrm>
            <a:off x="5127926" y="4988609"/>
            <a:ext cx="818442" cy="2575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altitude 2 sports logo&quot;">
            <a:extLst>
              <a:ext uri="{FF2B5EF4-FFF2-40B4-BE49-F238E27FC236}">
                <a16:creationId xmlns:a16="http://schemas.microsoft.com/office/drawing/2014/main" id="{0140B6DA-C08F-4D88-A1BF-F915FBD974DC}"/>
              </a:ext>
            </a:extLst>
          </p:cNvPr>
          <p:cNvPicPr>
            <a:picLocks noChangeAspect="1" noChangeArrowheads="1"/>
          </p:cNvPicPr>
          <p:nvPr/>
        </p:nvPicPr>
        <p:blipFill>
          <a:blip r:embed="rId38" cstate="hqprint">
            <a:extLst>
              <a:ext uri="{28A0092B-C50C-407E-A947-70E740481C1C}">
                <a14:useLocalDpi xmlns:a14="http://schemas.microsoft.com/office/drawing/2010/main"/>
              </a:ext>
            </a:extLst>
          </a:blip>
          <a:srcRect/>
          <a:stretch>
            <a:fillRect/>
          </a:stretch>
        </p:blipFill>
        <p:spPr bwMode="auto">
          <a:xfrm>
            <a:off x="4406053" y="5486767"/>
            <a:ext cx="728186" cy="385332"/>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C5442902-9798-4849-837D-75677FD05E6F}"/>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6862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3">
            <a:extLst>
              <a:ext uri="{FF2B5EF4-FFF2-40B4-BE49-F238E27FC236}">
                <a16:creationId xmlns:a16="http://schemas.microsoft.com/office/drawing/2014/main" id="{C0E39341-C7A3-4CCB-9AAA-7824ABA6A095}"/>
              </a:ext>
            </a:extLst>
          </p:cNvPr>
          <p:cNvSpPr/>
          <p:nvPr/>
        </p:nvSpPr>
        <p:spPr>
          <a:xfrm>
            <a:off x="8141472" y="1864871"/>
            <a:ext cx="3519381" cy="431924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A0EBC128-8CD6-48F7-8F25-ED31E9333DA6}"/>
              </a:ext>
            </a:extLst>
          </p:cNvPr>
          <p:cNvSpPr/>
          <p:nvPr/>
        </p:nvSpPr>
        <p:spPr>
          <a:xfrm>
            <a:off x="8141473" y="1782129"/>
            <a:ext cx="3523712" cy="675855"/>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News (7+)</a:t>
            </a:r>
          </a:p>
        </p:txBody>
      </p:sp>
      <p:sp>
        <p:nvSpPr>
          <p:cNvPr id="106" name="Rectangle: Rounded Corners 105">
            <a:extLst>
              <a:ext uri="{FF2B5EF4-FFF2-40B4-BE49-F238E27FC236}">
                <a16:creationId xmlns:a16="http://schemas.microsoft.com/office/drawing/2014/main" id="{2FDD9336-4311-41D2-AA52-A190523175F9}"/>
              </a:ext>
            </a:extLst>
          </p:cNvPr>
          <p:cNvSpPr/>
          <p:nvPr/>
        </p:nvSpPr>
        <p:spPr>
          <a:xfrm>
            <a:off x="4336310" y="1864871"/>
            <a:ext cx="3519381" cy="431924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9878432E-4AA1-4669-AA0A-6BB3CF7AFF9B}"/>
              </a:ext>
            </a:extLst>
          </p:cNvPr>
          <p:cNvSpPr/>
          <p:nvPr/>
        </p:nvSpPr>
        <p:spPr>
          <a:xfrm>
            <a:off x="4339980" y="1782129"/>
            <a:ext cx="3524676" cy="670349"/>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Sports (54)</a:t>
            </a:r>
          </a:p>
        </p:txBody>
      </p:sp>
      <p:sp>
        <p:nvSpPr>
          <p:cNvPr id="108" name="Rectangle: Rounded Corners 107">
            <a:extLst>
              <a:ext uri="{FF2B5EF4-FFF2-40B4-BE49-F238E27FC236}">
                <a16:creationId xmlns:a16="http://schemas.microsoft.com/office/drawing/2014/main" id="{31F1DD55-C851-40ED-BE52-D5A5D8F21DB9}"/>
              </a:ext>
            </a:extLst>
          </p:cNvPr>
          <p:cNvSpPr/>
          <p:nvPr/>
        </p:nvSpPr>
        <p:spPr>
          <a:xfrm>
            <a:off x="531147" y="1869917"/>
            <a:ext cx="3519381" cy="431924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B520C10C-ED12-4494-8E61-29B8058CC527}"/>
              </a:ext>
            </a:extLst>
          </p:cNvPr>
          <p:cNvSpPr/>
          <p:nvPr/>
        </p:nvSpPr>
        <p:spPr>
          <a:xfrm>
            <a:off x="529879" y="1782129"/>
            <a:ext cx="3520649" cy="67874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Entertainment (41)</a:t>
            </a:r>
          </a:p>
        </p:txBody>
      </p:sp>
      <p:sp>
        <p:nvSpPr>
          <p:cNvPr id="4" name="Rectangle 3">
            <a:extLst>
              <a:ext uri="{FF2B5EF4-FFF2-40B4-BE49-F238E27FC236}">
                <a16:creationId xmlns:a16="http://schemas.microsoft.com/office/drawing/2014/main" id="{3ED54650-E124-0942-8B03-A438165B55A6}"/>
              </a:ext>
            </a:extLst>
          </p:cNvPr>
          <p:cNvSpPr/>
          <p:nvPr/>
        </p:nvSpPr>
        <p:spPr>
          <a:xfrm>
            <a:off x="413302" y="486894"/>
            <a:ext cx="11362422" cy="892552"/>
          </a:xfrm>
          <a:prstGeom prst="rect">
            <a:avLst/>
          </a:prstGeom>
        </p:spPr>
        <p:txBody>
          <a:bodyPr wrap="square">
            <a:spAutoFit/>
          </a:bodyPr>
          <a:lstStyle/>
          <a:p>
            <a:r>
              <a:rPr lang="en-US" sz="2600" b="1" dirty="0">
                <a:solidFill>
                  <a:srgbClr val="E84A99"/>
                </a:solidFill>
                <a:latin typeface="Helvetica" pitchFamily="2" charset="0"/>
              </a:rPr>
              <a:t>Over 102</a:t>
            </a:r>
            <a:r>
              <a:rPr lang="en-US" sz="2600" b="1" dirty="0">
                <a:solidFill>
                  <a:srgbClr val="1F1A62"/>
                </a:solidFill>
                <a:latin typeface="Helvetica" pitchFamily="2" charset="0"/>
              </a:rPr>
              <a:t> ad-supported TV programs trended in the top 10 during </a:t>
            </a:r>
          </a:p>
          <a:p>
            <a:r>
              <a:rPr lang="en-US" sz="2600" b="1" dirty="0">
                <a:solidFill>
                  <a:srgbClr val="1F1A62"/>
                </a:solidFill>
                <a:latin typeface="Helvetica" pitchFamily="2" charset="0"/>
              </a:rPr>
              <a:t>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2" name="TextBox 161">
            <a:extLst>
              <a:ext uri="{FF2B5EF4-FFF2-40B4-BE49-F238E27FC236}">
                <a16:creationId xmlns:a16="http://schemas.microsoft.com/office/drawing/2014/main" id="{18C701BB-F1E8-40F2-9763-5EF6E6376123}"/>
              </a:ext>
            </a:extLst>
          </p:cNvPr>
          <p:cNvSpPr txBox="1"/>
          <p:nvPr/>
        </p:nvSpPr>
        <p:spPr>
          <a:xfrm>
            <a:off x="8177677" y="4863306"/>
            <a:ext cx="3516407" cy="276999"/>
          </a:xfrm>
          <a:prstGeom prst="rect">
            <a:avLst/>
          </a:prstGeom>
          <a:noFill/>
        </p:spPr>
        <p:txBody>
          <a:bodyPr wrap="square" rtlCol="0">
            <a:spAutoFit/>
          </a:bodyPr>
          <a:lstStyle/>
          <a:p>
            <a:pPr algn="ctr"/>
            <a:r>
              <a:rPr lang="en-US" sz="1200" u="sng" dirty="0">
                <a:latin typeface="Helvetica" panose="020B0604020202020204" pitchFamily="34" charset="0"/>
                <a:cs typeface="Helvetica" panose="020B0604020202020204" pitchFamily="34" charset="0"/>
              </a:rPr>
              <a:t>Various News Programming</a:t>
            </a:r>
          </a:p>
        </p:txBody>
      </p:sp>
      <p:cxnSp>
        <p:nvCxnSpPr>
          <p:cNvPr id="9" name="Straight Connector 8">
            <a:extLst>
              <a:ext uri="{FF2B5EF4-FFF2-40B4-BE49-F238E27FC236}">
                <a16:creationId xmlns:a16="http://schemas.microsoft.com/office/drawing/2014/main" id="{EF8C99F3-D55B-420D-8959-46C53D0DC460}"/>
              </a:ext>
            </a:extLst>
          </p:cNvPr>
          <p:cNvCxnSpPr>
            <a:cxnSpLocks/>
          </p:cNvCxnSpPr>
          <p:nvPr/>
        </p:nvCxnSpPr>
        <p:spPr>
          <a:xfrm>
            <a:off x="8159921" y="4886392"/>
            <a:ext cx="3516407" cy="0"/>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111" name="Slide Number Placeholder 5">
            <a:extLst>
              <a:ext uri="{FF2B5EF4-FFF2-40B4-BE49-F238E27FC236}">
                <a16:creationId xmlns:a16="http://schemas.microsoft.com/office/drawing/2014/main" id="{27DA17DF-DDAE-45B9-B68E-2BD99A9F8B8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24</a:t>
            </a:fld>
            <a:endParaRPr lang="en-US" dirty="0"/>
          </a:p>
        </p:txBody>
      </p:sp>
      <p:pic>
        <p:nvPicPr>
          <p:cNvPr id="8" name="Picture 7"/>
          <p:cNvPicPr>
            <a:picLocks noChangeAspect="1"/>
          </p:cNvPicPr>
          <p:nvPr/>
        </p:nvPicPr>
        <p:blipFill>
          <a:blip r:embed="rId4"/>
          <a:srcRect/>
          <a:stretch/>
        </p:blipFill>
        <p:spPr>
          <a:xfrm>
            <a:off x="577203" y="2566097"/>
            <a:ext cx="3438611" cy="3487214"/>
          </a:xfrm>
          <a:prstGeom prst="rect">
            <a:avLst/>
          </a:prstGeom>
        </p:spPr>
      </p:pic>
      <p:pic>
        <p:nvPicPr>
          <p:cNvPr id="28" name="Picture 27"/>
          <p:cNvPicPr>
            <a:picLocks noChangeAspect="1"/>
          </p:cNvPicPr>
          <p:nvPr/>
        </p:nvPicPr>
        <p:blipFill>
          <a:blip r:embed="rId5"/>
          <a:stretch>
            <a:fillRect/>
          </a:stretch>
        </p:blipFill>
        <p:spPr>
          <a:xfrm>
            <a:off x="8282026" y="5128255"/>
            <a:ext cx="3212870" cy="957155"/>
          </a:xfrm>
          <a:prstGeom prst="rect">
            <a:avLst/>
          </a:prstGeom>
        </p:spPr>
      </p:pic>
      <p:sp>
        <p:nvSpPr>
          <p:cNvPr id="22" name="TextBox 21">
            <a:extLst>
              <a:ext uri="{FF2B5EF4-FFF2-40B4-BE49-F238E27FC236}">
                <a16:creationId xmlns:a16="http://schemas.microsoft.com/office/drawing/2014/main" id="{DFA5A8F8-EAB4-4764-9829-15EF2045C58E}"/>
              </a:ext>
            </a:extLst>
          </p:cNvPr>
          <p:cNvSpPr txBox="1"/>
          <p:nvPr/>
        </p:nvSpPr>
        <p:spPr>
          <a:xfrm>
            <a:off x="526244" y="6227512"/>
            <a:ext cx="11369834"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Ad-supported TV program count (+) because TV-related news topics can be trending due to coverage across multiple news programs. Note: sports programming logos are a sampling of total sports programming.</a:t>
            </a:r>
          </a:p>
        </p:txBody>
      </p:sp>
      <p:pic>
        <p:nvPicPr>
          <p:cNvPr id="23" name="Picture 172">
            <a:extLst>
              <a:ext uri="{FF2B5EF4-FFF2-40B4-BE49-F238E27FC236}">
                <a16:creationId xmlns:a16="http://schemas.microsoft.com/office/drawing/2014/main" id="{77ADDE49-C3EB-4B7B-93A7-1644B7AE83B9}"/>
              </a:ext>
            </a:extLst>
          </p:cNvPr>
          <p:cNvPicPr>
            <a:picLocks noChangeAspect="1" noChangeArrowheads="1"/>
          </p:cNvPicPr>
          <p:nvPr/>
        </p:nvPicPr>
        <p:blipFill>
          <a:blip r:embed="rId6"/>
          <a:srcRect/>
          <a:stretch/>
        </p:blipFill>
        <p:spPr bwMode="auto">
          <a:xfrm>
            <a:off x="8553504" y="4127523"/>
            <a:ext cx="1252774" cy="7080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4" descr="Image result for One-On-One with Sen. Mitch McConnell logo&quot;">
            <a:extLst>
              <a:ext uri="{FF2B5EF4-FFF2-40B4-BE49-F238E27FC236}">
                <a16:creationId xmlns:a16="http://schemas.microsoft.com/office/drawing/2014/main" id="{8B6C6087-E6E2-49BD-815E-B820F877F64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55115" y="2522001"/>
            <a:ext cx="1586517" cy="8858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78" descr="Image result for democratic debate&quot;">
            <a:extLst>
              <a:ext uri="{FF2B5EF4-FFF2-40B4-BE49-F238E27FC236}">
                <a16:creationId xmlns:a16="http://schemas.microsoft.com/office/drawing/2014/main" id="{469DACD8-695E-4C5D-915B-4A427CB5A14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470943" y="3427297"/>
            <a:ext cx="1146818" cy="645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0" descr="Image result for trump rally hershey&quot;">
            <a:extLst>
              <a:ext uri="{FF2B5EF4-FFF2-40B4-BE49-F238E27FC236}">
                <a16:creationId xmlns:a16="http://schemas.microsoft.com/office/drawing/2014/main" id="{A4455DA9-63EB-4226-850C-7EAE6BAE06C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173627" y="3445707"/>
            <a:ext cx="1120012" cy="6303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2" descr="Image result for cbs this morning interview with Mark Zuckerberg regarding his meeting with President Trump&quot;">
            <a:extLst>
              <a:ext uri="{FF2B5EF4-FFF2-40B4-BE49-F238E27FC236}">
                <a16:creationId xmlns:a16="http://schemas.microsoft.com/office/drawing/2014/main" id="{6700A71C-1A2A-4B7C-812F-761DE164C3F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272092" y="2515360"/>
            <a:ext cx="1586517" cy="8874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4" descr="Image result for impeachment vote tv&quot;">
            <a:extLst>
              <a:ext uri="{FF2B5EF4-FFF2-40B4-BE49-F238E27FC236}">
                <a16:creationId xmlns:a16="http://schemas.microsoft.com/office/drawing/2014/main" id="{5F85E92A-E0BD-4DD5-BD1D-7DF477FDB43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9936481" y="4129272"/>
            <a:ext cx="1252774" cy="7037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6" descr="Image result for impeachment debate&quot;">
            <a:extLst>
              <a:ext uri="{FF2B5EF4-FFF2-40B4-BE49-F238E27FC236}">
                <a16:creationId xmlns:a16="http://schemas.microsoft.com/office/drawing/2014/main" id="{16CCDC3D-9FC6-4C86-B889-83A831636F45}"/>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304281" y="3437094"/>
            <a:ext cx="1145378" cy="64508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ncaa basketball fs1">
            <a:extLst>
              <a:ext uri="{FF2B5EF4-FFF2-40B4-BE49-F238E27FC236}">
                <a16:creationId xmlns:a16="http://schemas.microsoft.com/office/drawing/2014/main" id="{122B65CF-DC59-47A5-90CC-DFA114DE1F56}"/>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5809678" y="3158297"/>
            <a:ext cx="484151" cy="5608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0" descr="Image result for nfl thanksgiving 2019 logo&quot;">
            <a:extLst>
              <a:ext uri="{FF2B5EF4-FFF2-40B4-BE49-F238E27FC236}">
                <a16:creationId xmlns:a16="http://schemas.microsoft.com/office/drawing/2014/main" id="{327FFF03-90D2-4418-A6C2-BE4C34B753C7}"/>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5751401" y="4686273"/>
            <a:ext cx="1366651" cy="2912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12" descr="Image result for college football thursday logo&quot;">
            <a:extLst>
              <a:ext uri="{FF2B5EF4-FFF2-40B4-BE49-F238E27FC236}">
                <a16:creationId xmlns:a16="http://schemas.microsoft.com/office/drawing/2014/main" id="{ECE35ADF-3E2E-4C3C-B8DC-20A1E8F2EE5E}"/>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4490877" y="3241274"/>
            <a:ext cx="456792" cy="4791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16" descr="Image result for thursday night football logo&quot;">
            <a:extLst>
              <a:ext uri="{FF2B5EF4-FFF2-40B4-BE49-F238E27FC236}">
                <a16:creationId xmlns:a16="http://schemas.microsoft.com/office/drawing/2014/main" id="{477C8EAA-E221-4124-854B-121419814D9A}"/>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5570100" y="2502391"/>
            <a:ext cx="542307" cy="5608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8" descr="Image result for sunday night football logo&quot;">
            <a:extLst>
              <a:ext uri="{FF2B5EF4-FFF2-40B4-BE49-F238E27FC236}">
                <a16:creationId xmlns:a16="http://schemas.microsoft.com/office/drawing/2014/main" id="{0C6B5877-A473-43EC-8160-E9AE42CB8770}"/>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4390922" y="3769476"/>
            <a:ext cx="621841" cy="5487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0" descr="Image result for college football logo&quot;">
            <a:extLst>
              <a:ext uri="{FF2B5EF4-FFF2-40B4-BE49-F238E27FC236}">
                <a16:creationId xmlns:a16="http://schemas.microsoft.com/office/drawing/2014/main" id="{92066087-509B-420C-81C9-B474478AE461}"/>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5570100" y="3749941"/>
            <a:ext cx="667961" cy="5716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2" descr="Image result for college football logo&quot;">
            <a:extLst>
              <a:ext uri="{FF2B5EF4-FFF2-40B4-BE49-F238E27FC236}">
                <a16:creationId xmlns:a16="http://schemas.microsoft.com/office/drawing/2014/main" id="{A688A87A-3991-479A-B26F-612B39CAFE29}"/>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6297898" y="3185299"/>
            <a:ext cx="503589" cy="5035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4" descr="Image result for monday night football logo&quot;">
            <a:extLst>
              <a:ext uri="{FF2B5EF4-FFF2-40B4-BE49-F238E27FC236}">
                <a16:creationId xmlns:a16="http://schemas.microsoft.com/office/drawing/2014/main" id="{84142B11-D541-4BBA-A3C1-AB6DA6D59276}"/>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5202267" y="4400353"/>
            <a:ext cx="494161" cy="52528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6" descr="Image result for espn college basketball logo&quot;">
            <a:extLst>
              <a:ext uri="{FF2B5EF4-FFF2-40B4-BE49-F238E27FC236}">
                <a16:creationId xmlns:a16="http://schemas.microsoft.com/office/drawing/2014/main" id="{C815D9C6-637E-4B28-914A-06BFD8A8D722}"/>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4351698" y="5668957"/>
            <a:ext cx="1115251" cy="5209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0" descr="Image result for nbatv logo&quot;">
            <a:extLst>
              <a:ext uri="{FF2B5EF4-FFF2-40B4-BE49-F238E27FC236}">
                <a16:creationId xmlns:a16="http://schemas.microsoft.com/office/drawing/2014/main" id="{C9C6A2E6-301A-437D-BBA1-F91EAC09DADC}"/>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6051462" y="5450417"/>
            <a:ext cx="750025" cy="3301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0" descr="Image result for nba espn logo&quot;">
            <a:extLst>
              <a:ext uri="{FF2B5EF4-FFF2-40B4-BE49-F238E27FC236}">
                <a16:creationId xmlns:a16="http://schemas.microsoft.com/office/drawing/2014/main" id="{CBB89E62-C1BA-43DD-B904-993CB00C2917}"/>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092790" y="2519164"/>
            <a:ext cx="443285" cy="44328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32" descr="Image result for nbatnt logo&quot;">
            <a:extLst>
              <a:ext uri="{FF2B5EF4-FFF2-40B4-BE49-F238E27FC236}">
                <a16:creationId xmlns:a16="http://schemas.microsoft.com/office/drawing/2014/main" id="{D060D2F7-76DB-423B-B888-6A5289F5C474}"/>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6145638" y="2561002"/>
            <a:ext cx="988610" cy="40640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34" descr="Image result for 2019 Pac-12 Football Championship logo&quot;">
            <a:extLst>
              <a:ext uri="{FF2B5EF4-FFF2-40B4-BE49-F238E27FC236}">
                <a16:creationId xmlns:a16="http://schemas.microsoft.com/office/drawing/2014/main" id="{168B119B-21B1-4189-AEF5-5ED59D9FAA5E}"/>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6837867" y="3981520"/>
            <a:ext cx="966145" cy="4027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36" descr="Image result for SEC Championship 2019 logo&quot;">
            <a:extLst>
              <a:ext uri="{FF2B5EF4-FFF2-40B4-BE49-F238E27FC236}">
                <a16:creationId xmlns:a16="http://schemas.microsoft.com/office/drawing/2014/main" id="{E1882A74-D3AA-42EF-A0E5-60A42852026D}"/>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4430857" y="4889917"/>
            <a:ext cx="585364" cy="3902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8" descr="Image result for btn football logo&quot;">
            <a:extLst>
              <a:ext uri="{FF2B5EF4-FFF2-40B4-BE49-F238E27FC236}">
                <a16:creationId xmlns:a16="http://schemas.microsoft.com/office/drawing/2014/main" id="{F6B9126A-D929-46FA-A4E9-657D1E9133AE}"/>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4375037" y="4340922"/>
            <a:ext cx="780588" cy="4540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0" descr="Image result for ACC Football Championship logo&quot;">
            <a:extLst>
              <a:ext uri="{FF2B5EF4-FFF2-40B4-BE49-F238E27FC236}">
                <a16:creationId xmlns:a16="http://schemas.microsoft.com/office/drawing/2014/main" id="{1D413CA5-2058-41A6-871D-AF6547D805BF}"/>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6245969" y="3767880"/>
            <a:ext cx="575256" cy="4957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2" descr="Image result for the presidents cup 2019 logo&quot;">
            <a:extLst>
              <a:ext uri="{FF2B5EF4-FFF2-40B4-BE49-F238E27FC236}">
                <a16:creationId xmlns:a16="http://schemas.microsoft.com/office/drawing/2014/main" id="{F0D3530D-5AD6-4A26-9D29-DD6DCAC785C7}"/>
              </a:ext>
            </a:extLst>
          </p:cNvPr>
          <p:cNvPicPr>
            <a:picLocks noChangeAspect="1" noChangeArrowheads="1"/>
          </p:cNvPicPr>
          <p:nvPr/>
        </p:nvPicPr>
        <p:blipFill rotWithShape="1">
          <a:blip r:embed="rId29" cstate="hqprint">
            <a:extLst>
              <a:ext uri="{28A0092B-C50C-407E-A947-70E740481C1C}">
                <a14:useLocalDpi xmlns:a14="http://schemas.microsoft.com/office/drawing/2010/main"/>
              </a:ext>
            </a:extLst>
          </a:blip>
          <a:srcRect/>
          <a:stretch/>
        </p:blipFill>
        <p:spPr bwMode="auto">
          <a:xfrm>
            <a:off x="4560097" y="5297245"/>
            <a:ext cx="546712" cy="3898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4" descr="Image result for wednesday night hockey logo&quot;">
            <a:extLst>
              <a:ext uri="{FF2B5EF4-FFF2-40B4-BE49-F238E27FC236}">
                <a16:creationId xmlns:a16="http://schemas.microsoft.com/office/drawing/2014/main" id="{ACD352AE-5850-40AF-B42C-741C4FB9D9EA}"/>
              </a:ext>
            </a:extLst>
          </p:cNvPr>
          <p:cNvPicPr>
            <a:picLocks noChangeAspect="1" noChangeArrowheads="1"/>
          </p:cNvPicPr>
          <p:nvPr/>
        </p:nvPicPr>
        <p:blipFill rotWithShape="1">
          <a:blip r:embed="rId30" cstate="hqprint">
            <a:extLst>
              <a:ext uri="{28A0092B-C50C-407E-A947-70E740481C1C}">
                <a14:useLocalDpi xmlns:a14="http://schemas.microsoft.com/office/drawing/2010/main"/>
              </a:ext>
            </a:extLst>
          </a:blip>
          <a:srcRect/>
          <a:stretch/>
        </p:blipFill>
        <p:spPr bwMode="auto">
          <a:xfrm>
            <a:off x="6960411" y="4979141"/>
            <a:ext cx="822955" cy="57383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6" descr="Image result for college basketball fs1 tv logo&quot;">
            <a:extLst>
              <a:ext uri="{FF2B5EF4-FFF2-40B4-BE49-F238E27FC236}">
                <a16:creationId xmlns:a16="http://schemas.microsoft.com/office/drawing/2014/main" id="{C8592933-29A6-43E2-9D3F-A81643FA20E4}"/>
              </a:ext>
            </a:extLst>
          </p:cNvPr>
          <p:cNvPicPr>
            <a:picLocks noChangeAspect="1" noChangeArrowheads="1"/>
          </p:cNvPicPr>
          <p:nvPr/>
        </p:nvPicPr>
        <p:blipFill rotWithShape="1">
          <a:blip r:embed="rId31" cstate="hqprint">
            <a:extLst>
              <a:ext uri="{28A0092B-C50C-407E-A947-70E740481C1C}">
                <a14:useLocalDpi xmlns:a14="http://schemas.microsoft.com/office/drawing/2010/main"/>
              </a:ext>
            </a:extLst>
          </a:blip>
          <a:srcRect/>
          <a:stretch/>
        </p:blipFill>
        <p:spPr bwMode="auto">
          <a:xfrm>
            <a:off x="7212661" y="2548590"/>
            <a:ext cx="564617" cy="5016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8" descr="Image result for 2019 Heisman Trophy Winner logo&quot;">
            <a:extLst>
              <a:ext uri="{FF2B5EF4-FFF2-40B4-BE49-F238E27FC236}">
                <a16:creationId xmlns:a16="http://schemas.microsoft.com/office/drawing/2014/main" id="{879FAB60-E387-42E9-B4DA-E3AD78E08251}"/>
              </a:ext>
            </a:extLst>
          </p:cNvPr>
          <p:cNvPicPr>
            <a:picLocks noChangeAspect="1" noChangeArrowheads="1"/>
          </p:cNvPicPr>
          <p:nvPr/>
        </p:nvPicPr>
        <p:blipFill rotWithShape="1">
          <a:blip r:embed="rId32" cstate="hqprint">
            <a:extLst>
              <a:ext uri="{28A0092B-C50C-407E-A947-70E740481C1C}">
                <a14:useLocalDpi xmlns:a14="http://schemas.microsoft.com/office/drawing/2010/main"/>
              </a:ext>
            </a:extLst>
          </a:blip>
          <a:srcRect/>
          <a:stretch/>
        </p:blipFill>
        <p:spPr bwMode="auto">
          <a:xfrm>
            <a:off x="6837867" y="3098743"/>
            <a:ext cx="932247" cy="32855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0" descr="Image result for UFC 245  logo&quot;">
            <a:extLst>
              <a:ext uri="{FF2B5EF4-FFF2-40B4-BE49-F238E27FC236}">
                <a16:creationId xmlns:a16="http://schemas.microsoft.com/office/drawing/2014/main" id="{A7C7EC28-1735-49B1-AE74-F782C72FE3C1}"/>
              </a:ext>
            </a:extLst>
          </p:cNvPr>
          <p:cNvPicPr>
            <a:picLocks noChangeAspect="1" noChangeArrowheads="1"/>
          </p:cNvPicPr>
          <p:nvPr/>
        </p:nvPicPr>
        <p:blipFill rotWithShape="1">
          <a:blip r:embed="rId33" cstate="hqprint">
            <a:extLst>
              <a:ext uri="{28A0092B-C50C-407E-A947-70E740481C1C}">
                <a14:useLocalDpi xmlns:a14="http://schemas.microsoft.com/office/drawing/2010/main"/>
              </a:ext>
            </a:extLst>
          </a:blip>
          <a:srcRect/>
          <a:stretch/>
        </p:blipFill>
        <p:spPr bwMode="auto">
          <a:xfrm>
            <a:off x="6835474" y="3466819"/>
            <a:ext cx="936282" cy="46908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52" descr="Image result for 2019 Allstate Sugar Bowl LHSAA Prep Classic&quot;">
            <a:extLst>
              <a:ext uri="{FF2B5EF4-FFF2-40B4-BE49-F238E27FC236}">
                <a16:creationId xmlns:a16="http://schemas.microsoft.com/office/drawing/2014/main" id="{307BD094-F5C5-4C06-AA15-11AD432DC4BF}"/>
              </a:ext>
            </a:extLst>
          </p:cNvPr>
          <p:cNvPicPr>
            <a:picLocks noChangeAspect="1" noChangeArrowheads="1"/>
          </p:cNvPicPr>
          <p:nvPr/>
        </p:nvPicPr>
        <p:blipFill rotWithShape="1">
          <a:blip r:embed="rId34" cstate="hqprint">
            <a:extLst>
              <a:ext uri="{28A0092B-C50C-407E-A947-70E740481C1C}">
                <a14:useLocalDpi xmlns:a14="http://schemas.microsoft.com/office/drawing/2010/main"/>
              </a:ext>
            </a:extLst>
          </a:blip>
          <a:srcRect/>
          <a:stretch/>
        </p:blipFill>
        <p:spPr bwMode="auto">
          <a:xfrm>
            <a:off x="5188059" y="5022831"/>
            <a:ext cx="621619" cy="65905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56" descr="Image result for Super Welterweight World Championship 2019&quot;">
            <a:extLst>
              <a:ext uri="{FF2B5EF4-FFF2-40B4-BE49-F238E27FC236}">
                <a16:creationId xmlns:a16="http://schemas.microsoft.com/office/drawing/2014/main" id="{0EA90594-87C7-4DD5-87E7-3229AAD2AEA9}"/>
              </a:ext>
            </a:extLst>
          </p:cNvPr>
          <p:cNvPicPr>
            <a:picLocks noChangeAspect="1" noChangeArrowheads="1"/>
          </p:cNvPicPr>
          <p:nvPr/>
        </p:nvPicPr>
        <p:blipFill>
          <a:blip r:embed="rId35" cstate="hqprint">
            <a:extLst>
              <a:ext uri="{28A0092B-C50C-407E-A947-70E740481C1C}">
                <a14:useLocalDpi xmlns:a14="http://schemas.microsoft.com/office/drawing/2010/main"/>
              </a:ext>
            </a:extLst>
          </a:blip>
          <a:srcRect/>
          <a:stretch>
            <a:fillRect/>
          </a:stretch>
        </p:blipFill>
        <p:spPr bwMode="auto">
          <a:xfrm>
            <a:off x="6985347" y="5670336"/>
            <a:ext cx="791931" cy="4454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2" descr="Image result for pht nhl nbc logo&quot;">
            <a:extLst>
              <a:ext uri="{FF2B5EF4-FFF2-40B4-BE49-F238E27FC236}">
                <a16:creationId xmlns:a16="http://schemas.microsoft.com/office/drawing/2014/main" id="{A2C96928-ACCA-43CF-AA4D-9D0FF94DDE68}"/>
              </a:ext>
            </a:extLst>
          </p:cNvPr>
          <p:cNvPicPr>
            <a:picLocks noChangeAspect="1" noChangeArrowheads="1"/>
          </p:cNvPicPr>
          <p:nvPr/>
        </p:nvPicPr>
        <p:blipFill rotWithShape="1">
          <a:blip r:embed="rId36" cstate="hqprint">
            <a:extLst>
              <a:ext uri="{28A0092B-C50C-407E-A947-70E740481C1C}">
                <a14:useLocalDpi xmlns:a14="http://schemas.microsoft.com/office/drawing/2010/main"/>
              </a:ext>
            </a:extLst>
          </a:blip>
          <a:srcRect/>
          <a:stretch/>
        </p:blipFill>
        <p:spPr bwMode="auto">
          <a:xfrm>
            <a:off x="5503489" y="5793984"/>
            <a:ext cx="1392676" cy="2659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4" descr="Image result for 2019 football hawaii bowl logo&quot;">
            <a:extLst>
              <a:ext uri="{FF2B5EF4-FFF2-40B4-BE49-F238E27FC236}">
                <a16:creationId xmlns:a16="http://schemas.microsoft.com/office/drawing/2014/main" id="{0C572398-21E7-476B-81BB-51DD8156FC1E}"/>
              </a:ext>
            </a:extLst>
          </p:cNvPr>
          <p:cNvPicPr>
            <a:picLocks noChangeAspect="1" noChangeArrowheads="1"/>
          </p:cNvPicPr>
          <p:nvPr/>
        </p:nvPicPr>
        <p:blipFill>
          <a:blip r:embed="rId37" cstate="hqprint">
            <a:extLst>
              <a:ext uri="{28A0092B-C50C-407E-A947-70E740481C1C}">
                <a14:useLocalDpi xmlns:a14="http://schemas.microsoft.com/office/drawing/2010/main"/>
              </a:ext>
            </a:extLst>
          </a:blip>
          <a:srcRect/>
          <a:stretch>
            <a:fillRect/>
          </a:stretch>
        </p:blipFill>
        <p:spPr bwMode="auto">
          <a:xfrm>
            <a:off x="7063004" y="4398911"/>
            <a:ext cx="665274" cy="4909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6" descr="Image result for nba basketball christmas day abc logo&quot;">
            <a:extLst>
              <a:ext uri="{FF2B5EF4-FFF2-40B4-BE49-F238E27FC236}">
                <a16:creationId xmlns:a16="http://schemas.microsoft.com/office/drawing/2014/main" id="{2DAF05D9-6BD7-4A1B-9C21-955925A8DCFB}"/>
              </a:ext>
            </a:extLst>
          </p:cNvPr>
          <p:cNvPicPr>
            <a:picLocks noChangeAspect="1" noChangeArrowheads="1"/>
          </p:cNvPicPr>
          <p:nvPr/>
        </p:nvPicPr>
        <p:blipFill rotWithShape="1">
          <a:blip r:embed="rId38" cstate="hqprint">
            <a:extLst>
              <a:ext uri="{28A0092B-C50C-407E-A947-70E740481C1C}">
                <a14:useLocalDpi xmlns:a14="http://schemas.microsoft.com/office/drawing/2010/main"/>
              </a:ext>
            </a:extLst>
          </a:blip>
          <a:srcRect/>
          <a:stretch/>
        </p:blipFill>
        <p:spPr bwMode="auto">
          <a:xfrm>
            <a:off x="5904080" y="5031259"/>
            <a:ext cx="1008033" cy="3898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8" descr="Image result for saturday night football logo&quot;">
            <a:extLst>
              <a:ext uri="{FF2B5EF4-FFF2-40B4-BE49-F238E27FC236}">
                <a16:creationId xmlns:a16="http://schemas.microsoft.com/office/drawing/2014/main" id="{399815B0-5F9E-4B4A-9530-92BF15F83697}"/>
              </a:ext>
            </a:extLst>
          </p:cNvPr>
          <p:cNvPicPr>
            <a:picLocks noChangeAspect="1" noChangeArrowheads="1"/>
          </p:cNvPicPr>
          <p:nvPr/>
        </p:nvPicPr>
        <p:blipFill>
          <a:blip r:embed="rId39" cstate="hqprint">
            <a:extLst>
              <a:ext uri="{28A0092B-C50C-407E-A947-70E740481C1C}">
                <a14:useLocalDpi xmlns:a14="http://schemas.microsoft.com/office/drawing/2010/main"/>
              </a:ext>
            </a:extLst>
          </a:blip>
          <a:srcRect/>
          <a:stretch>
            <a:fillRect/>
          </a:stretch>
        </p:blipFill>
        <p:spPr bwMode="auto">
          <a:xfrm>
            <a:off x="4364591" y="2528591"/>
            <a:ext cx="760780" cy="6327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Image result for nfl sunday football on cbs logo&quot;">
            <a:extLst>
              <a:ext uri="{FF2B5EF4-FFF2-40B4-BE49-F238E27FC236}">
                <a16:creationId xmlns:a16="http://schemas.microsoft.com/office/drawing/2014/main" id="{0DC43316-8300-4D8F-AEBE-892FFDAB0C69}"/>
              </a:ext>
            </a:extLst>
          </p:cNvPr>
          <p:cNvPicPr>
            <a:picLocks noChangeAspect="1" noChangeArrowheads="1"/>
          </p:cNvPicPr>
          <p:nvPr/>
        </p:nvPicPr>
        <p:blipFill>
          <a:blip r:embed="rId40" cstate="hqprint">
            <a:extLst>
              <a:ext uri="{28A0092B-C50C-407E-A947-70E740481C1C}">
                <a14:useLocalDpi xmlns:a14="http://schemas.microsoft.com/office/drawing/2010/main"/>
              </a:ext>
            </a:extLst>
          </a:blip>
          <a:srcRect/>
          <a:stretch>
            <a:fillRect/>
          </a:stretch>
        </p:blipFill>
        <p:spPr bwMode="auto">
          <a:xfrm>
            <a:off x="5040496" y="3788208"/>
            <a:ext cx="521967" cy="52100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mage result for nfl sunday football on fox logo&quot;">
            <a:extLst>
              <a:ext uri="{FF2B5EF4-FFF2-40B4-BE49-F238E27FC236}">
                <a16:creationId xmlns:a16="http://schemas.microsoft.com/office/drawing/2014/main" id="{0CF5B40E-8D89-4D85-AC6F-143BE8BE6C28}"/>
              </a:ext>
            </a:extLst>
          </p:cNvPr>
          <p:cNvPicPr>
            <a:picLocks noChangeAspect="1" noChangeArrowheads="1"/>
          </p:cNvPicPr>
          <p:nvPr/>
        </p:nvPicPr>
        <p:blipFill>
          <a:blip r:embed="rId41" cstate="hqprint">
            <a:extLst>
              <a:ext uri="{28A0092B-C50C-407E-A947-70E740481C1C}">
                <a14:useLocalDpi xmlns:a14="http://schemas.microsoft.com/office/drawing/2010/main"/>
              </a:ext>
            </a:extLst>
          </a:blip>
          <a:srcRect/>
          <a:stretch>
            <a:fillRect/>
          </a:stretch>
        </p:blipFill>
        <p:spPr bwMode="auto">
          <a:xfrm>
            <a:off x="5042327" y="3448930"/>
            <a:ext cx="725843" cy="3225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nfl total access logo&quot;">
            <a:extLst>
              <a:ext uri="{FF2B5EF4-FFF2-40B4-BE49-F238E27FC236}">
                <a16:creationId xmlns:a16="http://schemas.microsoft.com/office/drawing/2014/main" id="{BC676563-F421-4DD1-87E9-243C2F14F047}"/>
              </a:ext>
            </a:extLst>
          </p:cNvPr>
          <p:cNvPicPr>
            <a:picLocks noChangeAspect="1" noChangeArrowheads="1"/>
          </p:cNvPicPr>
          <p:nvPr/>
        </p:nvPicPr>
        <p:blipFill rotWithShape="1">
          <a:blip r:embed="rId42" cstate="hqprint">
            <a:extLst>
              <a:ext uri="{28A0092B-C50C-407E-A947-70E740481C1C}">
                <a14:useLocalDpi xmlns:a14="http://schemas.microsoft.com/office/drawing/2010/main"/>
              </a:ext>
            </a:extLst>
          </a:blip>
          <a:srcRect/>
          <a:stretch/>
        </p:blipFill>
        <p:spPr bwMode="auto">
          <a:xfrm>
            <a:off x="5779233" y="4341550"/>
            <a:ext cx="1006955" cy="34108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Image result for ufcdc&quot;">
            <a:extLst>
              <a:ext uri="{FF2B5EF4-FFF2-40B4-BE49-F238E27FC236}">
                <a16:creationId xmlns:a16="http://schemas.microsoft.com/office/drawing/2014/main" id="{C3D1678F-6754-477D-BFB2-73077F0392DE}"/>
              </a:ext>
            </a:extLst>
          </p:cNvPr>
          <p:cNvPicPr>
            <a:picLocks noChangeAspect="1" noChangeArrowheads="1"/>
          </p:cNvPicPr>
          <p:nvPr/>
        </p:nvPicPr>
        <p:blipFill>
          <a:blip r:embed="rId43" cstate="hqprint">
            <a:extLst>
              <a:ext uri="{28A0092B-C50C-407E-A947-70E740481C1C}">
                <a14:useLocalDpi xmlns:a14="http://schemas.microsoft.com/office/drawing/2010/main"/>
              </a:ext>
            </a:extLst>
          </a:blip>
          <a:srcRect/>
          <a:stretch>
            <a:fillRect/>
          </a:stretch>
        </p:blipFill>
        <p:spPr bwMode="auto">
          <a:xfrm>
            <a:off x="5025265" y="3053578"/>
            <a:ext cx="756419" cy="34839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1225AF37-D269-4215-955C-54E247495B5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1058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357425"/>
            <a:ext cx="11630653" cy="892552"/>
          </a:xfrm>
          <a:prstGeom prst="rect">
            <a:avLst/>
          </a:prstGeom>
        </p:spPr>
        <p:txBody>
          <a:bodyPr wrap="square">
            <a:spAutoFit/>
          </a:bodyPr>
          <a:lstStyle/>
          <a:p>
            <a:r>
              <a:rPr lang="en-US" sz="2600" b="1" dirty="0">
                <a:solidFill>
                  <a:srgbClr val="1F1A62"/>
                </a:solidFill>
                <a:latin typeface="Helvetica" pitchFamily="2" charset="0"/>
              </a:rPr>
              <a:t>Sports accounted for </a:t>
            </a:r>
            <a:r>
              <a:rPr lang="en-US" sz="2600" b="1" dirty="0">
                <a:solidFill>
                  <a:srgbClr val="E84A99"/>
                </a:solidFill>
                <a:latin typeface="Helvetica" pitchFamily="2" charset="0"/>
              </a:rPr>
              <a:t>53%</a:t>
            </a:r>
            <a:r>
              <a:rPr lang="en-US" sz="2600" b="1" dirty="0">
                <a:solidFill>
                  <a:srgbClr val="1F1A62"/>
                </a:solidFill>
                <a:latin typeface="Helvetica" pitchFamily="2" charset="0"/>
              </a:rPr>
              <a:t> of programs that trended in the top 10 </a:t>
            </a:r>
          </a:p>
          <a:p>
            <a:r>
              <a:rPr lang="en-US" sz="2600" b="1" dirty="0">
                <a:solidFill>
                  <a:srgbClr val="1F1A62"/>
                </a:solidFill>
                <a:latin typeface="Helvetica" pitchFamily="2" charset="0"/>
              </a:rPr>
              <a:t>while entertainment wasn’t far behind at </a:t>
            </a:r>
            <a:r>
              <a:rPr lang="en-US" sz="2600" b="1" dirty="0">
                <a:solidFill>
                  <a:srgbClr val="E84A99"/>
                </a:solidFill>
                <a:latin typeface="Helvetica" pitchFamily="2" charset="0"/>
              </a:rPr>
              <a:t>40%</a:t>
            </a:r>
            <a:r>
              <a:rPr lang="en-US" sz="2600" b="1" dirty="0">
                <a:solidFill>
                  <a:srgbClr val="1F1A62"/>
                </a:solidFill>
                <a:latin typeface="Helvetica" pitchFamily="2" charset="0"/>
              </a:rPr>
              <a:t> of programs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313302908"/>
              </p:ext>
            </p:extLst>
          </p:nvPr>
        </p:nvGraphicFramePr>
        <p:xfrm>
          <a:off x="1811370" y="1881051"/>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25</a:t>
            </a:fld>
            <a:endParaRPr lang="en-US" dirty="0"/>
          </a:p>
        </p:txBody>
      </p:sp>
      <p:sp>
        <p:nvSpPr>
          <p:cNvPr id="11" name="TextBox 10">
            <a:extLst>
              <a:ext uri="{FF2B5EF4-FFF2-40B4-BE49-F238E27FC236}">
                <a16:creationId xmlns:a16="http://schemas.microsoft.com/office/drawing/2014/main" id="{F2ED55DC-5412-4A8C-8716-102655708C2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3" name="Rectangle 12">
            <a:extLst>
              <a:ext uri="{FF2B5EF4-FFF2-40B4-BE49-F238E27FC236}">
                <a16:creationId xmlns:a16="http://schemas.microsoft.com/office/drawing/2014/main" id="{CF416D9D-19D3-4C20-B8CD-E15F11814408}"/>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270454BF-CE5F-484F-A3C3-2E6F628746F9}"/>
              </a:ext>
            </a:extLst>
          </p:cNvPr>
          <p:cNvSpPr txBox="1"/>
          <p:nvPr/>
        </p:nvSpPr>
        <p:spPr>
          <a:xfrm>
            <a:off x="574328" y="5092467"/>
            <a:ext cx="2204041" cy="707886"/>
          </a:xfrm>
          <a:prstGeom prst="rect">
            <a:avLst/>
          </a:prstGeom>
          <a:no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sz="800" u="sng" dirty="0">
                <a:solidFill>
                  <a:srgbClr val="1B1464"/>
                </a:solidFill>
              </a:rPr>
              <a:t>Note</a:t>
            </a:r>
            <a:r>
              <a:rPr lang="en-US" sz="800" dirty="0">
                <a:solidFill>
                  <a:srgbClr val="1B1464"/>
                </a:solidFill>
              </a:rPr>
              <a:t>: news-related trending topics had to be based primarily on a televised event to be attributed to ad-supported TV </a:t>
            </a:r>
          </a:p>
          <a:p>
            <a:r>
              <a:rPr lang="en-US" sz="800" dirty="0">
                <a:solidFill>
                  <a:srgbClr val="1B1464"/>
                </a:solidFill>
              </a:rPr>
              <a:t>(ex. Democratic Debate, Impeachment Hearings, interviews on news programs, </a:t>
            </a:r>
            <a:r>
              <a:rPr lang="en-US" sz="800" dirty="0" err="1">
                <a:solidFill>
                  <a:srgbClr val="1B1464"/>
                </a:solidFill>
              </a:rPr>
              <a:t>etc</a:t>
            </a:r>
            <a:r>
              <a:rPr lang="en-US" sz="800" dirty="0">
                <a:solidFill>
                  <a:srgbClr val="1B1464"/>
                </a:solidFill>
              </a:rPr>
              <a:t>)  </a:t>
            </a:r>
          </a:p>
        </p:txBody>
      </p:sp>
    </p:spTree>
    <p:extLst>
      <p:ext uri="{BB962C8B-B14F-4D97-AF65-F5344CB8AC3E}">
        <p14:creationId xmlns:p14="http://schemas.microsoft.com/office/powerpoint/2010/main" val="3649752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31775" y="169025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194112"/>
            <a:ext cx="11521524" cy="892552"/>
          </a:xfrm>
          <a:prstGeom prst="rect">
            <a:avLst/>
          </a:prstGeom>
        </p:spPr>
        <p:txBody>
          <a:bodyPr wrap="square">
            <a:spAutoFit/>
          </a:bodyPr>
          <a:lstStyle/>
          <a:p>
            <a:r>
              <a:rPr lang="en-US" sz="2600" b="1" dirty="0">
                <a:solidFill>
                  <a:srgbClr val="1F1A62"/>
                </a:solidFill>
                <a:latin typeface="Helvetica" pitchFamily="2" charset="0"/>
              </a:rPr>
              <a:t>Aided by NFL, NCAA Football and NBA, sports accounted for a majority of the total ad-supported TV topics that trended in the top 10</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15534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2" y="1054862"/>
            <a:ext cx="11189484" cy="584775"/>
          </a:xfrm>
          <a:prstGeom prst="rect">
            <a:avLst/>
          </a:prstGeom>
          <a:noFill/>
        </p:spPr>
        <p:txBody>
          <a:bodyPr wrap="square" rtlCol="0">
            <a:spAutoFit/>
          </a:bodyPr>
          <a:lstStyle/>
          <a:p>
            <a:r>
              <a:rPr lang="en-US" sz="1600" dirty="0">
                <a:solidFill>
                  <a:srgbClr val="1B1464"/>
                </a:solidFill>
                <a:latin typeface="Helvetica Light" panose="020B0403020202020204" pitchFamily="34" charset="0"/>
              </a:rPr>
              <a:t>Between hashtags, featured athletes and game action, sports tends to have several more individual topics trending during an airing than entertainment programs</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703995561"/>
              </p:ext>
            </p:extLst>
          </p:nvPr>
        </p:nvGraphicFramePr>
        <p:xfrm>
          <a:off x="1801114" y="1825675"/>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26</a:t>
            </a:fld>
            <a:endParaRPr lang="en-US" dirty="0"/>
          </a:p>
        </p:txBody>
      </p:sp>
      <p:sp>
        <p:nvSpPr>
          <p:cNvPr id="11" name="TextBox 10">
            <a:extLst>
              <a:ext uri="{FF2B5EF4-FFF2-40B4-BE49-F238E27FC236}">
                <a16:creationId xmlns:a16="http://schemas.microsoft.com/office/drawing/2014/main" id="{657B43F6-4A07-4A5B-BCFD-A3E96A8F5F7D}"/>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89465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04734"/>
            <a:ext cx="11207891" cy="1292662"/>
          </a:xfrm>
          <a:prstGeom prst="rect">
            <a:avLst/>
          </a:prstGeom>
        </p:spPr>
        <p:txBody>
          <a:bodyPr wrap="square">
            <a:spAutoFit/>
          </a:bodyPr>
          <a:lstStyle/>
          <a:p>
            <a:pPr>
              <a:defRPr/>
            </a:pPr>
            <a:r>
              <a:rPr lang="en-US" sz="2600" b="1" dirty="0">
                <a:solidFill>
                  <a:srgbClr val="1F1A62"/>
                </a:solidFill>
                <a:latin typeface="Helvetica" pitchFamily="2" charset="0"/>
              </a:rPr>
              <a:t>Major sporting events, live TV specials and holiday movie marathons provided a constant flow of popular ad-supported TV programming with high social engagement throughout the holiday time period</a:t>
            </a:r>
          </a:p>
        </p:txBody>
      </p:sp>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a:defRPr/>
            </a:pPr>
            <a:r>
              <a:rPr lang="en-US" dirty="0">
                <a:solidFill>
                  <a:prstClr val="white"/>
                </a:solidFill>
              </a:rPr>
              <a:t>PAGE </a:t>
            </a:r>
            <a:fld id="{FC623D9C-B141-0E44-9A0E-426DA6A043B9}" type="slidenum">
              <a:rPr lang="en-US" smtClean="0">
                <a:solidFill>
                  <a:prstClr val="white"/>
                </a:solidFill>
              </a:rPr>
              <a:pPr>
                <a:defRPr/>
              </a:pPr>
              <a:t>27</a:t>
            </a:fld>
            <a:endParaRPr lang="en-US" dirty="0">
              <a:solidFill>
                <a:prstClr val="white"/>
              </a:solidFill>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algn="ctr">
              <a:defRPr/>
            </a:pPr>
            <a:r>
              <a:rPr lang="en-US" sz="1000" dirty="0">
                <a:solidFill>
                  <a:prstClr val="white"/>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404962" y="1703303"/>
            <a:ext cx="11458297" cy="338554"/>
          </a:xfrm>
          <a:prstGeom prst="rect">
            <a:avLst/>
          </a:prstGeom>
          <a:noFill/>
        </p:spPr>
        <p:txBody>
          <a:bodyPr wrap="square" rtlCol="0">
            <a:spAutoFit/>
          </a:bodyPr>
          <a:lstStyle/>
          <a:p>
            <a:pPr algn="ctr">
              <a:defRPr/>
            </a:pPr>
            <a:r>
              <a:rPr lang="en-US" sz="1600" u="sng" dirty="0">
                <a:solidFill>
                  <a:srgbClr val="1F1A62"/>
                </a:solidFill>
                <a:latin typeface="Helvetica Light" panose="020B0403020202020204" pitchFamily="34" charset="0"/>
              </a:rPr>
              <a:t>‘Seasonal’ Ad-Supported TV Program Schedule And What Trended in the Top 10</a:t>
            </a:r>
          </a:p>
        </p:txBody>
      </p:sp>
      <p:sp>
        <p:nvSpPr>
          <p:cNvPr id="58" name="Rectangle: Rounded Corners 57">
            <a:extLst>
              <a:ext uri="{FF2B5EF4-FFF2-40B4-BE49-F238E27FC236}">
                <a16:creationId xmlns:a16="http://schemas.microsoft.com/office/drawing/2014/main" id="{9F83EB9E-EF5B-412C-88D9-B9A10735A909}"/>
              </a:ext>
            </a:extLst>
          </p:cNvPr>
          <p:cNvSpPr/>
          <p:nvPr/>
        </p:nvSpPr>
        <p:spPr>
          <a:xfrm>
            <a:off x="320734" y="2495190"/>
            <a:ext cx="1020956" cy="394325"/>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NFL On Thanksgiving</a:t>
            </a:r>
          </a:p>
        </p:txBody>
      </p:sp>
      <p:sp>
        <p:nvSpPr>
          <p:cNvPr id="59" name="Rectangle: Rounded Corners 58">
            <a:extLst>
              <a:ext uri="{FF2B5EF4-FFF2-40B4-BE49-F238E27FC236}">
                <a16:creationId xmlns:a16="http://schemas.microsoft.com/office/drawing/2014/main" id="{B69CEF3A-E5AA-4E8A-9C2B-B2CF7BFF52C2}"/>
              </a:ext>
            </a:extLst>
          </p:cNvPr>
          <p:cNvSpPr/>
          <p:nvPr/>
        </p:nvSpPr>
        <p:spPr>
          <a:xfrm>
            <a:off x="1524777" y="2508320"/>
            <a:ext cx="1650212" cy="389742"/>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prstClr val="white"/>
              </a:solidFill>
              <a:latin typeface="Helvetica Light" panose="020B0403020202020204"/>
            </a:endParaRPr>
          </a:p>
        </p:txBody>
      </p:sp>
      <p:sp>
        <p:nvSpPr>
          <p:cNvPr id="60" name="Rectangle: Rounded Corners 59">
            <a:extLst>
              <a:ext uri="{FF2B5EF4-FFF2-40B4-BE49-F238E27FC236}">
                <a16:creationId xmlns:a16="http://schemas.microsoft.com/office/drawing/2014/main" id="{B435F612-A81B-44F1-9C8B-475258CFA36C}"/>
              </a:ext>
            </a:extLst>
          </p:cNvPr>
          <p:cNvSpPr/>
          <p:nvPr/>
        </p:nvSpPr>
        <p:spPr>
          <a:xfrm>
            <a:off x="3306453" y="2499774"/>
            <a:ext cx="1203171" cy="390325"/>
          </a:xfrm>
          <a:prstGeom prst="roundRect">
            <a:avLst/>
          </a:prstGeom>
          <a:solidFill>
            <a:srgbClr val="00C0F3"/>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Miss Universe</a:t>
            </a:r>
          </a:p>
        </p:txBody>
      </p:sp>
      <p:sp>
        <p:nvSpPr>
          <p:cNvPr id="61" name="Rectangle: Rounded Corners 60">
            <a:extLst>
              <a:ext uri="{FF2B5EF4-FFF2-40B4-BE49-F238E27FC236}">
                <a16:creationId xmlns:a16="http://schemas.microsoft.com/office/drawing/2014/main" id="{1B5187A9-5515-452A-8DF7-E8814AA3A651}"/>
              </a:ext>
            </a:extLst>
          </p:cNvPr>
          <p:cNvSpPr/>
          <p:nvPr/>
        </p:nvSpPr>
        <p:spPr>
          <a:xfrm>
            <a:off x="4628407" y="2499774"/>
            <a:ext cx="1298957" cy="378955"/>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Heisman Trophy</a:t>
            </a:r>
          </a:p>
        </p:txBody>
      </p:sp>
      <p:sp>
        <p:nvSpPr>
          <p:cNvPr id="62" name="Rectangle: Rounded Corners 61">
            <a:extLst>
              <a:ext uri="{FF2B5EF4-FFF2-40B4-BE49-F238E27FC236}">
                <a16:creationId xmlns:a16="http://schemas.microsoft.com/office/drawing/2014/main" id="{6103BC09-0034-47CF-A20A-E715D7D67189}"/>
              </a:ext>
            </a:extLst>
          </p:cNvPr>
          <p:cNvSpPr/>
          <p:nvPr/>
        </p:nvSpPr>
        <p:spPr>
          <a:xfrm>
            <a:off x="6037867" y="2499774"/>
            <a:ext cx="1472915" cy="387726"/>
          </a:xfrm>
          <a:prstGeom prst="roundRect">
            <a:avLst/>
          </a:prstGeom>
          <a:solidFill>
            <a:srgbClr val="E84A99"/>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Live TV Specials</a:t>
            </a:r>
          </a:p>
        </p:txBody>
      </p:sp>
      <p:sp>
        <p:nvSpPr>
          <p:cNvPr id="63" name="Rectangle: Rounded Corners 62">
            <a:extLst>
              <a:ext uri="{FF2B5EF4-FFF2-40B4-BE49-F238E27FC236}">
                <a16:creationId xmlns:a16="http://schemas.microsoft.com/office/drawing/2014/main" id="{6773876C-F565-4F25-8DC4-ABF2AD60178B}"/>
              </a:ext>
            </a:extLst>
          </p:cNvPr>
          <p:cNvSpPr/>
          <p:nvPr/>
        </p:nvSpPr>
        <p:spPr>
          <a:xfrm>
            <a:off x="7612145" y="2495190"/>
            <a:ext cx="1298957" cy="389604"/>
          </a:xfrm>
          <a:prstGeom prst="roundRect">
            <a:avLst/>
          </a:prstGeom>
          <a:solidFill>
            <a:srgbClr val="00C0F3"/>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Miss America</a:t>
            </a:r>
          </a:p>
        </p:txBody>
      </p:sp>
      <p:sp>
        <p:nvSpPr>
          <p:cNvPr id="65" name="Rectangle: Rounded Corners 64">
            <a:extLst>
              <a:ext uri="{FF2B5EF4-FFF2-40B4-BE49-F238E27FC236}">
                <a16:creationId xmlns:a16="http://schemas.microsoft.com/office/drawing/2014/main" id="{9FBF490D-4DA5-41D6-B265-EC5E05DD164E}"/>
              </a:ext>
            </a:extLst>
          </p:cNvPr>
          <p:cNvSpPr/>
          <p:nvPr/>
        </p:nvSpPr>
        <p:spPr>
          <a:xfrm>
            <a:off x="10598476" y="2498436"/>
            <a:ext cx="1285798" cy="387726"/>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NBA On Christmas Day</a:t>
            </a:r>
          </a:p>
        </p:txBody>
      </p:sp>
      <p:sp>
        <p:nvSpPr>
          <p:cNvPr id="76" name="Rectangle: Rounded Corners 75">
            <a:extLst>
              <a:ext uri="{FF2B5EF4-FFF2-40B4-BE49-F238E27FC236}">
                <a16:creationId xmlns:a16="http://schemas.microsoft.com/office/drawing/2014/main" id="{3636FCF8-8E74-49B5-BD31-78D703E547C6}"/>
              </a:ext>
            </a:extLst>
          </p:cNvPr>
          <p:cNvSpPr/>
          <p:nvPr/>
        </p:nvSpPr>
        <p:spPr>
          <a:xfrm>
            <a:off x="404962" y="4245062"/>
            <a:ext cx="11458297" cy="295663"/>
          </a:xfrm>
          <a:prstGeom prst="roundRect">
            <a:avLst/>
          </a:prstGeom>
          <a:solidFill>
            <a:srgbClr val="FFE600"/>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B1464"/>
                </a:solidFill>
                <a:latin typeface="Helvetica Light" panose="020B0403020202020204"/>
              </a:rPr>
              <a:t>Holiday Specials, Movies and Marathons</a:t>
            </a:r>
          </a:p>
        </p:txBody>
      </p:sp>
      <p:cxnSp>
        <p:nvCxnSpPr>
          <p:cNvPr id="6" name="Straight Arrow Connector 5">
            <a:extLst>
              <a:ext uri="{FF2B5EF4-FFF2-40B4-BE49-F238E27FC236}">
                <a16:creationId xmlns:a16="http://schemas.microsoft.com/office/drawing/2014/main" id="{A3FC30B9-F86E-48E3-86F5-8D735E2DCCC7}"/>
              </a:ext>
            </a:extLst>
          </p:cNvPr>
          <p:cNvCxnSpPr>
            <a:cxnSpLocks/>
          </p:cNvCxnSpPr>
          <p:nvPr/>
        </p:nvCxnSpPr>
        <p:spPr>
          <a:xfrm>
            <a:off x="1195754" y="4071719"/>
            <a:ext cx="9607231" cy="0"/>
          </a:xfrm>
          <a:prstGeom prst="straightConnector1">
            <a:avLst/>
          </a:prstGeom>
          <a:ln w="571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D1E6231-B220-4D4D-8E21-3630C653A40B}"/>
              </a:ext>
            </a:extLst>
          </p:cNvPr>
          <p:cNvSpPr txBox="1"/>
          <p:nvPr/>
        </p:nvSpPr>
        <p:spPr>
          <a:xfrm>
            <a:off x="6599790" y="4545794"/>
            <a:ext cx="1014544"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12/24</a:t>
            </a:r>
          </a:p>
        </p:txBody>
      </p:sp>
      <p:sp>
        <p:nvSpPr>
          <p:cNvPr id="83" name="TextBox 82">
            <a:extLst>
              <a:ext uri="{FF2B5EF4-FFF2-40B4-BE49-F238E27FC236}">
                <a16:creationId xmlns:a16="http://schemas.microsoft.com/office/drawing/2014/main" id="{90939333-2738-43F2-98D1-301B5DDEF9A6}"/>
              </a:ext>
            </a:extLst>
          </p:cNvPr>
          <p:cNvSpPr txBox="1"/>
          <p:nvPr/>
        </p:nvSpPr>
        <p:spPr>
          <a:xfrm>
            <a:off x="2402100" y="4562120"/>
            <a:ext cx="1014544"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a:t>
            </a:r>
          </a:p>
        </p:txBody>
      </p:sp>
      <p:sp>
        <p:nvSpPr>
          <p:cNvPr id="84" name="TextBox 83">
            <a:extLst>
              <a:ext uri="{FF2B5EF4-FFF2-40B4-BE49-F238E27FC236}">
                <a16:creationId xmlns:a16="http://schemas.microsoft.com/office/drawing/2014/main" id="{BAF14F14-766D-4CD6-A565-D4666CAA97F8}"/>
              </a:ext>
            </a:extLst>
          </p:cNvPr>
          <p:cNvSpPr txBox="1"/>
          <p:nvPr/>
        </p:nvSpPr>
        <p:spPr>
          <a:xfrm>
            <a:off x="4161692" y="4562117"/>
            <a:ext cx="1714796"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12/5</a:t>
            </a:r>
          </a:p>
        </p:txBody>
      </p:sp>
      <p:sp>
        <p:nvSpPr>
          <p:cNvPr id="85" name="TextBox 84">
            <a:extLst>
              <a:ext uri="{FF2B5EF4-FFF2-40B4-BE49-F238E27FC236}">
                <a16:creationId xmlns:a16="http://schemas.microsoft.com/office/drawing/2014/main" id="{ABA63E79-1FF0-4BEA-AAF9-56605DA0ED6A}"/>
              </a:ext>
            </a:extLst>
          </p:cNvPr>
          <p:cNvSpPr txBox="1"/>
          <p:nvPr/>
        </p:nvSpPr>
        <p:spPr>
          <a:xfrm>
            <a:off x="8698298" y="4544854"/>
            <a:ext cx="1014544"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12/24</a:t>
            </a:r>
          </a:p>
        </p:txBody>
      </p:sp>
      <p:pic>
        <p:nvPicPr>
          <p:cNvPr id="95" name="Picture 12">
            <a:extLst>
              <a:ext uri="{FF2B5EF4-FFF2-40B4-BE49-F238E27FC236}">
                <a16:creationId xmlns:a16="http://schemas.microsoft.com/office/drawing/2014/main" id="{0F9EEB88-DA2B-493C-844D-0F8325EADC7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735529" y="5120840"/>
            <a:ext cx="397450" cy="60571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Image result for nfl thanksgiving logo">
            <a:extLst>
              <a:ext uri="{FF2B5EF4-FFF2-40B4-BE49-F238E27FC236}">
                <a16:creationId xmlns:a16="http://schemas.microsoft.com/office/drawing/2014/main" id="{92B96C77-19A9-40C4-8BC6-786ADF1E441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56931" y="2926145"/>
            <a:ext cx="1104057" cy="33368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34" descr="Image result for 2019 Pac-12 Football Championship logo&quot;">
            <a:extLst>
              <a:ext uri="{FF2B5EF4-FFF2-40B4-BE49-F238E27FC236}">
                <a16:creationId xmlns:a16="http://schemas.microsoft.com/office/drawing/2014/main" id="{A54DCF0C-EF01-4DD5-8569-717D9069939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670900" y="2960277"/>
            <a:ext cx="1267458" cy="39974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48" descr="Image result for 2019 Heisman Trophy Winner logo&quot;">
            <a:extLst>
              <a:ext uri="{FF2B5EF4-FFF2-40B4-BE49-F238E27FC236}">
                <a16:creationId xmlns:a16="http://schemas.microsoft.com/office/drawing/2014/main" id="{9DAD8CC9-6728-47A6-9F8B-98E12226925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644895" y="2953436"/>
            <a:ext cx="1256475" cy="54254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66">
            <a:extLst>
              <a:ext uri="{FF2B5EF4-FFF2-40B4-BE49-F238E27FC236}">
                <a16:creationId xmlns:a16="http://schemas.microsoft.com/office/drawing/2014/main" id="{AB031DE9-AD7B-475E-9278-9839876F1D1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10623278" y="2971819"/>
            <a:ext cx="1131357" cy="49649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a:extLst>
              <a:ext uri="{FF2B5EF4-FFF2-40B4-BE49-F238E27FC236}">
                <a16:creationId xmlns:a16="http://schemas.microsoft.com/office/drawing/2014/main" id="{86886874-7BE4-42B5-A101-E888AEDC860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298309" y="2953631"/>
            <a:ext cx="1213072" cy="32935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8" descr="Image result for live in front of a studio audience tv logo">
            <a:extLst>
              <a:ext uri="{FF2B5EF4-FFF2-40B4-BE49-F238E27FC236}">
                <a16:creationId xmlns:a16="http://schemas.microsoft.com/office/drawing/2014/main" id="{F65FD60A-79A0-4B7A-8116-3911BD507AF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253578" y="2942920"/>
            <a:ext cx="1065366" cy="555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4ECCAF-9074-42F4-BA72-A312CAB0CAB6}"/>
              </a:ext>
            </a:extLst>
          </p:cNvPr>
          <p:cNvSpPr txBox="1"/>
          <p:nvPr/>
        </p:nvSpPr>
        <p:spPr>
          <a:xfrm>
            <a:off x="329082" y="3368931"/>
            <a:ext cx="942346" cy="369332"/>
          </a:xfrm>
          <a:prstGeom prst="rect">
            <a:avLst/>
          </a:prstGeom>
          <a:noFill/>
        </p:spPr>
        <p:txBody>
          <a:bodyPr wrap="square" rtlCol="0">
            <a:spAutoFit/>
          </a:bodyPr>
          <a:lstStyle/>
          <a:p>
            <a:r>
              <a:rPr lang="en-US" sz="900" dirty="0">
                <a:solidFill>
                  <a:srgbClr val="1B1464"/>
                </a:solidFill>
                <a:latin typeface="Helvetica Light" panose="020B0403020202020204"/>
              </a:rPr>
              <a:t>- #BUFvsDAL</a:t>
            </a:r>
          </a:p>
          <a:p>
            <a:r>
              <a:rPr lang="en-US" sz="900" dirty="0">
                <a:solidFill>
                  <a:srgbClr val="1B1464"/>
                </a:solidFill>
                <a:latin typeface="Helvetica Light" panose="020B0403020202020204"/>
              </a:rPr>
              <a:t>- #NOvsATL</a:t>
            </a:r>
          </a:p>
        </p:txBody>
      </p:sp>
      <p:sp>
        <p:nvSpPr>
          <p:cNvPr id="116" name="TextBox 115">
            <a:extLst>
              <a:ext uri="{FF2B5EF4-FFF2-40B4-BE49-F238E27FC236}">
                <a16:creationId xmlns:a16="http://schemas.microsoft.com/office/drawing/2014/main" id="{EFB4D4C2-38C9-4A88-8256-12493A8AB810}"/>
              </a:ext>
            </a:extLst>
          </p:cNvPr>
          <p:cNvSpPr txBox="1"/>
          <p:nvPr/>
        </p:nvSpPr>
        <p:spPr>
          <a:xfrm>
            <a:off x="1524777" y="3368931"/>
            <a:ext cx="1653169" cy="369332"/>
          </a:xfrm>
          <a:prstGeom prst="rect">
            <a:avLst/>
          </a:prstGeom>
          <a:noFill/>
        </p:spPr>
        <p:txBody>
          <a:bodyPr wrap="square" rtlCol="0">
            <a:spAutoFit/>
          </a:bodyPr>
          <a:lstStyle/>
          <a:p>
            <a:r>
              <a:rPr lang="en-US" sz="900" dirty="0">
                <a:solidFill>
                  <a:srgbClr val="1B1464"/>
                </a:solidFill>
                <a:latin typeface="Helvetica Light" panose="020B0403020202020204"/>
              </a:rPr>
              <a:t>- #PAC12Championship</a:t>
            </a:r>
          </a:p>
          <a:p>
            <a:r>
              <a:rPr lang="en-US" sz="900" dirty="0">
                <a:solidFill>
                  <a:srgbClr val="1B1464"/>
                </a:solidFill>
                <a:latin typeface="Helvetica Light" panose="020B0403020202020204"/>
              </a:rPr>
              <a:t>- #PAC12FCG</a:t>
            </a:r>
          </a:p>
        </p:txBody>
      </p:sp>
      <p:sp>
        <p:nvSpPr>
          <p:cNvPr id="117" name="TextBox 116">
            <a:extLst>
              <a:ext uri="{FF2B5EF4-FFF2-40B4-BE49-F238E27FC236}">
                <a16:creationId xmlns:a16="http://schemas.microsoft.com/office/drawing/2014/main" id="{A83F42A7-E7DB-4183-B5AF-4DDBE1B7925F}"/>
              </a:ext>
            </a:extLst>
          </p:cNvPr>
          <p:cNvSpPr txBox="1"/>
          <p:nvPr/>
        </p:nvSpPr>
        <p:spPr>
          <a:xfrm>
            <a:off x="3269762" y="3316174"/>
            <a:ext cx="1297929" cy="230832"/>
          </a:xfrm>
          <a:prstGeom prst="rect">
            <a:avLst/>
          </a:prstGeom>
          <a:noFill/>
        </p:spPr>
        <p:txBody>
          <a:bodyPr wrap="square" rtlCol="0">
            <a:spAutoFit/>
          </a:bodyPr>
          <a:lstStyle/>
          <a:p>
            <a:r>
              <a:rPr lang="en-US" sz="900" dirty="0">
                <a:solidFill>
                  <a:srgbClr val="1B1464"/>
                </a:solidFill>
                <a:latin typeface="Helvetica Light" panose="020B0403020202020204"/>
              </a:rPr>
              <a:t>- #MissUniverse2019</a:t>
            </a:r>
          </a:p>
        </p:txBody>
      </p:sp>
      <p:sp>
        <p:nvSpPr>
          <p:cNvPr id="118" name="TextBox 117">
            <a:extLst>
              <a:ext uri="{FF2B5EF4-FFF2-40B4-BE49-F238E27FC236}">
                <a16:creationId xmlns:a16="http://schemas.microsoft.com/office/drawing/2014/main" id="{C0665E65-E1BC-4679-A832-8ABCBE32391D}"/>
              </a:ext>
            </a:extLst>
          </p:cNvPr>
          <p:cNvSpPr txBox="1"/>
          <p:nvPr/>
        </p:nvSpPr>
        <p:spPr>
          <a:xfrm>
            <a:off x="4578559" y="3503155"/>
            <a:ext cx="1297929" cy="230832"/>
          </a:xfrm>
          <a:prstGeom prst="rect">
            <a:avLst/>
          </a:prstGeom>
          <a:noFill/>
        </p:spPr>
        <p:txBody>
          <a:bodyPr wrap="square" rtlCol="0">
            <a:spAutoFit/>
          </a:bodyPr>
          <a:lstStyle/>
          <a:p>
            <a:r>
              <a:rPr lang="en-US" sz="900" dirty="0">
                <a:solidFill>
                  <a:srgbClr val="1B1464"/>
                </a:solidFill>
                <a:latin typeface="Helvetica Light" panose="020B0403020202020204"/>
              </a:rPr>
              <a:t>- #HeismanTrophy</a:t>
            </a:r>
          </a:p>
        </p:txBody>
      </p:sp>
      <p:sp>
        <p:nvSpPr>
          <p:cNvPr id="119" name="TextBox 118">
            <a:extLst>
              <a:ext uri="{FF2B5EF4-FFF2-40B4-BE49-F238E27FC236}">
                <a16:creationId xmlns:a16="http://schemas.microsoft.com/office/drawing/2014/main" id="{BF034B7C-2043-40A5-8A38-1F1B1FED1C39}"/>
              </a:ext>
            </a:extLst>
          </p:cNvPr>
          <p:cNvSpPr txBox="1"/>
          <p:nvPr/>
        </p:nvSpPr>
        <p:spPr>
          <a:xfrm>
            <a:off x="5884267" y="3503155"/>
            <a:ext cx="1855911" cy="215444"/>
          </a:xfrm>
          <a:prstGeom prst="rect">
            <a:avLst/>
          </a:prstGeom>
          <a:noFill/>
        </p:spPr>
        <p:txBody>
          <a:bodyPr wrap="square" rtlCol="0">
            <a:spAutoFit/>
          </a:bodyPr>
          <a:lstStyle/>
          <a:p>
            <a:r>
              <a:rPr lang="en-US" sz="800" dirty="0">
                <a:solidFill>
                  <a:srgbClr val="1B1464"/>
                </a:solidFill>
                <a:latin typeface="Helvetica Light" panose="020B0403020202020204"/>
              </a:rPr>
              <a:t>- #LiveInFrontofaStudioAudience</a:t>
            </a:r>
          </a:p>
        </p:txBody>
      </p:sp>
      <p:pic>
        <p:nvPicPr>
          <p:cNvPr id="102" name="Picture 4">
            <a:extLst>
              <a:ext uri="{FF2B5EF4-FFF2-40B4-BE49-F238E27FC236}">
                <a16:creationId xmlns:a16="http://schemas.microsoft.com/office/drawing/2014/main" id="{F585831B-F45A-4388-8FC0-3BEDB1F15378}"/>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p:blipFill>
        <p:spPr bwMode="auto">
          <a:xfrm>
            <a:off x="7723840" y="2926907"/>
            <a:ext cx="1065366" cy="567855"/>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4F619F4E-392D-4AE9-90C4-780D4A0266CC}"/>
              </a:ext>
            </a:extLst>
          </p:cNvPr>
          <p:cNvSpPr txBox="1"/>
          <p:nvPr/>
        </p:nvSpPr>
        <p:spPr>
          <a:xfrm>
            <a:off x="7579731" y="3503155"/>
            <a:ext cx="1378423" cy="230832"/>
          </a:xfrm>
          <a:prstGeom prst="rect">
            <a:avLst/>
          </a:prstGeom>
          <a:noFill/>
        </p:spPr>
        <p:txBody>
          <a:bodyPr wrap="square" rtlCol="0">
            <a:spAutoFit/>
          </a:bodyPr>
          <a:lstStyle/>
          <a:p>
            <a:r>
              <a:rPr lang="en-US" sz="900" dirty="0">
                <a:solidFill>
                  <a:srgbClr val="1B1464"/>
                </a:solidFill>
                <a:latin typeface="Helvetica Light" panose="020B0403020202020204"/>
              </a:rPr>
              <a:t>- #MissAmerica2020</a:t>
            </a:r>
          </a:p>
        </p:txBody>
      </p:sp>
      <p:pic>
        <p:nvPicPr>
          <p:cNvPr id="100" name="Picture 164" descr="Image result for 2019 football hawaii bowl logo&quot;">
            <a:extLst>
              <a:ext uri="{FF2B5EF4-FFF2-40B4-BE49-F238E27FC236}">
                <a16:creationId xmlns:a16="http://schemas.microsoft.com/office/drawing/2014/main" id="{0822A8A2-06C4-4FC3-B3AE-5A0D2CB3388E}"/>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959827" y="2882409"/>
            <a:ext cx="793909" cy="58590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Rounded Corners 63">
            <a:extLst>
              <a:ext uri="{FF2B5EF4-FFF2-40B4-BE49-F238E27FC236}">
                <a16:creationId xmlns:a16="http://schemas.microsoft.com/office/drawing/2014/main" id="{6C13FA0D-04CF-45EA-8D87-C6EC8016C840}"/>
              </a:ext>
            </a:extLst>
          </p:cNvPr>
          <p:cNvSpPr/>
          <p:nvPr/>
        </p:nvSpPr>
        <p:spPr>
          <a:xfrm>
            <a:off x="9008656" y="2499774"/>
            <a:ext cx="1447617" cy="385020"/>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NCAA Bowl Season</a:t>
            </a:r>
          </a:p>
        </p:txBody>
      </p:sp>
      <p:pic>
        <p:nvPicPr>
          <p:cNvPr id="98" name="Picture 140" descr="Image result for ACC Football Championship logo&quot;">
            <a:extLst>
              <a:ext uri="{FF2B5EF4-FFF2-40B4-BE49-F238E27FC236}">
                <a16:creationId xmlns:a16="http://schemas.microsoft.com/office/drawing/2014/main" id="{7DC6418B-BF37-42BE-B0B0-FCAABBAC160F}"/>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813572" y="2948483"/>
            <a:ext cx="642701" cy="553858"/>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a:extLst>
              <a:ext uri="{FF2B5EF4-FFF2-40B4-BE49-F238E27FC236}">
                <a16:creationId xmlns:a16="http://schemas.microsoft.com/office/drawing/2014/main" id="{61E8F3D4-12AC-4D84-9752-F8CB942FC42A}"/>
              </a:ext>
            </a:extLst>
          </p:cNvPr>
          <p:cNvSpPr txBox="1"/>
          <p:nvPr/>
        </p:nvSpPr>
        <p:spPr>
          <a:xfrm>
            <a:off x="2236557" y="5784963"/>
            <a:ext cx="1403601"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#ChristmasTown</a:t>
            </a:r>
          </a:p>
        </p:txBody>
      </p:sp>
      <p:pic>
        <p:nvPicPr>
          <p:cNvPr id="96" name="Picture 8">
            <a:extLst>
              <a:ext uri="{FF2B5EF4-FFF2-40B4-BE49-F238E27FC236}">
                <a16:creationId xmlns:a16="http://schemas.microsoft.com/office/drawing/2014/main" id="{F36F574B-ACA3-4198-B5E3-6E028851C302}"/>
              </a:ext>
            </a:extLst>
          </p:cNvPr>
          <p:cNvPicPr>
            <a:picLocks noChangeAspect="1" noChangeArrowheads="1"/>
          </p:cNvPicPr>
          <p:nvPr/>
        </p:nvPicPr>
        <p:blipFill>
          <a:blip r:embed="rId13"/>
          <a:srcRect/>
          <a:stretch/>
        </p:blipFill>
        <p:spPr bwMode="auto">
          <a:xfrm>
            <a:off x="4218468" y="5182824"/>
            <a:ext cx="1623669" cy="48814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a christmas story horizontal movie poster">
            <a:extLst>
              <a:ext uri="{FF2B5EF4-FFF2-40B4-BE49-F238E27FC236}">
                <a16:creationId xmlns:a16="http://schemas.microsoft.com/office/drawing/2014/main" id="{518611F4-AFC4-4802-A14D-917D13DCE972}"/>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6632658" y="5178827"/>
            <a:ext cx="1011878" cy="56918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6">
            <a:extLst>
              <a:ext uri="{FF2B5EF4-FFF2-40B4-BE49-F238E27FC236}">
                <a16:creationId xmlns:a16="http://schemas.microsoft.com/office/drawing/2014/main" id="{BA9517E3-DB14-4087-8C03-4CEFABFEDBBF}"/>
              </a:ext>
            </a:extLst>
          </p:cNvPr>
          <p:cNvPicPr>
            <a:picLocks noChangeAspect="1" noChangeArrowheads="1"/>
          </p:cNvPicPr>
          <p:nvPr/>
        </p:nvPicPr>
        <p:blipFill>
          <a:blip r:embed="rId15"/>
          <a:srcRect/>
          <a:stretch/>
        </p:blipFill>
        <p:spPr bwMode="auto">
          <a:xfrm>
            <a:off x="8726733" y="5179201"/>
            <a:ext cx="1006927" cy="563196"/>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191726E2-734E-44BA-8FF1-1FB5E5F627AD}"/>
              </a:ext>
            </a:extLst>
          </p:cNvPr>
          <p:cNvSpPr txBox="1"/>
          <p:nvPr/>
        </p:nvSpPr>
        <p:spPr>
          <a:xfrm>
            <a:off x="1449204" y="2483855"/>
            <a:ext cx="1778416" cy="400110"/>
          </a:xfrm>
          <a:prstGeom prst="rect">
            <a:avLst/>
          </a:prstGeom>
          <a:noFill/>
          <a:ln w="6350">
            <a:noFill/>
          </a:ln>
        </p:spPr>
        <p:txBody>
          <a:bodyPr wrap="square" rtlCol="0">
            <a:spAutoFit/>
          </a:bodyPr>
          <a:lstStyle/>
          <a:p>
            <a:pPr algn="ctr"/>
            <a:r>
              <a:rPr lang="en-US" sz="1000" b="1" dirty="0">
                <a:solidFill>
                  <a:prstClr val="white"/>
                </a:solidFill>
                <a:latin typeface="Helvetica Light" panose="020B0403020202020204"/>
              </a:rPr>
              <a:t>NCAA Football </a:t>
            </a:r>
          </a:p>
          <a:p>
            <a:pPr algn="ctr"/>
            <a:r>
              <a:rPr lang="en-US" sz="1000" b="1" dirty="0">
                <a:solidFill>
                  <a:prstClr val="white"/>
                </a:solidFill>
                <a:latin typeface="Helvetica Light" panose="020B0403020202020204"/>
              </a:rPr>
              <a:t>Conference Championships</a:t>
            </a:r>
          </a:p>
        </p:txBody>
      </p:sp>
      <p:sp>
        <p:nvSpPr>
          <p:cNvPr id="227" name="TextBox 226">
            <a:extLst>
              <a:ext uri="{FF2B5EF4-FFF2-40B4-BE49-F238E27FC236}">
                <a16:creationId xmlns:a16="http://schemas.microsoft.com/office/drawing/2014/main" id="{D3376E23-11FB-4B79-BB27-6772A7D69147}"/>
              </a:ext>
            </a:extLst>
          </p:cNvPr>
          <p:cNvSpPr txBox="1"/>
          <p:nvPr/>
        </p:nvSpPr>
        <p:spPr>
          <a:xfrm>
            <a:off x="2236557" y="4835842"/>
            <a:ext cx="1403601"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Christmas Town</a:t>
            </a:r>
          </a:p>
        </p:txBody>
      </p:sp>
      <p:sp>
        <p:nvSpPr>
          <p:cNvPr id="228" name="TextBox 227">
            <a:extLst>
              <a:ext uri="{FF2B5EF4-FFF2-40B4-BE49-F238E27FC236}">
                <a16:creationId xmlns:a16="http://schemas.microsoft.com/office/drawing/2014/main" id="{260B684E-2991-47BF-82FC-237BBAEABB2A}"/>
              </a:ext>
            </a:extLst>
          </p:cNvPr>
          <p:cNvSpPr txBox="1"/>
          <p:nvPr/>
        </p:nvSpPr>
        <p:spPr>
          <a:xfrm>
            <a:off x="4283253" y="5784963"/>
            <a:ext cx="1558884"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#CharlieBrownChristmas</a:t>
            </a:r>
          </a:p>
        </p:txBody>
      </p:sp>
      <p:sp>
        <p:nvSpPr>
          <p:cNvPr id="229" name="TextBox 228">
            <a:extLst>
              <a:ext uri="{FF2B5EF4-FFF2-40B4-BE49-F238E27FC236}">
                <a16:creationId xmlns:a16="http://schemas.microsoft.com/office/drawing/2014/main" id="{7CAFD46C-AE31-442D-94F6-B08071794283}"/>
              </a:ext>
            </a:extLst>
          </p:cNvPr>
          <p:cNvSpPr txBox="1"/>
          <p:nvPr/>
        </p:nvSpPr>
        <p:spPr>
          <a:xfrm>
            <a:off x="3995070" y="4863643"/>
            <a:ext cx="2053710"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A Charlie Brown Christmas</a:t>
            </a:r>
          </a:p>
        </p:txBody>
      </p:sp>
      <p:sp>
        <p:nvSpPr>
          <p:cNvPr id="230" name="TextBox 229">
            <a:extLst>
              <a:ext uri="{FF2B5EF4-FFF2-40B4-BE49-F238E27FC236}">
                <a16:creationId xmlns:a16="http://schemas.microsoft.com/office/drawing/2014/main" id="{424EA5ED-8CCE-4F5D-B93D-C0B5D6D4B639}"/>
              </a:ext>
            </a:extLst>
          </p:cNvPr>
          <p:cNvSpPr txBox="1"/>
          <p:nvPr/>
        </p:nvSpPr>
        <p:spPr>
          <a:xfrm>
            <a:off x="6414589" y="5784963"/>
            <a:ext cx="1403601"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#AChristmasStory</a:t>
            </a:r>
          </a:p>
        </p:txBody>
      </p:sp>
      <p:sp>
        <p:nvSpPr>
          <p:cNvPr id="231" name="TextBox 230">
            <a:extLst>
              <a:ext uri="{FF2B5EF4-FFF2-40B4-BE49-F238E27FC236}">
                <a16:creationId xmlns:a16="http://schemas.microsoft.com/office/drawing/2014/main" id="{570F08FC-CEB5-44D7-A455-4D07F71720D0}"/>
              </a:ext>
            </a:extLst>
          </p:cNvPr>
          <p:cNvSpPr txBox="1"/>
          <p:nvPr/>
        </p:nvSpPr>
        <p:spPr>
          <a:xfrm>
            <a:off x="6414589" y="4855093"/>
            <a:ext cx="1403601"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A Christmas Story</a:t>
            </a:r>
          </a:p>
        </p:txBody>
      </p:sp>
      <p:sp>
        <p:nvSpPr>
          <p:cNvPr id="232" name="TextBox 231">
            <a:extLst>
              <a:ext uri="{FF2B5EF4-FFF2-40B4-BE49-F238E27FC236}">
                <a16:creationId xmlns:a16="http://schemas.microsoft.com/office/drawing/2014/main" id="{7954B2A1-AEF5-49C1-AD26-CF92CF30BDAD}"/>
              </a:ext>
            </a:extLst>
          </p:cNvPr>
          <p:cNvSpPr txBox="1"/>
          <p:nvPr/>
        </p:nvSpPr>
        <p:spPr>
          <a:xfrm>
            <a:off x="8528397" y="5784963"/>
            <a:ext cx="1403601"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#ItsAWonderfulLife</a:t>
            </a:r>
          </a:p>
        </p:txBody>
      </p:sp>
      <p:sp>
        <p:nvSpPr>
          <p:cNvPr id="233" name="TextBox 232">
            <a:extLst>
              <a:ext uri="{FF2B5EF4-FFF2-40B4-BE49-F238E27FC236}">
                <a16:creationId xmlns:a16="http://schemas.microsoft.com/office/drawing/2014/main" id="{4897A5B8-DC46-41B6-B863-0EAE1D5C0207}"/>
              </a:ext>
            </a:extLst>
          </p:cNvPr>
          <p:cNvSpPr txBox="1"/>
          <p:nvPr/>
        </p:nvSpPr>
        <p:spPr>
          <a:xfrm>
            <a:off x="8443193" y="4863643"/>
            <a:ext cx="1574006"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It’s A Wonderful Life</a:t>
            </a:r>
          </a:p>
        </p:txBody>
      </p:sp>
      <p:sp>
        <p:nvSpPr>
          <p:cNvPr id="234" name="TextBox 233">
            <a:extLst>
              <a:ext uri="{FF2B5EF4-FFF2-40B4-BE49-F238E27FC236}">
                <a16:creationId xmlns:a16="http://schemas.microsoft.com/office/drawing/2014/main" id="{8FE2AAD2-520A-4CD5-AFE4-DBD2C3B3B8FF}"/>
              </a:ext>
            </a:extLst>
          </p:cNvPr>
          <p:cNvSpPr txBox="1"/>
          <p:nvPr/>
        </p:nvSpPr>
        <p:spPr>
          <a:xfrm>
            <a:off x="9008656" y="3503155"/>
            <a:ext cx="1653169" cy="230832"/>
          </a:xfrm>
          <a:prstGeom prst="rect">
            <a:avLst/>
          </a:prstGeom>
          <a:noFill/>
        </p:spPr>
        <p:txBody>
          <a:bodyPr wrap="square" rtlCol="0">
            <a:spAutoFit/>
          </a:bodyPr>
          <a:lstStyle/>
          <a:p>
            <a:r>
              <a:rPr lang="en-US" sz="900" dirty="0">
                <a:solidFill>
                  <a:srgbClr val="1B1464"/>
                </a:solidFill>
                <a:latin typeface="Helvetica Light" panose="020B0403020202020204"/>
              </a:rPr>
              <a:t>- #</a:t>
            </a:r>
            <a:r>
              <a:rPr lang="en-US" sz="900" dirty="0" err="1">
                <a:solidFill>
                  <a:srgbClr val="1B1464"/>
                </a:solidFill>
                <a:latin typeface="Helvetica Light" panose="020B0403020202020204"/>
              </a:rPr>
              <a:t>HawaiiBowl</a:t>
            </a:r>
            <a:endParaRPr lang="en-US" sz="900" dirty="0">
              <a:solidFill>
                <a:srgbClr val="1B1464"/>
              </a:solidFill>
              <a:latin typeface="Helvetica Light" panose="020B0403020202020204"/>
            </a:endParaRPr>
          </a:p>
        </p:txBody>
      </p:sp>
      <p:sp>
        <p:nvSpPr>
          <p:cNvPr id="235" name="TextBox 234">
            <a:extLst>
              <a:ext uri="{FF2B5EF4-FFF2-40B4-BE49-F238E27FC236}">
                <a16:creationId xmlns:a16="http://schemas.microsoft.com/office/drawing/2014/main" id="{B71B2485-4B10-4C8B-8BB8-C05F2D90CF3B}"/>
              </a:ext>
            </a:extLst>
          </p:cNvPr>
          <p:cNvSpPr txBox="1"/>
          <p:nvPr/>
        </p:nvSpPr>
        <p:spPr>
          <a:xfrm>
            <a:off x="10551879" y="3496057"/>
            <a:ext cx="1378423" cy="230832"/>
          </a:xfrm>
          <a:prstGeom prst="rect">
            <a:avLst/>
          </a:prstGeom>
          <a:noFill/>
        </p:spPr>
        <p:txBody>
          <a:bodyPr wrap="square" rtlCol="0">
            <a:spAutoFit/>
          </a:bodyPr>
          <a:lstStyle/>
          <a:p>
            <a:r>
              <a:rPr lang="en-US" sz="900" dirty="0">
                <a:solidFill>
                  <a:srgbClr val="1B1464"/>
                </a:solidFill>
                <a:latin typeface="Helvetica Light" panose="020B0403020202020204"/>
              </a:rPr>
              <a:t>- #NBAXmas</a:t>
            </a:r>
          </a:p>
        </p:txBody>
      </p:sp>
      <p:sp>
        <p:nvSpPr>
          <p:cNvPr id="244" name="TextBox 243">
            <a:extLst>
              <a:ext uri="{FF2B5EF4-FFF2-40B4-BE49-F238E27FC236}">
                <a16:creationId xmlns:a16="http://schemas.microsoft.com/office/drawing/2014/main" id="{378D91A7-E957-47A7-BA1C-C7755BA164A0}"/>
              </a:ext>
            </a:extLst>
          </p:cNvPr>
          <p:cNvSpPr txBox="1"/>
          <p:nvPr/>
        </p:nvSpPr>
        <p:spPr>
          <a:xfrm>
            <a:off x="499707" y="2228027"/>
            <a:ext cx="653483"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11/28</a:t>
            </a:r>
          </a:p>
        </p:txBody>
      </p:sp>
      <p:sp>
        <p:nvSpPr>
          <p:cNvPr id="245" name="TextBox 244">
            <a:extLst>
              <a:ext uri="{FF2B5EF4-FFF2-40B4-BE49-F238E27FC236}">
                <a16:creationId xmlns:a16="http://schemas.microsoft.com/office/drawing/2014/main" id="{6FCCB5F1-F40C-450C-8C6C-00AAEB3CFCDA}"/>
              </a:ext>
            </a:extLst>
          </p:cNvPr>
          <p:cNvSpPr txBox="1"/>
          <p:nvPr/>
        </p:nvSpPr>
        <p:spPr>
          <a:xfrm>
            <a:off x="1797548" y="2228027"/>
            <a:ext cx="109159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12/6-12/7</a:t>
            </a:r>
          </a:p>
        </p:txBody>
      </p:sp>
      <p:sp>
        <p:nvSpPr>
          <p:cNvPr id="246" name="TextBox 245">
            <a:extLst>
              <a:ext uri="{FF2B5EF4-FFF2-40B4-BE49-F238E27FC236}">
                <a16:creationId xmlns:a16="http://schemas.microsoft.com/office/drawing/2014/main" id="{3A816974-9996-4DDA-ABA1-29435D4EDBC3}"/>
              </a:ext>
            </a:extLst>
          </p:cNvPr>
          <p:cNvSpPr txBox="1"/>
          <p:nvPr/>
        </p:nvSpPr>
        <p:spPr>
          <a:xfrm>
            <a:off x="6417911"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12/18</a:t>
            </a:r>
          </a:p>
        </p:txBody>
      </p:sp>
      <p:sp>
        <p:nvSpPr>
          <p:cNvPr id="247" name="TextBox 246">
            <a:extLst>
              <a:ext uri="{FF2B5EF4-FFF2-40B4-BE49-F238E27FC236}">
                <a16:creationId xmlns:a16="http://schemas.microsoft.com/office/drawing/2014/main" id="{E0951B9B-A0F7-4571-888C-236EC0FB7657}"/>
              </a:ext>
            </a:extLst>
          </p:cNvPr>
          <p:cNvSpPr txBox="1"/>
          <p:nvPr/>
        </p:nvSpPr>
        <p:spPr>
          <a:xfrm>
            <a:off x="3542745"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12/8</a:t>
            </a:r>
          </a:p>
        </p:txBody>
      </p:sp>
      <p:sp>
        <p:nvSpPr>
          <p:cNvPr id="248" name="TextBox 247">
            <a:extLst>
              <a:ext uri="{FF2B5EF4-FFF2-40B4-BE49-F238E27FC236}">
                <a16:creationId xmlns:a16="http://schemas.microsoft.com/office/drawing/2014/main" id="{72F800EF-B846-4A4D-AE2F-7B3F00D56E1A}"/>
              </a:ext>
            </a:extLst>
          </p:cNvPr>
          <p:cNvSpPr txBox="1"/>
          <p:nvPr/>
        </p:nvSpPr>
        <p:spPr>
          <a:xfrm>
            <a:off x="4929195"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12/14</a:t>
            </a:r>
          </a:p>
        </p:txBody>
      </p:sp>
      <p:sp>
        <p:nvSpPr>
          <p:cNvPr id="249" name="TextBox 248">
            <a:extLst>
              <a:ext uri="{FF2B5EF4-FFF2-40B4-BE49-F238E27FC236}">
                <a16:creationId xmlns:a16="http://schemas.microsoft.com/office/drawing/2014/main" id="{31528D6E-EC20-4200-930D-5EBB02F97641}"/>
              </a:ext>
            </a:extLst>
          </p:cNvPr>
          <p:cNvSpPr txBox="1"/>
          <p:nvPr/>
        </p:nvSpPr>
        <p:spPr>
          <a:xfrm>
            <a:off x="7868767"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12/19</a:t>
            </a:r>
          </a:p>
        </p:txBody>
      </p:sp>
      <p:sp>
        <p:nvSpPr>
          <p:cNvPr id="250" name="TextBox 249">
            <a:extLst>
              <a:ext uri="{FF2B5EF4-FFF2-40B4-BE49-F238E27FC236}">
                <a16:creationId xmlns:a16="http://schemas.microsoft.com/office/drawing/2014/main" id="{7036B7E8-1747-46AD-8C62-FB1BEA86F41C}"/>
              </a:ext>
            </a:extLst>
          </p:cNvPr>
          <p:cNvSpPr txBox="1"/>
          <p:nvPr/>
        </p:nvSpPr>
        <p:spPr>
          <a:xfrm>
            <a:off x="9044897" y="2228027"/>
            <a:ext cx="1232741"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12/20-1/13</a:t>
            </a:r>
          </a:p>
        </p:txBody>
      </p:sp>
      <p:sp>
        <p:nvSpPr>
          <p:cNvPr id="251" name="TextBox 250">
            <a:extLst>
              <a:ext uri="{FF2B5EF4-FFF2-40B4-BE49-F238E27FC236}">
                <a16:creationId xmlns:a16="http://schemas.microsoft.com/office/drawing/2014/main" id="{2F92074C-8B49-4B9F-BE94-D975DCDD8056}"/>
              </a:ext>
            </a:extLst>
          </p:cNvPr>
          <p:cNvSpPr txBox="1"/>
          <p:nvPr/>
        </p:nvSpPr>
        <p:spPr>
          <a:xfrm>
            <a:off x="10802991" y="2228027"/>
            <a:ext cx="757750"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12/25</a:t>
            </a:r>
          </a:p>
        </p:txBody>
      </p:sp>
      <p:sp>
        <p:nvSpPr>
          <p:cNvPr id="66" name="TextBox 65">
            <a:extLst>
              <a:ext uri="{FF2B5EF4-FFF2-40B4-BE49-F238E27FC236}">
                <a16:creationId xmlns:a16="http://schemas.microsoft.com/office/drawing/2014/main" id="{657B43F6-4A07-4A5B-BCFD-A3E96A8F5F7D}"/>
              </a:ext>
            </a:extLst>
          </p:cNvPr>
          <p:cNvSpPr txBox="1"/>
          <p:nvPr/>
        </p:nvSpPr>
        <p:spPr>
          <a:xfrm>
            <a:off x="526243" y="6246390"/>
            <a:ext cx="11708793" cy="415498"/>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a:t>
            </a:r>
            <a:r>
              <a:rPr lang="en-US" b="1" dirty="0">
                <a:solidFill>
                  <a:srgbClr val="66C5AD"/>
                </a:solidFill>
              </a:rPr>
              <a:t>Green</a:t>
            </a:r>
            <a:r>
              <a:rPr lang="en-US" dirty="0">
                <a:solidFill>
                  <a:srgbClr val="E84A99"/>
                </a:solidFill>
              </a:rPr>
              <a:t> </a:t>
            </a:r>
            <a:r>
              <a:rPr lang="en-US" dirty="0">
                <a:solidFill>
                  <a:srgbClr val="1B1464"/>
                </a:solidFill>
              </a:rPr>
              <a:t>represents sports ad-supported TV programming, </a:t>
            </a:r>
            <a:r>
              <a:rPr lang="en-US" b="1" dirty="0">
                <a:solidFill>
                  <a:srgbClr val="00C0F3"/>
                </a:solidFill>
              </a:rPr>
              <a:t>blue</a:t>
            </a:r>
            <a:r>
              <a:rPr lang="en-US" dirty="0">
                <a:solidFill>
                  <a:srgbClr val="1B1464"/>
                </a:solidFill>
              </a:rPr>
              <a:t> represents awards shows, </a:t>
            </a:r>
            <a:r>
              <a:rPr lang="en-US" b="1" dirty="0">
                <a:solidFill>
                  <a:srgbClr val="E84A99"/>
                </a:solidFill>
              </a:rPr>
              <a:t>magenta</a:t>
            </a:r>
            <a:r>
              <a:rPr lang="en-US" dirty="0">
                <a:solidFill>
                  <a:srgbClr val="1B1464"/>
                </a:solidFill>
              </a:rPr>
              <a:t> represents live specials and </a:t>
            </a:r>
            <a:r>
              <a:rPr lang="en-US" dirty="0">
                <a:solidFill>
                  <a:srgbClr val="FFE600"/>
                </a:solidFill>
              </a:rPr>
              <a:t>yellow</a:t>
            </a:r>
            <a:r>
              <a:rPr lang="en-US" dirty="0">
                <a:solidFill>
                  <a:srgbClr val="1B1464"/>
                </a:solidFill>
              </a:rPr>
              <a:t> represents holiday specials and movies.</a:t>
            </a:r>
            <a:endParaRPr lang="en-US" dirty="0">
              <a:solidFill>
                <a:srgbClr val="FF0000"/>
              </a:solidFill>
            </a:endParaRPr>
          </a:p>
          <a:p>
            <a:endParaRPr lang="en-US" dirty="0">
              <a:solidFill>
                <a:srgbClr val="1B1464"/>
              </a:solidFill>
            </a:endParaRPr>
          </a:p>
        </p:txBody>
      </p:sp>
      <p:sp>
        <p:nvSpPr>
          <p:cNvPr id="67" name="TextBox 66">
            <a:extLst>
              <a:ext uri="{FF2B5EF4-FFF2-40B4-BE49-F238E27FC236}">
                <a16:creationId xmlns:a16="http://schemas.microsoft.com/office/drawing/2014/main" id="{750E0A43-EB4C-4164-B2ED-FFB41F5C75E5}"/>
              </a:ext>
            </a:extLst>
          </p:cNvPr>
          <p:cNvSpPr txBox="1"/>
          <p:nvPr/>
        </p:nvSpPr>
        <p:spPr>
          <a:xfrm>
            <a:off x="499701" y="3904422"/>
            <a:ext cx="653483"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11/28</a:t>
            </a:r>
          </a:p>
        </p:txBody>
      </p:sp>
      <p:sp>
        <p:nvSpPr>
          <p:cNvPr id="68" name="TextBox 67">
            <a:extLst>
              <a:ext uri="{FF2B5EF4-FFF2-40B4-BE49-F238E27FC236}">
                <a16:creationId xmlns:a16="http://schemas.microsoft.com/office/drawing/2014/main" id="{2F4F6DA4-A17E-4878-B24D-0D8D692BDCE5}"/>
              </a:ext>
            </a:extLst>
          </p:cNvPr>
          <p:cNvSpPr txBox="1"/>
          <p:nvPr/>
        </p:nvSpPr>
        <p:spPr>
          <a:xfrm>
            <a:off x="10802985" y="3904422"/>
            <a:ext cx="757750"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12/25</a:t>
            </a:r>
          </a:p>
        </p:txBody>
      </p:sp>
      <p:sp>
        <p:nvSpPr>
          <p:cNvPr id="70" name="TextBox 69">
            <a:extLst>
              <a:ext uri="{FF2B5EF4-FFF2-40B4-BE49-F238E27FC236}">
                <a16:creationId xmlns:a16="http://schemas.microsoft.com/office/drawing/2014/main" id="{C364A096-EF88-4D1B-ADB5-4D0034775C2F}"/>
              </a:ext>
            </a:extLst>
          </p:cNvPr>
          <p:cNvSpPr txBox="1"/>
          <p:nvPr/>
        </p:nvSpPr>
        <p:spPr>
          <a:xfrm>
            <a:off x="9823464" y="3503155"/>
            <a:ext cx="823612" cy="230832"/>
          </a:xfrm>
          <a:prstGeom prst="rect">
            <a:avLst/>
          </a:prstGeom>
          <a:noFill/>
        </p:spPr>
        <p:txBody>
          <a:bodyPr wrap="square" rtlCol="0">
            <a:spAutoFit/>
          </a:bodyPr>
          <a:lstStyle/>
          <a:p>
            <a:r>
              <a:rPr lang="en-US" sz="900" dirty="0">
                <a:solidFill>
                  <a:srgbClr val="1B1464"/>
                </a:solidFill>
                <a:latin typeface="Helvetica Light" panose="020B0403020202020204"/>
              </a:rPr>
              <a:t>- Clemson</a:t>
            </a:r>
          </a:p>
        </p:txBody>
      </p:sp>
    </p:spTree>
    <p:extLst>
      <p:ext uri="{BB962C8B-B14F-4D97-AF65-F5344CB8AC3E}">
        <p14:creationId xmlns:p14="http://schemas.microsoft.com/office/powerpoint/2010/main" val="419024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399760"/>
            <a:ext cx="11753899" cy="830997"/>
          </a:xfrm>
          <a:prstGeom prst="rect">
            <a:avLst/>
          </a:prstGeom>
        </p:spPr>
        <p:txBody>
          <a:bodyPr wrap="square">
            <a:spAutoFit/>
          </a:bodyPr>
          <a:lstStyle/>
          <a:p>
            <a:r>
              <a:rPr lang="en-US" sz="2400" b="1" dirty="0">
                <a:solidFill>
                  <a:srgbClr val="1F1A62"/>
                </a:solidFill>
                <a:latin typeface="Helvetica" pitchFamily="2" charset="0"/>
              </a:rPr>
              <a:t>In terms of consistent engagement, several ad-supported shows and signature sports series ‘own’ the social conversation on specific nights of the week</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67" name="TextBox 66">
            <a:extLst>
              <a:ext uri="{FF2B5EF4-FFF2-40B4-BE49-F238E27FC236}">
                <a16:creationId xmlns:a16="http://schemas.microsoft.com/office/drawing/2014/main" id="{629072B8-34C3-4696-AFA9-E50B38F52378}"/>
              </a:ext>
            </a:extLst>
          </p:cNvPr>
          <p:cNvSpPr txBox="1"/>
          <p:nvPr/>
        </p:nvSpPr>
        <p:spPr>
          <a:xfrm>
            <a:off x="526243" y="6244787"/>
            <a:ext cx="11139513"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Programs shown represent programs that trended on the same day of the week in at least 2 of the 4 weeks monitored.</a:t>
            </a:r>
          </a:p>
        </p:txBody>
      </p:sp>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145" name="Rectangle 144">
            <a:extLst>
              <a:ext uri="{FF2B5EF4-FFF2-40B4-BE49-F238E27FC236}">
                <a16:creationId xmlns:a16="http://schemas.microsoft.com/office/drawing/2014/main" id="{132BE3D0-C59B-498A-8FE7-A23D754EB1A9}"/>
              </a:ext>
            </a:extLst>
          </p:cNvPr>
          <p:cNvSpPr/>
          <p:nvPr/>
        </p:nvSpPr>
        <p:spPr>
          <a:xfrm>
            <a:off x="0" y="1747869"/>
            <a:ext cx="12191999" cy="369332"/>
          </a:xfrm>
          <a:prstGeom prst="rect">
            <a:avLst/>
          </a:prstGeom>
        </p:spPr>
        <p:txBody>
          <a:bodyPr wrap="square">
            <a:spAutoFit/>
          </a:bodyPr>
          <a:lstStyle/>
          <a:p>
            <a:pPr algn="ctr"/>
            <a:r>
              <a:rPr lang="en-US" u="sng" dirty="0">
                <a:solidFill>
                  <a:srgbClr val="1F1A62"/>
                </a:solidFill>
                <a:latin typeface="Helvetica Light" panose="020B0403020202020204"/>
              </a:rPr>
              <a:t>Trending in the Top 10 During at Least 2 of the 4 Weeks Analyzed</a:t>
            </a:r>
          </a:p>
        </p:txBody>
      </p:sp>
      <p:sp>
        <p:nvSpPr>
          <p:cNvPr id="101" name="Rectangle: Rounded Corners 100">
            <a:extLst>
              <a:ext uri="{FF2B5EF4-FFF2-40B4-BE49-F238E27FC236}">
                <a16:creationId xmlns:a16="http://schemas.microsoft.com/office/drawing/2014/main" id="{B2DB35ED-8915-4C09-B54B-FAFB854E1529}"/>
              </a:ext>
            </a:extLst>
          </p:cNvPr>
          <p:cNvSpPr/>
          <p:nvPr/>
        </p:nvSpPr>
        <p:spPr>
          <a:xfrm>
            <a:off x="326217"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2AD087A-5720-49EA-811B-FBF55716C6A2}"/>
              </a:ext>
            </a:extLst>
          </p:cNvPr>
          <p:cNvSpPr/>
          <p:nvPr/>
        </p:nvSpPr>
        <p:spPr>
          <a:xfrm>
            <a:off x="326217"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Monday</a:t>
            </a:r>
            <a:endParaRPr lang="en-US" sz="1400" b="1" dirty="0">
              <a:solidFill>
                <a:schemeClr val="bg1"/>
              </a:solidFill>
              <a:latin typeface="Helvetica Light" panose="020B0403020202020204"/>
            </a:endParaRPr>
          </a:p>
        </p:txBody>
      </p:sp>
      <p:sp>
        <p:nvSpPr>
          <p:cNvPr id="152" name="Rectangle: Rounded Corners 151">
            <a:extLst>
              <a:ext uri="{FF2B5EF4-FFF2-40B4-BE49-F238E27FC236}">
                <a16:creationId xmlns:a16="http://schemas.microsoft.com/office/drawing/2014/main" id="{15D4E607-1E48-413F-BD7E-D687C60694D9}"/>
              </a:ext>
            </a:extLst>
          </p:cNvPr>
          <p:cNvSpPr/>
          <p:nvPr/>
        </p:nvSpPr>
        <p:spPr>
          <a:xfrm>
            <a:off x="10360192"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Rounded Corners 152">
            <a:extLst>
              <a:ext uri="{FF2B5EF4-FFF2-40B4-BE49-F238E27FC236}">
                <a16:creationId xmlns:a16="http://schemas.microsoft.com/office/drawing/2014/main" id="{BA7DAA00-60BD-4734-9AFF-D30851658BBD}"/>
              </a:ext>
            </a:extLst>
          </p:cNvPr>
          <p:cNvSpPr/>
          <p:nvPr/>
        </p:nvSpPr>
        <p:spPr>
          <a:xfrm>
            <a:off x="1036019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Sunday</a:t>
            </a:r>
            <a:endParaRPr lang="en-US" sz="1400" b="1" dirty="0">
              <a:solidFill>
                <a:schemeClr val="bg1"/>
              </a:solidFill>
              <a:latin typeface="Helvetica Light" panose="020B0403020202020204"/>
            </a:endParaRPr>
          </a:p>
        </p:txBody>
      </p:sp>
      <p:sp>
        <p:nvSpPr>
          <p:cNvPr id="154" name="Rectangle: Rounded Corners 153">
            <a:extLst>
              <a:ext uri="{FF2B5EF4-FFF2-40B4-BE49-F238E27FC236}">
                <a16:creationId xmlns:a16="http://schemas.microsoft.com/office/drawing/2014/main" id="{75EB717B-AFC5-4890-B7D2-F96C9D4B4BA5}"/>
              </a:ext>
            </a:extLst>
          </p:cNvPr>
          <p:cNvSpPr/>
          <p:nvPr/>
        </p:nvSpPr>
        <p:spPr>
          <a:xfrm>
            <a:off x="1998546"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4DCBB2E0-B65C-404F-B57C-4C93DF072037}"/>
              </a:ext>
            </a:extLst>
          </p:cNvPr>
          <p:cNvSpPr/>
          <p:nvPr/>
        </p:nvSpPr>
        <p:spPr>
          <a:xfrm>
            <a:off x="1998546"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Tuesday</a:t>
            </a:r>
            <a:endParaRPr lang="en-US" sz="1400" b="1" dirty="0">
              <a:solidFill>
                <a:schemeClr val="bg1"/>
              </a:solidFill>
              <a:latin typeface="Helvetica Light" panose="020B0403020202020204"/>
            </a:endParaRPr>
          </a:p>
        </p:txBody>
      </p:sp>
      <p:sp>
        <p:nvSpPr>
          <p:cNvPr id="156" name="Rectangle: Rounded Corners 155">
            <a:extLst>
              <a:ext uri="{FF2B5EF4-FFF2-40B4-BE49-F238E27FC236}">
                <a16:creationId xmlns:a16="http://schemas.microsoft.com/office/drawing/2014/main" id="{08A77556-F4F6-4E3A-893D-44F43AE91C6B}"/>
              </a:ext>
            </a:extLst>
          </p:cNvPr>
          <p:cNvSpPr/>
          <p:nvPr/>
        </p:nvSpPr>
        <p:spPr>
          <a:xfrm>
            <a:off x="3670875"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125354FB-D12E-4405-A6E0-B1700C207303}"/>
              </a:ext>
            </a:extLst>
          </p:cNvPr>
          <p:cNvSpPr/>
          <p:nvPr/>
        </p:nvSpPr>
        <p:spPr>
          <a:xfrm>
            <a:off x="3670875"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Wednesday</a:t>
            </a:r>
            <a:endParaRPr lang="en-US" sz="1400" b="1" dirty="0">
              <a:solidFill>
                <a:schemeClr val="bg1"/>
              </a:solidFill>
              <a:latin typeface="Helvetica Light" panose="020B0403020202020204"/>
            </a:endParaRPr>
          </a:p>
        </p:txBody>
      </p:sp>
      <p:sp>
        <p:nvSpPr>
          <p:cNvPr id="158" name="Rectangle: Rounded Corners 157">
            <a:extLst>
              <a:ext uri="{FF2B5EF4-FFF2-40B4-BE49-F238E27FC236}">
                <a16:creationId xmlns:a16="http://schemas.microsoft.com/office/drawing/2014/main" id="{F6647F59-1FB9-4DCB-B2DD-1CDBBF14043C}"/>
              </a:ext>
            </a:extLst>
          </p:cNvPr>
          <p:cNvSpPr/>
          <p:nvPr/>
        </p:nvSpPr>
        <p:spPr>
          <a:xfrm>
            <a:off x="5343204"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6D77B7D8-BA28-4BFA-95F6-62BA3072058D}"/>
              </a:ext>
            </a:extLst>
          </p:cNvPr>
          <p:cNvSpPr/>
          <p:nvPr/>
        </p:nvSpPr>
        <p:spPr>
          <a:xfrm>
            <a:off x="5343204"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Thursday</a:t>
            </a:r>
            <a:endParaRPr lang="en-US" sz="1400" b="1" dirty="0">
              <a:solidFill>
                <a:schemeClr val="bg1"/>
              </a:solidFill>
              <a:latin typeface="Helvetica Light" panose="020B0403020202020204"/>
            </a:endParaRPr>
          </a:p>
        </p:txBody>
      </p:sp>
      <p:sp>
        <p:nvSpPr>
          <p:cNvPr id="160" name="Rectangle: Rounded Corners 159">
            <a:extLst>
              <a:ext uri="{FF2B5EF4-FFF2-40B4-BE49-F238E27FC236}">
                <a16:creationId xmlns:a16="http://schemas.microsoft.com/office/drawing/2014/main" id="{ECA6D0E1-276C-43C4-B5EA-A73E029570F2}"/>
              </a:ext>
            </a:extLst>
          </p:cNvPr>
          <p:cNvSpPr/>
          <p:nvPr/>
        </p:nvSpPr>
        <p:spPr>
          <a:xfrm>
            <a:off x="7015533"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7D60C210-2498-48CB-AA43-DCB2CED321DA}"/>
              </a:ext>
            </a:extLst>
          </p:cNvPr>
          <p:cNvSpPr/>
          <p:nvPr/>
        </p:nvSpPr>
        <p:spPr>
          <a:xfrm>
            <a:off x="7015533"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Friday</a:t>
            </a:r>
            <a:endParaRPr lang="en-US" sz="1400" b="1" dirty="0">
              <a:solidFill>
                <a:schemeClr val="bg1"/>
              </a:solidFill>
              <a:latin typeface="Helvetica Light" panose="020B0403020202020204"/>
            </a:endParaRPr>
          </a:p>
        </p:txBody>
      </p:sp>
      <p:sp>
        <p:nvSpPr>
          <p:cNvPr id="162" name="Rectangle: Rounded Corners 161">
            <a:extLst>
              <a:ext uri="{FF2B5EF4-FFF2-40B4-BE49-F238E27FC236}">
                <a16:creationId xmlns:a16="http://schemas.microsoft.com/office/drawing/2014/main" id="{739D911B-5820-4873-814D-545A7754AD47}"/>
              </a:ext>
            </a:extLst>
          </p:cNvPr>
          <p:cNvSpPr/>
          <p:nvPr/>
        </p:nvSpPr>
        <p:spPr>
          <a:xfrm>
            <a:off x="8687862"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00EEABFF-9426-4526-AF1B-AE940C290974}"/>
              </a:ext>
            </a:extLst>
          </p:cNvPr>
          <p:cNvSpPr/>
          <p:nvPr/>
        </p:nvSpPr>
        <p:spPr>
          <a:xfrm>
            <a:off x="868786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Saturday</a:t>
            </a:r>
            <a:endParaRPr lang="en-US" sz="1400" b="1" dirty="0">
              <a:solidFill>
                <a:schemeClr val="bg1"/>
              </a:solidFill>
              <a:latin typeface="Helvetica Light" panose="020B0403020202020204"/>
            </a:endParaRPr>
          </a:p>
        </p:txBody>
      </p:sp>
      <p:pic>
        <p:nvPicPr>
          <p:cNvPr id="164" name="Picture 4" descr="Image result for nfl monday night football logo&quot;">
            <a:extLst>
              <a:ext uri="{FF2B5EF4-FFF2-40B4-BE49-F238E27FC236}">
                <a16:creationId xmlns:a16="http://schemas.microsoft.com/office/drawing/2014/main" id="{08DFF43A-3C7C-4A39-94AC-A560EFA4162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7585" y="4431714"/>
            <a:ext cx="1311610" cy="1368863"/>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92" descr="Image result for love &amp; hip hop hollywood the reunion tv logo&quot;">
            <a:extLst>
              <a:ext uri="{FF2B5EF4-FFF2-40B4-BE49-F238E27FC236}">
                <a16:creationId xmlns:a16="http://schemas.microsoft.com/office/drawing/2014/main" id="{B2811E0A-BD96-4F96-BE66-DB42431499F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96915" y="3161614"/>
            <a:ext cx="1364193" cy="915835"/>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76" descr="Image result for the voice logo&quot;">
            <a:extLst>
              <a:ext uri="{FF2B5EF4-FFF2-40B4-BE49-F238E27FC236}">
                <a16:creationId xmlns:a16="http://schemas.microsoft.com/office/drawing/2014/main" id="{6B95CB28-9B02-4488-A248-69FCDCD61E8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11301" t="7440" r="8800" b="6331"/>
          <a:stretch/>
        </p:blipFill>
        <p:spPr bwMode="auto">
          <a:xfrm>
            <a:off x="2401796" y="2635935"/>
            <a:ext cx="762745" cy="86453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40" descr="Image result for survivor logo&quot;">
            <a:extLst>
              <a:ext uri="{FF2B5EF4-FFF2-40B4-BE49-F238E27FC236}">
                <a16:creationId xmlns:a16="http://schemas.microsoft.com/office/drawing/2014/main" id="{B46E275E-A800-48C1-9375-E9AEBDC60E3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880126" y="2648722"/>
            <a:ext cx="1077622" cy="681444"/>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34" descr="Image result for the masked singer logo&quot;">
            <a:extLst>
              <a:ext uri="{FF2B5EF4-FFF2-40B4-BE49-F238E27FC236}">
                <a16:creationId xmlns:a16="http://schemas.microsoft.com/office/drawing/2014/main" id="{D1216784-D7D7-480F-AD1B-73FA3F3E580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898630" y="3383062"/>
            <a:ext cx="1040615" cy="630431"/>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Image result for live pd logo&quot;">
            <a:extLst>
              <a:ext uri="{FF2B5EF4-FFF2-40B4-BE49-F238E27FC236}">
                <a16:creationId xmlns:a16="http://schemas.microsoft.com/office/drawing/2014/main" id="{049D3E59-B453-4671-9255-A32FBEB6E3D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729250" y="2974104"/>
            <a:ext cx="1422813" cy="56027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30" descr="Image result for nba espn logo&quot;">
            <a:extLst>
              <a:ext uri="{FF2B5EF4-FFF2-40B4-BE49-F238E27FC236}">
                <a16:creationId xmlns:a16="http://schemas.microsoft.com/office/drawing/2014/main" id="{F954C84F-E13D-45A6-A22F-8B7D44EDB0B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160476" y="3014440"/>
            <a:ext cx="1227481" cy="1227481"/>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70" descr="Image result for wwe smackdown logo&quot;">
            <a:extLst>
              <a:ext uri="{FF2B5EF4-FFF2-40B4-BE49-F238E27FC236}">
                <a16:creationId xmlns:a16="http://schemas.microsoft.com/office/drawing/2014/main" id="{CCDB8425-3E5E-468C-8226-4E531693E8D7}"/>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090746" y="4561369"/>
            <a:ext cx="1348825" cy="100934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90 day fiance logo&quot;">
            <a:extLst>
              <a:ext uri="{FF2B5EF4-FFF2-40B4-BE49-F238E27FC236}">
                <a16:creationId xmlns:a16="http://schemas.microsoft.com/office/drawing/2014/main" id="{06F32522-04A0-4A55-B5F3-EA802EC224DD}"/>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438360" y="2748982"/>
            <a:ext cx="620546" cy="620546"/>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6" descr="Image result for married to medicine&quot;">
            <a:extLst>
              <a:ext uri="{FF2B5EF4-FFF2-40B4-BE49-F238E27FC236}">
                <a16:creationId xmlns:a16="http://schemas.microsoft.com/office/drawing/2014/main" id="{85ED76BD-6FC4-4F53-A28A-C101F5C292A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687733" y="3515060"/>
            <a:ext cx="878145" cy="658609"/>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Image result for nfl sunday football on cbs logo&quot;">
            <a:extLst>
              <a:ext uri="{FF2B5EF4-FFF2-40B4-BE49-F238E27FC236}">
                <a16:creationId xmlns:a16="http://schemas.microsoft.com/office/drawing/2014/main" id="{BD9A045C-1355-4C50-BEA4-6503D736A181}"/>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748633" y="4214663"/>
            <a:ext cx="717432" cy="716106"/>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Image result for nfl sunday football on fox logo&quot;">
            <a:extLst>
              <a:ext uri="{FF2B5EF4-FFF2-40B4-BE49-F238E27FC236}">
                <a16:creationId xmlns:a16="http://schemas.microsoft.com/office/drawing/2014/main" id="{016DFA65-426A-410A-AC06-D3B1B360199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0568974" y="4994992"/>
            <a:ext cx="1065772" cy="47363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18" descr="Image result for sunday night football logo&quot;">
            <a:extLst>
              <a:ext uri="{FF2B5EF4-FFF2-40B4-BE49-F238E27FC236}">
                <a16:creationId xmlns:a16="http://schemas.microsoft.com/office/drawing/2014/main" id="{4318BF61-0F00-4B1A-95E6-8C0C952368C6}"/>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11101860" y="2738943"/>
            <a:ext cx="723513" cy="638423"/>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2" descr="Image result for the real housewives of atlanta logo&quot;">
            <a:extLst>
              <a:ext uri="{FF2B5EF4-FFF2-40B4-BE49-F238E27FC236}">
                <a16:creationId xmlns:a16="http://schemas.microsoft.com/office/drawing/2014/main" id="{E1483F7D-86A7-4D32-A34D-60D397A51A39}"/>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4360" t="17751" r="4649" b="13387"/>
          <a:stretch/>
        </p:blipFill>
        <p:spPr bwMode="auto">
          <a:xfrm>
            <a:off x="10391387" y="5558238"/>
            <a:ext cx="1443199" cy="4347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ba tuesday on nba tv&quot;">
            <a:extLst>
              <a:ext uri="{FF2B5EF4-FFF2-40B4-BE49-F238E27FC236}">
                <a16:creationId xmlns:a16="http://schemas.microsoft.com/office/drawing/2014/main" id="{10431B96-D585-4D74-B506-6E46A83340C8}"/>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247851" y="4270300"/>
            <a:ext cx="1023306" cy="1023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llege basketball espn tuesday logo&quot;">
            <a:extLst>
              <a:ext uri="{FF2B5EF4-FFF2-40B4-BE49-F238E27FC236}">
                <a16:creationId xmlns:a16="http://schemas.microsoft.com/office/drawing/2014/main" id="{8D6E7696-394A-494E-A659-8A2E2F08269B}"/>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988620" y="3319309"/>
            <a:ext cx="1505592" cy="1075957"/>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Image result for nfl total access logo&quot;">
            <a:extLst>
              <a:ext uri="{FF2B5EF4-FFF2-40B4-BE49-F238E27FC236}">
                <a16:creationId xmlns:a16="http://schemas.microsoft.com/office/drawing/2014/main" id="{4457387A-8133-4D08-918B-2FCA8A04DE4B}"/>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2029174" y="5408778"/>
            <a:ext cx="1444333" cy="48923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2" descr="Image result for aew dynamite logo&quot;">
            <a:extLst>
              <a:ext uri="{FF2B5EF4-FFF2-40B4-BE49-F238E27FC236}">
                <a16:creationId xmlns:a16="http://schemas.microsoft.com/office/drawing/2014/main" id="{542F9935-EC77-4CA0-89B2-D1ECD9F0FD73}"/>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899406" y="4166982"/>
            <a:ext cx="1039062" cy="739199"/>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4" descr="Image result for the challenge war of the worlds 2 logo&quot;">
            <a:extLst>
              <a:ext uri="{FF2B5EF4-FFF2-40B4-BE49-F238E27FC236}">
                <a16:creationId xmlns:a16="http://schemas.microsoft.com/office/drawing/2014/main" id="{DDDD35DA-227D-42EB-8D2D-C859CF74E81E}"/>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3900179" y="4998656"/>
            <a:ext cx="1037517" cy="63915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6" descr="Image result for wwe nxt logo&quot;">
            <a:extLst>
              <a:ext uri="{FF2B5EF4-FFF2-40B4-BE49-F238E27FC236}">
                <a16:creationId xmlns:a16="http://schemas.microsoft.com/office/drawing/2014/main" id="{38222F95-89A0-4725-AA4A-68685D385D61}"/>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3881690" y="5727644"/>
            <a:ext cx="1074494" cy="33364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48" descr="Image result for supernatural tv logo&quot;">
            <a:extLst>
              <a:ext uri="{FF2B5EF4-FFF2-40B4-BE49-F238E27FC236}">
                <a16:creationId xmlns:a16="http://schemas.microsoft.com/office/drawing/2014/main" id="{C3CC1955-BD09-4987-8015-998FB58765DD}"/>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5388740" y="3277306"/>
            <a:ext cx="1429385" cy="18444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16" descr="Image result for thursday night football logo&quot;">
            <a:extLst>
              <a:ext uri="{FF2B5EF4-FFF2-40B4-BE49-F238E27FC236}">
                <a16:creationId xmlns:a16="http://schemas.microsoft.com/office/drawing/2014/main" id="{3853FE5C-405A-4787-931B-7C766EC0EFE4}"/>
              </a:ext>
            </a:extLst>
          </p:cNvPr>
          <p:cNvPicPr>
            <a:picLocks noChangeAspect="1" noChangeArrowheads="1"/>
          </p:cNvPicPr>
          <p:nvPr/>
        </p:nvPicPr>
        <p:blipFill rotWithShape="1">
          <a:blip r:embed="rId25" cstate="hqprint">
            <a:extLst>
              <a:ext uri="{28A0092B-C50C-407E-A947-70E740481C1C}">
                <a14:useLocalDpi xmlns:a14="http://schemas.microsoft.com/office/drawing/2010/main"/>
              </a:ext>
            </a:extLst>
          </a:blip>
          <a:srcRect/>
          <a:stretch/>
        </p:blipFill>
        <p:spPr bwMode="auto">
          <a:xfrm>
            <a:off x="5392872" y="4075445"/>
            <a:ext cx="1406254" cy="145435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8" name="Triangle 30">
            <a:extLst>
              <a:ext uri="{FF2B5EF4-FFF2-40B4-BE49-F238E27FC236}">
                <a16:creationId xmlns:a16="http://schemas.microsoft.com/office/drawing/2014/main" id="{27501EA0-CF7B-491D-A5FB-357522812357}"/>
              </a:ext>
            </a:extLst>
          </p:cNvPr>
          <p:cNvSpPr/>
          <p:nvPr/>
        </p:nvSpPr>
        <p:spPr>
          <a:xfrm rot="5400000">
            <a:off x="543356" y="130216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CDBC0AC-1782-4AA6-9B64-8FB2FAF86DAC}"/>
              </a:ext>
            </a:extLst>
          </p:cNvPr>
          <p:cNvSpPr txBox="1"/>
          <p:nvPr/>
        </p:nvSpPr>
        <p:spPr>
          <a:xfrm>
            <a:off x="745341" y="1201682"/>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No other type of tweet subject is as much of a recurring topic as ad-supported TV programming</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9353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357425"/>
            <a:ext cx="116248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Key takeaways about premium video’s ability to drive popular social conversations on Twitter</a:t>
            </a:r>
          </a:p>
        </p:txBody>
      </p:sp>
      <p:sp>
        <p:nvSpPr>
          <p:cNvPr id="50" name="Rectangle 49">
            <a:extLst>
              <a:ext uri="{FF2B5EF4-FFF2-40B4-BE49-F238E27FC236}">
                <a16:creationId xmlns:a16="http://schemas.microsoft.com/office/drawing/2014/main" id="{C7DCBD96-06B1-43E2-97E7-C050BC7D2DCA}"/>
              </a:ext>
            </a:extLst>
          </p:cNvPr>
          <p:cNvSpPr/>
          <p:nvPr/>
        </p:nvSpPr>
        <p:spPr>
          <a:xfrm>
            <a:off x="3255062" y="1788798"/>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2" name="Rectangle 51">
            <a:extLst>
              <a:ext uri="{FF2B5EF4-FFF2-40B4-BE49-F238E27FC236}">
                <a16:creationId xmlns:a16="http://schemas.microsoft.com/office/drawing/2014/main" id="{DD7AB66B-405D-4265-B20C-BCAA6EB563F7}"/>
              </a:ext>
            </a:extLst>
          </p:cNvPr>
          <p:cNvSpPr/>
          <p:nvPr/>
        </p:nvSpPr>
        <p:spPr>
          <a:xfrm>
            <a:off x="9052911" y="1788799"/>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8BBE8172-9E12-4086-B29E-FB54D25F98ED}"/>
              </a:ext>
            </a:extLst>
          </p:cNvPr>
          <p:cNvSpPr/>
          <p:nvPr/>
        </p:nvSpPr>
        <p:spPr>
          <a:xfrm>
            <a:off x="6153987" y="1788798"/>
            <a:ext cx="2783883" cy="45802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9CDDF832-E30E-4D9C-8F21-68BC59CCDEEC}"/>
              </a:ext>
            </a:extLst>
          </p:cNvPr>
          <p:cNvSpPr/>
          <p:nvPr/>
        </p:nvSpPr>
        <p:spPr>
          <a:xfrm>
            <a:off x="3321737" y="3376728"/>
            <a:ext cx="2783883" cy="538609"/>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Viewers have a voracious appetite for premium video</a:t>
            </a:r>
          </a:p>
        </p:txBody>
      </p:sp>
      <p:sp>
        <p:nvSpPr>
          <p:cNvPr id="55" name="TextBox 54">
            <a:extLst>
              <a:ext uri="{FF2B5EF4-FFF2-40B4-BE49-F238E27FC236}">
                <a16:creationId xmlns:a16="http://schemas.microsoft.com/office/drawing/2014/main" id="{FEC4827D-3528-42F0-B4B9-E830AA9D9E3B}"/>
              </a:ext>
            </a:extLst>
          </p:cNvPr>
          <p:cNvSpPr txBox="1"/>
          <p:nvPr/>
        </p:nvSpPr>
        <p:spPr>
          <a:xfrm>
            <a:off x="3296536" y="4213740"/>
            <a:ext cx="2728516" cy="203132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With an increased number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of video platforms and more available access points, the consumer has more content choices than ever before and, with over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127</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programs trending during this analysis, they are actively ‘talking’ about more content than ever before. </a:t>
            </a:r>
          </a:p>
        </p:txBody>
      </p:sp>
      <p:sp>
        <p:nvSpPr>
          <p:cNvPr id="56" name="Rectangle 55">
            <a:extLst>
              <a:ext uri="{FF2B5EF4-FFF2-40B4-BE49-F238E27FC236}">
                <a16:creationId xmlns:a16="http://schemas.microsoft.com/office/drawing/2014/main" id="{212E0472-92D1-4AAD-B7E2-9A6123B47F0C}"/>
              </a:ext>
            </a:extLst>
          </p:cNvPr>
          <p:cNvSpPr/>
          <p:nvPr/>
        </p:nvSpPr>
        <p:spPr>
          <a:xfrm>
            <a:off x="6220662" y="3376728"/>
            <a:ext cx="2783882" cy="761747"/>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Ad-supported TV is the most popular content that young adults engage with online </a:t>
            </a:r>
          </a:p>
        </p:txBody>
      </p:sp>
      <p:sp>
        <p:nvSpPr>
          <p:cNvPr id="57" name="TextBox 56">
            <a:extLst>
              <a:ext uri="{FF2B5EF4-FFF2-40B4-BE49-F238E27FC236}">
                <a16:creationId xmlns:a16="http://schemas.microsoft.com/office/drawing/2014/main" id="{8CBD1655-BF87-42FA-9D32-ACD2AC23D23B}"/>
              </a:ext>
            </a:extLst>
          </p:cNvPr>
          <p:cNvSpPr txBox="1"/>
          <p:nvPr/>
        </p:nvSpPr>
        <p:spPr>
          <a:xfrm>
            <a:off x="6201321" y="4220318"/>
            <a:ext cx="2722654" cy="203132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Twitter’s user base is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45%</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more likely</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to be adults 18-34 than the average population and this age group accounts for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52%</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total time spent on the platform. With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71%</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the top trending topics based on ad-supported TV, young adults clearly enjoy engaging with this content.</a:t>
            </a:r>
          </a:p>
        </p:txBody>
      </p:sp>
      <p:sp>
        <p:nvSpPr>
          <p:cNvPr id="58" name="Rectangle 57">
            <a:extLst>
              <a:ext uri="{FF2B5EF4-FFF2-40B4-BE49-F238E27FC236}">
                <a16:creationId xmlns:a16="http://schemas.microsoft.com/office/drawing/2014/main" id="{AB545C9E-2FF4-418B-9EAD-C91E78F7E045}"/>
              </a:ext>
            </a:extLst>
          </p:cNvPr>
          <p:cNvSpPr/>
          <p:nvPr/>
        </p:nvSpPr>
        <p:spPr>
          <a:xfrm>
            <a:off x="9119586" y="3376729"/>
            <a:ext cx="2783883" cy="761747"/>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The reach of ‘live’ ad-supported TV drives social conversations at scale</a:t>
            </a:r>
          </a:p>
        </p:txBody>
      </p:sp>
      <p:sp>
        <p:nvSpPr>
          <p:cNvPr id="59" name="TextBox 58">
            <a:extLst>
              <a:ext uri="{FF2B5EF4-FFF2-40B4-BE49-F238E27FC236}">
                <a16:creationId xmlns:a16="http://schemas.microsoft.com/office/drawing/2014/main" id="{BCF4C9D0-C6DE-458B-B143-B3C0623D1E50}"/>
              </a:ext>
            </a:extLst>
          </p:cNvPr>
          <p:cNvSpPr txBox="1"/>
          <p:nvPr/>
        </p:nvSpPr>
        <p:spPr>
          <a:xfrm>
            <a:off x="9117830" y="4220319"/>
            <a:ext cx="2590028"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Twitter is a central hub for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‘real time’ social engagement and with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85%</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adults 18-34 viewing being done ‘live,’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ad-supported TV has the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ability to create mass online ‘communities’ and shared experiences among fans.</a:t>
            </a:r>
          </a:p>
        </p:txBody>
      </p:sp>
      <p:sp>
        <p:nvSpPr>
          <p:cNvPr id="60" name="Rectangle 59">
            <a:extLst>
              <a:ext uri="{FF2B5EF4-FFF2-40B4-BE49-F238E27FC236}">
                <a16:creationId xmlns:a16="http://schemas.microsoft.com/office/drawing/2014/main" id="{9AE5D485-B4AF-4976-A338-6A494E9F6954}"/>
              </a:ext>
            </a:extLst>
          </p:cNvPr>
          <p:cNvSpPr/>
          <p:nvPr/>
        </p:nvSpPr>
        <p:spPr>
          <a:xfrm>
            <a:off x="375309" y="1788799"/>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1" name="Rectangle 60">
            <a:extLst>
              <a:ext uri="{FF2B5EF4-FFF2-40B4-BE49-F238E27FC236}">
                <a16:creationId xmlns:a16="http://schemas.microsoft.com/office/drawing/2014/main" id="{37DFFA87-FBB4-44E0-A6C5-1CFA4F773B9A}"/>
              </a:ext>
            </a:extLst>
          </p:cNvPr>
          <p:cNvSpPr/>
          <p:nvPr/>
        </p:nvSpPr>
        <p:spPr>
          <a:xfrm>
            <a:off x="375310" y="3376729"/>
            <a:ext cx="2831385" cy="538609"/>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Premium video creates strong emotional connections</a:t>
            </a:r>
          </a:p>
        </p:txBody>
      </p:sp>
      <p:sp>
        <p:nvSpPr>
          <p:cNvPr id="62" name="TextBox 61">
            <a:extLst>
              <a:ext uri="{FF2B5EF4-FFF2-40B4-BE49-F238E27FC236}">
                <a16:creationId xmlns:a16="http://schemas.microsoft.com/office/drawing/2014/main" id="{3F0C46C5-2B14-40CB-ABD0-AEEBA5D86068}"/>
              </a:ext>
            </a:extLst>
          </p:cNvPr>
          <p:cNvSpPr txBox="1"/>
          <p:nvPr/>
        </p:nvSpPr>
        <p:spPr>
          <a:xfrm>
            <a:off x="416782" y="4220318"/>
            <a:ext cx="2672079" cy="138499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Viewers develop a deep commitment to compelling content and character-driven programming which fosters further engagement both offline and online.</a:t>
            </a:r>
          </a:p>
        </p:txBody>
      </p:sp>
      <p:pic>
        <p:nvPicPr>
          <p:cNvPr id="63" name="Picture 62">
            <a:extLst>
              <a:ext uri="{FF2B5EF4-FFF2-40B4-BE49-F238E27FC236}">
                <a16:creationId xmlns:a16="http://schemas.microsoft.com/office/drawing/2014/main" id="{C8D665A3-7E26-47B7-9770-423048A95B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0180" y="2063646"/>
            <a:ext cx="973645" cy="973645"/>
          </a:xfrm>
          <a:prstGeom prst="rect">
            <a:avLst/>
          </a:prstGeom>
        </p:spPr>
      </p:pic>
      <p:pic>
        <p:nvPicPr>
          <p:cNvPr id="64" name="Picture 63">
            <a:extLst>
              <a:ext uri="{FF2B5EF4-FFF2-40B4-BE49-F238E27FC236}">
                <a16:creationId xmlns:a16="http://schemas.microsoft.com/office/drawing/2014/main" id="{5DEFD70E-EE58-4EA4-BC49-97F002A352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59106" y="2063646"/>
            <a:ext cx="973644" cy="973644"/>
          </a:xfrm>
          <a:prstGeom prst="rect">
            <a:avLst/>
          </a:prstGeom>
        </p:spPr>
      </p:pic>
      <p:pic>
        <p:nvPicPr>
          <p:cNvPr id="65" name="Picture 64">
            <a:extLst>
              <a:ext uri="{FF2B5EF4-FFF2-40B4-BE49-F238E27FC236}">
                <a16:creationId xmlns:a16="http://schemas.microsoft.com/office/drawing/2014/main" id="{4BA9FE81-DC39-4F4C-9326-B349FEC0CE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60896" y="1966513"/>
            <a:ext cx="1167911" cy="1167911"/>
          </a:xfrm>
          <a:prstGeom prst="rect">
            <a:avLst/>
          </a:prstGeom>
        </p:spPr>
      </p:pic>
      <p:pic>
        <p:nvPicPr>
          <p:cNvPr id="66" name="Picture 65">
            <a:extLst>
              <a:ext uri="{FF2B5EF4-FFF2-40B4-BE49-F238E27FC236}">
                <a16:creationId xmlns:a16="http://schemas.microsoft.com/office/drawing/2014/main" id="{E9C089F5-8A9E-40A6-BB2F-61D21B28AC6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02795" y="2063646"/>
            <a:ext cx="973645" cy="973645"/>
          </a:xfrm>
          <a:prstGeom prst="rect">
            <a:avLst/>
          </a:prstGeom>
        </p:spPr>
      </p:pic>
    </p:spTree>
    <p:extLst>
      <p:ext uri="{BB962C8B-B14F-4D97-AF65-F5344CB8AC3E}">
        <p14:creationId xmlns:p14="http://schemas.microsoft.com/office/powerpoint/2010/main" val="348065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666286" y="623247"/>
            <a:ext cx="6869150" cy="5622653"/>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Premium Video Is Social</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9693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066077"/>
            <a:ext cx="621178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The fourth quarter time period between Thanksgiving and Christmas is no doubt a busy time of year as holiday planning, travel and celebrations seemingly take over many peoples’ lives – there’s road trips, countless shopping excursions and numerous gatherings between friends, family and colleagues. This past holiday season was even more hectic with continuous news coverage of the presidential impeachment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Even with all these diversions, one thing remained constant: </a:t>
            </a:r>
            <a:r>
              <a:rPr kumimoji="0" lang="en-US" sz="1400" b="1" i="0" u="none" strike="noStrike" kern="1200" cap="none" spc="0" normalizeH="0" baseline="0" noProof="0" dirty="0">
                <a:ln>
                  <a:noFill/>
                </a:ln>
                <a:solidFill>
                  <a:srgbClr val="E84A99"/>
                </a:solidFill>
                <a:effectLst/>
                <a:uLnTx/>
                <a:uFillTx/>
                <a:latin typeface="Helvetica Light" panose="020B0403020202020204" pitchFamily="34" charset="0"/>
                <a:ea typeface="+mn-ea"/>
                <a:cs typeface="+mn-cs"/>
              </a:rPr>
              <a:t>no topic gets people talking online like premium video content, especially ad-supported TV</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Between the holiday cheer and political drama, the calendar was filled with a constant flow of popular programming that has high social sharing and ‘talk value’ including live sports and specials, signature series, new streaming releases and holiday movies and marathons.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Re-branded from </a:t>
            </a:r>
            <a:r>
              <a:rPr kumimoji="0" lang="en-US" sz="1400" b="0" i="1"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a:t>
            </a:r>
            <a:r>
              <a:rPr kumimoji="0" lang="en-US" sz="1400" b="0" i="1"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TVisSocial</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due to the greater breadth of cross-platform content now trending across social media, </a:t>
            </a:r>
            <a:r>
              <a:rPr kumimoji="0" lang="en-US" sz="1400" b="0" i="1"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#VideoIsSocial</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is the fifth installment of our report series which follows our previous analyses from 4Q ‘16, summer ‘17, 4Q ‘17 and fall ‘18.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In this report, we analyzed the top 10 Twitter trending topics during the four-week time period between Thanksgiving Day and Christmas Day in 2019 to understand what people are talking about online, at scale, during the holidays.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Our results show there’s no doubt, </a:t>
            </a:r>
            <a:r>
              <a:rPr kumimoji="0" lang="en-US" sz="1400" b="1" i="0" u="none" strike="noStrike" kern="1200" cap="none" spc="0" normalizeH="0" baseline="0" noProof="0" dirty="0">
                <a:ln>
                  <a:noFill/>
                </a:ln>
                <a:solidFill>
                  <a:srgbClr val="E84A99"/>
                </a:solidFill>
                <a:effectLst/>
                <a:uLnTx/>
                <a:uFillTx/>
                <a:latin typeface="Helvetica Light" panose="020B0403020202020204" pitchFamily="34" charset="0"/>
                <a:ea typeface="+mn-ea"/>
                <a:cs typeface="+mn-cs"/>
              </a:rPr>
              <a:t>premium video is social</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3AED645-D3E4-46EB-A52E-B964CCEE8E89}"/>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18080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AB4A-CE63-8645-8EEB-587466C5BB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517D6AB7-D07A-7F42-9B91-EB15022461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995" y="6201704"/>
            <a:ext cx="844890" cy="535095"/>
          </a:xfrm>
          <a:prstGeom prst="rect">
            <a:avLst/>
          </a:prstGeom>
        </p:spPr>
      </p:pic>
      <p:pic>
        <p:nvPicPr>
          <p:cNvPr id="5" name="Picture 4">
            <a:hlinkClick r:id="rId4"/>
            <a:extLst>
              <a:ext uri="{FF2B5EF4-FFF2-40B4-BE49-F238E27FC236}">
                <a16:creationId xmlns:a16="http://schemas.microsoft.com/office/drawing/2014/main" id="{33B97EBF-0F30-0842-9657-A792CD74F4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51857" y="6224710"/>
            <a:ext cx="768297" cy="555756"/>
          </a:xfrm>
          <a:prstGeom prst="rect">
            <a:avLst/>
          </a:prstGeom>
        </p:spPr>
      </p:pic>
      <p:pic>
        <p:nvPicPr>
          <p:cNvPr id="6" name="Picture 5">
            <a:hlinkClick r:id="rId6"/>
            <a:extLst>
              <a:ext uri="{FF2B5EF4-FFF2-40B4-BE49-F238E27FC236}">
                <a16:creationId xmlns:a16="http://schemas.microsoft.com/office/drawing/2014/main" id="{3587101F-8B79-5E4B-B5BB-B2B7D2228B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98126" y="6157524"/>
            <a:ext cx="768297" cy="623455"/>
          </a:xfrm>
          <a:prstGeom prst="rect">
            <a:avLst/>
          </a:prstGeom>
        </p:spPr>
      </p:pic>
      <p:pic>
        <p:nvPicPr>
          <p:cNvPr id="7" name="Picture 6">
            <a:hlinkClick r:id="rId8"/>
            <a:extLst>
              <a:ext uri="{FF2B5EF4-FFF2-40B4-BE49-F238E27FC236}">
                <a16:creationId xmlns:a16="http://schemas.microsoft.com/office/drawing/2014/main" id="{5AD9F706-56C0-C44B-99E1-193A7741B03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044395" y="6077425"/>
            <a:ext cx="410109" cy="713315"/>
          </a:xfrm>
          <a:prstGeom prst="rect">
            <a:avLst/>
          </a:prstGeom>
        </p:spPr>
      </p:pic>
      <p:cxnSp>
        <p:nvCxnSpPr>
          <p:cNvPr id="10" name="Straight Connector 9">
            <a:extLst>
              <a:ext uri="{FF2B5EF4-FFF2-40B4-BE49-F238E27FC236}">
                <a16:creationId xmlns:a16="http://schemas.microsoft.com/office/drawing/2014/main" id="{C4FA8920-7DC8-41BF-B4B5-BB57045BC360}"/>
              </a:ext>
            </a:extLst>
          </p:cNvPr>
          <p:cNvCxnSpPr>
            <a:cxnSpLocks/>
          </p:cNvCxnSpPr>
          <p:nvPr/>
        </p:nvCxnSpPr>
        <p:spPr>
          <a:xfrm>
            <a:off x="493843" y="2160552"/>
            <a:ext cx="390577"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2FECA751-6BB6-4A62-A713-C41A1D57D122}"/>
              </a:ext>
            </a:extLst>
          </p:cNvPr>
          <p:cNvGrpSpPr/>
          <p:nvPr/>
        </p:nvGrpSpPr>
        <p:grpSpPr>
          <a:xfrm>
            <a:off x="428995" y="1363339"/>
            <a:ext cx="4097334" cy="1180291"/>
            <a:chOff x="448873" y="1426858"/>
            <a:chExt cx="4097334" cy="1180291"/>
          </a:xfrm>
        </p:grpSpPr>
        <p:sp>
          <p:nvSpPr>
            <p:cNvPr id="12" name="TextBox 11">
              <a:extLst>
                <a:ext uri="{FF2B5EF4-FFF2-40B4-BE49-F238E27FC236}">
                  <a16:creationId xmlns:a16="http://schemas.microsoft.com/office/drawing/2014/main" id="{3817A623-89F4-4E4E-9B30-3DE256E99EEC}"/>
                </a:ext>
              </a:extLst>
            </p:cNvPr>
            <p:cNvSpPr txBox="1"/>
            <p:nvPr/>
          </p:nvSpPr>
          <p:spPr>
            <a:xfrm>
              <a:off x="448873" y="1426858"/>
              <a:ext cx="40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Jason Wiese</a:t>
              </a:r>
            </a:p>
          </p:txBody>
        </p:sp>
        <p:sp>
          <p:nvSpPr>
            <p:cNvPr id="13" name="TextBox 12">
              <a:extLst>
                <a:ext uri="{FF2B5EF4-FFF2-40B4-BE49-F238E27FC236}">
                  <a16:creationId xmlns:a16="http://schemas.microsoft.com/office/drawing/2014/main" id="{9D4B0A7C-73A3-4909-AB40-C8B53E33038C}"/>
                </a:ext>
              </a:extLst>
            </p:cNvPr>
            <p:cNvSpPr txBox="1"/>
            <p:nvPr/>
          </p:nvSpPr>
          <p:spPr>
            <a:xfrm>
              <a:off x="463863" y="1899263"/>
              <a:ext cx="4082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jasonw@thevab.com</a:t>
              </a:r>
            </a:p>
          </p:txBody>
        </p:sp>
      </p:grpSp>
      <p:grpSp>
        <p:nvGrpSpPr>
          <p:cNvPr id="18" name="Group 17">
            <a:extLst>
              <a:ext uri="{FF2B5EF4-FFF2-40B4-BE49-F238E27FC236}">
                <a16:creationId xmlns:a16="http://schemas.microsoft.com/office/drawing/2014/main" id="{C74FC634-A912-4BB4-A9C5-2B5D0C562899}"/>
              </a:ext>
            </a:extLst>
          </p:cNvPr>
          <p:cNvGrpSpPr/>
          <p:nvPr/>
        </p:nvGrpSpPr>
        <p:grpSpPr>
          <a:xfrm>
            <a:off x="428995" y="2952853"/>
            <a:ext cx="4097334" cy="1172050"/>
            <a:chOff x="448873" y="3027706"/>
            <a:chExt cx="4097334" cy="1172050"/>
          </a:xfrm>
        </p:grpSpPr>
        <p:sp>
          <p:nvSpPr>
            <p:cNvPr id="11" name="TextBox 10">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Reed Kiely</a:t>
              </a:r>
            </a:p>
          </p:txBody>
        </p:sp>
        <p:sp>
          <p:nvSpPr>
            <p:cNvPr id="14" name="TextBox 13">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900"/>
                  </a:solidFill>
                  <a:effectLst/>
                  <a:uLnTx/>
                  <a:uFillTx/>
                  <a:latin typeface="Helvetica Light" panose="020B0403020202020204" pitchFamily="34" charset="0"/>
                  <a:ea typeface="+mn-ea"/>
                  <a:cs typeface="+mn-cs"/>
                </a:rPr>
                <a:t>reedk@thevab.com</a:t>
              </a:r>
            </a:p>
          </p:txBody>
        </p:sp>
      </p:grpSp>
      <p:sp>
        <p:nvSpPr>
          <p:cNvPr id="15" name="TextBox 14">
            <a:extLst>
              <a:ext uri="{FF2B5EF4-FFF2-40B4-BE49-F238E27FC236}">
                <a16:creationId xmlns:a16="http://schemas.microsoft.com/office/drawing/2014/main" id="{D731197B-353F-4450-8DB3-EC25EF111897}"/>
              </a:ext>
            </a:extLst>
          </p:cNvPr>
          <p:cNvSpPr txBox="1"/>
          <p:nvPr/>
        </p:nvSpPr>
        <p:spPr>
          <a:xfrm>
            <a:off x="428995" y="128730"/>
            <a:ext cx="4082344"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Helvetica" pitchFamily="2" charset="0"/>
                <a:ea typeface="+mn-ea"/>
                <a:cs typeface="+mn-cs"/>
              </a:rPr>
              <a:t>Creators</a:t>
            </a:r>
          </a:p>
        </p:txBody>
      </p:sp>
      <p:grpSp>
        <p:nvGrpSpPr>
          <p:cNvPr id="16" name="Group 15">
            <a:extLst>
              <a:ext uri="{FF2B5EF4-FFF2-40B4-BE49-F238E27FC236}">
                <a16:creationId xmlns:a16="http://schemas.microsoft.com/office/drawing/2014/main" id="{C74FC634-A912-4BB4-A9C5-2B5D0C562899}"/>
              </a:ext>
            </a:extLst>
          </p:cNvPr>
          <p:cNvGrpSpPr/>
          <p:nvPr/>
        </p:nvGrpSpPr>
        <p:grpSpPr>
          <a:xfrm>
            <a:off x="493843" y="4639422"/>
            <a:ext cx="4097334" cy="1172050"/>
            <a:chOff x="448873" y="3027706"/>
            <a:chExt cx="4097334" cy="1172050"/>
          </a:xfrm>
        </p:grpSpPr>
        <p:sp>
          <p:nvSpPr>
            <p:cNvPr id="17" name="TextBox 16">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Karolina Guillen</a:t>
              </a:r>
            </a:p>
          </p:txBody>
        </p:sp>
        <p:sp>
          <p:nvSpPr>
            <p:cNvPr id="20" name="TextBox 19">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900"/>
                  </a:solidFill>
                  <a:effectLst/>
                  <a:uLnTx/>
                  <a:uFillTx/>
                  <a:latin typeface="Helvetica Light" panose="020B0403020202020204" pitchFamily="34" charset="0"/>
                  <a:ea typeface="+mn-ea"/>
                  <a:cs typeface="+mn-cs"/>
                </a:rPr>
                <a:t>karolinag@thevab.com</a:t>
              </a:r>
            </a:p>
          </p:txBody>
        </p:sp>
      </p:grpSp>
    </p:spTree>
    <p:extLst>
      <p:ext uri="{BB962C8B-B14F-4D97-AF65-F5344CB8AC3E}">
        <p14:creationId xmlns:p14="http://schemas.microsoft.com/office/powerpoint/2010/main" val="3124619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762" b="415"/>
          <a:stretch/>
        </p:blipFill>
        <p:spPr>
          <a:xfrm>
            <a:off x="0" y="0"/>
            <a:ext cx="1221105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84A99"/>
                </a:solidFill>
                <a:effectLst/>
                <a:uLnTx/>
                <a:uFillTx/>
                <a:latin typeface="Helvetica" pitchFamily="2" charset="0"/>
                <a:ea typeface="+mn-ea"/>
                <a:cs typeface="+mn-cs"/>
              </a:rPr>
              <a:t>Appendix</a:t>
            </a:r>
            <a:br>
              <a:rPr kumimoji="0" lang="en-US" sz="4000" b="1" i="0" u="none" strike="noStrike" kern="1200" cap="none" spc="0" normalizeH="0" baseline="0" noProof="0" dirty="0">
                <a:ln>
                  <a:noFill/>
                </a:ln>
                <a:solidFill>
                  <a:srgbClr val="E84A99"/>
                </a:solidFill>
                <a:effectLst/>
                <a:uLnTx/>
                <a:uFillTx/>
                <a:latin typeface="Helvetica" pitchFamily="2" charset="0"/>
                <a:ea typeface="+mn-ea"/>
                <a:cs typeface="+mn-cs"/>
              </a:rPr>
            </a:br>
            <a:r>
              <a:rPr kumimoji="0" lang="en-US" sz="3200" b="0" i="0" u="none" strike="noStrike" kern="1200" cap="none" spc="0" normalizeH="0" baseline="0" noProof="0" dirty="0">
                <a:ln>
                  <a:noFill/>
                </a:ln>
                <a:solidFill>
                  <a:srgbClr val="00C0F3"/>
                </a:solidFill>
                <a:effectLst/>
                <a:uLnTx/>
                <a:uFillTx/>
                <a:latin typeface="Helvetica" pitchFamily="2" charset="0"/>
                <a:ea typeface="+mn-ea"/>
                <a:cs typeface="+mn-cs"/>
              </a:rPr>
              <a:t>Ad-Supported TV Trending Topics: Detailed Analysis</a:t>
            </a:r>
            <a:endParaRPr kumimoji="0" lang="en-US" sz="4000" b="0" i="0" u="none" strike="noStrike" kern="1200" cap="none" spc="0" normalizeH="0" baseline="0" noProof="0" dirty="0">
              <a:ln>
                <a:noFill/>
              </a:ln>
              <a:solidFill>
                <a:srgbClr val="00C0F3"/>
              </a:solidFill>
              <a:effectLst/>
              <a:uLnTx/>
              <a:uFillTx/>
              <a:latin typeface="Helvetica" pitchFamily="2" charset="0"/>
              <a:ea typeface="+mn-ea"/>
              <a:cs typeface="+mn-cs"/>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0651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0" y="169302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82584"/>
            <a:ext cx="11038893" cy="892552"/>
          </a:xfrm>
          <a:prstGeom prst="rect">
            <a:avLst/>
          </a:prstGeom>
        </p:spPr>
        <p:txBody>
          <a:bodyPr wrap="square">
            <a:spAutoFit/>
          </a:bodyPr>
          <a:lstStyle/>
          <a:p>
            <a:pPr lvl="0">
              <a:defRPr/>
            </a:pPr>
            <a:r>
              <a:rPr lang="en-US" sz="2600" b="1" dirty="0">
                <a:solidFill>
                  <a:srgbClr val="E84A99"/>
                </a:solidFill>
                <a:latin typeface="Helvetica" pitchFamily="2" charset="0"/>
              </a:rPr>
              <a:t>52 </a:t>
            </a:r>
            <a:r>
              <a:rPr lang="en-US" sz="2600" b="1" dirty="0">
                <a:solidFill>
                  <a:srgbClr val="1F1A62"/>
                </a:solidFill>
                <a:latin typeface="Helvetica" pitchFamily="2" charset="0"/>
              </a:rPr>
              <a:t>different ad-supported TV topics trended #1 during primetime over the four-week time period</a:t>
            </a:r>
          </a:p>
        </p:txBody>
      </p:sp>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4" name="Picture 3">
            <a:extLst>
              <a:ext uri="{FF2B5EF4-FFF2-40B4-BE49-F238E27FC236}">
                <a16:creationId xmlns:a16="http://schemas.microsoft.com/office/drawing/2014/main" id="{2EDCA041-89AD-49D3-B422-BD63ADD92170}"/>
              </a:ext>
            </a:extLst>
          </p:cNvPr>
          <p:cNvPicPr>
            <a:picLocks noChangeAspect="1"/>
          </p:cNvPicPr>
          <p:nvPr/>
        </p:nvPicPr>
        <p:blipFill>
          <a:blip r:embed="rId3"/>
          <a:srcRect/>
          <a:stretch/>
        </p:blipFill>
        <p:spPr>
          <a:xfrm>
            <a:off x="1759675" y="1730885"/>
            <a:ext cx="8672650" cy="4504660"/>
          </a:xfrm>
          <a:prstGeom prst="rect">
            <a:avLst/>
          </a:prstGeom>
        </p:spPr>
      </p:pic>
      <p:sp>
        <p:nvSpPr>
          <p:cNvPr id="11" name="TextBox 10">
            <a:extLst>
              <a:ext uri="{FF2B5EF4-FFF2-40B4-BE49-F238E27FC236}">
                <a16:creationId xmlns:a16="http://schemas.microsoft.com/office/drawing/2014/main" id="{DA647A66-90B8-4507-9A66-6C5B6E52F6AC}"/>
              </a:ext>
            </a:extLst>
          </p:cNvPr>
          <p:cNvSpPr txBox="1"/>
          <p:nvPr/>
        </p:nvSpPr>
        <p:spPr>
          <a:xfrm>
            <a:off x="526244" y="6245063"/>
            <a:ext cx="11507494" cy="307777"/>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a:t>
            </a:r>
            <a:r>
              <a:rPr lang="en-US" sz="700" b="1" dirty="0">
                <a:solidFill>
                  <a:srgbClr val="E84A99"/>
                </a:solidFill>
                <a:latin typeface="Helvetica" panose="020B0604020202020204" pitchFamily="34" charset="0"/>
                <a:cs typeface="Helvetica" panose="020B0604020202020204" pitchFamily="34" charset="0"/>
              </a:rPr>
              <a:t>Magenta</a:t>
            </a:r>
            <a:r>
              <a:rPr lang="en-US" sz="700" dirty="0">
                <a:solidFill>
                  <a:srgbClr val="E84A99"/>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cs typeface="Helvetica" panose="020B0604020202020204" pitchFamily="34" charset="0"/>
              </a:rPr>
              <a:t>represents ad-supported TV topics, </a:t>
            </a:r>
            <a:r>
              <a:rPr lang="en-US" sz="700" b="1" dirty="0">
                <a:solidFill>
                  <a:srgbClr val="1B1464"/>
                </a:solidFill>
                <a:latin typeface="Helvetica" panose="020B0604020202020204" pitchFamily="34" charset="0"/>
                <a:cs typeface="Helvetica" panose="020B0604020202020204" pitchFamily="34" charset="0"/>
              </a:rPr>
              <a:t>blue</a:t>
            </a:r>
            <a:r>
              <a:rPr lang="en-US" sz="700" dirty="0">
                <a:solidFill>
                  <a:srgbClr val="1B1464"/>
                </a:solidFill>
                <a:latin typeface="Helvetica" panose="020B0604020202020204" pitchFamily="34" charset="0"/>
                <a:cs typeface="Helvetica" panose="020B0604020202020204" pitchFamily="34" charset="0"/>
              </a:rPr>
              <a:t> represents premium video, non ad-supported TV topics and </a:t>
            </a:r>
            <a:r>
              <a:rPr lang="en-US" sz="700" b="1" dirty="0">
                <a:solidFill>
                  <a:schemeClr val="bg1">
                    <a:lumMod val="65000"/>
                  </a:schemeClr>
                </a:solidFill>
                <a:latin typeface="Helvetica" panose="020B0604020202020204" pitchFamily="34" charset="0"/>
                <a:cs typeface="Helvetica" panose="020B0604020202020204" pitchFamily="34" charset="0"/>
              </a:rPr>
              <a:t>gray</a:t>
            </a:r>
            <a:r>
              <a:rPr lang="en-US" sz="700" dirty="0">
                <a:solidFill>
                  <a:srgbClr val="1B1464"/>
                </a:solidFill>
                <a:latin typeface="Helvetica" panose="020B0604020202020204" pitchFamily="34" charset="0"/>
                <a:cs typeface="Helvetica" panose="020B0604020202020204" pitchFamily="34" charset="0"/>
              </a:rPr>
              <a:t> represents non-premium video topics. Note: similar topics trending on different nights are counted separately in the total.</a:t>
            </a:r>
            <a:endParaRPr lang="en-US" sz="700" dirty="0">
              <a:solidFill>
                <a:srgbClr val="FF0000"/>
              </a:solidFill>
              <a:latin typeface="Helvetica" panose="020B0604020202020204" pitchFamily="34" charset="0"/>
              <a:cs typeface="Helvetica" panose="020B0604020202020204" pitchFamily="34" charset="0"/>
            </a:endParaRPr>
          </a:p>
        </p:txBody>
      </p:sp>
      <p:sp>
        <p:nvSpPr>
          <p:cNvPr id="9" name="Triangle 30">
            <a:extLst>
              <a:ext uri="{FF2B5EF4-FFF2-40B4-BE49-F238E27FC236}">
                <a16:creationId xmlns:a16="http://schemas.microsoft.com/office/drawing/2014/main" id="{8FC49241-DB0D-4EDA-AF37-6B01517C6D34}"/>
              </a:ext>
            </a:extLst>
          </p:cNvPr>
          <p:cNvSpPr/>
          <p:nvPr/>
        </p:nvSpPr>
        <p:spPr>
          <a:xfrm rot="5400000">
            <a:off x="543356" y="130216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E7FE7E-705D-477E-94C6-710EE0D7D83D}"/>
              </a:ext>
            </a:extLst>
          </p:cNvPr>
          <p:cNvSpPr txBox="1"/>
          <p:nvPr/>
        </p:nvSpPr>
        <p:spPr>
          <a:xfrm>
            <a:off x="745341" y="1201682"/>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For </a:t>
            </a:r>
            <a:r>
              <a:rPr lang="en-US" sz="1600" b="1" dirty="0">
                <a:solidFill>
                  <a:srgbClr val="E84A99"/>
                </a:solidFill>
                <a:latin typeface="Helvetica Light" panose="020B0403020202020204" pitchFamily="34" charset="0"/>
              </a:rPr>
              <a:t>25 out of 28 nights</a:t>
            </a: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an ad-supported TV topic trended #1 during at least one of the four monitored ‘points in time’</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
        <p:nvSpPr>
          <p:cNvPr id="13" name="TextBox 12">
            <a:extLst>
              <a:ext uri="{FF2B5EF4-FFF2-40B4-BE49-F238E27FC236}">
                <a16:creationId xmlns:a16="http://schemas.microsoft.com/office/drawing/2014/main" id="{D17F18CD-B22C-48CC-82AE-314465AAD266}"/>
              </a:ext>
            </a:extLst>
          </p:cNvPr>
          <p:cNvSpPr txBox="1"/>
          <p:nvPr/>
        </p:nvSpPr>
        <p:spPr>
          <a:xfrm>
            <a:off x="423530" y="1762739"/>
            <a:ext cx="1336926" cy="1200329"/>
          </a:xfrm>
          <a:prstGeom prst="rect">
            <a:avLst/>
          </a:prstGeom>
          <a:noFill/>
          <a:ln>
            <a:solidFill>
              <a:srgbClr val="1B1464"/>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1F1A62"/>
                </a:solidFill>
                <a:latin typeface="Helvetica Light" panose="020B0403020202020204" pitchFamily="34" charset="0"/>
              </a:rPr>
              <a:t>#1</a:t>
            </a:r>
            <a:r>
              <a:rPr kumimoji="0" lang="en-US" sz="1800" b="1" i="0"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Twitter Trending TV Topics by Night</a:t>
            </a:r>
          </a:p>
        </p:txBody>
      </p:sp>
    </p:spTree>
    <p:extLst>
      <p:ext uri="{BB962C8B-B14F-4D97-AF65-F5344CB8AC3E}">
        <p14:creationId xmlns:p14="http://schemas.microsoft.com/office/powerpoint/2010/main" val="1248961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43037"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2" y="396227"/>
            <a:ext cx="112399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At least one sporting event had a topic trend in the Top 10 on </a:t>
            </a:r>
            <a:r>
              <a:rPr lang="en-US" sz="2600" b="1" dirty="0">
                <a:solidFill>
                  <a:srgbClr val="E84A99"/>
                </a:solidFill>
                <a:latin typeface="Helvetica" pitchFamily="2" charset="0"/>
              </a:rPr>
              <a:t>96%</a:t>
            </a:r>
            <a:r>
              <a:rPr lang="en-US" sz="2600" b="1" dirty="0">
                <a:solidFill>
                  <a:srgbClr val="1F1A62"/>
                </a:solidFill>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of nights, while an entertainment show trended on </a:t>
            </a:r>
            <a:r>
              <a:rPr lang="en-US" sz="2600" b="1" dirty="0">
                <a:solidFill>
                  <a:srgbClr val="E84A99"/>
                </a:solidFill>
                <a:latin typeface="Helvetica" pitchFamily="2" charset="0"/>
              </a:rPr>
              <a:t>89%</a:t>
            </a:r>
            <a:r>
              <a:rPr lang="en-US" sz="2600" b="1" dirty="0">
                <a:solidFill>
                  <a:srgbClr val="1F1A62"/>
                </a:solidFill>
                <a:latin typeface="Helvetica" pitchFamily="2" charset="0"/>
              </a:rPr>
              <a:t> of nights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nvGraphicFramePr>
        <p:xfrm>
          <a:off x="2977334" y="2029236"/>
          <a:ext cx="6237333" cy="397316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376687" y="1754031"/>
            <a:ext cx="9438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of Nights When Ad-Supported TV Programming Trended in the Top 10 Topics by Genre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Four-Week Time Period</a:t>
            </a:r>
            <a:endParaRPr kumimoji="0" lang="en-US" sz="1400" b="0" i="0"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13" name="Slide Number Placeholder 5">
            <a:extLst>
              <a:ext uri="{FF2B5EF4-FFF2-40B4-BE49-F238E27FC236}">
                <a16:creationId xmlns:a16="http://schemas.microsoft.com/office/drawing/2014/main" id="{279E857C-E6B4-4F48-86DB-69776932A31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64FF8DB-A3A5-4325-BD8D-291945B00D35}"/>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aggregated during 4-week time period (11/28/2019 – 12/25/2019). Results include both ‘direct’ and ‘related’ topics.</a:t>
            </a:r>
          </a:p>
        </p:txBody>
      </p:sp>
      <p:sp>
        <p:nvSpPr>
          <p:cNvPr id="14" name="Rectangle 13">
            <a:extLst>
              <a:ext uri="{FF2B5EF4-FFF2-40B4-BE49-F238E27FC236}">
                <a16:creationId xmlns:a16="http://schemas.microsoft.com/office/drawing/2014/main" id="{C18022FE-7633-45AF-B67B-9BD82E202000}"/>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7E93B9BF-ACE8-4470-A1D7-BCD25E0DD088}"/>
              </a:ext>
            </a:extLst>
          </p:cNvPr>
          <p:cNvSpPr txBox="1"/>
          <p:nvPr/>
        </p:nvSpPr>
        <p:spPr>
          <a:xfrm>
            <a:off x="9569079" y="4928250"/>
            <a:ext cx="2268508" cy="707886"/>
          </a:xfrm>
          <a:prstGeom prst="rect">
            <a:avLst/>
          </a:prstGeom>
          <a:no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sz="800" u="sng" dirty="0">
                <a:solidFill>
                  <a:srgbClr val="1B1464"/>
                </a:solidFill>
              </a:rPr>
              <a:t>Reminder</a:t>
            </a:r>
            <a:r>
              <a:rPr lang="en-US" sz="800" dirty="0">
                <a:solidFill>
                  <a:srgbClr val="1B1464"/>
                </a:solidFill>
              </a:rPr>
              <a:t>: news-related trending topics had to be based primarily on a televised event to be attributed to ad-supported TV </a:t>
            </a:r>
          </a:p>
          <a:p>
            <a:r>
              <a:rPr lang="en-US" sz="800" dirty="0">
                <a:solidFill>
                  <a:srgbClr val="1B1464"/>
                </a:solidFill>
              </a:rPr>
              <a:t>(ex. Democratic Debate, Impeachment Hearings, interviews on news programs, </a:t>
            </a:r>
            <a:r>
              <a:rPr lang="en-US" sz="800" dirty="0" err="1">
                <a:solidFill>
                  <a:srgbClr val="1B1464"/>
                </a:solidFill>
              </a:rPr>
              <a:t>etc</a:t>
            </a:r>
            <a:r>
              <a:rPr lang="en-US" sz="800" dirty="0">
                <a:solidFill>
                  <a:srgbClr val="1B1464"/>
                </a:solidFill>
              </a:rPr>
              <a:t>)  </a:t>
            </a:r>
          </a:p>
        </p:txBody>
      </p:sp>
    </p:spTree>
    <p:extLst>
      <p:ext uri="{BB962C8B-B14F-4D97-AF65-F5344CB8AC3E}">
        <p14:creationId xmlns:p14="http://schemas.microsoft.com/office/powerpoint/2010/main" val="458353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196F862A-C63C-4261-B286-00665733DC74}"/>
              </a:ext>
            </a:extLst>
          </p:cNvPr>
          <p:cNvGraphicFramePr/>
          <p:nvPr>
            <p:extLst>
              <p:ext uri="{D42A27DB-BD31-4B8C-83A1-F6EECF244321}">
                <p14:modId xmlns:p14="http://schemas.microsoft.com/office/powerpoint/2010/main" val="3763576351"/>
              </p:ext>
            </p:extLst>
          </p:nvPr>
        </p:nvGraphicFramePr>
        <p:xfrm>
          <a:off x="526244" y="1754031"/>
          <a:ext cx="11126998" cy="438430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3ED54650-E124-0942-8B03-A438165B55A6}"/>
              </a:ext>
            </a:extLst>
          </p:cNvPr>
          <p:cNvSpPr/>
          <p:nvPr/>
        </p:nvSpPr>
        <p:spPr>
          <a:xfrm>
            <a:off x="413302" y="425161"/>
            <a:ext cx="112399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On average, </a:t>
            </a:r>
            <a:r>
              <a:rPr lang="en-US" sz="2600" b="1" dirty="0">
                <a:solidFill>
                  <a:srgbClr val="E84A99"/>
                </a:solidFill>
                <a:latin typeface="Helvetica" pitchFamily="2" charset="0"/>
              </a:rPr>
              <a:t>over five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different ad-supported TV programs trended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 the top 10 at some point during each night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TextBox 12">
            <a:extLst>
              <a:ext uri="{FF2B5EF4-FFF2-40B4-BE49-F238E27FC236}">
                <a16:creationId xmlns:a16="http://schemas.microsoft.com/office/drawing/2014/main" id="{1FE40916-2482-4C0C-806F-AA4F2FB4514F}"/>
              </a:ext>
            </a:extLst>
          </p:cNvPr>
          <p:cNvSpPr txBox="1"/>
          <p:nvPr/>
        </p:nvSpPr>
        <p:spPr>
          <a:xfrm>
            <a:off x="608364" y="4535658"/>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14" name="TextBox 13">
            <a:extLst>
              <a:ext uri="{FF2B5EF4-FFF2-40B4-BE49-F238E27FC236}">
                <a16:creationId xmlns:a16="http://schemas.microsoft.com/office/drawing/2014/main" id="{F593ED4D-F817-42AE-AD0E-0926D447F30E}"/>
              </a:ext>
            </a:extLst>
          </p:cNvPr>
          <p:cNvSpPr txBox="1"/>
          <p:nvPr/>
        </p:nvSpPr>
        <p:spPr>
          <a:xfrm>
            <a:off x="1004979" y="453832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15" name="TextBox 14">
            <a:extLst>
              <a:ext uri="{FF2B5EF4-FFF2-40B4-BE49-F238E27FC236}">
                <a16:creationId xmlns:a16="http://schemas.microsoft.com/office/drawing/2014/main" id="{A8124403-768F-44DC-977E-71BC77AF8F3B}"/>
              </a:ext>
            </a:extLst>
          </p:cNvPr>
          <p:cNvSpPr txBox="1"/>
          <p:nvPr/>
        </p:nvSpPr>
        <p:spPr>
          <a:xfrm>
            <a:off x="1385872" y="357786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16" name="TextBox 15">
            <a:extLst>
              <a:ext uri="{FF2B5EF4-FFF2-40B4-BE49-F238E27FC236}">
                <a16:creationId xmlns:a16="http://schemas.microsoft.com/office/drawing/2014/main" id="{317FC890-10DF-4A73-A910-71E418B69458}"/>
              </a:ext>
            </a:extLst>
          </p:cNvPr>
          <p:cNvSpPr txBox="1"/>
          <p:nvPr/>
        </p:nvSpPr>
        <p:spPr>
          <a:xfrm>
            <a:off x="1763941" y="357786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17" name="TextBox 16">
            <a:extLst>
              <a:ext uri="{FF2B5EF4-FFF2-40B4-BE49-F238E27FC236}">
                <a16:creationId xmlns:a16="http://schemas.microsoft.com/office/drawing/2014/main" id="{9DC066C5-4EB2-4264-8CA3-FBD89021192D}"/>
              </a:ext>
            </a:extLst>
          </p:cNvPr>
          <p:cNvSpPr txBox="1"/>
          <p:nvPr/>
        </p:nvSpPr>
        <p:spPr>
          <a:xfrm>
            <a:off x="2165210" y="402949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18" name="TextBox 17">
            <a:extLst>
              <a:ext uri="{FF2B5EF4-FFF2-40B4-BE49-F238E27FC236}">
                <a16:creationId xmlns:a16="http://schemas.microsoft.com/office/drawing/2014/main" id="{AEB29877-5538-4CFC-AAD0-CCB6345186F5}"/>
              </a:ext>
            </a:extLst>
          </p:cNvPr>
          <p:cNvSpPr txBox="1"/>
          <p:nvPr/>
        </p:nvSpPr>
        <p:spPr>
          <a:xfrm>
            <a:off x="2545176" y="313044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9</a:t>
            </a:r>
          </a:p>
        </p:txBody>
      </p:sp>
      <p:sp>
        <p:nvSpPr>
          <p:cNvPr id="19" name="TextBox 18">
            <a:extLst>
              <a:ext uri="{FF2B5EF4-FFF2-40B4-BE49-F238E27FC236}">
                <a16:creationId xmlns:a16="http://schemas.microsoft.com/office/drawing/2014/main" id="{AE45A4DB-8A73-4E6D-8FCD-485EC18B21A8}"/>
              </a:ext>
            </a:extLst>
          </p:cNvPr>
          <p:cNvSpPr txBox="1"/>
          <p:nvPr/>
        </p:nvSpPr>
        <p:spPr>
          <a:xfrm>
            <a:off x="2944672" y="2216962"/>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13</a:t>
            </a:r>
          </a:p>
        </p:txBody>
      </p:sp>
      <p:sp>
        <p:nvSpPr>
          <p:cNvPr id="20" name="TextBox 19">
            <a:extLst>
              <a:ext uri="{FF2B5EF4-FFF2-40B4-BE49-F238E27FC236}">
                <a16:creationId xmlns:a16="http://schemas.microsoft.com/office/drawing/2014/main" id="{ABFF3D47-92D1-4F21-9316-057AB7F71DA1}"/>
              </a:ext>
            </a:extLst>
          </p:cNvPr>
          <p:cNvSpPr txBox="1"/>
          <p:nvPr/>
        </p:nvSpPr>
        <p:spPr>
          <a:xfrm>
            <a:off x="3333809" y="4030490"/>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21" name="TextBox 20">
            <a:extLst>
              <a:ext uri="{FF2B5EF4-FFF2-40B4-BE49-F238E27FC236}">
                <a16:creationId xmlns:a16="http://schemas.microsoft.com/office/drawing/2014/main" id="{9CE674B4-D1F0-4044-9DCB-8FF94E23F4E1}"/>
              </a:ext>
            </a:extLst>
          </p:cNvPr>
          <p:cNvSpPr txBox="1"/>
          <p:nvPr/>
        </p:nvSpPr>
        <p:spPr>
          <a:xfrm>
            <a:off x="3708444" y="382705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22" name="TextBox 21">
            <a:extLst>
              <a:ext uri="{FF2B5EF4-FFF2-40B4-BE49-F238E27FC236}">
                <a16:creationId xmlns:a16="http://schemas.microsoft.com/office/drawing/2014/main" id="{45DA4F03-3962-4042-82A9-BD146EA15DCF}"/>
              </a:ext>
            </a:extLst>
          </p:cNvPr>
          <p:cNvSpPr txBox="1"/>
          <p:nvPr/>
        </p:nvSpPr>
        <p:spPr>
          <a:xfrm>
            <a:off x="4099278" y="4262899"/>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4</a:t>
            </a:r>
          </a:p>
        </p:txBody>
      </p:sp>
      <p:sp>
        <p:nvSpPr>
          <p:cNvPr id="29" name="TextBox 28">
            <a:extLst>
              <a:ext uri="{FF2B5EF4-FFF2-40B4-BE49-F238E27FC236}">
                <a16:creationId xmlns:a16="http://schemas.microsoft.com/office/drawing/2014/main" id="{A2EBC36D-A421-47E9-A09E-3E393E47B2F0}"/>
              </a:ext>
            </a:extLst>
          </p:cNvPr>
          <p:cNvSpPr txBox="1"/>
          <p:nvPr/>
        </p:nvSpPr>
        <p:spPr>
          <a:xfrm>
            <a:off x="4487782" y="3576932"/>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30" name="TextBox 29">
            <a:extLst>
              <a:ext uri="{FF2B5EF4-FFF2-40B4-BE49-F238E27FC236}">
                <a16:creationId xmlns:a16="http://schemas.microsoft.com/office/drawing/2014/main" id="{AA7A0157-9A25-4BE3-BF38-409410D3B587}"/>
              </a:ext>
            </a:extLst>
          </p:cNvPr>
          <p:cNvSpPr txBox="1"/>
          <p:nvPr/>
        </p:nvSpPr>
        <p:spPr>
          <a:xfrm>
            <a:off x="4869645" y="382705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33" name="TextBox 32">
            <a:extLst>
              <a:ext uri="{FF2B5EF4-FFF2-40B4-BE49-F238E27FC236}">
                <a16:creationId xmlns:a16="http://schemas.microsoft.com/office/drawing/2014/main" id="{793F37E9-33A5-47ED-B5DF-2F088B1C0C18}"/>
              </a:ext>
            </a:extLst>
          </p:cNvPr>
          <p:cNvSpPr txBox="1"/>
          <p:nvPr/>
        </p:nvSpPr>
        <p:spPr>
          <a:xfrm>
            <a:off x="5262036" y="357786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34" name="TextBox 33">
            <a:extLst>
              <a:ext uri="{FF2B5EF4-FFF2-40B4-BE49-F238E27FC236}">
                <a16:creationId xmlns:a16="http://schemas.microsoft.com/office/drawing/2014/main" id="{41CF9F3D-9A34-4D84-8341-E8BAD22ED450}"/>
              </a:ext>
            </a:extLst>
          </p:cNvPr>
          <p:cNvSpPr txBox="1"/>
          <p:nvPr/>
        </p:nvSpPr>
        <p:spPr>
          <a:xfrm>
            <a:off x="5657520" y="289189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10</a:t>
            </a:r>
          </a:p>
        </p:txBody>
      </p:sp>
      <p:sp>
        <p:nvSpPr>
          <p:cNvPr id="35" name="TextBox 34">
            <a:extLst>
              <a:ext uri="{FF2B5EF4-FFF2-40B4-BE49-F238E27FC236}">
                <a16:creationId xmlns:a16="http://schemas.microsoft.com/office/drawing/2014/main" id="{C8777FA1-5564-4DA2-9DC0-2333E44CFF85}"/>
              </a:ext>
            </a:extLst>
          </p:cNvPr>
          <p:cNvSpPr txBox="1"/>
          <p:nvPr/>
        </p:nvSpPr>
        <p:spPr>
          <a:xfrm>
            <a:off x="6050774" y="4732216"/>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2</a:t>
            </a:r>
          </a:p>
        </p:txBody>
      </p:sp>
      <p:sp>
        <p:nvSpPr>
          <p:cNvPr id="36" name="TextBox 35">
            <a:extLst>
              <a:ext uri="{FF2B5EF4-FFF2-40B4-BE49-F238E27FC236}">
                <a16:creationId xmlns:a16="http://schemas.microsoft.com/office/drawing/2014/main" id="{5D7AE464-D398-4C96-AE56-96C88E22C798}"/>
              </a:ext>
            </a:extLst>
          </p:cNvPr>
          <p:cNvSpPr txBox="1"/>
          <p:nvPr/>
        </p:nvSpPr>
        <p:spPr>
          <a:xfrm>
            <a:off x="6428108" y="403367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37" name="TextBox 36">
            <a:extLst>
              <a:ext uri="{FF2B5EF4-FFF2-40B4-BE49-F238E27FC236}">
                <a16:creationId xmlns:a16="http://schemas.microsoft.com/office/drawing/2014/main" id="{C0A37A99-3534-42D1-8477-7554EEA30463}"/>
              </a:ext>
            </a:extLst>
          </p:cNvPr>
          <p:cNvSpPr txBox="1"/>
          <p:nvPr/>
        </p:nvSpPr>
        <p:spPr>
          <a:xfrm>
            <a:off x="6819481" y="3571600"/>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39" name="TextBox 38">
            <a:extLst>
              <a:ext uri="{FF2B5EF4-FFF2-40B4-BE49-F238E27FC236}">
                <a16:creationId xmlns:a16="http://schemas.microsoft.com/office/drawing/2014/main" id="{7894D42B-0BF5-4C2D-9E36-3BC4D0C9FB06}"/>
              </a:ext>
            </a:extLst>
          </p:cNvPr>
          <p:cNvSpPr txBox="1"/>
          <p:nvPr/>
        </p:nvSpPr>
        <p:spPr>
          <a:xfrm>
            <a:off x="7220750" y="3827763"/>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40" name="TextBox 39">
            <a:extLst>
              <a:ext uri="{FF2B5EF4-FFF2-40B4-BE49-F238E27FC236}">
                <a16:creationId xmlns:a16="http://schemas.microsoft.com/office/drawing/2014/main" id="{FF0AA7D2-67B9-424E-BED2-E4873BE4D07C}"/>
              </a:ext>
            </a:extLst>
          </p:cNvPr>
          <p:cNvSpPr txBox="1"/>
          <p:nvPr/>
        </p:nvSpPr>
        <p:spPr>
          <a:xfrm>
            <a:off x="7582081" y="4262899"/>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4</a:t>
            </a:r>
          </a:p>
        </p:txBody>
      </p:sp>
      <p:sp>
        <p:nvSpPr>
          <p:cNvPr id="42" name="TextBox 41">
            <a:extLst>
              <a:ext uri="{FF2B5EF4-FFF2-40B4-BE49-F238E27FC236}">
                <a16:creationId xmlns:a16="http://schemas.microsoft.com/office/drawing/2014/main" id="{C91ACFAF-87A9-4C62-9F57-39EDFA5D6646}"/>
              </a:ext>
            </a:extLst>
          </p:cNvPr>
          <p:cNvSpPr txBox="1"/>
          <p:nvPr/>
        </p:nvSpPr>
        <p:spPr>
          <a:xfrm>
            <a:off x="7975901" y="402556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43" name="TextBox 42">
            <a:extLst>
              <a:ext uri="{FF2B5EF4-FFF2-40B4-BE49-F238E27FC236}">
                <a16:creationId xmlns:a16="http://schemas.microsoft.com/office/drawing/2014/main" id="{7256EC7B-12F0-444F-9B12-25D2F1A95ED4}"/>
              </a:ext>
            </a:extLst>
          </p:cNvPr>
          <p:cNvSpPr txBox="1"/>
          <p:nvPr/>
        </p:nvSpPr>
        <p:spPr>
          <a:xfrm>
            <a:off x="8353927" y="4257335"/>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4</a:t>
            </a:r>
          </a:p>
        </p:txBody>
      </p:sp>
      <p:sp>
        <p:nvSpPr>
          <p:cNvPr id="44" name="TextBox 43">
            <a:extLst>
              <a:ext uri="{FF2B5EF4-FFF2-40B4-BE49-F238E27FC236}">
                <a16:creationId xmlns:a16="http://schemas.microsoft.com/office/drawing/2014/main" id="{7CEB6477-4AB4-4F34-8B8B-6150DDCDA71A}"/>
              </a:ext>
            </a:extLst>
          </p:cNvPr>
          <p:cNvSpPr txBox="1"/>
          <p:nvPr/>
        </p:nvSpPr>
        <p:spPr>
          <a:xfrm>
            <a:off x="8747747" y="454098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45" name="TextBox 44">
            <a:extLst>
              <a:ext uri="{FF2B5EF4-FFF2-40B4-BE49-F238E27FC236}">
                <a16:creationId xmlns:a16="http://schemas.microsoft.com/office/drawing/2014/main" id="{0053264D-CB89-4BED-9DB5-5E0B1D8232CC}"/>
              </a:ext>
            </a:extLst>
          </p:cNvPr>
          <p:cNvSpPr txBox="1"/>
          <p:nvPr/>
        </p:nvSpPr>
        <p:spPr>
          <a:xfrm>
            <a:off x="9125773" y="3576932"/>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46" name="TextBox 45">
            <a:extLst>
              <a:ext uri="{FF2B5EF4-FFF2-40B4-BE49-F238E27FC236}">
                <a16:creationId xmlns:a16="http://schemas.microsoft.com/office/drawing/2014/main" id="{CE9989E2-7D9A-4956-B111-53F135C70084}"/>
              </a:ext>
            </a:extLst>
          </p:cNvPr>
          <p:cNvSpPr txBox="1"/>
          <p:nvPr/>
        </p:nvSpPr>
        <p:spPr>
          <a:xfrm>
            <a:off x="9523050" y="453832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47" name="TextBox 46">
            <a:extLst>
              <a:ext uri="{FF2B5EF4-FFF2-40B4-BE49-F238E27FC236}">
                <a16:creationId xmlns:a16="http://schemas.microsoft.com/office/drawing/2014/main" id="{476F6413-ACFB-4F44-A0C7-7205316982CF}"/>
              </a:ext>
            </a:extLst>
          </p:cNvPr>
          <p:cNvSpPr txBox="1"/>
          <p:nvPr/>
        </p:nvSpPr>
        <p:spPr>
          <a:xfrm>
            <a:off x="9904128" y="3827763"/>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48" name="TextBox 47">
            <a:extLst>
              <a:ext uri="{FF2B5EF4-FFF2-40B4-BE49-F238E27FC236}">
                <a16:creationId xmlns:a16="http://schemas.microsoft.com/office/drawing/2014/main" id="{3600FB2E-C223-42B4-B578-9C84FFB1F7C5}"/>
              </a:ext>
            </a:extLst>
          </p:cNvPr>
          <p:cNvSpPr txBox="1"/>
          <p:nvPr/>
        </p:nvSpPr>
        <p:spPr>
          <a:xfrm>
            <a:off x="10294896" y="472801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2</a:t>
            </a:r>
          </a:p>
        </p:txBody>
      </p:sp>
      <p:sp>
        <p:nvSpPr>
          <p:cNvPr id="49" name="TextBox 48">
            <a:extLst>
              <a:ext uri="{FF2B5EF4-FFF2-40B4-BE49-F238E27FC236}">
                <a16:creationId xmlns:a16="http://schemas.microsoft.com/office/drawing/2014/main" id="{94AF184A-5D7B-4A70-BCC7-819B3AD58C85}"/>
              </a:ext>
            </a:extLst>
          </p:cNvPr>
          <p:cNvSpPr txBox="1"/>
          <p:nvPr/>
        </p:nvSpPr>
        <p:spPr>
          <a:xfrm>
            <a:off x="10675020" y="382705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50" name="TextBox 49">
            <a:extLst>
              <a:ext uri="{FF2B5EF4-FFF2-40B4-BE49-F238E27FC236}">
                <a16:creationId xmlns:a16="http://schemas.microsoft.com/office/drawing/2014/main" id="{363F7972-C34D-4339-AECB-A3A8976BA016}"/>
              </a:ext>
            </a:extLst>
          </p:cNvPr>
          <p:cNvSpPr txBox="1"/>
          <p:nvPr/>
        </p:nvSpPr>
        <p:spPr>
          <a:xfrm>
            <a:off x="11066742" y="4982695"/>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1</a:t>
            </a:r>
          </a:p>
        </p:txBody>
      </p:sp>
      <p:sp>
        <p:nvSpPr>
          <p:cNvPr id="41" name="Slide Number Placeholder 5">
            <a:extLst>
              <a:ext uri="{FF2B5EF4-FFF2-40B4-BE49-F238E27FC236}">
                <a16:creationId xmlns:a16="http://schemas.microsoft.com/office/drawing/2014/main" id="{34912F4A-F8A7-4582-B255-1289AE68337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1" name="TextBox 50">
            <a:extLst>
              <a:ext uri="{FF2B5EF4-FFF2-40B4-BE49-F238E27FC236}">
                <a16:creationId xmlns:a16="http://schemas.microsoft.com/office/drawing/2014/main" id="{015B91B3-DD12-4183-9118-CAA124E88B53}"/>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p>
        </p:txBody>
      </p:sp>
      <p:sp>
        <p:nvSpPr>
          <p:cNvPr id="52" name="Rectangle 51">
            <a:extLst>
              <a:ext uri="{FF2B5EF4-FFF2-40B4-BE49-F238E27FC236}">
                <a16:creationId xmlns:a16="http://schemas.microsoft.com/office/drawing/2014/main" id="{52CF457B-5516-4F78-B217-DAC879719DD0}"/>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106565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357425"/>
            <a:ext cx="11778697" cy="1292662"/>
          </a:xfrm>
          <a:prstGeom prst="rect">
            <a:avLst/>
          </a:prstGeom>
        </p:spPr>
        <p:txBody>
          <a:bodyPr wrap="square">
            <a:spAutoFit/>
          </a:bodyPr>
          <a:lstStyle/>
          <a:p>
            <a:r>
              <a:rPr lang="en-US" sz="2600" b="1" dirty="0">
                <a:solidFill>
                  <a:srgbClr val="1F1A62"/>
                </a:solidFill>
                <a:latin typeface="Helvetica" pitchFamily="2" charset="0"/>
              </a:rPr>
              <a:t>Popular social conversations around TV entertainment and news skew towards weeknights while televised sports split rather evenly across weeknights and weekends </a:t>
            </a:r>
          </a:p>
        </p:txBody>
      </p:sp>
      <p:graphicFrame>
        <p:nvGraphicFramePr>
          <p:cNvPr id="4" name="Chart 3">
            <a:extLst>
              <a:ext uri="{FF2B5EF4-FFF2-40B4-BE49-F238E27FC236}">
                <a16:creationId xmlns:a16="http://schemas.microsoft.com/office/drawing/2014/main" id="{5A6B04D7-EC7B-4DB1-A0E3-B6CC4344D6D5}"/>
              </a:ext>
            </a:extLst>
          </p:cNvPr>
          <p:cNvGraphicFramePr/>
          <p:nvPr>
            <p:extLst>
              <p:ext uri="{D42A27DB-BD31-4B8C-83A1-F6EECF244321}">
                <p14:modId xmlns:p14="http://schemas.microsoft.com/office/powerpoint/2010/main" val="3366661127"/>
              </p:ext>
            </p:extLst>
          </p:nvPr>
        </p:nvGraphicFramePr>
        <p:xfrm>
          <a:off x="413303" y="2438400"/>
          <a:ext cx="4044398" cy="37725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EA8AF6B9-778A-45A3-A469-69203C119F50}"/>
              </a:ext>
            </a:extLst>
          </p:cNvPr>
          <p:cNvGraphicFramePr/>
          <p:nvPr>
            <p:extLst>
              <p:ext uri="{D42A27DB-BD31-4B8C-83A1-F6EECF244321}">
                <p14:modId xmlns:p14="http://schemas.microsoft.com/office/powerpoint/2010/main" val="358905044"/>
              </p:ext>
            </p:extLst>
          </p:nvPr>
        </p:nvGraphicFramePr>
        <p:xfrm>
          <a:off x="4073802" y="2438400"/>
          <a:ext cx="4044398" cy="37725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452B288-B1C7-4D93-B3A7-B2E0F1BBE05C}"/>
              </a:ext>
            </a:extLst>
          </p:cNvPr>
          <p:cNvGraphicFramePr/>
          <p:nvPr>
            <p:extLst>
              <p:ext uri="{D42A27DB-BD31-4B8C-83A1-F6EECF244321}">
                <p14:modId xmlns:p14="http://schemas.microsoft.com/office/powerpoint/2010/main" val="198469753"/>
              </p:ext>
            </p:extLst>
          </p:nvPr>
        </p:nvGraphicFramePr>
        <p:xfrm>
          <a:off x="7734301" y="2438400"/>
          <a:ext cx="4044398" cy="377258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CBF809CF-B314-4561-8662-311348031744}"/>
              </a:ext>
            </a:extLst>
          </p:cNvPr>
          <p:cNvSpPr txBox="1"/>
          <p:nvPr/>
        </p:nvSpPr>
        <p:spPr>
          <a:xfrm>
            <a:off x="1839629" y="1850818"/>
            <a:ext cx="8512742" cy="584775"/>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Genre-Specific Top 10 Ad-Supported TV Trending Topics by Day</a:t>
            </a:r>
          </a:p>
          <a:p>
            <a:pPr algn="ctr"/>
            <a:r>
              <a:rPr lang="en-US" sz="1400" dirty="0">
                <a:solidFill>
                  <a:srgbClr val="1F1A62"/>
                </a:solidFill>
                <a:latin typeface="Helvetica Light" panose="020B0403020202020204" pitchFamily="34" charset="0"/>
              </a:rPr>
              <a:t>Four-Week Time Period</a:t>
            </a:r>
          </a:p>
        </p:txBody>
      </p:sp>
      <p:sp>
        <p:nvSpPr>
          <p:cNvPr id="16" name="Slide Number Placeholder 5">
            <a:extLst>
              <a:ext uri="{FF2B5EF4-FFF2-40B4-BE49-F238E27FC236}">
                <a16:creationId xmlns:a16="http://schemas.microsoft.com/office/drawing/2014/main" id="{E161E869-9575-4128-9940-37A9486061B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14" name="TextBox 13">
            <a:extLst>
              <a:ext uri="{FF2B5EF4-FFF2-40B4-BE49-F238E27FC236}">
                <a16:creationId xmlns:a16="http://schemas.microsoft.com/office/drawing/2014/main" id="{22D37B63-1714-447B-A54A-B0B34DE625D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5" name="Rectangle 14">
            <a:extLst>
              <a:ext uri="{FF2B5EF4-FFF2-40B4-BE49-F238E27FC236}">
                <a16:creationId xmlns:a16="http://schemas.microsoft.com/office/drawing/2014/main" id="{2177A96A-FA22-400B-9F91-F161442B2A1F}"/>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2532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2" y="357425"/>
            <a:ext cx="11321498" cy="1292662"/>
          </a:xfrm>
          <a:prstGeom prst="rect">
            <a:avLst/>
          </a:prstGeom>
        </p:spPr>
        <p:txBody>
          <a:bodyPr wrap="square">
            <a:spAutoFit/>
          </a:bodyPr>
          <a:lstStyle/>
          <a:p>
            <a:r>
              <a:rPr lang="en-US" sz="2600" b="1" dirty="0">
                <a:solidFill>
                  <a:srgbClr val="E84A99"/>
                </a:solidFill>
                <a:latin typeface="Helvetica" pitchFamily="2" charset="0"/>
              </a:rPr>
              <a:t>Three-fourths </a:t>
            </a:r>
            <a:r>
              <a:rPr lang="en-US" sz="2600" b="1" dirty="0">
                <a:solidFill>
                  <a:srgbClr val="1F1A62"/>
                </a:solidFill>
                <a:latin typeface="Helvetica" pitchFamily="2" charset="0"/>
              </a:rPr>
              <a:t>of ad-supported TV topics that trended in the top 10 </a:t>
            </a:r>
          </a:p>
          <a:p>
            <a:r>
              <a:rPr lang="en-US" sz="2600" b="1" dirty="0">
                <a:solidFill>
                  <a:srgbClr val="1F1A62"/>
                </a:solidFill>
                <a:latin typeface="Helvetica" pitchFamily="2" charset="0"/>
              </a:rPr>
              <a:t>on Twitter were related to programming characters, events, issues </a:t>
            </a:r>
          </a:p>
          <a:p>
            <a:r>
              <a:rPr lang="en-US" sz="2600" b="1" dirty="0">
                <a:solidFill>
                  <a:srgbClr val="1F1A62"/>
                </a:solidFill>
                <a:latin typeface="Helvetica" pitchFamily="2" charset="0"/>
              </a:rPr>
              <a:t>or other subjects</a:t>
            </a:r>
          </a:p>
        </p:txBody>
      </p:sp>
      <p:graphicFrame>
        <p:nvGraphicFramePr>
          <p:cNvPr id="22" name="Chart 21">
            <a:extLst>
              <a:ext uri="{FF2B5EF4-FFF2-40B4-BE49-F238E27FC236}">
                <a16:creationId xmlns:a16="http://schemas.microsoft.com/office/drawing/2014/main" id="{C4657775-0C33-4892-B91B-8CDCB92AB383}"/>
              </a:ext>
            </a:extLst>
          </p:cNvPr>
          <p:cNvGraphicFramePr/>
          <p:nvPr>
            <p:extLst>
              <p:ext uri="{D42A27DB-BD31-4B8C-83A1-F6EECF244321}">
                <p14:modId xmlns:p14="http://schemas.microsoft.com/office/powerpoint/2010/main" val="2703445312"/>
              </p:ext>
            </p:extLst>
          </p:nvPr>
        </p:nvGraphicFramePr>
        <p:xfrm>
          <a:off x="1811370" y="1689822"/>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8775EA0-B72A-4238-93D3-25DB36237EA6}"/>
              </a:ext>
            </a:extLst>
          </p:cNvPr>
          <p:cNvSpPr txBox="1"/>
          <p:nvPr/>
        </p:nvSpPr>
        <p:spPr>
          <a:xfrm>
            <a:off x="526244" y="5909738"/>
            <a:ext cx="11510494" cy="400110"/>
          </a:xfrm>
          <a:prstGeom prst="rect">
            <a:avLst/>
          </a:prstGeom>
          <a:noFill/>
        </p:spPr>
        <p:txBody>
          <a:bodyPr wrap="square" rtlCol="0">
            <a:spAutoFit/>
          </a:bodyPr>
          <a:lstStyle/>
          <a:p>
            <a:r>
              <a:rPr lang="en-US" sz="1000" dirty="0">
                <a:solidFill>
                  <a:srgbClr val="1B1464"/>
                </a:solidFill>
                <a:latin typeface="Helvetica Light" panose="020B0403020202020204"/>
              </a:rPr>
              <a:t>‘Direct’: specific hashtags related to televised entertainment shows, sporting events or news programming. ‘Related’: topics associated with TV programming airing during the trending timeframe including athletes, general team hashtags, collegiate school mentions, show characters, celebrity personalities and specific TV-related news references.</a:t>
            </a:r>
          </a:p>
        </p:txBody>
      </p:sp>
      <p:sp>
        <p:nvSpPr>
          <p:cNvPr id="4" name="Speech Bubble: Rectangle with Corners Rounded 3">
            <a:extLst>
              <a:ext uri="{FF2B5EF4-FFF2-40B4-BE49-F238E27FC236}">
                <a16:creationId xmlns:a16="http://schemas.microsoft.com/office/drawing/2014/main" id="{C03D5970-3445-40EE-B716-1DD9C994FDEB}"/>
              </a:ext>
            </a:extLst>
          </p:cNvPr>
          <p:cNvSpPr/>
          <p:nvPr/>
        </p:nvSpPr>
        <p:spPr>
          <a:xfrm>
            <a:off x="546752" y="1900892"/>
            <a:ext cx="3128604" cy="3743135"/>
          </a:xfrm>
          <a:prstGeom prst="wedgeRoundRectCallout">
            <a:avLst>
              <a:gd name="adj1" fmla="val 70397"/>
              <a:gd name="adj2" fmla="val -8338"/>
              <a:gd name="adj3" fmla="val 16667"/>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latin typeface="Helvetica Light" panose="020B0403020202020204"/>
              </a:rPr>
              <a:t>‘Related’ Topic Examples</a:t>
            </a:r>
          </a:p>
          <a:p>
            <a:endParaRPr lang="en-US" sz="500" u="sng" dirty="0">
              <a:solidFill>
                <a:schemeClr val="bg1"/>
              </a:solidFill>
              <a:latin typeface="Helvetica Light" panose="020B0403020202020204"/>
            </a:endParaRPr>
          </a:p>
          <a:p>
            <a:r>
              <a:rPr lang="en-US" sz="1400" b="1" u="sng" dirty="0">
                <a:solidFill>
                  <a:schemeClr val="bg1"/>
                </a:solidFill>
                <a:latin typeface="Helvetica Light" panose="020B0403020202020204"/>
              </a:rPr>
              <a:t>Entertainment:</a:t>
            </a:r>
          </a:p>
          <a:p>
            <a:r>
              <a:rPr lang="en-US" sz="1400" dirty="0">
                <a:solidFill>
                  <a:schemeClr val="bg1"/>
                </a:solidFill>
                <a:latin typeface="Helvetica Light" panose="020B0403020202020204"/>
              </a:rPr>
              <a:t>Billie </a:t>
            </a:r>
            <a:r>
              <a:rPr lang="en-US" sz="1400" dirty="0" err="1">
                <a:solidFill>
                  <a:schemeClr val="bg1"/>
                </a:solidFill>
                <a:latin typeface="Helvetica Light" panose="020B0403020202020204"/>
              </a:rPr>
              <a:t>Eilish</a:t>
            </a:r>
            <a:endParaRPr lang="en-US" sz="1400" dirty="0">
              <a:solidFill>
                <a:schemeClr val="bg1"/>
              </a:solidFill>
              <a:latin typeface="Helvetica Light" panose="020B0403020202020204"/>
            </a:endParaRPr>
          </a:p>
          <a:p>
            <a:r>
              <a:rPr lang="en-US" sz="1400" dirty="0">
                <a:solidFill>
                  <a:schemeClr val="bg1"/>
                </a:solidFill>
                <a:latin typeface="Helvetica Light" panose="020B0403020202020204"/>
              </a:rPr>
              <a:t>Chris Daughtry</a:t>
            </a:r>
          </a:p>
          <a:p>
            <a:r>
              <a:rPr lang="en-US" sz="1400" dirty="0">
                <a:solidFill>
                  <a:schemeClr val="bg1"/>
                </a:solidFill>
                <a:latin typeface="Helvetica Light" panose="020B0403020202020204"/>
              </a:rPr>
              <a:t>Sheamus</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Sports:</a:t>
            </a:r>
          </a:p>
          <a:p>
            <a:r>
              <a:rPr lang="en-US" sz="1400" dirty="0">
                <a:solidFill>
                  <a:schemeClr val="bg1"/>
                </a:solidFill>
                <a:latin typeface="Helvetica Light" panose="020B0403020202020204"/>
              </a:rPr>
              <a:t>Joe Burrow</a:t>
            </a:r>
          </a:p>
          <a:p>
            <a:r>
              <a:rPr lang="en-US" sz="1400" dirty="0">
                <a:solidFill>
                  <a:schemeClr val="bg1"/>
                </a:solidFill>
                <a:latin typeface="Helvetica Light" panose="020B0403020202020204"/>
              </a:rPr>
              <a:t>Lakers</a:t>
            </a:r>
          </a:p>
          <a:p>
            <a:r>
              <a:rPr lang="en-US" sz="1400" dirty="0">
                <a:solidFill>
                  <a:schemeClr val="bg1"/>
                </a:solidFill>
                <a:latin typeface="Helvetica Light" panose="020B0403020202020204"/>
              </a:rPr>
              <a:t>Pro Bowl</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News</a:t>
            </a:r>
          </a:p>
          <a:p>
            <a:r>
              <a:rPr lang="en-US" sz="1400" dirty="0">
                <a:solidFill>
                  <a:schemeClr val="bg1"/>
                </a:solidFill>
                <a:latin typeface="Helvetica Light" panose="020B0403020202020204"/>
              </a:rPr>
              <a:t>Andrew Yang</a:t>
            </a:r>
          </a:p>
          <a:p>
            <a:r>
              <a:rPr lang="en-US" sz="1400" dirty="0">
                <a:solidFill>
                  <a:schemeClr val="bg1"/>
                </a:solidFill>
                <a:latin typeface="Helvetica Light" panose="020B0403020202020204"/>
              </a:rPr>
              <a:t>Donald Trump</a:t>
            </a:r>
          </a:p>
          <a:p>
            <a:r>
              <a:rPr lang="en-US" sz="1400" dirty="0">
                <a:solidFill>
                  <a:schemeClr val="bg1"/>
                </a:solidFill>
                <a:latin typeface="Helvetica Light" panose="020B0403020202020204"/>
              </a:rPr>
              <a:t>Senate</a:t>
            </a:r>
            <a:endParaRPr lang="en-US" sz="1400" dirty="0">
              <a:solidFill>
                <a:schemeClr val="bg1"/>
              </a:solidFill>
            </a:endParaRPr>
          </a:p>
        </p:txBody>
      </p:sp>
      <p:sp>
        <p:nvSpPr>
          <p:cNvPr id="17" name="Speech Bubble: Rectangle with Corners Rounded 16">
            <a:extLst>
              <a:ext uri="{FF2B5EF4-FFF2-40B4-BE49-F238E27FC236}">
                <a16:creationId xmlns:a16="http://schemas.microsoft.com/office/drawing/2014/main" id="{FE602DA6-4554-4A64-A327-C890C955BB8D}"/>
              </a:ext>
            </a:extLst>
          </p:cNvPr>
          <p:cNvSpPr/>
          <p:nvPr/>
        </p:nvSpPr>
        <p:spPr>
          <a:xfrm>
            <a:off x="8516644" y="1900892"/>
            <a:ext cx="3128604" cy="3743135"/>
          </a:xfrm>
          <a:prstGeom prst="wedgeRoundRectCallout">
            <a:avLst>
              <a:gd name="adj1" fmla="val -68928"/>
              <a:gd name="adj2" fmla="val -8338"/>
              <a:gd name="adj3" fmla="val 16667"/>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latin typeface="Helvetica Light" panose="020B0403020202020204"/>
              </a:rPr>
              <a:t>‘Direct’ Topic Examples</a:t>
            </a:r>
          </a:p>
          <a:p>
            <a:endParaRPr lang="en-US" sz="500" dirty="0">
              <a:solidFill>
                <a:schemeClr val="bg1"/>
              </a:solidFill>
              <a:latin typeface="Helvetica Light" panose="020B0403020202020204"/>
            </a:endParaRPr>
          </a:p>
          <a:p>
            <a:r>
              <a:rPr lang="en-US" sz="1400" b="1" u="sng" dirty="0">
                <a:solidFill>
                  <a:schemeClr val="bg1"/>
                </a:solidFill>
                <a:latin typeface="Helvetica Light" panose="020B0403020202020204"/>
              </a:rPr>
              <a:t>Entertainment:</a:t>
            </a:r>
          </a:p>
          <a:p>
            <a:r>
              <a:rPr lang="en-US" sz="1400" dirty="0">
                <a:solidFill>
                  <a:schemeClr val="bg1"/>
                </a:solidFill>
                <a:latin typeface="Helvetica Light" panose="020B0403020202020204"/>
              </a:rPr>
              <a:t>#90DayFiance</a:t>
            </a:r>
          </a:p>
          <a:p>
            <a:r>
              <a:rPr lang="en-US" sz="1400" dirty="0">
                <a:solidFill>
                  <a:schemeClr val="bg1"/>
                </a:solidFill>
                <a:latin typeface="Helvetica Light" panose="020B0403020202020204"/>
              </a:rPr>
              <a:t>#911onFOX</a:t>
            </a:r>
          </a:p>
          <a:p>
            <a:r>
              <a:rPr lang="en-US" sz="1400" dirty="0">
                <a:solidFill>
                  <a:schemeClr val="bg1"/>
                </a:solidFill>
                <a:latin typeface="Helvetica Light" panose="020B0403020202020204"/>
              </a:rPr>
              <a:t>#AChristmasStory</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Sports:</a:t>
            </a:r>
          </a:p>
          <a:p>
            <a:r>
              <a:rPr lang="en-US" sz="1400" dirty="0">
                <a:solidFill>
                  <a:schemeClr val="bg1"/>
                </a:solidFill>
                <a:latin typeface="Helvetica Light" panose="020B0403020202020204"/>
              </a:rPr>
              <a:t>#BigTenChampionship</a:t>
            </a:r>
          </a:p>
          <a:p>
            <a:r>
              <a:rPr lang="en-US" sz="1400" dirty="0">
                <a:solidFill>
                  <a:schemeClr val="bg1"/>
                </a:solidFill>
                <a:latin typeface="Helvetica Light" panose="020B0403020202020204"/>
              </a:rPr>
              <a:t>#PresidentsCup</a:t>
            </a:r>
          </a:p>
          <a:p>
            <a:r>
              <a:rPr lang="en-US" sz="1400" dirty="0">
                <a:solidFill>
                  <a:schemeClr val="bg1"/>
                </a:solidFill>
                <a:latin typeface="Helvetica Light" panose="020B0403020202020204"/>
              </a:rPr>
              <a:t>#MINvsSEA</a:t>
            </a:r>
          </a:p>
          <a:p>
            <a:r>
              <a:rPr lang="en-US" sz="1400" dirty="0">
                <a:solidFill>
                  <a:schemeClr val="bg1"/>
                </a:solidFill>
                <a:latin typeface="Helvetica Light" panose="020B0403020202020204"/>
              </a:rPr>
              <a:t>#UFC245</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News</a:t>
            </a:r>
          </a:p>
          <a:p>
            <a:r>
              <a:rPr lang="en-US" sz="1400" dirty="0">
                <a:solidFill>
                  <a:schemeClr val="bg1"/>
                </a:solidFill>
                <a:latin typeface="Helvetica Light" panose="020B0403020202020204"/>
              </a:rPr>
              <a:t>#DemocraticDebate</a:t>
            </a:r>
          </a:p>
          <a:p>
            <a:r>
              <a:rPr lang="en-US" sz="1400" dirty="0">
                <a:solidFill>
                  <a:schemeClr val="bg1"/>
                </a:solidFill>
                <a:latin typeface="Helvetica Light" panose="020B0403020202020204"/>
              </a:rPr>
              <a:t>#ImpeachmentDebate</a:t>
            </a:r>
          </a:p>
          <a:p>
            <a:r>
              <a:rPr lang="en-US" sz="1400" dirty="0">
                <a:solidFill>
                  <a:schemeClr val="bg1"/>
                </a:solidFill>
                <a:latin typeface="Helvetica Light" panose="020B0403020202020204"/>
              </a:rPr>
              <a:t>#Impeachment Vote</a:t>
            </a:r>
          </a:p>
        </p:txBody>
      </p:sp>
      <p:sp>
        <p:nvSpPr>
          <p:cNvPr id="15" name="Slide Number Placeholder 5">
            <a:extLst>
              <a:ext uri="{FF2B5EF4-FFF2-40B4-BE49-F238E27FC236}">
                <a16:creationId xmlns:a16="http://schemas.microsoft.com/office/drawing/2014/main" id="{3B8E55E2-0313-4004-933D-EC52C5D0BA9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36</a:t>
            </a:fld>
            <a:endParaRPr lang="en-US" dirty="0"/>
          </a:p>
        </p:txBody>
      </p:sp>
      <p:sp>
        <p:nvSpPr>
          <p:cNvPr id="16" name="TextBox 15">
            <a:extLst>
              <a:ext uri="{FF2B5EF4-FFF2-40B4-BE49-F238E27FC236}">
                <a16:creationId xmlns:a16="http://schemas.microsoft.com/office/drawing/2014/main" id="{C351789E-FEC5-40CC-B599-A645D39D5CE7}"/>
              </a:ext>
            </a:extLst>
          </p:cNvPr>
          <p:cNvSpPr txBox="1"/>
          <p:nvPr/>
        </p:nvSpPr>
        <p:spPr>
          <a:xfrm>
            <a:off x="526244" y="6332220"/>
            <a:ext cx="1113951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Based on the aggregated number of top 10 Twitter trending topics over the 4-week time period.</a:t>
            </a:r>
          </a:p>
        </p:txBody>
      </p:sp>
      <p:sp>
        <p:nvSpPr>
          <p:cNvPr id="14" name="Rectangle 13">
            <a:extLst>
              <a:ext uri="{FF2B5EF4-FFF2-40B4-BE49-F238E27FC236}">
                <a16:creationId xmlns:a16="http://schemas.microsoft.com/office/drawing/2014/main" id="{AABD3F20-172D-49FD-9713-17BCC3DF4B0D}"/>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30502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425161"/>
            <a:ext cx="117786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These are some examples of how entertainment programs had both ‘direct’ and ‘related’ topics trending while on air </a:t>
            </a:r>
          </a:p>
        </p:txBody>
      </p:sp>
      <p:pic>
        <p:nvPicPr>
          <p:cNvPr id="14" name="Picture 13" descr="Image result for wwe smackdown logo&quot;">
            <a:extLst>
              <a:ext uri="{FF2B5EF4-FFF2-40B4-BE49-F238E27FC236}">
                <a16:creationId xmlns:a16="http://schemas.microsoft.com/office/drawing/2014/main" id="{67C9C9F7-7752-4AD7-A759-7E0DE465C8D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212795" y="5461451"/>
            <a:ext cx="901905" cy="6240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Image result for the masked singer logo&quot;">
            <a:extLst>
              <a:ext uri="{FF2B5EF4-FFF2-40B4-BE49-F238E27FC236}">
                <a16:creationId xmlns:a16="http://schemas.microsoft.com/office/drawing/2014/main" id="{E1FD7E99-C72C-4884-8CE5-9C1787E0CD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7044" y="4766582"/>
            <a:ext cx="1233407" cy="6306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8" descr="Image result for its a wonderful life movie logo&quot;">
            <a:extLst>
              <a:ext uri="{FF2B5EF4-FFF2-40B4-BE49-F238E27FC236}">
                <a16:creationId xmlns:a16="http://schemas.microsoft.com/office/drawing/2014/main" id="{C48501DD-CA53-401B-B734-6F9830EBC81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154524" y="2462657"/>
            <a:ext cx="1018447" cy="9417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love and hip hop new york logo&quot;">
            <a:extLst>
              <a:ext uri="{FF2B5EF4-FFF2-40B4-BE49-F238E27FC236}">
                <a16:creationId xmlns:a16="http://schemas.microsoft.com/office/drawing/2014/main" id="{AEF872CB-112B-4E14-B1A8-C91848DFDA7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165837" y="3495410"/>
            <a:ext cx="995820" cy="7463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iss universe logo&quot;">
            <a:extLst>
              <a:ext uri="{FF2B5EF4-FFF2-40B4-BE49-F238E27FC236}">
                <a16:creationId xmlns:a16="http://schemas.microsoft.com/office/drawing/2014/main" id="{860E0A6A-3822-4C13-AD54-36096E46D06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005365" y="4324905"/>
            <a:ext cx="1316765" cy="3161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C3ED525-5174-470B-8CC1-C0238DF4C45C}"/>
              </a:ext>
            </a:extLst>
          </p:cNvPr>
          <p:cNvSpPr/>
          <p:nvPr/>
        </p:nvSpPr>
        <p:spPr>
          <a:xfrm>
            <a:off x="4580587" y="2912772"/>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george bailey&quot;">
            <a:extLst>
              <a:ext uri="{FF2B5EF4-FFF2-40B4-BE49-F238E27FC236}">
                <a16:creationId xmlns:a16="http://schemas.microsoft.com/office/drawing/2014/main" id="{1B344612-7D4B-4AC7-A1A0-186C6A39F41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6167022" y="2488497"/>
            <a:ext cx="1070388" cy="9433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ncle billy it's a wonderful life&quot;">
            <a:extLst>
              <a:ext uri="{FF2B5EF4-FFF2-40B4-BE49-F238E27FC236}">
                <a16:creationId xmlns:a16="http://schemas.microsoft.com/office/drawing/2014/main" id="{AFCDD719-BEFB-4CEB-A44A-6AD34A09BB03}"/>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b="-1764"/>
          <a:stretch/>
        </p:blipFill>
        <p:spPr bwMode="auto">
          <a:xfrm>
            <a:off x="9163549" y="2489391"/>
            <a:ext cx="995820" cy="9415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hrissy love and hip hop new york&quot;">
            <a:extLst>
              <a:ext uri="{FF2B5EF4-FFF2-40B4-BE49-F238E27FC236}">
                <a16:creationId xmlns:a16="http://schemas.microsoft.com/office/drawing/2014/main" id="{477E394A-CF43-4452-B3CD-9533FA891485}"/>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180011" y="3473664"/>
            <a:ext cx="1057400" cy="6606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kimbella on love and hip hop new york&quot;">
            <a:extLst>
              <a:ext uri="{FF2B5EF4-FFF2-40B4-BE49-F238E27FC236}">
                <a16:creationId xmlns:a16="http://schemas.microsoft.com/office/drawing/2014/main" id="{435CD945-BB52-4831-B99D-B924B6B769DF}"/>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9163550" y="3473664"/>
            <a:ext cx="995820" cy="6606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miss universe 2019 iceland contestant&quot;">
            <a:extLst>
              <a:ext uri="{FF2B5EF4-FFF2-40B4-BE49-F238E27FC236}">
                <a16:creationId xmlns:a16="http://schemas.microsoft.com/office/drawing/2014/main" id="{6ED372FA-35BA-4726-B6C2-D469C531BA99}"/>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6180011" y="4173257"/>
            <a:ext cx="1057399" cy="6023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miss universe 2019 madison&quot;">
            <a:extLst>
              <a:ext uri="{FF2B5EF4-FFF2-40B4-BE49-F238E27FC236}">
                <a16:creationId xmlns:a16="http://schemas.microsoft.com/office/drawing/2014/main" id="{7B1C3B80-2A8B-4CB9-A10B-5C73596797F2}"/>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9166157" y="4173257"/>
            <a:ext cx="995820" cy="6023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chris daughtry masked singer&quot;">
            <a:extLst>
              <a:ext uri="{FF2B5EF4-FFF2-40B4-BE49-F238E27FC236}">
                <a16:creationId xmlns:a16="http://schemas.microsoft.com/office/drawing/2014/main" id="{4F355667-A178-4C94-B051-1BBE56314296}"/>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6172940" y="4816342"/>
            <a:ext cx="1057399" cy="58526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ichelle williams masked singer&quot;">
            <a:extLst>
              <a:ext uri="{FF2B5EF4-FFF2-40B4-BE49-F238E27FC236}">
                <a16:creationId xmlns:a16="http://schemas.microsoft.com/office/drawing/2014/main" id="{DAA12893-CE16-40FC-8A52-CCC63724C7C2}"/>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166157" y="4816342"/>
            <a:ext cx="995820" cy="58526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lacey evans wwe smackdown&quot;">
            <a:extLst>
              <a:ext uri="{FF2B5EF4-FFF2-40B4-BE49-F238E27FC236}">
                <a16:creationId xmlns:a16="http://schemas.microsoft.com/office/drawing/2014/main" id="{950D3A50-BBEF-4AFC-B8A8-7691E179AC88}"/>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6167023" y="5462210"/>
            <a:ext cx="1070388" cy="6048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heamus wwe smackdown&quot;">
            <a:extLst>
              <a:ext uri="{FF2B5EF4-FFF2-40B4-BE49-F238E27FC236}">
                <a16:creationId xmlns:a16="http://schemas.microsoft.com/office/drawing/2014/main" id="{B093015B-C5F3-4928-9F37-15DE5C2FBA93}"/>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9166156" y="5462210"/>
            <a:ext cx="995820" cy="6048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CD756FAB-84A9-49D1-88B9-9CB796FB1DFA}"/>
              </a:ext>
            </a:extLst>
          </p:cNvPr>
          <p:cNvSpPr/>
          <p:nvPr/>
        </p:nvSpPr>
        <p:spPr>
          <a:xfrm>
            <a:off x="7571093" y="2555960"/>
            <a:ext cx="1018447" cy="80842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George Bailey</a:t>
            </a:r>
          </a:p>
        </p:txBody>
      </p:sp>
      <p:sp>
        <p:nvSpPr>
          <p:cNvPr id="43" name="Rectangle: Rounded Corners 42">
            <a:extLst>
              <a:ext uri="{FF2B5EF4-FFF2-40B4-BE49-F238E27FC236}">
                <a16:creationId xmlns:a16="http://schemas.microsoft.com/office/drawing/2014/main" id="{FE2428A9-EF88-46D9-97F3-E0B9DB72F250}"/>
              </a:ext>
            </a:extLst>
          </p:cNvPr>
          <p:cNvSpPr/>
          <p:nvPr/>
        </p:nvSpPr>
        <p:spPr>
          <a:xfrm>
            <a:off x="10472026" y="2555960"/>
            <a:ext cx="1018447" cy="80842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Uncle Billy</a:t>
            </a:r>
          </a:p>
        </p:txBody>
      </p:sp>
      <p:sp>
        <p:nvSpPr>
          <p:cNvPr id="44" name="Rectangle: Rounded Corners 43">
            <a:extLst>
              <a:ext uri="{FF2B5EF4-FFF2-40B4-BE49-F238E27FC236}">
                <a16:creationId xmlns:a16="http://schemas.microsoft.com/office/drawing/2014/main" id="{E771974D-FBCA-476F-BC41-DB1F36F38183}"/>
              </a:ext>
            </a:extLst>
          </p:cNvPr>
          <p:cNvSpPr/>
          <p:nvPr/>
        </p:nvSpPr>
        <p:spPr>
          <a:xfrm>
            <a:off x="7571092" y="3522012"/>
            <a:ext cx="1018447" cy="563936"/>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Chrissy</a:t>
            </a:r>
          </a:p>
        </p:txBody>
      </p:sp>
      <p:sp>
        <p:nvSpPr>
          <p:cNvPr id="45" name="Rectangle: Rounded Corners 44">
            <a:extLst>
              <a:ext uri="{FF2B5EF4-FFF2-40B4-BE49-F238E27FC236}">
                <a16:creationId xmlns:a16="http://schemas.microsoft.com/office/drawing/2014/main" id="{12567228-CE35-451B-8F7A-5343068A67EC}"/>
              </a:ext>
            </a:extLst>
          </p:cNvPr>
          <p:cNvSpPr/>
          <p:nvPr/>
        </p:nvSpPr>
        <p:spPr>
          <a:xfrm>
            <a:off x="10487557" y="3522012"/>
            <a:ext cx="1018447" cy="563936"/>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Kimbella</a:t>
            </a:r>
          </a:p>
        </p:txBody>
      </p:sp>
      <p:sp>
        <p:nvSpPr>
          <p:cNvPr id="46" name="Rectangle: Rounded Corners 45">
            <a:extLst>
              <a:ext uri="{FF2B5EF4-FFF2-40B4-BE49-F238E27FC236}">
                <a16:creationId xmlns:a16="http://schemas.microsoft.com/office/drawing/2014/main" id="{9C7BC893-378E-4C0F-ACEB-91F66FEFC24C}"/>
              </a:ext>
            </a:extLst>
          </p:cNvPr>
          <p:cNvSpPr/>
          <p:nvPr/>
        </p:nvSpPr>
        <p:spPr>
          <a:xfrm>
            <a:off x="7571091" y="4217338"/>
            <a:ext cx="1018447" cy="514173"/>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Miss Iceland</a:t>
            </a:r>
          </a:p>
        </p:txBody>
      </p:sp>
      <p:sp>
        <p:nvSpPr>
          <p:cNvPr id="47" name="Rectangle: Rounded Corners 46">
            <a:extLst>
              <a:ext uri="{FF2B5EF4-FFF2-40B4-BE49-F238E27FC236}">
                <a16:creationId xmlns:a16="http://schemas.microsoft.com/office/drawing/2014/main" id="{B55FA666-44B3-49BE-B1DC-76ADA01FA4C1}"/>
              </a:ext>
            </a:extLst>
          </p:cNvPr>
          <p:cNvSpPr/>
          <p:nvPr/>
        </p:nvSpPr>
        <p:spPr>
          <a:xfrm>
            <a:off x="10487556" y="4217338"/>
            <a:ext cx="1018447" cy="514173"/>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Madison</a:t>
            </a:r>
          </a:p>
        </p:txBody>
      </p:sp>
      <p:sp>
        <p:nvSpPr>
          <p:cNvPr id="48" name="Rectangle: Rounded Corners 47">
            <a:extLst>
              <a:ext uri="{FF2B5EF4-FFF2-40B4-BE49-F238E27FC236}">
                <a16:creationId xmlns:a16="http://schemas.microsoft.com/office/drawing/2014/main" id="{C5BBA70C-7778-4B3F-BCB7-D4FBA73CD486}"/>
              </a:ext>
            </a:extLst>
          </p:cNvPr>
          <p:cNvSpPr/>
          <p:nvPr/>
        </p:nvSpPr>
        <p:spPr>
          <a:xfrm>
            <a:off x="7571090" y="4859174"/>
            <a:ext cx="1018447" cy="49960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Chris Daughtry</a:t>
            </a:r>
          </a:p>
        </p:txBody>
      </p:sp>
      <p:sp>
        <p:nvSpPr>
          <p:cNvPr id="49" name="Rectangle: Rounded Corners 48">
            <a:extLst>
              <a:ext uri="{FF2B5EF4-FFF2-40B4-BE49-F238E27FC236}">
                <a16:creationId xmlns:a16="http://schemas.microsoft.com/office/drawing/2014/main" id="{CEF75EFB-DBBE-49F2-9A1E-23F58B95E4F9}"/>
              </a:ext>
            </a:extLst>
          </p:cNvPr>
          <p:cNvSpPr/>
          <p:nvPr/>
        </p:nvSpPr>
        <p:spPr>
          <a:xfrm>
            <a:off x="10487555" y="4859174"/>
            <a:ext cx="1018447" cy="49960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Michelle Williams</a:t>
            </a:r>
          </a:p>
        </p:txBody>
      </p:sp>
      <p:sp>
        <p:nvSpPr>
          <p:cNvPr id="50" name="Rectangle: Rounded Corners 49">
            <a:extLst>
              <a:ext uri="{FF2B5EF4-FFF2-40B4-BE49-F238E27FC236}">
                <a16:creationId xmlns:a16="http://schemas.microsoft.com/office/drawing/2014/main" id="{46BA23FF-958D-4F05-BEE7-F33983DB6A95}"/>
              </a:ext>
            </a:extLst>
          </p:cNvPr>
          <p:cNvSpPr/>
          <p:nvPr/>
        </p:nvSpPr>
        <p:spPr>
          <a:xfrm>
            <a:off x="7571093" y="5506915"/>
            <a:ext cx="1018447" cy="5154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Lacey Evans</a:t>
            </a:r>
          </a:p>
        </p:txBody>
      </p:sp>
      <p:sp>
        <p:nvSpPr>
          <p:cNvPr id="51" name="Rectangle: Rounded Corners 50">
            <a:extLst>
              <a:ext uri="{FF2B5EF4-FFF2-40B4-BE49-F238E27FC236}">
                <a16:creationId xmlns:a16="http://schemas.microsoft.com/office/drawing/2014/main" id="{D0FE2D3B-9ACA-448B-8464-9077E81BAE08}"/>
              </a:ext>
            </a:extLst>
          </p:cNvPr>
          <p:cNvSpPr/>
          <p:nvPr/>
        </p:nvSpPr>
        <p:spPr>
          <a:xfrm>
            <a:off x="10487557" y="5506915"/>
            <a:ext cx="1018447" cy="5154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Sheamus</a:t>
            </a:r>
          </a:p>
        </p:txBody>
      </p:sp>
      <p:sp>
        <p:nvSpPr>
          <p:cNvPr id="75" name="TextBox 74">
            <a:extLst>
              <a:ext uri="{FF2B5EF4-FFF2-40B4-BE49-F238E27FC236}">
                <a16:creationId xmlns:a16="http://schemas.microsoft.com/office/drawing/2014/main" id="{5F5E60F4-FFB8-4985-99E7-BB7086A7DD85}"/>
              </a:ext>
            </a:extLst>
          </p:cNvPr>
          <p:cNvSpPr txBox="1"/>
          <p:nvPr/>
        </p:nvSpPr>
        <p:spPr>
          <a:xfrm>
            <a:off x="357822" y="1929777"/>
            <a:ext cx="46288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‘Direct’ Trending Program Hashtags</a:t>
            </a:r>
          </a:p>
        </p:txBody>
      </p:sp>
      <p:sp>
        <p:nvSpPr>
          <p:cNvPr id="76" name="Rectangle: Rounded Corners 75">
            <a:extLst>
              <a:ext uri="{FF2B5EF4-FFF2-40B4-BE49-F238E27FC236}">
                <a16:creationId xmlns:a16="http://schemas.microsoft.com/office/drawing/2014/main" id="{CE944AAD-FFC8-466C-AB85-1E4976D0B51E}"/>
              </a:ext>
            </a:extLst>
          </p:cNvPr>
          <p:cNvSpPr/>
          <p:nvPr/>
        </p:nvSpPr>
        <p:spPr>
          <a:xfrm>
            <a:off x="1087735" y="2487682"/>
            <a:ext cx="1769299" cy="80842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#ItsAWonderfulLife</a:t>
            </a:r>
          </a:p>
        </p:txBody>
      </p:sp>
      <p:sp>
        <p:nvSpPr>
          <p:cNvPr id="77" name="Rectangle: Rounded Corners 76">
            <a:extLst>
              <a:ext uri="{FF2B5EF4-FFF2-40B4-BE49-F238E27FC236}">
                <a16:creationId xmlns:a16="http://schemas.microsoft.com/office/drawing/2014/main" id="{090103FA-EC95-4215-8008-85422755538C}"/>
              </a:ext>
            </a:extLst>
          </p:cNvPr>
          <p:cNvSpPr/>
          <p:nvPr/>
        </p:nvSpPr>
        <p:spPr>
          <a:xfrm>
            <a:off x="1725252" y="3426387"/>
            <a:ext cx="1165716" cy="69749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#LHHNY</a:t>
            </a:r>
          </a:p>
        </p:txBody>
      </p:sp>
      <p:sp>
        <p:nvSpPr>
          <p:cNvPr id="78" name="Rectangle: Rounded Corners 77">
            <a:extLst>
              <a:ext uri="{FF2B5EF4-FFF2-40B4-BE49-F238E27FC236}">
                <a16:creationId xmlns:a16="http://schemas.microsoft.com/office/drawing/2014/main" id="{D1B1F51A-AD23-44E2-805A-A716380983D2}"/>
              </a:ext>
            </a:extLst>
          </p:cNvPr>
          <p:cNvSpPr/>
          <p:nvPr/>
        </p:nvSpPr>
        <p:spPr>
          <a:xfrm>
            <a:off x="1094670" y="4254166"/>
            <a:ext cx="1796298" cy="514173"/>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#MissUniverse2019</a:t>
            </a:r>
          </a:p>
        </p:txBody>
      </p:sp>
      <p:sp>
        <p:nvSpPr>
          <p:cNvPr id="79" name="Rectangle: Rounded Corners 78">
            <a:extLst>
              <a:ext uri="{FF2B5EF4-FFF2-40B4-BE49-F238E27FC236}">
                <a16:creationId xmlns:a16="http://schemas.microsoft.com/office/drawing/2014/main" id="{03078CFC-722C-4804-98EF-F4D356D62AB8}"/>
              </a:ext>
            </a:extLst>
          </p:cNvPr>
          <p:cNvSpPr/>
          <p:nvPr/>
        </p:nvSpPr>
        <p:spPr>
          <a:xfrm>
            <a:off x="1094671" y="4898623"/>
            <a:ext cx="1796297" cy="49960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#TheMaskedSinger</a:t>
            </a:r>
          </a:p>
        </p:txBody>
      </p:sp>
      <p:sp>
        <p:nvSpPr>
          <p:cNvPr id="80" name="Rectangle: Rounded Corners 79">
            <a:extLst>
              <a:ext uri="{FF2B5EF4-FFF2-40B4-BE49-F238E27FC236}">
                <a16:creationId xmlns:a16="http://schemas.microsoft.com/office/drawing/2014/main" id="{B52BC492-41D5-4AA9-A0A8-04E0D97DACC1}"/>
              </a:ext>
            </a:extLst>
          </p:cNvPr>
          <p:cNvSpPr/>
          <p:nvPr/>
        </p:nvSpPr>
        <p:spPr>
          <a:xfrm>
            <a:off x="1577982" y="5528507"/>
            <a:ext cx="1312986" cy="5154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#Smackdown</a:t>
            </a:r>
          </a:p>
        </p:txBody>
      </p:sp>
      <p:sp>
        <p:nvSpPr>
          <p:cNvPr id="81" name="TextBox 80">
            <a:extLst>
              <a:ext uri="{FF2B5EF4-FFF2-40B4-BE49-F238E27FC236}">
                <a16:creationId xmlns:a16="http://schemas.microsoft.com/office/drawing/2014/main" id="{245FDD0A-78DF-4293-AA74-5D6AD37E11BB}"/>
              </a:ext>
            </a:extLst>
          </p:cNvPr>
          <p:cNvSpPr txBox="1"/>
          <p:nvPr/>
        </p:nvSpPr>
        <p:spPr>
          <a:xfrm>
            <a:off x="6167023" y="1929777"/>
            <a:ext cx="53389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‘Related’ Trending Program Topics</a:t>
            </a:r>
          </a:p>
        </p:txBody>
      </p:sp>
      <p:sp>
        <p:nvSpPr>
          <p:cNvPr id="52" name="Arrow: Right 2">
            <a:extLst>
              <a:ext uri="{FF2B5EF4-FFF2-40B4-BE49-F238E27FC236}">
                <a16:creationId xmlns:a16="http://schemas.microsoft.com/office/drawing/2014/main" id="{9C3ED525-5174-470B-8CC1-C0238DF4C45C}"/>
              </a:ext>
            </a:extLst>
          </p:cNvPr>
          <p:cNvSpPr/>
          <p:nvPr/>
        </p:nvSpPr>
        <p:spPr>
          <a:xfrm>
            <a:off x="4580587" y="3789043"/>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Right 2">
            <a:extLst>
              <a:ext uri="{FF2B5EF4-FFF2-40B4-BE49-F238E27FC236}">
                <a16:creationId xmlns:a16="http://schemas.microsoft.com/office/drawing/2014/main" id="{9C3ED525-5174-470B-8CC1-C0238DF4C45C}"/>
              </a:ext>
            </a:extLst>
          </p:cNvPr>
          <p:cNvSpPr/>
          <p:nvPr/>
        </p:nvSpPr>
        <p:spPr>
          <a:xfrm>
            <a:off x="4580587" y="4394705"/>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Arrow: Right 2">
            <a:extLst>
              <a:ext uri="{FF2B5EF4-FFF2-40B4-BE49-F238E27FC236}">
                <a16:creationId xmlns:a16="http://schemas.microsoft.com/office/drawing/2014/main" id="{9C3ED525-5174-470B-8CC1-C0238DF4C45C}"/>
              </a:ext>
            </a:extLst>
          </p:cNvPr>
          <p:cNvSpPr/>
          <p:nvPr/>
        </p:nvSpPr>
        <p:spPr>
          <a:xfrm>
            <a:off x="4580587" y="4999453"/>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Right 2">
            <a:extLst>
              <a:ext uri="{FF2B5EF4-FFF2-40B4-BE49-F238E27FC236}">
                <a16:creationId xmlns:a16="http://schemas.microsoft.com/office/drawing/2014/main" id="{9C3ED525-5174-470B-8CC1-C0238DF4C45C}"/>
              </a:ext>
            </a:extLst>
          </p:cNvPr>
          <p:cNvSpPr/>
          <p:nvPr/>
        </p:nvSpPr>
        <p:spPr>
          <a:xfrm>
            <a:off x="4580587" y="5693099"/>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Slide Number Placeholder 5">
            <a:extLst>
              <a:ext uri="{FF2B5EF4-FFF2-40B4-BE49-F238E27FC236}">
                <a16:creationId xmlns:a16="http://schemas.microsoft.com/office/drawing/2014/main" id="{1D2509D3-0C94-4561-BDCD-2E155427488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7" name="TextBox 56">
            <a:extLst>
              <a:ext uri="{FF2B5EF4-FFF2-40B4-BE49-F238E27FC236}">
                <a16:creationId xmlns:a16="http://schemas.microsoft.com/office/drawing/2014/main" id="{0C1D5E52-F5E8-4F56-86B5-EFE4BEED5DF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p>
        </p:txBody>
      </p:sp>
      <p:sp>
        <p:nvSpPr>
          <p:cNvPr id="58" name="Rectangle 57">
            <a:extLst>
              <a:ext uri="{FF2B5EF4-FFF2-40B4-BE49-F238E27FC236}">
                <a16:creationId xmlns:a16="http://schemas.microsoft.com/office/drawing/2014/main" id="{C0524791-DE40-44D5-81F0-4148697094B5}"/>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63714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89689"/>
            <a:ext cx="11778697" cy="892552"/>
          </a:xfrm>
          <a:prstGeom prst="rect">
            <a:avLst/>
          </a:prstGeom>
        </p:spPr>
        <p:txBody>
          <a:bodyPr wrap="square">
            <a:spAutoFit/>
          </a:bodyPr>
          <a:lstStyle/>
          <a:p>
            <a:r>
              <a:rPr lang="en-US" sz="2600" b="1" dirty="0">
                <a:solidFill>
                  <a:srgbClr val="1F1A62"/>
                </a:solidFill>
                <a:latin typeface="Helvetica" pitchFamily="2" charset="0"/>
              </a:rPr>
              <a:t>Almost </a:t>
            </a:r>
            <a:r>
              <a:rPr lang="en-US" sz="2600" b="1" dirty="0">
                <a:solidFill>
                  <a:srgbClr val="E84A99"/>
                </a:solidFill>
                <a:latin typeface="Helvetica" pitchFamily="2" charset="0"/>
              </a:rPr>
              <a:t>two-thirds</a:t>
            </a:r>
            <a:r>
              <a:rPr lang="en-US" sz="2600" b="1" dirty="0">
                <a:solidFill>
                  <a:srgbClr val="1F1A62"/>
                </a:solidFill>
                <a:latin typeface="Helvetica" pitchFamily="2" charset="0"/>
              </a:rPr>
              <a:t> of entertainment topics that trend feature the specific program hashtag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26309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1162615"/>
            <a:ext cx="11446657" cy="338554"/>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The majority of sports topics that trend are related to the televised event – teams, athletics, game action</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20458959"/>
              </p:ext>
            </p:extLst>
          </p:nvPr>
        </p:nvGraphicFramePr>
        <p:xfrm>
          <a:off x="2977334" y="2140018"/>
          <a:ext cx="6237333" cy="37031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839629" y="1786496"/>
            <a:ext cx="8512742"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 of Top 10 Trending Topics by Type</a:t>
            </a:r>
          </a:p>
        </p:txBody>
      </p:sp>
      <p:sp>
        <p:nvSpPr>
          <p:cNvPr id="14" name="Slide Number Placeholder 5">
            <a:extLst>
              <a:ext uri="{FF2B5EF4-FFF2-40B4-BE49-F238E27FC236}">
                <a16:creationId xmlns:a16="http://schemas.microsoft.com/office/drawing/2014/main" id="{8961D70E-82CD-4859-9AB2-849A5A72FAE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38</a:t>
            </a:fld>
            <a:endParaRPr lang="en-US" dirty="0"/>
          </a:p>
        </p:txBody>
      </p:sp>
      <p:sp>
        <p:nvSpPr>
          <p:cNvPr id="15" name="TextBox 14">
            <a:extLst>
              <a:ext uri="{FF2B5EF4-FFF2-40B4-BE49-F238E27FC236}">
                <a16:creationId xmlns:a16="http://schemas.microsoft.com/office/drawing/2014/main" id="{CEFCE13D-3A6A-4EA8-9AA7-8ED27243AD5B}"/>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6" name="Rectangle 15">
            <a:extLst>
              <a:ext uri="{FF2B5EF4-FFF2-40B4-BE49-F238E27FC236}">
                <a16:creationId xmlns:a16="http://schemas.microsoft.com/office/drawing/2014/main" id="{5E2F6607-2C1B-4628-83D7-A8EE3C815BEB}"/>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7A33AF4-6CB7-4695-8057-84C4A889AEFA}"/>
              </a:ext>
            </a:extLst>
          </p:cNvPr>
          <p:cNvSpPr txBox="1"/>
          <p:nvPr/>
        </p:nvSpPr>
        <p:spPr>
          <a:xfrm>
            <a:off x="526244" y="5909738"/>
            <a:ext cx="11510494" cy="400110"/>
          </a:xfrm>
          <a:prstGeom prst="rect">
            <a:avLst/>
          </a:prstGeom>
          <a:noFill/>
        </p:spPr>
        <p:txBody>
          <a:bodyPr wrap="square" rtlCol="0">
            <a:spAutoFit/>
          </a:bodyPr>
          <a:lstStyle/>
          <a:p>
            <a:r>
              <a:rPr lang="en-US" sz="1000" dirty="0">
                <a:solidFill>
                  <a:srgbClr val="1B1464"/>
                </a:solidFill>
                <a:latin typeface="Helvetica Light" panose="020B0403020202020204"/>
              </a:rPr>
              <a:t>‘Direct’: specific hashtags related to televised entertainment shows, sporting events or news programming. ‘Related’: topics associated with TV programming airing during the trending timeframe including athletes, general team hashtags, collegiate school mentions, show characters, celebrity personalities and specific TV-related news references.</a:t>
            </a:r>
          </a:p>
        </p:txBody>
      </p:sp>
    </p:spTree>
    <p:extLst>
      <p:ext uri="{BB962C8B-B14F-4D97-AF65-F5344CB8AC3E}">
        <p14:creationId xmlns:p14="http://schemas.microsoft.com/office/powerpoint/2010/main" val="208212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35612"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1" y="289689"/>
            <a:ext cx="11143699" cy="892552"/>
          </a:xfrm>
          <a:prstGeom prst="rect">
            <a:avLst/>
          </a:prstGeom>
        </p:spPr>
        <p:txBody>
          <a:bodyPr wrap="square">
            <a:spAutoFit/>
          </a:bodyPr>
          <a:lstStyle/>
          <a:p>
            <a:r>
              <a:rPr lang="en-US" sz="2600" b="1" dirty="0">
                <a:solidFill>
                  <a:srgbClr val="1F1A62"/>
                </a:solidFill>
                <a:latin typeface="Helvetica" pitchFamily="2" charset="0"/>
              </a:rPr>
              <a:t>On average, </a:t>
            </a:r>
            <a:r>
              <a:rPr lang="en-US" sz="2600" b="1" dirty="0">
                <a:solidFill>
                  <a:srgbClr val="E84A99"/>
                </a:solidFill>
                <a:latin typeface="Helvetica" pitchFamily="2" charset="0"/>
              </a:rPr>
              <a:t>12</a:t>
            </a:r>
            <a:r>
              <a:rPr lang="en-US" sz="2600" b="1" dirty="0">
                <a:solidFill>
                  <a:srgbClr val="1F1A62"/>
                </a:solidFill>
                <a:latin typeface="Helvetica" pitchFamily="2" charset="0"/>
              </a:rPr>
              <a:t> unique ad-supported TV topics (direct + related) trended in the top 10 throughout each night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27106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0" y="1196769"/>
            <a:ext cx="11446657" cy="323165"/>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Slightly more ‘direct’ hashtags trended for entertainment programming than for sporting events</a:t>
            </a:r>
          </a:p>
        </p:txBody>
      </p:sp>
      <p:graphicFrame>
        <p:nvGraphicFramePr>
          <p:cNvPr id="12" name="Chart 11">
            <a:extLst>
              <a:ext uri="{FF2B5EF4-FFF2-40B4-BE49-F238E27FC236}">
                <a16:creationId xmlns:a16="http://schemas.microsoft.com/office/drawing/2014/main" id="{EDE29296-91DA-4E70-A46B-900101F6BEBC}"/>
              </a:ext>
            </a:extLst>
          </p:cNvPr>
          <p:cNvGraphicFramePr/>
          <p:nvPr>
            <p:extLst>
              <p:ext uri="{D42A27DB-BD31-4B8C-83A1-F6EECF244321}">
                <p14:modId xmlns:p14="http://schemas.microsoft.com/office/powerpoint/2010/main" val="489581304"/>
              </p:ext>
            </p:extLst>
          </p:nvPr>
        </p:nvGraphicFramePr>
        <p:xfrm>
          <a:off x="5930091" y="2976774"/>
          <a:ext cx="6045200" cy="2261658"/>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34D2D3A-B0C6-4F31-A4CA-83E249F24F7B}"/>
              </a:ext>
            </a:extLst>
          </p:cNvPr>
          <p:cNvSpPr txBox="1"/>
          <p:nvPr/>
        </p:nvSpPr>
        <p:spPr>
          <a:xfrm>
            <a:off x="6095999" y="2730793"/>
            <a:ext cx="6113759"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Genre % Breakout of ‘Direct’ Programs</a:t>
            </a:r>
          </a:p>
        </p:txBody>
      </p:sp>
      <p:sp>
        <p:nvSpPr>
          <p:cNvPr id="13" name="Rectangle 12">
            <a:extLst>
              <a:ext uri="{FF2B5EF4-FFF2-40B4-BE49-F238E27FC236}">
                <a16:creationId xmlns:a16="http://schemas.microsoft.com/office/drawing/2014/main" id="{0E1B957A-13A6-4518-B167-EBEBF593EAA6}"/>
              </a:ext>
            </a:extLst>
          </p:cNvPr>
          <p:cNvSpPr/>
          <p:nvPr/>
        </p:nvSpPr>
        <p:spPr>
          <a:xfrm>
            <a:off x="1420724" y="3250958"/>
            <a:ext cx="3648127" cy="1232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rgbClr val="1F1A62"/>
                </a:solidFill>
                <a:latin typeface="Helvetica Light" panose="020B0403020202020204" pitchFamily="34" charset="0"/>
              </a:rPr>
              <a:t>333</a:t>
            </a:r>
          </a:p>
          <a:p>
            <a:pPr algn="ctr"/>
            <a:r>
              <a:rPr lang="en-US" sz="2000" b="1" dirty="0">
                <a:solidFill>
                  <a:srgbClr val="1F1A62"/>
                </a:solidFill>
                <a:latin typeface="Helvetica Light" panose="020B0403020202020204" pitchFamily="34" charset="0"/>
              </a:rPr>
              <a:t>Top 10 Trending TV Topics</a:t>
            </a:r>
          </a:p>
        </p:txBody>
      </p:sp>
      <p:sp>
        <p:nvSpPr>
          <p:cNvPr id="2" name="Oval 1">
            <a:extLst>
              <a:ext uri="{FF2B5EF4-FFF2-40B4-BE49-F238E27FC236}">
                <a16:creationId xmlns:a16="http://schemas.microsoft.com/office/drawing/2014/main" id="{ED1EDF7A-36EC-442F-AE0A-031F128FD2FA}"/>
              </a:ext>
            </a:extLst>
          </p:cNvPr>
          <p:cNvSpPr/>
          <p:nvPr/>
        </p:nvSpPr>
        <p:spPr>
          <a:xfrm>
            <a:off x="1260629" y="2388093"/>
            <a:ext cx="3968319" cy="3255934"/>
          </a:xfrm>
          <a:prstGeom prst="ellipse">
            <a:avLst/>
          </a:prstGeom>
          <a:noFill/>
          <a:ln w="762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12CAE0D7-B284-4268-BD2E-CEFDABFDB9F5}"/>
              </a:ext>
            </a:extLst>
          </p:cNvPr>
          <p:cNvSpPr/>
          <p:nvPr/>
        </p:nvSpPr>
        <p:spPr>
          <a:xfrm>
            <a:off x="2006353" y="1810276"/>
            <a:ext cx="2601157" cy="1258542"/>
          </a:xfrm>
          <a:prstGeom prst="flowChartTerminator">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Entertainment: 67</a:t>
            </a:r>
          </a:p>
          <a:p>
            <a:pPr algn="ctr"/>
            <a:r>
              <a:rPr lang="en-US" sz="1600" dirty="0">
                <a:solidFill>
                  <a:schemeClr val="bg1"/>
                </a:solidFill>
                <a:latin typeface="Helvetica Light" panose="020B0403020202020204"/>
              </a:rPr>
              <a:t>Direct: 42</a:t>
            </a:r>
          </a:p>
          <a:p>
            <a:pPr algn="ctr"/>
            <a:r>
              <a:rPr lang="en-US" sz="1600" dirty="0">
                <a:solidFill>
                  <a:schemeClr val="bg1"/>
                </a:solidFill>
                <a:latin typeface="Helvetica Light" panose="020B0403020202020204"/>
              </a:rPr>
              <a:t>Related: 25</a:t>
            </a:r>
          </a:p>
        </p:txBody>
      </p:sp>
      <p:sp>
        <p:nvSpPr>
          <p:cNvPr id="19" name="Flowchart: Terminator 18">
            <a:extLst>
              <a:ext uri="{FF2B5EF4-FFF2-40B4-BE49-F238E27FC236}">
                <a16:creationId xmlns:a16="http://schemas.microsoft.com/office/drawing/2014/main" id="{7AE7F4AC-B150-4505-9858-09A888108DAE}"/>
              </a:ext>
            </a:extLst>
          </p:cNvPr>
          <p:cNvSpPr/>
          <p:nvPr/>
        </p:nvSpPr>
        <p:spPr>
          <a:xfrm>
            <a:off x="536506" y="4772558"/>
            <a:ext cx="2601157" cy="1258542"/>
          </a:xfrm>
          <a:prstGeom prst="flowChartTerminator">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Sports: 234</a:t>
            </a:r>
          </a:p>
          <a:p>
            <a:pPr algn="ctr"/>
            <a:r>
              <a:rPr lang="en-US" sz="1600" dirty="0">
                <a:solidFill>
                  <a:schemeClr val="bg1"/>
                </a:solidFill>
                <a:latin typeface="Helvetica Light" panose="020B0403020202020204"/>
              </a:rPr>
              <a:t>Direct: 38</a:t>
            </a:r>
          </a:p>
          <a:p>
            <a:pPr algn="ctr"/>
            <a:r>
              <a:rPr lang="en-US" sz="1600" dirty="0">
                <a:solidFill>
                  <a:schemeClr val="bg1"/>
                </a:solidFill>
                <a:latin typeface="Helvetica Light" panose="020B0403020202020204"/>
              </a:rPr>
              <a:t>Related: 196</a:t>
            </a:r>
          </a:p>
        </p:txBody>
      </p:sp>
      <p:sp>
        <p:nvSpPr>
          <p:cNvPr id="20" name="Flowchart: Terminator 19">
            <a:extLst>
              <a:ext uri="{FF2B5EF4-FFF2-40B4-BE49-F238E27FC236}">
                <a16:creationId xmlns:a16="http://schemas.microsoft.com/office/drawing/2014/main" id="{C5EFFE11-1790-4D25-ABE8-9A5A2068CD6F}"/>
              </a:ext>
            </a:extLst>
          </p:cNvPr>
          <p:cNvSpPr/>
          <p:nvPr/>
        </p:nvSpPr>
        <p:spPr>
          <a:xfrm>
            <a:off x="3475613" y="4772558"/>
            <a:ext cx="2601157" cy="1258542"/>
          </a:xfrm>
          <a:prstGeom prst="flowChartTerminator">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News: 32</a:t>
            </a:r>
          </a:p>
          <a:p>
            <a:pPr algn="ctr"/>
            <a:r>
              <a:rPr lang="en-US" sz="1600" dirty="0">
                <a:solidFill>
                  <a:schemeClr val="bg1"/>
                </a:solidFill>
                <a:latin typeface="Helvetica Light" panose="020B0403020202020204"/>
              </a:rPr>
              <a:t>Direct: 5</a:t>
            </a:r>
          </a:p>
          <a:p>
            <a:pPr algn="ctr"/>
            <a:r>
              <a:rPr lang="en-US" sz="1600" dirty="0">
                <a:solidFill>
                  <a:schemeClr val="bg1"/>
                </a:solidFill>
                <a:latin typeface="Helvetica Light" panose="020B0403020202020204"/>
              </a:rPr>
              <a:t>Related: 27</a:t>
            </a:r>
          </a:p>
        </p:txBody>
      </p:sp>
      <p:sp>
        <p:nvSpPr>
          <p:cNvPr id="18" name="Slide Number Placeholder 5">
            <a:extLst>
              <a:ext uri="{FF2B5EF4-FFF2-40B4-BE49-F238E27FC236}">
                <a16:creationId xmlns:a16="http://schemas.microsoft.com/office/drawing/2014/main" id="{ED31CA7D-5265-4076-AD16-72AD58D52A6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sp>
        <p:nvSpPr>
          <p:cNvPr id="17" name="TextBox 16">
            <a:extLst>
              <a:ext uri="{FF2B5EF4-FFF2-40B4-BE49-F238E27FC236}">
                <a16:creationId xmlns:a16="http://schemas.microsoft.com/office/drawing/2014/main" id="{F175E82E-37B5-4742-9E7A-BCAE07358943}"/>
              </a:ext>
            </a:extLst>
          </p:cNvPr>
          <p:cNvSpPr txBox="1"/>
          <p:nvPr/>
        </p:nvSpPr>
        <p:spPr>
          <a:xfrm>
            <a:off x="526244" y="6190176"/>
            <a:ext cx="11360956"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Note: news-related trending topics had to be based primarily on a televised event to be attributed to ad-supported TV (ex. Democratic Debate, Impeachment Hearings, interviews on news programs, </a:t>
            </a:r>
            <a:r>
              <a:rPr lang="en-US" dirty="0" err="1">
                <a:solidFill>
                  <a:srgbClr val="1B1464"/>
                </a:solidFill>
              </a:rPr>
              <a:t>etc</a:t>
            </a:r>
            <a:r>
              <a:rPr lang="en-US" dirty="0">
                <a:solidFill>
                  <a:srgbClr val="1B1464"/>
                </a:solidFill>
              </a:rPr>
              <a:t>).</a:t>
            </a:r>
          </a:p>
        </p:txBody>
      </p:sp>
      <p:sp>
        <p:nvSpPr>
          <p:cNvPr id="22" name="Rectangle 21">
            <a:extLst>
              <a:ext uri="{FF2B5EF4-FFF2-40B4-BE49-F238E27FC236}">
                <a16:creationId xmlns:a16="http://schemas.microsoft.com/office/drawing/2014/main" id="{E6C1821F-9692-42EB-80EB-F1DDCEA95AD5}"/>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5254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39" y="-1257"/>
            <a:ext cx="5593493" cy="687040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9693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419366"/>
            <a:ext cx="6060884" cy="1077218"/>
          </a:xfrm>
          <a:prstGeom prst="rect">
            <a:avLst/>
          </a:prstGeom>
          <a:noFill/>
        </p:spPr>
        <p:txBody>
          <a:bodyPr wrap="square" rtlCol="0">
            <a:spAutoFit/>
          </a:bodyPr>
          <a:lstStyle/>
          <a:p>
            <a:pPr lvl="0">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rPr>
              <a:t>Premium </a:t>
            </a:r>
            <a:r>
              <a:rPr kumimoji="0" lang="en-US" sz="1600" b="0" i="0" u="none" strike="noStrike" kern="1200" cap="none" spc="0" normalizeH="0" noProof="0" dirty="0">
                <a:ln>
                  <a:noFill/>
                </a:ln>
                <a:solidFill>
                  <a:prstClr val="white"/>
                </a:solidFill>
                <a:effectLst/>
                <a:uLnTx/>
                <a:uFillTx/>
                <a:latin typeface="Helvetica Light" panose="020B0403020202020204" pitchFamily="34" charset="0"/>
              </a:rPr>
              <a:t>video reflects </a:t>
            </a:r>
            <a:r>
              <a:rPr kumimoji="0" lang="en-US" sz="1600" b="1" i="0" u="none" strike="noStrike" kern="1200" cap="none" spc="0" normalizeH="0" noProof="0" dirty="0">
                <a:ln>
                  <a:noFill/>
                </a:ln>
                <a:solidFill>
                  <a:srgbClr val="E84A99"/>
                </a:solidFill>
                <a:effectLst/>
                <a:uLnTx/>
                <a:uFillTx/>
                <a:latin typeface="Helvetica Light" panose="020B0403020202020204" pitchFamily="34" charset="0"/>
              </a:rPr>
              <a:t>professionally produced content</a:t>
            </a:r>
            <a:r>
              <a:rPr kumimoji="0" lang="en-US" sz="1600" b="0" i="0" u="none" strike="noStrike" kern="1200" cap="none" spc="0" normalizeH="0" noProof="0" dirty="0">
                <a:ln>
                  <a:noFill/>
                </a:ln>
                <a:solidFill>
                  <a:prstClr val="white"/>
                </a:solidFill>
                <a:effectLst/>
                <a:uLnTx/>
                <a:uFillTx/>
                <a:latin typeface="Helvetica Light" panose="020B0403020202020204" pitchFamily="34" charset="0"/>
              </a:rPr>
              <a:t> accessed by consumers via </a:t>
            </a:r>
            <a:r>
              <a:rPr kumimoji="0" lang="en-US" sz="1600" b="1" i="0" u="none" strike="noStrike" kern="1200" cap="none" spc="0" normalizeH="0" noProof="0" dirty="0">
                <a:ln>
                  <a:noFill/>
                </a:ln>
                <a:solidFill>
                  <a:srgbClr val="E84A99"/>
                </a:solidFill>
                <a:effectLst/>
                <a:uLnTx/>
                <a:uFillTx/>
                <a:latin typeface="Helvetica Light" panose="020B0403020202020204" pitchFamily="34" charset="0"/>
              </a:rPr>
              <a:t>various platforms and devices </a:t>
            </a:r>
            <a:r>
              <a:rPr kumimoji="0" lang="en-US" sz="1600" b="0" i="0" u="none" strike="noStrike" kern="1200" cap="none" spc="0" normalizeH="0" noProof="0" dirty="0">
                <a:ln>
                  <a:noFill/>
                </a:ln>
                <a:solidFill>
                  <a:prstClr val="white"/>
                </a:solidFill>
                <a:effectLst/>
                <a:uLnTx/>
                <a:uFillTx/>
                <a:latin typeface="Helvetica Light" panose="020B0403020202020204" pitchFamily="34" charset="0"/>
              </a:rPr>
              <a:t>(e.g. multiscreen TV, streaming services, cinema</a:t>
            </a:r>
            <a:r>
              <a:rPr lang="en-US" sz="1600" dirty="0">
                <a:solidFill>
                  <a:prstClr val="white"/>
                </a:solidFill>
                <a:latin typeface="Helvetica Light" panose="020B0403020202020204" pitchFamily="34" charset="0"/>
              </a:rPr>
              <a:t>) in a curated user experience that reaches highly engaged viewers in a brand-safe context.</a:t>
            </a:r>
            <a:endPar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ndParaRP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3AED645-D3E4-46EB-A52E-B964CCEE8E89}"/>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3ED54650-E124-0942-8B03-A438165B55A6}"/>
              </a:ext>
            </a:extLst>
          </p:cNvPr>
          <p:cNvSpPr/>
          <p:nvPr/>
        </p:nvSpPr>
        <p:spPr>
          <a:xfrm>
            <a:off x="5566912" y="357425"/>
            <a:ext cx="6600373"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How We Define ‘Premium</a:t>
            </a:r>
            <a:r>
              <a:rPr kumimoji="0" lang="en-US" sz="2600" b="1" i="0" u="none" strike="noStrike" kern="1200" cap="none" spc="0" normalizeH="0" noProof="0" dirty="0">
                <a:ln>
                  <a:noFill/>
                </a:ln>
                <a:solidFill>
                  <a:srgbClr val="E84A99"/>
                </a:solidFill>
                <a:effectLst/>
                <a:uLnTx/>
                <a:uFillTx/>
                <a:latin typeface="Helvetica" pitchFamily="2" charset="0"/>
                <a:ea typeface="+mn-ea"/>
                <a:cs typeface="+mn-cs"/>
              </a:rPr>
              <a:t> 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noProof="0" dirty="0">
                <a:ln>
                  <a:noFill/>
                </a:ln>
                <a:solidFill>
                  <a:srgbClr val="E84A99"/>
                </a:solidFill>
                <a:effectLst/>
                <a:uLnTx/>
                <a:uFillTx/>
                <a:latin typeface="Helvetica" pitchFamily="2" charset="0"/>
                <a:ea typeface="+mn-ea"/>
                <a:cs typeface="+mn-cs"/>
              </a:rPr>
              <a:t>For This Analysis</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57BF988E-6C65-4942-8379-2C3E0A39A60D}"/>
              </a:ext>
            </a:extLst>
          </p:cNvPr>
          <p:cNvSpPr txBox="1"/>
          <p:nvPr/>
        </p:nvSpPr>
        <p:spPr>
          <a:xfrm>
            <a:off x="5788477" y="2820469"/>
            <a:ext cx="6211784" cy="338554"/>
          </a:xfrm>
          <a:prstGeom prst="rect">
            <a:avLst/>
          </a:prstGeom>
          <a:noFill/>
        </p:spPr>
        <p:txBody>
          <a:bodyPr wrap="square" rtlCol="0">
            <a:spAutoFit/>
          </a:bodyPr>
          <a:lstStyle/>
          <a:p>
            <a:pPr lvl="0" algn="ctr">
              <a:defRPr/>
            </a:pPr>
            <a:r>
              <a:rPr kumimoji="0" lang="en-US" sz="1600" b="0" i="1" u="sng" strike="noStrike" kern="1200" cap="none" spc="0" normalizeH="0" baseline="0" noProof="0" dirty="0">
                <a:ln>
                  <a:noFill/>
                </a:ln>
                <a:solidFill>
                  <a:srgbClr val="E84A99"/>
                </a:solidFill>
                <a:effectLst/>
                <a:uLnTx/>
                <a:uFillTx/>
                <a:latin typeface="Helvetica Light" panose="020B0403020202020204" pitchFamily="34" charset="0"/>
              </a:rPr>
              <a:t>Examples</a:t>
            </a:r>
            <a:r>
              <a:rPr kumimoji="0" lang="en-US" sz="1600" b="0" i="0" u="sng" strike="noStrike" kern="1200" cap="none" spc="0" normalizeH="0" baseline="0" noProof="0" dirty="0">
                <a:ln>
                  <a:noFill/>
                </a:ln>
                <a:solidFill>
                  <a:srgbClr val="E84A99"/>
                </a:solidFill>
                <a:effectLst/>
                <a:uLnTx/>
                <a:uFillTx/>
                <a:latin typeface="Helvetica Light" panose="020B0403020202020204" pitchFamily="34" charset="0"/>
              </a:rPr>
              <a:t> Of Premium Video Platforms &amp; Properties</a:t>
            </a:r>
            <a:r>
              <a:rPr kumimoji="0" lang="en-US" sz="1600" b="0" i="0" u="sng" strike="noStrike" kern="1200" cap="none" spc="0" normalizeH="0" noProof="0" dirty="0">
                <a:ln>
                  <a:noFill/>
                </a:ln>
                <a:solidFill>
                  <a:srgbClr val="E84A99"/>
                </a:solidFill>
                <a:effectLst/>
                <a:uLnTx/>
                <a:uFillTx/>
                <a:latin typeface="Helvetica Light" panose="020B0403020202020204" pitchFamily="34" charset="0"/>
              </a:rPr>
              <a:t>*</a:t>
            </a:r>
            <a:endParaRPr kumimoji="0" lang="en-US" sz="1600" b="0" i="0" u="sng" strike="noStrike" kern="1200" cap="none" spc="0" normalizeH="0" baseline="0" noProof="0" dirty="0">
              <a:ln>
                <a:noFill/>
              </a:ln>
              <a:solidFill>
                <a:srgbClr val="E84A99"/>
              </a:solidFill>
              <a:effectLst/>
              <a:uLnTx/>
              <a:uFillTx/>
              <a:latin typeface="Helvetica Light" panose="020B0403020202020204" pitchFamily="34" charset="0"/>
            </a:endParaRPr>
          </a:p>
        </p:txBody>
      </p:sp>
      <p:sp>
        <p:nvSpPr>
          <p:cNvPr id="19" name="Rectangle: Rounded Corners 5">
            <a:extLst>
              <a:ext uri="{FF2B5EF4-FFF2-40B4-BE49-F238E27FC236}">
                <a16:creationId xmlns:a16="http://schemas.microsoft.com/office/drawing/2014/main" id="{AB581CE2-25C8-420D-B024-55CAC1C2E1D6}"/>
              </a:ext>
            </a:extLst>
          </p:cNvPr>
          <p:cNvSpPr/>
          <p:nvPr/>
        </p:nvSpPr>
        <p:spPr>
          <a:xfrm>
            <a:off x="5788477" y="3725113"/>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pic>
        <p:nvPicPr>
          <p:cNvPr id="15" name="Picture 2" descr="Image result for espn+ logo&quot;">
            <a:extLst>
              <a:ext uri="{FF2B5EF4-FFF2-40B4-BE49-F238E27FC236}">
                <a16:creationId xmlns:a16="http://schemas.microsoft.com/office/drawing/2014/main" id="{C8D56C9F-6910-4D7E-A875-2E338BBC13D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087298" y="3868712"/>
            <a:ext cx="794789" cy="166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disney+ logo&quot;">
            <a:extLst>
              <a:ext uri="{FF2B5EF4-FFF2-40B4-BE49-F238E27FC236}">
                <a16:creationId xmlns:a16="http://schemas.microsoft.com/office/drawing/2014/main" id="{58A3C861-7E33-490A-B69A-82643F38D36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866075" y="3769982"/>
            <a:ext cx="727961" cy="363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netflix logo&quot;">
            <a:extLst>
              <a:ext uri="{FF2B5EF4-FFF2-40B4-BE49-F238E27FC236}">
                <a16:creationId xmlns:a16="http://schemas.microsoft.com/office/drawing/2014/main" id="{8DF61179-ADB9-4ADC-9ECF-01DA8DAB76D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554908" y="3725113"/>
            <a:ext cx="806610" cy="4537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hudder logo&quot;">
            <a:extLst>
              <a:ext uri="{FF2B5EF4-FFF2-40B4-BE49-F238E27FC236}">
                <a16:creationId xmlns:a16="http://schemas.microsoft.com/office/drawing/2014/main" id="{E79C3F59-7BAB-4029-B831-B9FA41B1A8B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958898" y="3869329"/>
            <a:ext cx="1001735" cy="1652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azon prime video logo"/>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9364817" y="3776622"/>
            <a:ext cx="625422" cy="3507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5">
            <a:extLst>
              <a:ext uri="{FF2B5EF4-FFF2-40B4-BE49-F238E27FC236}">
                <a16:creationId xmlns:a16="http://schemas.microsoft.com/office/drawing/2014/main" id="{AB581CE2-25C8-420D-B024-55CAC1C2E1D6}"/>
              </a:ext>
            </a:extLst>
          </p:cNvPr>
          <p:cNvSpPr/>
          <p:nvPr/>
        </p:nvSpPr>
        <p:spPr>
          <a:xfrm>
            <a:off x="5788477" y="3184300"/>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sp>
        <p:nvSpPr>
          <p:cNvPr id="22" name="Rectangle: Rounded Corners 5">
            <a:extLst>
              <a:ext uri="{FF2B5EF4-FFF2-40B4-BE49-F238E27FC236}">
                <a16:creationId xmlns:a16="http://schemas.microsoft.com/office/drawing/2014/main" id="{AB581CE2-25C8-420D-B024-55CAC1C2E1D6}"/>
              </a:ext>
            </a:extLst>
          </p:cNvPr>
          <p:cNvSpPr/>
          <p:nvPr/>
        </p:nvSpPr>
        <p:spPr>
          <a:xfrm>
            <a:off x="5788477" y="4265926"/>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sp>
        <p:nvSpPr>
          <p:cNvPr id="23" name="Rectangle: Rounded Corners 5">
            <a:extLst>
              <a:ext uri="{FF2B5EF4-FFF2-40B4-BE49-F238E27FC236}">
                <a16:creationId xmlns:a16="http://schemas.microsoft.com/office/drawing/2014/main" id="{AB581CE2-25C8-420D-B024-55CAC1C2E1D6}"/>
              </a:ext>
            </a:extLst>
          </p:cNvPr>
          <p:cNvSpPr/>
          <p:nvPr/>
        </p:nvSpPr>
        <p:spPr>
          <a:xfrm>
            <a:off x="5788477" y="4806739"/>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sp>
        <p:nvSpPr>
          <p:cNvPr id="24" name="Rectangle: Rounded Corners 5">
            <a:extLst>
              <a:ext uri="{FF2B5EF4-FFF2-40B4-BE49-F238E27FC236}">
                <a16:creationId xmlns:a16="http://schemas.microsoft.com/office/drawing/2014/main" id="{AB581CE2-25C8-420D-B024-55CAC1C2E1D6}"/>
              </a:ext>
            </a:extLst>
          </p:cNvPr>
          <p:cNvSpPr/>
          <p:nvPr/>
        </p:nvSpPr>
        <p:spPr>
          <a:xfrm>
            <a:off x="5788477" y="5347552"/>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pic>
        <p:nvPicPr>
          <p:cNvPr id="7" name="Picture 6"/>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725195" y="3193263"/>
            <a:ext cx="429585" cy="429585"/>
          </a:xfrm>
          <a:prstGeom prst="rect">
            <a:avLst/>
          </a:prstGeom>
        </p:spPr>
      </p:pic>
      <p:pic>
        <p:nvPicPr>
          <p:cNvPr id="1030" name="Picture 6" descr="Image result for cbs logo"/>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7783571" y="3285343"/>
            <a:ext cx="833659" cy="2628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marvel&quot;">
            <a:extLst>
              <a:ext uri="{FF2B5EF4-FFF2-40B4-BE49-F238E27FC236}">
                <a16:creationId xmlns:a16="http://schemas.microsoft.com/office/drawing/2014/main" id="{5E92AFBD-E77E-4789-8264-E0EEF9B75649}"/>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8643126" y="4335407"/>
            <a:ext cx="778409" cy="3164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20th century fox&quot;">
            <a:extLst>
              <a:ext uri="{FF2B5EF4-FFF2-40B4-BE49-F238E27FC236}">
                <a16:creationId xmlns:a16="http://schemas.microsoft.com/office/drawing/2014/main" id="{BD6C4D43-FC1D-4287-B6CC-F782F7C2E4FD}"/>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601784" y="4304874"/>
            <a:ext cx="552996" cy="3775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Image result for lionsgate&quot;">
            <a:extLst>
              <a:ext uri="{FF2B5EF4-FFF2-40B4-BE49-F238E27FC236}">
                <a16:creationId xmlns:a16="http://schemas.microsoft.com/office/drawing/2014/main" id="{A56123EE-D3BD-4962-995C-5110820CD5D6}"/>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339010" y="4295032"/>
            <a:ext cx="697047" cy="3972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Image result for walt disney studios motion pictures&quot;">
            <a:extLst>
              <a:ext uri="{FF2B5EF4-FFF2-40B4-BE49-F238E27FC236}">
                <a16:creationId xmlns:a16="http://schemas.microsoft.com/office/drawing/2014/main" id="{19328EFC-0680-4216-9E92-7E429E4A37C6}"/>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7773173" y="4227139"/>
            <a:ext cx="907215" cy="51654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856156" y="3229312"/>
            <a:ext cx="2004636"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Ad-Supported TV</a:t>
            </a:r>
          </a:p>
        </p:txBody>
      </p:sp>
      <p:sp>
        <p:nvSpPr>
          <p:cNvPr id="37" name="Rectangle 36"/>
          <p:cNvSpPr/>
          <p:nvPr/>
        </p:nvSpPr>
        <p:spPr>
          <a:xfrm>
            <a:off x="5765323" y="3777075"/>
            <a:ext cx="2186303"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Streaming Services</a:t>
            </a:r>
          </a:p>
        </p:txBody>
      </p:sp>
      <p:sp>
        <p:nvSpPr>
          <p:cNvPr id="38" name="Rectangle 37"/>
          <p:cNvSpPr/>
          <p:nvPr/>
        </p:nvSpPr>
        <p:spPr>
          <a:xfrm>
            <a:off x="5856156" y="4312354"/>
            <a:ext cx="2004636"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Cinema</a:t>
            </a:r>
          </a:p>
        </p:txBody>
      </p:sp>
      <p:sp>
        <p:nvSpPr>
          <p:cNvPr id="39" name="Rectangle 38"/>
          <p:cNvSpPr/>
          <p:nvPr/>
        </p:nvSpPr>
        <p:spPr>
          <a:xfrm>
            <a:off x="6400311" y="4839023"/>
            <a:ext cx="932040"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Pay-TV</a:t>
            </a:r>
          </a:p>
        </p:txBody>
      </p:sp>
      <p:sp>
        <p:nvSpPr>
          <p:cNvPr id="27" name="Rectangle 26"/>
          <p:cNvSpPr/>
          <p:nvPr/>
        </p:nvSpPr>
        <p:spPr>
          <a:xfrm>
            <a:off x="6028760" y="5382270"/>
            <a:ext cx="1659429" cy="369332"/>
          </a:xfrm>
          <a:prstGeom prst="rect">
            <a:avLst/>
          </a:prstGeom>
        </p:spPr>
        <p:txBody>
          <a:bodyPr wrap="none">
            <a:spAutoFit/>
          </a:bodyPr>
          <a:lstStyle/>
          <a:p>
            <a:pPr algn="ctr"/>
            <a:r>
              <a:rPr lang="en-US" dirty="0">
                <a:solidFill>
                  <a:srgbClr val="E84A99"/>
                </a:solidFill>
                <a:latin typeface="Helvetica Light" panose="020B0403020202020204" pitchFamily="34" charset="0"/>
              </a:rPr>
              <a:t>Video Gaming</a:t>
            </a:r>
          </a:p>
        </p:txBody>
      </p:sp>
      <p:pic>
        <p:nvPicPr>
          <p:cNvPr id="1040" name="Picture 16" descr="Image result for warner bros movie logo"/>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11177126" y="4295033"/>
            <a:ext cx="710707" cy="3972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2" descr="Image result for hbo logo&quot;">
            <a:extLst>
              <a:ext uri="{FF2B5EF4-FFF2-40B4-BE49-F238E27FC236}">
                <a16:creationId xmlns:a16="http://schemas.microsoft.com/office/drawing/2014/main" id="{A77DE1A3-8583-48E3-8A60-569BC1BD8742}"/>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859485" y="4826931"/>
            <a:ext cx="818782" cy="4093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howtime logo"/>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668841" y="4884865"/>
            <a:ext cx="819136" cy="29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inemax logo"/>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1095507" y="4874169"/>
            <a:ext cx="872746" cy="3149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Epix logo"/>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10441837" y="4885152"/>
            <a:ext cx="585900" cy="292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rz logo"/>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9560719" y="4918009"/>
            <a:ext cx="813348" cy="227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microsoft logo"/>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7922579" y="5481429"/>
            <a:ext cx="820903" cy="2198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sony logo"/>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p:blipFill>
        <p:spPr bwMode="auto">
          <a:xfrm>
            <a:off x="8861082" y="5523243"/>
            <a:ext cx="723923" cy="136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ea logo"/>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9699752" y="5456795"/>
            <a:ext cx="622360" cy="2690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activision logo"/>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10399094" y="5509232"/>
            <a:ext cx="636963" cy="1642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nintendo logo"/>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1078627" y="5245875"/>
            <a:ext cx="928498" cy="69093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807689" y="6166334"/>
            <a:ext cx="6211785"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*Note: Premium Video examples shown above are for illustrative purposes only and do not necessarily reflect the same platforms included within this analysis.</a:t>
            </a:r>
          </a:p>
        </p:txBody>
      </p:sp>
      <p:pic>
        <p:nvPicPr>
          <p:cNvPr id="28" name="Picture 6" descr="Image result for tnt logo"/>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11279532" y="3193263"/>
            <a:ext cx="433951" cy="4339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cnn logo png">
            <a:extLst>
              <a:ext uri="{FF2B5EF4-FFF2-40B4-BE49-F238E27FC236}">
                <a16:creationId xmlns:a16="http://schemas.microsoft.com/office/drawing/2014/main" id="{202BB833-D463-4668-BD69-654F4778E389}"/>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8800470" y="3263393"/>
            <a:ext cx="662061" cy="308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lc logo png">
            <a:extLst>
              <a:ext uri="{FF2B5EF4-FFF2-40B4-BE49-F238E27FC236}">
                <a16:creationId xmlns:a16="http://schemas.microsoft.com/office/drawing/2014/main" id="{B31F874C-8DB0-4B74-A72A-9BC6C070899B}"/>
              </a:ext>
            </a:extLst>
          </p:cNvPr>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10399094" y="3243298"/>
            <a:ext cx="671055" cy="34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0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2" y="357425"/>
            <a:ext cx="11475846" cy="892552"/>
          </a:xfrm>
          <a:prstGeom prst="rect">
            <a:avLst/>
          </a:prstGeom>
        </p:spPr>
        <p:txBody>
          <a:bodyPr wrap="square">
            <a:spAutoFit/>
          </a:bodyPr>
          <a:lstStyle/>
          <a:p>
            <a:r>
              <a:rPr lang="en-US" sz="2600" b="1" dirty="0">
                <a:solidFill>
                  <a:srgbClr val="E84A99"/>
                </a:solidFill>
                <a:latin typeface="Helvetica" pitchFamily="2" charset="0"/>
              </a:rPr>
              <a:t>Three</a:t>
            </a:r>
            <a:r>
              <a:rPr lang="en-US" sz="2600" b="1" dirty="0">
                <a:solidFill>
                  <a:srgbClr val="1B1464"/>
                </a:solidFill>
                <a:latin typeface="Helvetica" pitchFamily="2" charset="0"/>
              </a:rPr>
              <a:t> official ad-supported TV shows or sports/news events hashtags trended in the top 10 on an average night during the four-week analysis</a:t>
            </a:r>
            <a:endParaRPr lang="en-US" sz="2600" b="1" dirty="0">
              <a:solidFill>
                <a:srgbClr val="E84A99"/>
              </a:solidFill>
              <a:latin typeface="Helvetica" pitchFamily="2" charset="0"/>
            </a:endParaRPr>
          </a:p>
        </p:txBody>
      </p:sp>
      <p:graphicFrame>
        <p:nvGraphicFramePr>
          <p:cNvPr id="2" name="Table 3">
            <a:extLst>
              <a:ext uri="{FF2B5EF4-FFF2-40B4-BE49-F238E27FC236}">
                <a16:creationId xmlns:a16="http://schemas.microsoft.com/office/drawing/2014/main" id="{5713D5F1-2F70-4471-ABD3-97C10D8F46FA}"/>
              </a:ext>
            </a:extLst>
          </p:cNvPr>
          <p:cNvGraphicFramePr>
            <a:graphicFrameLocks noGrp="1"/>
          </p:cNvGraphicFramePr>
          <p:nvPr>
            <p:extLst>
              <p:ext uri="{D42A27DB-BD31-4B8C-83A1-F6EECF244321}">
                <p14:modId xmlns:p14="http://schemas.microsoft.com/office/powerpoint/2010/main" val="687909740"/>
              </p:ext>
            </p:extLst>
          </p:nvPr>
        </p:nvGraphicFramePr>
        <p:xfrm>
          <a:off x="413302" y="1853441"/>
          <a:ext cx="4082498" cy="4412229"/>
        </p:xfrm>
        <a:graphic>
          <a:graphicData uri="http://schemas.openxmlformats.org/drawingml/2006/table">
            <a:tbl>
              <a:tblPr firstRow="1" bandRow="1">
                <a:tableStyleId>{5C22544A-7EE6-4342-B048-85BDC9FD1C3A}</a:tableStyleId>
              </a:tblPr>
              <a:tblGrid>
                <a:gridCol w="2041249">
                  <a:extLst>
                    <a:ext uri="{9D8B030D-6E8A-4147-A177-3AD203B41FA5}">
                      <a16:colId xmlns:a16="http://schemas.microsoft.com/office/drawing/2014/main" val="3756742388"/>
                    </a:ext>
                  </a:extLst>
                </a:gridCol>
                <a:gridCol w="2041249">
                  <a:extLst>
                    <a:ext uri="{9D8B030D-6E8A-4147-A177-3AD203B41FA5}">
                      <a16:colId xmlns:a16="http://schemas.microsoft.com/office/drawing/2014/main" val="3743098569"/>
                    </a:ext>
                  </a:extLst>
                </a:gridCol>
              </a:tblGrid>
              <a:tr h="272032">
                <a:tc gridSpan="2">
                  <a:txBody>
                    <a:bodyPr/>
                    <a:lstStyle/>
                    <a:p>
                      <a:pPr algn="ctr"/>
                      <a:r>
                        <a:rPr lang="en-US" b="0" dirty="0">
                          <a:solidFill>
                            <a:schemeClr val="bg1"/>
                          </a:solidFill>
                          <a:latin typeface="Helvetica Light" panose="020B0403020202020204"/>
                        </a:rPr>
                        <a:t>Entertainment (42)</a:t>
                      </a:r>
                    </a:p>
                  </a:txBody>
                  <a:tcPr anchor="ctr">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lnTlToBr w="12700" cmpd="sng">
                      <a:noFill/>
                      <a:prstDash val="solid"/>
                    </a:lnTlToBr>
                    <a:lnBlToTr w="12700" cmpd="sng">
                      <a:noFill/>
                      <a:prstDash val="solid"/>
                    </a:lnBlToTr>
                    <a:solidFill>
                      <a:srgbClr val="00C0F3"/>
                    </a:solidFill>
                  </a:tcPr>
                </a:tc>
                <a:tc hMerge="1">
                  <a:txBody>
                    <a:bodyPr/>
                    <a:lstStyle/>
                    <a:p>
                      <a:endParaRPr lang="en-US" dirty="0"/>
                    </a:p>
                  </a:txBody>
                  <a:tcPr/>
                </a:tc>
                <a:extLst>
                  <a:ext uri="{0D108BD9-81ED-4DB2-BD59-A6C34878D82A}">
                    <a16:rowId xmlns:a16="http://schemas.microsoft.com/office/drawing/2014/main" val="3587584301"/>
                  </a:ext>
                </a:extLst>
              </a:tr>
              <a:tr h="192689">
                <a:tc>
                  <a:txBody>
                    <a:bodyPr/>
                    <a:lstStyle/>
                    <a:p>
                      <a:pPr algn="l" fontAlgn="b"/>
                      <a:r>
                        <a:rPr lang="en-US" sz="1100" b="0" i="0" u="none" strike="noStrike" dirty="0">
                          <a:solidFill>
                            <a:srgbClr val="000000"/>
                          </a:solidFill>
                          <a:effectLst/>
                          <a:latin typeface="Helvetica Light" panose="020B0403020202020204"/>
                        </a:rPr>
                        <a:t>#90DayFiance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#Married2Med</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666538413"/>
                  </a:ext>
                </a:extLst>
              </a:tr>
              <a:tr h="192689">
                <a:tc>
                  <a:txBody>
                    <a:bodyPr/>
                    <a:lstStyle/>
                    <a:p>
                      <a:pPr algn="l" fontAlgn="b"/>
                      <a:r>
                        <a:rPr lang="en-US" sz="1100" b="0" i="0" u="none" strike="noStrike" dirty="0">
                          <a:solidFill>
                            <a:srgbClr val="000000"/>
                          </a:solidFill>
                          <a:effectLst/>
                          <a:latin typeface="Helvetica Light" panose="020B0403020202020204"/>
                        </a:rPr>
                        <a:t>#911onFOX</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#MissAmerica2020</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912510581"/>
                  </a:ext>
                </a:extLst>
              </a:tr>
              <a:tr h="192689">
                <a:tc>
                  <a:txBody>
                    <a:bodyPr/>
                    <a:lstStyle/>
                    <a:p>
                      <a:pPr algn="l" fontAlgn="b"/>
                      <a:r>
                        <a:rPr lang="en-US" sz="1100" b="0" i="0" u="none" strike="noStrike">
                          <a:solidFill>
                            <a:srgbClr val="000000"/>
                          </a:solidFill>
                          <a:effectLst/>
                          <a:latin typeface="Helvetica Light" panose="020B0403020202020204"/>
                        </a:rPr>
                        <a:t>#AChristmasStory</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#MissUniverse2019</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542244977"/>
                  </a:ext>
                </a:extLst>
              </a:tr>
              <a:tr h="192689">
                <a:tc>
                  <a:txBody>
                    <a:bodyPr/>
                    <a:lstStyle/>
                    <a:p>
                      <a:pPr algn="l" fontAlgn="b"/>
                      <a:r>
                        <a:rPr lang="en-US" sz="1100" b="0" i="0" u="none" strike="noStrike">
                          <a:solidFill>
                            <a:srgbClr val="000000"/>
                          </a:solidFill>
                          <a:effectLst/>
                          <a:latin typeface="Helvetica Light" panose="020B0403020202020204"/>
                        </a:rPr>
                        <a:t>#AEWDynamite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#MrRobot</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3688880982"/>
                  </a:ext>
                </a:extLst>
              </a:tr>
              <a:tr h="192689">
                <a:tc>
                  <a:txBody>
                    <a:bodyPr/>
                    <a:lstStyle/>
                    <a:p>
                      <a:pPr algn="l" fontAlgn="b"/>
                      <a:r>
                        <a:rPr lang="en-US" sz="1100" b="0" i="0" u="none" strike="noStrike">
                          <a:solidFill>
                            <a:srgbClr val="000000"/>
                          </a:solidFill>
                          <a:effectLst/>
                          <a:latin typeface="Helvetica Light" panose="020B0403020202020204"/>
                        </a:rPr>
                        <a:t>#Arrow</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#readytolove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50118072"/>
                  </a:ext>
                </a:extLst>
              </a:tr>
              <a:tr h="192689">
                <a:tc>
                  <a:txBody>
                    <a:bodyPr/>
                    <a:lstStyle/>
                    <a:p>
                      <a:pPr algn="l" fontAlgn="b"/>
                      <a:r>
                        <a:rPr lang="en-US" sz="1100" b="0" i="0" u="none" strike="noStrike">
                          <a:solidFill>
                            <a:srgbClr val="000000"/>
                          </a:solidFill>
                          <a:effectLst/>
                          <a:latin typeface="Helvetica Light" panose="020B0403020202020204"/>
                        </a:rPr>
                        <a:t>#BlackLightning</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#RHOA</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98835928"/>
                  </a:ext>
                </a:extLst>
              </a:tr>
              <a:tr h="192689">
                <a:tc>
                  <a:txBody>
                    <a:bodyPr/>
                    <a:lstStyle/>
                    <a:p>
                      <a:pPr algn="l" fontAlgn="b"/>
                      <a:r>
                        <a:rPr lang="en-US" sz="1100" b="0" i="0" u="none" strike="noStrike">
                          <a:solidFill>
                            <a:srgbClr val="000000"/>
                          </a:solidFill>
                          <a:effectLst/>
                          <a:latin typeface="Helvetica Light" panose="020B0403020202020204"/>
                        </a:rPr>
                        <a:t>#BradPaisleySpecial</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#RHOC</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440476285"/>
                  </a:ext>
                </a:extLst>
              </a:tr>
              <a:tr h="192689">
                <a:tc>
                  <a:txBody>
                    <a:bodyPr/>
                    <a:lstStyle/>
                    <a:p>
                      <a:pPr algn="l" fontAlgn="b"/>
                      <a:r>
                        <a:rPr lang="en-US" sz="1100" b="0" i="0" u="none" strike="noStrike">
                          <a:solidFill>
                            <a:srgbClr val="000000"/>
                          </a:solidFill>
                          <a:effectLst/>
                          <a:latin typeface="Helvetica Light" panose="020B0403020202020204"/>
                        </a:rPr>
                        <a:t>#CharlieBrownChristmas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#Riverdale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057052005"/>
                  </a:ext>
                </a:extLst>
              </a:tr>
              <a:tr h="192689">
                <a:tc>
                  <a:txBody>
                    <a:bodyPr/>
                    <a:lstStyle/>
                    <a:p>
                      <a:pPr algn="l" fontAlgn="b"/>
                      <a:r>
                        <a:rPr lang="en-US" sz="1100" b="0" i="0" u="none" strike="noStrike" dirty="0">
                          <a:solidFill>
                            <a:srgbClr val="000000"/>
                          </a:solidFill>
                          <a:effectLst/>
                          <a:latin typeface="Helvetica Light" panose="020B0403020202020204"/>
                        </a:rPr>
                        <a:t>#ChristmasTown</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#Smackdown</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4100535204"/>
                  </a:ext>
                </a:extLst>
              </a:tr>
              <a:tr h="192689">
                <a:tc>
                  <a:txBody>
                    <a:bodyPr/>
                    <a:lstStyle/>
                    <a:p>
                      <a:pPr algn="l" fontAlgn="b"/>
                      <a:r>
                        <a:rPr lang="en-US" sz="1100" b="0" i="0" u="none" strike="noStrike">
                          <a:solidFill>
                            <a:srgbClr val="000000"/>
                          </a:solidFill>
                          <a:effectLst/>
                          <a:latin typeface="Helvetica Light" panose="020B0403020202020204"/>
                        </a:rPr>
                        <a:t>#CrisisInfiniteEarths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#SmackDownOnFox</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771860625"/>
                  </a:ext>
                </a:extLst>
              </a:tr>
              <a:tr h="192689">
                <a:tc>
                  <a:txBody>
                    <a:bodyPr/>
                    <a:lstStyle/>
                    <a:p>
                      <a:pPr algn="l" fontAlgn="b"/>
                      <a:r>
                        <a:rPr lang="en-US" sz="1100" b="0" i="0" u="none" strike="noStrike" dirty="0">
                          <a:solidFill>
                            <a:srgbClr val="000000"/>
                          </a:solidFill>
                          <a:effectLst/>
                          <a:latin typeface="Helvetica Light" panose="020B0403020202020204"/>
                        </a:rPr>
                        <a:t>#CrisisOnInfiniteEarths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#StevenUniverseFuture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987925121"/>
                  </a:ext>
                </a:extLst>
              </a:tr>
              <a:tr h="192689">
                <a:tc>
                  <a:txBody>
                    <a:bodyPr/>
                    <a:lstStyle/>
                    <a:p>
                      <a:pPr algn="l" fontAlgn="b"/>
                      <a:r>
                        <a:rPr lang="en-US" sz="1100" b="0" i="0" u="none" strike="noStrike">
                          <a:solidFill>
                            <a:srgbClr val="000000"/>
                          </a:solidFill>
                          <a:effectLst/>
                          <a:latin typeface="Helvetica Light" panose="020B0403020202020204"/>
                        </a:rPr>
                        <a:t>#EllensGreatestNight</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#Supernatural</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262996104"/>
                  </a:ext>
                </a:extLst>
              </a:tr>
              <a:tr h="192689">
                <a:tc>
                  <a:txBody>
                    <a:bodyPr/>
                    <a:lstStyle/>
                    <a:p>
                      <a:pPr algn="l" fontAlgn="b"/>
                      <a:r>
                        <a:rPr lang="en-US" sz="1100" b="0" i="0" u="none" strike="noStrike">
                          <a:solidFill>
                            <a:srgbClr val="000000"/>
                          </a:solidFill>
                          <a:effectLst/>
                          <a:latin typeface="Helvetica Light" panose="020B0403020202020204"/>
                        </a:rPr>
                        <a:t>#Empire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#Survivor</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660129427"/>
                  </a:ext>
                </a:extLst>
              </a:tr>
              <a:tr h="192689">
                <a:tc>
                  <a:txBody>
                    <a:bodyPr/>
                    <a:lstStyle/>
                    <a:p>
                      <a:pPr algn="l" fontAlgn="b"/>
                      <a:r>
                        <a:rPr lang="en-US" sz="1100" b="0" i="0" u="none" strike="noStrike">
                          <a:solidFill>
                            <a:srgbClr val="000000"/>
                          </a:solidFill>
                          <a:effectLst/>
                          <a:latin typeface="Helvetica Light" panose="020B0403020202020204"/>
                        </a:rPr>
                        <a:t>#iHeartJingleBall</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#SurvivorFinale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575133601"/>
                  </a:ext>
                </a:extLst>
              </a:tr>
              <a:tr h="192689">
                <a:tc>
                  <a:txBody>
                    <a:bodyPr/>
                    <a:lstStyle/>
                    <a:p>
                      <a:pPr algn="l" fontAlgn="b"/>
                      <a:r>
                        <a:rPr lang="en-US" sz="1100" b="0" i="0" u="none" strike="noStrike">
                          <a:solidFill>
                            <a:srgbClr val="000000"/>
                          </a:solidFill>
                          <a:effectLst/>
                          <a:latin typeface="Helvetica Light" panose="020B0403020202020204"/>
                        </a:rPr>
                        <a:t>#ItsAWonderfulLife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#TheChallenge34</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226781577"/>
                  </a:ext>
                </a:extLst>
              </a:tr>
              <a:tr h="192689">
                <a:tc>
                  <a:txBody>
                    <a:bodyPr/>
                    <a:lstStyle/>
                    <a:p>
                      <a:pPr algn="l" fontAlgn="b"/>
                      <a:r>
                        <a:rPr lang="en-US" sz="1100" b="0" i="0" u="none" strike="noStrike">
                          <a:solidFill>
                            <a:srgbClr val="000000"/>
                          </a:solidFill>
                          <a:effectLst/>
                          <a:latin typeface="Helvetica Light" panose="020B0403020202020204"/>
                        </a:rPr>
                        <a:t>#KCHonors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#TheFlash</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973807309"/>
                  </a:ext>
                </a:extLst>
              </a:tr>
              <a:tr h="192689">
                <a:tc>
                  <a:txBody>
                    <a:bodyPr/>
                    <a:lstStyle/>
                    <a:p>
                      <a:pPr algn="l" fontAlgn="b"/>
                      <a:r>
                        <a:rPr lang="en-US" sz="1100" b="0" i="0" u="none" strike="noStrike">
                          <a:solidFill>
                            <a:srgbClr val="000000"/>
                          </a:solidFill>
                          <a:effectLst/>
                          <a:latin typeface="Helvetica Light" panose="020B0403020202020204"/>
                        </a:rPr>
                        <a:t>#LAMH</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#TheMaskedSinger</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3725905037"/>
                  </a:ext>
                </a:extLst>
              </a:tr>
              <a:tr h="192689">
                <a:tc>
                  <a:txBody>
                    <a:bodyPr/>
                    <a:lstStyle/>
                    <a:p>
                      <a:pPr algn="l" fontAlgn="b"/>
                      <a:r>
                        <a:rPr lang="en-US" sz="1100" b="0" i="0" u="none" strike="noStrike">
                          <a:solidFill>
                            <a:srgbClr val="000000"/>
                          </a:solidFill>
                          <a:effectLst/>
                          <a:latin typeface="Helvetica Light" panose="020B0403020202020204"/>
                        </a:rPr>
                        <a:t>#LHHHReunion</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#TheVoice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557935426"/>
                  </a:ext>
                </a:extLst>
              </a:tr>
              <a:tr h="192689">
                <a:tc>
                  <a:txBody>
                    <a:bodyPr/>
                    <a:lstStyle/>
                    <a:p>
                      <a:pPr algn="l" fontAlgn="b"/>
                      <a:r>
                        <a:rPr lang="en-US" sz="1100" b="0" i="0" u="none" strike="noStrike">
                          <a:solidFill>
                            <a:srgbClr val="000000"/>
                          </a:solidFill>
                          <a:effectLst/>
                          <a:latin typeface="Helvetica Light" panose="020B0403020202020204"/>
                        </a:rPr>
                        <a:t>#LHHNY</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#VoiceFinale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004832026"/>
                  </a:ext>
                </a:extLst>
              </a:tr>
              <a:tr h="192689">
                <a:tc>
                  <a:txBody>
                    <a:bodyPr/>
                    <a:lstStyle/>
                    <a:p>
                      <a:pPr algn="l" fontAlgn="b"/>
                      <a:r>
                        <a:rPr lang="en-US" sz="1100" b="0" i="0" u="none" strike="noStrike">
                          <a:solidFill>
                            <a:srgbClr val="000000"/>
                          </a:solidFill>
                          <a:effectLst/>
                          <a:latin typeface="Helvetica Light" panose="020B0403020202020204"/>
                        </a:rPr>
                        <a:t>#LiveInFrontofaStudioAudience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#wheeloffortune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418055806"/>
                  </a:ext>
                </a:extLst>
              </a:tr>
              <a:tr h="192689">
                <a:tc>
                  <a:txBody>
                    <a:bodyPr/>
                    <a:lstStyle/>
                    <a:p>
                      <a:pPr algn="l" fontAlgn="b"/>
                      <a:r>
                        <a:rPr lang="en-US" sz="1100" b="0" i="0" u="none" strike="noStrike" dirty="0">
                          <a:solidFill>
                            <a:srgbClr val="000000"/>
                          </a:solidFill>
                          <a:effectLst/>
                          <a:latin typeface="Helvetica Light" panose="020B0403020202020204"/>
                        </a:rPr>
                        <a:t>#LivePD</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#WWENXT</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945399109"/>
                  </a:ext>
                </a:extLst>
              </a:tr>
            </a:tbl>
          </a:graphicData>
        </a:graphic>
      </p:graphicFrame>
      <p:graphicFrame>
        <p:nvGraphicFramePr>
          <p:cNvPr id="16" name="Table 3">
            <a:extLst>
              <a:ext uri="{FF2B5EF4-FFF2-40B4-BE49-F238E27FC236}">
                <a16:creationId xmlns:a16="http://schemas.microsoft.com/office/drawing/2014/main" id="{2AD7D7D2-7177-4210-A8DB-B90966F8B51F}"/>
              </a:ext>
            </a:extLst>
          </p:cNvPr>
          <p:cNvGraphicFramePr>
            <a:graphicFrameLocks noGrp="1"/>
          </p:cNvGraphicFramePr>
          <p:nvPr>
            <p:extLst>
              <p:ext uri="{D42A27DB-BD31-4B8C-83A1-F6EECF244321}">
                <p14:modId xmlns:p14="http://schemas.microsoft.com/office/powerpoint/2010/main" val="2016204020"/>
              </p:ext>
            </p:extLst>
          </p:nvPr>
        </p:nvGraphicFramePr>
        <p:xfrm>
          <a:off x="4788387" y="1839452"/>
          <a:ext cx="3839174" cy="4219540"/>
        </p:xfrm>
        <a:graphic>
          <a:graphicData uri="http://schemas.openxmlformats.org/drawingml/2006/table">
            <a:tbl>
              <a:tblPr firstRow="1" bandRow="1">
                <a:tableStyleId>{5C22544A-7EE6-4342-B048-85BDC9FD1C3A}</a:tableStyleId>
              </a:tblPr>
              <a:tblGrid>
                <a:gridCol w="1919587">
                  <a:extLst>
                    <a:ext uri="{9D8B030D-6E8A-4147-A177-3AD203B41FA5}">
                      <a16:colId xmlns:a16="http://schemas.microsoft.com/office/drawing/2014/main" val="3756742388"/>
                    </a:ext>
                  </a:extLst>
                </a:gridCol>
                <a:gridCol w="1919587">
                  <a:extLst>
                    <a:ext uri="{9D8B030D-6E8A-4147-A177-3AD203B41FA5}">
                      <a16:colId xmlns:a16="http://schemas.microsoft.com/office/drawing/2014/main" val="3743098569"/>
                    </a:ext>
                  </a:extLst>
                </a:gridCol>
              </a:tblGrid>
              <a:tr h="281793">
                <a:tc gridSpan="2">
                  <a:txBody>
                    <a:bodyPr/>
                    <a:lstStyle/>
                    <a:p>
                      <a:pPr algn="ctr"/>
                      <a:r>
                        <a:rPr lang="en-US" b="0" dirty="0">
                          <a:solidFill>
                            <a:schemeClr val="bg1"/>
                          </a:solidFill>
                          <a:latin typeface="Helvetica Light" panose="020B0403020202020204"/>
                        </a:rPr>
                        <a:t>Sports (39)</a:t>
                      </a: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1B1464"/>
                    </a:solidFill>
                  </a:tcPr>
                </a:tc>
                <a:tc hMerge="1">
                  <a:txBody>
                    <a:bodyPr/>
                    <a:lstStyle/>
                    <a:p>
                      <a:endParaRPr lang="en-US" dirty="0"/>
                    </a:p>
                  </a:txBody>
                  <a:tcPr/>
                </a:tc>
                <a:extLst>
                  <a:ext uri="{0D108BD9-81ED-4DB2-BD59-A6C34878D82A}">
                    <a16:rowId xmlns:a16="http://schemas.microsoft.com/office/drawing/2014/main" val="3587584301"/>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#ALAvsAUB</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#LALvsMIA</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666538413"/>
                  </a:ext>
                </a:extLst>
              </a:tr>
              <a:tr h="192689">
                <a:tc>
                  <a:txBody>
                    <a:bodyPr/>
                    <a:lstStyle/>
                    <a:p>
                      <a:pPr algn="l" fontAlgn="b"/>
                      <a:r>
                        <a:rPr lang="en-US" sz="1100" b="0" i="0" u="none" strike="noStrike">
                          <a:solidFill>
                            <a:srgbClr val="000000"/>
                          </a:solidFill>
                          <a:effectLst/>
                          <a:latin typeface="Helvetica Light" panose="020B0403020202020204" pitchFamily="34" charset="0"/>
                        </a:rPr>
                        <a:t>#ArmyNavyGame</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#LALvsMIL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912510581"/>
                  </a:ext>
                </a:extLst>
              </a:tr>
              <a:tr h="192689">
                <a:tc>
                  <a:txBody>
                    <a:bodyPr/>
                    <a:lstStyle/>
                    <a:p>
                      <a:pPr algn="l" fontAlgn="b"/>
                      <a:r>
                        <a:rPr lang="en-US" sz="1100" b="0" i="0" u="none" strike="noStrike">
                          <a:solidFill>
                            <a:srgbClr val="000000"/>
                          </a:solidFill>
                          <a:effectLst/>
                          <a:latin typeface="Helvetica Light" panose="020B0403020202020204" pitchFamily="34" charset="0"/>
                        </a:rPr>
                        <a:t>#ATLvsSF</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#LARvsDAL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542244977"/>
                  </a:ext>
                </a:extLst>
              </a:tr>
              <a:tr h="192689">
                <a:tc>
                  <a:txBody>
                    <a:bodyPr/>
                    <a:lstStyle/>
                    <a:p>
                      <a:pPr algn="l" fontAlgn="b"/>
                      <a:r>
                        <a:rPr lang="en-US" sz="1100" b="0" i="0" u="none" strike="noStrike">
                          <a:solidFill>
                            <a:srgbClr val="000000"/>
                          </a:solidFill>
                          <a:effectLst/>
                          <a:latin typeface="Helvetica Light" panose="020B0403020202020204" pitchFamily="34" charset="0"/>
                        </a:rPr>
                        <a:t>#B1GFCG</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#LARvsSF</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3688880982"/>
                  </a:ext>
                </a:extLst>
              </a:tr>
              <a:tr h="192689">
                <a:tc>
                  <a:txBody>
                    <a:bodyPr/>
                    <a:lstStyle/>
                    <a:p>
                      <a:pPr algn="l" fontAlgn="b"/>
                      <a:r>
                        <a:rPr lang="en-US" sz="1100" b="0" i="0" u="none" strike="noStrike">
                          <a:solidFill>
                            <a:srgbClr val="000000"/>
                          </a:solidFill>
                          <a:effectLst/>
                          <a:latin typeface="Helvetica Light" panose="020B0403020202020204" pitchFamily="34" charset="0"/>
                        </a:rPr>
                        <a:t>#BigTenChampionship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#LSUvsUGA</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50118072"/>
                  </a:ext>
                </a:extLst>
              </a:tr>
              <a:tr h="192689">
                <a:tc>
                  <a:txBody>
                    <a:bodyPr/>
                    <a:lstStyle/>
                    <a:p>
                      <a:pPr algn="l" fontAlgn="b"/>
                      <a:r>
                        <a:rPr lang="en-US" sz="1100" b="0" i="0" u="none" strike="noStrike">
                          <a:solidFill>
                            <a:srgbClr val="000000"/>
                          </a:solidFill>
                          <a:effectLst/>
                          <a:latin typeface="Helvetica Light" panose="020B0403020202020204" pitchFamily="34" charset="0"/>
                        </a:rPr>
                        <a:t>#BUFvsDAL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#MINvsSEA</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98835928"/>
                  </a:ext>
                </a:extLst>
              </a:tr>
              <a:tr h="192689">
                <a:tc>
                  <a:txBody>
                    <a:bodyPr/>
                    <a:lstStyle/>
                    <a:p>
                      <a:pPr algn="l" fontAlgn="b"/>
                      <a:r>
                        <a:rPr lang="en-US" sz="1100" b="0" i="0" u="none" strike="noStrike">
                          <a:solidFill>
                            <a:srgbClr val="000000"/>
                          </a:solidFill>
                          <a:effectLst/>
                          <a:latin typeface="Helvetica Light" panose="020B0403020202020204" pitchFamily="34" charset="0"/>
                        </a:rPr>
                        <a:t>#BUFvsNE</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#NBAXmas</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440476285"/>
                  </a:ext>
                </a:extLst>
              </a:tr>
              <a:tr h="192689">
                <a:tc>
                  <a:txBody>
                    <a:bodyPr/>
                    <a:lstStyle/>
                    <a:p>
                      <a:pPr algn="l" fontAlgn="b"/>
                      <a:r>
                        <a:rPr lang="en-US" sz="1100" b="0" i="0" u="none" strike="noStrike">
                          <a:solidFill>
                            <a:srgbClr val="000000"/>
                          </a:solidFill>
                          <a:effectLst/>
                          <a:latin typeface="Helvetica Light" panose="020B0403020202020204" pitchFamily="34" charset="0"/>
                        </a:rPr>
                        <a:t>#BUFvsPIT</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#NEvsHOU</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057052005"/>
                  </a:ext>
                </a:extLst>
              </a:tr>
              <a:tr h="192689">
                <a:tc>
                  <a:txBody>
                    <a:bodyPr/>
                    <a:lstStyle/>
                    <a:p>
                      <a:pPr algn="l" fontAlgn="b"/>
                      <a:r>
                        <a:rPr lang="en-US" sz="1100" b="0" i="0" u="none" strike="noStrike">
                          <a:solidFill>
                            <a:srgbClr val="000000"/>
                          </a:solidFill>
                          <a:effectLst/>
                          <a:latin typeface="Helvetica Light" panose="020B0403020202020204" pitchFamily="34" charset="0"/>
                        </a:rPr>
                        <a:t>#DALvsCHI</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#NOvsATL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4100535204"/>
                  </a:ext>
                </a:extLst>
              </a:tr>
              <a:tr h="192689">
                <a:tc>
                  <a:txBody>
                    <a:bodyPr/>
                    <a:lstStyle/>
                    <a:p>
                      <a:pPr algn="l" fontAlgn="b"/>
                      <a:r>
                        <a:rPr lang="en-US" sz="1100" b="0" i="0" u="none" strike="noStrike">
                          <a:solidFill>
                            <a:srgbClr val="000000"/>
                          </a:solidFill>
                          <a:effectLst/>
                          <a:latin typeface="Helvetica Light" panose="020B0403020202020204" pitchFamily="34" charset="0"/>
                        </a:rPr>
                        <a:t>#DALvsPHI</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#NYGvsPHI</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771860625"/>
                  </a:ext>
                </a:extLst>
              </a:tr>
              <a:tr h="192689">
                <a:tc>
                  <a:txBody>
                    <a:bodyPr/>
                    <a:lstStyle/>
                    <a:p>
                      <a:pPr algn="l" fontAlgn="b"/>
                      <a:r>
                        <a:rPr lang="en-US" sz="1100" b="0" i="0" u="none" strike="noStrike">
                          <a:solidFill>
                            <a:srgbClr val="000000"/>
                          </a:solidFill>
                          <a:effectLst/>
                          <a:latin typeface="Helvetica Light" panose="020B0403020202020204" pitchFamily="34" charset="0"/>
                        </a:rPr>
                        <a:t>#EggBowl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#NYJvsBAL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987925121"/>
                  </a:ext>
                </a:extLst>
              </a:tr>
              <a:tr h="192689">
                <a:tc>
                  <a:txBody>
                    <a:bodyPr/>
                    <a:lstStyle/>
                    <a:p>
                      <a:pPr algn="l" fontAlgn="b"/>
                      <a:r>
                        <a:rPr lang="en-US" sz="1100" b="0" i="0" u="none" strike="noStrike">
                          <a:solidFill>
                            <a:srgbClr val="000000"/>
                          </a:solidFill>
                          <a:effectLst/>
                          <a:latin typeface="Helvetica Light" panose="020B0403020202020204" pitchFamily="34" charset="0"/>
                        </a:rPr>
                        <a:t>#GBvsMIN</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#OAKvsKC</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262996104"/>
                  </a:ext>
                </a:extLst>
              </a:tr>
              <a:tr h="192689">
                <a:tc>
                  <a:txBody>
                    <a:bodyPr/>
                    <a:lstStyle/>
                    <a:p>
                      <a:pPr algn="l" fontAlgn="b"/>
                      <a:r>
                        <a:rPr lang="en-US" sz="1100" b="0" i="0" u="none" strike="noStrike">
                          <a:solidFill>
                            <a:srgbClr val="000000"/>
                          </a:solidFill>
                          <a:effectLst/>
                          <a:latin typeface="Helvetica Light" panose="020B0403020202020204" pitchFamily="34" charset="0"/>
                        </a:rPr>
                        <a:t>#HawaiiBowl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#OSUvsWISC</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660129427"/>
                  </a:ext>
                </a:extLst>
              </a:tr>
              <a:tr h="192689">
                <a:tc>
                  <a:txBody>
                    <a:bodyPr/>
                    <a:lstStyle/>
                    <a:p>
                      <a:pPr algn="l" fontAlgn="b"/>
                      <a:r>
                        <a:rPr lang="en-US" sz="1100" b="0" i="0" u="none" strike="noStrike">
                          <a:solidFill>
                            <a:srgbClr val="000000"/>
                          </a:solidFill>
                          <a:effectLst/>
                          <a:latin typeface="Helvetica Light" panose="020B0403020202020204" pitchFamily="34" charset="0"/>
                        </a:rPr>
                        <a:t>#HeismanTrophy</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#PAC12Championship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575133601"/>
                  </a:ext>
                </a:extLst>
              </a:tr>
              <a:tr h="192689">
                <a:tc>
                  <a:txBody>
                    <a:bodyPr/>
                    <a:lstStyle/>
                    <a:p>
                      <a:pPr algn="l" fontAlgn="b"/>
                      <a:r>
                        <a:rPr lang="en-US" sz="1100" b="0" i="0" u="none" strike="noStrike">
                          <a:solidFill>
                            <a:srgbClr val="000000"/>
                          </a:solidFill>
                          <a:effectLst/>
                          <a:latin typeface="Helvetica Light" panose="020B0403020202020204" pitchFamily="34" charset="0"/>
                        </a:rPr>
                        <a:t>#INDvsNO</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#Pac12FCG</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226781577"/>
                  </a:ext>
                </a:extLst>
              </a:tr>
              <a:tr h="192689">
                <a:tc>
                  <a:txBody>
                    <a:bodyPr/>
                    <a:lstStyle/>
                    <a:p>
                      <a:pPr algn="l" fontAlgn="b"/>
                      <a:r>
                        <a:rPr lang="en-US" sz="1100" b="0" i="0" u="none" strike="noStrike">
                          <a:solidFill>
                            <a:srgbClr val="000000"/>
                          </a:solidFill>
                          <a:effectLst/>
                          <a:latin typeface="Helvetica Light" panose="020B0403020202020204" pitchFamily="34" charset="0"/>
                        </a:rPr>
                        <a:t>#IronBowl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#PresidentsCup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973807309"/>
                  </a:ext>
                </a:extLst>
              </a:tr>
              <a:tr h="192689">
                <a:tc>
                  <a:txBody>
                    <a:bodyPr/>
                    <a:lstStyle/>
                    <a:p>
                      <a:pPr algn="l" fontAlgn="b"/>
                      <a:r>
                        <a:rPr lang="en-US" sz="1100" b="0" i="0" u="none" strike="noStrike">
                          <a:solidFill>
                            <a:srgbClr val="000000"/>
                          </a:solidFill>
                          <a:effectLst/>
                          <a:latin typeface="Helvetica Light" panose="020B0403020202020204" pitchFamily="34" charset="0"/>
                        </a:rPr>
                        <a:t>#KCvsNE</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#SEAvsLAR</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3725905037"/>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#LACvsDEN</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#SECChampionship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557935426"/>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#LACvsLAL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pitchFamily="34" charset="0"/>
                        </a:rPr>
                        <a:t>#UFC245</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004832026"/>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#UFCDC</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endParaRPr lang="en-US" sz="1100" b="0" i="0" u="none" strike="noStrike" dirty="0">
                        <a:solidFill>
                          <a:srgbClr val="000000"/>
                        </a:solidFill>
                        <a:effectLst/>
                        <a:latin typeface="Helvetica Light" panose="020B0403020202020204" pitchFamily="34" charset="0"/>
                      </a:endParaRP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4184257782"/>
                  </a:ext>
                </a:extLst>
              </a:tr>
            </a:tbl>
          </a:graphicData>
        </a:graphic>
      </p:graphicFrame>
      <p:graphicFrame>
        <p:nvGraphicFramePr>
          <p:cNvPr id="5" name="Table 5">
            <a:extLst>
              <a:ext uri="{FF2B5EF4-FFF2-40B4-BE49-F238E27FC236}">
                <a16:creationId xmlns:a16="http://schemas.microsoft.com/office/drawing/2014/main" id="{295940E4-BD9F-47B5-A393-53B8C57B2FE8}"/>
              </a:ext>
            </a:extLst>
          </p:cNvPr>
          <p:cNvGraphicFramePr>
            <a:graphicFrameLocks noGrp="1"/>
          </p:cNvGraphicFramePr>
          <p:nvPr>
            <p:extLst>
              <p:ext uri="{D42A27DB-BD31-4B8C-83A1-F6EECF244321}">
                <p14:modId xmlns:p14="http://schemas.microsoft.com/office/powerpoint/2010/main" val="2701415389"/>
              </p:ext>
            </p:extLst>
          </p:nvPr>
        </p:nvGraphicFramePr>
        <p:xfrm>
          <a:off x="8920147" y="1839452"/>
          <a:ext cx="2605103" cy="2130985"/>
        </p:xfrm>
        <a:graphic>
          <a:graphicData uri="http://schemas.openxmlformats.org/drawingml/2006/table">
            <a:tbl>
              <a:tblPr firstRow="1" bandRow="1">
                <a:tableStyleId>{5C22544A-7EE6-4342-B048-85BDC9FD1C3A}</a:tableStyleId>
              </a:tblPr>
              <a:tblGrid>
                <a:gridCol w="2605103">
                  <a:extLst>
                    <a:ext uri="{9D8B030D-6E8A-4147-A177-3AD203B41FA5}">
                      <a16:colId xmlns:a16="http://schemas.microsoft.com/office/drawing/2014/main" val="3264103466"/>
                    </a:ext>
                  </a:extLst>
                </a:gridCol>
              </a:tblGrid>
              <a:tr h="353045">
                <a:tc>
                  <a:txBody>
                    <a:bodyPr/>
                    <a:lstStyle/>
                    <a:p>
                      <a:pPr algn="ctr"/>
                      <a:r>
                        <a:rPr lang="en-US" b="0" dirty="0">
                          <a:solidFill>
                            <a:schemeClr val="bg1"/>
                          </a:solidFill>
                          <a:latin typeface="Helvetica Light" panose="020B0403020202020204"/>
                        </a:rPr>
                        <a:t>News (5)</a:t>
                      </a:r>
                    </a:p>
                  </a:txBody>
                  <a:tcP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lnTlToBr w="12700" cmpd="sng">
                      <a:noFill/>
                      <a:prstDash val="solid"/>
                    </a:lnTlToBr>
                    <a:lnBlToTr w="12700" cmpd="sng">
                      <a:noFill/>
                      <a:prstDash val="solid"/>
                    </a:lnBlToTr>
                    <a:solidFill>
                      <a:srgbClr val="E84A99"/>
                    </a:solidFill>
                  </a:tcPr>
                </a:tc>
                <a:extLst>
                  <a:ext uri="{0D108BD9-81ED-4DB2-BD59-A6C34878D82A}">
                    <a16:rowId xmlns:a16="http://schemas.microsoft.com/office/drawing/2014/main" val="1320713878"/>
                  </a:ext>
                </a:extLst>
              </a:tr>
              <a:tr h="353045">
                <a:tc>
                  <a:txBody>
                    <a:bodyPr/>
                    <a:lstStyle/>
                    <a:p>
                      <a:pPr algn="l" fontAlgn="b"/>
                      <a:r>
                        <a:rPr lang="en-US" sz="1400" b="0" i="0" u="none" strike="noStrike" dirty="0">
                          <a:solidFill>
                            <a:schemeClr val="tx1"/>
                          </a:solidFill>
                          <a:effectLst/>
                          <a:latin typeface="Helvetica Light" panose="020B0403020202020204"/>
                        </a:rPr>
                        <a:t>#DemDebate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3626615665"/>
                  </a:ext>
                </a:extLst>
              </a:tr>
              <a:tr h="353045">
                <a:tc>
                  <a:txBody>
                    <a:bodyPr/>
                    <a:lstStyle/>
                    <a:p>
                      <a:pPr algn="l" fontAlgn="b"/>
                      <a:r>
                        <a:rPr lang="en-US" sz="1400" b="0" i="0" u="none" strike="noStrike">
                          <a:solidFill>
                            <a:schemeClr val="tx1"/>
                          </a:solidFill>
                          <a:effectLst/>
                          <a:latin typeface="Helvetica Light" panose="020B0403020202020204"/>
                        </a:rPr>
                        <a:t>#DemocraticDebate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3070558968"/>
                  </a:ext>
                </a:extLst>
              </a:tr>
              <a:tr h="353045">
                <a:tc>
                  <a:txBody>
                    <a:bodyPr/>
                    <a:lstStyle/>
                    <a:p>
                      <a:pPr algn="l" fontAlgn="b"/>
                      <a:r>
                        <a:rPr lang="en-US" sz="1400" b="0" i="0" u="none" strike="noStrike">
                          <a:solidFill>
                            <a:schemeClr val="tx1"/>
                          </a:solidFill>
                          <a:effectLst/>
                          <a:latin typeface="Helvetica Light" panose="020B0403020202020204"/>
                        </a:rPr>
                        <a:t>#ImpeachmentDay</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2764675703"/>
                  </a:ext>
                </a:extLst>
              </a:tr>
              <a:tr h="353045">
                <a:tc>
                  <a:txBody>
                    <a:bodyPr/>
                    <a:lstStyle/>
                    <a:p>
                      <a:pPr algn="l" fontAlgn="b"/>
                      <a:r>
                        <a:rPr lang="en-US" sz="1400" b="0" i="0" u="none" strike="noStrike">
                          <a:solidFill>
                            <a:schemeClr val="tx1"/>
                          </a:solidFill>
                          <a:effectLst/>
                          <a:latin typeface="Helvetica Light" panose="020B0403020202020204"/>
                        </a:rPr>
                        <a:t>#impeachmentDebate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154525513"/>
                  </a:ext>
                </a:extLst>
              </a:tr>
              <a:tr h="353045">
                <a:tc>
                  <a:txBody>
                    <a:bodyPr/>
                    <a:lstStyle/>
                    <a:p>
                      <a:pPr algn="l" fontAlgn="b"/>
                      <a:r>
                        <a:rPr lang="en-US" sz="1400" b="0" i="0" u="none" strike="noStrike" dirty="0">
                          <a:solidFill>
                            <a:schemeClr val="tx1"/>
                          </a:solidFill>
                          <a:effectLst/>
                          <a:latin typeface="Helvetica Light" panose="020B0403020202020204"/>
                        </a:rPr>
                        <a:t>#ImpeachmentVote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1119900821"/>
                  </a:ext>
                </a:extLst>
              </a:tr>
            </a:tbl>
          </a:graphicData>
        </a:graphic>
      </p:graphicFrame>
      <p:sp>
        <p:nvSpPr>
          <p:cNvPr id="17" name="Slide Number Placeholder 5">
            <a:extLst>
              <a:ext uri="{FF2B5EF4-FFF2-40B4-BE49-F238E27FC236}">
                <a16:creationId xmlns:a16="http://schemas.microsoft.com/office/drawing/2014/main" id="{5BF9B6F0-9D1E-4266-B6FF-B4748705737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40</a:t>
            </a:fld>
            <a:endParaRPr lang="en-US" dirty="0"/>
          </a:p>
        </p:txBody>
      </p:sp>
      <p:sp>
        <p:nvSpPr>
          <p:cNvPr id="13" name="TextBox 12">
            <a:extLst>
              <a:ext uri="{FF2B5EF4-FFF2-40B4-BE49-F238E27FC236}">
                <a16:creationId xmlns:a16="http://schemas.microsoft.com/office/drawing/2014/main" id="{928326C0-097F-4E09-94F3-EE6945BDA221}"/>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a:t>
            </a:r>
          </a:p>
        </p:txBody>
      </p:sp>
      <p:sp>
        <p:nvSpPr>
          <p:cNvPr id="14" name="Rectangle 13">
            <a:extLst>
              <a:ext uri="{FF2B5EF4-FFF2-40B4-BE49-F238E27FC236}">
                <a16:creationId xmlns:a16="http://schemas.microsoft.com/office/drawing/2014/main" id="{3B7431D1-C9FC-4205-8F00-0D4C3D49858A}"/>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17970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387900" y="264288"/>
            <a:ext cx="11778697" cy="892552"/>
          </a:xfrm>
          <a:prstGeom prst="rect">
            <a:avLst/>
          </a:prstGeom>
        </p:spPr>
        <p:txBody>
          <a:bodyPr wrap="square">
            <a:spAutoFit/>
          </a:bodyPr>
          <a:lstStyle/>
          <a:p>
            <a:r>
              <a:rPr lang="en-US" sz="2600" b="1" dirty="0">
                <a:solidFill>
                  <a:srgbClr val="1F1A62"/>
                </a:solidFill>
                <a:latin typeface="Helvetica" pitchFamily="2" charset="0"/>
              </a:rPr>
              <a:t>Football gamedays, both NFL and college, generated heavy social chatter during the four-week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28410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1183622"/>
            <a:ext cx="10369501" cy="338554"/>
          </a:xfrm>
          <a:prstGeom prst="rect">
            <a:avLst/>
          </a:prstGeom>
          <a:noFill/>
        </p:spPr>
        <p:txBody>
          <a:bodyPr wrap="square" rtlCol="0">
            <a:spAutoFit/>
          </a:bodyPr>
          <a:lstStyle/>
          <a:p>
            <a:r>
              <a:rPr lang="en-US" sz="1600" b="1" dirty="0">
                <a:solidFill>
                  <a:srgbClr val="E84A99"/>
                </a:solidFill>
                <a:latin typeface="Helvetica Light" panose="020B0403020202020204" pitchFamily="34" charset="0"/>
              </a:rPr>
              <a:t>274</a:t>
            </a:r>
            <a:r>
              <a:rPr lang="en-US" sz="1600" dirty="0">
                <a:solidFill>
                  <a:srgbClr val="1F1A62"/>
                </a:solidFill>
                <a:latin typeface="Helvetica Light" panose="020B0403020202020204" pitchFamily="34" charset="0"/>
              </a:rPr>
              <a:t> separate sports TV topics trended in the top 10; an average of </a:t>
            </a:r>
            <a:r>
              <a:rPr lang="en-US" sz="1600" b="1" dirty="0">
                <a:solidFill>
                  <a:srgbClr val="E84A99"/>
                </a:solidFill>
                <a:latin typeface="Helvetica Light" panose="020B0403020202020204" pitchFamily="34" charset="0"/>
              </a:rPr>
              <a:t>10 topics each night</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25713099"/>
              </p:ext>
            </p:extLst>
          </p:nvPr>
        </p:nvGraphicFramePr>
        <p:xfrm>
          <a:off x="1517296" y="2023036"/>
          <a:ext cx="9312173" cy="328934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839629" y="1754031"/>
            <a:ext cx="8512742"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 of Top 10 Trending Topics by Sport</a:t>
            </a:r>
          </a:p>
        </p:txBody>
      </p:sp>
      <p:sp>
        <p:nvSpPr>
          <p:cNvPr id="13" name="Speech Bubble: Rectangle with Corners Rounded 12">
            <a:extLst>
              <a:ext uri="{FF2B5EF4-FFF2-40B4-BE49-F238E27FC236}">
                <a16:creationId xmlns:a16="http://schemas.microsoft.com/office/drawing/2014/main" id="{2BC5B42C-7DB3-42F5-BA09-608598A471E3}"/>
              </a:ext>
            </a:extLst>
          </p:cNvPr>
          <p:cNvSpPr/>
          <p:nvPr/>
        </p:nvSpPr>
        <p:spPr>
          <a:xfrm>
            <a:off x="9051580" y="5424655"/>
            <a:ext cx="1565833" cy="778524"/>
          </a:xfrm>
          <a:prstGeom prst="wedgeRoundRectCallout">
            <a:avLst>
              <a:gd name="adj1" fmla="val -11103"/>
              <a:gd name="adj2" fmla="val -58715"/>
              <a:gd name="adj3" fmla="val 16667"/>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MMA</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Boxing</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NHL</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Golf</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High School Football</a:t>
            </a:r>
          </a:p>
        </p:txBody>
      </p:sp>
      <p:pic>
        <p:nvPicPr>
          <p:cNvPr id="4098" name="Picture 2" descr="Image result for nfl&quot;">
            <a:extLst>
              <a:ext uri="{FF2B5EF4-FFF2-40B4-BE49-F238E27FC236}">
                <a16:creationId xmlns:a16="http://schemas.microsoft.com/office/drawing/2014/main" id="{7135DF86-B7EC-476D-9BB4-4092497BA9A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77678" y="5312382"/>
            <a:ext cx="679755" cy="934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caa football&quot;">
            <a:extLst>
              <a:ext uri="{FF2B5EF4-FFF2-40B4-BE49-F238E27FC236}">
                <a16:creationId xmlns:a16="http://schemas.microsoft.com/office/drawing/2014/main" id="{CC09DC78-9E36-4F1A-8A17-47FDFC6A870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44700" y="5409619"/>
            <a:ext cx="1212709" cy="8085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ba&quot;">
            <a:extLst>
              <a:ext uri="{FF2B5EF4-FFF2-40B4-BE49-F238E27FC236}">
                <a16:creationId xmlns:a16="http://schemas.microsoft.com/office/drawing/2014/main" id="{28961538-B1EF-41FF-BCC9-B5CC1B359D0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564723" y="5355470"/>
            <a:ext cx="1189124" cy="80859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ncaa basketball transparent logo&quot;">
            <a:extLst>
              <a:ext uri="{FF2B5EF4-FFF2-40B4-BE49-F238E27FC236}">
                <a16:creationId xmlns:a16="http://schemas.microsoft.com/office/drawing/2014/main" id="{3AE9FBA5-583E-4E6B-9378-E657D2A1B5E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371047" y="5365199"/>
            <a:ext cx="932728" cy="932728"/>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5">
            <a:extLst>
              <a:ext uri="{FF2B5EF4-FFF2-40B4-BE49-F238E27FC236}">
                <a16:creationId xmlns:a16="http://schemas.microsoft.com/office/drawing/2014/main" id="{0CC3D6E3-0E5A-4785-B397-3C82879731F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17" name="TextBox 16">
            <a:extLst>
              <a:ext uri="{FF2B5EF4-FFF2-40B4-BE49-F238E27FC236}">
                <a16:creationId xmlns:a16="http://schemas.microsoft.com/office/drawing/2014/main" id="{571F00D4-370A-4A60-A676-7DFE7EF94C78}"/>
              </a:ext>
            </a:extLst>
          </p:cNvPr>
          <p:cNvSpPr txBox="1"/>
          <p:nvPr/>
        </p:nvSpPr>
        <p:spPr>
          <a:xfrm>
            <a:off x="526244" y="6252322"/>
            <a:ext cx="9863082"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Topics include direct program hashtags as well as sports TV-related topics tied to athletes, teams and game references. The 274 sports TV topics includes duplication for similar topics trending in different games on different nights (ex. ‘Cowboys’).</a:t>
            </a:r>
          </a:p>
        </p:txBody>
      </p:sp>
      <p:sp>
        <p:nvSpPr>
          <p:cNvPr id="19" name="Rectangle 18">
            <a:extLst>
              <a:ext uri="{FF2B5EF4-FFF2-40B4-BE49-F238E27FC236}">
                <a16:creationId xmlns:a16="http://schemas.microsoft.com/office/drawing/2014/main" id="{1DAF4DCE-6837-4A8C-95E9-FBDCBCDC2F03}"/>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59025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F37A634B-6362-4682-95C1-F41F12E2F576}"/>
              </a:ext>
            </a:extLst>
          </p:cNvPr>
          <p:cNvSpPr/>
          <p:nvPr/>
        </p:nvSpPr>
        <p:spPr>
          <a:xfrm>
            <a:off x="4787152" y="2226448"/>
            <a:ext cx="6831383" cy="3724996"/>
          </a:xfrm>
          <a:prstGeom prst="roundRect">
            <a:avLst/>
          </a:prstGeom>
          <a:solidFill>
            <a:srgbClr val="00C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446658" cy="892552"/>
          </a:xfrm>
          <a:prstGeom prst="rect">
            <a:avLst/>
          </a:prstGeom>
        </p:spPr>
        <p:txBody>
          <a:bodyPr wrap="square">
            <a:spAutoFit/>
          </a:bodyPr>
          <a:lstStyle/>
          <a:p>
            <a:r>
              <a:rPr lang="en-US" sz="2600" b="1" dirty="0">
                <a:solidFill>
                  <a:srgbClr val="1F1A62"/>
                </a:solidFill>
                <a:latin typeface="Helvetica" pitchFamily="2" charset="0"/>
              </a:rPr>
              <a:t>TV sports-related trending topics typically involved athletes, teams </a:t>
            </a:r>
          </a:p>
          <a:p>
            <a:r>
              <a:rPr lang="en-US" sz="2600" b="1" dirty="0">
                <a:solidFill>
                  <a:srgbClr val="1F1A62"/>
                </a:solidFill>
                <a:latin typeface="Helvetica" pitchFamily="2" charset="0"/>
              </a:rPr>
              <a:t>and game references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6" name="Picture 5" descr="A close up of a logo&#10;&#10;Description automatically generated">
            <a:extLst>
              <a:ext uri="{FF2B5EF4-FFF2-40B4-BE49-F238E27FC236}">
                <a16:creationId xmlns:a16="http://schemas.microsoft.com/office/drawing/2014/main" id="{9E5ED0B9-B6A3-410D-9657-9F81229D3E1B}"/>
              </a:ext>
            </a:extLst>
          </p:cNvPr>
          <p:cNvPicPr>
            <a:picLocks noChangeAspect="1"/>
          </p:cNvPicPr>
          <p:nvPr/>
        </p:nvPicPr>
        <p:blipFill>
          <a:blip r:embed="rId3"/>
          <a:stretch>
            <a:fillRect/>
          </a:stretch>
        </p:blipFill>
        <p:spPr>
          <a:xfrm>
            <a:off x="310572" y="1803378"/>
            <a:ext cx="4057218" cy="4441903"/>
          </a:xfrm>
          <a:prstGeom prst="rect">
            <a:avLst/>
          </a:prstGeom>
        </p:spPr>
      </p:pic>
      <p:pic>
        <p:nvPicPr>
          <p:cNvPr id="16" name="Picture 2" descr="Image result for nfl&quot;">
            <a:extLst>
              <a:ext uri="{FF2B5EF4-FFF2-40B4-BE49-F238E27FC236}">
                <a16:creationId xmlns:a16="http://schemas.microsoft.com/office/drawing/2014/main" id="{0D119258-C15F-429F-B3F7-D97EF091114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874729" y="2550599"/>
            <a:ext cx="487186" cy="597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ncaa football&quot;">
            <a:extLst>
              <a:ext uri="{FF2B5EF4-FFF2-40B4-BE49-F238E27FC236}">
                <a16:creationId xmlns:a16="http://schemas.microsoft.com/office/drawing/2014/main" id="{6A628FC3-ED5D-4B1C-9C3A-6AA3601BF0C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751917" y="2577908"/>
            <a:ext cx="738550" cy="492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nba&quot;">
            <a:extLst>
              <a:ext uri="{FF2B5EF4-FFF2-40B4-BE49-F238E27FC236}">
                <a16:creationId xmlns:a16="http://schemas.microsoft.com/office/drawing/2014/main" id="{1874D266-69D1-4F36-8ED1-25445D8EAE8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042287" y="4286867"/>
            <a:ext cx="745593" cy="5069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ncaa basketball transparent logo&quot;">
            <a:extLst>
              <a:ext uri="{FF2B5EF4-FFF2-40B4-BE49-F238E27FC236}">
                <a16:creationId xmlns:a16="http://schemas.microsoft.com/office/drawing/2014/main" id="{51926906-40A0-4846-8129-83177D1E40C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646175" y="4286867"/>
            <a:ext cx="507316" cy="507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hl logo&quot;">
            <a:extLst>
              <a:ext uri="{FF2B5EF4-FFF2-40B4-BE49-F238E27FC236}">
                <a16:creationId xmlns:a16="http://schemas.microsoft.com/office/drawing/2014/main" id="{270897F4-1A83-4EA4-B787-2F739BEDD5F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412603" y="2520942"/>
            <a:ext cx="442376" cy="5073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rden&quot;">
            <a:extLst>
              <a:ext uri="{FF2B5EF4-FFF2-40B4-BE49-F238E27FC236}">
                <a16:creationId xmlns:a16="http://schemas.microsoft.com/office/drawing/2014/main" id="{DAB437B4-5874-4B5B-BA37-7E2B8AF6971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071408" y="4778009"/>
            <a:ext cx="1356872" cy="9044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re jones&quot;">
            <a:extLst>
              <a:ext uri="{FF2B5EF4-FFF2-40B4-BE49-F238E27FC236}">
                <a16:creationId xmlns:a16="http://schemas.microsoft.com/office/drawing/2014/main" id="{33B52A72-BE15-4354-AF40-018A08FB26C3}"/>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486481" y="4776530"/>
            <a:ext cx="1599688" cy="899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oe burrow&quot;">
            <a:extLst>
              <a:ext uri="{FF2B5EF4-FFF2-40B4-BE49-F238E27FC236}">
                <a16:creationId xmlns:a16="http://schemas.microsoft.com/office/drawing/2014/main" id="{2EE1936B-3BA8-48A9-902E-A32474138772}"/>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9810808" y="3109450"/>
            <a:ext cx="1409018" cy="7925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osh allen&quot;">
            <a:extLst>
              <a:ext uri="{FF2B5EF4-FFF2-40B4-BE49-F238E27FC236}">
                <a16:creationId xmlns:a16="http://schemas.microsoft.com/office/drawing/2014/main" id="{FC287AB0-3BC1-41BB-BE51-0A0E4C10EED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5013669" y="3166752"/>
            <a:ext cx="1317432" cy="7904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atrick kane&quot;">
            <a:extLst>
              <a:ext uri="{FF2B5EF4-FFF2-40B4-BE49-F238E27FC236}">
                <a16:creationId xmlns:a16="http://schemas.microsoft.com/office/drawing/2014/main" id="{29BB3D07-4D13-4650-A6C2-2EEF5B9C909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7205881" y="3088087"/>
            <a:ext cx="1454853" cy="9070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8F597B-521D-4F61-9FE4-1B47E605AE48}"/>
              </a:ext>
            </a:extLst>
          </p:cNvPr>
          <p:cNvSpPr txBox="1"/>
          <p:nvPr/>
        </p:nvSpPr>
        <p:spPr>
          <a:xfrm>
            <a:off x="4524768" y="2568314"/>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Josh Allen</a:t>
            </a:r>
          </a:p>
          <a:p>
            <a:pPr algn="ctr"/>
            <a:r>
              <a:rPr lang="en-US" sz="1200" dirty="0">
                <a:solidFill>
                  <a:schemeClr val="bg1"/>
                </a:solidFill>
                <a:latin typeface="Helvetica Light" panose="020B0403020202020204"/>
              </a:rPr>
              <a:t>Buffalo Bills</a:t>
            </a:r>
          </a:p>
        </p:txBody>
      </p:sp>
      <p:sp>
        <p:nvSpPr>
          <p:cNvPr id="29" name="TextBox 28">
            <a:extLst>
              <a:ext uri="{FF2B5EF4-FFF2-40B4-BE49-F238E27FC236}">
                <a16:creationId xmlns:a16="http://schemas.microsoft.com/office/drawing/2014/main" id="{745BE85A-741B-43C0-97E9-5A5DCD43ACC5}"/>
              </a:ext>
            </a:extLst>
          </p:cNvPr>
          <p:cNvSpPr txBox="1"/>
          <p:nvPr/>
        </p:nvSpPr>
        <p:spPr>
          <a:xfrm>
            <a:off x="9276904" y="2577908"/>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Joe Burrow</a:t>
            </a:r>
          </a:p>
          <a:p>
            <a:pPr algn="ctr"/>
            <a:r>
              <a:rPr lang="en-US" sz="1200" dirty="0">
                <a:solidFill>
                  <a:schemeClr val="bg1"/>
                </a:solidFill>
                <a:latin typeface="Helvetica Light" panose="020B0403020202020204"/>
              </a:rPr>
              <a:t>LSU Tigers</a:t>
            </a:r>
          </a:p>
        </p:txBody>
      </p:sp>
      <p:sp>
        <p:nvSpPr>
          <p:cNvPr id="30" name="TextBox 29">
            <a:extLst>
              <a:ext uri="{FF2B5EF4-FFF2-40B4-BE49-F238E27FC236}">
                <a16:creationId xmlns:a16="http://schemas.microsoft.com/office/drawing/2014/main" id="{32E1D006-F792-4E47-9C77-75036F53A56C}"/>
              </a:ext>
            </a:extLst>
          </p:cNvPr>
          <p:cNvSpPr txBox="1"/>
          <p:nvPr/>
        </p:nvSpPr>
        <p:spPr>
          <a:xfrm>
            <a:off x="5448356" y="4285566"/>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James Harden</a:t>
            </a:r>
          </a:p>
          <a:p>
            <a:pPr algn="ctr"/>
            <a:r>
              <a:rPr lang="en-US" sz="1200" dirty="0">
                <a:solidFill>
                  <a:schemeClr val="bg1"/>
                </a:solidFill>
                <a:latin typeface="Helvetica Light" panose="020B0403020202020204"/>
              </a:rPr>
              <a:t>Houston Rockets</a:t>
            </a:r>
          </a:p>
        </p:txBody>
      </p:sp>
      <p:sp>
        <p:nvSpPr>
          <p:cNvPr id="33" name="TextBox 32">
            <a:extLst>
              <a:ext uri="{FF2B5EF4-FFF2-40B4-BE49-F238E27FC236}">
                <a16:creationId xmlns:a16="http://schemas.microsoft.com/office/drawing/2014/main" id="{5E674F58-9A6E-4BC5-9B16-621E855E60CA}"/>
              </a:ext>
            </a:extLst>
          </p:cNvPr>
          <p:cNvSpPr txBox="1"/>
          <p:nvPr/>
        </p:nvSpPr>
        <p:spPr>
          <a:xfrm>
            <a:off x="6817952" y="2550599"/>
            <a:ext cx="1757525" cy="507831"/>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Patrick Kane</a:t>
            </a:r>
          </a:p>
          <a:p>
            <a:pPr algn="ctr"/>
            <a:r>
              <a:rPr lang="en-US" sz="1200" dirty="0">
                <a:solidFill>
                  <a:schemeClr val="bg1"/>
                </a:solidFill>
                <a:latin typeface="Helvetica Light" panose="020B0403020202020204"/>
              </a:rPr>
              <a:t>Chicago Blackhawks</a:t>
            </a:r>
          </a:p>
        </p:txBody>
      </p:sp>
      <p:sp>
        <p:nvSpPr>
          <p:cNvPr id="34" name="TextBox 33">
            <a:extLst>
              <a:ext uri="{FF2B5EF4-FFF2-40B4-BE49-F238E27FC236}">
                <a16:creationId xmlns:a16="http://schemas.microsoft.com/office/drawing/2014/main" id="{16797ED0-ADA0-4F10-B20F-E6AE1D045D52}"/>
              </a:ext>
            </a:extLst>
          </p:cNvPr>
          <p:cNvSpPr txBox="1"/>
          <p:nvPr/>
        </p:nvSpPr>
        <p:spPr>
          <a:xfrm>
            <a:off x="8156203" y="4259293"/>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Tre Jones</a:t>
            </a:r>
          </a:p>
          <a:p>
            <a:pPr algn="ctr"/>
            <a:r>
              <a:rPr lang="en-US" sz="1200" dirty="0">
                <a:solidFill>
                  <a:schemeClr val="bg1"/>
                </a:solidFill>
                <a:latin typeface="Helvetica Light" panose="020B0403020202020204"/>
              </a:rPr>
              <a:t>Duke Blue Devils</a:t>
            </a:r>
          </a:p>
        </p:txBody>
      </p:sp>
      <p:sp>
        <p:nvSpPr>
          <p:cNvPr id="35" name="TextBox 34">
            <a:extLst>
              <a:ext uri="{FF2B5EF4-FFF2-40B4-BE49-F238E27FC236}">
                <a16:creationId xmlns:a16="http://schemas.microsoft.com/office/drawing/2014/main" id="{88126C81-C4E1-44C7-A9B7-C595E933A0A2}"/>
              </a:ext>
            </a:extLst>
          </p:cNvPr>
          <p:cNvSpPr txBox="1"/>
          <p:nvPr/>
        </p:nvSpPr>
        <p:spPr>
          <a:xfrm>
            <a:off x="4787152" y="1857116"/>
            <a:ext cx="6831383"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Most Viral Athlete by Major Sport</a:t>
            </a:r>
          </a:p>
        </p:txBody>
      </p:sp>
      <p:sp>
        <p:nvSpPr>
          <p:cNvPr id="36" name="Slide Number Placeholder 5">
            <a:extLst>
              <a:ext uri="{FF2B5EF4-FFF2-40B4-BE49-F238E27FC236}">
                <a16:creationId xmlns:a16="http://schemas.microsoft.com/office/drawing/2014/main" id="{7076524F-2C85-4266-9E7A-9A7CF551483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42</a:t>
            </a:fld>
            <a:endParaRPr lang="en-US" dirty="0"/>
          </a:p>
        </p:txBody>
      </p:sp>
      <p:sp>
        <p:nvSpPr>
          <p:cNvPr id="37" name="TextBox 36">
            <a:extLst>
              <a:ext uri="{FF2B5EF4-FFF2-40B4-BE49-F238E27FC236}">
                <a16:creationId xmlns:a16="http://schemas.microsoft.com/office/drawing/2014/main" id="{344BEEC2-897B-4EC4-B963-129E2A7D2EFD}"/>
              </a:ext>
            </a:extLst>
          </p:cNvPr>
          <p:cNvSpPr txBox="1"/>
          <p:nvPr/>
        </p:nvSpPr>
        <p:spPr>
          <a:xfrm>
            <a:off x="526243" y="6239617"/>
            <a:ext cx="10508185"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reflect just “related” sports TV topics and doesn’t include official televised event hashtags. “Most Viral Athlete” = the athlete who was a top 10 trending topic the most in their respective sport during the time period. </a:t>
            </a:r>
          </a:p>
        </p:txBody>
      </p:sp>
      <p:sp>
        <p:nvSpPr>
          <p:cNvPr id="28" name="Rectangle 27">
            <a:extLst>
              <a:ext uri="{FF2B5EF4-FFF2-40B4-BE49-F238E27FC236}">
                <a16:creationId xmlns:a16="http://schemas.microsoft.com/office/drawing/2014/main" id="{E8CC14CD-A8B7-497D-A898-8FBD51BA0921}"/>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42120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21519"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357425"/>
            <a:ext cx="1177869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Beyond ad-supported TV and premium video, the balance of trending topics </a:t>
            </a:r>
            <a:r>
              <a:rPr lang="en-US" sz="2400" b="1" dirty="0">
                <a:solidFill>
                  <a:srgbClr val="1F1A62"/>
                </a:solidFill>
                <a:latin typeface="Helvetica" pitchFamily="2" charset="0"/>
              </a:rPr>
              <a:t>were mainly music related or organic Twitter hashtags related to either current events, the holidays or random fun like you see below</a:t>
            </a:r>
            <a:endPar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75" name="TextBox 74">
            <a:extLst>
              <a:ext uri="{FF2B5EF4-FFF2-40B4-BE49-F238E27FC236}">
                <a16:creationId xmlns:a16="http://schemas.microsoft.com/office/drawing/2014/main" id="{5F5E60F4-FFB8-4985-99E7-BB7086A7DD85}"/>
              </a:ext>
            </a:extLst>
          </p:cNvPr>
          <p:cNvSpPr txBox="1"/>
          <p:nvPr/>
        </p:nvSpPr>
        <p:spPr>
          <a:xfrm>
            <a:off x="1767487" y="1707834"/>
            <a:ext cx="86570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Organic Twitter Trending Topics</a:t>
            </a:r>
          </a:p>
        </p:txBody>
      </p:sp>
      <p:pic>
        <p:nvPicPr>
          <p:cNvPr id="10" name="Picture 9">
            <a:extLst>
              <a:ext uri="{FF2B5EF4-FFF2-40B4-BE49-F238E27FC236}">
                <a16:creationId xmlns:a16="http://schemas.microsoft.com/office/drawing/2014/main" id="{33D0359D-79FE-4F9C-9D5F-29FA1B5765DA}"/>
              </a:ext>
            </a:extLst>
          </p:cNvPr>
          <p:cNvPicPr>
            <a:picLocks noChangeAspect="1"/>
          </p:cNvPicPr>
          <p:nvPr/>
        </p:nvPicPr>
        <p:blipFill>
          <a:blip r:embed="rId3"/>
          <a:stretch>
            <a:fillRect/>
          </a:stretch>
        </p:blipFill>
        <p:spPr>
          <a:xfrm rot="774975">
            <a:off x="6422119" y="3441369"/>
            <a:ext cx="2162477" cy="776396"/>
          </a:xfrm>
          <a:prstGeom prst="rect">
            <a:avLst/>
          </a:prstGeom>
          <a:ln>
            <a:solidFill>
              <a:srgbClr val="7ED2F6"/>
            </a:solidFill>
          </a:ln>
        </p:spPr>
      </p:pic>
      <p:pic>
        <p:nvPicPr>
          <p:cNvPr id="11" name="Picture 10">
            <a:extLst>
              <a:ext uri="{FF2B5EF4-FFF2-40B4-BE49-F238E27FC236}">
                <a16:creationId xmlns:a16="http://schemas.microsoft.com/office/drawing/2014/main" id="{D88234D9-D95D-4346-83D5-EDD7FE98B1FA}"/>
              </a:ext>
            </a:extLst>
          </p:cNvPr>
          <p:cNvPicPr>
            <a:picLocks noChangeAspect="1"/>
          </p:cNvPicPr>
          <p:nvPr/>
        </p:nvPicPr>
        <p:blipFill>
          <a:blip r:embed="rId4"/>
          <a:stretch>
            <a:fillRect/>
          </a:stretch>
        </p:blipFill>
        <p:spPr>
          <a:xfrm rot="573409">
            <a:off x="5523307" y="4489545"/>
            <a:ext cx="2162477" cy="537518"/>
          </a:xfrm>
          <a:prstGeom prst="rect">
            <a:avLst/>
          </a:prstGeom>
          <a:ln>
            <a:solidFill>
              <a:srgbClr val="7ED2F6"/>
            </a:solidFill>
          </a:ln>
        </p:spPr>
      </p:pic>
      <p:pic>
        <p:nvPicPr>
          <p:cNvPr id="13" name="Picture 12">
            <a:extLst>
              <a:ext uri="{FF2B5EF4-FFF2-40B4-BE49-F238E27FC236}">
                <a16:creationId xmlns:a16="http://schemas.microsoft.com/office/drawing/2014/main" id="{340B2F65-7178-4DD2-8989-075CDBE92DD0}"/>
              </a:ext>
            </a:extLst>
          </p:cNvPr>
          <p:cNvPicPr>
            <a:picLocks noChangeAspect="1"/>
          </p:cNvPicPr>
          <p:nvPr/>
        </p:nvPicPr>
        <p:blipFill>
          <a:blip r:embed="rId5"/>
          <a:stretch>
            <a:fillRect/>
          </a:stretch>
        </p:blipFill>
        <p:spPr>
          <a:xfrm rot="383353">
            <a:off x="1608273" y="5489896"/>
            <a:ext cx="2357827" cy="461496"/>
          </a:xfrm>
          <a:prstGeom prst="rect">
            <a:avLst/>
          </a:prstGeom>
          <a:ln>
            <a:solidFill>
              <a:srgbClr val="7ED2F6"/>
            </a:solidFill>
          </a:ln>
        </p:spPr>
      </p:pic>
      <p:pic>
        <p:nvPicPr>
          <p:cNvPr id="14" name="Picture 13">
            <a:extLst>
              <a:ext uri="{FF2B5EF4-FFF2-40B4-BE49-F238E27FC236}">
                <a16:creationId xmlns:a16="http://schemas.microsoft.com/office/drawing/2014/main" id="{12D32B0F-06CE-45AC-98CD-9E722F0377A3}"/>
              </a:ext>
            </a:extLst>
          </p:cNvPr>
          <p:cNvPicPr>
            <a:picLocks noChangeAspect="1"/>
          </p:cNvPicPr>
          <p:nvPr/>
        </p:nvPicPr>
        <p:blipFill>
          <a:blip r:embed="rId6"/>
          <a:stretch>
            <a:fillRect/>
          </a:stretch>
        </p:blipFill>
        <p:spPr>
          <a:xfrm rot="21312953">
            <a:off x="4401502" y="5395996"/>
            <a:ext cx="2388779" cy="683760"/>
          </a:xfrm>
          <a:prstGeom prst="rect">
            <a:avLst/>
          </a:prstGeom>
          <a:ln>
            <a:solidFill>
              <a:srgbClr val="7ED2F6"/>
            </a:solidFill>
          </a:ln>
        </p:spPr>
      </p:pic>
      <p:pic>
        <p:nvPicPr>
          <p:cNvPr id="15" name="Picture 14">
            <a:extLst>
              <a:ext uri="{FF2B5EF4-FFF2-40B4-BE49-F238E27FC236}">
                <a16:creationId xmlns:a16="http://schemas.microsoft.com/office/drawing/2014/main" id="{EE6713E5-8D49-4D17-9FD2-57A1F56B00F8}"/>
              </a:ext>
            </a:extLst>
          </p:cNvPr>
          <p:cNvPicPr>
            <a:picLocks noChangeAspect="1"/>
          </p:cNvPicPr>
          <p:nvPr/>
        </p:nvPicPr>
        <p:blipFill>
          <a:blip r:embed="rId7"/>
          <a:stretch>
            <a:fillRect/>
          </a:stretch>
        </p:blipFill>
        <p:spPr>
          <a:xfrm rot="662501">
            <a:off x="3079103" y="2393191"/>
            <a:ext cx="1876546" cy="896785"/>
          </a:xfrm>
          <a:prstGeom prst="rect">
            <a:avLst/>
          </a:prstGeom>
          <a:ln>
            <a:solidFill>
              <a:srgbClr val="7ED2F6"/>
            </a:solidFill>
          </a:ln>
        </p:spPr>
      </p:pic>
      <p:pic>
        <p:nvPicPr>
          <p:cNvPr id="16" name="Picture 15">
            <a:extLst>
              <a:ext uri="{FF2B5EF4-FFF2-40B4-BE49-F238E27FC236}">
                <a16:creationId xmlns:a16="http://schemas.microsoft.com/office/drawing/2014/main" id="{8BED7FE1-B035-4EA7-8CD7-DD591AC3FA9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20837152">
            <a:off x="767894" y="4498891"/>
            <a:ext cx="1840609" cy="666283"/>
          </a:xfrm>
          <a:prstGeom prst="rect">
            <a:avLst/>
          </a:prstGeom>
          <a:ln>
            <a:solidFill>
              <a:srgbClr val="7ED2F6"/>
            </a:solidFill>
          </a:ln>
        </p:spPr>
      </p:pic>
      <p:pic>
        <p:nvPicPr>
          <p:cNvPr id="3" name="Picture 2">
            <a:extLst>
              <a:ext uri="{FF2B5EF4-FFF2-40B4-BE49-F238E27FC236}">
                <a16:creationId xmlns:a16="http://schemas.microsoft.com/office/drawing/2014/main" id="{7AE8948A-5254-47A7-97FC-D4DDF276F20F}"/>
              </a:ext>
            </a:extLst>
          </p:cNvPr>
          <p:cNvPicPr>
            <a:picLocks noChangeAspect="1"/>
          </p:cNvPicPr>
          <p:nvPr/>
        </p:nvPicPr>
        <p:blipFill>
          <a:blip r:embed="rId9"/>
          <a:stretch>
            <a:fillRect/>
          </a:stretch>
        </p:blipFill>
        <p:spPr>
          <a:xfrm rot="200729">
            <a:off x="8989250" y="3445812"/>
            <a:ext cx="2628082" cy="968764"/>
          </a:xfrm>
          <a:prstGeom prst="rect">
            <a:avLst/>
          </a:prstGeom>
          <a:ln>
            <a:solidFill>
              <a:srgbClr val="7ED2F6"/>
            </a:solidFill>
          </a:ln>
        </p:spPr>
      </p:pic>
      <p:pic>
        <p:nvPicPr>
          <p:cNvPr id="4" name="Picture 3">
            <a:extLst>
              <a:ext uri="{FF2B5EF4-FFF2-40B4-BE49-F238E27FC236}">
                <a16:creationId xmlns:a16="http://schemas.microsoft.com/office/drawing/2014/main" id="{0848E7DD-DE9F-4F53-BE4E-D0E15BCF78B9}"/>
              </a:ext>
            </a:extLst>
          </p:cNvPr>
          <p:cNvPicPr>
            <a:picLocks noChangeAspect="1"/>
          </p:cNvPicPr>
          <p:nvPr/>
        </p:nvPicPr>
        <p:blipFill>
          <a:blip r:embed="rId10"/>
          <a:stretch>
            <a:fillRect/>
          </a:stretch>
        </p:blipFill>
        <p:spPr>
          <a:xfrm rot="689703">
            <a:off x="1598393" y="3654386"/>
            <a:ext cx="1911719" cy="592258"/>
          </a:xfrm>
          <a:prstGeom prst="rect">
            <a:avLst/>
          </a:prstGeom>
          <a:ln>
            <a:solidFill>
              <a:srgbClr val="7ED2F6"/>
            </a:solidFill>
          </a:ln>
        </p:spPr>
      </p:pic>
      <p:pic>
        <p:nvPicPr>
          <p:cNvPr id="5" name="Picture 4">
            <a:extLst>
              <a:ext uri="{FF2B5EF4-FFF2-40B4-BE49-F238E27FC236}">
                <a16:creationId xmlns:a16="http://schemas.microsoft.com/office/drawing/2014/main" id="{CC4F18AE-692F-4EA0-A73D-C095F77544C6}"/>
              </a:ext>
            </a:extLst>
          </p:cNvPr>
          <p:cNvPicPr>
            <a:picLocks noChangeAspect="1"/>
          </p:cNvPicPr>
          <p:nvPr/>
        </p:nvPicPr>
        <p:blipFill>
          <a:blip r:embed="rId11"/>
          <a:stretch>
            <a:fillRect/>
          </a:stretch>
        </p:blipFill>
        <p:spPr>
          <a:xfrm rot="569153">
            <a:off x="7306889" y="5414830"/>
            <a:ext cx="1995536" cy="663821"/>
          </a:xfrm>
          <a:prstGeom prst="rect">
            <a:avLst/>
          </a:prstGeom>
          <a:ln>
            <a:solidFill>
              <a:srgbClr val="7ED2F6"/>
            </a:solidFill>
          </a:ln>
        </p:spPr>
      </p:pic>
      <p:pic>
        <p:nvPicPr>
          <p:cNvPr id="6" name="Picture 5">
            <a:extLst>
              <a:ext uri="{FF2B5EF4-FFF2-40B4-BE49-F238E27FC236}">
                <a16:creationId xmlns:a16="http://schemas.microsoft.com/office/drawing/2014/main" id="{BEEA4D7A-02D9-4575-93BC-D78BAA9B114F}"/>
              </a:ext>
            </a:extLst>
          </p:cNvPr>
          <p:cNvPicPr>
            <a:picLocks noChangeAspect="1"/>
          </p:cNvPicPr>
          <p:nvPr/>
        </p:nvPicPr>
        <p:blipFill>
          <a:blip r:embed="rId12"/>
          <a:stretch>
            <a:fillRect/>
          </a:stretch>
        </p:blipFill>
        <p:spPr>
          <a:xfrm rot="930334">
            <a:off x="7503063" y="2378474"/>
            <a:ext cx="2278516" cy="623184"/>
          </a:xfrm>
          <a:prstGeom prst="rect">
            <a:avLst/>
          </a:prstGeom>
          <a:ln>
            <a:solidFill>
              <a:srgbClr val="7ED2F6"/>
            </a:solidFill>
          </a:ln>
        </p:spPr>
      </p:pic>
      <p:pic>
        <p:nvPicPr>
          <p:cNvPr id="7" name="Picture 6">
            <a:extLst>
              <a:ext uri="{FF2B5EF4-FFF2-40B4-BE49-F238E27FC236}">
                <a16:creationId xmlns:a16="http://schemas.microsoft.com/office/drawing/2014/main" id="{20A4D585-05EF-4106-85F2-82244CD73D60}"/>
              </a:ext>
            </a:extLst>
          </p:cNvPr>
          <p:cNvPicPr>
            <a:picLocks noChangeAspect="1"/>
          </p:cNvPicPr>
          <p:nvPr/>
        </p:nvPicPr>
        <p:blipFill>
          <a:blip r:embed="rId13"/>
          <a:stretch>
            <a:fillRect/>
          </a:stretch>
        </p:blipFill>
        <p:spPr>
          <a:xfrm rot="20623773">
            <a:off x="481957" y="2451141"/>
            <a:ext cx="2344506" cy="896784"/>
          </a:xfrm>
          <a:prstGeom prst="rect">
            <a:avLst/>
          </a:prstGeom>
          <a:ln>
            <a:solidFill>
              <a:srgbClr val="7ED2F6"/>
            </a:solidFill>
          </a:ln>
        </p:spPr>
      </p:pic>
      <p:pic>
        <p:nvPicPr>
          <p:cNvPr id="8" name="Picture 7">
            <a:extLst>
              <a:ext uri="{FF2B5EF4-FFF2-40B4-BE49-F238E27FC236}">
                <a16:creationId xmlns:a16="http://schemas.microsoft.com/office/drawing/2014/main" id="{46D1EF10-7B50-4C54-951D-8C72F9B881D2}"/>
              </a:ext>
            </a:extLst>
          </p:cNvPr>
          <p:cNvPicPr>
            <a:picLocks noChangeAspect="1"/>
          </p:cNvPicPr>
          <p:nvPr/>
        </p:nvPicPr>
        <p:blipFill>
          <a:blip r:embed="rId14"/>
          <a:stretch>
            <a:fillRect/>
          </a:stretch>
        </p:blipFill>
        <p:spPr>
          <a:xfrm rot="20059257">
            <a:off x="10003865" y="2234384"/>
            <a:ext cx="1863023" cy="781804"/>
          </a:xfrm>
          <a:prstGeom prst="rect">
            <a:avLst/>
          </a:prstGeom>
          <a:ln>
            <a:solidFill>
              <a:srgbClr val="7ED2F6"/>
            </a:solidFill>
          </a:ln>
        </p:spPr>
      </p:pic>
      <p:pic>
        <p:nvPicPr>
          <p:cNvPr id="17" name="Picture 16">
            <a:extLst>
              <a:ext uri="{FF2B5EF4-FFF2-40B4-BE49-F238E27FC236}">
                <a16:creationId xmlns:a16="http://schemas.microsoft.com/office/drawing/2014/main" id="{B4A61D28-6FEB-4FDD-ABB2-F56C30EBC61E}"/>
              </a:ext>
            </a:extLst>
          </p:cNvPr>
          <p:cNvPicPr>
            <a:picLocks noChangeAspect="1"/>
          </p:cNvPicPr>
          <p:nvPr/>
        </p:nvPicPr>
        <p:blipFill>
          <a:blip r:embed="rId15"/>
          <a:stretch>
            <a:fillRect/>
          </a:stretch>
        </p:blipFill>
        <p:spPr>
          <a:xfrm rot="21367356">
            <a:off x="8143790" y="4641038"/>
            <a:ext cx="3350216" cy="381987"/>
          </a:xfrm>
          <a:prstGeom prst="rect">
            <a:avLst/>
          </a:prstGeom>
          <a:ln>
            <a:solidFill>
              <a:srgbClr val="7ED2F6"/>
            </a:solidFill>
          </a:ln>
        </p:spPr>
      </p:pic>
      <p:pic>
        <p:nvPicPr>
          <p:cNvPr id="18" name="Picture 17">
            <a:extLst>
              <a:ext uri="{FF2B5EF4-FFF2-40B4-BE49-F238E27FC236}">
                <a16:creationId xmlns:a16="http://schemas.microsoft.com/office/drawing/2014/main" id="{B498BE79-D2B1-45F2-A138-81823578BAC5}"/>
              </a:ext>
            </a:extLst>
          </p:cNvPr>
          <p:cNvPicPr>
            <a:picLocks noChangeAspect="1"/>
          </p:cNvPicPr>
          <p:nvPr/>
        </p:nvPicPr>
        <p:blipFill>
          <a:blip r:embed="rId16"/>
          <a:stretch>
            <a:fillRect/>
          </a:stretch>
        </p:blipFill>
        <p:spPr>
          <a:xfrm rot="498796">
            <a:off x="3218526" y="4604428"/>
            <a:ext cx="2051220" cy="646710"/>
          </a:xfrm>
          <a:prstGeom prst="rect">
            <a:avLst/>
          </a:prstGeom>
          <a:ln>
            <a:solidFill>
              <a:srgbClr val="7ED2F6"/>
            </a:solidFill>
          </a:ln>
        </p:spPr>
      </p:pic>
      <p:pic>
        <p:nvPicPr>
          <p:cNvPr id="22" name="Picture 21">
            <a:extLst>
              <a:ext uri="{FF2B5EF4-FFF2-40B4-BE49-F238E27FC236}">
                <a16:creationId xmlns:a16="http://schemas.microsoft.com/office/drawing/2014/main" id="{3A29FB54-2692-4E9C-8564-1C0E6AB8B32D}"/>
              </a:ext>
            </a:extLst>
          </p:cNvPr>
          <p:cNvPicPr>
            <a:picLocks noChangeAspect="1"/>
          </p:cNvPicPr>
          <p:nvPr/>
        </p:nvPicPr>
        <p:blipFill>
          <a:blip r:embed="rId17"/>
          <a:stretch>
            <a:fillRect/>
          </a:stretch>
        </p:blipFill>
        <p:spPr>
          <a:xfrm rot="573409">
            <a:off x="9881092" y="5201041"/>
            <a:ext cx="1936674" cy="814396"/>
          </a:xfrm>
          <a:prstGeom prst="rect">
            <a:avLst/>
          </a:prstGeom>
          <a:ln>
            <a:solidFill>
              <a:srgbClr val="7ED2F6"/>
            </a:solidFill>
          </a:ln>
        </p:spPr>
      </p:pic>
      <p:pic>
        <p:nvPicPr>
          <p:cNvPr id="23" name="Picture 22">
            <a:extLst>
              <a:ext uri="{FF2B5EF4-FFF2-40B4-BE49-F238E27FC236}">
                <a16:creationId xmlns:a16="http://schemas.microsoft.com/office/drawing/2014/main" id="{2FF72B14-3E38-4357-95BA-82C57D5367A9}"/>
              </a:ext>
            </a:extLst>
          </p:cNvPr>
          <p:cNvPicPr>
            <a:picLocks noChangeAspect="1"/>
          </p:cNvPicPr>
          <p:nvPr/>
        </p:nvPicPr>
        <p:blipFill>
          <a:blip r:embed="rId18"/>
          <a:stretch>
            <a:fillRect/>
          </a:stretch>
        </p:blipFill>
        <p:spPr>
          <a:xfrm rot="20929760">
            <a:off x="5325059" y="2334354"/>
            <a:ext cx="1988531" cy="867338"/>
          </a:xfrm>
          <a:prstGeom prst="rect">
            <a:avLst/>
          </a:prstGeom>
          <a:ln>
            <a:solidFill>
              <a:srgbClr val="7ED2F6"/>
            </a:solidFill>
          </a:ln>
        </p:spPr>
      </p:pic>
      <p:pic>
        <p:nvPicPr>
          <p:cNvPr id="24" name="Picture 23">
            <a:extLst>
              <a:ext uri="{FF2B5EF4-FFF2-40B4-BE49-F238E27FC236}">
                <a16:creationId xmlns:a16="http://schemas.microsoft.com/office/drawing/2014/main" id="{73F5EAC0-98C8-49F1-B3E4-EEFBBD2E10BA}"/>
              </a:ext>
            </a:extLst>
          </p:cNvPr>
          <p:cNvPicPr>
            <a:picLocks noChangeAspect="1"/>
          </p:cNvPicPr>
          <p:nvPr/>
        </p:nvPicPr>
        <p:blipFill>
          <a:blip r:embed="rId19"/>
          <a:stretch>
            <a:fillRect/>
          </a:stretch>
        </p:blipFill>
        <p:spPr>
          <a:xfrm rot="21324699">
            <a:off x="3674462" y="3510446"/>
            <a:ext cx="2343706" cy="727046"/>
          </a:xfrm>
          <a:prstGeom prst="rect">
            <a:avLst/>
          </a:prstGeom>
          <a:ln>
            <a:solidFill>
              <a:srgbClr val="7ED2F6"/>
            </a:solidFill>
          </a:ln>
        </p:spPr>
      </p:pic>
      <p:sp>
        <p:nvSpPr>
          <p:cNvPr id="30" name="Slide Number Placeholder 5">
            <a:extLst>
              <a:ext uri="{FF2B5EF4-FFF2-40B4-BE49-F238E27FC236}">
                <a16:creationId xmlns:a16="http://schemas.microsoft.com/office/drawing/2014/main" id="{E9833DA4-3D9C-42AC-8A4F-8AD6ABD227F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8" name="TextBox 27">
            <a:extLst>
              <a:ext uri="{FF2B5EF4-FFF2-40B4-BE49-F238E27FC236}">
                <a16:creationId xmlns:a16="http://schemas.microsoft.com/office/drawing/2014/main" id="{1E7DA9C4-449C-4129-B969-C3772B3829AE}"/>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a:t>
            </a:r>
          </a:p>
        </p:txBody>
      </p:sp>
      <p:sp>
        <p:nvSpPr>
          <p:cNvPr id="29" name="Rectangle 28">
            <a:extLst>
              <a:ext uri="{FF2B5EF4-FFF2-40B4-BE49-F238E27FC236}">
                <a16:creationId xmlns:a16="http://schemas.microsoft.com/office/drawing/2014/main" id="{4F9B6724-4446-4CF2-B6C7-03F10F38F9DA}"/>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59816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35919E-0182-9649-8C98-D1E5534881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762" b="415"/>
          <a:stretch/>
        </p:blipFill>
        <p:spPr>
          <a:xfrm>
            <a:off x="0" y="0"/>
            <a:ext cx="1221105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02183" y="3434080"/>
            <a:ext cx="7501289" cy="1692771"/>
          </a:xfrm>
          <a:prstGeom prst="rect">
            <a:avLst/>
          </a:prstGeom>
          <a:noFill/>
        </p:spPr>
        <p:txBody>
          <a:bodyPr wrap="square" rtlCol="0">
            <a:spAutoFit/>
          </a:bodyPr>
          <a:lstStyle/>
          <a:p>
            <a:r>
              <a:rPr lang="en-US" sz="4000" b="1" dirty="0">
                <a:solidFill>
                  <a:srgbClr val="E84A99"/>
                </a:solidFill>
                <a:latin typeface="Helvetica" pitchFamily="2" charset="0"/>
              </a:rPr>
              <a:t>Members Exclusive Section</a:t>
            </a:r>
            <a:br>
              <a:rPr lang="en-US" sz="4000" b="1" dirty="0">
                <a:solidFill>
                  <a:srgbClr val="E84A99"/>
                </a:solidFill>
                <a:latin typeface="Helvetica" pitchFamily="2" charset="0"/>
              </a:rPr>
            </a:br>
            <a:r>
              <a:rPr lang="en-US" sz="3200" dirty="0">
                <a:solidFill>
                  <a:srgbClr val="00C0F3"/>
                </a:solidFill>
                <a:latin typeface="Helvetica" pitchFamily="2" charset="0"/>
              </a:rPr>
              <a:t>A Deeper Look At The Ad-Supported TV Mix</a:t>
            </a:r>
            <a:endParaRPr lang="en-US" sz="4000" dirty="0">
              <a:solidFill>
                <a:srgbClr val="00C0F3"/>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5770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312644"/>
            <a:ext cx="11710966" cy="892552"/>
          </a:xfrm>
          <a:prstGeom prst="rect">
            <a:avLst/>
          </a:prstGeom>
        </p:spPr>
        <p:txBody>
          <a:bodyPr wrap="square">
            <a:spAutoFit/>
          </a:bodyPr>
          <a:lstStyle/>
          <a:p>
            <a:r>
              <a:rPr lang="en-US" sz="2600" b="1" dirty="0">
                <a:solidFill>
                  <a:srgbClr val="1F1A62"/>
                </a:solidFill>
                <a:latin typeface="Helvetica" pitchFamily="2" charset="0"/>
              </a:rPr>
              <a:t>In total, </a:t>
            </a:r>
            <a:r>
              <a:rPr lang="en-US" sz="2600" b="1" dirty="0">
                <a:solidFill>
                  <a:srgbClr val="E84A99"/>
                </a:solidFill>
                <a:latin typeface="Helvetica" pitchFamily="2" charset="0"/>
              </a:rPr>
              <a:t>55%</a:t>
            </a:r>
            <a:r>
              <a:rPr lang="en-US" sz="2600" b="1" dirty="0">
                <a:solidFill>
                  <a:srgbClr val="1F1A62"/>
                </a:solidFill>
                <a:latin typeface="Helvetica" pitchFamily="2" charset="0"/>
              </a:rPr>
              <a:t> of the top 10 trending Twitter TV topics involved programming that aired on ad-supported cable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108980311"/>
              </p:ext>
            </p:extLst>
          </p:nvPr>
        </p:nvGraphicFramePr>
        <p:xfrm>
          <a:off x="1811370" y="1881051"/>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758908FB-3C56-406B-BB36-3073DA1720E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45</a:t>
            </a:fld>
            <a:endParaRPr lang="en-US" dirty="0"/>
          </a:p>
        </p:txBody>
      </p:sp>
      <p:sp>
        <p:nvSpPr>
          <p:cNvPr id="11" name="TextBox 10">
            <a:extLst>
              <a:ext uri="{FF2B5EF4-FFF2-40B4-BE49-F238E27FC236}">
                <a16:creationId xmlns:a16="http://schemas.microsoft.com/office/drawing/2014/main" id="{CFAD6060-466B-482D-9E4E-55EAB8212D1A}"/>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5" name="TextBox 14">
            <a:extLst>
              <a:ext uri="{FF2B5EF4-FFF2-40B4-BE49-F238E27FC236}">
                <a16:creationId xmlns:a16="http://schemas.microsoft.com/office/drawing/2014/main" id="{08A4975F-02AD-4E4B-B6E7-1D45065AA3F0}"/>
              </a:ext>
            </a:extLst>
          </p:cNvPr>
          <p:cNvSpPr txBox="1"/>
          <p:nvPr/>
        </p:nvSpPr>
        <p:spPr>
          <a:xfrm>
            <a:off x="413301" y="6033433"/>
            <a:ext cx="11778699" cy="261610"/>
          </a:xfrm>
          <a:prstGeom prst="rect">
            <a:avLst/>
          </a:prstGeom>
          <a:noFill/>
        </p:spPr>
        <p:txBody>
          <a:bodyPr wrap="square" rtlCol="0">
            <a:spAutoFit/>
          </a:bodyPr>
          <a:lstStyle/>
          <a:p>
            <a:r>
              <a:rPr lang="en-US" sz="1100" dirty="0">
                <a:solidFill>
                  <a:srgbClr val="1F1A62"/>
                </a:solidFill>
                <a:latin typeface="Helvetica Light" panose="020B0403020202020204" pitchFamily="34" charset="0"/>
              </a:rPr>
              <a:t>*Ad-supported Cable &amp; Broadcast TV topics involve programs that were mentioned or aired on various networks such as popular news events and NFL Thursday Night Football</a:t>
            </a:r>
            <a:endParaRPr lang="en-US" sz="1100" dirty="0"/>
          </a:p>
        </p:txBody>
      </p:sp>
      <p:sp>
        <p:nvSpPr>
          <p:cNvPr id="13" name="Rectangle 12">
            <a:extLst>
              <a:ext uri="{FF2B5EF4-FFF2-40B4-BE49-F238E27FC236}">
                <a16:creationId xmlns:a16="http://schemas.microsoft.com/office/drawing/2014/main" id="{924AA7A5-BCB3-4FC9-B169-31A365DB746E}"/>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83022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2" y="447551"/>
            <a:ext cx="1153604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Ad-supported TV accounted for </a:t>
            </a:r>
            <a:r>
              <a:rPr lang="en-US" sz="2600" b="1" dirty="0">
                <a:solidFill>
                  <a:srgbClr val="E84A99"/>
                </a:solidFill>
                <a:latin typeface="Helvetica" pitchFamily="2" charset="0"/>
              </a:rPr>
              <a:t>4 of the top 10</a:t>
            </a:r>
            <a:r>
              <a:rPr lang="en-US" sz="2600" b="1" dirty="0">
                <a:solidFill>
                  <a:srgbClr val="1F1A62"/>
                </a:solidFill>
                <a:latin typeface="Helvetica" pitchFamily="2" charset="0"/>
              </a:rPr>
              <a: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Twitter trending topics throughout the four-week primetime 4Q holiday time period</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5" name="Chart 4">
            <a:extLst>
              <a:ext uri="{FF2B5EF4-FFF2-40B4-BE49-F238E27FC236}">
                <a16:creationId xmlns:a16="http://schemas.microsoft.com/office/drawing/2014/main" id="{2B5D5B09-13C4-4606-817D-C6DCB0499699}"/>
              </a:ext>
            </a:extLst>
          </p:cNvPr>
          <p:cNvGraphicFramePr/>
          <p:nvPr>
            <p:extLst>
              <p:ext uri="{D42A27DB-BD31-4B8C-83A1-F6EECF244321}">
                <p14:modId xmlns:p14="http://schemas.microsoft.com/office/powerpoint/2010/main" val="79418799"/>
              </p:ext>
            </p:extLst>
          </p:nvPr>
        </p:nvGraphicFramePr>
        <p:xfrm>
          <a:off x="344242" y="2283372"/>
          <a:ext cx="5584087" cy="3481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E2CADB07-7FA1-49EA-B7B8-4B61B801A62E}"/>
              </a:ext>
            </a:extLst>
          </p:cNvPr>
          <p:cNvGraphicFramePr/>
          <p:nvPr>
            <p:extLst>
              <p:ext uri="{D42A27DB-BD31-4B8C-83A1-F6EECF244321}">
                <p14:modId xmlns:p14="http://schemas.microsoft.com/office/powerpoint/2010/main" val="119648760"/>
              </p:ext>
            </p:extLst>
          </p:nvPr>
        </p:nvGraphicFramePr>
        <p:xfrm>
          <a:off x="9140758" y="1872191"/>
          <a:ext cx="2601157" cy="233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AA9F4986-3D58-4FFD-BB1C-227139E6F06E}"/>
              </a:ext>
            </a:extLst>
          </p:cNvPr>
          <p:cNvGraphicFramePr/>
          <p:nvPr>
            <p:extLst>
              <p:ext uri="{D42A27DB-BD31-4B8C-83A1-F6EECF244321}">
                <p14:modId xmlns:p14="http://schemas.microsoft.com/office/powerpoint/2010/main" val="169401838"/>
              </p:ext>
            </p:extLst>
          </p:nvPr>
        </p:nvGraphicFramePr>
        <p:xfrm>
          <a:off x="5928329" y="4030528"/>
          <a:ext cx="2601157" cy="23395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F96A3235-12BE-4D68-9DA4-D5F15E44A76F}"/>
              </a:ext>
            </a:extLst>
          </p:cNvPr>
          <p:cNvGraphicFramePr/>
          <p:nvPr>
            <p:extLst>
              <p:ext uri="{D42A27DB-BD31-4B8C-83A1-F6EECF244321}">
                <p14:modId xmlns:p14="http://schemas.microsoft.com/office/powerpoint/2010/main" val="1655272422"/>
              </p:ext>
            </p:extLst>
          </p:nvPr>
        </p:nvGraphicFramePr>
        <p:xfrm>
          <a:off x="9140758" y="4030528"/>
          <a:ext cx="2601157" cy="233952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CC5B2DA2-8045-445B-8459-3F34D05807EA}"/>
              </a:ext>
            </a:extLst>
          </p:cNvPr>
          <p:cNvGraphicFramePr/>
          <p:nvPr>
            <p:extLst>
              <p:ext uri="{D42A27DB-BD31-4B8C-83A1-F6EECF244321}">
                <p14:modId xmlns:p14="http://schemas.microsoft.com/office/powerpoint/2010/main" val="2719171270"/>
              </p:ext>
            </p:extLst>
          </p:nvPr>
        </p:nvGraphicFramePr>
        <p:xfrm>
          <a:off x="5928329" y="1872191"/>
          <a:ext cx="2601157" cy="2339526"/>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236591" y="1944818"/>
            <a:ext cx="5887984" cy="3154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 b="0" i="0" u="sng" strike="noStrike" kern="1200" cap="none" spc="0" normalizeH="0" baseline="0" noProof="0" dirty="0">
                <a:ln>
                  <a:noFill/>
                </a:ln>
                <a:solidFill>
                  <a:srgbClr val="1F1A62"/>
                </a:solidFill>
                <a:effectLst/>
                <a:uLnTx/>
                <a:uFillTx/>
                <a:latin typeface="Helvetica Light" panose="020B0403020202020204"/>
              </a:rPr>
              <a:t>% of </a:t>
            </a:r>
            <a:r>
              <a:rPr lang="en-US" sz="1450" u="sng" dirty="0">
                <a:solidFill>
                  <a:srgbClr val="1F1A62"/>
                </a:solidFill>
                <a:latin typeface="Helvetica Light" panose="020B0403020202020204"/>
              </a:rPr>
              <a:t>Ad-Supported Cable</a:t>
            </a:r>
            <a:r>
              <a:rPr kumimoji="0" lang="en-US" sz="1450" b="0" i="0" u="sng" strike="noStrike" kern="1200" cap="none" spc="0" normalizeH="0" baseline="0" noProof="0" dirty="0">
                <a:ln>
                  <a:noFill/>
                </a:ln>
                <a:solidFill>
                  <a:srgbClr val="1F1A62"/>
                </a:solidFill>
                <a:effectLst/>
                <a:uLnTx/>
                <a:uFillTx/>
                <a:latin typeface="Helvetica Light" panose="020B0403020202020204"/>
              </a:rPr>
              <a:t> TV Topics in the Top 10 During Primetime</a:t>
            </a: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3" y="6217299"/>
            <a:ext cx="11215671"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aggregated during 4-week time period (11/28/2019 – 12/25/2019). Results include both ‘direct’ and ‘related’ topics. Percentages include programming that aired on both cable and broadcast TV such as NFL Thursday Night Football and televised news events that were covered by multiple TV networks.</a:t>
            </a:r>
          </a:p>
        </p:txBody>
      </p:sp>
      <p:sp>
        <p:nvSpPr>
          <p:cNvPr id="14" name="Rectangle 13">
            <a:extLst>
              <a:ext uri="{FF2B5EF4-FFF2-40B4-BE49-F238E27FC236}">
                <a16:creationId xmlns:a16="http://schemas.microsoft.com/office/drawing/2014/main" id="{EB127C1E-A746-4E43-A3A1-891B246CA7EF}"/>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67952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663242203"/>
              </p:ext>
            </p:extLst>
          </p:nvPr>
        </p:nvGraphicFramePr>
        <p:xfrm>
          <a:off x="2977332" y="2370341"/>
          <a:ext cx="6237333" cy="380790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147508" y="1754031"/>
            <a:ext cx="9711112" cy="584775"/>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 of Nights When Ad-Supported Cable TV Programming Trended in Top 10 Topics by Genre</a:t>
            </a:r>
          </a:p>
          <a:p>
            <a:pPr algn="ctr"/>
            <a:r>
              <a:rPr lang="en-US" sz="1400" dirty="0">
                <a:solidFill>
                  <a:srgbClr val="1F1A62"/>
                </a:solidFill>
                <a:latin typeface="Helvetica Light" panose="020B0403020202020204" pitchFamily="34" charset="0"/>
              </a:rPr>
              <a:t>Four-Week Time Period</a:t>
            </a:r>
          </a:p>
        </p:txBody>
      </p:sp>
      <p:sp>
        <p:nvSpPr>
          <p:cNvPr id="13" name="Slide Number Placeholder 5">
            <a:extLst>
              <a:ext uri="{FF2B5EF4-FFF2-40B4-BE49-F238E27FC236}">
                <a16:creationId xmlns:a16="http://schemas.microsoft.com/office/drawing/2014/main" id="{187E6830-7C06-4DCF-B733-469A254F7D4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47</a:t>
            </a:fld>
            <a:endParaRPr lang="en-US" dirty="0"/>
          </a:p>
        </p:txBody>
      </p:sp>
      <p:sp>
        <p:nvSpPr>
          <p:cNvPr id="12" name="TextBox 11">
            <a:extLst>
              <a:ext uri="{FF2B5EF4-FFF2-40B4-BE49-F238E27FC236}">
                <a16:creationId xmlns:a16="http://schemas.microsoft.com/office/drawing/2014/main" id="{80E26EA6-4BCD-4EF1-98DB-87B37CB02856}"/>
              </a:ext>
            </a:extLst>
          </p:cNvPr>
          <p:cNvSpPr txBox="1"/>
          <p:nvPr/>
        </p:nvSpPr>
        <p:spPr>
          <a:xfrm>
            <a:off x="526243" y="6252318"/>
            <a:ext cx="11252455"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Chart includes programming that aired on both cable and broadcast TV such as NFL Thursday Night Football and televised news events that were covered by multiple TV networks. </a:t>
            </a:r>
          </a:p>
        </p:txBody>
      </p:sp>
      <p:sp>
        <p:nvSpPr>
          <p:cNvPr id="14" name="Rectangle 13">
            <a:extLst>
              <a:ext uri="{FF2B5EF4-FFF2-40B4-BE49-F238E27FC236}">
                <a16:creationId xmlns:a16="http://schemas.microsoft.com/office/drawing/2014/main" id="{1FCF98AD-B8EC-4FAA-AB11-4E6527F4BC61}"/>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2237B3EE-1ACE-4C2B-B62A-F3E031C7F35B}"/>
              </a:ext>
            </a:extLst>
          </p:cNvPr>
          <p:cNvSpPr/>
          <p:nvPr/>
        </p:nvSpPr>
        <p:spPr>
          <a:xfrm>
            <a:off x="413301" y="401815"/>
            <a:ext cx="115828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At least one cable TV sporting event had a topic trend in the Top 10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on </a:t>
            </a:r>
            <a:r>
              <a:rPr lang="en-US" sz="2600" b="1" dirty="0">
                <a:solidFill>
                  <a:srgbClr val="E84A99"/>
                </a:solidFill>
                <a:latin typeface="Helvetica" pitchFamily="2" charset="0"/>
              </a:rPr>
              <a:t>75%</a:t>
            </a:r>
            <a:r>
              <a:rPr lang="en-US" sz="2600" b="1" dirty="0">
                <a:solidFill>
                  <a:srgbClr val="1F1A62"/>
                </a:solidFill>
                <a:latin typeface="Helvetica" pitchFamily="2" charset="0"/>
              </a:rPr>
              <a:t> of nights; entertainment shows on </a:t>
            </a:r>
            <a:r>
              <a:rPr lang="en-US" sz="2600" b="1" dirty="0">
                <a:solidFill>
                  <a:srgbClr val="E84A99"/>
                </a:solidFill>
                <a:latin typeface="Helvetica" pitchFamily="2" charset="0"/>
              </a:rPr>
              <a:t>64%</a:t>
            </a:r>
            <a:r>
              <a:rPr lang="en-US" sz="2600" b="1" dirty="0">
                <a:solidFill>
                  <a:srgbClr val="1F1A62"/>
                </a:solidFill>
                <a:latin typeface="Helvetica" pitchFamily="2" charset="0"/>
              </a:rPr>
              <a:t> of nights</a:t>
            </a:r>
          </a:p>
        </p:txBody>
      </p:sp>
    </p:spTree>
    <p:extLst>
      <p:ext uri="{BB962C8B-B14F-4D97-AF65-F5344CB8AC3E}">
        <p14:creationId xmlns:p14="http://schemas.microsoft.com/office/powerpoint/2010/main" val="1455651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196F862A-C63C-4261-B286-00665733DC74}"/>
              </a:ext>
            </a:extLst>
          </p:cNvPr>
          <p:cNvGraphicFramePr/>
          <p:nvPr>
            <p:extLst>
              <p:ext uri="{D42A27DB-BD31-4B8C-83A1-F6EECF244321}">
                <p14:modId xmlns:p14="http://schemas.microsoft.com/office/powerpoint/2010/main" val="2698645725"/>
              </p:ext>
            </p:extLst>
          </p:nvPr>
        </p:nvGraphicFramePr>
        <p:xfrm>
          <a:off x="526244" y="1730092"/>
          <a:ext cx="11126998" cy="431404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3ED54650-E124-0942-8B03-A438165B55A6}"/>
              </a:ext>
            </a:extLst>
          </p:cNvPr>
          <p:cNvSpPr/>
          <p:nvPr/>
        </p:nvSpPr>
        <p:spPr>
          <a:xfrm>
            <a:off x="413302" y="357425"/>
            <a:ext cx="11239940" cy="892552"/>
          </a:xfrm>
          <a:prstGeom prst="rect">
            <a:avLst/>
          </a:prstGeom>
        </p:spPr>
        <p:txBody>
          <a:bodyPr wrap="square">
            <a:spAutoFit/>
          </a:bodyPr>
          <a:lstStyle/>
          <a:p>
            <a:r>
              <a:rPr lang="en-US" sz="2600" b="1" dirty="0">
                <a:solidFill>
                  <a:srgbClr val="1F1A62"/>
                </a:solidFill>
                <a:latin typeface="Helvetica" pitchFamily="2" charset="0"/>
              </a:rPr>
              <a:t>Ad-supported cable TV programming trended in the top 10 </a:t>
            </a:r>
          </a:p>
          <a:p>
            <a:r>
              <a:rPr lang="en-US" sz="2600" b="1" dirty="0">
                <a:solidFill>
                  <a:srgbClr val="1F1A62"/>
                </a:solidFill>
                <a:latin typeface="Helvetica" pitchFamily="2" charset="0"/>
              </a:rPr>
              <a:t>on </a:t>
            </a:r>
            <a:r>
              <a:rPr lang="en-US" sz="2600" b="1" dirty="0">
                <a:solidFill>
                  <a:srgbClr val="E84A99"/>
                </a:solidFill>
                <a:latin typeface="Helvetica" pitchFamily="2" charset="0"/>
              </a:rPr>
              <a:t>27 out of 28 nights</a:t>
            </a:r>
            <a:r>
              <a:rPr lang="en-US" sz="2600" b="1" dirty="0">
                <a:solidFill>
                  <a:srgbClr val="1F1A62"/>
                </a:solidFill>
                <a:latin typeface="Helvetica" pitchFamily="2" charset="0"/>
              </a:rPr>
              <a:t> during the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31657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1216098"/>
            <a:ext cx="11033357" cy="338554"/>
          </a:xfrm>
          <a:prstGeom prst="rect">
            <a:avLst/>
          </a:prstGeom>
          <a:noFill/>
        </p:spPr>
        <p:txBody>
          <a:bodyPr wrap="square" rtlCol="0">
            <a:spAutoFit/>
          </a:bodyPr>
          <a:lstStyle/>
          <a:p>
            <a:r>
              <a:rPr lang="en-US" sz="1600" dirty="0">
                <a:solidFill>
                  <a:srgbClr val="1B1464"/>
                </a:solidFill>
                <a:latin typeface="Helvetica Light" panose="020B0403020202020204" pitchFamily="34" charset="0"/>
              </a:rPr>
              <a:t>On average, </a:t>
            </a:r>
            <a:r>
              <a:rPr lang="en-US" sz="1600" b="1" dirty="0">
                <a:solidFill>
                  <a:srgbClr val="E84A99"/>
                </a:solidFill>
                <a:latin typeface="Helvetica Light" panose="020B0403020202020204" pitchFamily="34" charset="0"/>
              </a:rPr>
              <a:t>three</a:t>
            </a:r>
            <a:r>
              <a:rPr lang="en-US" sz="1600" dirty="0">
                <a:solidFill>
                  <a:srgbClr val="FF0000"/>
                </a:solidFill>
                <a:latin typeface="Helvetica Light" panose="020B0403020202020204" pitchFamily="34" charset="0"/>
              </a:rPr>
              <a:t> </a:t>
            </a:r>
            <a:r>
              <a:rPr lang="en-US" sz="1600" dirty="0">
                <a:solidFill>
                  <a:srgbClr val="1B1464"/>
                </a:solidFill>
                <a:latin typeface="Helvetica Light" panose="020B0403020202020204" pitchFamily="34" charset="0"/>
              </a:rPr>
              <a:t>different ad-supported cable TV programs trended in the top 10 during each night</a:t>
            </a:r>
          </a:p>
        </p:txBody>
      </p:sp>
      <p:sp>
        <p:nvSpPr>
          <p:cNvPr id="14" name="TextBox 13">
            <a:extLst>
              <a:ext uri="{FF2B5EF4-FFF2-40B4-BE49-F238E27FC236}">
                <a16:creationId xmlns:a16="http://schemas.microsoft.com/office/drawing/2014/main" id="{01FA75EB-4593-41B1-8ABC-58A783BFCAC2}"/>
              </a:ext>
            </a:extLst>
          </p:cNvPr>
          <p:cNvSpPr txBox="1"/>
          <p:nvPr/>
        </p:nvSpPr>
        <p:spPr>
          <a:xfrm>
            <a:off x="608364" y="4839100"/>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a:t>
            </a:r>
          </a:p>
        </p:txBody>
      </p:sp>
      <p:sp>
        <p:nvSpPr>
          <p:cNvPr id="15" name="TextBox 14">
            <a:extLst>
              <a:ext uri="{FF2B5EF4-FFF2-40B4-BE49-F238E27FC236}">
                <a16:creationId xmlns:a16="http://schemas.microsoft.com/office/drawing/2014/main" id="{ED53BC32-FFE9-43D1-8077-CD981EB89F7C}"/>
              </a:ext>
            </a:extLst>
          </p:cNvPr>
          <p:cNvSpPr txBox="1"/>
          <p:nvPr/>
        </p:nvSpPr>
        <p:spPr>
          <a:xfrm>
            <a:off x="1004979"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16" name="TextBox 15">
            <a:extLst>
              <a:ext uri="{FF2B5EF4-FFF2-40B4-BE49-F238E27FC236}">
                <a16:creationId xmlns:a16="http://schemas.microsoft.com/office/drawing/2014/main" id="{63C9DFE9-CC7A-417B-BAA6-67152D321C17}"/>
              </a:ext>
            </a:extLst>
          </p:cNvPr>
          <p:cNvSpPr txBox="1"/>
          <p:nvPr/>
        </p:nvSpPr>
        <p:spPr>
          <a:xfrm>
            <a:off x="1385872" y="3921699"/>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4</a:t>
            </a:r>
          </a:p>
        </p:txBody>
      </p:sp>
      <p:sp>
        <p:nvSpPr>
          <p:cNvPr id="17" name="TextBox 16">
            <a:extLst>
              <a:ext uri="{FF2B5EF4-FFF2-40B4-BE49-F238E27FC236}">
                <a16:creationId xmlns:a16="http://schemas.microsoft.com/office/drawing/2014/main" id="{5B47655D-4455-4520-8313-57290CE70030}"/>
              </a:ext>
            </a:extLst>
          </p:cNvPr>
          <p:cNvSpPr txBox="1"/>
          <p:nvPr/>
        </p:nvSpPr>
        <p:spPr>
          <a:xfrm>
            <a:off x="1772819" y="392587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4</a:t>
            </a:r>
          </a:p>
        </p:txBody>
      </p:sp>
      <p:sp>
        <p:nvSpPr>
          <p:cNvPr id="18" name="TextBox 17">
            <a:extLst>
              <a:ext uri="{FF2B5EF4-FFF2-40B4-BE49-F238E27FC236}">
                <a16:creationId xmlns:a16="http://schemas.microsoft.com/office/drawing/2014/main" id="{8ABEE38D-7FA4-4992-AD7A-A0BFDEF6747A}"/>
              </a:ext>
            </a:extLst>
          </p:cNvPr>
          <p:cNvSpPr txBox="1"/>
          <p:nvPr/>
        </p:nvSpPr>
        <p:spPr>
          <a:xfrm>
            <a:off x="2165210"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19" name="TextBox 18">
            <a:extLst>
              <a:ext uri="{FF2B5EF4-FFF2-40B4-BE49-F238E27FC236}">
                <a16:creationId xmlns:a16="http://schemas.microsoft.com/office/drawing/2014/main" id="{8A9DC3EC-EFF1-49E5-92C3-810DC704AB96}"/>
              </a:ext>
            </a:extLst>
          </p:cNvPr>
          <p:cNvSpPr txBox="1"/>
          <p:nvPr/>
        </p:nvSpPr>
        <p:spPr>
          <a:xfrm>
            <a:off x="2545176" y="363142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5</a:t>
            </a:r>
          </a:p>
        </p:txBody>
      </p:sp>
      <p:sp>
        <p:nvSpPr>
          <p:cNvPr id="20" name="TextBox 19">
            <a:extLst>
              <a:ext uri="{FF2B5EF4-FFF2-40B4-BE49-F238E27FC236}">
                <a16:creationId xmlns:a16="http://schemas.microsoft.com/office/drawing/2014/main" id="{ED8D055D-BFD2-469F-BE1E-ACC14D5E5EDF}"/>
              </a:ext>
            </a:extLst>
          </p:cNvPr>
          <p:cNvSpPr txBox="1"/>
          <p:nvPr/>
        </p:nvSpPr>
        <p:spPr>
          <a:xfrm>
            <a:off x="2935794" y="243157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9</a:t>
            </a:r>
          </a:p>
        </p:txBody>
      </p:sp>
      <p:sp>
        <p:nvSpPr>
          <p:cNvPr id="21" name="TextBox 20">
            <a:extLst>
              <a:ext uri="{FF2B5EF4-FFF2-40B4-BE49-F238E27FC236}">
                <a16:creationId xmlns:a16="http://schemas.microsoft.com/office/drawing/2014/main" id="{C1C10518-9901-4864-BBF6-366DC3C19676}"/>
              </a:ext>
            </a:extLst>
          </p:cNvPr>
          <p:cNvSpPr txBox="1"/>
          <p:nvPr/>
        </p:nvSpPr>
        <p:spPr>
          <a:xfrm>
            <a:off x="3333809" y="4232353"/>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3</a:t>
            </a:r>
          </a:p>
        </p:txBody>
      </p:sp>
      <p:sp>
        <p:nvSpPr>
          <p:cNvPr id="22" name="TextBox 21">
            <a:extLst>
              <a:ext uri="{FF2B5EF4-FFF2-40B4-BE49-F238E27FC236}">
                <a16:creationId xmlns:a16="http://schemas.microsoft.com/office/drawing/2014/main" id="{93C084D5-F2D1-443D-930B-C94EE7D8FB22}"/>
              </a:ext>
            </a:extLst>
          </p:cNvPr>
          <p:cNvSpPr txBox="1"/>
          <p:nvPr/>
        </p:nvSpPr>
        <p:spPr>
          <a:xfrm>
            <a:off x="3708444" y="3918051"/>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4</a:t>
            </a:r>
          </a:p>
        </p:txBody>
      </p:sp>
      <p:sp>
        <p:nvSpPr>
          <p:cNvPr id="29" name="TextBox 28">
            <a:extLst>
              <a:ext uri="{FF2B5EF4-FFF2-40B4-BE49-F238E27FC236}">
                <a16:creationId xmlns:a16="http://schemas.microsoft.com/office/drawing/2014/main" id="{05BDC0F1-30A6-4192-AA11-BFECD771D0EA}"/>
              </a:ext>
            </a:extLst>
          </p:cNvPr>
          <p:cNvSpPr txBox="1"/>
          <p:nvPr/>
        </p:nvSpPr>
        <p:spPr>
          <a:xfrm>
            <a:off x="4099278" y="483047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a:t>
            </a:r>
          </a:p>
        </p:txBody>
      </p:sp>
      <p:sp>
        <p:nvSpPr>
          <p:cNvPr id="30" name="TextBox 29">
            <a:extLst>
              <a:ext uri="{FF2B5EF4-FFF2-40B4-BE49-F238E27FC236}">
                <a16:creationId xmlns:a16="http://schemas.microsoft.com/office/drawing/2014/main" id="{498976A0-7454-4219-A87D-34D49C31FA3B}"/>
              </a:ext>
            </a:extLst>
          </p:cNvPr>
          <p:cNvSpPr txBox="1"/>
          <p:nvPr/>
        </p:nvSpPr>
        <p:spPr>
          <a:xfrm>
            <a:off x="4487782"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33" name="TextBox 32">
            <a:extLst>
              <a:ext uri="{FF2B5EF4-FFF2-40B4-BE49-F238E27FC236}">
                <a16:creationId xmlns:a16="http://schemas.microsoft.com/office/drawing/2014/main" id="{01F681A9-634E-421B-9185-66B64C98E9CD}"/>
              </a:ext>
            </a:extLst>
          </p:cNvPr>
          <p:cNvSpPr txBox="1"/>
          <p:nvPr/>
        </p:nvSpPr>
        <p:spPr>
          <a:xfrm>
            <a:off x="4869645" y="393164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4</a:t>
            </a:r>
          </a:p>
        </p:txBody>
      </p:sp>
      <p:sp>
        <p:nvSpPr>
          <p:cNvPr id="34" name="TextBox 33">
            <a:extLst>
              <a:ext uri="{FF2B5EF4-FFF2-40B4-BE49-F238E27FC236}">
                <a16:creationId xmlns:a16="http://schemas.microsoft.com/office/drawing/2014/main" id="{A697E2B9-219D-4EA5-87F5-38A53E7D7BB5}"/>
              </a:ext>
            </a:extLst>
          </p:cNvPr>
          <p:cNvSpPr txBox="1"/>
          <p:nvPr/>
        </p:nvSpPr>
        <p:spPr>
          <a:xfrm>
            <a:off x="5262036" y="4232353"/>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3</a:t>
            </a:r>
          </a:p>
        </p:txBody>
      </p:sp>
      <p:sp>
        <p:nvSpPr>
          <p:cNvPr id="35" name="TextBox 34">
            <a:extLst>
              <a:ext uri="{FF2B5EF4-FFF2-40B4-BE49-F238E27FC236}">
                <a16:creationId xmlns:a16="http://schemas.microsoft.com/office/drawing/2014/main" id="{F784D6CF-E9DF-4A3B-8EFD-6DD42399D566}"/>
              </a:ext>
            </a:extLst>
          </p:cNvPr>
          <p:cNvSpPr txBox="1"/>
          <p:nvPr/>
        </p:nvSpPr>
        <p:spPr>
          <a:xfrm>
            <a:off x="5657520" y="273374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8</a:t>
            </a:r>
          </a:p>
        </p:txBody>
      </p:sp>
      <p:sp>
        <p:nvSpPr>
          <p:cNvPr id="37" name="TextBox 36">
            <a:extLst>
              <a:ext uri="{FF2B5EF4-FFF2-40B4-BE49-F238E27FC236}">
                <a16:creationId xmlns:a16="http://schemas.microsoft.com/office/drawing/2014/main" id="{EDF3630E-7856-4F90-B2B2-07B1DFDCBFB2}"/>
              </a:ext>
            </a:extLst>
          </p:cNvPr>
          <p:cNvSpPr txBox="1"/>
          <p:nvPr/>
        </p:nvSpPr>
        <p:spPr>
          <a:xfrm>
            <a:off x="6428108" y="4232353"/>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3</a:t>
            </a:r>
          </a:p>
        </p:txBody>
      </p:sp>
      <p:sp>
        <p:nvSpPr>
          <p:cNvPr id="38" name="TextBox 37">
            <a:extLst>
              <a:ext uri="{FF2B5EF4-FFF2-40B4-BE49-F238E27FC236}">
                <a16:creationId xmlns:a16="http://schemas.microsoft.com/office/drawing/2014/main" id="{1097F351-4B2C-4BA0-94B4-03C5C76CC032}"/>
              </a:ext>
            </a:extLst>
          </p:cNvPr>
          <p:cNvSpPr txBox="1"/>
          <p:nvPr/>
        </p:nvSpPr>
        <p:spPr>
          <a:xfrm>
            <a:off x="6819481" y="363813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5</a:t>
            </a:r>
          </a:p>
        </p:txBody>
      </p:sp>
      <p:sp>
        <p:nvSpPr>
          <p:cNvPr id="39" name="TextBox 38">
            <a:extLst>
              <a:ext uri="{FF2B5EF4-FFF2-40B4-BE49-F238E27FC236}">
                <a16:creationId xmlns:a16="http://schemas.microsoft.com/office/drawing/2014/main" id="{0278154D-ED4E-4472-9A2E-B4DA18286FC1}"/>
              </a:ext>
            </a:extLst>
          </p:cNvPr>
          <p:cNvSpPr txBox="1"/>
          <p:nvPr/>
        </p:nvSpPr>
        <p:spPr>
          <a:xfrm>
            <a:off x="7192217"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40" name="TextBox 39">
            <a:extLst>
              <a:ext uri="{FF2B5EF4-FFF2-40B4-BE49-F238E27FC236}">
                <a16:creationId xmlns:a16="http://schemas.microsoft.com/office/drawing/2014/main" id="{0629D44F-2E6C-428B-A600-028588E6B170}"/>
              </a:ext>
            </a:extLst>
          </p:cNvPr>
          <p:cNvSpPr txBox="1"/>
          <p:nvPr/>
        </p:nvSpPr>
        <p:spPr>
          <a:xfrm>
            <a:off x="7590959" y="4181553"/>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3</a:t>
            </a:r>
          </a:p>
        </p:txBody>
      </p:sp>
      <p:sp>
        <p:nvSpPr>
          <p:cNvPr id="41" name="TextBox 40">
            <a:extLst>
              <a:ext uri="{FF2B5EF4-FFF2-40B4-BE49-F238E27FC236}">
                <a16:creationId xmlns:a16="http://schemas.microsoft.com/office/drawing/2014/main" id="{8855D766-2340-4D30-B968-E30598003492}"/>
              </a:ext>
            </a:extLst>
          </p:cNvPr>
          <p:cNvSpPr txBox="1"/>
          <p:nvPr/>
        </p:nvSpPr>
        <p:spPr>
          <a:xfrm>
            <a:off x="7975901" y="3918051"/>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4</a:t>
            </a:r>
          </a:p>
        </p:txBody>
      </p:sp>
      <p:sp>
        <p:nvSpPr>
          <p:cNvPr id="43" name="TextBox 42">
            <a:extLst>
              <a:ext uri="{FF2B5EF4-FFF2-40B4-BE49-F238E27FC236}">
                <a16:creationId xmlns:a16="http://schemas.microsoft.com/office/drawing/2014/main" id="{62DDED26-3ACC-4008-A8A0-F537EC32428D}"/>
              </a:ext>
            </a:extLst>
          </p:cNvPr>
          <p:cNvSpPr txBox="1"/>
          <p:nvPr/>
        </p:nvSpPr>
        <p:spPr>
          <a:xfrm>
            <a:off x="8756625"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44" name="TextBox 43">
            <a:extLst>
              <a:ext uri="{FF2B5EF4-FFF2-40B4-BE49-F238E27FC236}">
                <a16:creationId xmlns:a16="http://schemas.microsoft.com/office/drawing/2014/main" id="{6BA0E1D2-E2DA-449A-B1CA-0EFC6FB47CFB}"/>
              </a:ext>
            </a:extLst>
          </p:cNvPr>
          <p:cNvSpPr txBox="1"/>
          <p:nvPr/>
        </p:nvSpPr>
        <p:spPr>
          <a:xfrm>
            <a:off x="9134651" y="332593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6</a:t>
            </a:r>
          </a:p>
        </p:txBody>
      </p:sp>
      <p:sp>
        <p:nvSpPr>
          <p:cNvPr id="45" name="TextBox 44">
            <a:extLst>
              <a:ext uri="{FF2B5EF4-FFF2-40B4-BE49-F238E27FC236}">
                <a16:creationId xmlns:a16="http://schemas.microsoft.com/office/drawing/2014/main" id="{95922F1F-61AB-428B-AD30-D91F34D2B4B2}"/>
              </a:ext>
            </a:extLst>
          </p:cNvPr>
          <p:cNvSpPr txBox="1"/>
          <p:nvPr/>
        </p:nvSpPr>
        <p:spPr>
          <a:xfrm>
            <a:off x="9510350"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46" name="TextBox 45">
            <a:extLst>
              <a:ext uri="{FF2B5EF4-FFF2-40B4-BE49-F238E27FC236}">
                <a16:creationId xmlns:a16="http://schemas.microsoft.com/office/drawing/2014/main" id="{E218191D-6A48-4CD9-AFD2-F4DE6696D5F4}"/>
              </a:ext>
            </a:extLst>
          </p:cNvPr>
          <p:cNvSpPr txBox="1"/>
          <p:nvPr/>
        </p:nvSpPr>
        <p:spPr>
          <a:xfrm>
            <a:off x="9913006" y="3925355"/>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4</a:t>
            </a:r>
          </a:p>
        </p:txBody>
      </p:sp>
      <p:sp>
        <p:nvSpPr>
          <p:cNvPr id="47" name="TextBox 46">
            <a:extLst>
              <a:ext uri="{FF2B5EF4-FFF2-40B4-BE49-F238E27FC236}">
                <a16:creationId xmlns:a16="http://schemas.microsoft.com/office/drawing/2014/main" id="{4EC73ECF-6ED8-43F6-AB84-89AB27B406EF}"/>
              </a:ext>
            </a:extLst>
          </p:cNvPr>
          <p:cNvSpPr txBox="1"/>
          <p:nvPr/>
        </p:nvSpPr>
        <p:spPr>
          <a:xfrm>
            <a:off x="10294896" y="4520107"/>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2</a:t>
            </a:r>
          </a:p>
        </p:txBody>
      </p:sp>
      <p:sp>
        <p:nvSpPr>
          <p:cNvPr id="48" name="TextBox 47">
            <a:extLst>
              <a:ext uri="{FF2B5EF4-FFF2-40B4-BE49-F238E27FC236}">
                <a16:creationId xmlns:a16="http://schemas.microsoft.com/office/drawing/2014/main" id="{DEC7ED49-E173-4E3A-8985-5F79BBAEBEBF}"/>
              </a:ext>
            </a:extLst>
          </p:cNvPr>
          <p:cNvSpPr txBox="1"/>
          <p:nvPr/>
        </p:nvSpPr>
        <p:spPr>
          <a:xfrm>
            <a:off x="10692776" y="3626391"/>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5</a:t>
            </a:r>
          </a:p>
        </p:txBody>
      </p:sp>
      <p:sp>
        <p:nvSpPr>
          <p:cNvPr id="42" name="Slide Number Placeholder 5">
            <a:extLst>
              <a:ext uri="{FF2B5EF4-FFF2-40B4-BE49-F238E27FC236}">
                <a16:creationId xmlns:a16="http://schemas.microsoft.com/office/drawing/2014/main" id="{C0202830-4247-4B46-9159-475B82A7E19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48</a:t>
            </a:fld>
            <a:endParaRPr lang="en-US" dirty="0"/>
          </a:p>
        </p:txBody>
      </p:sp>
      <p:sp>
        <p:nvSpPr>
          <p:cNvPr id="49" name="TextBox 48">
            <a:extLst>
              <a:ext uri="{FF2B5EF4-FFF2-40B4-BE49-F238E27FC236}">
                <a16:creationId xmlns:a16="http://schemas.microsoft.com/office/drawing/2014/main" id="{7D9FC183-C3EC-4381-9514-2E28776E0390}"/>
              </a:ext>
            </a:extLst>
          </p:cNvPr>
          <p:cNvSpPr txBox="1"/>
          <p:nvPr/>
        </p:nvSpPr>
        <p:spPr>
          <a:xfrm>
            <a:off x="526244" y="6222149"/>
            <a:ext cx="11380006"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Chart includes programming that aired on both cable and broadcast TV such as NFL Thursday Night Football and televised news events that were covered by multiple TV networks. </a:t>
            </a:r>
          </a:p>
        </p:txBody>
      </p:sp>
      <p:sp>
        <p:nvSpPr>
          <p:cNvPr id="50" name="Rectangle 49">
            <a:extLst>
              <a:ext uri="{FF2B5EF4-FFF2-40B4-BE49-F238E27FC236}">
                <a16:creationId xmlns:a16="http://schemas.microsoft.com/office/drawing/2014/main" id="{B148EB1C-8620-4967-930B-4903C978B419}"/>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1" name="TextBox 50">
            <a:extLst>
              <a:ext uri="{FF2B5EF4-FFF2-40B4-BE49-F238E27FC236}">
                <a16:creationId xmlns:a16="http://schemas.microsoft.com/office/drawing/2014/main" id="{05BDC0F1-30A6-4192-AA11-BFECD771D0EA}"/>
              </a:ext>
            </a:extLst>
          </p:cNvPr>
          <p:cNvSpPr txBox="1"/>
          <p:nvPr/>
        </p:nvSpPr>
        <p:spPr>
          <a:xfrm>
            <a:off x="6029459" y="483047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a:t>
            </a:r>
          </a:p>
        </p:txBody>
      </p:sp>
      <p:sp>
        <p:nvSpPr>
          <p:cNvPr id="52" name="TextBox 51">
            <a:extLst>
              <a:ext uri="{FF2B5EF4-FFF2-40B4-BE49-F238E27FC236}">
                <a16:creationId xmlns:a16="http://schemas.microsoft.com/office/drawing/2014/main" id="{05BDC0F1-30A6-4192-AA11-BFECD771D0EA}"/>
              </a:ext>
            </a:extLst>
          </p:cNvPr>
          <p:cNvSpPr txBox="1"/>
          <p:nvPr/>
        </p:nvSpPr>
        <p:spPr>
          <a:xfrm>
            <a:off x="8352919" y="4830476"/>
            <a:ext cx="488431" cy="338554"/>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a:t>
            </a:r>
          </a:p>
        </p:txBody>
      </p:sp>
    </p:spTree>
    <p:extLst>
      <p:ext uri="{BB962C8B-B14F-4D97-AF65-F5344CB8AC3E}">
        <p14:creationId xmlns:p14="http://schemas.microsoft.com/office/powerpoint/2010/main" val="2196491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744867"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a:extLst>
              <a:ext uri="{FF2B5EF4-FFF2-40B4-BE49-F238E27FC236}">
                <a16:creationId xmlns:a16="http://schemas.microsoft.com/office/drawing/2014/main" id="{3ED54650-E124-0942-8B03-A438165B55A6}"/>
              </a:ext>
            </a:extLst>
          </p:cNvPr>
          <p:cNvSpPr/>
          <p:nvPr/>
        </p:nvSpPr>
        <p:spPr>
          <a:xfrm>
            <a:off x="315644" y="277523"/>
            <a:ext cx="11708793" cy="892552"/>
          </a:xfrm>
          <a:prstGeom prst="rect">
            <a:avLst/>
          </a:prstGeom>
        </p:spPr>
        <p:txBody>
          <a:bodyPr wrap="square">
            <a:spAutoFit/>
          </a:bodyPr>
          <a:lstStyle/>
          <a:p>
            <a:r>
              <a:rPr lang="en-US" sz="2600" b="1" dirty="0">
                <a:solidFill>
                  <a:srgbClr val="1B1464"/>
                </a:solidFill>
                <a:latin typeface="Helvetica" pitchFamily="2" charset="0"/>
              </a:rPr>
              <a:t>By the numbers: premium video content, led by ad-supported TV, drives the most popular social conversations on Twitter</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TextBox 26">
            <a:extLst>
              <a:ext uri="{FF2B5EF4-FFF2-40B4-BE49-F238E27FC236}">
                <a16:creationId xmlns:a16="http://schemas.microsoft.com/office/drawing/2014/main" id="{5D7DA241-9A15-5648-94B1-10F5CB124235}"/>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7" name="Picture 16">
            <a:extLst>
              <a:ext uri="{FF2B5EF4-FFF2-40B4-BE49-F238E27FC236}">
                <a16:creationId xmlns:a16="http://schemas.microsoft.com/office/drawing/2014/main" id="{6D3EEE99-9F6E-400B-96CE-DBA517CAF3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Rectangle 18">
            <a:extLst>
              <a:ext uri="{FF2B5EF4-FFF2-40B4-BE49-F238E27FC236}">
                <a16:creationId xmlns:a16="http://schemas.microsoft.com/office/drawing/2014/main" id="{992DEE23-8843-47B9-88DF-DEB4767E28FD}"/>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9" name="Slide Number Placeholder 5">
            <a:extLst>
              <a:ext uri="{FF2B5EF4-FFF2-40B4-BE49-F238E27FC236}">
                <a16:creationId xmlns:a16="http://schemas.microsoft.com/office/drawing/2014/main" id="{63C4FDF0-6D93-4F79-AB62-98AC039D75A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46" name="Rectangle 45">
            <a:extLst>
              <a:ext uri="{FF2B5EF4-FFF2-40B4-BE49-F238E27FC236}">
                <a16:creationId xmlns:a16="http://schemas.microsoft.com/office/drawing/2014/main" id="{892812D1-C2E7-6145-8C2A-95A25EFCD80C}"/>
              </a:ext>
            </a:extLst>
          </p:cNvPr>
          <p:cNvSpPr/>
          <p:nvPr/>
        </p:nvSpPr>
        <p:spPr>
          <a:xfrm>
            <a:off x="752860" y="2416540"/>
            <a:ext cx="2714241"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 name="Rectangle 33">
            <a:extLst>
              <a:ext uri="{FF2B5EF4-FFF2-40B4-BE49-F238E27FC236}">
                <a16:creationId xmlns:a16="http://schemas.microsoft.com/office/drawing/2014/main" id="{34CC8CE6-CBBB-9148-9480-ABF797D19659}"/>
              </a:ext>
            </a:extLst>
          </p:cNvPr>
          <p:cNvSpPr/>
          <p:nvPr/>
        </p:nvSpPr>
        <p:spPr>
          <a:xfrm>
            <a:off x="826133" y="2748458"/>
            <a:ext cx="2608260" cy="1138773"/>
          </a:xfrm>
          <a:prstGeom prst="rect">
            <a:avLst/>
          </a:prstGeom>
        </p:spPr>
        <p:txBody>
          <a:bodyPr wrap="square">
            <a:spAutoFit/>
          </a:bodyPr>
          <a:lstStyle/>
          <a:p>
            <a:r>
              <a:rPr lang="en-US" sz="1700" dirty="0">
                <a:solidFill>
                  <a:schemeClr val="bg1"/>
                </a:solidFill>
                <a:latin typeface="Helvetica Light" panose="020B0403020202020204" pitchFamily="34" charset="0"/>
              </a:rPr>
              <a:t>Premium video content accounted for </a:t>
            </a:r>
            <a:r>
              <a:rPr lang="en-US" sz="1700" b="1" dirty="0">
                <a:solidFill>
                  <a:srgbClr val="FFE600"/>
                </a:solidFill>
                <a:latin typeface="Helvetica Light" panose="020B0403020202020204" pitchFamily="34" charset="0"/>
              </a:rPr>
              <a:t>80%</a:t>
            </a:r>
            <a:r>
              <a:rPr lang="en-US" sz="1700" dirty="0">
                <a:solidFill>
                  <a:schemeClr val="bg1"/>
                </a:solidFill>
                <a:latin typeface="Helvetica Light" panose="020B0403020202020204" pitchFamily="34" charset="0"/>
              </a:rPr>
              <a:t> </a:t>
            </a:r>
            <a:br>
              <a:rPr lang="en-US" sz="1700" dirty="0">
                <a:solidFill>
                  <a:schemeClr val="bg1"/>
                </a:solidFill>
                <a:latin typeface="Helvetica Light" panose="020B0403020202020204" pitchFamily="34" charset="0"/>
              </a:rPr>
            </a:br>
            <a:r>
              <a:rPr lang="en-US" sz="1700" dirty="0">
                <a:solidFill>
                  <a:schemeClr val="bg1"/>
                </a:solidFill>
                <a:latin typeface="Helvetica Light" panose="020B0403020202020204" pitchFamily="34" charset="0"/>
              </a:rPr>
              <a:t>of the total top 10 trending Twitter topics</a:t>
            </a:r>
            <a:endParaRPr lang="en-US" sz="1700" b="1" dirty="0">
              <a:solidFill>
                <a:schemeClr val="bg1"/>
              </a:solidFill>
              <a:latin typeface="Helvetica Light" panose="020B0403020202020204" pitchFamily="34" charset="0"/>
            </a:endParaRPr>
          </a:p>
        </p:txBody>
      </p:sp>
      <p:sp>
        <p:nvSpPr>
          <p:cNvPr id="3" name="Rectangle 2"/>
          <p:cNvSpPr/>
          <p:nvPr/>
        </p:nvSpPr>
        <p:spPr>
          <a:xfrm>
            <a:off x="826134" y="4642737"/>
            <a:ext cx="2608260" cy="1138773"/>
          </a:xfrm>
          <a:prstGeom prst="rect">
            <a:avLst/>
          </a:prstGeom>
        </p:spPr>
        <p:txBody>
          <a:bodyPr wrap="square">
            <a:spAutoFit/>
          </a:bodyPr>
          <a:lstStyle/>
          <a:p>
            <a:r>
              <a:rPr lang="en-US" sz="1700" dirty="0">
                <a:solidFill>
                  <a:schemeClr val="bg1"/>
                </a:solidFill>
                <a:latin typeface="Helvetica Light" panose="020B0403020202020204" pitchFamily="34" charset="0"/>
              </a:rPr>
              <a:t>Ad-supported TV, by itself, accounted for </a:t>
            </a:r>
            <a:r>
              <a:rPr lang="en-US" sz="1700" b="1" dirty="0">
                <a:solidFill>
                  <a:srgbClr val="E84A99"/>
                </a:solidFill>
                <a:latin typeface="Helvetica Light" panose="020B0403020202020204" pitchFamily="34" charset="0"/>
              </a:rPr>
              <a:t>71%</a:t>
            </a:r>
            <a:r>
              <a:rPr lang="en-US" sz="1700" b="1" dirty="0">
                <a:solidFill>
                  <a:schemeClr val="bg1"/>
                </a:solidFill>
                <a:latin typeface="Helvetica Light" panose="020B0403020202020204" pitchFamily="34" charset="0"/>
              </a:rPr>
              <a:t> </a:t>
            </a:r>
            <a:r>
              <a:rPr lang="en-US" sz="1700" dirty="0">
                <a:solidFill>
                  <a:schemeClr val="bg1"/>
                </a:solidFill>
                <a:latin typeface="Helvetica Light" panose="020B0403020202020204" pitchFamily="34" charset="0"/>
              </a:rPr>
              <a:t>of the total top 10 trending Twitter topics</a:t>
            </a:r>
            <a:endParaRPr lang="en-US" sz="1700" b="1" dirty="0">
              <a:solidFill>
                <a:schemeClr val="bg1"/>
              </a:solidFill>
              <a:latin typeface="Helvetica Light" panose="020B0403020202020204" pitchFamily="34" charset="0"/>
            </a:endParaRPr>
          </a:p>
        </p:txBody>
      </p:sp>
      <p:sp>
        <p:nvSpPr>
          <p:cNvPr id="49" name="Rectangle 48">
            <a:extLst>
              <a:ext uri="{FF2B5EF4-FFF2-40B4-BE49-F238E27FC236}">
                <a16:creationId xmlns:a16="http://schemas.microsoft.com/office/drawing/2014/main" id="{892812D1-C2E7-6145-8C2A-95A25EFCD80C}"/>
              </a:ext>
            </a:extLst>
          </p:cNvPr>
          <p:cNvSpPr/>
          <p:nvPr/>
        </p:nvSpPr>
        <p:spPr>
          <a:xfrm>
            <a:off x="3582385"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a:extLst>
              <a:ext uri="{FF2B5EF4-FFF2-40B4-BE49-F238E27FC236}">
                <a16:creationId xmlns:a16="http://schemas.microsoft.com/office/drawing/2014/main" id="{892812D1-C2E7-6145-8C2A-95A25EFCD80C}"/>
              </a:ext>
            </a:extLst>
          </p:cNvPr>
          <p:cNvSpPr/>
          <p:nvPr/>
        </p:nvSpPr>
        <p:spPr>
          <a:xfrm>
            <a:off x="3591577" y="2416540"/>
            <a:ext cx="2707146"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3" name="Rectangle 52">
            <a:extLst>
              <a:ext uri="{FF2B5EF4-FFF2-40B4-BE49-F238E27FC236}">
                <a16:creationId xmlns:a16="http://schemas.microsoft.com/office/drawing/2014/main" id="{892812D1-C2E7-6145-8C2A-95A25EFCD80C}"/>
              </a:ext>
            </a:extLst>
          </p:cNvPr>
          <p:cNvSpPr/>
          <p:nvPr/>
        </p:nvSpPr>
        <p:spPr>
          <a:xfrm>
            <a:off x="6411910"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4" name="Rectangle 53">
            <a:extLst>
              <a:ext uri="{FF2B5EF4-FFF2-40B4-BE49-F238E27FC236}">
                <a16:creationId xmlns:a16="http://schemas.microsoft.com/office/drawing/2014/main" id="{892812D1-C2E7-6145-8C2A-95A25EFCD80C}"/>
              </a:ext>
            </a:extLst>
          </p:cNvPr>
          <p:cNvSpPr/>
          <p:nvPr/>
        </p:nvSpPr>
        <p:spPr>
          <a:xfrm>
            <a:off x="6411910" y="2416540"/>
            <a:ext cx="2714241"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Rectangle 22">
            <a:extLst>
              <a:ext uri="{FF2B5EF4-FFF2-40B4-BE49-F238E27FC236}">
                <a16:creationId xmlns:a16="http://schemas.microsoft.com/office/drawing/2014/main" id="{892812D1-C2E7-6145-8C2A-95A25EFCD80C}"/>
              </a:ext>
            </a:extLst>
          </p:cNvPr>
          <p:cNvSpPr/>
          <p:nvPr/>
        </p:nvSpPr>
        <p:spPr>
          <a:xfrm>
            <a:off x="9239338"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892812D1-C2E7-6145-8C2A-95A25EFCD80C}"/>
              </a:ext>
            </a:extLst>
          </p:cNvPr>
          <p:cNvSpPr/>
          <p:nvPr/>
        </p:nvSpPr>
        <p:spPr>
          <a:xfrm>
            <a:off x="9239338" y="2416540"/>
            <a:ext cx="2714241"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p:cNvSpPr/>
          <p:nvPr/>
        </p:nvSpPr>
        <p:spPr>
          <a:xfrm>
            <a:off x="752860" y="1816618"/>
            <a:ext cx="2706248"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 of Total </a:t>
            </a:r>
          </a:p>
          <a:p>
            <a:pPr algn="ctr"/>
            <a:r>
              <a:rPr lang="en-US" sz="1600" u="sng" dirty="0">
                <a:solidFill>
                  <a:srgbClr val="E84A99"/>
                </a:solidFill>
                <a:latin typeface="Helvetica" panose="020B0604020202020204" pitchFamily="2" charset="0"/>
              </a:rPr>
              <a:t>Trending Topics in Top 10</a:t>
            </a:r>
          </a:p>
        </p:txBody>
      </p:sp>
      <p:sp>
        <p:nvSpPr>
          <p:cNvPr id="29" name="Rectangle 28"/>
          <p:cNvSpPr/>
          <p:nvPr/>
        </p:nvSpPr>
        <p:spPr>
          <a:xfrm>
            <a:off x="3591577" y="1816618"/>
            <a:ext cx="2705049"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 of Trending Programs / Content in Top 10</a:t>
            </a:r>
          </a:p>
        </p:txBody>
      </p:sp>
      <p:sp>
        <p:nvSpPr>
          <p:cNvPr id="30" name="Rectangle 29"/>
          <p:cNvSpPr/>
          <p:nvPr/>
        </p:nvSpPr>
        <p:spPr>
          <a:xfrm>
            <a:off x="6411910" y="1816618"/>
            <a:ext cx="2714241"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Unique Trending</a:t>
            </a:r>
          </a:p>
          <a:p>
            <a:pPr algn="ctr"/>
            <a:r>
              <a:rPr lang="en-US" sz="1600" u="sng" dirty="0">
                <a:solidFill>
                  <a:srgbClr val="E84A99"/>
                </a:solidFill>
                <a:latin typeface="Helvetica" panose="020B0604020202020204" pitchFamily="2" charset="0"/>
              </a:rPr>
              <a:t>Topics in Top 10</a:t>
            </a:r>
          </a:p>
        </p:txBody>
      </p:sp>
      <p:sp>
        <p:nvSpPr>
          <p:cNvPr id="31" name="Rectangle 30"/>
          <p:cNvSpPr/>
          <p:nvPr/>
        </p:nvSpPr>
        <p:spPr>
          <a:xfrm>
            <a:off x="9239338" y="1819228"/>
            <a:ext cx="2714241"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Number of #1 </a:t>
            </a:r>
            <a:br>
              <a:rPr lang="en-US" sz="1600" u="sng" dirty="0">
                <a:solidFill>
                  <a:srgbClr val="E84A99"/>
                </a:solidFill>
                <a:latin typeface="Helvetica" panose="020B0604020202020204" pitchFamily="2" charset="0"/>
              </a:rPr>
            </a:br>
            <a:r>
              <a:rPr lang="en-US" sz="1600" u="sng" dirty="0">
                <a:solidFill>
                  <a:srgbClr val="E84A99"/>
                </a:solidFill>
                <a:latin typeface="Helvetica" panose="020B0604020202020204" pitchFamily="2" charset="0"/>
              </a:rPr>
              <a:t>Trending Topics</a:t>
            </a:r>
          </a:p>
        </p:txBody>
      </p:sp>
      <p:sp>
        <p:nvSpPr>
          <p:cNvPr id="11" name="TextBox 10"/>
          <p:cNvSpPr txBox="1"/>
          <p:nvPr/>
        </p:nvSpPr>
        <p:spPr>
          <a:xfrm rot="16200000">
            <a:off x="-457902" y="3148885"/>
            <a:ext cx="1803246" cy="338554"/>
          </a:xfrm>
          <a:prstGeom prst="rect">
            <a:avLst/>
          </a:prstGeom>
          <a:noFill/>
        </p:spPr>
        <p:txBody>
          <a:bodyPr wrap="square" rtlCol="0">
            <a:spAutoFit/>
          </a:bodyPr>
          <a:lstStyle/>
          <a:p>
            <a:pPr algn="ctr"/>
            <a:r>
              <a:rPr lang="en-US" sz="1600" b="1" u="sng" dirty="0">
                <a:solidFill>
                  <a:srgbClr val="00C0F3"/>
                </a:solidFill>
                <a:latin typeface="Helvetica" panose="020B0604020202020204" pitchFamily="2" charset="0"/>
              </a:rPr>
              <a:t>Premium Video</a:t>
            </a:r>
          </a:p>
        </p:txBody>
      </p:sp>
      <p:sp>
        <p:nvSpPr>
          <p:cNvPr id="43" name="TextBox 42"/>
          <p:cNvSpPr txBox="1"/>
          <p:nvPr/>
        </p:nvSpPr>
        <p:spPr>
          <a:xfrm rot="16200000">
            <a:off x="-515147" y="5027133"/>
            <a:ext cx="1917738" cy="338554"/>
          </a:xfrm>
          <a:prstGeom prst="rect">
            <a:avLst/>
          </a:prstGeom>
          <a:noFill/>
        </p:spPr>
        <p:txBody>
          <a:bodyPr wrap="square" rtlCol="0">
            <a:spAutoFit/>
          </a:bodyPr>
          <a:lstStyle/>
          <a:p>
            <a:pPr algn="ctr"/>
            <a:r>
              <a:rPr lang="en-US" sz="1600" b="1" u="sng" dirty="0">
                <a:solidFill>
                  <a:srgbClr val="1B1464"/>
                </a:solidFill>
                <a:latin typeface="Helvetica" panose="020B0604020202020204" pitchFamily="2" charset="0"/>
              </a:rPr>
              <a:t>Ad-Supported TV</a:t>
            </a:r>
          </a:p>
        </p:txBody>
      </p:sp>
      <p:sp>
        <p:nvSpPr>
          <p:cNvPr id="44" name="TextBox 43">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(8:30p, 9:30p, 10:30p, 11:30p) during 4-week time period (11/28/2019 – 12/25/2019). Results include both ‘direct’ and ‘related’ topics. </a:t>
            </a:r>
            <a:r>
              <a:rPr lang="en-US" sz="700" dirty="0">
                <a:solidFill>
                  <a:srgbClr val="1B1464"/>
                </a:solidFill>
                <a:latin typeface="Helvetica" panose="020B0604020202020204" pitchFamily="34" charset="0"/>
                <a:cs typeface="Helvetica" panose="020B0604020202020204" pitchFamily="34" charset="0"/>
              </a:rPr>
              <a:t>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p>
        </p:txBody>
      </p:sp>
      <p:sp>
        <p:nvSpPr>
          <p:cNvPr id="48" name="Rectangle 47">
            <a:extLst>
              <a:ext uri="{FF2B5EF4-FFF2-40B4-BE49-F238E27FC236}">
                <a16:creationId xmlns:a16="http://schemas.microsoft.com/office/drawing/2014/main" id="{34CC8CE6-CBBB-9148-9480-ABF797D19659}"/>
              </a:ext>
            </a:extLst>
          </p:cNvPr>
          <p:cNvSpPr/>
          <p:nvPr/>
        </p:nvSpPr>
        <p:spPr>
          <a:xfrm>
            <a:off x="3640835" y="2748458"/>
            <a:ext cx="2608260" cy="1138773"/>
          </a:xfrm>
          <a:prstGeom prst="rect">
            <a:avLst/>
          </a:prstGeom>
        </p:spPr>
        <p:txBody>
          <a:bodyPr wrap="square">
            <a:spAutoFit/>
          </a:bodyPr>
          <a:lstStyle/>
          <a:p>
            <a:r>
              <a:rPr lang="en-US" sz="1700" b="1" dirty="0">
                <a:solidFill>
                  <a:srgbClr val="FFE600"/>
                </a:solidFill>
                <a:latin typeface="Helvetica Light" panose="020B0403020202020204" pitchFamily="34" charset="0"/>
              </a:rPr>
              <a:t>127+</a:t>
            </a:r>
            <a:r>
              <a:rPr lang="en-US" sz="1700" dirty="0">
                <a:solidFill>
                  <a:schemeClr val="bg1"/>
                </a:solidFill>
                <a:latin typeface="Helvetica Light" panose="020B0403020202020204" pitchFamily="34" charset="0"/>
              </a:rPr>
              <a:t> premium video programs/content trended in the top 10 trending Twitter topics</a:t>
            </a:r>
            <a:endParaRPr lang="en-US" sz="1700" b="1" dirty="0">
              <a:solidFill>
                <a:schemeClr val="bg1"/>
              </a:solidFill>
              <a:latin typeface="Helvetica Light" panose="020B0403020202020204" pitchFamily="34" charset="0"/>
            </a:endParaRPr>
          </a:p>
        </p:txBody>
      </p:sp>
      <p:sp>
        <p:nvSpPr>
          <p:cNvPr id="57" name="Rectangle 56"/>
          <p:cNvSpPr/>
          <p:nvPr/>
        </p:nvSpPr>
        <p:spPr>
          <a:xfrm>
            <a:off x="3587570" y="4642733"/>
            <a:ext cx="2695004" cy="1138773"/>
          </a:xfrm>
          <a:prstGeom prst="rect">
            <a:avLst/>
          </a:prstGeom>
        </p:spPr>
        <p:txBody>
          <a:bodyPr wrap="square">
            <a:spAutoFit/>
          </a:bodyPr>
          <a:lstStyle/>
          <a:p>
            <a:r>
              <a:rPr lang="en-US" sz="1700" dirty="0">
                <a:solidFill>
                  <a:schemeClr val="bg1"/>
                </a:solidFill>
                <a:latin typeface="Helvetica Light" panose="020B0403020202020204" pitchFamily="34" charset="0"/>
              </a:rPr>
              <a:t>of that, </a:t>
            </a:r>
            <a:r>
              <a:rPr lang="en-US" sz="1700" b="1" dirty="0">
                <a:solidFill>
                  <a:srgbClr val="E84A99"/>
                </a:solidFill>
                <a:latin typeface="Helvetica Light" panose="020B0403020202020204" pitchFamily="34" charset="0"/>
              </a:rPr>
              <a:t>102+</a:t>
            </a:r>
            <a:r>
              <a:rPr lang="en-US" sz="1700" dirty="0">
                <a:solidFill>
                  <a:schemeClr val="bg1"/>
                </a:solidFill>
                <a:latin typeface="Helvetica Light" panose="020B0403020202020204" pitchFamily="34" charset="0"/>
              </a:rPr>
              <a:t> ad-supported TV programs trended in the top 10 trending Twitter topics</a:t>
            </a:r>
            <a:endParaRPr lang="en-US" sz="1700" b="1" dirty="0">
              <a:solidFill>
                <a:schemeClr val="bg1"/>
              </a:solidFill>
              <a:latin typeface="Helvetica Light" panose="020B0403020202020204" pitchFamily="34" charset="0"/>
            </a:endParaRPr>
          </a:p>
        </p:txBody>
      </p:sp>
      <p:sp>
        <p:nvSpPr>
          <p:cNvPr id="58" name="Rectangle 57">
            <a:extLst>
              <a:ext uri="{FF2B5EF4-FFF2-40B4-BE49-F238E27FC236}">
                <a16:creationId xmlns:a16="http://schemas.microsoft.com/office/drawing/2014/main" id="{34CC8CE6-CBBB-9148-9480-ABF797D19659}"/>
              </a:ext>
            </a:extLst>
          </p:cNvPr>
          <p:cNvSpPr/>
          <p:nvPr/>
        </p:nvSpPr>
        <p:spPr>
          <a:xfrm>
            <a:off x="6451123" y="2748458"/>
            <a:ext cx="2608260" cy="1138773"/>
          </a:xfrm>
          <a:prstGeom prst="rect">
            <a:avLst/>
          </a:prstGeom>
        </p:spPr>
        <p:txBody>
          <a:bodyPr wrap="square">
            <a:spAutoFit/>
          </a:bodyPr>
          <a:lstStyle/>
          <a:p>
            <a:r>
              <a:rPr lang="en-US" sz="1700" b="1" dirty="0">
                <a:solidFill>
                  <a:srgbClr val="FFE600"/>
                </a:solidFill>
                <a:latin typeface="Helvetica Light" panose="020B0403020202020204" pitchFamily="34" charset="0"/>
              </a:rPr>
              <a:t>382</a:t>
            </a:r>
            <a:r>
              <a:rPr lang="en-US" sz="1700" dirty="0">
                <a:solidFill>
                  <a:schemeClr val="bg1"/>
                </a:solidFill>
                <a:latin typeface="Helvetica Light" panose="020B0403020202020204" pitchFamily="34" charset="0"/>
              </a:rPr>
              <a:t> unique premium video topics trended in the top 10 trending Twitter topics</a:t>
            </a:r>
            <a:endParaRPr lang="en-US" sz="1700" b="1" dirty="0">
              <a:solidFill>
                <a:schemeClr val="bg1"/>
              </a:solidFill>
              <a:latin typeface="Helvetica Light" panose="020B0403020202020204" pitchFamily="34" charset="0"/>
            </a:endParaRPr>
          </a:p>
        </p:txBody>
      </p:sp>
      <p:sp>
        <p:nvSpPr>
          <p:cNvPr id="59" name="Rectangle 58"/>
          <p:cNvSpPr/>
          <p:nvPr/>
        </p:nvSpPr>
        <p:spPr>
          <a:xfrm>
            <a:off x="6415617" y="4642735"/>
            <a:ext cx="2730976" cy="1138773"/>
          </a:xfrm>
          <a:prstGeom prst="rect">
            <a:avLst/>
          </a:prstGeom>
        </p:spPr>
        <p:txBody>
          <a:bodyPr wrap="square">
            <a:spAutoFit/>
          </a:bodyPr>
          <a:lstStyle/>
          <a:p>
            <a:r>
              <a:rPr lang="en-US" sz="1700" dirty="0">
                <a:solidFill>
                  <a:schemeClr val="bg1"/>
                </a:solidFill>
                <a:latin typeface="Helvetica Light" panose="020B0403020202020204" pitchFamily="34" charset="0"/>
              </a:rPr>
              <a:t>of that, </a:t>
            </a:r>
            <a:r>
              <a:rPr lang="en-US" sz="1700" b="1" dirty="0">
                <a:solidFill>
                  <a:srgbClr val="E84A99"/>
                </a:solidFill>
                <a:latin typeface="Helvetica Light" panose="020B0403020202020204" pitchFamily="34" charset="0"/>
              </a:rPr>
              <a:t>333</a:t>
            </a:r>
            <a:r>
              <a:rPr lang="en-US" sz="1700" dirty="0">
                <a:solidFill>
                  <a:schemeClr val="bg1"/>
                </a:solidFill>
                <a:latin typeface="Helvetica Light" panose="020B0403020202020204" pitchFamily="34" charset="0"/>
              </a:rPr>
              <a:t> unique ad-supported TV topics trended in the top 10 trending Twitter topics</a:t>
            </a:r>
            <a:endParaRPr lang="en-US" sz="1700" b="1" dirty="0">
              <a:solidFill>
                <a:schemeClr val="bg1"/>
              </a:solidFill>
              <a:latin typeface="Helvetica Light" panose="020B0403020202020204" pitchFamily="34" charset="0"/>
            </a:endParaRPr>
          </a:p>
        </p:txBody>
      </p:sp>
      <p:sp>
        <p:nvSpPr>
          <p:cNvPr id="60" name="Rectangle 59">
            <a:extLst>
              <a:ext uri="{FF2B5EF4-FFF2-40B4-BE49-F238E27FC236}">
                <a16:creationId xmlns:a16="http://schemas.microsoft.com/office/drawing/2014/main" id="{34CC8CE6-CBBB-9148-9480-ABF797D19659}"/>
              </a:ext>
            </a:extLst>
          </p:cNvPr>
          <p:cNvSpPr/>
          <p:nvPr/>
        </p:nvSpPr>
        <p:spPr>
          <a:xfrm>
            <a:off x="9294519" y="2623754"/>
            <a:ext cx="2608260" cy="1138773"/>
          </a:xfrm>
          <a:prstGeom prst="rect">
            <a:avLst/>
          </a:prstGeom>
        </p:spPr>
        <p:txBody>
          <a:bodyPr wrap="square">
            <a:spAutoFit/>
          </a:bodyPr>
          <a:lstStyle/>
          <a:p>
            <a:r>
              <a:rPr lang="en-US" sz="1700" b="1" dirty="0">
                <a:solidFill>
                  <a:srgbClr val="FFE600"/>
                </a:solidFill>
                <a:latin typeface="Helvetica Light" panose="020B0403020202020204" pitchFamily="34" charset="0"/>
              </a:rPr>
              <a:t>56</a:t>
            </a:r>
            <a:r>
              <a:rPr lang="en-US" sz="1700" b="1" dirty="0">
                <a:solidFill>
                  <a:schemeClr val="bg1"/>
                </a:solidFill>
                <a:latin typeface="Helvetica Light" panose="020B0403020202020204" pitchFamily="34" charset="0"/>
              </a:rPr>
              <a:t> </a:t>
            </a:r>
            <a:r>
              <a:rPr lang="en-US" sz="1700" dirty="0">
                <a:solidFill>
                  <a:schemeClr val="bg1"/>
                </a:solidFill>
                <a:latin typeface="Helvetica Light" panose="020B0403020202020204" pitchFamily="34" charset="0"/>
              </a:rPr>
              <a:t>unique premium video topics trended #1 on Twitter </a:t>
            </a:r>
            <a:r>
              <a:rPr lang="en-US" sz="1700" b="1" dirty="0">
                <a:solidFill>
                  <a:srgbClr val="FFE600"/>
                </a:solidFill>
                <a:latin typeface="Helvetica Light" panose="020B0403020202020204" pitchFamily="34" charset="0"/>
              </a:rPr>
              <a:t>(26</a:t>
            </a:r>
            <a:r>
              <a:rPr lang="en-US" sz="1700" dirty="0">
                <a:solidFill>
                  <a:schemeClr val="bg1"/>
                </a:solidFill>
                <a:latin typeface="Helvetica Light" panose="020B0403020202020204" pitchFamily="34" charset="0"/>
              </a:rPr>
              <a:t> </a:t>
            </a:r>
            <a:r>
              <a:rPr lang="en-US" sz="1700" b="1" dirty="0">
                <a:solidFill>
                  <a:srgbClr val="FFE600"/>
                </a:solidFill>
                <a:latin typeface="Helvetica Light" panose="020B0403020202020204" pitchFamily="34" charset="0"/>
              </a:rPr>
              <a:t>of 28 </a:t>
            </a:r>
            <a:r>
              <a:rPr lang="en-US" sz="1700" dirty="0">
                <a:solidFill>
                  <a:schemeClr val="bg1"/>
                </a:solidFill>
                <a:latin typeface="Helvetica Light" panose="020B0403020202020204" pitchFamily="34" charset="0"/>
              </a:rPr>
              <a:t>days featured a #1 topic)</a:t>
            </a:r>
            <a:endParaRPr lang="en-US" sz="1700" b="1" dirty="0">
              <a:solidFill>
                <a:schemeClr val="bg1"/>
              </a:solidFill>
              <a:latin typeface="Helvetica Light" panose="020B0403020202020204" pitchFamily="34" charset="0"/>
            </a:endParaRPr>
          </a:p>
        </p:txBody>
      </p:sp>
      <p:sp>
        <p:nvSpPr>
          <p:cNvPr id="61" name="Rectangle 60"/>
          <p:cNvSpPr/>
          <p:nvPr/>
        </p:nvSpPr>
        <p:spPr>
          <a:xfrm>
            <a:off x="9247632" y="4642259"/>
            <a:ext cx="2697454" cy="1400383"/>
          </a:xfrm>
          <a:prstGeom prst="rect">
            <a:avLst/>
          </a:prstGeom>
        </p:spPr>
        <p:txBody>
          <a:bodyPr wrap="square">
            <a:spAutoFit/>
          </a:bodyPr>
          <a:lstStyle/>
          <a:p>
            <a:r>
              <a:rPr lang="en-US" sz="1700" dirty="0">
                <a:solidFill>
                  <a:schemeClr val="bg1"/>
                </a:solidFill>
                <a:latin typeface="Helvetica Light" panose="020B0403020202020204" pitchFamily="34" charset="0"/>
              </a:rPr>
              <a:t>of that, </a:t>
            </a:r>
            <a:r>
              <a:rPr lang="en-US" sz="1700" b="1" dirty="0">
                <a:solidFill>
                  <a:srgbClr val="E84A99"/>
                </a:solidFill>
                <a:latin typeface="Helvetica Light" panose="020B0403020202020204" pitchFamily="34" charset="0"/>
              </a:rPr>
              <a:t>52 </a:t>
            </a:r>
            <a:r>
              <a:rPr lang="en-US" sz="1700" dirty="0">
                <a:solidFill>
                  <a:schemeClr val="bg1"/>
                </a:solidFill>
                <a:latin typeface="Helvetica Light" panose="020B0403020202020204" pitchFamily="34" charset="0"/>
              </a:rPr>
              <a:t>unique</a:t>
            </a:r>
            <a:r>
              <a:rPr lang="en-US" sz="1700" b="1" dirty="0">
                <a:solidFill>
                  <a:schemeClr val="bg1"/>
                </a:solidFill>
                <a:latin typeface="Helvetica Light" panose="020B0403020202020204" pitchFamily="34" charset="0"/>
              </a:rPr>
              <a:t> </a:t>
            </a:r>
            <a:r>
              <a:rPr lang="en-US" sz="1700" dirty="0">
                <a:solidFill>
                  <a:schemeClr val="bg1"/>
                </a:solidFill>
                <a:latin typeface="Helvetica Light" panose="020B0403020202020204" pitchFamily="34" charset="0"/>
              </a:rPr>
              <a:t>ad-supported TV topics trended #1 on Twitter </a:t>
            </a:r>
          </a:p>
          <a:p>
            <a:r>
              <a:rPr lang="en-US" sz="1700" dirty="0">
                <a:solidFill>
                  <a:schemeClr val="bg1"/>
                </a:solidFill>
                <a:latin typeface="Helvetica Light" panose="020B0403020202020204" pitchFamily="34" charset="0"/>
              </a:rPr>
              <a:t>(</a:t>
            </a:r>
            <a:r>
              <a:rPr lang="en-US" sz="1700" b="1" dirty="0">
                <a:solidFill>
                  <a:srgbClr val="E84A99"/>
                </a:solidFill>
                <a:latin typeface="Helvetica Light" panose="020B0403020202020204" pitchFamily="34" charset="0"/>
              </a:rPr>
              <a:t>25</a:t>
            </a:r>
            <a:r>
              <a:rPr lang="en-US" sz="1700" dirty="0">
                <a:solidFill>
                  <a:schemeClr val="bg1"/>
                </a:solidFill>
                <a:latin typeface="Helvetica Light" panose="020B0403020202020204" pitchFamily="34" charset="0"/>
              </a:rPr>
              <a:t> </a:t>
            </a:r>
            <a:r>
              <a:rPr lang="en-US" sz="1700" b="1" dirty="0">
                <a:solidFill>
                  <a:srgbClr val="E84A99"/>
                </a:solidFill>
                <a:latin typeface="Helvetica Light" panose="020B0403020202020204" pitchFamily="34" charset="0"/>
              </a:rPr>
              <a:t>of 28 </a:t>
            </a:r>
            <a:r>
              <a:rPr lang="en-US" sz="1700" dirty="0">
                <a:solidFill>
                  <a:schemeClr val="bg1"/>
                </a:solidFill>
                <a:latin typeface="Helvetica Light" panose="020B0403020202020204" pitchFamily="34" charset="0"/>
              </a:rPr>
              <a:t>days featured </a:t>
            </a:r>
          </a:p>
          <a:p>
            <a:r>
              <a:rPr lang="en-US" sz="1700" dirty="0">
                <a:solidFill>
                  <a:schemeClr val="bg1"/>
                </a:solidFill>
                <a:latin typeface="Helvetica Light" panose="020B0403020202020204" pitchFamily="34" charset="0"/>
              </a:rPr>
              <a:t>a #1 topic)</a:t>
            </a:r>
            <a:endParaRPr lang="en-US" sz="1700" b="1" dirty="0">
              <a:solidFill>
                <a:schemeClr val="bg1"/>
              </a:solidFill>
              <a:latin typeface="Helvetica Light" panose="020B0403020202020204" pitchFamily="34" charset="0"/>
            </a:endParaRPr>
          </a:p>
        </p:txBody>
      </p:sp>
      <p:sp>
        <p:nvSpPr>
          <p:cNvPr id="36" name="Rectangle 35">
            <a:extLst>
              <a:ext uri="{FF2B5EF4-FFF2-40B4-BE49-F238E27FC236}">
                <a16:creationId xmlns:a16="http://schemas.microsoft.com/office/drawing/2014/main" id="{1A54035F-A01F-40A2-9EB6-C1073DDA4179}"/>
              </a:ext>
            </a:extLst>
          </p:cNvPr>
          <p:cNvSpPr/>
          <p:nvPr/>
        </p:nvSpPr>
        <p:spPr>
          <a:xfrm>
            <a:off x="0" y="1261426"/>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1F1A62"/>
                </a:solidFill>
                <a:effectLst/>
                <a:uLnTx/>
                <a:uFillTx/>
                <a:latin typeface="Helvetica Light" panose="020B0403020202020204"/>
                <a:ea typeface="+mn-ea"/>
                <a:cs typeface="+mn-cs"/>
              </a:rPr>
              <a:t>Four-Week Time Period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Light" panose="020B0403020202020204"/>
              </a:rPr>
              <a:t>Nov. 28</a:t>
            </a:r>
            <a:r>
              <a:rPr lang="en-US" sz="1200" baseline="30000" dirty="0">
                <a:solidFill>
                  <a:srgbClr val="1F1A62"/>
                </a:solidFill>
                <a:latin typeface="Helvetica Light" panose="020B0403020202020204"/>
              </a:rPr>
              <a:t>th</a:t>
            </a:r>
            <a:r>
              <a:rPr lang="en-US" sz="1200" dirty="0">
                <a:solidFill>
                  <a:srgbClr val="1F1A62"/>
                </a:solidFill>
                <a:latin typeface="Helvetica Light" panose="020B0403020202020204"/>
              </a:rPr>
              <a:t> – Dec. 25</a:t>
            </a:r>
            <a:r>
              <a:rPr lang="en-US" sz="1200" baseline="30000" dirty="0">
                <a:solidFill>
                  <a:srgbClr val="1F1A62"/>
                </a:solidFill>
                <a:latin typeface="Helvetica Light" panose="020B0403020202020204"/>
              </a:rPr>
              <a:t>th</a:t>
            </a:r>
            <a:r>
              <a:rPr lang="en-US" sz="1200" dirty="0">
                <a:solidFill>
                  <a:srgbClr val="1F1A62"/>
                </a:solidFill>
                <a:latin typeface="Helvetica Light" panose="020B0403020202020204"/>
              </a:rPr>
              <a:t>, 2019</a:t>
            </a:r>
            <a:endParaRPr kumimoji="0" lang="en-US" sz="1100" b="0" i="0" strike="noStrike" kern="1200" cap="none" spc="0" normalizeH="0" baseline="0" noProof="0" dirty="0">
              <a:ln>
                <a:noFill/>
              </a:ln>
              <a:solidFill>
                <a:srgbClr val="1F1A62"/>
              </a:solidFill>
              <a:effectLst/>
              <a:uLnTx/>
              <a:uFillTx/>
              <a:latin typeface="Helvetica Light" panose="020B0403020202020204"/>
              <a:ea typeface="+mn-ea"/>
              <a:cs typeface="+mn-cs"/>
            </a:endParaRPr>
          </a:p>
        </p:txBody>
      </p:sp>
      <p:sp>
        <p:nvSpPr>
          <p:cNvPr id="5" name="Rectangle 4">
            <a:extLst>
              <a:ext uri="{FF2B5EF4-FFF2-40B4-BE49-F238E27FC236}">
                <a16:creationId xmlns:a16="http://schemas.microsoft.com/office/drawing/2014/main" id="{5760A1C4-0279-4551-BB0E-E77BEF715AE8}"/>
              </a:ext>
            </a:extLst>
          </p:cNvPr>
          <p:cNvSpPr/>
          <p:nvPr/>
        </p:nvSpPr>
        <p:spPr>
          <a:xfrm>
            <a:off x="4466491" y="1261426"/>
            <a:ext cx="3300047" cy="530919"/>
          </a:xfrm>
          <a:prstGeom prst="rect">
            <a:avLst/>
          </a:prstGeom>
          <a:noFill/>
          <a:ln>
            <a:solidFill>
              <a:srgbClr val="1B14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425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41C9D60-BEC3-4BB4-918C-356E46AAE1BC}"/>
              </a:ext>
            </a:extLst>
          </p:cNvPr>
          <p:cNvSpPr/>
          <p:nvPr/>
        </p:nvSpPr>
        <p:spPr>
          <a:xfrm>
            <a:off x="0" y="1668308"/>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TextBox 26">
            <a:extLst>
              <a:ext uri="{FF2B5EF4-FFF2-40B4-BE49-F238E27FC236}">
                <a16:creationId xmlns:a16="http://schemas.microsoft.com/office/drawing/2014/main" id="{5D7DA241-9A15-5648-94B1-10F5CB124235}"/>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7" name="Picture 16">
            <a:extLst>
              <a:ext uri="{FF2B5EF4-FFF2-40B4-BE49-F238E27FC236}">
                <a16:creationId xmlns:a16="http://schemas.microsoft.com/office/drawing/2014/main" id="{6D3EEE99-9F6E-400B-96CE-DBA517CAF3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Rectangle 18">
            <a:extLst>
              <a:ext uri="{FF2B5EF4-FFF2-40B4-BE49-F238E27FC236}">
                <a16:creationId xmlns:a16="http://schemas.microsoft.com/office/drawing/2014/main" id="{992DEE23-8843-47B9-88DF-DEB4767E28FD}"/>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9" name="Slide Number Placeholder 5">
            <a:extLst>
              <a:ext uri="{FF2B5EF4-FFF2-40B4-BE49-F238E27FC236}">
                <a16:creationId xmlns:a16="http://schemas.microsoft.com/office/drawing/2014/main" id="{63C4FDF0-6D93-4F79-AB62-98AC039D75A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54FB40F8-4144-4135-9319-CC63EB8505D5}"/>
              </a:ext>
            </a:extLst>
          </p:cNvPr>
          <p:cNvSpPr/>
          <p:nvPr/>
        </p:nvSpPr>
        <p:spPr>
          <a:xfrm>
            <a:off x="413302" y="357425"/>
            <a:ext cx="11624818" cy="892552"/>
          </a:xfrm>
          <a:prstGeom prst="rect">
            <a:avLst/>
          </a:prstGeom>
        </p:spPr>
        <p:txBody>
          <a:bodyPr wrap="square">
            <a:spAutoFit/>
          </a:bodyPr>
          <a:lstStyle/>
          <a:p>
            <a:pPr lvl="0">
              <a:defRPr/>
            </a:pPr>
            <a:r>
              <a:rPr lang="en-US" sz="2600" b="1" dirty="0">
                <a:solidFill>
                  <a:srgbClr val="1B1464"/>
                </a:solidFill>
                <a:latin typeface="Helvetica" pitchFamily="2" charset="0"/>
              </a:rPr>
              <a:t>Premium video content fosters emotional connections which is amplified through social engagement</a:t>
            </a:r>
          </a:p>
        </p:txBody>
      </p:sp>
      <p:sp>
        <p:nvSpPr>
          <p:cNvPr id="36" name="Rectangle 35">
            <a:extLst>
              <a:ext uri="{FF2B5EF4-FFF2-40B4-BE49-F238E27FC236}">
                <a16:creationId xmlns:a16="http://schemas.microsoft.com/office/drawing/2014/main" id="{CDC7D6C2-02D8-4AA7-94EB-8C20BAA09341}"/>
              </a:ext>
            </a:extLst>
          </p:cNvPr>
          <p:cNvSpPr/>
          <p:nvPr/>
        </p:nvSpPr>
        <p:spPr>
          <a:xfrm>
            <a:off x="3199352" y="2310073"/>
            <a:ext cx="2783883" cy="350764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38" name="Rectangle 37">
            <a:extLst>
              <a:ext uri="{FF2B5EF4-FFF2-40B4-BE49-F238E27FC236}">
                <a16:creationId xmlns:a16="http://schemas.microsoft.com/office/drawing/2014/main" id="{67173F8E-43A1-4C16-AA5D-D820060E7C69}"/>
              </a:ext>
            </a:extLst>
          </p:cNvPr>
          <p:cNvSpPr/>
          <p:nvPr/>
        </p:nvSpPr>
        <p:spPr>
          <a:xfrm>
            <a:off x="297047" y="2310074"/>
            <a:ext cx="2783883" cy="35076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7E625362-02B8-4320-90B8-358BD86BA557}"/>
              </a:ext>
            </a:extLst>
          </p:cNvPr>
          <p:cNvSpPr txBox="1"/>
          <p:nvPr/>
        </p:nvSpPr>
        <p:spPr>
          <a:xfrm>
            <a:off x="434390" y="3739480"/>
            <a:ext cx="2672079" cy="1708160"/>
          </a:xfrm>
          <a:prstGeom prst="rect">
            <a:avLst/>
          </a:prstGeom>
          <a:noFill/>
        </p:spPr>
        <p:txBody>
          <a:bodyPr wrap="square" rtlCol="0">
            <a:spAutoFit/>
          </a:bodyPr>
          <a:lstStyle/>
          <a:p>
            <a:pPr lvl="0" defTabSz="586082">
              <a:defRPr/>
            </a:pPr>
            <a:r>
              <a:rPr lang="en-US" sz="1500" dirty="0">
                <a:solidFill>
                  <a:srgbClr val="E2E8F1"/>
                </a:solidFill>
                <a:latin typeface="Helvetica Light" panose="020B0403020202020204"/>
                <a:cs typeface="Helvetica" panose="020B0604020202020204" pitchFamily="34" charset="0"/>
              </a:rPr>
              <a:t>Premium video consistently creates and captures moments that are </a:t>
            </a:r>
            <a:r>
              <a:rPr lang="en-US" sz="1500" b="1" dirty="0">
                <a:solidFill>
                  <a:srgbClr val="FFE600"/>
                </a:solidFill>
                <a:latin typeface="Helvetica Light" panose="020B0403020202020204"/>
                <a:cs typeface="Helvetica" panose="020B0604020202020204" pitchFamily="34" charset="0"/>
              </a:rPr>
              <a:t>exciting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entertaining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humorous</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enlightening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uplifting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aspirational</a:t>
            </a:r>
            <a:r>
              <a:rPr lang="en-US" sz="1500" dirty="0">
                <a:solidFill>
                  <a:srgbClr val="E2E8F1"/>
                </a:solidFill>
                <a:latin typeface="Helvetica Light" panose="020B0403020202020204"/>
                <a:cs typeface="Helvetica" panose="020B0604020202020204" pitchFamily="34" charset="0"/>
              </a:rPr>
              <a:t>,</a:t>
            </a:r>
            <a:r>
              <a:rPr lang="en-US" sz="1500" b="1" dirty="0">
                <a:solidFill>
                  <a:srgbClr val="FFE600"/>
                </a:solidFill>
                <a:latin typeface="Helvetica Light" panose="020B0403020202020204"/>
                <a:cs typeface="Helvetica" panose="020B0604020202020204" pitchFamily="34" charset="0"/>
              </a:rPr>
              <a:t> inspirational</a:t>
            </a:r>
            <a:r>
              <a:rPr lang="en-US" sz="1500" b="1" dirty="0">
                <a:solidFill>
                  <a:srgbClr val="E2E8F1"/>
                </a:solidFill>
                <a:latin typeface="Helvetica Light" panose="020B0403020202020204"/>
                <a:cs typeface="Helvetica" panose="020B0604020202020204" pitchFamily="34" charset="0"/>
              </a:rPr>
              <a:t> </a:t>
            </a:r>
            <a:br>
              <a:rPr lang="en-US" sz="1500" b="1" dirty="0">
                <a:solidFill>
                  <a:srgbClr val="E2E8F1"/>
                </a:solidFill>
                <a:latin typeface="Helvetica Light" panose="020B0403020202020204"/>
                <a:cs typeface="Helvetica" panose="020B0604020202020204" pitchFamily="34" charset="0"/>
              </a:rPr>
            </a:br>
            <a:r>
              <a:rPr lang="en-US" sz="1500" dirty="0">
                <a:solidFill>
                  <a:srgbClr val="E2E8F1"/>
                </a:solidFill>
                <a:latin typeface="Helvetica Light" panose="020B0403020202020204"/>
                <a:cs typeface="Helvetica" panose="020B0604020202020204" pitchFamily="34" charset="0"/>
              </a:rPr>
              <a:t>and </a:t>
            </a:r>
            <a:r>
              <a:rPr lang="en-US" sz="1500" b="1" dirty="0">
                <a:solidFill>
                  <a:srgbClr val="FFE600"/>
                </a:solidFill>
                <a:latin typeface="Helvetica Light" panose="020B0403020202020204"/>
                <a:cs typeface="Helvetica" panose="020B0604020202020204" pitchFamily="34" charset="0"/>
              </a:rPr>
              <a:t>educational</a:t>
            </a:r>
            <a:r>
              <a:rPr lang="en-US" sz="1500" dirty="0">
                <a:solidFill>
                  <a:srgbClr val="E2E8F1"/>
                </a:solidFill>
                <a:latin typeface="Helvetica Light" panose="020B0403020202020204"/>
                <a:cs typeface="Helvetica" panose="020B0604020202020204" pitchFamily="34" charset="0"/>
              </a:rPr>
              <a:t>.</a:t>
            </a:r>
            <a:endParaRPr kumimoji="0" lang="en-US" sz="1500" i="0" u="none" strike="noStrike" kern="1200" cap="none" spc="0" normalizeH="0" baseline="0" noProof="0" dirty="0">
              <a:ln>
                <a:noFill/>
              </a:ln>
              <a:solidFill>
                <a:srgbClr val="E2E8F1"/>
              </a:solidFill>
              <a:effectLst/>
              <a:uLnTx/>
              <a:uFillTx/>
              <a:latin typeface="Helvetica Light" panose="020B0403020202020204"/>
              <a:cs typeface="Helvetica" panose="020B0604020202020204" pitchFamily="34" charset="0"/>
            </a:endParaRPr>
          </a:p>
        </p:txBody>
      </p:sp>
      <p:pic>
        <p:nvPicPr>
          <p:cNvPr id="41" name="Picture 40">
            <a:extLst>
              <a:ext uri="{FF2B5EF4-FFF2-40B4-BE49-F238E27FC236}">
                <a16:creationId xmlns:a16="http://schemas.microsoft.com/office/drawing/2014/main" id="{49094DD4-35C4-4274-89EA-D786A31532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2165" y="2580923"/>
            <a:ext cx="973645" cy="973645"/>
          </a:xfrm>
          <a:prstGeom prst="rect">
            <a:avLst/>
          </a:prstGeom>
        </p:spPr>
      </p:pic>
      <p:sp>
        <p:nvSpPr>
          <p:cNvPr id="45" name="TextBox 44">
            <a:extLst>
              <a:ext uri="{FF2B5EF4-FFF2-40B4-BE49-F238E27FC236}">
                <a16:creationId xmlns:a16="http://schemas.microsoft.com/office/drawing/2014/main" id="{8CA130E0-47B8-4775-AC0D-D41607634CFC}"/>
              </a:ext>
            </a:extLst>
          </p:cNvPr>
          <p:cNvSpPr txBox="1"/>
          <p:nvPr/>
        </p:nvSpPr>
        <p:spPr>
          <a:xfrm>
            <a:off x="3244769" y="3739480"/>
            <a:ext cx="2672079" cy="1708160"/>
          </a:xfrm>
          <a:prstGeom prst="rect">
            <a:avLst/>
          </a:prstGeom>
          <a:noFill/>
        </p:spPr>
        <p:txBody>
          <a:bodyPr wrap="square" rtlCol="0">
            <a:spAutoFit/>
          </a:bodyPr>
          <a:lstStyle/>
          <a:p>
            <a:pPr lvl="0" defTabSz="586082">
              <a:defRPr/>
            </a:pPr>
            <a:r>
              <a:rPr lang="en-US" sz="1500" dirty="0">
                <a:solidFill>
                  <a:srgbClr val="E2E8F1"/>
                </a:solidFill>
                <a:latin typeface="Helvetica Light" panose="020B0403020202020204"/>
                <a:cs typeface="Helvetica" panose="020B0604020202020204" pitchFamily="34" charset="0"/>
              </a:rPr>
              <a:t>In addition to providing escapism, premium video delivers </a:t>
            </a:r>
            <a:r>
              <a:rPr lang="en-US" sz="1500" b="1" dirty="0">
                <a:solidFill>
                  <a:srgbClr val="FFE600"/>
                </a:solidFill>
                <a:latin typeface="Helvetica Light" panose="020B0403020202020204"/>
                <a:cs typeface="Helvetica" panose="020B0604020202020204" pitchFamily="34" charset="0"/>
              </a:rPr>
              <a:t>engaging content centered on real-life people, situations and themes </a:t>
            </a:r>
            <a:r>
              <a:rPr lang="en-US" sz="1500" dirty="0">
                <a:solidFill>
                  <a:srgbClr val="E2E8F1"/>
                </a:solidFill>
                <a:latin typeface="Helvetica Light" panose="020B0403020202020204"/>
                <a:cs typeface="Helvetica" panose="020B0604020202020204" pitchFamily="34" charset="0"/>
              </a:rPr>
              <a:t>that viewers desire to learn more about.</a:t>
            </a:r>
          </a:p>
        </p:txBody>
      </p:sp>
      <p:pic>
        <p:nvPicPr>
          <p:cNvPr id="47" name="Picture 46">
            <a:extLst>
              <a:ext uri="{FF2B5EF4-FFF2-40B4-BE49-F238E27FC236}">
                <a16:creationId xmlns:a16="http://schemas.microsoft.com/office/drawing/2014/main" id="{955D9B58-28BD-41FF-9614-FB9B35B661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05706" y="2580924"/>
            <a:ext cx="971173" cy="971173"/>
          </a:xfrm>
          <a:prstGeom prst="rect">
            <a:avLst/>
          </a:prstGeom>
        </p:spPr>
      </p:pic>
      <p:sp>
        <p:nvSpPr>
          <p:cNvPr id="51" name="Rectangle 50">
            <a:extLst>
              <a:ext uri="{FF2B5EF4-FFF2-40B4-BE49-F238E27FC236}">
                <a16:creationId xmlns:a16="http://schemas.microsoft.com/office/drawing/2014/main" id="{7267CEA2-BE92-4106-ADC8-9CC0E3CCAB47}"/>
              </a:ext>
            </a:extLst>
          </p:cNvPr>
          <p:cNvSpPr/>
          <p:nvPr/>
        </p:nvSpPr>
        <p:spPr>
          <a:xfrm>
            <a:off x="8974650" y="2310073"/>
            <a:ext cx="2783883" cy="35076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2" name="TextBox 51">
            <a:extLst>
              <a:ext uri="{FF2B5EF4-FFF2-40B4-BE49-F238E27FC236}">
                <a16:creationId xmlns:a16="http://schemas.microsoft.com/office/drawing/2014/main" id="{4746FD55-FB97-42CC-B9E9-2CEBEBD79AA5}"/>
              </a:ext>
            </a:extLst>
          </p:cNvPr>
          <p:cNvSpPr txBox="1"/>
          <p:nvPr/>
        </p:nvSpPr>
        <p:spPr>
          <a:xfrm>
            <a:off x="9032173" y="3739480"/>
            <a:ext cx="2672079" cy="1938992"/>
          </a:xfrm>
          <a:prstGeom prst="rect">
            <a:avLst/>
          </a:prstGeom>
          <a:noFill/>
        </p:spPr>
        <p:txBody>
          <a:bodyPr wrap="square" rtlCol="0">
            <a:spAutoFit/>
          </a:bodyPr>
          <a:lstStyle/>
          <a:p>
            <a:pPr lvl="0" defTabSz="586082">
              <a:defRPr/>
            </a:pPr>
            <a:r>
              <a:rPr lang="en-US" sz="1500" dirty="0">
                <a:solidFill>
                  <a:srgbClr val="E2E8F1"/>
                </a:solidFill>
                <a:latin typeface="Helvetica Light" panose="020B0403020202020204"/>
                <a:cs typeface="Helvetica" panose="020B0604020202020204" pitchFamily="34" charset="0"/>
              </a:rPr>
              <a:t>Their </a:t>
            </a:r>
            <a:r>
              <a:rPr lang="en-US" sz="1500" b="1" dirty="0">
                <a:solidFill>
                  <a:srgbClr val="FFE600"/>
                </a:solidFill>
                <a:latin typeface="Helvetica Light" panose="020B0403020202020204"/>
              </a:rPr>
              <a:t>desire for community </a:t>
            </a:r>
            <a:r>
              <a:rPr lang="en-US" sz="1500" dirty="0">
                <a:solidFill>
                  <a:srgbClr val="E2E8F1"/>
                </a:solidFill>
                <a:latin typeface="Helvetica Light" panose="020B0403020202020204"/>
                <a:cs typeface="Helvetica" panose="020B0604020202020204" pitchFamily="34" charset="0"/>
              </a:rPr>
              <a:t>and </a:t>
            </a:r>
            <a:r>
              <a:rPr lang="en-US" sz="1500" b="1" dirty="0">
                <a:solidFill>
                  <a:srgbClr val="FFE600"/>
                </a:solidFill>
                <a:latin typeface="Helvetica Light" panose="020B0403020202020204"/>
              </a:rPr>
              <a:t>shared experiences </a:t>
            </a:r>
            <a:r>
              <a:rPr lang="en-US" sz="1500" dirty="0">
                <a:solidFill>
                  <a:srgbClr val="E2E8F1"/>
                </a:solidFill>
                <a:latin typeface="Helvetica Light" panose="020B0403020202020204"/>
                <a:cs typeface="Helvetica" panose="020B0604020202020204" pitchFamily="34" charset="0"/>
              </a:rPr>
              <a:t>often leads viewers to take action by </a:t>
            </a:r>
            <a:r>
              <a:rPr lang="en-US" sz="1500" b="1" dirty="0">
                <a:solidFill>
                  <a:srgbClr val="FFE600"/>
                </a:solidFill>
                <a:latin typeface="Helvetica Light" panose="020B0403020202020204"/>
              </a:rPr>
              <a:t>participating in online conversations</a:t>
            </a:r>
            <a:r>
              <a:rPr lang="en-US" sz="1500" dirty="0">
                <a:solidFill>
                  <a:srgbClr val="E2E8F1"/>
                </a:solidFill>
                <a:latin typeface="Helvetica Light" panose="020B0403020202020204"/>
                <a:cs typeface="Helvetica" panose="020B0604020202020204" pitchFamily="34" charset="0"/>
              </a:rPr>
              <a:t> with fellow fans and connecting with others that share similar interests.</a:t>
            </a:r>
            <a:endParaRPr lang="en-US" sz="1500" b="1" dirty="0">
              <a:solidFill>
                <a:srgbClr val="FFE600"/>
              </a:solidFill>
              <a:latin typeface="Helvetica Light" panose="020B0403020202020204"/>
              <a:cs typeface="Helvetica" panose="020B0604020202020204" pitchFamily="34" charset="0"/>
            </a:endParaRPr>
          </a:p>
        </p:txBody>
      </p:sp>
      <p:sp>
        <p:nvSpPr>
          <p:cNvPr id="62" name="Rectangle 61">
            <a:extLst>
              <a:ext uri="{FF2B5EF4-FFF2-40B4-BE49-F238E27FC236}">
                <a16:creationId xmlns:a16="http://schemas.microsoft.com/office/drawing/2014/main" id="{38CC23B8-9840-4D2C-A99B-C4578C08314C}"/>
              </a:ext>
            </a:extLst>
          </p:cNvPr>
          <p:cNvSpPr/>
          <p:nvPr/>
        </p:nvSpPr>
        <p:spPr>
          <a:xfrm>
            <a:off x="6088680" y="2310073"/>
            <a:ext cx="2783883" cy="35076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3" name="TextBox 62">
            <a:extLst>
              <a:ext uri="{FF2B5EF4-FFF2-40B4-BE49-F238E27FC236}">
                <a16:creationId xmlns:a16="http://schemas.microsoft.com/office/drawing/2014/main" id="{EFC9B729-6BF4-410E-86DD-43E658FEE3E8}"/>
              </a:ext>
            </a:extLst>
          </p:cNvPr>
          <p:cNvSpPr txBox="1"/>
          <p:nvPr/>
        </p:nvSpPr>
        <p:spPr>
          <a:xfrm>
            <a:off x="6130153" y="3739480"/>
            <a:ext cx="2672079" cy="170816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Engaging content has the ability to </a:t>
            </a:r>
            <a:r>
              <a:rPr kumimoji="0" lang="en-US" sz="1500" b="1" i="0" u="none" strike="noStrike" kern="1200" cap="none" spc="0" normalizeH="0" baseline="0" noProof="0" dirty="0">
                <a:ln>
                  <a:noFill/>
                </a:ln>
                <a:solidFill>
                  <a:srgbClr val="FFE600"/>
                </a:solidFill>
                <a:effectLst/>
                <a:uLnTx/>
                <a:uFillTx/>
                <a:latin typeface="Helvetica Light" panose="020B0403020202020204"/>
                <a:ea typeface="+mn-ea"/>
                <a:cs typeface="+mn-cs"/>
              </a:rPr>
              <a:t>bring people together</a:t>
            </a: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and compels millions to </a:t>
            </a:r>
            <a:r>
              <a:rPr kumimoji="0" lang="en-US" sz="1500" b="1" i="0" u="none" strike="noStrike" kern="1200" cap="none" spc="0" normalizeH="0" baseline="0" noProof="0" dirty="0">
                <a:ln>
                  <a:noFill/>
                </a:ln>
                <a:solidFill>
                  <a:srgbClr val="FFE600"/>
                </a:solidFill>
                <a:effectLst/>
                <a:uLnTx/>
                <a:uFillTx/>
                <a:latin typeface="Helvetica Light" panose="020B0403020202020204"/>
                <a:ea typeface="+mn-ea"/>
                <a:cs typeface="+mn-cs"/>
              </a:rPr>
              <a:t>share their thoughts and feelings </a:t>
            </a: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on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content that they are currently consuming.</a:t>
            </a:r>
          </a:p>
        </p:txBody>
      </p:sp>
      <p:pic>
        <p:nvPicPr>
          <p:cNvPr id="64" name="Picture 63">
            <a:extLst>
              <a:ext uri="{FF2B5EF4-FFF2-40B4-BE49-F238E27FC236}">
                <a16:creationId xmlns:a16="http://schemas.microsoft.com/office/drawing/2014/main" id="{4066738C-332D-41C5-8063-0118E14020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11352" y="2580924"/>
            <a:ext cx="973644" cy="97364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92120" y="2580923"/>
            <a:ext cx="973645" cy="973645"/>
          </a:xfrm>
          <a:prstGeom prst="rect">
            <a:avLst/>
          </a:prstGeom>
        </p:spPr>
      </p:pic>
    </p:spTree>
    <p:extLst>
      <p:ext uri="{BB962C8B-B14F-4D97-AF65-F5344CB8AC3E}">
        <p14:creationId xmlns:p14="http://schemas.microsoft.com/office/powerpoint/2010/main" val="228596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0" y="169302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2043" y="335852"/>
            <a:ext cx="12040454" cy="892552"/>
          </a:xfrm>
          <a:prstGeom prst="rect">
            <a:avLst/>
          </a:prstGeom>
        </p:spPr>
        <p:txBody>
          <a:bodyPr wrap="square">
            <a:spAutoFit/>
          </a:bodyPr>
          <a:lstStyle/>
          <a:p>
            <a:r>
              <a:rPr lang="en-US" sz="2600" b="1" dirty="0">
                <a:solidFill>
                  <a:srgbClr val="1F1A62"/>
                </a:solidFill>
                <a:latin typeface="Helvetica" pitchFamily="2" charset="0"/>
              </a:rPr>
              <a:t>A central hub for ‘real time’ social engagement is Twitter, a social platform built around what’s current and what people are talking about right now</a:t>
            </a:r>
          </a:p>
        </p:txBody>
      </p:sp>
      <p:sp>
        <p:nvSpPr>
          <p:cNvPr id="41" name="Triangle 40">
            <a:extLst>
              <a:ext uri="{FF2B5EF4-FFF2-40B4-BE49-F238E27FC236}">
                <a16:creationId xmlns:a16="http://schemas.microsoft.com/office/drawing/2014/main" id="{0B07F1F9-3699-F24D-A335-1A0FAF0C4963}"/>
              </a:ext>
            </a:extLst>
          </p:cNvPr>
          <p:cNvSpPr/>
          <p:nvPr/>
        </p:nvSpPr>
        <p:spPr>
          <a:xfrm rot="5400000">
            <a:off x="486206" y="132742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F02A148-1309-ED43-8267-2C95E023043F}"/>
              </a:ext>
            </a:extLst>
          </p:cNvPr>
          <p:cNvSpPr txBox="1"/>
          <p:nvPr/>
        </p:nvSpPr>
        <p:spPr>
          <a:xfrm>
            <a:off x="745341" y="1246255"/>
            <a:ext cx="11437156" cy="338554"/>
          </a:xfrm>
          <a:prstGeom prst="rect">
            <a:avLst/>
          </a:prstGeom>
          <a:noFill/>
        </p:spPr>
        <p:txBody>
          <a:bodyPr wrap="square" rtlCol="0">
            <a:spAutoFit/>
          </a:bodyPr>
          <a:lstStyle/>
          <a:p>
            <a:r>
              <a:rPr lang="en-US" sz="1600" dirty="0">
                <a:solidFill>
                  <a:srgbClr val="1B1464"/>
                </a:solidFill>
                <a:latin typeface="Helvetica Light" panose="020B0403020202020204" pitchFamily="34" charset="0"/>
              </a:rPr>
              <a:t>Adults 18-34 account for </a:t>
            </a:r>
            <a:r>
              <a:rPr lang="en-US" sz="1600" b="1" dirty="0">
                <a:solidFill>
                  <a:srgbClr val="E84A99"/>
                </a:solidFill>
                <a:latin typeface="Helvetica Light" panose="020B0403020202020204" pitchFamily="34" charset="0"/>
              </a:rPr>
              <a:t>over half </a:t>
            </a:r>
            <a:r>
              <a:rPr lang="en-US" sz="1600" dirty="0">
                <a:solidFill>
                  <a:srgbClr val="1B1464"/>
                </a:solidFill>
                <a:latin typeface="Helvetica Light" panose="020B0403020202020204" pitchFamily="34" charset="0"/>
              </a:rPr>
              <a:t>of the total time spent among the 68 million active users on Twitter</a:t>
            </a:r>
          </a:p>
        </p:txBody>
      </p:sp>
      <p:graphicFrame>
        <p:nvGraphicFramePr>
          <p:cNvPr id="4" name="Chart 3">
            <a:extLst>
              <a:ext uri="{FF2B5EF4-FFF2-40B4-BE49-F238E27FC236}">
                <a16:creationId xmlns:a16="http://schemas.microsoft.com/office/drawing/2014/main" id="{5A6B04D7-EC7B-4DB1-A0E3-B6CC4344D6D5}"/>
              </a:ext>
            </a:extLst>
          </p:cNvPr>
          <p:cNvGraphicFramePr/>
          <p:nvPr>
            <p:extLst>
              <p:ext uri="{D42A27DB-BD31-4B8C-83A1-F6EECF244321}">
                <p14:modId xmlns:p14="http://schemas.microsoft.com/office/powerpoint/2010/main" val="1013834269"/>
              </p:ext>
            </p:extLst>
          </p:nvPr>
        </p:nvGraphicFramePr>
        <p:xfrm>
          <a:off x="470452" y="1785011"/>
          <a:ext cx="4549775" cy="43280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4C400C91-3B94-471E-9840-FC0745C9D9C2}"/>
              </a:ext>
            </a:extLst>
          </p:cNvPr>
          <p:cNvGraphicFramePr/>
          <p:nvPr>
            <p:extLst>
              <p:ext uri="{D42A27DB-BD31-4B8C-83A1-F6EECF244321}">
                <p14:modId xmlns:p14="http://schemas.microsoft.com/office/powerpoint/2010/main" val="844103918"/>
              </p:ext>
            </p:extLst>
          </p:nvPr>
        </p:nvGraphicFramePr>
        <p:xfrm>
          <a:off x="6274076" y="1785011"/>
          <a:ext cx="4549775" cy="4328057"/>
        </p:xfrm>
        <a:graphic>
          <a:graphicData uri="http://schemas.openxmlformats.org/drawingml/2006/chart">
            <c:chart xmlns:c="http://schemas.openxmlformats.org/drawingml/2006/chart" xmlns:r="http://schemas.openxmlformats.org/officeDocument/2006/relationships" r:id="rId4"/>
          </a:graphicData>
        </a:graphic>
      </p:graphicFrame>
      <p:sp>
        <p:nvSpPr>
          <p:cNvPr id="5" name="Right Brace 4">
            <a:extLst>
              <a:ext uri="{FF2B5EF4-FFF2-40B4-BE49-F238E27FC236}">
                <a16:creationId xmlns:a16="http://schemas.microsoft.com/office/drawing/2014/main" id="{4ABEE7BF-0245-440B-B6F6-05614625F7D7}"/>
              </a:ext>
            </a:extLst>
          </p:cNvPr>
          <p:cNvSpPr/>
          <p:nvPr/>
        </p:nvSpPr>
        <p:spPr>
          <a:xfrm>
            <a:off x="4305300" y="2905124"/>
            <a:ext cx="428625" cy="2479671"/>
          </a:xfrm>
          <a:prstGeom prst="rightBrace">
            <a:avLst>
              <a:gd name="adj1" fmla="val 70555"/>
              <a:gd name="adj2" fmla="val 50000"/>
            </a:avLst>
          </a:prstGeom>
          <a:ln w="12700">
            <a:solidFill>
              <a:srgbClr val="1F1A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92B24B7-C087-4FFF-9CB4-6714C6880C4E}"/>
              </a:ext>
            </a:extLst>
          </p:cNvPr>
          <p:cNvSpPr txBox="1"/>
          <p:nvPr/>
        </p:nvSpPr>
        <p:spPr>
          <a:xfrm>
            <a:off x="4826276" y="3733092"/>
            <a:ext cx="1076325" cy="646331"/>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18-34</a:t>
            </a:r>
          </a:p>
          <a:p>
            <a:pPr algn="ctr"/>
            <a:r>
              <a:rPr lang="en-US" sz="2000" b="1" dirty="0">
                <a:solidFill>
                  <a:srgbClr val="1F1A62"/>
                </a:solidFill>
                <a:latin typeface="Helvetica Light" panose="020B0403020202020204"/>
              </a:rPr>
              <a:t>34%</a:t>
            </a:r>
          </a:p>
        </p:txBody>
      </p:sp>
      <p:sp>
        <p:nvSpPr>
          <p:cNvPr id="18" name="Right Brace 17">
            <a:extLst>
              <a:ext uri="{FF2B5EF4-FFF2-40B4-BE49-F238E27FC236}">
                <a16:creationId xmlns:a16="http://schemas.microsoft.com/office/drawing/2014/main" id="{3E65AD8E-6A89-46DA-8CB3-8FCD6D018F31}"/>
              </a:ext>
            </a:extLst>
          </p:cNvPr>
          <p:cNvSpPr/>
          <p:nvPr/>
        </p:nvSpPr>
        <p:spPr>
          <a:xfrm>
            <a:off x="10221422" y="2971800"/>
            <a:ext cx="428625" cy="2838450"/>
          </a:xfrm>
          <a:prstGeom prst="rightBrace">
            <a:avLst>
              <a:gd name="adj1" fmla="val 70555"/>
              <a:gd name="adj2" fmla="val 50000"/>
            </a:avLst>
          </a:prstGeom>
          <a:ln w="12700">
            <a:solidFill>
              <a:srgbClr val="1F1A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E5F89FF-844A-430D-A3C8-D270994444F9}"/>
              </a:ext>
            </a:extLst>
          </p:cNvPr>
          <p:cNvSpPr txBox="1"/>
          <p:nvPr/>
        </p:nvSpPr>
        <p:spPr>
          <a:xfrm>
            <a:off x="10773872" y="3571875"/>
            <a:ext cx="1189528" cy="1138773"/>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18-34</a:t>
            </a:r>
          </a:p>
          <a:p>
            <a:pPr algn="ctr"/>
            <a:r>
              <a:rPr lang="en-US" sz="2000" b="1" dirty="0">
                <a:solidFill>
                  <a:srgbClr val="1F1A62"/>
                </a:solidFill>
                <a:latin typeface="Helvetica Light" panose="020B0403020202020204"/>
              </a:rPr>
              <a:t>52% </a:t>
            </a:r>
            <a:br>
              <a:rPr lang="en-US" sz="1600" b="1" dirty="0">
                <a:solidFill>
                  <a:srgbClr val="1F1A62"/>
                </a:solidFill>
                <a:latin typeface="Helvetica Light" panose="020B0403020202020204"/>
              </a:rPr>
            </a:br>
            <a:r>
              <a:rPr lang="en-US" sz="1600" b="1" dirty="0">
                <a:solidFill>
                  <a:srgbClr val="1F1A62"/>
                </a:solidFill>
                <a:latin typeface="Helvetica Light" panose="020B0403020202020204"/>
              </a:rPr>
              <a:t>of total time spent</a:t>
            </a:r>
          </a:p>
        </p:txBody>
      </p:sp>
      <p:sp>
        <p:nvSpPr>
          <p:cNvPr id="21" name="TextBox 20">
            <a:extLst>
              <a:ext uri="{FF2B5EF4-FFF2-40B4-BE49-F238E27FC236}">
                <a16:creationId xmlns:a16="http://schemas.microsoft.com/office/drawing/2014/main" id="{83C18153-50CE-4243-85E1-6AA9A3B5A7E7}"/>
              </a:ext>
            </a:extLst>
          </p:cNvPr>
          <p:cNvSpPr txBox="1"/>
          <p:nvPr/>
        </p:nvSpPr>
        <p:spPr>
          <a:xfrm>
            <a:off x="526244" y="6221414"/>
            <a:ext cx="11437156" cy="307777"/>
          </a:xfrm>
          <a:prstGeom prst="rect">
            <a:avLst/>
          </a:prstGeom>
          <a:noFill/>
        </p:spPr>
        <p:txBody>
          <a:bodyPr wrap="square" rtlCol="0">
            <a:spAutoFit/>
          </a:bodyPr>
          <a:lstStyle/>
          <a:p>
            <a:r>
              <a:rPr lang="en-US" sz="700" dirty="0">
                <a:solidFill>
                  <a:srgbClr val="1B1464"/>
                </a:solidFill>
                <a:latin typeface="Helvetica" panose="020B0604020202020204" pitchFamily="34" charset="0"/>
                <a:cs typeface="Helvetica" panose="020B0604020202020204" pitchFamily="34" charset="0"/>
              </a:rPr>
              <a:t>Source: VAB analysis of Comscore, MediaMetrix Key Measures multiplatform (desktop + mobile) data, December 2019; P13-17, P18-24, P25-34, P35-44, P45-54, P55-64, P65+; P18-34 population comparison based on VAB analysis </a:t>
            </a:r>
          </a:p>
          <a:p>
            <a:r>
              <a:rPr lang="en-US" sz="700" dirty="0">
                <a:solidFill>
                  <a:srgbClr val="1B1464"/>
                </a:solidFill>
                <a:latin typeface="Helvetica" panose="020B0604020202020204" pitchFamily="34" charset="0"/>
                <a:cs typeface="Helvetica" panose="020B0604020202020204" pitchFamily="34" charset="0"/>
              </a:rPr>
              <a:t>of Nielsen 2019-20 Universe Estimate. *Total number of active users comes from Twitter’s Selected Company Metrics and Financials and accounts for Q1’19 active users in the United States only. Note: percentages represent base of P13+.</a:t>
            </a:r>
          </a:p>
        </p:txBody>
      </p:sp>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3" name="TextBox 2">
            <a:extLst>
              <a:ext uri="{FF2B5EF4-FFF2-40B4-BE49-F238E27FC236}">
                <a16:creationId xmlns:a16="http://schemas.microsoft.com/office/drawing/2014/main" id="{A9AB4D1F-C3E4-41BB-A6BE-68D632CA2505}"/>
              </a:ext>
            </a:extLst>
          </p:cNvPr>
          <p:cNvSpPr txBox="1"/>
          <p:nvPr/>
        </p:nvSpPr>
        <p:spPr>
          <a:xfrm>
            <a:off x="4844986" y="4357656"/>
            <a:ext cx="1057615" cy="461665"/>
          </a:xfrm>
          <a:prstGeom prst="rect">
            <a:avLst/>
          </a:prstGeom>
          <a:noFill/>
        </p:spPr>
        <p:txBody>
          <a:bodyPr wrap="square" rtlCol="0">
            <a:spAutoFit/>
          </a:bodyPr>
          <a:lstStyle/>
          <a:p>
            <a:pPr algn="ctr"/>
            <a:r>
              <a:rPr lang="en-US" sz="1200" b="1" dirty="0">
                <a:solidFill>
                  <a:srgbClr val="1B1464"/>
                </a:solidFill>
                <a:latin typeface="Helvetica Light" panose="020B0403020202020204"/>
              </a:rPr>
              <a:t>(145 index vs. U.S. Pop)</a:t>
            </a: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93513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675666" cy="1323439"/>
          </a:xfrm>
          <a:prstGeom prst="rect">
            <a:avLst/>
          </a:prstGeom>
          <a:noFill/>
        </p:spPr>
        <p:txBody>
          <a:bodyPr wrap="square" rtlCol="0">
            <a:spAutoFit/>
          </a:bodyPr>
          <a:lstStyle/>
          <a:p>
            <a:r>
              <a:rPr lang="en-US" sz="4000" b="1" dirty="0">
                <a:solidFill>
                  <a:srgbClr val="FFE600"/>
                </a:solidFill>
                <a:latin typeface="Helvetica" pitchFamily="2" charset="0"/>
              </a:rPr>
              <a:t>Premium Video Trending Topics: Topline Stats</a:t>
            </a:r>
          </a:p>
        </p:txBody>
      </p:sp>
    </p:spTree>
    <p:extLst>
      <p:ext uri="{BB962C8B-B14F-4D97-AF65-F5344CB8AC3E}">
        <p14:creationId xmlns:p14="http://schemas.microsoft.com/office/powerpoint/2010/main" val="69096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544" y="7257"/>
            <a:ext cx="5631543" cy="6858000"/>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94868" cy="892552"/>
          </a:xfrm>
          <a:prstGeom prst="rect">
            <a:avLst/>
          </a:prstGeom>
        </p:spPr>
        <p:txBody>
          <a:bodyPr wrap="square">
            <a:spAutoFit/>
          </a:bodyPr>
          <a:lstStyle/>
          <a:p>
            <a:r>
              <a:rPr lang="en-US" sz="2600" b="1" dirty="0">
                <a:solidFill>
                  <a:srgbClr val="E84A99"/>
                </a:solidFill>
                <a:latin typeface="Helvetica" pitchFamily="2" charset="0"/>
              </a:rPr>
              <a:t>Quantifying How Much Premium Video Drives Social Conversations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32020" y="1374002"/>
            <a:ext cx="6294869" cy="4847481"/>
          </a:xfrm>
          <a:prstGeom prst="rect">
            <a:avLst/>
          </a:prstGeom>
          <a:noFill/>
        </p:spPr>
        <p:txBody>
          <a:bodyPr wrap="square" rtlCol="0">
            <a:spAutoFit/>
          </a:bodyPr>
          <a:lstStyle/>
          <a:p>
            <a:pPr>
              <a:defRPr/>
            </a:pPr>
            <a:r>
              <a:rPr lang="en-US" sz="1400" kern="0" dirty="0">
                <a:solidFill>
                  <a:schemeClr val="bg1"/>
                </a:solidFill>
                <a:latin typeface="Helvetica Light" panose="020B0403020202020204" pitchFamily="34" charset="0"/>
              </a:rPr>
              <a:t>To quantify the important role that video plays in people’s lives, even during major holiday periods, we analyzed the impact of premium video programming on the top 10 trending Twitter topics for the four weeks between Thanksgiving (Thurs, 11/28/19) and Christmas (Wed, 12/25/19).</a:t>
            </a:r>
          </a:p>
          <a:p>
            <a:pPr lvl="1">
              <a:defRPr/>
            </a:pPr>
            <a:endParaRPr lang="en-US" sz="1400" kern="0" dirty="0">
              <a:solidFill>
                <a:schemeClr val="bg1"/>
              </a:solidFill>
              <a:latin typeface="Helvetica Light" panose="020B0403020202020204" pitchFamily="34" charset="0"/>
            </a:endParaRPr>
          </a:p>
          <a:p>
            <a:pPr>
              <a:defRPr/>
            </a:pPr>
            <a:r>
              <a:rPr lang="en-US" sz="1400" kern="0" dirty="0">
                <a:solidFill>
                  <a:schemeClr val="bg1"/>
                </a:solidFill>
                <a:latin typeface="Helvetica Light" panose="020B0403020202020204" pitchFamily="34" charset="0"/>
              </a:rPr>
              <a:t>Since trending topics are ever-changing, we monitored four “points in time” each night to capture what people are talking about online throughout the evening: </a:t>
            </a:r>
            <a:r>
              <a:rPr lang="en-US" sz="1200" b="1" kern="0" dirty="0">
                <a:solidFill>
                  <a:schemeClr val="bg1"/>
                </a:solidFill>
                <a:latin typeface="Helvetica Light" panose="020B0403020202020204" pitchFamily="34" charset="0"/>
              </a:rPr>
              <a:t>8:30p, 9:30p, 10:30p, 11:30p</a:t>
            </a:r>
            <a:r>
              <a:rPr lang="en-US" sz="1200" kern="0" dirty="0">
                <a:solidFill>
                  <a:schemeClr val="bg1"/>
                </a:solidFill>
                <a:latin typeface="Helvetica Light" panose="020B0403020202020204" pitchFamily="34" charset="0"/>
              </a:rPr>
              <a:t>.</a:t>
            </a:r>
            <a:endParaRPr lang="en-US" sz="1200" b="1" kern="0" dirty="0">
              <a:solidFill>
                <a:schemeClr val="bg1"/>
              </a:solidFill>
              <a:latin typeface="Helvetica Light" panose="020B0403020202020204" pitchFamily="34" charset="0"/>
            </a:endParaRPr>
          </a:p>
          <a:p>
            <a:pPr>
              <a:defRPr/>
            </a:pPr>
            <a:endParaRPr lang="en-US" sz="1400" b="1" kern="0" dirty="0">
              <a:solidFill>
                <a:schemeClr val="bg1"/>
              </a:solidFill>
              <a:latin typeface="Helvetica Light" panose="020B0403020202020204" pitchFamily="34" charset="0"/>
            </a:endParaRPr>
          </a:p>
          <a:p>
            <a:pPr>
              <a:defRPr/>
            </a:pPr>
            <a:r>
              <a:rPr lang="en-US" sz="1400" kern="0" dirty="0">
                <a:solidFill>
                  <a:schemeClr val="bg1"/>
                </a:solidFill>
                <a:latin typeface="Helvetica Light" panose="020B0403020202020204" pitchFamily="34" charset="0"/>
              </a:rPr>
              <a:t>For the purposes of this analysis, premium video includes ad-supported TV, video streaming platforms (subscription and ad-based), cinema, </a:t>
            </a:r>
            <a:r>
              <a:rPr lang="en-US" sz="1400" kern="0" dirty="0" err="1">
                <a:solidFill>
                  <a:schemeClr val="bg1"/>
                </a:solidFill>
                <a:latin typeface="Helvetica Light" panose="020B0403020202020204" pitchFamily="34" charset="0"/>
              </a:rPr>
              <a:t>pay-TV</a:t>
            </a:r>
            <a:r>
              <a:rPr lang="en-US" sz="1400" kern="0" dirty="0">
                <a:solidFill>
                  <a:schemeClr val="bg1"/>
                </a:solidFill>
                <a:latin typeface="Helvetica Light" panose="020B0403020202020204" pitchFamily="34" charset="0"/>
              </a:rPr>
              <a:t> channels and video games.</a:t>
            </a:r>
            <a:br>
              <a:rPr lang="en-US" sz="1400" kern="0" dirty="0">
                <a:solidFill>
                  <a:schemeClr val="bg1"/>
                </a:solidFill>
                <a:latin typeface="Helvetica Light" panose="020B0403020202020204" pitchFamily="34" charset="0"/>
              </a:rPr>
            </a:br>
            <a:endParaRPr lang="en-US" sz="1400" kern="0" dirty="0">
              <a:solidFill>
                <a:schemeClr val="bg1"/>
              </a:solidFill>
              <a:latin typeface="Helvetica Light" panose="020B0403020202020204" pitchFamily="34" charset="0"/>
            </a:endParaRPr>
          </a:p>
          <a:p>
            <a:pPr>
              <a:defRPr/>
            </a:pPr>
            <a:r>
              <a:rPr lang="en-US" sz="1400" kern="0" dirty="0">
                <a:solidFill>
                  <a:schemeClr val="bg1"/>
                </a:solidFill>
                <a:latin typeface="Helvetica Light" panose="020B0403020202020204" pitchFamily="34" charset="0"/>
              </a:rPr>
              <a:t>Trending topics based on premium video content were further grouped into one of two types:</a:t>
            </a:r>
          </a:p>
          <a:p>
            <a:pPr>
              <a:defRPr/>
            </a:pPr>
            <a:r>
              <a:rPr lang="en-US" sz="800" b="1" u="sng" kern="0" dirty="0">
                <a:solidFill>
                  <a:schemeClr val="bg1"/>
                </a:solidFill>
                <a:latin typeface="Helvetica Light" panose="020B0403020202020204" pitchFamily="34" charset="0"/>
              </a:rPr>
              <a:t> </a:t>
            </a:r>
          </a:p>
          <a:p>
            <a:pPr marL="742950" lvl="1" indent="-285750">
              <a:buFont typeface="Arial" panose="020B0604020202020204" pitchFamily="34" charset="0"/>
              <a:buChar char="•"/>
              <a:defRPr/>
            </a:pPr>
            <a:r>
              <a:rPr lang="en-US" sz="1200" b="1" u="sng" kern="0" dirty="0">
                <a:solidFill>
                  <a:schemeClr val="bg1"/>
                </a:solidFill>
                <a:latin typeface="Helvetica Light" panose="020B0403020202020204" pitchFamily="34" charset="0"/>
              </a:rPr>
              <a:t>Direct</a:t>
            </a:r>
            <a:r>
              <a:rPr lang="en-US" sz="1200" kern="0" dirty="0">
                <a:solidFill>
                  <a:schemeClr val="bg1"/>
                </a:solidFill>
                <a:latin typeface="Helvetica Light" panose="020B0403020202020204" pitchFamily="34" charset="0"/>
              </a:rPr>
              <a:t>: specific ‘official’ hashtags of premium entertainment shows, sports events or news programming</a:t>
            </a:r>
          </a:p>
          <a:p>
            <a:pPr lvl="1">
              <a:defRPr/>
            </a:pPr>
            <a:r>
              <a:rPr lang="en-US" sz="700" b="1" u="sng" kern="0" dirty="0">
                <a:solidFill>
                  <a:schemeClr val="bg1"/>
                </a:solidFill>
                <a:latin typeface="Helvetica Light" panose="020B0403020202020204" pitchFamily="34" charset="0"/>
              </a:rPr>
              <a:t> </a:t>
            </a:r>
          </a:p>
          <a:p>
            <a:pPr marL="742950" lvl="1" indent="-285750">
              <a:buFont typeface="Arial" panose="020B0604020202020204" pitchFamily="34" charset="0"/>
              <a:buChar char="•"/>
              <a:defRPr/>
            </a:pPr>
            <a:r>
              <a:rPr lang="en-US" sz="1200" b="1" u="sng" kern="0" dirty="0">
                <a:solidFill>
                  <a:schemeClr val="bg1"/>
                </a:solidFill>
                <a:latin typeface="Helvetica Light" panose="020B0403020202020204" pitchFamily="34" charset="0"/>
              </a:rPr>
              <a:t>Related</a:t>
            </a:r>
            <a:r>
              <a:rPr lang="en-US" sz="1200" kern="0" dirty="0">
                <a:solidFill>
                  <a:schemeClr val="bg1"/>
                </a:solidFill>
                <a:latin typeface="Helvetica Light" panose="020B0403020202020204" pitchFamily="34" charset="0"/>
              </a:rPr>
              <a:t>: topics associated with specific premium video programming including athletes, general team hashtags, collegiate school mentions (including nicknames), show characters, celebrity personalities, and specific video platform-related news references</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9</a:t>
            </a:fld>
            <a:endParaRPr lang="en-US" dirty="0"/>
          </a:p>
        </p:txBody>
      </p:sp>
      <p:sp>
        <p:nvSpPr>
          <p:cNvPr id="9" name="Rectangle 8">
            <a:extLst>
              <a:ext uri="{FF2B5EF4-FFF2-40B4-BE49-F238E27FC236}">
                <a16:creationId xmlns:a16="http://schemas.microsoft.com/office/drawing/2014/main" id="{9B568B31-8EF1-4CD1-8DBC-BF454DFE5B8A}"/>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F5DF3DC2-6D8C-445D-9975-D8C4F7FAB084}"/>
              </a:ext>
            </a:extLst>
          </p:cNvPr>
          <p:cNvSpPr txBox="1"/>
          <p:nvPr/>
        </p:nvSpPr>
        <p:spPr>
          <a:xfrm>
            <a:off x="5804967" y="6330011"/>
            <a:ext cx="5631543" cy="200055"/>
          </a:xfrm>
          <a:prstGeom prst="rect">
            <a:avLst/>
          </a:prstGeom>
          <a:noFill/>
        </p:spPr>
        <p:txBody>
          <a:bodyPr wrap="square" rtlCol="0">
            <a:spAutoFit/>
          </a:bodyPr>
          <a:lstStyle/>
          <a:p>
            <a:r>
              <a:rPr lang="en-US" sz="700" dirty="0">
                <a:solidFill>
                  <a:schemeClr val="bg1"/>
                </a:solidFill>
                <a:latin typeface="Helvetica Light" panose="020B0403020202020204"/>
              </a:rPr>
              <a:t>*Geography reflects United States-based Twitter Top 10 trending data</a:t>
            </a:r>
          </a:p>
        </p:txBody>
      </p:sp>
    </p:spTree>
    <p:extLst>
      <p:ext uri="{BB962C8B-B14F-4D97-AF65-F5344CB8AC3E}">
        <p14:creationId xmlns:p14="http://schemas.microsoft.com/office/powerpoint/2010/main" val="681820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13595</TotalTime>
  <Words>7249</Words>
  <Application>Microsoft Office PowerPoint</Application>
  <PresentationFormat>Widescreen</PresentationFormat>
  <Paragraphs>919</Paragraphs>
  <Slides>48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Calibri Light</vt:lpstr>
      <vt:lpstr>Helvetica</vt:lpstr>
      <vt:lpstr>Helvetica Light</vt:lpstr>
      <vt:lpstr>Open Sans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1235</cp:revision>
  <cp:lastPrinted>2020-02-24T23:10:06Z</cp:lastPrinted>
  <dcterms:created xsi:type="dcterms:W3CDTF">2019-11-08T17:29:39Z</dcterms:created>
  <dcterms:modified xsi:type="dcterms:W3CDTF">2020-03-10T14:08:44Z</dcterms:modified>
</cp:coreProperties>
</file>