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60" r:id="rId6"/>
    <p:sldId id="2952" r:id="rId7"/>
    <p:sldId id="2144327944" r:id="rId8"/>
    <p:sldId id="2144327863" r:id="rId9"/>
    <p:sldId id="2144327916" r:id="rId10"/>
    <p:sldId id="2144327917" r:id="rId11"/>
    <p:sldId id="2144327918" r:id="rId12"/>
    <p:sldId id="2144327919" r:id="rId13"/>
    <p:sldId id="2144327920" r:id="rId14"/>
    <p:sldId id="2144327921" r:id="rId15"/>
    <p:sldId id="2144327922" r:id="rId16"/>
    <p:sldId id="2144327945" r:id="rId17"/>
    <p:sldId id="2144327946" r:id="rId18"/>
    <p:sldId id="2144327948" r:id="rId19"/>
    <p:sldId id="2144327949" r:id="rId20"/>
    <p:sldId id="2144327950" r:id="rId21"/>
    <p:sldId id="2144327951" r:id="rId22"/>
    <p:sldId id="2144327952" r:id="rId23"/>
    <p:sldId id="2144327905" r:id="rId24"/>
    <p:sldId id="2144327953" r:id="rId25"/>
    <p:sldId id="2144327926" r:id="rId26"/>
    <p:sldId id="2144327913" r:id="rId27"/>
    <p:sldId id="2144327925" r:id="rId28"/>
    <p:sldId id="2144327929" r:id="rId29"/>
    <p:sldId id="2144327908" r:id="rId30"/>
    <p:sldId id="2144327927"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F2"/>
    <a:srgbClr val="4EBEA4"/>
    <a:srgbClr val="ED3C8D"/>
    <a:srgbClr val="1B1464"/>
    <a:srgbClr val="D555B3"/>
    <a:srgbClr val="F44836"/>
    <a:srgbClr val="A10F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5CD3232B-A269-4366-AC93-45876FFEC8EB}"/>
    <pc:docChg chg="undo custSel modSld">
      <pc:chgData name="Jason Wiese" userId="4bff8d5b-7de6-4655-b397-69b0afc81113" providerId="ADAL" clId="{5CD3232B-A269-4366-AC93-45876FFEC8EB}" dt="2021-07-27T20:14:10.912" v="13" actId="14100"/>
      <pc:docMkLst>
        <pc:docMk/>
      </pc:docMkLst>
      <pc:sldChg chg="modSp mod">
        <pc:chgData name="Jason Wiese" userId="4bff8d5b-7de6-4655-b397-69b0afc81113" providerId="ADAL" clId="{5CD3232B-A269-4366-AC93-45876FFEC8EB}" dt="2021-07-27T20:14:10.912" v="13" actId="14100"/>
        <pc:sldMkLst>
          <pc:docMk/>
          <pc:sldMk cId="367241636" sldId="2144327926"/>
        </pc:sldMkLst>
        <pc:spChg chg="mod">
          <ac:chgData name="Jason Wiese" userId="4bff8d5b-7de6-4655-b397-69b0afc81113" providerId="ADAL" clId="{5CD3232B-A269-4366-AC93-45876FFEC8EB}" dt="2021-07-27T20:14:10.912" v="13" actId="14100"/>
          <ac:spMkLst>
            <pc:docMk/>
            <pc:sldMk cId="367241636" sldId="2144327926"/>
            <ac:spMk id="14" creationId="{A9BDCB9E-0EF9-4436-AE90-886F2C1733B0}"/>
          </ac:spMkLst>
        </pc:spChg>
      </pc:sldChg>
      <pc:sldChg chg="addSp delSp modSp mod">
        <pc:chgData name="Jason Wiese" userId="4bff8d5b-7de6-4655-b397-69b0afc81113" providerId="ADAL" clId="{5CD3232B-A269-4366-AC93-45876FFEC8EB}" dt="2021-07-27T20:11:24.987" v="12" actId="478"/>
        <pc:sldMkLst>
          <pc:docMk/>
          <pc:sldMk cId="1123490777" sldId="2144327948"/>
        </pc:sldMkLst>
        <pc:spChg chg="mod">
          <ac:chgData name="Jason Wiese" userId="4bff8d5b-7de6-4655-b397-69b0afc81113" providerId="ADAL" clId="{5CD3232B-A269-4366-AC93-45876FFEC8EB}" dt="2021-07-27T20:11:05.298" v="11" actId="5793"/>
          <ac:spMkLst>
            <pc:docMk/>
            <pc:sldMk cId="1123490777" sldId="2144327948"/>
            <ac:spMk id="37" creationId="{A2ED30D7-D799-4EED-BA1F-A88C918211CD}"/>
          </ac:spMkLst>
        </pc:spChg>
        <pc:spChg chg="add del">
          <ac:chgData name="Jason Wiese" userId="4bff8d5b-7de6-4655-b397-69b0afc81113" providerId="ADAL" clId="{5CD3232B-A269-4366-AC93-45876FFEC8EB}" dt="2021-07-27T20:11:24.987" v="12" actId="478"/>
          <ac:spMkLst>
            <pc:docMk/>
            <pc:sldMk cId="1123490777" sldId="2144327948"/>
            <ac:spMk id="61" creationId="{7B2A16F6-FC8A-4EC0-814D-27B8DD655302}"/>
          </ac:spMkLst>
        </pc:spChg>
        <pc:spChg chg="add del">
          <ac:chgData name="Jason Wiese" userId="4bff8d5b-7de6-4655-b397-69b0afc81113" providerId="ADAL" clId="{5CD3232B-A269-4366-AC93-45876FFEC8EB}" dt="2021-07-27T20:11:24.987" v="12" actId="478"/>
          <ac:spMkLst>
            <pc:docMk/>
            <pc:sldMk cId="1123490777" sldId="2144327948"/>
            <ac:spMk id="62" creationId="{F2B83620-6B69-417A-AE9E-8E36920B1F22}"/>
          </ac:spMkLst>
        </pc:spChg>
        <pc:spChg chg="add del">
          <ac:chgData name="Jason Wiese" userId="4bff8d5b-7de6-4655-b397-69b0afc81113" providerId="ADAL" clId="{5CD3232B-A269-4366-AC93-45876FFEC8EB}" dt="2021-07-27T20:11:24.987" v="12" actId="478"/>
          <ac:spMkLst>
            <pc:docMk/>
            <pc:sldMk cId="1123490777" sldId="2144327948"/>
            <ac:spMk id="63" creationId="{4E9D14EA-5B85-4AFD-9511-98F0116F9A93}"/>
          </ac:spMkLst>
        </pc:spChg>
        <pc:spChg chg="add del">
          <ac:chgData name="Jason Wiese" userId="4bff8d5b-7de6-4655-b397-69b0afc81113" providerId="ADAL" clId="{5CD3232B-A269-4366-AC93-45876FFEC8EB}" dt="2021-07-27T20:11:24.987" v="12" actId="478"/>
          <ac:spMkLst>
            <pc:docMk/>
            <pc:sldMk cId="1123490777" sldId="2144327948"/>
            <ac:spMk id="64" creationId="{318BBA69-74DD-42AB-85DB-81A7AAD76EEC}"/>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93871753680818E-2"/>
          <c:y val="0.14827514249700871"/>
          <c:w val="0.98409182188440969"/>
          <c:h val="0.68941812736911157"/>
        </c:manualLayout>
      </c:layout>
      <c:barChart>
        <c:barDir val="col"/>
        <c:grouping val="clustered"/>
        <c:varyColors val="0"/>
        <c:ser>
          <c:idx val="0"/>
          <c:order val="0"/>
          <c:tx>
            <c:strRef>
              <c:f>Sheet1!$B$1</c:f>
              <c:strCache>
                <c:ptCount val="1"/>
                <c:pt idx="0">
                  <c:v>#</c:v>
                </c:pt>
              </c:strCache>
            </c:strRef>
          </c:tx>
          <c:spPr>
            <a:solidFill>
              <a:srgbClr val="ED3C8D"/>
            </a:solidFill>
          </c:spPr>
          <c:invertIfNegative val="0"/>
          <c:dLbls>
            <c:dLbl>
              <c:idx val="4"/>
              <c:spPr>
                <a:noFill/>
                <a:ln>
                  <a:noFill/>
                </a:ln>
                <a:effectLst/>
              </c:spPr>
              <c:txPr>
                <a:bodyPr rot="-5400000" vert="horz" wrap="square" lIns="38100" tIns="19050" rIns="38100" bIns="19050" anchor="ctr">
                  <a:spAutoFit/>
                </a:bodyPr>
                <a:lstStyle/>
                <a:p>
                  <a:pPr>
                    <a:defRPr sz="1000">
                      <a:solidFill>
                        <a:schemeClr val="tx1"/>
                      </a:solidFill>
                      <a:latin typeface="Helvetica" panose="020B0403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8C0-4D84-9925-240AF9FC14D9}"/>
                </c:ext>
              </c:extLst>
            </c:dLbl>
            <c:spPr>
              <a:noFill/>
              <a:ln>
                <a:noFill/>
              </a:ln>
              <a:effectLst/>
            </c:spPr>
            <c:txPr>
              <a:bodyPr rot="-5400000" vert="horz" wrap="square" lIns="38100" tIns="19050" rIns="38100" bIns="19050" anchor="ctr">
                <a:spAutoFit/>
              </a:bodyPr>
              <a:lstStyle/>
              <a:p>
                <a:pPr>
                  <a:defRPr sz="1000">
                    <a:solidFill>
                      <a:srgbClr val="FF0000"/>
                    </a:solidFill>
                    <a:latin typeface="Helvetica" panose="020B0403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Sheet1!$B$2:$B$31</c:f>
              <c:numCache>
                <c:formatCode>#,##0</c:formatCode>
                <c:ptCount val="30"/>
                <c:pt idx="0">
                  <c:v>-725</c:v>
                </c:pt>
                <c:pt idx="1">
                  <c:v>-797</c:v>
                </c:pt>
                <c:pt idx="2">
                  <c:v>-260</c:v>
                </c:pt>
                <c:pt idx="3">
                  <c:v>-90</c:v>
                </c:pt>
                <c:pt idx="4">
                  <c:v>10</c:v>
                </c:pt>
                <c:pt idx="5">
                  <c:v>-36</c:v>
                </c:pt>
                <c:pt idx="6">
                  <c:v>-125</c:v>
                </c:pt>
                <c:pt idx="7">
                  <c:v>-333</c:v>
                </c:pt>
                <c:pt idx="8">
                  <c:v>-306</c:v>
                </c:pt>
                <c:pt idx="9">
                  <c:v>-628</c:v>
                </c:pt>
                <c:pt idx="10">
                  <c:v>-926</c:v>
                </c:pt>
                <c:pt idx="11">
                  <c:v>-709</c:v>
                </c:pt>
                <c:pt idx="12">
                  <c:v>-270</c:v>
                </c:pt>
                <c:pt idx="13">
                  <c:v>-112</c:v>
                </c:pt>
                <c:pt idx="14">
                  <c:v>-687</c:v>
                </c:pt>
                <c:pt idx="15">
                  <c:v>-1903</c:v>
                </c:pt>
                <c:pt idx="16">
                  <c:v>-2286</c:v>
                </c:pt>
                <c:pt idx="17">
                  <c:v>-2439</c:v>
                </c:pt>
                <c:pt idx="18">
                  <c:v>-2802</c:v>
                </c:pt>
                <c:pt idx="19">
                  <c:v>-3615</c:v>
                </c:pt>
                <c:pt idx="20">
                  <c:v>-4605</c:v>
                </c:pt>
                <c:pt idx="21">
                  <c:v>-5139</c:v>
                </c:pt>
                <c:pt idx="22">
                  <c:v>-5812</c:v>
                </c:pt>
                <c:pt idx="23">
                  <c:v>-6442</c:v>
                </c:pt>
                <c:pt idx="24">
                  <c:v>-6824</c:v>
                </c:pt>
                <c:pt idx="25">
                  <c:v>-7506</c:v>
                </c:pt>
                <c:pt idx="26">
                  <c:v>-6880</c:v>
                </c:pt>
                <c:pt idx="27">
                  <c:v>-5916</c:v>
                </c:pt>
                <c:pt idx="28">
                  <c:v>-5935</c:v>
                </c:pt>
                <c:pt idx="29">
                  <c:v>-4651</c:v>
                </c:pt>
              </c:numCache>
            </c:numRef>
          </c:val>
          <c:extLst>
            <c:ext xmlns:c16="http://schemas.microsoft.com/office/drawing/2014/chart" uri="{C3380CC4-5D6E-409C-BE32-E72D297353CC}">
              <c16:uniqueId val="{00000000-08C0-4D84-9925-240AF9FC14D9}"/>
            </c:ext>
          </c:extLst>
        </c:ser>
        <c:dLbls>
          <c:showLegendKey val="0"/>
          <c:showVal val="0"/>
          <c:showCatName val="0"/>
          <c:showSerName val="0"/>
          <c:showPercent val="0"/>
          <c:showBubbleSize val="0"/>
        </c:dLbls>
        <c:gapWidth val="53"/>
        <c:overlap val="-27"/>
        <c:axId val="518734792"/>
        <c:axId val="518735184"/>
      </c:barChart>
      <c:catAx>
        <c:axId val="518734792"/>
        <c:scaling>
          <c:orientation val="minMax"/>
        </c:scaling>
        <c:delete val="1"/>
        <c:axPos val="b"/>
        <c:numFmt formatCode="General" sourceLinked="1"/>
        <c:majorTickMark val="none"/>
        <c:minorTickMark val="none"/>
        <c:tickLblPos val="nextTo"/>
        <c:crossAx val="518735184"/>
        <c:crosses val="autoZero"/>
        <c:auto val="1"/>
        <c:lblAlgn val="ctr"/>
        <c:lblOffset val="100"/>
        <c:noMultiLvlLbl val="0"/>
      </c:catAx>
      <c:valAx>
        <c:axId val="518735184"/>
        <c:scaling>
          <c:orientation val="minMax"/>
          <c:max val="20"/>
        </c:scaling>
        <c:delete val="0"/>
        <c:axPos val="l"/>
        <c:numFmt formatCode="#,##0" sourceLinked="1"/>
        <c:majorTickMark val="out"/>
        <c:minorTickMark val="none"/>
        <c:tickLblPos val="nextTo"/>
        <c:txPr>
          <a:bodyPr/>
          <a:lstStyle/>
          <a:p>
            <a:pPr>
              <a:defRPr sz="800">
                <a:solidFill>
                  <a:srgbClr val="002060"/>
                </a:solidFill>
              </a:defRPr>
            </a:pPr>
            <a:endParaRPr lang="en-US"/>
          </a:p>
        </c:txPr>
        <c:crossAx val="51873479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93871753680818E-2"/>
          <c:y val="0.14827514249700871"/>
          <c:w val="0.98409182188440969"/>
          <c:h val="0.77018013439399002"/>
        </c:manualLayout>
      </c:layout>
      <c:barChart>
        <c:barDir val="col"/>
        <c:grouping val="clustered"/>
        <c:varyColors val="0"/>
        <c:ser>
          <c:idx val="0"/>
          <c:order val="0"/>
          <c:tx>
            <c:strRef>
              <c:f>Sheet1!$B$1</c:f>
              <c:strCache>
                <c:ptCount val="1"/>
                <c:pt idx="0">
                  <c:v>#</c:v>
                </c:pt>
              </c:strCache>
            </c:strRef>
          </c:tx>
          <c:spPr>
            <a:solidFill>
              <a:srgbClr val="002060"/>
            </a:solidFill>
          </c:spPr>
          <c:invertIfNegative val="0"/>
          <c:dLbls>
            <c:spPr>
              <a:noFill/>
              <a:ln>
                <a:noFill/>
              </a:ln>
              <a:effectLst/>
            </c:spPr>
            <c:txPr>
              <a:bodyPr rot="-5400000" vert="horz" wrap="square" lIns="38100" tIns="19050" rIns="38100" bIns="19050" anchor="ctr">
                <a:spAutoFit/>
              </a:bodyPr>
              <a:lstStyle/>
              <a:p>
                <a:pPr>
                  <a:defRPr sz="1000">
                    <a:solidFill>
                      <a:srgbClr val="002060"/>
                    </a:solidFill>
                    <a:latin typeface="Helvetica" panose="020B0403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Sheet1!$B$2:$B$31</c:f>
              <c:numCache>
                <c:formatCode>#,###,###,###,##0;[Red]\(#,###,###,###,##0\)</c:formatCode>
                <c:ptCount val="30"/>
                <c:pt idx="0">
                  <c:v>36627</c:v>
                </c:pt>
                <c:pt idx="1">
                  <c:v>37069</c:v>
                </c:pt>
                <c:pt idx="2">
                  <c:v>37414</c:v>
                </c:pt>
                <c:pt idx="3">
                  <c:v>37633</c:v>
                </c:pt>
                <c:pt idx="4">
                  <c:v>37732</c:v>
                </c:pt>
                <c:pt idx="5">
                  <c:v>37214</c:v>
                </c:pt>
                <c:pt idx="6">
                  <c:v>36624</c:v>
                </c:pt>
                <c:pt idx="7">
                  <c:v>36414</c:v>
                </c:pt>
                <c:pt idx="8">
                  <c:v>36721</c:v>
                </c:pt>
                <c:pt idx="9">
                  <c:v>36744</c:v>
                </c:pt>
                <c:pt idx="10">
                  <c:v>36650</c:v>
                </c:pt>
                <c:pt idx="11">
                  <c:v>36526</c:v>
                </c:pt>
                <c:pt idx="12">
                  <c:v>36357</c:v>
                </c:pt>
                <c:pt idx="13">
                  <c:v>36957</c:v>
                </c:pt>
                <c:pt idx="14">
                  <c:v>36727</c:v>
                </c:pt>
                <c:pt idx="15">
                  <c:v>35730</c:v>
                </c:pt>
                <c:pt idx="16">
                  <c:v>35446</c:v>
                </c:pt>
                <c:pt idx="17">
                  <c:v>34775</c:v>
                </c:pt>
                <c:pt idx="18">
                  <c:v>33822</c:v>
                </c:pt>
                <c:pt idx="19">
                  <c:v>32799</c:v>
                </c:pt>
                <c:pt idx="20">
                  <c:v>32116</c:v>
                </c:pt>
                <c:pt idx="21">
                  <c:v>31605</c:v>
                </c:pt>
                <c:pt idx="22">
                  <c:v>30838</c:v>
                </c:pt>
                <c:pt idx="23">
                  <c:v>30084</c:v>
                </c:pt>
                <c:pt idx="24">
                  <c:v>29533</c:v>
                </c:pt>
                <c:pt idx="25">
                  <c:v>29451</c:v>
                </c:pt>
                <c:pt idx="26">
                  <c:v>29847</c:v>
                </c:pt>
                <c:pt idx="27">
                  <c:v>29814</c:v>
                </c:pt>
                <c:pt idx="28">
                  <c:v>29511</c:v>
                </c:pt>
                <c:pt idx="29">
                  <c:v>30124</c:v>
                </c:pt>
              </c:numCache>
            </c:numRef>
          </c:val>
          <c:extLst>
            <c:ext xmlns:c16="http://schemas.microsoft.com/office/drawing/2014/chart" uri="{C3380CC4-5D6E-409C-BE32-E72D297353CC}">
              <c16:uniqueId val="{00000002-5407-4AF1-ADD5-306DCF2CD648}"/>
            </c:ext>
          </c:extLst>
        </c:ser>
        <c:dLbls>
          <c:showLegendKey val="0"/>
          <c:showVal val="0"/>
          <c:showCatName val="0"/>
          <c:showSerName val="0"/>
          <c:showPercent val="0"/>
          <c:showBubbleSize val="0"/>
        </c:dLbls>
        <c:gapWidth val="53"/>
        <c:overlap val="-27"/>
        <c:axId val="518734792"/>
        <c:axId val="518735184"/>
      </c:barChart>
      <c:catAx>
        <c:axId val="518734792"/>
        <c:scaling>
          <c:orientation val="minMax"/>
        </c:scaling>
        <c:delete val="0"/>
        <c:axPos val="b"/>
        <c:numFmt formatCode="General" sourceLinked="1"/>
        <c:majorTickMark val="none"/>
        <c:minorTickMark val="none"/>
        <c:tickLblPos val="nextTo"/>
        <c:spPr>
          <a:ln>
            <a:solidFill>
              <a:srgbClr val="1F1A62"/>
            </a:solidFill>
          </a:ln>
        </c:spPr>
        <c:txPr>
          <a:bodyPr/>
          <a:lstStyle/>
          <a:p>
            <a:pPr>
              <a:defRPr sz="800" b="1">
                <a:solidFill>
                  <a:srgbClr val="1F1A62"/>
                </a:solidFill>
                <a:latin typeface="Helvetica" pitchFamily="2" charset="0"/>
                <a:ea typeface="Open Sans" panose="020B0606030504020204" pitchFamily="34" charset="0"/>
                <a:cs typeface="Open Sans" panose="020B0606030504020204" pitchFamily="34" charset="0"/>
              </a:defRPr>
            </a:pPr>
            <a:endParaRPr lang="en-US"/>
          </a:p>
        </c:txPr>
        <c:crossAx val="518735184"/>
        <c:crosses val="autoZero"/>
        <c:auto val="1"/>
        <c:lblAlgn val="ctr"/>
        <c:lblOffset val="100"/>
        <c:noMultiLvlLbl val="0"/>
      </c:catAx>
      <c:valAx>
        <c:axId val="518735184"/>
        <c:scaling>
          <c:orientation val="minMax"/>
          <c:max val="38000"/>
          <c:min val="29000"/>
        </c:scaling>
        <c:delete val="0"/>
        <c:axPos val="l"/>
        <c:numFmt formatCode="#,###,###,###,##0;[Red]\(#,###,###,###,##0\)" sourceLinked="1"/>
        <c:majorTickMark val="out"/>
        <c:minorTickMark val="none"/>
        <c:tickLblPos val="nextTo"/>
        <c:spPr>
          <a:ln/>
        </c:spPr>
        <c:txPr>
          <a:bodyPr/>
          <a:lstStyle/>
          <a:p>
            <a:pPr>
              <a:defRPr sz="800">
                <a:solidFill>
                  <a:srgbClr val="002060"/>
                </a:solidFill>
              </a:defRPr>
            </a:pPr>
            <a:endParaRPr lang="en-US"/>
          </a:p>
        </c:txPr>
        <c:crossAx val="51873479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89336906045E-4"/>
          <c:y val="0.12961037005745307"/>
          <c:w val="0.99695738905526843"/>
          <c:h val="0.74231480134800221"/>
        </c:manualLayout>
      </c:layout>
      <c:barChart>
        <c:barDir val="col"/>
        <c:grouping val="stacked"/>
        <c:varyColors val="0"/>
        <c:ser>
          <c:idx val="0"/>
          <c:order val="0"/>
          <c:tx>
            <c:strRef>
              <c:f>Sheet1!$B$1</c:f>
              <c:strCache>
                <c:ptCount val="1"/>
                <c:pt idx="0">
                  <c:v>Hispanic</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Sheet1!$B$2:$B$3</c:f>
              <c:numCache>
                <c:formatCode>#,###,###,###,##0;[Red]\(#,###,###,###,##0\)</c:formatCode>
                <c:ptCount val="2"/>
                <c:pt idx="0" formatCode="#,##0">
                  <c:v>6860</c:v>
                </c:pt>
                <c:pt idx="1">
                  <c:v>5404</c:v>
                </c:pt>
              </c:numCache>
            </c:numRef>
          </c:val>
          <c:extLst>
            <c:ext xmlns:c16="http://schemas.microsoft.com/office/drawing/2014/chart" uri="{C3380CC4-5D6E-409C-BE32-E72D297353CC}">
              <c16:uniqueId val="{00000000-AA67-434D-ABA4-4BCFECD13A9E}"/>
            </c:ext>
          </c:extLst>
        </c:ser>
        <c:ser>
          <c:idx val="1"/>
          <c:order val="1"/>
          <c:tx>
            <c:strRef>
              <c:f>Sheet1!$C$1</c:f>
              <c:strCache>
                <c:ptCount val="1"/>
                <c:pt idx="0">
                  <c:v>Non-Hispanic Asian</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Sheet1!$C$2:$C$3</c:f>
              <c:numCache>
                <c:formatCode>#,###,###,###,##0;[Red]\(#,###,###,###,##0\)</c:formatCode>
                <c:ptCount val="2"/>
                <c:pt idx="0" formatCode="#,##0">
                  <c:v>1697</c:v>
                </c:pt>
                <c:pt idx="1">
                  <c:v>1571</c:v>
                </c:pt>
              </c:numCache>
            </c:numRef>
          </c:val>
          <c:extLst>
            <c:ext xmlns:c16="http://schemas.microsoft.com/office/drawing/2014/chart" uri="{C3380CC4-5D6E-409C-BE32-E72D297353CC}">
              <c16:uniqueId val="{00000001-AA67-434D-ABA4-4BCFECD13A9E}"/>
            </c:ext>
          </c:extLst>
        </c:ser>
        <c:ser>
          <c:idx val="2"/>
          <c:order val="2"/>
          <c:tx>
            <c:strRef>
              <c:f>Sheet1!$D$1</c:f>
              <c:strCache>
                <c:ptCount val="1"/>
                <c:pt idx="0">
                  <c:v>Non-Hispanic Black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Sheet1!$D$2:$D$3</c:f>
              <c:numCache>
                <c:formatCode>#,###,###,###,##0;[Red]\(#,###,###,###,##0\)</c:formatCode>
                <c:ptCount val="2"/>
                <c:pt idx="0" formatCode="#,##0">
                  <c:v>5052</c:v>
                </c:pt>
                <c:pt idx="1">
                  <c:v>3903</c:v>
                </c:pt>
              </c:numCache>
            </c:numRef>
          </c:val>
          <c:extLst>
            <c:ext xmlns:c16="http://schemas.microsoft.com/office/drawing/2014/chart" uri="{C3380CC4-5D6E-409C-BE32-E72D297353CC}">
              <c16:uniqueId val="{00000002-AA67-434D-ABA4-4BCFECD13A9E}"/>
            </c:ext>
          </c:extLst>
        </c:ser>
        <c:ser>
          <c:idx val="3"/>
          <c:order val="3"/>
          <c:tx>
            <c:strRef>
              <c:f>Sheet1!$E$1</c:f>
              <c:strCache>
                <c:ptCount val="1"/>
                <c:pt idx="0">
                  <c:v>Non-Hispanic White</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Sheet1!$E$2:$E$3</c:f>
              <c:numCache>
                <c:formatCode>#,###,###,###,##0;[Red]\(#,###,###,###,##0\)</c:formatCode>
                <c:ptCount val="2"/>
                <c:pt idx="0" formatCode="#,##0">
                  <c:v>22696</c:v>
                </c:pt>
                <c:pt idx="1">
                  <c:v>18752</c:v>
                </c:pt>
              </c:numCache>
            </c:numRef>
          </c:val>
          <c:extLst>
            <c:ext xmlns:c16="http://schemas.microsoft.com/office/drawing/2014/chart" uri="{C3380CC4-5D6E-409C-BE32-E72D297353CC}">
              <c16:uniqueId val="{00000004-AA67-434D-ABA4-4BCFECD13A9E}"/>
            </c:ext>
          </c:extLst>
        </c:ser>
        <c:ser>
          <c:idx val="4"/>
          <c:order val="4"/>
          <c:tx>
            <c:strRef>
              <c:f>Sheet1!$F$1</c:f>
              <c:strCache>
                <c:ptCount val="1"/>
                <c:pt idx="0">
                  <c:v>Other</c:v>
                </c:pt>
              </c:strCache>
            </c:strRef>
          </c:tx>
          <c:spPr>
            <a:solidFill>
              <a:schemeClr val="accent5"/>
            </a:solidFill>
            <a:ln>
              <a:noFill/>
            </a:ln>
            <a:effectLst/>
          </c:spPr>
          <c:invertIfNegative val="0"/>
          <c:cat>
            <c:strRef>
              <c:f>Sheet1!$A$2:$A$3</c:f>
              <c:strCache>
                <c:ptCount val="2"/>
                <c:pt idx="0">
                  <c:v>Feb '20</c:v>
                </c:pt>
                <c:pt idx="1">
                  <c:v>Jun '21</c:v>
                </c:pt>
              </c:strCache>
            </c:strRef>
          </c:cat>
          <c:val>
            <c:numRef>
              <c:f>Sheet1!$F$2:$F$3</c:f>
              <c:numCache>
                <c:formatCode>#,###,###,###,##0;[Red]\(#,###,###,###,##0\)</c:formatCode>
                <c:ptCount val="2"/>
                <c:pt idx="0" formatCode="#,##0">
                  <c:v>646</c:v>
                </c:pt>
                <c:pt idx="1">
                  <c:v>495</c:v>
                </c:pt>
              </c:numCache>
            </c:numRef>
          </c:val>
          <c:extLst>
            <c:ext xmlns:c16="http://schemas.microsoft.com/office/drawing/2014/chart" uri="{C3380CC4-5D6E-409C-BE32-E72D297353CC}">
              <c16:uniqueId val="{00000001-F63C-4020-ACCA-BC4BDA5566B6}"/>
            </c:ext>
          </c:extLst>
        </c:ser>
        <c:dLbls>
          <c:showLegendKey val="0"/>
          <c:showVal val="0"/>
          <c:showCatName val="0"/>
          <c:showSerName val="0"/>
          <c:showPercent val="0"/>
          <c:showBubbleSize val="0"/>
        </c:dLbls>
        <c:gapWidth val="45"/>
        <c:overlap val="100"/>
        <c:axId val="138041647"/>
        <c:axId val="138042063"/>
      </c:barChart>
      <c:catAx>
        <c:axId val="1380416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pitchFamily="34" charset="0"/>
                <a:ea typeface="+mn-ea"/>
                <a:cs typeface="+mn-cs"/>
              </a:defRPr>
            </a:pPr>
            <a:endParaRPr lang="en-US"/>
          </a:p>
        </c:txPr>
        <c:crossAx val="138042063"/>
        <c:crosses val="autoZero"/>
        <c:auto val="1"/>
        <c:lblAlgn val="ctr"/>
        <c:lblOffset val="100"/>
        <c:noMultiLvlLbl val="0"/>
      </c:catAx>
      <c:valAx>
        <c:axId val="138042063"/>
        <c:scaling>
          <c:orientation val="minMax"/>
        </c:scaling>
        <c:delete val="1"/>
        <c:axPos val="l"/>
        <c:numFmt formatCode="#,##0" sourceLinked="1"/>
        <c:majorTickMark val="out"/>
        <c:minorTickMark val="none"/>
        <c:tickLblPos val="nextTo"/>
        <c:crossAx val="1380416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89336906045E-4"/>
          <c:y val="0.12961037005745307"/>
          <c:w val="0.99695738905526843"/>
          <c:h val="0.74231480134800221"/>
        </c:manualLayout>
      </c:layout>
      <c:barChart>
        <c:barDir val="col"/>
        <c:grouping val="stacked"/>
        <c:varyColors val="0"/>
        <c:ser>
          <c:idx val="0"/>
          <c:order val="0"/>
          <c:tx>
            <c:strRef>
              <c:f>Sheet1!$B$1</c:f>
              <c:strCache>
                <c:ptCount val="1"/>
                <c:pt idx="0">
                  <c:v>P18 - 24</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Sheet1!$B$2:$B$3</c:f>
              <c:numCache>
                <c:formatCode>#,##0</c:formatCode>
                <c:ptCount val="2"/>
                <c:pt idx="0">
                  <c:v>2957</c:v>
                </c:pt>
                <c:pt idx="1">
                  <c:v>2275</c:v>
                </c:pt>
              </c:numCache>
            </c:numRef>
          </c:val>
          <c:extLst>
            <c:ext xmlns:c16="http://schemas.microsoft.com/office/drawing/2014/chart" uri="{C3380CC4-5D6E-409C-BE32-E72D297353CC}">
              <c16:uniqueId val="{00000000-AA67-434D-ABA4-4BCFECD13A9E}"/>
            </c:ext>
          </c:extLst>
        </c:ser>
        <c:ser>
          <c:idx val="1"/>
          <c:order val="1"/>
          <c:tx>
            <c:strRef>
              <c:f>Sheet1!$C$1</c:f>
              <c:strCache>
                <c:ptCount val="1"/>
                <c:pt idx="0">
                  <c:v>P25 - 34</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Sheet1!$C$2:$C$3</c:f>
              <c:numCache>
                <c:formatCode>#,##0</c:formatCode>
                <c:ptCount val="2"/>
                <c:pt idx="0">
                  <c:v>4504</c:v>
                </c:pt>
                <c:pt idx="1">
                  <c:v>3735</c:v>
                </c:pt>
              </c:numCache>
            </c:numRef>
          </c:val>
          <c:extLst>
            <c:ext xmlns:c16="http://schemas.microsoft.com/office/drawing/2014/chart" uri="{C3380CC4-5D6E-409C-BE32-E72D297353CC}">
              <c16:uniqueId val="{00000001-AA67-434D-ABA4-4BCFECD13A9E}"/>
            </c:ext>
          </c:extLst>
        </c:ser>
        <c:ser>
          <c:idx val="2"/>
          <c:order val="2"/>
          <c:tx>
            <c:strRef>
              <c:f>Sheet1!$D$1</c:f>
              <c:strCache>
                <c:ptCount val="1"/>
                <c:pt idx="0">
                  <c:v>P35 - 44</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Sheet1!$D$2:$D$3</c:f>
              <c:numCache>
                <c:formatCode>#,##0</c:formatCode>
                <c:ptCount val="2"/>
                <c:pt idx="0">
                  <c:v>4639</c:v>
                </c:pt>
                <c:pt idx="1">
                  <c:v>3856</c:v>
                </c:pt>
              </c:numCache>
            </c:numRef>
          </c:val>
          <c:extLst>
            <c:ext xmlns:c16="http://schemas.microsoft.com/office/drawing/2014/chart" uri="{C3380CC4-5D6E-409C-BE32-E72D297353CC}">
              <c16:uniqueId val="{00000002-AA67-434D-ABA4-4BCFECD13A9E}"/>
            </c:ext>
          </c:extLst>
        </c:ser>
        <c:ser>
          <c:idx val="3"/>
          <c:order val="3"/>
          <c:tx>
            <c:strRef>
              <c:f>Sheet1!$E$1</c:f>
              <c:strCache>
                <c:ptCount val="1"/>
                <c:pt idx="0">
                  <c:v>P45 - 54</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Sheet1!$E$2:$E$3</c:f>
              <c:numCache>
                <c:formatCode>#,##0</c:formatCode>
                <c:ptCount val="2"/>
                <c:pt idx="0">
                  <c:v>4830</c:v>
                </c:pt>
                <c:pt idx="1">
                  <c:v>3928</c:v>
                </c:pt>
              </c:numCache>
            </c:numRef>
          </c:val>
          <c:extLst>
            <c:ext xmlns:c16="http://schemas.microsoft.com/office/drawing/2014/chart" uri="{C3380CC4-5D6E-409C-BE32-E72D297353CC}">
              <c16:uniqueId val="{00000004-AA67-434D-ABA4-4BCFECD13A9E}"/>
            </c:ext>
          </c:extLst>
        </c:ser>
        <c:ser>
          <c:idx val="4"/>
          <c:order val="4"/>
          <c:tx>
            <c:strRef>
              <c:f>Sheet1!$F$1</c:f>
              <c:strCache>
                <c:ptCount val="1"/>
                <c:pt idx="0">
                  <c:v>P55 - 64</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Sheet1!$F$2:$F$3</c:f>
              <c:numCache>
                <c:formatCode>#,##0</c:formatCode>
                <c:ptCount val="2"/>
                <c:pt idx="0">
                  <c:v>5226</c:v>
                </c:pt>
                <c:pt idx="1">
                  <c:v>4158</c:v>
                </c:pt>
              </c:numCache>
            </c:numRef>
          </c:val>
          <c:extLst>
            <c:ext xmlns:c16="http://schemas.microsoft.com/office/drawing/2014/chart" uri="{C3380CC4-5D6E-409C-BE32-E72D297353CC}">
              <c16:uniqueId val="{00000001-F63C-4020-ACCA-BC4BDA5566B6}"/>
            </c:ext>
          </c:extLst>
        </c:ser>
        <c:ser>
          <c:idx val="5"/>
          <c:order val="5"/>
          <c:tx>
            <c:strRef>
              <c:f>Sheet1!$G$1</c:f>
              <c:strCache>
                <c:ptCount val="1"/>
                <c:pt idx="0">
                  <c:v>P65 - 99</c:v>
                </c:pt>
              </c:strCache>
            </c:strRef>
          </c:tx>
          <c:spPr>
            <a:solidFill>
              <a:srgbClr val="D0D8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c:v>
                </c:pt>
                <c:pt idx="1">
                  <c:v>Jun '21</c:v>
                </c:pt>
              </c:strCache>
            </c:strRef>
          </c:cat>
          <c:val>
            <c:numRef>
              <c:f>Sheet1!$G$2:$G$3</c:f>
              <c:numCache>
                <c:formatCode>#,##0</c:formatCode>
                <c:ptCount val="2"/>
                <c:pt idx="0">
                  <c:v>6811</c:v>
                </c:pt>
                <c:pt idx="1">
                  <c:v>5925</c:v>
                </c:pt>
              </c:numCache>
            </c:numRef>
          </c:val>
          <c:extLst>
            <c:ext xmlns:c16="http://schemas.microsoft.com/office/drawing/2014/chart" uri="{C3380CC4-5D6E-409C-BE32-E72D297353CC}">
              <c16:uniqueId val="{00000000-007B-4BF1-AC9C-FF9A68A6960B}"/>
            </c:ext>
          </c:extLst>
        </c:ser>
        <c:dLbls>
          <c:showLegendKey val="0"/>
          <c:showVal val="0"/>
          <c:showCatName val="0"/>
          <c:showSerName val="0"/>
          <c:showPercent val="0"/>
          <c:showBubbleSize val="0"/>
        </c:dLbls>
        <c:gapWidth val="45"/>
        <c:overlap val="100"/>
        <c:axId val="138041647"/>
        <c:axId val="138042063"/>
      </c:barChart>
      <c:catAx>
        <c:axId val="1380416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pitchFamily="34" charset="0"/>
                <a:ea typeface="+mn-ea"/>
                <a:cs typeface="+mn-cs"/>
              </a:defRPr>
            </a:pPr>
            <a:endParaRPr lang="en-US"/>
          </a:p>
        </c:txPr>
        <c:crossAx val="138042063"/>
        <c:crosses val="autoZero"/>
        <c:auto val="1"/>
        <c:lblAlgn val="ctr"/>
        <c:lblOffset val="100"/>
        <c:noMultiLvlLbl val="0"/>
      </c:catAx>
      <c:valAx>
        <c:axId val="138042063"/>
        <c:scaling>
          <c:orientation val="minMax"/>
        </c:scaling>
        <c:delete val="1"/>
        <c:axPos val="l"/>
        <c:numFmt formatCode="#,##0" sourceLinked="1"/>
        <c:majorTickMark val="out"/>
        <c:minorTickMark val="none"/>
        <c:tickLblPos val="nextTo"/>
        <c:crossAx val="1380416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27066477015082"/>
          <c:w val="0.96562499999999996"/>
          <c:h val="0.74731764674782775"/>
        </c:manualLayout>
      </c:layout>
      <c:barChart>
        <c:barDir val="col"/>
        <c:grouping val="stacked"/>
        <c:varyColors val="0"/>
        <c:ser>
          <c:idx val="0"/>
          <c:order val="0"/>
          <c:tx>
            <c:strRef>
              <c:f>Sheet1!$B$1</c:f>
              <c:strCache>
                <c:ptCount val="1"/>
                <c:pt idx="0">
                  <c:v>HH Size = 4+</c:v>
                </c:pt>
              </c:strCache>
            </c:strRef>
          </c:tx>
          <c:spPr>
            <a:solidFill>
              <a:srgbClr val="4EBEA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Sheet1!$B$2:$B$31</c:f>
              <c:numCache>
                <c:formatCode>_(* #,##0_);_(* \(#,##0\);_(* "-"??_);_(@_)</c:formatCode>
                <c:ptCount val="30"/>
                <c:pt idx="0">
                  <c:v>16687</c:v>
                </c:pt>
                <c:pt idx="1">
                  <c:v>16982</c:v>
                </c:pt>
                <c:pt idx="2">
                  <c:v>17174</c:v>
                </c:pt>
                <c:pt idx="3">
                  <c:v>17283</c:v>
                </c:pt>
                <c:pt idx="4">
                  <c:v>17280</c:v>
                </c:pt>
                <c:pt idx="5">
                  <c:v>16916</c:v>
                </c:pt>
                <c:pt idx="6">
                  <c:v>16583</c:v>
                </c:pt>
                <c:pt idx="7">
                  <c:v>16466</c:v>
                </c:pt>
                <c:pt idx="8">
                  <c:v>16561</c:v>
                </c:pt>
                <c:pt idx="9">
                  <c:v>16489</c:v>
                </c:pt>
                <c:pt idx="10">
                  <c:v>16479</c:v>
                </c:pt>
                <c:pt idx="11">
                  <c:v>16283</c:v>
                </c:pt>
                <c:pt idx="12">
                  <c:v>16210</c:v>
                </c:pt>
                <c:pt idx="13">
                  <c:v>16562</c:v>
                </c:pt>
                <c:pt idx="14">
                  <c:v>16396</c:v>
                </c:pt>
                <c:pt idx="15">
                  <c:v>15881</c:v>
                </c:pt>
                <c:pt idx="16">
                  <c:v>15761</c:v>
                </c:pt>
                <c:pt idx="17">
                  <c:v>15475</c:v>
                </c:pt>
                <c:pt idx="18">
                  <c:v>14974</c:v>
                </c:pt>
                <c:pt idx="19">
                  <c:v>14445</c:v>
                </c:pt>
                <c:pt idx="20">
                  <c:v>14052</c:v>
                </c:pt>
                <c:pt idx="21">
                  <c:v>13790</c:v>
                </c:pt>
                <c:pt idx="22">
                  <c:v>13402</c:v>
                </c:pt>
                <c:pt idx="23">
                  <c:v>12975</c:v>
                </c:pt>
                <c:pt idx="24">
                  <c:v>12672</c:v>
                </c:pt>
                <c:pt idx="25" formatCode="#,##0">
                  <c:v>12704</c:v>
                </c:pt>
                <c:pt idx="26" formatCode="#,##0">
                  <c:v>12914</c:v>
                </c:pt>
                <c:pt idx="27" formatCode="#,##0">
                  <c:v>12804</c:v>
                </c:pt>
                <c:pt idx="28" formatCode="#,##0">
                  <c:v>12513</c:v>
                </c:pt>
                <c:pt idx="29" formatCode="#,###,###,###,##0;[Red]\(#,###,###,###,##0\)">
                  <c:v>12695</c:v>
                </c:pt>
              </c:numCache>
            </c:numRef>
          </c:val>
          <c:extLst>
            <c:ext xmlns:c16="http://schemas.microsoft.com/office/drawing/2014/chart" uri="{C3380CC4-5D6E-409C-BE32-E72D297353CC}">
              <c16:uniqueId val="{00000000-AA67-434D-ABA4-4BCFECD13A9E}"/>
            </c:ext>
          </c:extLst>
        </c:ser>
        <c:ser>
          <c:idx val="1"/>
          <c:order val="1"/>
          <c:tx>
            <c:strRef>
              <c:f>Sheet1!$C$1</c:f>
              <c:strCache>
                <c:ptCount val="1"/>
                <c:pt idx="0">
                  <c:v>HH Size = 3</c:v>
                </c:pt>
              </c:strCache>
            </c:strRef>
          </c:tx>
          <c:spPr>
            <a:solidFill>
              <a:srgbClr val="00BFF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9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Sheet1!$C$2:$C$31</c:f>
              <c:numCache>
                <c:formatCode>_(* #,##0_);_(* \(#,##0\);_(* "-"??_);_(@_)</c:formatCode>
                <c:ptCount val="30"/>
                <c:pt idx="0">
                  <c:v>6620</c:v>
                </c:pt>
                <c:pt idx="1">
                  <c:v>6675</c:v>
                </c:pt>
                <c:pt idx="2">
                  <c:v>6775</c:v>
                </c:pt>
                <c:pt idx="3">
                  <c:v>6833</c:v>
                </c:pt>
                <c:pt idx="4">
                  <c:v>6872</c:v>
                </c:pt>
                <c:pt idx="5">
                  <c:v>6844</c:v>
                </c:pt>
                <c:pt idx="6">
                  <c:v>6748</c:v>
                </c:pt>
                <c:pt idx="7">
                  <c:v>6737</c:v>
                </c:pt>
                <c:pt idx="8">
                  <c:v>6763</c:v>
                </c:pt>
                <c:pt idx="9">
                  <c:v>6782</c:v>
                </c:pt>
                <c:pt idx="10">
                  <c:v>6738</c:v>
                </c:pt>
                <c:pt idx="11">
                  <c:v>6759</c:v>
                </c:pt>
                <c:pt idx="12">
                  <c:v>6733</c:v>
                </c:pt>
                <c:pt idx="13">
                  <c:v>6808</c:v>
                </c:pt>
                <c:pt idx="14">
                  <c:v>6733</c:v>
                </c:pt>
                <c:pt idx="15">
                  <c:v>6486</c:v>
                </c:pt>
                <c:pt idx="16">
                  <c:v>6414</c:v>
                </c:pt>
                <c:pt idx="17">
                  <c:v>6272</c:v>
                </c:pt>
                <c:pt idx="18">
                  <c:v>6097</c:v>
                </c:pt>
                <c:pt idx="19">
                  <c:v>5952</c:v>
                </c:pt>
                <c:pt idx="20">
                  <c:v>5842</c:v>
                </c:pt>
                <c:pt idx="21">
                  <c:v>5745</c:v>
                </c:pt>
                <c:pt idx="22">
                  <c:v>5603</c:v>
                </c:pt>
                <c:pt idx="23">
                  <c:v>5478</c:v>
                </c:pt>
                <c:pt idx="24">
                  <c:v>5396</c:v>
                </c:pt>
                <c:pt idx="25" formatCode="#,##0">
                  <c:v>5376</c:v>
                </c:pt>
                <c:pt idx="26" formatCode="#,##0">
                  <c:v>5526</c:v>
                </c:pt>
                <c:pt idx="27" formatCode="#,##0">
                  <c:v>5526</c:v>
                </c:pt>
                <c:pt idx="28" formatCode="#,##0">
                  <c:v>5421</c:v>
                </c:pt>
                <c:pt idx="29" formatCode="#,###,###,###,##0;[Red]\(#,###,###,###,##0\)">
                  <c:v>5583</c:v>
                </c:pt>
              </c:numCache>
            </c:numRef>
          </c:val>
          <c:extLst>
            <c:ext xmlns:c16="http://schemas.microsoft.com/office/drawing/2014/chart" uri="{C3380CC4-5D6E-409C-BE32-E72D297353CC}">
              <c16:uniqueId val="{00000001-AA67-434D-ABA4-4BCFECD13A9E}"/>
            </c:ext>
          </c:extLst>
        </c:ser>
        <c:ser>
          <c:idx val="2"/>
          <c:order val="2"/>
          <c:tx>
            <c:strRef>
              <c:f>Sheet1!$D$1</c:f>
              <c:strCache>
                <c:ptCount val="1"/>
                <c:pt idx="0">
                  <c:v>HH Size = 2</c:v>
                </c:pt>
              </c:strCache>
            </c:strRef>
          </c:tx>
          <c:spPr>
            <a:solidFill>
              <a:srgbClr val="ED3C8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Sheet1!$D$2:$D$31</c:f>
              <c:numCache>
                <c:formatCode>_(* #,##0_);_(* \(#,##0\);_(* "-"??_);_(@_)</c:formatCode>
                <c:ptCount val="30"/>
                <c:pt idx="0">
                  <c:v>9723</c:v>
                </c:pt>
                <c:pt idx="1">
                  <c:v>9816</c:v>
                </c:pt>
                <c:pt idx="2">
                  <c:v>9859</c:v>
                </c:pt>
                <c:pt idx="3">
                  <c:v>9908</c:v>
                </c:pt>
                <c:pt idx="4">
                  <c:v>9965</c:v>
                </c:pt>
                <c:pt idx="5">
                  <c:v>9887</c:v>
                </c:pt>
                <c:pt idx="6">
                  <c:v>9768</c:v>
                </c:pt>
                <c:pt idx="7">
                  <c:v>9690</c:v>
                </c:pt>
                <c:pt idx="8">
                  <c:v>9841</c:v>
                </c:pt>
                <c:pt idx="9">
                  <c:v>9921</c:v>
                </c:pt>
                <c:pt idx="10">
                  <c:v>9881</c:v>
                </c:pt>
                <c:pt idx="11">
                  <c:v>9912</c:v>
                </c:pt>
                <c:pt idx="12">
                  <c:v>9843</c:v>
                </c:pt>
                <c:pt idx="13">
                  <c:v>9982</c:v>
                </c:pt>
                <c:pt idx="14">
                  <c:v>10009</c:v>
                </c:pt>
                <c:pt idx="15">
                  <c:v>9845</c:v>
                </c:pt>
                <c:pt idx="16">
                  <c:v>9764</c:v>
                </c:pt>
                <c:pt idx="17">
                  <c:v>9568</c:v>
                </c:pt>
                <c:pt idx="18">
                  <c:v>9354</c:v>
                </c:pt>
                <c:pt idx="19">
                  <c:v>9087</c:v>
                </c:pt>
                <c:pt idx="20">
                  <c:v>8952</c:v>
                </c:pt>
                <c:pt idx="21">
                  <c:v>8845</c:v>
                </c:pt>
                <c:pt idx="22">
                  <c:v>8649</c:v>
                </c:pt>
                <c:pt idx="23">
                  <c:v>8492</c:v>
                </c:pt>
                <c:pt idx="24">
                  <c:v>8362</c:v>
                </c:pt>
                <c:pt idx="25" formatCode="#,##0">
                  <c:v>8319</c:v>
                </c:pt>
                <c:pt idx="26" formatCode="#,##0">
                  <c:v>8359</c:v>
                </c:pt>
                <c:pt idx="27" formatCode="#,##0">
                  <c:v>8398</c:v>
                </c:pt>
                <c:pt idx="28" formatCode="#,##0">
                  <c:v>8455</c:v>
                </c:pt>
                <c:pt idx="29" formatCode="#,###,###,###,##0;[Red]\(#,###,###,###,##0\)">
                  <c:v>8647</c:v>
                </c:pt>
              </c:numCache>
            </c:numRef>
          </c:val>
          <c:extLst>
            <c:ext xmlns:c16="http://schemas.microsoft.com/office/drawing/2014/chart" uri="{C3380CC4-5D6E-409C-BE32-E72D297353CC}">
              <c16:uniqueId val="{00000002-AA67-434D-ABA4-4BCFECD13A9E}"/>
            </c:ext>
          </c:extLst>
        </c:ser>
        <c:ser>
          <c:idx val="3"/>
          <c:order val="3"/>
          <c:tx>
            <c:strRef>
              <c:f>Sheet1!$E$1</c:f>
              <c:strCache>
                <c:ptCount val="1"/>
                <c:pt idx="0">
                  <c:v>HH Size = 1</c:v>
                </c:pt>
              </c:strCache>
            </c:strRef>
          </c:tx>
          <c:spPr>
            <a:solidFill>
              <a:srgbClr val="1B146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Sheet1!$E$2:$E$31</c:f>
              <c:numCache>
                <c:formatCode>_(* #,##0_);_(* \(#,##0\);_(* "-"??_);_(@_)</c:formatCode>
                <c:ptCount val="30"/>
                <c:pt idx="0">
                  <c:v>3598</c:v>
                </c:pt>
                <c:pt idx="1">
                  <c:v>3596</c:v>
                </c:pt>
                <c:pt idx="2">
                  <c:v>3605</c:v>
                </c:pt>
                <c:pt idx="3">
                  <c:v>3609</c:v>
                </c:pt>
                <c:pt idx="4">
                  <c:v>3615</c:v>
                </c:pt>
                <c:pt idx="5">
                  <c:v>3567</c:v>
                </c:pt>
                <c:pt idx="6">
                  <c:v>3524</c:v>
                </c:pt>
                <c:pt idx="7">
                  <c:v>3521</c:v>
                </c:pt>
                <c:pt idx="8">
                  <c:v>3557</c:v>
                </c:pt>
                <c:pt idx="9">
                  <c:v>3553</c:v>
                </c:pt>
                <c:pt idx="10">
                  <c:v>3552</c:v>
                </c:pt>
                <c:pt idx="11">
                  <c:v>3572</c:v>
                </c:pt>
                <c:pt idx="12">
                  <c:v>3571</c:v>
                </c:pt>
                <c:pt idx="13">
                  <c:v>3606</c:v>
                </c:pt>
                <c:pt idx="14">
                  <c:v>3588</c:v>
                </c:pt>
                <c:pt idx="15">
                  <c:v>3519</c:v>
                </c:pt>
                <c:pt idx="16">
                  <c:v>3507</c:v>
                </c:pt>
                <c:pt idx="17">
                  <c:v>3460</c:v>
                </c:pt>
                <c:pt idx="18">
                  <c:v>3396</c:v>
                </c:pt>
                <c:pt idx="19">
                  <c:v>3315</c:v>
                </c:pt>
                <c:pt idx="20">
                  <c:v>3270</c:v>
                </c:pt>
                <c:pt idx="21">
                  <c:v>3225</c:v>
                </c:pt>
                <c:pt idx="22">
                  <c:v>3183</c:v>
                </c:pt>
                <c:pt idx="23">
                  <c:v>3138</c:v>
                </c:pt>
                <c:pt idx="24">
                  <c:v>3103</c:v>
                </c:pt>
                <c:pt idx="25" formatCode="#,##0">
                  <c:v>3053</c:v>
                </c:pt>
                <c:pt idx="26" formatCode="#,##0">
                  <c:v>3048</c:v>
                </c:pt>
                <c:pt idx="27" formatCode="#,##0">
                  <c:v>3086</c:v>
                </c:pt>
                <c:pt idx="28" formatCode="#,##0">
                  <c:v>3123</c:v>
                </c:pt>
                <c:pt idx="29" formatCode="#,###,###,###,##0;[Red]\(#,###,###,###,##0\)">
                  <c:v>3199</c:v>
                </c:pt>
              </c:numCache>
            </c:numRef>
          </c:val>
          <c:extLst>
            <c:ext xmlns:c16="http://schemas.microsoft.com/office/drawing/2014/chart" uri="{C3380CC4-5D6E-409C-BE32-E72D297353CC}">
              <c16:uniqueId val="{00000004-AA67-434D-ABA4-4BCFECD13A9E}"/>
            </c:ext>
          </c:extLst>
        </c:ser>
        <c:dLbls>
          <c:showLegendKey val="0"/>
          <c:showVal val="0"/>
          <c:showCatName val="0"/>
          <c:showSerName val="0"/>
          <c:showPercent val="0"/>
          <c:showBubbleSize val="0"/>
        </c:dLbls>
        <c:gapWidth val="53"/>
        <c:overlap val="100"/>
        <c:axId val="138041647"/>
        <c:axId val="138042063"/>
      </c:barChart>
      <c:catAx>
        <c:axId val="1380416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crossAx val="138042063"/>
        <c:crosses val="autoZero"/>
        <c:auto val="1"/>
        <c:lblAlgn val="ctr"/>
        <c:lblOffset val="100"/>
        <c:noMultiLvlLbl val="0"/>
      </c:catAx>
      <c:valAx>
        <c:axId val="138042063"/>
        <c:scaling>
          <c:orientation val="minMax"/>
        </c:scaling>
        <c:delete val="1"/>
        <c:axPos val="l"/>
        <c:numFmt formatCode="_(* #,##0_);_(* \(#,##0\);_(* &quot;-&quot;??_);_(@_)" sourceLinked="1"/>
        <c:majorTickMark val="none"/>
        <c:minorTickMark val="none"/>
        <c:tickLblPos val="nextTo"/>
        <c:crossAx val="1380416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6835884738263121"/>
          <c:w val="0.96562499999999996"/>
          <c:h val="0.83164115261736871"/>
        </c:manualLayout>
      </c:layout>
      <c:barChart>
        <c:barDir val="col"/>
        <c:grouping val="stacked"/>
        <c:varyColors val="0"/>
        <c:ser>
          <c:idx val="0"/>
          <c:order val="0"/>
          <c:tx>
            <c:strRef>
              <c:f>Sheet1!$B$1</c:f>
              <c:strCache>
                <c:ptCount val="1"/>
                <c:pt idx="0">
                  <c:v>HH Size = 4+</c:v>
                </c:pt>
              </c:strCache>
            </c:strRef>
          </c:tx>
          <c:spPr>
            <a:solidFill>
              <a:srgbClr val="4EBEA4"/>
            </a:solidFill>
            <a:ln>
              <a:noFill/>
            </a:ln>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53-4880-8AC7-1055B5D9B433}"/>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53-4880-8AC7-1055B5D9B43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53-4880-8AC7-1055B5D9B43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53-4880-8AC7-1055B5D9B43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53-4880-8AC7-1055B5D9B433}"/>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53-4880-8AC7-1055B5D9B433}"/>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53-4880-8AC7-1055B5D9B433}"/>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53-4880-8AC7-1055B5D9B433}"/>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53-4880-8AC7-1055B5D9B433}"/>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53-4880-8AC7-1055B5D9B433}"/>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953-4880-8AC7-1055B5D9B433}"/>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E1-49CD-B57E-7C0136180618}"/>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E1-49CD-B57E-7C0136180618}"/>
                </c:ext>
              </c:extLst>
            </c:dLbl>
            <c:dLbl>
              <c:idx val="2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E1-49CD-B57E-7C0136180618}"/>
                </c:ext>
              </c:extLst>
            </c:dLbl>
            <c:dLbl>
              <c:idx val="2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E1-49CD-B57E-7C0136180618}"/>
                </c:ext>
              </c:extLst>
            </c:dLbl>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Sheet1!$A$2:$A$31</c:f>
              <c:numCache>
                <c:formatCode>General</c:formatCode>
                <c:ptCount val="30"/>
              </c:numCache>
            </c:numRef>
          </c:cat>
          <c:val>
            <c:numRef>
              <c:f>Sheet1!$B$2:$B$31</c:f>
              <c:numCache>
                <c:formatCode>#,##0</c:formatCode>
                <c:ptCount val="30"/>
                <c:pt idx="0">
                  <c:v>-416</c:v>
                </c:pt>
                <c:pt idx="1">
                  <c:v>-408</c:v>
                </c:pt>
                <c:pt idx="2">
                  <c:v>-90</c:v>
                </c:pt>
                <c:pt idx="3">
                  <c:v>-71</c:v>
                </c:pt>
                <c:pt idx="4">
                  <c:v>-105</c:v>
                </c:pt>
                <c:pt idx="5">
                  <c:v>-131</c:v>
                </c:pt>
                <c:pt idx="6">
                  <c:v>-153</c:v>
                </c:pt>
                <c:pt idx="7">
                  <c:v>-229</c:v>
                </c:pt>
                <c:pt idx="8">
                  <c:v>-326</c:v>
                </c:pt>
                <c:pt idx="9">
                  <c:v>-613</c:v>
                </c:pt>
                <c:pt idx="10">
                  <c:v>-760</c:v>
                </c:pt>
                <c:pt idx="11">
                  <c:v>-735</c:v>
                </c:pt>
                <c:pt idx="12">
                  <c:v>-477</c:v>
                </c:pt>
                <c:pt idx="13">
                  <c:v>-420</c:v>
                </c:pt>
                <c:pt idx="14">
                  <c:v>-778</c:v>
                </c:pt>
                <c:pt idx="15">
                  <c:v>-1402</c:v>
                </c:pt>
                <c:pt idx="16">
                  <c:v>-1519</c:v>
                </c:pt>
                <c:pt idx="17">
                  <c:v>-1441</c:v>
                </c:pt>
                <c:pt idx="18">
                  <c:v>-1609</c:v>
                </c:pt>
                <c:pt idx="19">
                  <c:v>-2021</c:v>
                </c:pt>
                <c:pt idx="20">
                  <c:v>-2509</c:v>
                </c:pt>
                <c:pt idx="21">
                  <c:v>-2699</c:v>
                </c:pt>
                <c:pt idx="22">
                  <c:v>-3077</c:v>
                </c:pt>
                <c:pt idx="23">
                  <c:v>-3308</c:v>
                </c:pt>
                <c:pt idx="24">
                  <c:v>-3538</c:v>
                </c:pt>
                <c:pt idx="25">
                  <c:v>-3858</c:v>
                </c:pt>
                <c:pt idx="26">
                  <c:v>-3482</c:v>
                </c:pt>
                <c:pt idx="27">
                  <c:v>-3077</c:v>
                </c:pt>
                <c:pt idx="28">
                  <c:v>-3248</c:v>
                </c:pt>
                <c:pt idx="29">
                  <c:v>-2780</c:v>
                </c:pt>
              </c:numCache>
            </c:numRef>
          </c:val>
          <c:extLst>
            <c:ext xmlns:c16="http://schemas.microsoft.com/office/drawing/2014/chart" uri="{C3380CC4-5D6E-409C-BE32-E72D297353CC}">
              <c16:uniqueId val="{00000000-E468-44EB-9D63-0BD6D7F47F29}"/>
            </c:ext>
          </c:extLst>
        </c:ser>
        <c:ser>
          <c:idx val="1"/>
          <c:order val="1"/>
          <c:tx>
            <c:strRef>
              <c:f>Sheet1!$C$1</c:f>
              <c:strCache>
                <c:ptCount val="1"/>
                <c:pt idx="0">
                  <c:v>HH Size = 3</c:v>
                </c:pt>
              </c:strCache>
            </c:strRef>
          </c:tx>
          <c:spPr>
            <a:solidFill>
              <a:srgbClr val="00BFF2"/>
            </a:solidFill>
            <a:ln>
              <a:noFill/>
            </a:ln>
            <a:effectLst/>
          </c:spPr>
          <c:invertIfNegative val="0"/>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953-4880-8AC7-1055B5D9B433}"/>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953-4880-8AC7-1055B5D9B433}"/>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953-4880-8AC7-1055B5D9B433}"/>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953-4880-8AC7-1055B5D9B433}"/>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953-4880-8AC7-1055B5D9B433}"/>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953-4880-8AC7-1055B5D9B433}"/>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953-4880-8AC7-1055B5D9B433}"/>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E1-49CD-B57E-7C0136180618}"/>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E1-49CD-B57E-7C0136180618}"/>
                </c:ext>
              </c:extLst>
            </c:dLbl>
            <c:dLbl>
              <c:idx val="2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E1-49CD-B57E-7C0136180618}"/>
                </c:ext>
              </c:extLst>
            </c:dLbl>
            <c:dLbl>
              <c:idx val="2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E1-49CD-B57E-7C0136180618}"/>
                </c:ext>
              </c:extLst>
            </c:dLbl>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Sheet1!$A$2:$A$31</c:f>
              <c:numCache>
                <c:formatCode>General</c:formatCode>
                <c:ptCount val="30"/>
              </c:numCache>
            </c:numRef>
          </c:cat>
          <c:val>
            <c:numRef>
              <c:f>Sheet1!$C$2:$C$31</c:f>
              <c:numCache>
                <c:formatCode>#,##0</c:formatCode>
                <c:ptCount val="30"/>
                <c:pt idx="0">
                  <c:v>-178</c:v>
                </c:pt>
                <c:pt idx="1">
                  <c:v>-233</c:v>
                </c:pt>
                <c:pt idx="2">
                  <c:v>-139</c:v>
                </c:pt>
                <c:pt idx="3">
                  <c:v>-38</c:v>
                </c:pt>
                <c:pt idx="4">
                  <c:v>21</c:v>
                </c:pt>
                <c:pt idx="5">
                  <c:v>51</c:v>
                </c:pt>
                <c:pt idx="6">
                  <c:v>18</c:v>
                </c:pt>
                <c:pt idx="7">
                  <c:v>5</c:v>
                </c:pt>
                <c:pt idx="8">
                  <c:v>22</c:v>
                </c:pt>
                <c:pt idx="9">
                  <c:v>-16</c:v>
                </c:pt>
                <c:pt idx="10">
                  <c:v>-77</c:v>
                </c:pt>
                <c:pt idx="11">
                  <c:v>33</c:v>
                </c:pt>
                <c:pt idx="12">
                  <c:v>113</c:v>
                </c:pt>
                <c:pt idx="13">
                  <c:v>133</c:v>
                </c:pt>
                <c:pt idx="14">
                  <c:v>-42</c:v>
                </c:pt>
                <c:pt idx="15">
                  <c:v>-347</c:v>
                </c:pt>
                <c:pt idx="16">
                  <c:v>-458</c:v>
                </c:pt>
                <c:pt idx="17">
                  <c:v>-572</c:v>
                </c:pt>
                <c:pt idx="18">
                  <c:v>-651</c:v>
                </c:pt>
                <c:pt idx="19">
                  <c:v>-785</c:v>
                </c:pt>
                <c:pt idx="20">
                  <c:v>-921</c:v>
                </c:pt>
                <c:pt idx="21">
                  <c:v>-1037</c:v>
                </c:pt>
                <c:pt idx="22">
                  <c:v>-1135</c:v>
                </c:pt>
                <c:pt idx="23">
                  <c:v>-1281</c:v>
                </c:pt>
                <c:pt idx="24">
                  <c:v>-1337</c:v>
                </c:pt>
                <c:pt idx="25">
                  <c:v>-1432</c:v>
                </c:pt>
                <c:pt idx="26">
                  <c:v>-1207</c:v>
                </c:pt>
                <c:pt idx="27">
                  <c:v>-960</c:v>
                </c:pt>
                <c:pt idx="28">
                  <c:v>-993</c:v>
                </c:pt>
                <c:pt idx="29" formatCode="General">
                  <c:v>-689</c:v>
                </c:pt>
              </c:numCache>
            </c:numRef>
          </c:val>
          <c:extLst>
            <c:ext xmlns:c16="http://schemas.microsoft.com/office/drawing/2014/chart" uri="{C3380CC4-5D6E-409C-BE32-E72D297353CC}">
              <c16:uniqueId val="{00000001-E468-44EB-9D63-0BD6D7F47F29}"/>
            </c:ext>
          </c:extLst>
        </c:ser>
        <c:ser>
          <c:idx val="2"/>
          <c:order val="2"/>
          <c:tx>
            <c:strRef>
              <c:f>Sheet1!$D$1</c:f>
              <c:strCache>
                <c:ptCount val="1"/>
                <c:pt idx="0">
                  <c:v>HH Size = 2</c:v>
                </c:pt>
              </c:strCache>
            </c:strRef>
          </c:tx>
          <c:spPr>
            <a:solidFill>
              <a:srgbClr val="ED3C8D"/>
            </a:solidFill>
            <a:ln>
              <a:noFill/>
            </a:ln>
            <a:effectLst/>
          </c:spPr>
          <c:invertIfNegative val="0"/>
          <c:dLbls>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953-4880-8AC7-1055B5D9B433}"/>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953-4880-8AC7-1055B5D9B433}"/>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953-4880-8AC7-1055B5D9B433}"/>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953-4880-8AC7-1055B5D9B433}"/>
                </c:ext>
              </c:extLst>
            </c:dLbl>
            <c:dLbl>
              <c:idx val="2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953-4880-8AC7-1055B5D9B433}"/>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953-4880-8AC7-1055B5D9B433}"/>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9E1-49CD-B57E-7C0136180618}"/>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E1-49CD-B57E-7C0136180618}"/>
                </c:ext>
              </c:extLst>
            </c:dLbl>
            <c:dLbl>
              <c:idx val="2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9E1-49CD-B57E-7C0136180618}"/>
                </c:ext>
              </c:extLst>
            </c:dLbl>
            <c:dLbl>
              <c:idx val="2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E1-49CD-B57E-7C0136180618}"/>
                </c:ext>
              </c:extLst>
            </c:dLbl>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Sheet1!$A$2:$A$31</c:f>
              <c:numCache>
                <c:formatCode>General</c:formatCode>
                <c:ptCount val="30"/>
              </c:numCache>
            </c:numRef>
          </c:cat>
          <c:val>
            <c:numRef>
              <c:f>Sheet1!$D$2:$D$31</c:f>
              <c:numCache>
                <c:formatCode>#,##0</c:formatCode>
                <c:ptCount val="30"/>
                <c:pt idx="0">
                  <c:v>-185</c:v>
                </c:pt>
                <c:pt idx="1">
                  <c:v>-200</c:v>
                </c:pt>
                <c:pt idx="2">
                  <c:v>-91</c:v>
                </c:pt>
                <c:pt idx="3">
                  <c:v>-18</c:v>
                </c:pt>
                <c:pt idx="4">
                  <c:v>61</c:v>
                </c:pt>
                <c:pt idx="5">
                  <c:v>56</c:v>
                </c:pt>
                <c:pt idx="6">
                  <c:v>39</c:v>
                </c:pt>
                <c:pt idx="7">
                  <c:v>-78</c:v>
                </c:pt>
                <c:pt idx="8">
                  <c:v>3</c:v>
                </c:pt>
                <c:pt idx="9">
                  <c:v>39</c:v>
                </c:pt>
                <c:pt idx="10">
                  <c:v>-37</c:v>
                </c:pt>
                <c:pt idx="11">
                  <c:v>42</c:v>
                </c:pt>
                <c:pt idx="12">
                  <c:v>120</c:v>
                </c:pt>
                <c:pt idx="13">
                  <c:v>166</c:v>
                </c:pt>
                <c:pt idx="14">
                  <c:v>150</c:v>
                </c:pt>
                <c:pt idx="15">
                  <c:v>-63</c:v>
                </c:pt>
                <c:pt idx="16">
                  <c:v>-201</c:v>
                </c:pt>
                <c:pt idx="17">
                  <c:v>-319</c:v>
                </c:pt>
                <c:pt idx="18">
                  <c:v>-414</c:v>
                </c:pt>
                <c:pt idx="19">
                  <c:v>-603</c:v>
                </c:pt>
                <c:pt idx="20">
                  <c:v>-889</c:v>
                </c:pt>
                <c:pt idx="21">
                  <c:v>-1076</c:v>
                </c:pt>
                <c:pt idx="22">
                  <c:v>-1232</c:v>
                </c:pt>
                <c:pt idx="23">
                  <c:v>-1420</c:v>
                </c:pt>
                <c:pt idx="24">
                  <c:v>-1481</c:v>
                </c:pt>
                <c:pt idx="25">
                  <c:v>-1663</c:v>
                </c:pt>
                <c:pt idx="26">
                  <c:v>-1650</c:v>
                </c:pt>
                <c:pt idx="27">
                  <c:v>-1447</c:v>
                </c:pt>
                <c:pt idx="28">
                  <c:v>-1309</c:v>
                </c:pt>
                <c:pt idx="29" formatCode="General">
                  <c:v>-921</c:v>
                </c:pt>
              </c:numCache>
            </c:numRef>
          </c:val>
          <c:extLst>
            <c:ext xmlns:c16="http://schemas.microsoft.com/office/drawing/2014/chart" uri="{C3380CC4-5D6E-409C-BE32-E72D297353CC}">
              <c16:uniqueId val="{00000002-E468-44EB-9D63-0BD6D7F47F29}"/>
            </c:ext>
          </c:extLst>
        </c:ser>
        <c:ser>
          <c:idx val="3"/>
          <c:order val="3"/>
          <c:tx>
            <c:strRef>
              <c:f>Sheet1!$E$1</c:f>
              <c:strCache>
                <c:ptCount val="1"/>
                <c:pt idx="0">
                  <c:v>HH Size = 1</c:v>
                </c:pt>
              </c:strCache>
            </c:strRef>
          </c:tx>
          <c:spPr>
            <a:solidFill>
              <a:srgbClr val="1B1464"/>
            </a:solidFill>
            <a:ln>
              <a:noFill/>
            </a:ln>
            <a:effectLst/>
          </c:spPr>
          <c:invertIfNegative val="0"/>
          <c:cat>
            <c:numRef>
              <c:f>Sheet1!$A$2:$A$31</c:f>
              <c:numCache>
                <c:formatCode>General</c:formatCode>
                <c:ptCount val="30"/>
              </c:numCache>
            </c:numRef>
          </c:cat>
          <c:val>
            <c:numRef>
              <c:f>Sheet1!$E$2:$E$31</c:f>
              <c:numCache>
                <c:formatCode>#,##0</c:formatCode>
                <c:ptCount val="30"/>
                <c:pt idx="0">
                  <c:v>55</c:v>
                </c:pt>
                <c:pt idx="1">
                  <c:v>43</c:v>
                </c:pt>
                <c:pt idx="2">
                  <c:v>58</c:v>
                </c:pt>
                <c:pt idx="3">
                  <c:v>37</c:v>
                </c:pt>
                <c:pt idx="4">
                  <c:v>32</c:v>
                </c:pt>
                <c:pt idx="5">
                  <c:v>-12</c:v>
                </c:pt>
                <c:pt idx="6">
                  <c:v>-31</c:v>
                </c:pt>
                <c:pt idx="7">
                  <c:v>-31</c:v>
                </c:pt>
                <c:pt idx="8">
                  <c:v>-4</c:v>
                </c:pt>
                <c:pt idx="9">
                  <c:v>-37</c:v>
                </c:pt>
                <c:pt idx="10">
                  <c:v>-52</c:v>
                </c:pt>
                <c:pt idx="11">
                  <c:v>-48</c:v>
                </c:pt>
                <c:pt idx="12">
                  <c:v>-27</c:v>
                </c:pt>
                <c:pt idx="13">
                  <c:v>10</c:v>
                </c:pt>
                <c:pt idx="14">
                  <c:v>-17</c:v>
                </c:pt>
                <c:pt idx="15">
                  <c:v>-90</c:v>
                </c:pt>
                <c:pt idx="16">
                  <c:v>-108</c:v>
                </c:pt>
                <c:pt idx="17">
                  <c:v>-107</c:v>
                </c:pt>
                <c:pt idx="18">
                  <c:v>-128</c:v>
                </c:pt>
                <c:pt idx="19">
                  <c:v>-206</c:v>
                </c:pt>
                <c:pt idx="20">
                  <c:v>-287</c:v>
                </c:pt>
                <c:pt idx="21">
                  <c:v>-328</c:v>
                </c:pt>
                <c:pt idx="22">
                  <c:v>-369</c:v>
                </c:pt>
                <c:pt idx="23">
                  <c:v>-434</c:v>
                </c:pt>
                <c:pt idx="24">
                  <c:v>-468</c:v>
                </c:pt>
                <c:pt idx="25">
                  <c:v>-553</c:v>
                </c:pt>
                <c:pt idx="26">
                  <c:v>-540</c:v>
                </c:pt>
                <c:pt idx="27">
                  <c:v>-433</c:v>
                </c:pt>
                <c:pt idx="28">
                  <c:v>-384</c:v>
                </c:pt>
                <c:pt idx="29" formatCode="General">
                  <c:v>-261</c:v>
                </c:pt>
              </c:numCache>
            </c:numRef>
          </c:val>
          <c:extLst>
            <c:ext xmlns:c16="http://schemas.microsoft.com/office/drawing/2014/chart" uri="{C3380CC4-5D6E-409C-BE32-E72D297353CC}">
              <c16:uniqueId val="{00000003-E468-44EB-9D63-0BD6D7F47F29}"/>
            </c:ext>
          </c:extLst>
        </c:ser>
        <c:dLbls>
          <c:showLegendKey val="0"/>
          <c:showVal val="0"/>
          <c:showCatName val="0"/>
          <c:showSerName val="0"/>
          <c:showPercent val="0"/>
          <c:showBubbleSize val="0"/>
        </c:dLbls>
        <c:gapWidth val="53"/>
        <c:overlap val="100"/>
        <c:axId val="138041647"/>
        <c:axId val="138042063"/>
      </c:barChart>
      <c:catAx>
        <c:axId val="13804164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38042063"/>
        <c:crosses val="autoZero"/>
        <c:auto val="1"/>
        <c:lblAlgn val="ctr"/>
        <c:lblOffset val="100"/>
        <c:noMultiLvlLbl val="0"/>
      </c:catAx>
      <c:valAx>
        <c:axId val="138042063"/>
        <c:scaling>
          <c:orientation val="minMax"/>
        </c:scaling>
        <c:delete val="1"/>
        <c:axPos val="l"/>
        <c:numFmt formatCode="#,##0" sourceLinked="1"/>
        <c:majorTickMark val="none"/>
        <c:minorTickMark val="none"/>
        <c:tickLblPos val="nextTo"/>
        <c:crossAx val="138041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2961037005745307"/>
          <c:w val="0.96562499999999996"/>
          <c:h val="0.74231480134800221"/>
        </c:manualLayout>
      </c:layout>
      <c:barChart>
        <c:barDir val="col"/>
        <c:grouping val="stacked"/>
        <c:varyColors val="0"/>
        <c:ser>
          <c:idx val="0"/>
          <c:order val="0"/>
          <c:tx>
            <c:strRef>
              <c:f>Sheet1!$B$1</c:f>
              <c:strCache>
                <c:ptCount val="1"/>
                <c:pt idx="0">
                  <c:v>TV Set = 4+</c:v>
                </c:pt>
              </c:strCache>
            </c:strRef>
          </c:tx>
          <c:spPr>
            <a:solidFill>
              <a:srgbClr val="4EBEA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Sheet1!$B$2:$B$31</c:f>
              <c:numCache>
                <c:formatCode>_(* #,##0_);_(* \(#,##0\);_(* "-"??_);_(@_)</c:formatCode>
                <c:ptCount val="30"/>
                <c:pt idx="0">
                  <c:v>13968</c:v>
                </c:pt>
                <c:pt idx="1">
                  <c:v>14309</c:v>
                </c:pt>
                <c:pt idx="2">
                  <c:v>14516</c:v>
                </c:pt>
                <c:pt idx="3">
                  <c:v>14598</c:v>
                </c:pt>
                <c:pt idx="4">
                  <c:v>14605</c:v>
                </c:pt>
                <c:pt idx="5">
                  <c:v>14365</c:v>
                </c:pt>
                <c:pt idx="6">
                  <c:v>14102</c:v>
                </c:pt>
                <c:pt idx="7">
                  <c:v>14062</c:v>
                </c:pt>
                <c:pt idx="8">
                  <c:v>14092</c:v>
                </c:pt>
                <c:pt idx="9">
                  <c:v>14000</c:v>
                </c:pt>
                <c:pt idx="10">
                  <c:v>13890</c:v>
                </c:pt>
                <c:pt idx="11">
                  <c:v>13787</c:v>
                </c:pt>
                <c:pt idx="12">
                  <c:v>13861</c:v>
                </c:pt>
                <c:pt idx="13">
                  <c:v>14185</c:v>
                </c:pt>
                <c:pt idx="14">
                  <c:v>13969</c:v>
                </c:pt>
                <c:pt idx="15">
                  <c:v>13480</c:v>
                </c:pt>
                <c:pt idx="16">
                  <c:v>13453</c:v>
                </c:pt>
                <c:pt idx="17">
                  <c:v>13263</c:v>
                </c:pt>
                <c:pt idx="18">
                  <c:v>12917</c:v>
                </c:pt>
                <c:pt idx="19">
                  <c:v>12502</c:v>
                </c:pt>
                <c:pt idx="20">
                  <c:v>12214</c:v>
                </c:pt>
                <c:pt idx="21">
                  <c:v>12046</c:v>
                </c:pt>
                <c:pt idx="22">
                  <c:v>11683</c:v>
                </c:pt>
                <c:pt idx="23">
                  <c:v>11401</c:v>
                </c:pt>
                <c:pt idx="24">
                  <c:v>11189</c:v>
                </c:pt>
                <c:pt idx="25" formatCode="#,##0">
                  <c:v>11149</c:v>
                </c:pt>
                <c:pt idx="26" formatCode="#,##0">
                  <c:v>11202</c:v>
                </c:pt>
                <c:pt idx="27" formatCode="#,##0">
                  <c:v>10959</c:v>
                </c:pt>
                <c:pt idx="28" formatCode="#,##0">
                  <c:v>10661</c:v>
                </c:pt>
                <c:pt idx="29" formatCode="#,##0">
                  <c:v>10692</c:v>
                </c:pt>
              </c:numCache>
            </c:numRef>
          </c:val>
          <c:extLst>
            <c:ext xmlns:c16="http://schemas.microsoft.com/office/drawing/2014/chart" uri="{C3380CC4-5D6E-409C-BE32-E72D297353CC}">
              <c16:uniqueId val="{00000000-AA67-434D-ABA4-4BCFECD13A9E}"/>
            </c:ext>
          </c:extLst>
        </c:ser>
        <c:ser>
          <c:idx val="1"/>
          <c:order val="1"/>
          <c:tx>
            <c:strRef>
              <c:f>Sheet1!$C$1</c:f>
              <c:strCache>
                <c:ptCount val="1"/>
                <c:pt idx="0">
                  <c:v>TV Set = 3</c:v>
                </c:pt>
              </c:strCache>
            </c:strRef>
          </c:tx>
          <c:spPr>
            <a:solidFill>
              <a:srgbClr val="00BFF2"/>
            </a:solidFill>
            <a:ln>
              <a:noFill/>
            </a:ln>
            <a:effectLst/>
          </c:spPr>
          <c:invertIfNegative val="0"/>
          <c:dLbls>
            <c:spPr>
              <a:noFill/>
              <a:ln>
                <a:noFill/>
              </a:ln>
              <a:effectLst/>
            </c:spPr>
            <c:txPr>
              <a:bodyPr rot="-5400000" spcFirstLastPara="1" vertOverflow="ellipsis" wrap="square" lIns="38100" tIns="19050" rIns="38100" bIns="19050" anchor="ctr" anchorCtr="0">
                <a:spAutoFit/>
              </a:bodyPr>
              <a:lstStyle/>
              <a:p>
                <a:pPr algn="ctr">
                  <a:defRPr lang="en-US" sz="9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Sheet1!$C$2:$C$31</c:f>
              <c:numCache>
                <c:formatCode>_(* #,##0_);_(* \(#,##0\);_(* "-"??_);_(@_)</c:formatCode>
                <c:ptCount val="30"/>
                <c:pt idx="0">
                  <c:v>9123</c:v>
                </c:pt>
                <c:pt idx="1">
                  <c:v>9180</c:v>
                </c:pt>
                <c:pt idx="2">
                  <c:v>9204</c:v>
                </c:pt>
                <c:pt idx="3">
                  <c:v>9278</c:v>
                </c:pt>
                <c:pt idx="4">
                  <c:v>9319</c:v>
                </c:pt>
                <c:pt idx="5">
                  <c:v>9181</c:v>
                </c:pt>
                <c:pt idx="6">
                  <c:v>9015</c:v>
                </c:pt>
                <c:pt idx="7">
                  <c:v>8929</c:v>
                </c:pt>
                <c:pt idx="8">
                  <c:v>9055</c:v>
                </c:pt>
                <c:pt idx="9">
                  <c:v>9078</c:v>
                </c:pt>
                <c:pt idx="10">
                  <c:v>9032</c:v>
                </c:pt>
                <c:pt idx="11">
                  <c:v>8977</c:v>
                </c:pt>
                <c:pt idx="12">
                  <c:v>8942</c:v>
                </c:pt>
                <c:pt idx="13">
                  <c:v>9083</c:v>
                </c:pt>
                <c:pt idx="14">
                  <c:v>9073</c:v>
                </c:pt>
                <c:pt idx="15">
                  <c:v>8860</c:v>
                </c:pt>
                <c:pt idx="16">
                  <c:v>8774</c:v>
                </c:pt>
                <c:pt idx="17">
                  <c:v>8604</c:v>
                </c:pt>
                <c:pt idx="18">
                  <c:v>8353</c:v>
                </c:pt>
                <c:pt idx="19">
                  <c:v>8126</c:v>
                </c:pt>
                <c:pt idx="20">
                  <c:v>8004</c:v>
                </c:pt>
                <c:pt idx="21">
                  <c:v>7859</c:v>
                </c:pt>
                <c:pt idx="22">
                  <c:v>7704</c:v>
                </c:pt>
                <c:pt idx="23">
                  <c:v>7541</c:v>
                </c:pt>
                <c:pt idx="24">
                  <c:v>7402</c:v>
                </c:pt>
                <c:pt idx="25" formatCode="#,##0">
                  <c:v>7354</c:v>
                </c:pt>
                <c:pt idx="26" formatCode="#,##0">
                  <c:v>7446</c:v>
                </c:pt>
                <c:pt idx="27" formatCode="#,##0">
                  <c:v>7457</c:v>
                </c:pt>
                <c:pt idx="28" formatCode="#,##0">
                  <c:v>7330</c:v>
                </c:pt>
                <c:pt idx="29" formatCode="#,##0">
                  <c:v>7500</c:v>
                </c:pt>
              </c:numCache>
            </c:numRef>
          </c:val>
          <c:extLst>
            <c:ext xmlns:c16="http://schemas.microsoft.com/office/drawing/2014/chart" uri="{C3380CC4-5D6E-409C-BE32-E72D297353CC}">
              <c16:uniqueId val="{00000001-AA67-434D-ABA4-4BCFECD13A9E}"/>
            </c:ext>
          </c:extLst>
        </c:ser>
        <c:ser>
          <c:idx val="2"/>
          <c:order val="2"/>
          <c:tx>
            <c:strRef>
              <c:f>Sheet1!$D$1</c:f>
              <c:strCache>
                <c:ptCount val="1"/>
                <c:pt idx="0">
                  <c:v>TV Set = 2</c:v>
                </c:pt>
              </c:strCache>
            </c:strRef>
          </c:tx>
          <c:spPr>
            <a:solidFill>
              <a:srgbClr val="ED3C8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Sheet1!$D$2:$D$31</c:f>
              <c:numCache>
                <c:formatCode>_(* #,##0_);_(* \(#,##0\);_(* "-"??_);_(@_)</c:formatCode>
                <c:ptCount val="30"/>
                <c:pt idx="0">
                  <c:v>8936</c:v>
                </c:pt>
                <c:pt idx="1">
                  <c:v>8976</c:v>
                </c:pt>
                <c:pt idx="2">
                  <c:v>9046</c:v>
                </c:pt>
                <c:pt idx="3">
                  <c:v>9094</c:v>
                </c:pt>
                <c:pt idx="4">
                  <c:v>9096</c:v>
                </c:pt>
                <c:pt idx="5">
                  <c:v>8970</c:v>
                </c:pt>
                <c:pt idx="6">
                  <c:v>8863</c:v>
                </c:pt>
                <c:pt idx="7">
                  <c:v>8832</c:v>
                </c:pt>
                <c:pt idx="8">
                  <c:v>8897</c:v>
                </c:pt>
                <c:pt idx="9">
                  <c:v>8924</c:v>
                </c:pt>
                <c:pt idx="10">
                  <c:v>8964</c:v>
                </c:pt>
                <c:pt idx="11">
                  <c:v>8969</c:v>
                </c:pt>
                <c:pt idx="12">
                  <c:v>8844</c:v>
                </c:pt>
                <c:pt idx="13">
                  <c:v>8973</c:v>
                </c:pt>
                <c:pt idx="14">
                  <c:v>8962</c:v>
                </c:pt>
                <c:pt idx="15">
                  <c:v>8749</c:v>
                </c:pt>
                <c:pt idx="16">
                  <c:v>8623</c:v>
                </c:pt>
                <c:pt idx="17">
                  <c:v>8460</c:v>
                </c:pt>
                <c:pt idx="18">
                  <c:v>8241</c:v>
                </c:pt>
                <c:pt idx="19">
                  <c:v>8020</c:v>
                </c:pt>
                <c:pt idx="20">
                  <c:v>7854</c:v>
                </c:pt>
                <c:pt idx="21">
                  <c:v>7737</c:v>
                </c:pt>
                <c:pt idx="22">
                  <c:v>7562</c:v>
                </c:pt>
                <c:pt idx="23">
                  <c:v>7347</c:v>
                </c:pt>
                <c:pt idx="24">
                  <c:v>7193</c:v>
                </c:pt>
                <c:pt idx="25" formatCode="#,##0">
                  <c:v>7194</c:v>
                </c:pt>
                <c:pt idx="26" formatCode="#,##0">
                  <c:v>7346</c:v>
                </c:pt>
                <c:pt idx="27" formatCode="#,##0">
                  <c:v>7433</c:v>
                </c:pt>
                <c:pt idx="28" formatCode="#,##0">
                  <c:v>7460</c:v>
                </c:pt>
                <c:pt idx="29" formatCode="#,##0">
                  <c:v>7661</c:v>
                </c:pt>
              </c:numCache>
            </c:numRef>
          </c:val>
          <c:extLst>
            <c:ext xmlns:c16="http://schemas.microsoft.com/office/drawing/2014/chart" uri="{C3380CC4-5D6E-409C-BE32-E72D297353CC}">
              <c16:uniqueId val="{00000002-AA67-434D-ABA4-4BCFECD13A9E}"/>
            </c:ext>
          </c:extLst>
        </c:ser>
        <c:ser>
          <c:idx val="3"/>
          <c:order val="3"/>
          <c:tx>
            <c:strRef>
              <c:f>Sheet1!$E$1</c:f>
              <c:strCache>
                <c:ptCount val="1"/>
                <c:pt idx="0">
                  <c:v>TV Set = 1</c:v>
                </c:pt>
              </c:strCache>
            </c:strRef>
          </c:tx>
          <c:spPr>
            <a:solidFill>
              <a:srgbClr val="1B146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6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strCache>
            </c:strRef>
          </c:cat>
          <c:val>
            <c:numRef>
              <c:f>Sheet1!$E$2:$E$31</c:f>
              <c:numCache>
                <c:formatCode>_(* #,##0_);_(* \(#,##0\);_(* "-"??_);_(@_)</c:formatCode>
                <c:ptCount val="30"/>
                <c:pt idx="0">
                  <c:v>4600</c:v>
                </c:pt>
                <c:pt idx="1">
                  <c:v>4603</c:v>
                </c:pt>
                <c:pt idx="2">
                  <c:v>4648</c:v>
                </c:pt>
                <c:pt idx="3">
                  <c:v>4663</c:v>
                </c:pt>
                <c:pt idx="4">
                  <c:v>4713</c:v>
                </c:pt>
                <c:pt idx="5">
                  <c:v>4698</c:v>
                </c:pt>
                <c:pt idx="6">
                  <c:v>4643</c:v>
                </c:pt>
                <c:pt idx="7">
                  <c:v>4592</c:v>
                </c:pt>
                <c:pt idx="8">
                  <c:v>4678</c:v>
                </c:pt>
                <c:pt idx="9">
                  <c:v>4742</c:v>
                </c:pt>
                <c:pt idx="10">
                  <c:v>4764</c:v>
                </c:pt>
                <c:pt idx="11">
                  <c:v>4793</c:v>
                </c:pt>
                <c:pt idx="12">
                  <c:v>4710</c:v>
                </c:pt>
                <c:pt idx="13">
                  <c:v>4716</c:v>
                </c:pt>
                <c:pt idx="14">
                  <c:v>4723</c:v>
                </c:pt>
                <c:pt idx="15">
                  <c:v>4641</c:v>
                </c:pt>
                <c:pt idx="16">
                  <c:v>4595</c:v>
                </c:pt>
                <c:pt idx="17">
                  <c:v>4448</c:v>
                </c:pt>
                <c:pt idx="18">
                  <c:v>4311</c:v>
                </c:pt>
                <c:pt idx="19">
                  <c:v>4150</c:v>
                </c:pt>
                <c:pt idx="20">
                  <c:v>4043</c:v>
                </c:pt>
                <c:pt idx="21">
                  <c:v>3963</c:v>
                </c:pt>
                <c:pt idx="22">
                  <c:v>3888</c:v>
                </c:pt>
                <c:pt idx="23">
                  <c:v>3796</c:v>
                </c:pt>
                <c:pt idx="24">
                  <c:v>3749</c:v>
                </c:pt>
                <c:pt idx="25" formatCode="#,##0">
                  <c:v>3755</c:v>
                </c:pt>
                <c:pt idx="26" formatCode="#,##0">
                  <c:v>3853</c:v>
                </c:pt>
                <c:pt idx="27" formatCode="#,##0">
                  <c:v>3966</c:v>
                </c:pt>
                <c:pt idx="28" formatCode="#,##0">
                  <c:v>4061</c:v>
                </c:pt>
                <c:pt idx="29" formatCode="#,##0">
                  <c:v>4271</c:v>
                </c:pt>
              </c:numCache>
            </c:numRef>
          </c:val>
          <c:extLst>
            <c:ext xmlns:c16="http://schemas.microsoft.com/office/drawing/2014/chart" uri="{C3380CC4-5D6E-409C-BE32-E72D297353CC}">
              <c16:uniqueId val="{00000004-AA67-434D-ABA4-4BCFECD13A9E}"/>
            </c:ext>
          </c:extLst>
        </c:ser>
        <c:dLbls>
          <c:showLegendKey val="0"/>
          <c:showVal val="0"/>
          <c:showCatName val="0"/>
          <c:showSerName val="0"/>
          <c:showPercent val="0"/>
          <c:showBubbleSize val="0"/>
        </c:dLbls>
        <c:gapWidth val="45"/>
        <c:overlap val="100"/>
        <c:axId val="138041647"/>
        <c:axId val="138042063"/>
      </c:barChart>
      <c:catAx>
        <c:axId val="1380416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rgbClr val="1B1464"/>
                </a:solidFill>
                <a:latin typeface="Helvetica" panose="020B0403020202020204" pitchFamily="34" charset="0"/>
                <a:ea typeface="+mn-ea"/>
                <a:cs typeface="+mn-cs"/>
              </a:defRPr>
            </a:pPr>
            <a:endParaRPr lang="en-US"/>
          </a:p>
        </c:txPr>
        <c:crossAx val="138042063"/>
        <c:crosses val="autoZero"/>
        <c:auto val="1"/>
        <c:lblAlgn val="ctr"/>
        <c:lblOffset val="100"/>
        <c:noMultiLvlLbl val="0"/>
      </c:catAx>
      <c:valAx>
        <c:axId val="138042063"/>
        <c:scaling>
          <c:orientation val="minMax"/>
        </c:scaling>
        <c:delete val="1"/>
        <c:axPos val="l"/>
        <c:numFmt formatCode="_(* #,##0_);_(* \(#,##0\);_(* &quot;-&quot;??_);_(@_)" sourceLinked="1"/>
        <c:majorTickMark val="out"/>
        <c:minorTickMark val="none"/>
        <c:tickLblPos val="nextTo"/>
        <c:crossAx val="138041647"/>
        <c:crosses val="autoZero"/>
        <c:crossBetween val="between"/>
      </c:valAx>
      <c:spPr>
        <a:noFill/>
        <a:ln>
          <a:noFill/>
        </a:ln>
        <a:effectLst/>
      </c:spPr>
    </c:plotArea>
    <c:legend>
      <c:legendPos val="t"/>
      <c:layout>
        <c:manualLayout>
          <c:xMode val="edge"/>
          <c:yMode val="edge"/>
          <c:x val="0.30970841716575059"/>
          <c:y val="1.9514463986868322E-3"/>
          <c:w val="0.38288771982691844"/>
          <c:h val="7.2231722438342916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1"/>
        </c:manualLayout>
      </c:layout>
      <c:barChart>
        <c:barDir val="col"/>
        <c:grouping val="stacked"/>
        <c:varyColors val="0"/>
        <c:ser>
          <c:idx val="0"/>
          <c:order val="0"/>
          <c:tx>
            <c:strRef>
              <c:f>Sheet1!$B$1</c:f>
              <c:strCache>
                <c:ptCount val="1"/>
                <c:pt idx="0">
                  <c:v>TV Set = 4+</c:v>
                </c:pt>
              </c:strCache>
            </c:strRef>
          </c:tx>
          <c:spPr>
            <a:solidFill>
              <a:srgbClr val="4EBEA4"/>
            </a:solidFill>
            <a:ln>
              <a:noFill/>
            </a:ln>
            <a:effectLst/>
          </c:spPr>
          <c:invertIfNegative val="0"/>
          <c:dLbls>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F5-418A-A783-E329D775219D}"/>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F5-418A-A783-E329D775219D}"/>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F5-418A-A783-E329D775219D}"/>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F5-418A-A783-E329D775219D}"/>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F5-418A-A783-E329D775219D}"/>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F5-418A-A783-E329D775219D}"/>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F5-418A-A783-E329D775219D}"/>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F5-418A-A783-E329D775219D}"/>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F5-418A-A783-E329D775219D}"/>
                </c:ext>
              </c:extLst>
            </c:dLbl>
            <c:dLbl>
              <c:idx val="2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F5-418A-A783-E329D775219D}"/>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F5-418A-A783-E329D775219D}"/>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DC-4D6B-89CB-5301FBCE9B17}"/>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DC-4D6B-89CB-5301FBCE9B17}"/>
                </c:ext>
              </c:extLst>
            </c:dLbl>
            <c:dLbl>
              <c:idx val="2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DC-4D6B-89CB-5301FBCE9B17}"/>
                </c:ext>
              </c:extLst>
            </c:dLbl>
            <c:dLbl>
              <c:idx val="2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DC-4D6B-89CB-5301FBCE9B17}"/>
                </c:ext>
              </c:extLst>
            </c:dLbl>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Helvetica" panose="020B0403020202020204" pitchFamily="34" charset="0"/>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Sheet1!$A$2:$A$31</c:f>
              <c:numCache>
                <c:formatCode>General</c:formatCode>
                <c:ptCount val="30"/>
              </c:numCache>
            </c:numRef>
          </c:cat>
          <c:val>
            <c:numRef>
              <c:f>Sheet1!$B$2:$B$31</c:f>
              <c:numCache>
                <c:formatCode>#,##0</c:formatCode>
                <c:ptCount val="30"/>
                <c:pt idx="0">
                  <c:v>-169</c:v>
                </c:pt>
                <c:pt idx="1">
                  <c:v>-90</c:v>
                </c:pt>
                <c:pt idx="2">
                  <c:v>234</c:v>
                </c:pt>
                <c:pt idx="3">
                  <c:v>339</c:v>
                </c:pt>
                <c:pt idx="4">
                  <c:v>324</c:v>
                </c:pt>
                <c:pt idx="5">
                  <c:v>295</c:v>
                </c:pt>
                <c:pt idx="6">
                  <c:v>187</c:v>
                </c:pt>
                <c:pt idx="7">
                  <c:v>180</c:v>
                </c:pt>
                <c:pt idx="8">
                  <c:v>146</c:v>
                </c:pt>
                <c:pt idx="9">
                  <c:v>-60</c:v>
                </c:pt>
                <c:pt idx="10">
                  <c:v>-295</c:v>
                </c:pt>
                <c:pt idx="11">
                  <c:v>-301</c:v>
                </c:pt>
                <c:pt idx="12">
                  <c:v>-107</c:v>
                </c:pt>
                <c:pt idx="13">
                  <c:v>-124</c:v>
                </c:pt>
                <c:pt idx="14">
                  <c:v>-547</c:v>
                </c:pt>
                <c:pt idx="15">
                  <c:v>-1118</c:v>
                </c:pt>
                <c:pt idx="16">
                  <c:v>-1152</c:v>
                </c:pt>
                <c:pt idx="17">
                  <c:v>-1102</c:v>
                </c:pt>
                <c:pt idx="18">
                  <c:v>-1185</c:v>
                </c:pt>
                <c:pt idx="19">
                  <c:v>-1560</c:v>
                </c:pt>
                <c:pt idx="20">
                  <c:v>-1878</c:v>
                </c:pt>
                <c:pt idx="21">
                  <c:v>-1954</c:v>
                </c:pt>
                <c:pt idx="22">
                  <c:v>-2207</c:v>
                </c:pt>
                <c:pt idx="23">
                  <c:v>-2386</c:v>
                </c:pt>
                <c:pt idx="24">
                  <c:v>-2672</c:v>
                </c:pt>
                <c:pt idx="25">
                  <c:v>-3036</c:v>
                </c:pt>
                <c:pt idx="26">
                  <c:v>-2767</c:v>
                </c:pt>
                <c:pt idx="27">
                  <c:v>-2521</c:v>
                </c:pt>
                <c:pt idx="28">
                  <c:v>-2792</c:v>
                </c:pt>
                <c:pt idx="29">
                  <c:v>-2571</c:v>
                </c:pt>
              </c:numCache>
            </c:numRef>
          </c:val>
          <c:extLst>
            <c:ext xmlns:c16="http://schemas.microsoft.com/office/drawing/2014/chart" uri="{C3380CC4-5D6E-409C-BE32-E72D297353CC}">
              <c16:uniqueId val="{00000000-67F5-418A-A783-E329D775219D}"/>
            </c:ext>
          </c:extLst>
        </c:ser>
        <c:ser>
          <c:idx val="1"/>
          <c:order val="1"/>
          <c:tx>
            <c:strRef>
              <c:f>Sheet1!$C$1</c:f>
              <c:strCache>
                <c:ptCount val="1"/>
                <c:pt idx="0">
                  <c:v>TV Set = 3</c:v>
                </c:pt>
              </c:strCache>
            </c:strRef>
          </c:tx>
          <c:spPr>
            <a:solidFill>
              <a:srgbClr val="00BFF2"/>
            </a:solidFill>
            <a:ln>
              <a:noFill/>
            </a:ln>
            <a:effectLst/>
          </c:spPr>
          <c:invertIfNegative val="0"/>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51-40AC-A4B2-8FC5C17F64FB}"/>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51-40AC-A4B2-8FC5C17F64FB}"/>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51-40AC-A4B2-8FC5C17F64FB}"/>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51-40AC-A4B2-8FC5C17F64FB}"/>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7F5-418A-A783-E329D775219D}"/>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F5-418A-A783-E329D775219D}"/>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7F5-418A-A783-E329D775219D}"/>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DC-4D6B-89CB-5301FBCE9B17}"/>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DC-4D6B-89CB-5301FBCE9B17}"/>
                </c:ext>
              </c:extLst>
            </c:dLbl>
            <c:dLbl>
              <c:idx val="2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DC-4D6B-89CB-5301FBCE9B17}"/>
                </c:ext>
              </c:extLst>
            </c:dLbl>
            <c:dLbl>
              <c:idx val="2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DC-4D6B-89CB-5301FBCE9B17}"/>
                </c:ext>
              </c:extLst>
            </c:dLbl>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Sheet1!$A$2:$A$31</c:f>
              <c:numCache>
                <c:formatCode>General</c:formatCode>
                <c:ptCount val="30"/>
              </c:numCache>
            </c:numRef>
          </c:cat>
          <c:val>
            <c:numRef>
              <c:f>Sheet1!$C$2:$C$31</c:f>
              <c:numCache>
                <c:formatCode>#,##0</c:formatCode>
                <c:ptCount val="30"/>
                <c:pt idx="0">
                  <c:v>-311</c:v>
                </c:pt>
                <c:pt idx="1">
                  <c:v>-377</c:v>
                </c:pt>
                <c:pt idx="2">
                  <c:v>-298</c:v>
                </c:pt>
                <c:pt idx="3">
                  <c:v>-269</c:v>
                </c:pt>
                <c:pt idx="4">
                  <c:v>-229</c:v>
                </c:pt>
                <c:pt idx="5">
                  <c:v>-254</c:v>
                </c:pt>
                <c:pt idx="6">
                  <c:v>-290</c:v>
                </c:pt>
                <c:pt idx="7">
                  <c:v>-365</c:v>
                </c:pt>
                <c:pt idx="8">
                  <c:v>-323</c:v>
                </c:pt>
                <c:pt idx="9">
                  <c:v>-357</c:v>
                </c:pt>
                <c:pt idx="10">
                  <c:v>-381</c:v>
                </c:pt>
                <c:pt idx="11">
                  <c:v>-315</c:v>
                </c:pt>
                <c:pt idx="12">
                  <c:v>-181</c:v>
                </c:pt>
                <c:pt idx="13">
                  <c:v>-97</c:v>
                </c:pt>
                <c:pt idx="14">
                  <c:v>-131</c:v>
                </c:pt>
                <c:pt idx="15">
                  <c:v>-418</c:v>
                </c:pt>
                <c:pt idx="16">
                  <c:v>-545</c:v>
                </c:pt>
                <c:pt idx="17">
                  <c:v>-577</c:v>
                </c:pt>
                <c:pt idx="18">
                  <c:v>-662</c:v>
                </c:pt>
                <c:pt idx="19">
                  <c:v>-803</c:v>
                </c:pt>
                <c:pt idx="20">
                  <c:v>-1051</c:v>
                </c:pt>
                <c:pt idx="21">
                  <c:v>-1219</c:v>
                </c:pt>
                <c:pt idx="22">
                  <c:v>-1328</c:v>
                </c:pt>
                <c:pt idx="23">
                  <c:v>-1436</c:v>
                </c:pt>
                <c:pt idx="24">
                  <c:v>-1540</c:v>
                </c:pt>
                <c:pt idx="25">
                  <c:v>-1729</c:v>
                </c:pt>
                <c:pt idx="26">
                  <c:v>-1627</c:v>
                </c:pt>
                <c:pt idx="27">
                  <c:v>-1403</c:v>
                </c:pt>
                <c:pt idx="28">
                  <c:v>-1444</c:v>
                </c:pt>
                <c:pt idx="29">
                  <c:v>-1104</c:v>
                </c:pt>
              </c:numCache>
            </c:numRef>
          </c:val>
          <c:extLst>
            <c:ext xmlns:c16="http://schemas.microsoft.com/office/drawing/2014/chart" uri="{C3380CC4-5D6E-409C-BE32-E72D297353CC}">
              <c16:uniqueId val="{00000001-67F5-418A-A783-E329D775219D}"/>
            </c:ext>
          </c:extLst>
        </c:ser>
        <c:ser>
          <c:idx val="2"/>
          <c:order val="2"/>
          <c:tx>
            <c:strRef>
              <c:f>Sheet1!$D$1</c:f>
              <c:strCache>
                <c:ptCount val="1"/>
                <c:pt idx="0">
                  <c:v>TV Set = 2</c:v>
                </c:pt>
              </c:strCache>
            </c:strRef>
          </c:tx>
          <c:spPr>
            <a:solidFill>
              <a:srgbClr val="ED3C8D"/>
            </a:solidFill>
            <a:ln>
              <a:noFill/>
            </a:ln>
            <a:effectLst/>
          </c:spPr>
          <c:invertIfNegative val="0"/>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51-40AC-A4B2-8FC5C17F64FB}"/>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351-40AC-A4B2-8FC5C17F64FB}"/>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351-40AC-A4B2-8FC5C17F64FB}"/>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351-40AC-A4B2-8FC5C17F64FB}"/>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351-40AC-A4B2-8FC5C17F64FB}"/>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351-40AC-A4B2-8FC5C17F64FB}"/>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351-40AC-A4B2-8FC5C17F64FB}"/>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DC-4D6B-89CB-5301FBCE9B17}"/>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DC-4D6B-89CB-5301FBCE9B17}"/>
                </c:ext>
              </c:extLst>
            </c:dLbl>
            <c:dLbl>
              <c:idx val="2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DC-4D6B-89CB-5301FBCE9B17}"/>
                </c:ext>
              </c:extLst>
            </c:dLbl>
            <c:dLbl>
              <c:idx val="2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DC-4D6B-89CB-5301FBCE9B17}"/>
                </c:ext>
              </c:extLst>
            </c:dLbl>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Sheet1!$A$2:$A$31</c:f>
              <c:numCache>
                <c:formatCode>General</c:formatCode>
                <c:ptCount val="30"/>
              </c:numCache>
            </c:numRef>
          </c:cat>
          <c:val>
            <c:numRef>
              <c:f>Sheet1!$D$2:$D$31</c:f>
              <c:numCache>
                <c:formatCode>#,##0</c:formatCode>
                <c:ptCount val="30"/>
                <c:pt idx="0">
                  <c:v>-325</c:v>
                </c:pt>
                <c:pt idx="1">
                  <c:v>-368</c:v>
                </c:pt>
                <c:pt idx="2">
                  <c:v>-235</c:v>
                </c:pt>
                <c:pt idx="3">
                  <c:v>-216</c:v>
                </c:pt>
                <c:pt idx="4">
                  <c:v>-214</c:v>
                </c:pt>
                <c:pt idx="5">
                  <c:v>-204</c:v>
                </c:pt>
                <c:pt idx="6">
                  <c:v>-98</c:v>
                </c:pt>
                <c:pt idx="7">
                  <c:v>-161</c:v>
                </c:pt>
                <c:pt idx="8">
                  <c:v>-186</c:v>
                </c:pt>
                <c:pt idx="9">
                  <c:v>-265</c:v>
                </c:pt>
                <c:pt idx="10">
                  <c:v>-275</c:v>
                </c:pt>
                <c:pt idx="11">
                  <c:v>-182</c:v>
                </c:pt>
                <c:pt idx="12">
                  <c:v>-92</c:v>
                </c:pt>
                <c:pt idx="13">
                  <c:v>-3</c:v>
                </c:pt>
                <c:pt idx="14">
                  <c:v>-84</c:v>
                </c:pt>
                <c:pt idx="15">
                  <c:v>-345</c:v>
                </c:pt>
                <c:pt idx="16">
                  <c:v>-473</c:v>
                </c:pt>
                <c:pt idx="17">
                  <c:v>-510</c:v>
                </c:pt>
                <c:pt idx="18">
                  <c:v>-622</c:v>
                </c:pt>
                <c:pt idx="19">
                  <c:v>-812</c:v>
                </c:pt>
                <c:pt idx="20">
                  <c:v>-1043</c:v>
                </c:pt>
                <c:pt idx="21">
                  <c:v>-1187</c:v>
                </c:pt>
                <c:pt idx="22">
                  <c:v>-1402</c:v>
                </c:pt>
                <c:pt idx="23">
                  <c:v>-1622</c:v>
                </c:pt>
                <c:pt idx="24">
                  <c:v>-1651</c:v>
                </c:pt>
                <c:pt idx="25">
                  <c:v>-1779</c:v>
                </c:pt>
                <c:pt idx="26">
                  <c:v>-1616</c:v>
                </c:pt>
                <c:pt idx="27">
                  <c:v>-1316</c:v>
                </c:pt>
                <c:pt idx="28">
                  <c:v>-1163</c:v>
                </c:pt>
                <c:pt idx="29">
                  <c:v>-799</c:v>
                </c:pt>
              </c:numCache>
            </c:numRef>
          </c:val>
          <c:extLst>
            <c:ext xmlns:c16="http://schemas.microsoft.com/office/drawing/2014/chart" uri="{C3380CC4-5D6E-409C-BE32-E72D297353CC}">
              <c16:uniqueId val="{00000002-67F5-418A-A783-E329D775219D}"/>
            </c:ext>
          </c:extLst>
        </c:ser>
        <c:ser>
          <c:idx val="3"/>
          <c:order val="3"/>
          <c:tx>
            <c:strRef>
              <c:f>Sheet1!$E$1</c:f>
              <c:strCache>
                <c:ptCount val="1"/>
                <c:pt idx="0">
                  <c:v>TV Set = 1</c:v>
                </c:pt>
              </c:strCache>
            </c:strRef>
          </c:tx>
          <c:spPr>
            <a:solidFill>
              <a:srgbClr val="1B1464"/>
            </a:solidFill>
            <a:ln>
              <a:noFill/>
            </a:ln>
            <a:effectLst/>
          </c:spPr>
          <c:invertIfNegative val="0"/>
          <c:dLbls>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351-40AC-A4B2-8FC5C17F64FB}"/>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351-40AC-A4B2-8FC5C17F64FB}"/>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351-40AC-A4B2-8FC5C17F64FB}"/>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351-40AC-A4B2-8FC5C17F64FB}"/>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351-40AC-A4B2-8FC5C17F64FB}"/>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1DC-4D6B-89CB-5301FBCE9B17}"/>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1DC-4D6B-89CB-5301FBCE9B17}"/>
                </c:ext>
              </c:extLst>
            </c:dLbl>
            <c:dLbl>
              <c:idx val="2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1DC-4D6B-89CB-5301FBCE9B17}"/>
                </c:ext>
              </c:extLst>
            </c:dLbl>
            <c:dLbl>
              <c:idx val="2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1DC-4D6B-89CB-5301FBCE9B17}"/>
                </c:ext>
              </c:extLst>
            </c:dLbl>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bg1"/>
                    </a:solidFill>
                    <a:latin typeface="Helvetica" panose="020B0403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Sheet1!$A$2:$A$31</c:f>
              <c:numCache>
                <c:formatCode>General</c:formatCode>
                <c:ptCount val="30"/>
              </c:numCache>
            </c:numRef>
          </c:cat>
          <c:val>
            <c:numRef>
              <c:f>Sheet1!$E$2:$E$31</c:f>
              <c:numCache>
                <c:formatCode>#,##0</c:formatCode>
                <c:ptCount val="30"/>
                <c:pt idx="0">
                  <c:v>80</c:v>
                </c:pt>
                <c:pt idx="1">
                  <c:v>36</c:v>
                </c:pt>
                <c:pt idx="2">
                  <c:v>39</c:v>
                </c:pt>
                <c:pt idx="3">
                  <c:v>56</c:v>
                </c:pt>
                <c:pt idx="4">
                  <c:v>130</c:v>
                </c:pt>
                <c:pt idx="5">
                  <c:v>128</c:v>
                </c:pt>
                <c:pt idx="6">
                  <c:v>75</c:v>
                </c:pt>
                <c:pt idx="7">
                  <c:v>14</c:v>
                </c:pt>
                <c:pt idx="8">
                  <c:v>58</c:v>
                </c:pt>
                <c:pt idx="9">
                  <c:v>55</c:v>
                </c:pt>
                <c:pt idx="10">
                  <c:v>24</c:v>
                </c:pt>
                <c:pt idx="11">
                  <c:v>89</c:v>
                </c:pt>
                <c:pt idx="12">
                  <c:v>110</c:v>
                </c:pt>
                <c:pt idx="13">
                  <c:v>113</c:v>
                </c:pt>
                <c:pt idx="14">
                  <c:v>75</c:v>
                </c:pt>
                <c:pt idx="15">
                  <c:v>-22</c:v>
                </c:pt>
                <c:pt idx="16">
                  <c:v>-118</c:v>
                </c:pt>
                <c:pt idx="17">
                  <c:v>-250</c:v>
                </c:pt>
                <c:pt idx="18">
                  <c:v>-332</c:v>
                </c:pt>
                <c:pt idx="19">
                  <c:v>-442</c:v>
                </c:pt>
                <c:pt idx="20">
                  <c:v>-635</c:v>
                </c:pt>
                <c:pt idx="21">
                  <c:v>-779</c:v>
                </c:pt>
                <c:pt idx="22">
                  <c:v>-876</c:v>
                </c:pt>
                <c:pt idx="23">
                  <c:v>-997</c:v>
                </c:pt>
                <c:pt idx="24">
                  <c:v>-961</c:v>
                </c:pt>
                <c:pt idx="25">
                  <c:v>-961</c:v>
                </c:pt>
                <c:pt idx="26">
                  <c:v>-870</c:v>
                </c:pt>
                <c:pt idx="27">
                  <c:v>-675</c:v>
                </c:pt>
                <c:pt idx="28">
                  <c:v>-534</c:v>
                </c:pt>
                <c:pt idx="29" formatCode="General">
                  <c:v>-177</c:v>
                </c:pt>
              </c:numCache>
            </c:numRef>
          </c:val>
          <c:extLst>
            <c:ext xmlns:c16="http://schemas.microsoft.com/office/drawing/2014/chart" uri="{C3380CC4-5D6E-409C-BE32-E72D297353CC}">
              <c16:uniqueId val="{00000003-67F5-418A-A783-E329D775219D}"/>
            </c:ext>
          </c:extLst>
        </c:ser>
        <c:dLbls>
          <c:showLegendKey val="0"/>
          <c:showVal val="0"/>
          <c:showCatName val="0"/>
          <c:showSerName val="0"/>
          <c:showPercent val="0"/>
          <c:showBubbleSize val="0"/>
        </c:dLbls>
        <c:gapWidth val="45"/>
        <c:overlap val="100"/>
        <c:axId val="138041647"/>
        <c:axId val="138042063"/>
      </c:barChart>
      <c:catAx>
        <c:axId val="13804164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38042063"/>
        <c:crosses val="autoZero"/>
        <c:auto val="1"/>
        <c:lblAlgn val="ctr"/>
        <c:lblOffset val="100"/>
        <c:noMultiLvlLbl val="0"/>
      </c:catAx>
      <c:valAx>
        <c:axId val="138042063"/>
        <c:scaling>
          <c:orientation val="minMax"/>
        </c:scaling>
        <c:delete val="1"/>
        <c:axPos val="l"/>
        <c:numFmt formatCode="#,##0" sourceLinked="1"/>
        <c:majorTickMark val="none"/>
        <c:minorTickMark val="none"/>
        <c:tickLblPos val="nextTo"/>
        <c:crossAx val="138041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28940056241507E-3"/>
          <c:y val="4.6321806289917715E-2"/>
          <c:w val="0.98409182188440969"/>
          <c:h val="0.85199498584527511"/>
        </c:manualLayout>
      </c:layout>
      <c:lineChart>
        <c:grouping val="standard"/>
        <c:varyColors val="0"/>
        <c:ser>
          <c:idx val="0"/>
          <c:order val="0"/>
          <c:tx>
            <c:strRef>
              <c:f>Sheet1!$B$1</c:f>
              <c:strCache>
                <c:ptCount val="1"/>
                <c:pt idx="0">
                  <c:v>#</c:v>
                </c:pt>
              </c:strCache>
            </c:strRef>
          </c:tx>
          <c:spPr>
            <a:ln w="57150"/>
          </c:spPr>
          <c:marker>
            <c:symbol val="none"/>
          </c:marker>
          <c:cat>
            <c:numRef>
              <c:f>Sheet1!$A$2:$A$131</c:f>
              <c:numCache>
                <c:formatCode>General</c:formatCode>
                <c:ptCount val="1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pt idx="104">
                  <c:v>1</c:v>
                </c:pt>
                <c:pt idx="105">
                  <c:v>2</c:v>
                </c:pt>
                <c:pt idx="106">
                  <c:v>3</c:v>
                </c:pt>
                <c:pt idx="107">
                  <c:v>4</c:v>
                </c:pt>
                <c:pt idx="108">
                  <c:v>5</c:v>
                </c:pt>
                <c:pt idx="109">
                  <c:v>6</c:v>
                </c:pt>
                <c:pt idx="110">
                  <c:v>7</c:v>
                </c:pt>
                <c:pt idx="111">
                  <c:v>8</c:v>
                </c:pt>
                <c:pt idx="112">
                  <c:v>9</c:v>
                </c:pt>
                <c:pt idx="113">
                  <c:v>10</c:v>
                </c:pt>
                <c:pt idx="114">
                  <c:v>11</c:v>
                </c:pt>
                <c:pt idx="115">
                  <c:v>12</c:v>
                </c:pt>
                <c:pt idx="116">
                  <c:v>13</c:v>
                </c:pt>
                <c:pt idx="117">
                  <c:v>14</c:v>
                </c:pt>
                <c:pt idx="118">
                  <c:v>15</c:v>
                </c:pt>
                <c:pt idx="119">
                  <c:v>16</c:v>
                </c:pt>
                <c:pt idx="120">
                  <c:v>17</c:v>
                </c:pt>
                <c:pt idx="121">
                  <c:v>18</c:v>
                </c:pt>
                <c:pt idx="122">
                  <c:v>19</c:v>
                </c:pt>
                <c:pt idx="123">
                  <c:v>20</c:v>
                </c:pt>
                <c:pt idx="124">
                  <c:v>21</c:v>
                </c:pt>
                <c:pt idx="125">
                  <c:v>22</c:v>
                </c:pt>
                <c:pt idx="126">
                  <c:v>23</c:v>
                </c:pt>
                <c:pt idx="127">
                  <c:v>24</c:v>
                </c:pt>
                <c:pt idx="128">
                  <c:v>25</c:v>
                </c:pt>
                <c:pt idx="129">
                  <c:v>26</c:v>
                </c:pt>
              </c:numCache>
            </c:numRef>
          </c:cat>
          <c:val>
            <c:numRef>
              <c:f>Sheet1!$B$2:$B$131</c:f>
              <c:numCache>
                <c:formatCode>0.0</c:formatCode>
                <c:ptCount val="130"/>
                <c:pt idx="0">
                  <c:v>284.322</c:v>
                </c:pt>
                <c:pt idx="1">
                  <c:v>283.40199999999999</c:v>
                </c:pt>
                <c:pt idx="2">
                  <c:v>283.29599999999999</c:v>
                </c:pt>
                <c:pt idx="3">
                  <c:v>283.50200000000001</c:v>
                </c:pt>
                <c:pt idx="4">
                  <c:v>284.65300000000002</c:v>
                </c:pt>
                <c:pt idx="5">
                  <c:v>283.13600000000002</c:v>
                </c:pt>
                <c:pt idx="6">
                  <c:v>282.33100000000002</c:v>
                </c:pt>
                <c:pt idx="7">
                  <c:v>283.00700000000001</c:v>
                </c:pt>
                <c:pt idx="8">
                  <c:v>282.34699999999998</c:v>
                </c:pt>
                <c:pt idx="9">
                  <c:v>282.161</c:v>
                </c:pt>
                <c:pt idx="10">
                  <c:v>281.34399999999999</c:v>
                </c:pt>
                <c:pt idx="11">
                  <c:v>281.67500000000001</c:v>
                </c:pt>
                <c:pt idx="12">
                  <c:v>281.99099999999999</c:v>
                </c:pt>
                <c:pt idx="13">
                  <c:v>281.45999999999998</c:v>
                </c:pt>
                <c:pt idx="14">
                  <c:v>281.52100000000002</c:v>
                </c:pt>
                <c:pt idx="15">
                  <c:v>282.45800000000003</c:v>
                </c:pt>
                <c:pt idx="16">
                  <c:v>281.68</c:v>
                </c:pt>
                <c:pt idx="17">
                  <c:v>281.78500000000003</c:v>
                </c:pt>
                <c:pt idx="18">
                  <c:v>281.81</c:v>
                </c:pt>
                <c:pt idx="19">
                  <c:v>281.48700000000002</c:v>
                </c:pt>
                <c:pt idx="20">
                  <c:v>281.274</c:v>
                </c:pt>
                <c:pt idx="21">
                  <c:v>282.495</c:v>
                </c:pt>
                <c:pt idx="22">
                  <c:v>281.04000000000002</c:v>
                </c:pt>
                <c:pt idx="23">
                  <c:v>279.86500000000001</c:v>
                </c:pt>
                <c:pt idx="24">
                  <c:v>279.07499999999999</c:v>
                </c:pt>
                <c:pt idx="25">
                  <c:v>278.01</c:v>
                </c:pt>
                <c:pt idx="26">
                  <c:v>276.44</c:v>
                </c:pt>
                <c:pt idx="27">
                  <c:v>276.827</c:v>
                </c:pt>
                <c:pt idx="28">
                  <c:v>277.113</c:v>
                </c:pt>
                <c:pt idx="29">
                  <c:v>277.26799999999997</c:v>
                </c:pt>
                <c:pt idx="30">
                  <c:v>278.68900000000002</c:v>
                </c:pt>
                <c:pt idx="31">
                  <c:v>278.60199999999998</c:v>
                </c:pt>
                <c:pt idx="32">
                  <c:v>278.863</c:v>
                </c:pt>
                <c:pt idx="33">
                  <c:v>279.01100000000002</c:v>
                </c:pt>
                <c:pt idx="34">
                  <c:v>281.06799999999998</c:v>
                </c:pt>
                <c:pt idx="35">
                  <c:v>282.76600000000002</c:v>
                </c:pt>
                <c:pt idx="36">
                  <c:v>281.07299999999998</c:v>
                </c:pt>
                <c:pt idx="37">
                  <c:v>281.10700000000003</c:v>
                </c:pt>
                <c:pt idx="38">
                  <c:v>280.96100000000001</c:v>
                </c:pt>
                <c:pt idx="39">
                  <c:v>282.36799999999999</c:v>
                </c:pt>
                <c:pt idx="40">
                  <c:v>282.86200000000002</c:v>
                </c:pt>
                <c:pt idx="41">
                  <c:v>282.46699999999998</c:v>
                </c:pt>
                <c:pt idx="42">
                  <c:v>282.57</c:v>
                </c:pt>
                <c:pt idx="43">
                  <c:v>283.43400000000003</c:v>
                </c:pt>
                <c:pt idx="44">
                  <c:v>282.71199999999999</c:v>
                </c:pt>
                <c:pt idx="45">
                  <c:v>284.173</c:v>
                </c:pt>
                <c:pt idx="46">
                  <c:v>283.44400000000002</c:v>
                </c:pt>
                <c:pt idx="47">
                  <c:v>285.81799999999998</c:v>
                </c:pt>
                <c:pt idx="48">
                  <c:v>283.49099999999999</c:v>
                </c:pt>
                <c:pt idx="49">
                  <c:v>283.10599999999999</c:v>
                </c:pt>
                <c:pt idx="50">
                  <c:v>282.77300000000002</c:v>
                </c:pt>
                <c:pt idx="51">
                  <c:v>279.84699999999998</c:v>
                </c:pt>
                <c:pt idx="52">
                  <c:v>283.32299999999998</c:v>
                </c:pt>
                <c:pt idx="53">
                  <c:v>282.43900000000002</c:v>
                </c:pt>
                <c:pt idx="54">
                  <c:v>282.19299999999998</c:v>
                </c:pt>
                <c:pt idx="55">
                  <c:v>282.35000000000002</c:v>
                </c:pt>
                <c:pt idx="56">
                  <c:v>282.41300000000001</c:v>
                </c:pt>
                <c:pt idx="57">
                  <c:v>281.08800000000002</c:v>
                </c:pt>
                <c:pt idx="58">
                  <c:v>280.43799999999999</c:v>
                </c:pt>
                <c:pt idx="59">
                  <c:v>281.06299999999999</c:v>
                </c:pt>
                <c:pt idx="60">
                  <c:v>280.13400000000001</c:v>
                </c:pt>
                <c:pt idx="61">
                  <c:v>280.88</c:v>
                </c:pt>
                <c:pt idx="62">
                  <c:v>282.58100000000002</c:v>
                </c:pt>
                <c:pt idx="63">
                  <c:v>285.291</c:v>
                </c:pt>
                <c:pt idx="64">
                  <c:v>284.20499999999998</c:v>
                </c:pt>
                <c:pt idx="65">
                  <c:v>281.80500000000001</c:v>
                </c:pt>
                <c:pt idx="66">
                  <c:v>281.46600000000001</c:v>
                </c:pt>
                <c:pt idx="67">
                  <c:v>280.209</c:v>
                </c:pt>
                <c:pt idx="68">
                  <c:v>279.77800000000002</c:v>
                </c:pt>
                <c:pt idx="69">
                  <c:v>278.15600000000001</c:v>
                </c:pt>
                <c:pt idx="70">
                  <c:v>278.15100000000001</c:v>
                </c:pt>
                <c:pt idx="71">
                  <c:v>277.34500000000003</c:v>
                </c:pt>
                <c:pt idx="72">
                  <c:v>276.214</c:v>
                </c:pt>
                <c:pt idx="73">
                  <c:v>276.601</c:v>
                </c:pt>
                <c:pt idx="74">
                  <c:v>275.02499999999998</c:v>
                </c:pt>
                <c:pt idx="75">
                  <c:v>273.077</c:v>
                </c:pt>
                <c:pt idx="76">
                  <c:v>271.80799999999999</c:v>
                </c:pt>
                <c:pt idx="77">
                  <c:v>270.52199999999999</c:v>
                </c:pt>
                <c:pt idx="78">
                  <c:v>269.97500000000002</c:v>
                </c:pt>
                <c:pt idx="79">
                  <c:v>270.03100000000001</c:v>
                </c:pt>
                <c:pt idx="80">
                  <c:v>269.45999999999998</c:v>
                </c:pt>
                <c:pt idx="81">
                  <c:v>270.05900000000003</c:v>
                </c:pt>
                <c:pt idx="82">
                  <c:v>270.84500000000003</c:v>
                </c:pt>
                <c:pt idx="83">
                  <c:v>269.97800000000001</c:v>
                </c:pt>
                <c:pt idx="84">
                  <c:v>270.21199999999999</c:v>
                </c:pt>
                <c:pt idx="85">
                  <c:v>269.625</c:v>
                </c:pt>
                <c:pt idx="86">
                  <c:v>269.49700000000001</c:v>
                </c:pt>
                <c:pt idx="87">
                  <c:v>268.90699999999998</c:v>
                </c:pt>
                <c:pt idx="88">
                  <c:v>270.70600000000002</c:v>
                </c:pt>
                <c:pt idx="89">
                  <c:v>269.68599999999998</c:v>
                </c:pt>
                <c:pt idx="90">
                  <c:v>268.81900000000002</c:v>
                </c:pt>
                <c:pt idx="91">
                  <c:v>270.74200000000002</c:v>
                </c:pt>
                <c:pt idx="92">
                  <c:v>270.06099999999998</c:v>
                </c:pt>
                <c:pt idx="93">
                  <c:v>269.88299999999998</c:v>
                </c:pt>
                <c:pt idx="94">
                  <c:v>270.08</c:v>
                </c:pt>
                <c:pt idx="95">
                  <c:v>269.83199999999999</c:v>
                </c:pt>
                <c:pt idx="96">
                  <c:v>271.46100000000001</c:v>
                </c:pt>
                <c:pt idx="97">
                  <c:v>269.84100000000001</c:v>
                </c:pt>
                <c:pt idx="98">
                  <c:v>269.99099999999999</c:v>
                </c:pt>
                <c:pt idx="99">
                  <c:v>272.04000000000002</c:v>
                </c:pt>
                <c:pt idx="100">
                  <c:v>270.00099999999998</c:v>
                </c:pt>
                <c:pt idx="101">
                  <c:v>269.63600000000002</c:v>
                </c:pt>
                <c:pt idx="102">
                  <c:v>269.50700000000001</c:v>
                </c:pt>
                <c:pt idx="103">
                  <c:v>271.13499999999999</c:v>
                </c:pt>
                <c:pt idx="104">
                  <c:v>269.08699999999999</c:v>
                </c:pt>
                <c:pt idx="105">
                  <c:v>268.02</c:v>
                </c:pt>
                <c:pt idx="106">
                  <c:v>267.88</c:v>
                </c:pt>
                <c:pt idx="107">
                  <c:v>267.63900000000001</c:v>
                </c:pt>
                <c:pt idx="108">
                  <c:v>266.452</c:v>
                </c:pt>
                <c:pt idx="109">
                  <c:v>268.66699999999997</c:v>
                </c:pt>
                <c:pt idx="110">
                  <c:v>266.04399999999998</c:v>
                </c:pt>
                <c:pt idx="111">
                  <c:v>266.86799999999999</c:v>
                </c:pt>
                <c:pt idx="112">
                  <c:v>265.46100000000001</c:v>
                </c:pt>
                <c:pt idx="113">
                  <c:v>265.74400000000003</c:v>
                </c:pt>
                <c:pt idx="114">
                  <c:v>265.79300000000001</c:v>
                </c:pt>
                <c:pt idx="115">
                  <c:v>265.64999999999998</c:v>
                </c:pt>
                <c:pt idx="116">
                  <c:v>266.06599999999997</c:v>
                </c:pt>
                <c:pt idx="117">
                  <c:v>267.84899999999999</c:v>
                </c:pt>
                <c:pt idx="118">
                  <c:v>268.05799999999999</c:v>
                </c:pt>
                <c:pt idx="119">
                  <c:v>270.70400000000001</c:v>
                </c:pt>
                <c:pt idx="120">
                  <c:v>272.68099999999998</c:v>
                </c:pt>
                <c:pt idx="121">
                  <c:v>272.22800000000001</c:v>
                </c:pt>
                <c:pt idx="122">
                  <c:v>273.36599999999999</c:v>
                </c:pt>
                <c:pt idx="123">
                  <c:v>273.49099999999999</c:v>
                </c:pt>
                <c:pt idx="124">
                  <c:v>273.72899999999998</c:v>
                </c:pt>
                <c:pt idx="125">
                  <c:v>273.88799999999998</c:v>
                </c:pt>
                <c:pt idx="126">
                  <c:v>274.57499999999999</c:v>
                </c:pt>
                <c:pt idx="127">
                  <c:v>272.84699999999998</c:v>
                </c:pt>
                <c:pt idx="128">
                  <c:v>273.13099999999997</c:v>
                </c:pt>
                <c:pt idx="129">
                  <c:v>271.36700000000002</c:v>
                </c:pt>
              </c:numCache>
            </c:numRef>
          </c:val>
          <c:smooth val="0"/>
          <c:extLst>
            <c:ext xmlns:c16="http://schemas.microsoft.com/office/drawing/2014/chart" uri="{C3380CC4-5D6E-409C-BE32-E72D297353CC}">
              <c16:uniqueId val="{00000002-5407-4AF1-ADD5-306DCF2CD648}"/>
            </c:ext>
          </c:extLst>
        </c:ser>
        <c:dLbls>
          <c:showLegendKey val="0"/>
          <c:showVal val="0"/>
          <c:showCatName val="0"/>
          <c:showSerName val="0"/>
          <c:showPercent val="0"/>
          <c:showBubbleSize val="0"/>
        </c:dLbls>
        <c:smooth val="0"/>
        <c:axId val="518734792"/>
        <c:axId val="518735184"/>
      </c:lineChart>
      <c:catAx>
        <c:axId val="518734792"/>
        <c:scaling>
          <c:orientation val="minMax"/>
        </c:scaling>
        <c:delete val="0"/>
        <c:axPos val="b"/>
        <c:numFmt formatCode="General" sourceLinked="1"/>
        <c:majorTickMark val="none"/>
        <c:minorTickMark val="none"/>
        <c:tickLblPos val="nextTo"/>
        <c:spPr>
          <a:ln>
            <a:solidFill>
              <a:srgbClr val="1F1A62"/>
            </a:solidFill>
          </a:ln>
        </c:spPr>
        <c:txPr>
          <a:bodyPr/>
          <a:lstStyle/>
          <a:p>
            <a:pPr>
              <a:defRPr sz="800" b="1">
                <a:solidFill>
                  <a:srgbClr val="1F1A62"/>
                </a:solidFill>
                <a:latin typeface="Helvetica" pitchFamily="2" charset="0"/>
                <a:ea typeface="Open Sans" panose="020B0606030504020204" pitchFamily="34" charset="0"/>
                <a:cs typeface="Open Sans" panose="020B0606030504020204" pitchFamily="34" charset="0"/>
              </a:defRPr>
            </a:pPr>
            <a:endParaRPr lang="en-US"/>
          </a:p>
        </c:txPr>
        <c:crossAx val="518735184"/>
        <c:crosses val="autoZero"/>
        <c:auto val="1"/>
        <c:lblAlgn val="ctr"/>
        <c:lblOffset val="100"/>
        <c:noMultiLvlLbl val="0"/>
      </c:catAx>
      <c:valAx>
        <c:axId val="518735184"/>
        <c:scaling>
          <c:orientation val="minMax"/>
          <c:min val="250"/>
        </c:scaling>
        <c:delete val="0"/>
        <c:axPos val="l"/>
        <c:numFmt formatCode="0.0" sourceLinked="1"/>
        <c:majorTickMark val="out"/>
        <c:minorTickMark val="none"/>
        <c:tickLblPos val="nextTo"/>
        <c:txPr>
          <a:bodyPr/>
          <a:lstStyle/>
          <a:p>
            <a:pPr>
              <a:defRPr sz="800">
                <a:solidFill>
                  <a:srgbClr val="002060"/>
                </a:solidFill>
              </a:defRPr>
            </a:pPr>
            <a:endParaRPr lang="en-US"/>
          </a:p>
        </c:txPr>
        <c:crossAx val="51873479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0.03026</cdr:x>
      <cdr:y>0.14579</cdr:y>
    </cdr:from>
    <cdr:to>
      <cdr:x>0.99987</cdr:x>
      <cdr:y>0.14579</cdr:y>
    </cdr:to>
    <cdr:cxnSp macro="">
      <cdr:nvCxnSpPr>
        <cdr:cNvPr id="3" name="Straight Connector 2">
          <a:extLst xmlns:a="http://schemas.openxmlformats.org/drawingml/2006/main">
            <a:ext uri="{FF2B5EF4-FFF2-40B4-BE49-F238E27FC236}">
              <a16:creationId xmlns:a16="http://schemas.microsoft.com/office/drawing/2014/main" id="{88903F77-734E-4FFA-813F-C0956B917514}"/>
            </a:ext>
          </a:extLst>
        </cdr:cNvPr>
        <cdr:cNvCxnSpPr/>
      </cdr:nvCxnSpPr>
      <cdr:spPr>
        <a:xfrm xmlns:a="http://schemas.openxmlformats.org/drawingml/2006/main">
          <a:off x="353630" y="298036"/>
          <a:ext cx="1133216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5C101-8420-477A-A0E1-D7ED81A1A5EA}" type="datetimeFigureOut">
              <a:rPr lang="en-US" smtClean="0"/>
              <a:t>7/27/2021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0BE99-462C-49D5-9921-4CC557275583}" type="slidenum">
              <a:rPr lang="en-US" smtClean="0"/>
              <a:t>‹#›</a:t>
            </a:fld>
            <a:endParaRPr lang="en-US"/>
          </a:p>
        </p:txBody>
      </p:sp>
    </p:spTree>
    <p:extLst>
      <p:ext uri="{BB962C8B-B14F-4D97-AF65-F5344CB8AC3E}">
        <p14:creationId xmlns:p14="http://schemas.microsoft.com/office/powerpoint/2010/main" val="13964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7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82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73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4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35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54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52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568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92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108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49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7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19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7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51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7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8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7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1"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89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7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90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7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1"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20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2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06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81DF-9B45-480C-B1C7-2FCEF23420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DD2C28-DB8E-41FF-8EEB-564680D44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7EAFEB-83CC-431F-8ABC-4BB2A213A2A8}"/>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5" name="Footer Placeholder 4">
            <a:extLst>
              <a:ext uri="{FF2B5EF4-FFF2-40B4-BE49-F238E27FC236}">
                <a16:creationId xmlns:a16="http://schemas.microsoft.com/office/drawing/2014/main" id="{F347E9AF-13F6-44B0-B070-8589F73BF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F4E96-3D3F-4DA2-83D0-B3AADA87013C}"/>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1317014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531D-B069-4C9C-9134-6E2EF3E6DF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FF2D10-A830-41E8-A5A9-904F5792E0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7A10A-C800-4B40-A387-34525FD56B02}"/>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5" name="Footer Placeholder 4">
            <a:extLst>
              <a:ext uri="{FF2B5EF4-FFF2-40B4-BE49-F238E27FC236}">
                <a16:creationId xmlns:a16="http://schemas.microsoft.com/office/drawing/2014/main" id="{BF6B7D4C-935F-498A-BCA5-6E5A20EE2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B26B2-FA1F-4338-888F-17C6F4061E2A}"/>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239732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E0E6D5-A0D0-4B9C-9533-21A5F10EF1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97D343-9F22-4BEE-848A-14855D3953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9F0F9-9977-461B-9571-5BEAA5141AD8}"/>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5" name="Footer Placeholder 4">
            <a:extLst>
              <a:ext uri="{FF2B5EF4-FFF2-40B4-BE49-F238E27FC236}">
                <a16:creationId xmlns:a16="http://schemas.microsoft.com/office/drawing/2014/main" id="{AF47D65D-0E31-4AF1-8F4D-27257DDB3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E95D9-CE91-4C23-B438-6154FEA6198F}"/>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40930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28310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5366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AEE9-52FD-438E-9000-AC643A1B93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A0B70-9B77-4722-9EBE-2D6D711A71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2D6BC-BA1B-4D6E-AFFB-B342BA4825D7}"/>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5" name="Footer Placeholder 4">
            <a:extLst>
              <a:ext uri="{FF2B5EF4-FFF2-40B4-BE49-F238E27FC236}">
                <a16:creationId xmlns:a16="http://schemas.microsoft.com/office/drawing/2014/main" id="{90C6F7B9-2A13-43D4-B5B8-A79EC9B76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703FE-E8B6-4093-9B2C-2E26D8F041F8}"/>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30021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26EE-AD16-40B5-9CD1-1BA26C7A3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0ABF2-5F93-4164-B84F-31F5417C8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D823DF-45CB-42C6-9FDD-B4E5401A86CC}"/>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5" name="Footer Placeholder 4">
            <a:extLst>
              <a:ext uri="{FF2B5EF4-FFF2-40B4-BE49-F238E27FC236}">
                <a16:creationId xmlns:a16="http://schemas.microsoft.com/office/drawing/2014/main" id="{3EEFA09A-2212-4E6F-B25E-924CFF324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190BD-9E4D-4723-AA55-72A006C0EDBD}"/>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34907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C4330-56A7-4DA9-8343-7A06F45C37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AD5B7-DEEC-4CDE-98E7-CB2A589A08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0B525C-0221-4C32-A05B-3FBEE0015C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297283-401E-4700-8C46-63EFB9BE322E}"/>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6" name="Footer Placeholder 5">
            <a:extLst>
              <a:ext uri="{FF2B5EF4-FFF2-40B4-BE49-F238E27FC236}">
                <a16:creationId xmlns:a16="http://schemas.microsoft.com/office/drawing/2014/main" id="{706842E7-4482-46C0-A940-70BAF3A9D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08864-E9AF-4C1A-8545-B90F1D4D12BA}"/>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429378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98CC-0FAF-47D2-93CA-FD1F864CAC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E72B88-3446-4B15-B110-82D3E11DB1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D08E3-8149-411E-914D-81390A51DB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1C640A-1C32-46A3-B032-434844BA63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470CC-32FB-4399-868E-C854F07C2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209914-2B37-4F4A-B35B-B42F3E62FCD5}"/>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8" name="Footer Placeholder 7">
            <a:extLst>
              <a:ext uri="{FF2B5EF4-FFF2-40B4-BE49-F238E27FC236}">
                <a16:creationId xmlns:a16="http://schemas.microsoft.com/office/drawing/2014/main" id="{B58260AF-BCCD-4D32-B847-FB7E6D459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9D6422-556C-48F6-BCB6-2D30D829EC2F}"/>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203083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8B07-7447-4AEE-9A4E-E11044A286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FC326D-2805-4F0C-BFBC-29233BC09B65}"/>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4" name="Footer Placeholder 3">
            <a:extLst>
              <a:ext uri="{FF2B5EF4-FFF2-40B4-BE49-F238E27FC236}">
                <a16:creationId xmlns:a16="http://schemas.microsoft.com/office/drawing/2014/main" id="{BFF53B75-F96B-49DF-BB20-7000D048D8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706D02-E4EB-4F05-8788-99F9593E6AFD}"/>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398705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BCCAF4-FE7F-47F0-A527-5B29120D49BF}"/>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3" name="Footer Placeholder 2">
            <a:extLst>
              <a:ext uri="{FF2B5EF4-FFF2-40B4-BE49-F238E27FC236}">
                <a16:creationId xmlns:a16="http://schemas.microsoft.com/office/drawing/2014/main" id="{4912222B-9339-4918-A71E-454A060B35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981AE-C186-4FE5-829A-20226AF092CB}"/>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170467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681D-8F42-4683-9565-AB57A5C95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A5ACE-68E0-4E18-9F40-06EAB9E7B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D5F03-3210-44D0-B868-33E54A97F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636EAB-F3BB-44D7-BC99-AC3E825A3B83}"/>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6" name="Footer Placeholder 5">
            <a:extLst>
              <a:ext uri="{FF2B5EF4-FFF2-40B4-BE49-F238E27FC236}">
                <a16:creationId xmlns:a16="http://schemas.microsoft.com/office/drawing/2014/main" id="{C0800280-BA18-4AF7-A8DD-9EAB007D5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69283-3EA1-40C5-AE2C-D75DD7F55A72}"/>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105580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8DAC-2757-4019-B15C-B3C0C4E372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2FDEB-36F7-45A9-B073-6FA40A336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BADACD-00CC-4A52-8D90-AC8EC356B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E7AD1-7C28-4AF8-BC75-B23F3E27F028}"/>
              </a:ext>
            </a:extLst>
          </p:cNvPr>
          <p:cNvSpPr>
            <a:spLocks noGrp="1"/>
          </p:cNvSpPr>
          <p:nvPr>
            <p:ph type="dt" sz="half" idx="10"/>
          </p:nvPr>
        </p:nvSpPr>
        <p:spPr/>
        <p:txBody>
          <a:bodyPr/>
          <a:lstStyle/>
          <a:p>
            <a:fld id="{B01B006A-7E83-486A-A19E-5040E0A01977}" type="datetimeFigureOut">
              <a:rPr lang="en-US" smtClean="0"/>
              <a:t>7/27/2021</a:t>
            </a:fld>
            <a:endParaRPr lang="en-US"/>
          </a:p>
        </p:txBody>
      </p:sp>
      <p:sp>
        <p:nvSpPr>
          <p:cNvPr id="6" name="Footer Placeholder 5">
            <a:extLst>
              <a:ext uri="{FF2B5EF4-FFF2-40B4-BE49-F238E27FC236}">
                <a16:creationId xmlns:a16="http://schemas.microsoft.com/office/drawing/2014/main" id="{BAEE5025-38C1-47C0-897D-3C170C1C6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05091-C0F4-4A6F-950D-0092EB2C50E3}"/>
              </a:ext>
            </a:extLst>
          </p:cNvPr>
          <p:cNvSpPr>
            <a:spLocks noGrp="1"/>
          </p:cNvSpPr>
          <p:nvPr>
            <p:ph type="sldNum" sz="quarter" idx="12"/>
          </p:nvPr>
        </p:nvSpPr>
        <p:spPr/>
        <p:txBody>
          <a:bodyPr/>
          <a:lstStyle/>
          <a:p>
            <a:fld id="{AD9CEF52-CEEE-4582-9EC6-05533149A006}" type="slidenum">
              <a:rPr lang="en-US" smtClean="0"/>
              <a:t>‹#›</a:t>
            </a:fld>
            <a:endParaRPr lang="en-US"/>
          </a:p>
        </p:txBody>
      </p:sp>
    </p:spTree>
    <p:extLst>
      <p:ext uri="{BB962C8B-B14F-4D97-AF65-F5344CB8AC3E}">
        <p14:creationId xmlns:p14="http://schemas.microsoft.com/office/powerpoint/2010/main" val="50230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1A1B5A-4678-4672-A1F1-BC474D156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E673BE-E9DE-4CE6-99D9-748683E1F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AFCA4-0850-4BB6-B877-93907A39F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B006A-7E83-486A-A19E-5040E0A01977}" type="datetimeFigureOut">
              <a:rPr lang="en-US" smtClean="0"/>
              <a:t>7/27/2021</a:t>
            </a:fld>
            <a:endParaRPr lang="en-US"/>
          </a:p>
        </p:txBody>
      </p:sp>
      <p:sp>
        <p:nvSpPr>
          <p:cNvPr id="5" name="Footer Placeholder 4">
            <a:extLst>
              <a:ext uri="{FF2B5EF4-FFF2-40B4-BE49-F238E27FC236}">
                <a16:creationId xmlns:a16="http://schemas.microsoft.com/office/drawing/2014/main" id="{DE4D5F17-398B-4866-836C-527188A01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D89490-014A-45FB-8D32-D6A1FE8B1D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CEF52-CEEE-4582-9EC6-05533149A006}" type="slidenum">
              <a:rPr lang="en-US" smtClean="0"/>
              <a:t>‹#›</a:t>
            </a:fld>
            <a:endParaRPr lang="en-US"/>
          </a:p>
        </p:txBody>
      </p:sp>
    </p:spTree>
    <p:extLst>
      <p:ext uri="{BB962C8B-B14F-4D97-AF65-F5344CB8AC3E}">
        <p14:creationId xmlns:p14="http://schemas.microsoft.com/office/powerpoint/2010/main" val="903365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72746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0F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98D74-8408-8A4A-B56A-1E4F57EA4B4A}"/>
              </a:ext>
            </a:extLst>
          </p:cNvPr>
          <p:cNvPicPr>
            <a:picLocks noChangeAspect="1"/>
          </p:cNvPicPr>
          <p:nvPr/>
        </p:nvPicPr>
        <p:blipFill>
          <a:blip r:embed="rId2"/>
          <a:stretch>
            <a:fillRect/>
          </a:stretch>
        </p:blipFill>
        <p:spPr>
          <a:xfrm>
            <a:off x="2064568" y="0"/>
            <a:ext cx="10135062" cy="590073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406525" y="957257"/>
            <a:ext cx="22983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1A62"/>
                </a:solidFill>
                <a:effectLst/>
                <a:uLnTx/>
                <a:uFillTx/>
                <a:latin typeface="Helvetica" pitchFamily="2" charset="0"/>
                <a:ea typeface="+mn-ea"/>
                <a:cs typeface="+mn-cs"/>
              </a:rPr>
              <a:t>July, 2021</a:t>
            </a:r>
          </a:p>
        </p:txBody>
      </p:sp>
      <p:cxnSp>
        <p:nvCxnSpPr>
          <p:cNvPr id="11" name="Straight Connector 10">
            <a:extLst>
              <a:ext uri="{FF2B5EF4-FFF2-40B4-BE49-F238E27FC236}">
                <a16:creationId xmlns:a16="http://schemas.microsoft.com/office/drawing/2014/main" id="{098A06ED-9D12-3B4C-B59C-10A0964513FE}"/>
              </a:ext>
            </a:extLst>
          </p:cNvPr>
          <p:cNvCxnSpPr>
            <a:cxnSpLocks/>
          </p:cNvCxnSpPr>
          <p:nvPr/>
        </p:nvCxnSpPr>
        <p:spPr>
          <a:xfrm>
            <a:off x="502152" y="876978"/>
            <a:ext cx="1293092"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E4A6E86-7A85-F64A-A025-6229A0A7E992}"/>
              </a:ext>
            </a:extLst>
          </p:cNvPr>
          <p:cNvPicPr>
            <a:picLocks noChangeAspect="1"/>
          </p:cNvPicPr>
          <p:nvPr/>
        </p:nvPicPr>
        <p:blipFill rotWithShape="1">
          <a:blip r:embed="rId3"/>
          <a:srcRect l="24474" t="35513" r="27600" b="36303"/>
          <a:stretch/>
        </p:blipFill>
        <p:spPr>
          <a:xfrm>
            <a:off x="586121" y="5209563"/>
            <a:ext cx="3823229" cy="1264065"/>
          </a:xfrm>
          <a:prstGeom prst="rect">
            <a:avLst/>
          </a:prstGeom>
        </p:spPr>
      </p:pic>
      <p:sp>
        <p:nvSpPr>
          <p:cNvPr id="9" name="TextBox 8">
            <a:extLst>
              <a:ext uri="{FF2B5EF4-FFF2-40B4-BE49-F238E27FC236}">
                <a16:creationId xmlns:a16="http://schemas.microsoft.com/office/drawing/2014/main" id="{20FC87FF-4BBA-4600-A80F-1B57EDDD73FD}"/>
              </a:ext>
            </a:extLst>
          </p:cNvPr>
          <p:cNvSpPr txBox="1"/>
          <p:nvPr/>
        </p:nvSpPr>
        <p:spPr>
          <a:xfrm>
            <a:off x="219675" y="3024349"/>
            <a:ext cx="725662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Helvetica" pitchFamily="2" charset="0"/>
                <a:ea typeface="+mn-ea"/>
                <a:cs typeface="+mn-cs"/>
              </a:rPr>
              <a:t>Just the Facts: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mn-cs"/>
              </a:rPr>
              <a:t>Why VAB Requested MRC Suspend Nielsen’s National Accreditation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solidFill>
                <a:prstClr val="white"/>
              </a:solidFill>
              <a:latin typeface="Helvetica" pitchFamily="2" charset="0"/>
            </a:endParaRPr>
          </a:p>
        </p:txBody>
      </p:sp>
    </p:spTree>
    <p:extLst>
      <p:ext uri="{BB962C8B-B14F-4D97-AF65-F5344CB8AC3E}">
        <p14:creationId xmlns:p14="http://schemas.microsoft.com/office/powerpoint/2010/main" val="335599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89EFB6-6C03-4EE7-B467-F8021B9BFC95}"/>
              </a:ext>
            </a:extLst>
          </p:cNvPr>
          <p:cNvPicPr>
            <a:picLocks noChangeAspect="1"/>
          </p:cNvPicPr>
          <p:nvPr/>
        </p:nvPicPr>
        <p:blipFill rotWithShape="1">
          <a:blip r:embed="rId3"/>
          <a:srcRect l="626" t="8924" r="849" b="9098"/>
          <a:stretch/>
        </p:blipFill>
        <p:spPr>
          <a:xfrm>
            <a:off x="160257" y="2201600"/>
            <a:ext cx="11871486" cy="3668392"/>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8</a:t>
            </a:r>
          </a:p>
        </p:txBody>
      </p:sp>
      <p:sp>
        <p:nvSpPr>
          <p:cNvPr id="27" name="Rectangle 26">
            <a:extLst>
              <a:ext uri="{FF2B5EF4-FFF2-40B4-BE49-F238E27FC236}">
                <a16:creationId xmlns:a16="http://schemas.microsoft.com/office/drawing/2014/main" id="{42E6ACFD-0DA1-4635-93A5-BCDE12E93937}"/>
              </a:ext>
            </a:extLst>
          </p:cNvPr>
          <p:cNvSpPr/>
          <p:nvPr/>
        </p:nvSpPr>
        <p:spPr>
          <a:xfrm>
            <a:off x="71465" y="146297"/>
            <a:ext cx="11966564"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The Feb ‘21 COVID Simulation Data Still Showed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FF2"/>
                </a:solidFill>
                <a:effectLst/>
                <a:uLnTx/>
                <a:uFillTx/>
                <a:latin typeface="Helvetica" pitchFamily="2" charset="0"/>
                <a:ea typeface="+mn-ea"/>
                <a:cs typeface="+mn-cs"/>
              </a:rPr>
              <a:t>Very High Non-Viewer Spikes</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 - While Now “Better” are </a:t>
            </a:r>
            <a:r>
              <a:rPr kumimoji="0" lang="en-US" sz="2400" b="1" i="0" u="sng" strike="noStrike" kern="1200" cap="none" spc="0" normalizeH="0" baseline="0" noProof="0" dirty="0">
                <a:ln>
                  <a:noFill/>
                </a:ln>
                <a:solidFill>
                  <a:srgbClr val="1B1464"/>
                </a:solidFill>
                <a:effectLst/>
                <a:uLnTx/>
                <a:uFillTx/>
                <a:latin typeface="Helvetica" pitchFamily="2" charset="0"/>
                <a:ea typeface="+mn-ea"/>
                <a:cs typeface="+mn-cs"/>
              </a:rPr>
              <a:t>Still Too High </a:t>
            </a:r>
          </a:p>
        </p:txBody>
      </p:sp>
      <p:sp>
        <p:nvSpPr>
          <p:cNvPr id="36" name="TextBox 35">
            <a:extLst>
              <a:ext uri="{FF2B5EF4-FFF2-40B4-BE49-F238E27FC236}">
                <a16:creationId xmlns:a16="http://schemas.microsoft.com/office/drawing/2014/main" id="{E14DB780-8200-4961-AC89-DC74F80087D8}"/>
              </a:ext>
            </a:extLst>
          </p:cNvPr>
          <p:cNvSpPr txBox="1"/>
          <p:nvPr/>
        </p:nvSpPr>
        <p:spPr>
          <a:xfrm>
            <a:off x="526244" y="6341294"/>
            <a:ext cx="116077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8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Number of Minutes Time Period Segmentation Report. Reflects broadcast months. % = non-viewers as a % of total unified sample. </a:t>
            </a:r>
          </a:p>
        </p:txBody>
      </p:sp>
      <p:sp>
        <p:nvSpPr>
          <p:cNvPr id="14" name="Rectangle 13">
            <a:extLst>
              <a:ext uri="{FF2B5EF4-FFF2-40B4-BE49-F238E27FC236}">
                <a16:creationId xmlns:a16="http://schemas.microsoft.com/office/drawing/2014/main" id="{A1E7BB65-014B-430B-B2C3-B15F631705C0}"/>
              </a:ext>
            </a:extLst>
          </p:cNvPr>
          <p:cNvSpPr/>
          <p:nvPr/>
        </p:nvSpPr>
        <p:spPr>
          <a:xfrm>
            <a:off x="1885361" y="5404034"/>
            <a:ext cx="540470" cy="431158"/>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28D07E3-6EC2-4A68-A20A-56576625914C}"/>
              </a:ext>
            </a:extLst>
          </p:cNvPr>
          <p:cNvSpPr/>
          <p:nvPr/>
        </p:nvSpPr>
        <p:spPr>
          <a:xfrm>
            <a:off x="190122" y="1989056"/>
            <a:ext cx="3941958" cy="4204354"/>
          </a:xfrm>
          <a:prstGeom prst="rect">
            <a:avLst/>
          </a:prstGeom>
          <a:no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566F98C-C1E1-4177-BD49-06B7469CB9E5}"/>
              </a:ext>
            </a:extLst>
          </p:cNvPr>
          <p:cNvSpPr/>
          <p:nvPr/>
        </p:nvSpPr>
        <p:spPr>
          <a:xfrm>
            <a:off x="4139946" y="1981200"/>
            <a:ext cx="3921543" cy="4212210"/>
          </a:xfrm>
          <a:prstGeom prst="rect">
            <a:avLst/>
          </a:prstGeom>
          <a:no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0E04DC2-F0F2-4B29-BDC2-6705562171BE}"/>
              </a:ext>
            </a:extLst>
          </p:cNvPr>
          <p:cNvSpPr/>
          <p:nvPr/>
        </p:nvSpPr>
        <p:spPr>
          <a:xfrm>
            <a:off x="8069355" y="1990625"/>
            <a:ext cx="3943534" cy="4204354"/>
          </a:xfrm>
          <a:prstGeom prst="rect">
            <a:avLst/>
          </a:prstGeom>
          <a:no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6745DE1-DA58-41C4-8CBF-0BF09C34D1AF}"/>
              </a:ext>
            </a:extLst>
          </p:cNvPr>
          <p:cNvSpPr txBox="1"/>
          <p:nvPr/>
        </p:nvSpPr>
        <p:spPr>
          <a:xfrm>
            <a:off x="-1" y="1294705"/>
            <a:ext cx="1213400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Total Use of Television (TUT) Segmentation: Non-Viewers % of Unified Sample</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Feb ‘18, Feb ‘19, Feb ‘20, Feb ‘21, Feb ‘21 COVID Simulation, Mar ‘21 – June ‘21</a:t>
            </a:r>
            <a:endPar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20" name="Rectangle 19">
            <a:extLst>
              <a:ext uri="{FF2B5EF4-FFF2-40B4-BE49-F238E27FC236}">
                <a16:creationId xmlns:a16="http://schemas.microsoft.com/office/drawing/2014/main" id="{7FD200E9-C683-4A86-B9EE-D4FEF6B7ABB0}"/>
              </a:ext>
            </a:extLst>
          </p:cNvPr>
          <p:cNvSpPr/>
          <p:nvPr/>
        </p:nvSpPr>
        <p:spPr>
          <a:xfrm>
            <a:off x="5827334" y="5405603"/>
            <a:ext cx="540470" cy="431158"/>
          </a:xfrm>
          <a:prstGeom prst="rect">
            <a:avLst/>
          </a:prstGeom>
          <a:no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E6E92E7-7219-484D-AAA4-E99B66693577}"/>
              </a:ext>
            </a:extLst>
          </p:cNvPr>
          <p:cNvSpPr/>
          <p:nvPr/>
        </p:nvSpPr>
        <p:spPr>
          <a:xfrm>
            <a:off x="9767738" y="5405605"/>
            <a:ext cx="540470" cy="431158"/>
          </a:xfrm>
          <a:prstGeom prst="rect">
            <a:avLst/>
          </a:prstGeom>
          <a:no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BFF2"/>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B2EDD2F-72F5-4B6D-AF23-B056C56FE0AA}"/>
              </a:ext>
            </a:extLst>
          </p:cNvPr>
          <p:cNvCxnSpPr>
            <a:cxnSpLocks/>
          </p:cNvCxnSpPr>
          <p:nvPr/>
        </p:nvCxnSpPr>
        <p:spPr>
          <a:xfrm flipH="1">
            <a:off x="301658" y="4100658"/>
            <a:ext cx="3695303" cy="0"/>
          </a:xfrm>
          <a:prstGeom prst="line">
            <a:avLst/>
          </a:prstGeom>
          <a:ln w="19050">
            <a:solidFill>
              <a:srgbClr val="4EBE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BC6B869-1A37-4F0D-B45B-5741B40D60FF}"/>
              </a:ext>
            </a:extLst>
          </p:cNvPr>
          <p:cNvCxnSpPr>
            <a:cxnSpLocks/>
          </p:cNvCxnSpPr>
          <p:nvPr/>
        </p:nvCxnSpPr>
        <p:spPr>
          <a:xfrm flipH="1">
            <a:off x="4224784" y="3687449"/>
            <a:ext cx="3695303" cy="0"/>
          </a:xfrm>
          <a:prstGeom prst="line">
            <a:avLst/>
          </a:prstGeom>
          <a:ln w="19050">
            <a:solidFill>
              <a:srgbClr val="4EBEA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259276-9CC4-49C1-84A9-E2341A869EEF}"/>
              </a:ext>
            </a:extLst>
          </p:cNvPr>
          <p:cNvCxnSpPr>
            <a:cxnSpLocks/>
          </p:cNvCxnSpPr>
          <p:nvPr/>
        </p:nvCxnSpPr>
        <p:spPr>
          <a:xfrm flipH="1">
            <a:off x="8155754" y="4130505"/>
            <a:ext cx="3695303" cy="0"/>
          </a:xfrm>
          <a:prstGeom prst="line">
            <a:avLst/>
          </a:prstGeom>
          <a:ln w="19050">
            <a:solidFill>
              <a:srgbClr val="4EBEA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45BA66-C529-4FCF-8AF5-615A74DE40C9}"/>
              </a:ext>
            </a:extLst>
          </p:cNvPr>
          <p:cNvSpPr/>
          <p:nvPr/>
        </p:nvSpPr>
        <p:spPr>
          <a:xfrm>
            <a:off x="1878193" y="5860603"/>
            <a:ext cx="548524" cy="287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Helvetica" panose="020B0403020202020204" pitchFamily="34" charset="0"/>
                <a:ea typeface="+mn-ea"/>
                <a:cs typeface="+mn-cs"/>
              </a:rPr>
              <a:t>P2+</a:t>
            </a:r>
          </a:p>
        </p:txBody>
      </p:sp>
      <p:sp>
        <p:nvSpPr>
          <p:cNvPr id="28" name="Rectangle 27">
            <a:extLst>
              <a:ext uri="{FF2B5EF4-FFF2-40B4-BE49-F238E27FC236}">
                <a16:creationId xmlns:a16="http://schemas.microsoft.com/office/drawing/2014/main" id="{BBC038C2-338A-432C-B3E6-136E7F53CA83}"/>
              </a:ext>
            </a:extLst>
          </p:cNvPr>
          <p:cNvSpPr/>
          <p:nvPr/>
        </p:nvSpPr>
        <p:spPr>
          <a:xfrm>
            <a:off x="5754177" y="5862173"/>
            <a:ext cx="703181" cy="286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Helvetica" panose="020B0403020202020204" pitchFamily="34" charset="0"/>
                <a:ea typeface="+mn-ea"/>
                <a:cs typeface="+mn-cs"/>
              </a:rPr>
              <a:t>P18-49</a:t>
            </a:r>
          </a:p>
        </p:txBody>
      </p:sp>
      <p:sp>
        <p:nvSpPr>
          <p:cNvPr id="29" name="Rectangle 28">
            <a:extLst>
              <a:ext uri="{FF2B5EF4-FFF2-40B4-BE49-F238E27FC236}">
                <a16:creationId xmlns:a16="http://schemas.microsoft.com/office/drawing/2014/main" id="{3A62CDBD-5C03-4AE3-ADF4-AD321F8AD057}"/>
              </a:ext>
            </a:extLst>
          </p:cNvPr>
          <p:cNvSpPr/>
          <p:nvPr/>
        </p:nvSpPr>
        <p:spPr>
          <a:xfrm>
            <a:off x="9704004" y="5862173"/>
            <a:ext cx="703186" cy="286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Helvetica" panose="020B0403020202020204" pitchFamily="34" charset="0"/>
                <a:ea typeface="+mn-ea"/>
                <a:cs typeface="+mn-cs"/>
              </a:rPr>
              <a:t>P25-54</a:t>
            </a:r>
          </a:p>
        </p:txBody>
      </p:sp>
    </p:spTree>
    <p:extLst>
      <p:ext uri="{BB962C8B-B14F-4D97-AF65-F5344CB8AC3E}">
        <p14:creationId xmlns:p14="http://schemas.microsoft.com/office/powerpoint/2010/main" val="129403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9</a:t>
            </a:r>
          </a:p>
        </p:txBody>
      </p:sp>
      <p:sp>
        <p:nvSpPr>
          <p:cNvPr id="27" name="Rectangle 26">
            <a:extLst>
              <a:ext uri="{FF2B5EF4-FFF2-40B4-BE49-F238E27FC236}">
                <a16:creationId xmlns:a16="http://schemas.microsoft.com/office/drawing/2014/main" id="{42E6ACFD-0DA1-4635-93A5-BCDE12E93937}"/>
              </a:ext>
            </a:extLst>
          </p:cNvPr>
          <p:cNvSpPr/>
          <p:nvPr/>
        </p:nvSpPr>
        <p:spPr>
          <a:xfrm>
            <a:off x="142043" y="194556"/>
            <a:ext cx="1204995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TUT Weekly Reach </a:t>
            </a:r>
            <a:r>
              <a:rPr kumimoji="0" lang="en-US" sz="2400" b="1" i="0" u="none" strike="noStrike" kern="1200" cap="none" spc="0" normalizeH="0" baseline="0" noProof="0" dirty="0">
                <a:ln>
                  <a:noFill/>
                </a:ln>
                <a:solidFill>
                  <a:srgbClr val="00BFF2"/>
                </a:solidFill>
                <a:effectLst/>
                <a:uLnTx/>
                <a:uFillTx/>
                <a:latin typeface="Helvetica" pitchFamily="2" charset="0"/>
                <a:ea typeface="+mn-ea"/>
                <a:cs typeface="+mn-cs"/>
              </a:rPr>
              <a:t>Began to Quickly Recover</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 in April, As Nielsen Returned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At- Home Maintenance for TV Panel - </a:t>
            </a:r>
            <a:r>
              <a:rPr lang="en-US" sz="2400" b="1" dirty="0" err="1">
                <a:solidFill>
                  <a:srgbClr val="D555B3"/>
                </a:solidFill>
                <a:latin typeface="Helvetica" pitchFamily="2" charset="0"/>
              </a:rPr>
              <a:t>Ea</a:t>
            </a:r>
            <a:r>
              <a:rPr kumimoji="0" lang="en-US" sz="2400" b="1" i="0" u="none" strike="noStrike" kern="1200" cap="none" spc="0" normalizeH="0" baseline="0" noProof="0" dirty="0">
                <a:ln>
                  <a:noFill/>
                </a:ln>
                <a:solidFill>
                  <a:srgbClr val="D555B3"/>
                </a:solidFill>
                <a:effectLst/>
                <a:uLnTx/>
                <a:uFillTx/>
                <a:latin typeface="Helvetica" pitchFamily="2" charset="0"/>
                <a:ea typeface="+mn-ea"/>
                <a:cs typeface="+mn-cs"/>
              </a:rPr>
              <a:t>rly June TUT was Highest in a Year  </a:t>
            </a:r>
          </a:p>
        </p:txBody>
      </p:sp>
      <p:sp>
        <p:nvSpPr>
          <p:cNvPr id="10" name="TextBox 9">
            <a:extLst>
              <a:ext uri="{FF2B5EF4-FFF2-40B4-BE49-F238E27FC236}">
                <a16:creationId xmlns:a16="http://schemas.microsoft.com/office/drawing/2014/main" id="{B6EED4A9-6513-49B7-8A99-00AC0EFB2886}"/>
              </a:ext>
            </a:extLst>
          </p:cNvPr>
          <p:cNvSpPr txBox="1"/>
          <p:nvPr/>
        </p:nvSpPr>
        <p:spPr>
          <a:xfrm>
            <a:off x="526244" y="6312712"/>
            <a:ext cx="116077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R&amp;F Time Period Report, Live+7, Total Day, P2+. Viewing Source: Total Use of Television. Time period: w/o 12/31/18 – w/o 6/21/21. The numbers on the horizontal axis represent the week # of the appropriate calendar year.</a:t>
            </a:r>
          </a:p>
        </p:txBody>
      </p:sp>
      <p:graphicFrame>
        <p:nvGraphicFramePr>
          <p:cNvPr id="12" name="Chart 11">
            <a:extLst>
              <a:ext uri="{FF2B5EF4-FFF2-40B4-BE49-F238E27FC236}">
                <a16:creationId xmlns:a16="http://schemas.microsoft.com/office/drawing/2014/main" id="{F089482E-F43D-407E-8F5D-C1C589E6D8F2}"/>
              </a:ext>
            </a:extLst>
          </p:cNvPr>
          <p:cNvGraphicFramePr/>
          <p:nvPr/>
        </p:nvGraphicFramePr>
        <p:xfrm>
          <a:off x="337347" y="2503504"/>
          <a:ext cx="11687275" cy="362493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E49FE1C-5211-4425-A52D-2BEA1CD5C23D}"/>
              </a:ext>
            </a:extLst>
          </p:cNvPr>
          <p:cNvSpPr txBox="1"/>
          <p:nvPr/>
        </p:nvSpPr>
        <p:spPr>
          <a:xfrm>
            <a:off x="337347" y="1592639"/>
            <a:ext cx="1168727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Weekly Reach (000), Total Use of Television (TUT), P2+</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CY 2019 – YTD 2021</a:t>
            </a:r>
            <a:endParaRPr kumimoji="0" lang="en-US" sz="12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cxnSp>
        <p:nvCxnSpPr>
          <p:cNvPr id="3" name="Straight Connector 2">
            <a:extLst>
              <a:ext uri="{FF2B5EF4-FFF2-40B4-BE49-F238E27FC236}">
                <a16:creationId xmlns:a16="http://schemas.microsoft.com/office/drawing/2014/main" id="{972282CB-C52F-42D2-9EC2-EF5551A9D4DB}"/>
              </a:ext>
            </a:extLst>
          </p:cNvPr>
          <p:cNvCxnSpPr>
            <a:cxnSpLocks/>
          </p:cNvCxnSpPr>
          <p:nvPr/>
        </p:nvCxnSpPr>
        <p:spPr>
          <a:xfrm flipV="1">
            <a:off x="5150052" y="2146637"/>
            <a:ext cx="0" cy="398180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8D0611-DAD9-49EF-8DEE-56E429400F83}"/>
              </a:ext>
            </a:extLst>
          </p:cNvPr>
          <p:cNvCxnSpPr>
            <a:cxnSpLocks/>
          </p:cNvCxnSpPr>
          <p:nvPr/>
        </p:nvCxnSpPr>
        <p:spPr>
          <a:xfrm flipV="1">
            <a:off x="9656373" y="2146637"/>
            <a:ext cx="0" cy="39921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4FE950-5984-439C-875C-02A465A17BA5}"/>
              </a:ext>
            </a:extLst>
          </p:cNvPr>
          <p:cNvCxnSpPr>
            <a:cxnSpLocks/>
          </p:cNvCxnSpPr>
          <p:nvPr/>
        </p:nvCxnSpPr>
        <p:spPr>
          <a:xfrm flipH="1">
            <a:off x="452761" y="2555232"/>
            <a:ext cx="115718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918281-6519-4B61-BB38-F687CD19F78B}"/>
              </a:ext>
            </a:extLst>
          </p:cNvPr>
          <p:cNvSpPr txBox="1"/>
          <p:nvPr/>
        </p:nvSpPr>
        <p:spPr>
          <a:xfrm>
            <a:off x="702365" y="2274848"/>
            <a:ext cx="44271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2019</a:t>
            </a:r>
          </a:p>
        </p:txBody>
      </p:sp>
      <p:sp>
        <p:nvSpPr>
          <p:cNvPr id="19" name="TextBox 18">
            <a:extLst>
              <a:ext uri="{FF2B5EF4-FFF2-40B4-BE49-F238E27FC236}">
                <a16:creationId xmlns:a16="http://schemas.microsoft.com/office/drawing/2014/main" id="{2FEE9012-793A-4BB8-AE16-7AE645CFE4E7}"/>
              </a:ext>
            </a:extLst>
          </p:cNvPr>
          <p:cNvSpPr txBox="1"/>
          <p:nvPr/>
        </p:nvSpPr>
        <p:spPr>
          <a:xfrm>
            <a:off x="5150052" y="2267449"/>
            <a:ext cx="448579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2020</a:t>
            </a:r>
          </a:p>
        </p:txBody>
      </p:sp>
      <p:sp>
        <p:nvSpPr>
          <p:cNvPr id="20" name="TextBox 19">
            <a:extLst>
              <a:ext uri="{FF2B5EF4-FFF2-40B4-BE49-F238E27FC236}">
                <a16:creationId xmlns:a16="http://schemas.microsoft.com/office/drawing/2014/main" id="{218DB13D-1D46-4273-ACFC-5D8BE2978691}"/>
              </a:ext>
            </a:extLst>
          </p:cNvPr>
          <p:cNvSpPr txBox="1"/>
          <p:nvPr/>
        </p:nvSpPr>
        <p:spPr>
          <a:xfrm>
            <a:off x="9656373" y="2276327"/>
            <a:ext cx="23477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2021</a:t>
            </a:r>
          </a:p>
        </p:txBody>
      </p:sp>
      <p:sp>
        <p:nvSpPr>
          <p:cNvPr id="21" name="TextBox 20">
            <a:extLst>
              <a:ext uri="{FF2B5EF4-FFF2-40B4-BE49-F238E27FC236}">
                <a16:creationId xmlns:a16="http://schemas.microsoft.com/office/drawing/2014/main" id="{C6515D4E-F283-409B-8FC7-9E8F2B3F29FD}"/>
              </a:ext>
            </a:extLst>
          </p:cNvPr>
          <p:cNvSpPr txBox="1"/>
          <p:nvPr/>
        </p:nvSpPr>
        <p:spPr>
          <a:xfrm rot="16200000">
            <a:off x="-1410687" y="4119632"/>
            <a:ext cx="319912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Weekly Reach (000) (1 min)</a:t>
            </a:r>
          </a:p>
        </p:txBody>
      </p:sp>
      <p:cxnSp>
        <p:nvCxnSpPr>
          <p:cNvPr id="6" name="Straight Connector 5">
            <a:extLst>
              <a:ext uri="{FF2B5EF4-FFF2-40B4-BE49-F238E27FC236}">
                <a16:creationId xmlns:a16="http://schemas.microsoft.com/office/drawing/2014/main" id="{C7563B24-B295-432A-82CF-22152CB80771}"/>
              </a:ext>
            </a:extLst>
          </p:cNvPr>
          <p:cNvCxnSpPr>
            <a:cxnSpLocks/>
          </p:cNvCxnSpPr>
          <p:nvPr/>
        </p:nvCxnSpPr>
        <p:spPr>
          <a:xfrm flipV="1">
            <a:off x="10765409" y="3129699"/>
            <a:ext cx="0" cy="2998744"/>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25DE793-E38A-4F35-9911-D54122E91416}"/>
              </a:ext>
            </a:extLst>
          </p:cNvPr>
          <p:cNvSpPr txBox="1"/>
          <p:nvPr/>
        </p:nvSpPr>
        <p:spPr>
          <a:xfrm>
            <a:off x="10124388" y="2592370"/>
            <a:ext cx="125957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Return to in-field maintenance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(w/o 3/22)</a:t>
            </a:r>
          </a:p>
        </p:txBody>
      </p:sp>
      <p:cxnSp>
        <p:nvCxnSpPr>
          <p:cNvPr id="31" name="Straight Connector 30">
            <a:extLst>
              <a:ext uri="{FF2B5EF4-FFF2-40B4-BE49-F238E27FC236}">
                <a16:creationId xmlns:a16="http://schemas.microsoft.com/office/drawing/2014/main" id="{F84030FA-5CF0-4696-8CA5-F0AA1E52B2AA}"/>
              </a:ext>
            </a:extLst>
          </p:cNvPr>
          <p:cNvCxnSpPr>
            <a:cxnSpLocks/>
          </p:cNvCxnSpPr>
          <p:nvPr/>
        </p:nvCxnSpPr>
        <p:spPr>
          <a:xfrm flipV="1">
            <a:off x="6100709" y="2922309"/>
            <a:ext cx="0" cy="321649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F05223E-BDB8-404F-A496-70C726B253EC}"/>
              </a:ext>
            </a:extLst>
          </p:cNvPr>
          <p:cNvSpPr txBox="1"/>
          <p:nvPr/>
        </p:nvSpPr>
        <p:spPr>
          <a:xfrm>
            <a:off x="5338947" y="2624695"/>
            <a:ext cx="151432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COVID impact begins</a:t>
            </a:r>
            <a:endParaRPr kumimoji="0" lang="en-US" sz="9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cxnSp>
        <p:nvCxnSpPr>
          <p:cNvPr id="22" name="Straight Connector 21">
            <a:extLst>
              <a:ext uri="{FF2B5EF4-FFF2-40B4-BE49-F238E27FC236}">
                <a16:creationId xmlns:a16="http://schemas.microsoft.com/office/drawing/2014/main" id="{6212DF1B-F0EB-403A-8B30-198C670E67FA}"/>
              </a:ext>
            </a:extLst>
          </p:cNvPr>
          <p:cNvCxnSpPr>
            <a:cxnSpLocks/>
          </p:cNvCxnSpPr>
          <p:nvPr/>
        </p:nvCxnSpPr>
        <p:spPr>
          <a:xfrm>
            <a:off x="702365" y="3849277"/>
            <a:ext cx="11301733" cy="0"/>
          </a:xfrm>
          <a:prstGeom prst="line">
            <a:avLst/>
          </a:prstGeom>
          <a:ln w="19050">
            <a:solidFill>
              <a:srgbClr val="4EBE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37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F903FE-F0A5-41F3-8ED3-0B56BDCAF814}"/>
              </a:ext>
            </a:extLst>
          </p:cNvPr>
          <p:cNvPicPr>
            <a:picLocks noChangeAspect="1"/>
          </p:cNvPicPr>
          <p:nvPr/>
        </p:nvPicPr>
        <p:blipFill>
          <a:blip r:embed="rId2">
            <a:clrChange>
              <a:clrFrom>
                <a:srgbClr val="201A62"/>
              </a:clrFrom>
              <a:clrTo>
                <a:srgbClr val="201A62">
                  <a:alpha val="0"/>
                </a:srgbClr>
              </a:clrTo>
            </a:clrChange>
          </a:blip>
          <a:stretch>
            <a:fillRect/>
          </a:stretch>
        </p:blipFill>
        <p:spPr>
          <a:xfrm>
            <a:off x="9377426" y="0"/>
            <a:ext cx="2814574" cy="1638673"/>
          </a:xfrm>
          <a:prstGeom prst="rect">
            <a:avLst/>
          </a:prstGeom>
        </p:spPr>
      </p:pic>
      <p:sp>
        <p:nvSpPr>
          <p:cNvPr id="17" name="Rectangle 16">
            <a:hlinkClick r:id="" action="ppaction://noaction"/>
            <a:extLst>
              <a:ext uri="{FF2B5EF4-FFF2-40B4-BE49-F238E27FC236}">
                <a16:creationId xmlns:a16="http://schemas.microsoft.com/office/drawing/2014/main" id="{2F769EC6-5D74-46CA-A373-BCBEB2C6A1B0}"/>
              </a:ext>
            </a:extLst>
          </p:cNvPr>
          <p:cNvSpPr/>
          <p:nvPr/>
        </p:nvSpPr>
        <p:spPr>
          <a:xfrm>
            <a:off x="296880" y="2051828"/>
            <a:ext cx="1178943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1B1464"/>
                </a:solidFill>
                <a:effectLst/>
                <a:uLnTx/>
                <a:uFillTx/>
                <a:latin typeface="Helvetica" pitchFamily="2" charset="0"/>
                <a:ea typeface="+mn-ea"/>
                <a:cs typeface="+mn-cs"/>
              </a:rPr>
              <a:t>Highest-Priority Restoration</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 </a:t>
            </a:r>
            <a:r>
              <a:rPr kumimoji="0" lang="en-US" sz="2400" b="1" i="0" u="none" strike="noStrike" kern="1200" cap="none" spc="0" normalizeH="0" baseline="0" noProof="0" dirty="0">
                <a:ln>
                  <a:noFill/>
                </a:ln>
                <a:solidFill>
                  <a:srgbClr val="00C0F3"/>
                </a:solidFill>
                <a:effectLst/>
                <a:uLnTx/>
                <a:uFillTx/>
                <a:latin typeface="Helvetica" pitchFamily="2" charset="0"/>
                <a:ea typeface="+mn-ea"/>
                <a:cs typeface="+mn-cs"/>
              </a:rPr>
              <a:t>Nielsen’s (COVID-damaged) National Panel </a:t>
            </a:r>
            <a:endParaRPr kumimoji="0" lang="en-US" sz="2400" b="1" i="1" u="sng"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8" name="Rectangle 7">
            <a:hlinkClick r:id="" action="ppaction://noaction"/>
            <a:extLst>
              <a:ext uri="{FF2B5EF4-FFF2-40B4-BE49-F238E27FC236}">
                <a16:creationId xmlns:a16="http://schemas.microsoft.com/office/drawing/2014/main" id="{A1CEF126-F007-4BD2-8E7D-772F96372CD5}"/>
              </a:ext>
            </a:extLst>
          </p:cNvPr>
          <p:cNvSpPr/>
          <p:nvPr/>
        </p:nvSpPr>
        <p:spPr>
          <a:xfrm>
            <a:off x="486783" y="3222765"/>
            <a:ext cx="11409627"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6E049C1-640E-41E0-8691-8B8465131F7C}"/>
              </a:ext>
            </a:extLst>
          </p:cNvPr>
          <p:cNvGrpSpPr/>
          <p:nvPr/>
        </p:nvGrpSpPr>
        <p:grpSpPr>
          <a:xfrm>
            <a:off x="2329990" y="2961155"/>
            <a:ext cx="9375227" cy="523220"/>
            <a:chOff x="2329990" y="2961154"/>
            <a:chExt cx="9375227" cy="523220"/>
          </a:xfrm>
        </p:grpSpPr>
        <p:sp>
          <p:nvSpPr>
            <p:cNvPr id="11" name="TextBox 10">
              <a:extLst>
                <a:ext uri="{FF2B5EF4-FFF2-40B4-BE49-F238E27FC236}">
                  <a16:creationId xmlns:a16="http://schemas.microsoft.com/office/drawing/2014/main" id="{3A61ECC6-27FE-4088-B4BC-813766063D95}"/>
                </a:ext>
              </a:extLst>
            </p:cNvPr>
            <p:cNvSpPr txBox="1"/>
            <p:nvPr/>
          </p:nvSpPr>
          <p:spPr>
            <a:xfrm>
              <a:off x="2329990" y="2961154"/>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1.</a:t>
              </a:r>
            </a:p>
          </p:txBody>
        </p:sp>
        <p:sp>
          <p:nvSpPr>
            <p:cNvPr id="12" name="Rectangle 11">
              <a:hlinkClick r:id="rId3" action="ppaction://hlinksldjump"/>
              <a:extLst>
                <a:ext uri="{FF2B5EF4-FFF2-40B4-BE49-F238E27FC236}">
                  <a16:creationId xmlns:a16="http://schemas.microsoft.com/office/drawing/2014/main" id="{FDDE11AD-08C6-442F-99A4-9B217619D876}"/>
                </a:ext>
              </a:extLst>
            </p:cNvPr>
            <p:cNvSpPr/>
            <p:nvPr/>
          </p:nvSpPr>
          <p:spPr>
            <a:xfrm>
              <a:off x="2741343" y="3022709"/>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July 2021 status of Nielsen’s national panel (seven charts)         </a:t>
              </a:r>
            </a:p>
          </p:txBody>
        </p:sp>
      </p:grpSp>
      <p:grpSp>
        <p:nvGrpSpPr>
          <p:cNvPr id="3" name="Group 2">
            <a:extLst>
              <a:ext uri="{FF2B5EF4-FFF2-40B4-BE49-F238E27FC236}">
                <a16:creationId xmlns:a16="http://schemas.microsoft.com/office/drawing/2014/main" id="{2C884C97-000B-4C3E-9CD2-5B39EE381273}"/>
              </a:ext>
            </a:extLst>
          </p:cNvPr>
          <p:cNvGrpSpPr/>
          <p:nvPr/>
        </p:nvGrpSpPr>
        <p:grpSpPr>
          <a:xfrm>
            <a:off x="2329990" y="3674880"/>
            <a:ext cx="9375227" cy="523220"/>
            <a:chOff x="2329990" y="3684430"/>
            <a:chExt cx="9375227" cy="523220"/>
          </a:xfrm>
        </p:grpSpPr>
        <p:sp>
          <p:nvSpPr>
            <p:cNvPr id="14" name="TextBox 13">
              <a:extLst>
                <a:ext uri="{FF2B5EF4-FFF2-40B4-BE49-F238E27FC236}">
                  <a16:creationId xmlns:a16="http://schemas.microsoft.com/office/drawing/2014/main" id="{CDA12108-64F2-4D78-841C-2028EA76E52D}"/>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3C8D"/>
                  </a:solidFill>
                  <a:effectLst/>
                  <a:uLnTx/>
                  <a:uFillTx/>
                  <a:latin typeface="Helvetica" pitchFamily="2" charset="0"/>
                  <a:ea typeface="+mn-ea"/>
                  <a:cs typeface="+mn-cs"/>
                </a:rPr>
                <a:t>2.</a:t>
              </a:r>
            </a:p>
          </p:txBody>
        </p:sp>
        <p:sp>
          <p:nvSpPr>
            <p:cNvPr id="15" name="Rectangle 14">
              <a:hlinkClick r:id="rId3" action="ppaction://hlinksldjump"/>
              <a:extLst>
                <a:ext uri="{FF2B5EF4-FFF2-40B4-BE49-F238E27FC236}">
                  <a16:creationId xmlns:a16="http://schemas.microsoft.com/office/drawing/2014/main" id="{554CF219-9B07-4C71-89A9-6FB7D1A295B2}"/>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Root causes of COVID-period TV undercounting </a:t>
              </a:r>
            </a:p>
          </p:txBody>
        </p:sp>
      </p:grpSp>
      <p:sp>
        <p:nvSpPr>
          <p:cNvPr id="23" name="Rectangle 22">
            <a:extLst>
              <a:ext uri="{FF2B5EF4-FFF2-40B4-BE49-F238E27FC236}">
                <a16:creationId xmlns:a16="http://schemas.microsoft.com/office/drawing/2014/main" id="{141C3209-2D15-405E-9F23-ED98FEBE88A6}"/>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10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grpSp>
        <p:nvGrpSpPr>
          <p:cNvPr id="24" name="Group 23">
            <a:extLst>
              <a:ext uri="{FF2B5EF4-FFF2-40B4-BE49-F238E27FC236}">
                <a16:creationId xmlns:a16="http://schemas.microsoft.com/office/drawing/2014/main" id="{6BB3BFFA-A92D-4E0E-AA10-6F3847A29D19}"/>
              </a:ext>
            </a:extLst>
          </p:cNvPr>
          <p:cNvGrpSpPr/>
          <p:nvPr/>
        </p:nvGrpSpPr>
        <p:grpSpPr>
          <a:xfrm>
            <a:off x="2329990" y="5102331"/>
            <a:ext cx="9375227" cy="523220"/>
            <a:chOff x="2329990" y="3684430"/>
            <a:chExt cx="9375227" cy="523220"/>
          </a:xfrm>
        </p:grpSpPr>
        <p:sp>
          <p:nvSpPr>
            <p:cNvPr id="25" name="TextBox 24">
              <a:extLst>
                <a:ext uri="{FF2B5EF4-FFF2-40B4-BE49-F238E27FC236}">
                  <a16:creationId xmlns:a16="http://schemas.microsoft.com/office/drawing/2014/main" id="{EE794A72-B016-4A57-B65D-4DAD8A3F2ECA}"/>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4.</a:t>
              </a:r>
            </a:p>
          </p:txBody>
        </p:sp>
        <p:sp>
          <p:nvSpPr>
            <p:cNvPr id="26" name="Rectangle 25">
              <a:hlinkClick r:id="rId3" action="ppaction://hlinksldjump"/>
              <a:extLst>
                <a:ext uri="{FF2B5EF4-FFF2-40B4-BE49-F238E27FC236}">
                  <a16:creationId xmlns:a16="http://schemas.microsoft.com/office/drawing/2014/main" id="{AA7B2918-12AA-492B-B931-1E4D9C864B0C}"/>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2021 Panel fixes needed for restoration of buyer/seller market confidence </a:t>
              </a:r>
            </a:p>
          </p:txBody>
        </p:sp>
      </p:grpSp>
      <p:grpSp>
        <p:nvGrpSpPr>
          <p:cNvPr id="27" name="Group 26">
            <a:extLst>
              <a:ext uri="{FF2B5EF4-FFF2-40B4-BE49-F238E27FC236}">
                <a16:creationId xmlns:a16="http://schemas.microsoft.com/office/drawing/2014/main" id="{6256B032-8A98-4F88-B2C4-3BD4FD49CDD7}"/>
              </a:ext>
            </a:extLst>
          </p:cNvPr>
          <p:cNvGrpSpPr/>
          <p:nvPr/>
        </p:nvGrpSpPr>
        <p:grpSpPr>
          <a:xfrm>
            <a:off x="2329990" y="4388605"/>
            <a:ext cx="9375227" cy="523220"/>
            <a:chOff x="2329990" y="3684430"/>
            <a:chExt cx="9375227" cy="523220"/>
          </a:xfrm>
        </p:grpSpPr>
        <p:sp>
          <p:nvSpPr>
            <p:cNvPr id="28" name="TextBox 27">
              <a:extLst>
                <a:ext uri="{FF2B5EF4-FFF2-40B4-BE49-F238E27FC236}">
                  <a16:creationId xmlns:a16="http://schemas.microsoft.com/office/drawing/2014/main" id="{C5B3EF11-EFB3-4A3C-A3AF-2D3BA7253819}"/>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3.</a:t>
              </a:r>
            </a:p>
          </p:txBody>
        </p:sp>
        <p:sp>
          <p:nvSpPr>
            <p:cNvPr id="29" name="Rectangle 28">
              <a:hlinkClick r:id="rId3" action="ppaction://hlinksldjump"/>
              <a:extLst>
                <a:ext uri="{FF2B5EF4-FFF2-40B4-BE49-F238E27FC236}">
                  <a16:creationId xmlns:a16="http://schemas.microsoft.com/office/drawing/2014/main" id="{0A7BFCC4-1031-404D-A995-B287A74D8D92}"/>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The cost of continued undercounting to the 2021 buy/sell marketplace  </a:t>
              </a:r>
            </a:p>
          </p:txBody>
        </p:sp>
      </p:grpSp>
    </p:spTree>
    <p:extLst>
      <p:ext uri="{BB962C8B-B14F-4D97-AF65-F5344CB8AC3E}">
        <p14:creationId xmlns:p14="http://schemas.microsoft.com/office/powerpoint/2010/main" val="193088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1129571-91D9-4CA1-91EB-77393D841BD3}"/>
              </a:ext>
            </a:extLst>
          </p:cNvPr>
          <p:cNvSpPr txBox="1"/>
          <p:nvPr/>
        </p:nvSpPr>
        <p:spPr>
          <a:xfrm>
            <a:off x="88777" y="126698"/>
            <a:ext cx="121032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The Root Causes of COVID-Period TV Undercounting… </a:t>
            </a:r>
          </a:p>
        </p:txBody>
      </p:sp>
      <p:sp>
        <p:nvSpPr>
          <p:cNvPr id="39" name="TextBox 38">
            <a:extLst>
              <a:ext uri="{FF2B5EF4-FFF2-40B4-BE49-F238E27FC236}">
                <a16:creationId xmlns:a16="http://schemas.microsoft.com/office/drawing/2014/main" id="{AA2939E8-488F-4B0E-B748-232F10EC9DDD}"/>
              </a:ext>
            </a:extLst>
          </p:cNvPr>
          <p:cNvSpPr txBox="1"/>
          <p:nvPr/>
        </p:nvSpPr>
        <p:spPr>
          <a:xfrm>
            <a:off x="88777" y="1132180"/>
            <a:ext cx="11999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Started with a </a:t>
            </a:r>
            <a:r>
              <a:rPr kumimoji="0" lang="en-US" sz="2400" b="0" i="0" u="none" strike="noStrike" kern="1200" cap="none" spc="0" normalizeH="0" baseline="0" noProof="0" dirty="0">
                <a:ln>
                  <a:noFill/>
                </a:ln>
                <a:solidFill>
                  <a:srgbClr val="00BFF2"/>
                </a:solidFill>
                <a:effectLst/>
                <a:uLnTx/>
                <a:uFillTx/>
                <a:latin typeface="Helvetica-Normal" pitchFamily="2" charset="0"/>
                <a:ea typeface="+mn-ea"/>
                <a:cs typeface="+mn-cs"/>
              </a:rPr>
              <a:t>reduced/degraded </a:t>
            </a: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panel:</a:t>
            </a:r>
          </a:p>
        </p:txBody>
      </p:sp>
      <p:grpSp>
        <p:nvGrpSpPr>
          <p:cNvPr id="40" name="Group 39">
            <a:extLst>
              <a:ext uri="{FF2B5EF4-FFF2-40B4-BE49-F238E27FC236}">
                <a16:creationId xmlns:a16="http://schemas.microsoft.com/office/drawing/2014/main" id="{C6F7311D-CC78-4261-83AC-08372E64A9E7}"/>
              </a:ext>
            </a:extLst>
          </p:cNvPr>
          <p:cNvGrpSpPr/>
          <p:nvPr/>
        </p:nvGrpSpPr>
        <p:grpSpPr>
          <a:xfrm>
            <a:off x="271604" y="1695335"/>
            <a:ext cx="5824395" cy="4647060"/>
            <a:chOff x="271604" y="1619188"/>
            <a:chExt cx="5824395" cy="4647060"/>
          </a:xfrm>
        </p:grpSpPr>
        <p:sp>
          <p:nvSpPr>
            <p:cNvPr id="41" name="TextBox 40">
              <a:extLst>
                <a:ext uri="{FF2B5EF4-FFF2-40B4-BE49-F238E27FC236}">
                  <a16:creationId xmlns:a16="http://schemas.microsoft.com/office/drawing/2014/main" id="{AC31C786-0F05-43AA-B5B5-432A1EEEA610}"/>
                </a:ext>
              </a:extLst>
            </p:cNvPr>
            <p:cNvSpPr txBox="1"/>
            <p:nvPr/>
          </p:nvSpPr>
          <p:spPr>
            <a:xfrm>
              <a:off x="347578" y="2929282"/>
              <a:ext cx="108984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January- </a:t>
              </a:r>
            </a:p>
          </p:txBody>
        </p:sp>
        <p:sp>
          <p:nvSpPr>
            <p:cNvPr id="42" name="TextBox 41">
              <a:extLst>
                <a:ext uri="{FF2B5EF4-FFF2-40B4-BE49-F238E27FC236}">
                  <a16:creationId xmlns:a16="http://schemas.microsoft.com/office/drawing/2014/main" id="{0137ED6B-AA30-41B4-A044-9414C69540B5}"/>
                </a:ext>
              </a:extLst>
            </p:cNvPr>
            <p:cNvSpPr txBox="1"/>
            <p:nvPr/>
          </p:nvSpPr>
          <p:spPr>
            <a:xfrm>
              <a:off x="271604" y="3335988"/>
              <a:ext cx="116581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February-  </a:t>
              </a:r>
            </a:p>
          </p:txBody>
        </p:sp>
        <p:sp>
          <p:nvSpPr>
            <p:cNvPr id="43" name="TextBox 42">
              <a:extLst>
                <a:ext uri="{FF2B5EF4-FFF2-40B4-BE49-F238E27FC236}">
                  <a16:creationId xmlns:a16="http://schemas.microsoft.com/office/drawing/2014/main" id="{5A3AB61D-F8A9-49BF-99DB-1A9BC09AC565}"/>
                </a:ext>
              </a:extLst>
            </p:cNvPr>
            <p:cNvSpPr txBox="1"/>
            <p:nvPr/>
          </p:nvSpPr>
          <p:spPr>
            <a:xfrm>
              <a:off x="271604" y="3727260"/>
              <a:ext cx="116581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March-  </a:t>
              </a:r>
            </a:p>
          </p:txBody>
        </p:sp>
        <p:grpSp>
          <p:nvGrpSpPr>
            <p:cNvPr id="44" name="Group 43">
              <a:extLst>
                <a:ext uri="{FF2B5EF4-FFF2-40B4-BE49-F238E27FC236}">
                  <a16:creationId xmlns:a16="http://schemas.microsoft.com/office/drawing/2014/main" id="{90067EBC-F390-47E5-92BC-C0F6B2EB5100}"/>
                </a:ext>
              </a:extLst>
            </p:cNvPr>
            <p:cNvGrpSpPr/>
            <p:nvPr/>
          </p:nvGrpSpPr>
          <p:grpSpPr>
            <a:xfrm>
              <a:off x="787650" y="1619188"/>
              <a:ext cx="5308349" cy="4647060"/>
              <a:chOff x="787650" y="1619188"/>
              <a:chExt cx="5308349" cy="4647060"/>
            </a:xfrm>
          </p:grpSpPr>
          <p:sp>
            <p:nvSpPr>
              <p:cNvPr id="45" name="TextBox 44">
                <a:extLst>
                  <a:ext uri="{FF2B5EF4-FFF2-40B4-BE49-F238E27FC236}">
                    <a16:creationId xmlns:a16="http://schemas.microsoft.com/office/drawing/2014/main" id="{519A63AA-33CF-4C3D-AFB0-D74A884A5CA6}"/>
                  </a:ext>
                </a:extLst>
              </p:cNvPr>
              <p:cNvSpPr txBox="1"/>
              <p:nvPr/>
            </p:nvSpPr>
            <p:spPr>
              <a:xfrm>
                <a:off x="1729211" y="1986086"/>
                <a:ext cx="2227153"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Avg. Daily Scaled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dirty="0" err="1">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Intab</a:t>
                </a:r>
                <a:r>
                  <a:rPr kumimoji="0" lang="en-US" sz="14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Counts, P2+</a:t>
                </a:r>
              </a:p>
            </p:txBody>
          </p:sp>
          <p:sp>
            <p:nvSpPr>
              <p:cNvPr id="46" name="TextBox 45">
                <a:extLst>
                  <a:ext uri="{FF2B5EF4-FFF2-40B4-BE49-F238E27FC236}">
                    <a16:creationId xmlns:a16="http://schemas.microsoft.com/office/drawing/2014/main" id="{DCC3A220-BA53-49AB-9295-59C1C4C1709C}"/>
                  </a:ext>
                </a:extLst>
              </p:cNvPr>
              <p:cNvSpPr txBox="1"/>
              <p:nvPr/>
            </p:nvSpPr>
            <p:spPr>
              <a:xfrm>
                <a:off x="1433979" y="2519441"/>
                <a:ext cx="106830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2020</a:t>
                </a:r>
              </a:p>
            </p:txBody>
          </p:sp>
          <p:sp>
            <p:nvSpPr>
              <p:cNvPr id="47" name="TextBox 46">
                <a:extLst>
                  <a:ext uri="{FF2B5EF4-FFF2-40B4-BE49-F238E27FC236}">
                    <a16:creationId xmlns:a16="http://schemas.microsoft.com/office/drawing/2014/main" id="{E8450CF9-47E8-46A9-9EE9-611FD1B3F97D}"/>
                  </a:ext>
                </a:extLst>
              </p:cNvPr>
              <p:cNvSpPr txBox="1"/>
              <p:nvPr/>
            </p:nvSpPr>
            <p:spPr>
              <a:xfrm>
                <a:off x="3152358" y="2519441"/>
                <a:ext cx="106830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2021</a:t>
                </a:r>
              </a:p>
            </p:txBody>
          </p:sp>
          <p:sp>
            <p:nvSpPr>
              <p:cNvPr id="48" name="TextBox 47">
                <a:extLst>
                  <a:ext uri="{FF2B5EF4-FFF2-40B4-BE49-F238E27FC236}">
                    <a16:creationId xmlns:a16="http://schemas.microsoft.com/office/drawing/2014/main" id="{364EC252-4400-4E15-BB45-E4F8E6EF7CF2}"/>
                  </a:ext>
                </a:extLst>
              </p:cNvPr>
              <p:cNvSpPr txBox="1"/>
              <p:nvPr/>
            </p:nvSpPr>
            <p:spPr>
              <a:xfrm>
                <a:off x="1433978" y="2944671"/>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36,357</a:t>
                </a:r>
              </a:p>
            </p:txBody>
          </p:sp>
          <p:sp>
            <p:nvSpPr>
              <p:cNvPr id="49" name="TextBox 48">
                <a:extLst>
                  <a:ext uri="{FF2B5EF4-FFF2-40B4-BE49-F238E27FC236}">
                    <a16:creationId xmlns:a16="http://schemas.microsoft.com/office/drawing/2014/main" id="{24FBA758-AEC8-4249-9036-276596C2F591}"/>
                  </a:ext>
                </a:extLst>
              </p:cNvPr>
              <p:cNvSpPr txBox="1"/>
              <p:nvPr/>
            </p:nvSpPr>
            <p:spPr>
              <a:xfrm>
                <a:off x="3152358" y="2944671"/>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29,533</a:t>
                </a:r>
              </a:p>
            </p:txBody>
          </p:sp>
          <p:sp>
            <p:nvSpPr>
              <p:cNvPr id="50" name="TextBox 49">
                <a:extLst>
                  <a:ext uri="{FF2B5EF4-FFF2-40B4-BE49-F238E27FC236}">
                    <a16:creationId xmlns:a16="http://schemas.microsoft.com/office/drawing/2014/main" id="{CF370369-1E49-45D2-89EA-3DDD50FC0F5E}"/>
                  </a:ext>
                </a:extLst>
              </p:cNvPr>
              <p:cNvSpPr txBox="1"/>
              <p:nvPr/>
            </p:nvSpPr>
            <p:spPr>
              <a:xfrm>
                <a:off x="1433978" y="3351377"/>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36,957</a:t>
                </a:r>
              </a:p>
            </p:txBody>
          </p:sp>
          <p:sp>
            <p:nvSpPr>
              <p:cNvPr id="51" name="TextBox 50">
                <a:extLst>
                  <a:ext uri="{FF2B5EF4-FFF2-40B4-BE49-F238E27FC236}">
                    <a16:creationId xmlns:a16="http://schemas.microsoft.com/office/drawing/2014/main" id="{D63FFC92-2238-4D81-BDB7-FC04D2929545}"/>
                  </a:ext>
                </a:extLst>
              </p:cNvPr>
              <p:cNvSpPr txBox="1"/>
              <p:nvPr/>
            </p:nvSpPr>
            <p:spPr>
              <a:xfrm>
                <a:off x="3152358" y="3351377"/>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29,451</a:t>
                </a:r>
              </a:p>
            </p:txBody>
          </p:sp>
          <p:sp>
            <p:nvSpPr>
              <p:cNvPr id="52" name="TextBox 51">
                <a:extLst>
                  <a:ext uri="{FF2B5EF4-FFF2-40B4-BE49-F238E27FC236}">
                    <a16:creationId xmlns:a16="http://schemas.microsoft.com/office/drawing/2014/main" id="{B08C8AF7-26BE-4611-B51F-B639F9268725}"/>
                  </a:ext>
                </a:extLst>
              </p:cNvPr>
              <p:cNvSpPr txBox="1"/>
              <p:nvPr/>
            </p:nvSpPr>
            <p:spPr>
              <a:xfrm>
                <a:off x="1433978" y="3742649"/>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36,727</a:t>
                </a:r>
              </a:p>
            </p:txBody>
          </p:sp>
          <p:sp>
            <p:nvSpPr>
              <p:cNvPr id="53" name="TextBox 52">
                <a:extLst>
                  <a:ext uri="{FF2B5EF4-FFF2-40B4-BE49-F238E27FC236}">
                    <a16:creationId xmlns:a16="http://schemas.microsoft.com/office/drawing/2014/main" id="{790E50D1-43DD-4BE6-9D2A-9DB8DD28D87F}"/>
                  </a:ext>
                </a:extLst>
              </p:cNvPr>
              <p:cNvSpPr txBox="1"/>
              <p:nvPr/>
            </p:nvSpPr>
            <p:spPr>
              <a:xfrm>
                <a:off x="3152358" y="3742649"/>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29,847</a:t>
                </a:r>
              </a:p>
            </p:txBody>
          </p:sp>
          <p:sp>
            <p:nvSpPr>
              <p:cNvPr id="54" name="TextBox 53">
                <a:extLst>
                  <a:ext uri="{FF2B5EF4-FFF2-40B4-BE49-F238E27FC236}">
                    <a16:creationId xmlns:a16="http://schemas.microsoft.com/office/drawing/2014/main" id="{33CF6D18-7FDA-4EEF-BAC6-7F450B160E57}"/>
                  </a:ext>
                </a:extLst>
              </p:cNvPr>
              <p:cNvSpPr txBox="1"/>
              <p:nvPr/>
            </p:nvSpPr>
            <p:spPr>
              <a:xfrm>
                <a:off x="2073242" y="1619188"/>
                <a:ext cx="4022757" cy="378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862"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 Quick Example:              </a:t>
                </a:r>
              </a:p>
            </p:txBody>
          </p:sp>
          <p:grpSp>
            <p:nvGrpSpPr>
              <p:cNvPr id="55" name="Group 54">
                <a:extLst>
                  <a:ext uri="{FF2B5EF4-FFF2-40B4-BE49-F238E27FC236}">
                    <a16:creationId xmlns:a16="http://schemas.microsoft.com/office/drawing/2014/main" id="{7ECE57FC-B3D3-4E65-BB73-737D775B5811}"/>
                  </a:ext>
                </a:extLst>
              </p:cNvPr>
              <p:cNvGrpSpPr/>
              <p:nvPr/>
            </p:nvGrpSpPr>
            <p:grpSpPr>
              <a:xfrm>
                <a:off x="3134251" y="2800433"/>
                <a:ext cx="950370" cy="1698510"/>
                <a:chOff x="3152358" y="2792894"/>
                <a:chExt cx="950370" cy="1698510"/>
              </a:xfrm>
            </p:grpSpPr>
            <p:sp>
              <p:nvSpPr>
                <p:cNvPr id="58" name="Oval 57">
                  <a:extLst>
                    <a:ext uri="{FF2B5EF4-FFF2-40B4-BE49-F238E27FC236}">
                      <a16:creationId xmlns:a16="http://schemas.microsoft.com/office/drawing/2014/main" id="{AD98294D-A824-4C1A-9DDC-6D936C68B250}"/>
                    </a:ext>
                  </a:extLst>
                </p:cNvPr>
                <p:cNvSpPr/>
                <p:nvPr/>
              </p:nvSpPr>
              <p:spPr>
                <a:xfrm>
                  <a:off x="3260756" y="2792894"/>
                  <a:ext cx="841972" cy="14471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9" name="Straight Connector 58">
                  <a:extLst>
                    <a:ext uri="{FF2B5EF4-FFF2-40B4-BE49-F238E27FC236}">
                      <a16:creationId xmlns:a16="http://schemas.microsoft.com/office/drawing/2014/main" id="{94F325EA-1F08-4C6E-8EC6-53CB2AB1B67E}"/>
                    </a:ext>
                  </a:extLst>
                </p:cNvPr>
                <p:cNvCxnSpPr>
                  <a:cxnSpLocks/>
                </p:cNvCxnSpPr>
                <p:nvPr/>
              </p:nvCxnSpPr>
              <p:spPr>
                <a:xfrm flipH="1">
                  <a:off x="3152358" y="4092256"/>
                  <a:ext cx="276738" cy="3991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Rectangle 2">
                <a:extLst>
                  <a:ext uri="{FF2B5EF4-FFF2-40B4-BE49-F238E27FC236}">
                    <a16:creationId xmlns:a16="http://schemas.microsoft.com/office/drawing/2014/main" id="{E4F606AE-4EF7-489D-904B-8DA721400D22}"/>
                  </a:ext>
                </a:extLst>
              </p:cNvPr>
              <p:cNvSpPr txBox="1">
                <a:spLocks noChangeArrowheads="1"/>
              </p:cNvSpPr>
              <p:nvPr/>
            </p:nvSpPr>
            <p:spPr bwMode="auto">
              <a:xfrm>
                <a:off x="787650" y="4600675"/>
                <a:ext cx="4825499" cy="605545"/>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20% panel loss leads to </a:t>
                </a:r>
                <a:r>
                  <a:rPr kumimoji="0" lang="en-US" altLang="en-US" sz="1800" b="1" i="0" u="none" strike="noStrike" kern="0" cap="none" spc="0" normalizeH="0" baseline="0" noProof="0" dirty="0">
                    <a:ln>
                      <a:noFill/>
                    </a:ln>
                    <a:solidFill>
                      <a:srgbClr val="00BFF2"/>
                    </a:solidFill>
                    <a:effectLst/>
                    <a:uLnTx/>
                    <a:uFillTx/>
                    <a:latin typeface="Helvetica" pitchFamily="2" charset="0"/>
                    <a:ea typeface="+mj-ea"/>
                    <a:cs typeface="+mj-cs"/>
                  </a:rPr>
                  <a:t>sharply increased variability/volatility</a:t>
                </a: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 due to increased weighting on fewer homes…with:  </a:t>
                </a:r>
              </a:p>
            </p:txBody>
          </p:sp>
          <p:sp>
            <p:nvSpPr>
              <p:cNvPr id="57" name="Rectangle 2">
                <a:extLst>
                  <a:ext uri="{FF2B5EF4-FFF2-40B4-BE49-F238E27FC236}">
                    <a16:creationId xmlns:a16="http://schemas.microsoft.com/office/drawing/2014/main" id="{4C64462B-A93C-408C-898E-63A0DCB9F73C}"/>
                  </a:ext>
                </a:extLst>
              </p:cNvPr>
              <p:cNvSpPr txBox="1">
                <a:spLocks noChangeArrowheads="1"/>
              </p:cNvSpPr>
              <p:nvPr/>
            </p:nvSpPr>
            <p:spPr bwMode="auto">
              <a:xfrm>
                <a:off x="1645563" y="5394026"/>
                <a:ext cx="3530852" cy="872222"/>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A much less diverse profile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A weaker TV usage profile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An older profile </a:t>
                </a:r>
              </a:p>
            </p:txBody>
          </p:sp>
        </p:grpSp>
      </p:grpSp>
      <p:sp>
        <p:nvSpPr>
          <p:cNvPr id="72" name="Rectangle 71">
            <a:extLst>
              <a:ext uri="{FF2B5EF4-FFF2-40B4-BE49-F238E27FC236}">
                <a16:creationId xmlns:a16="http://schemas.microsoft.com/office/drawing/2014/main" id="{1D2C705B-D2A9-4FB9-9E9E-6A2B202A3941}"/>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11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26" name="TextBox 25">
            <a:extLst>
              <a:ext uri="{FF2B5EF4-FFF2-40B4-BE49-F238E27FC236}">
                <a16:creationId xmlns:a16="http://schemas.microsoft.com/office/drawing/2014/main" id="{0E46A6B2-B90E-4084-892E-D97C4AB62CFD}"/>
              </a:ext>
            </a:extLst>
          </p:cNvPr>
          <p:cNvSpPr txBox="1"/>
          <p:nvPr/>
        </p:nvSpPr>
        <p:spPr>
          <a:xfrm>
            <a:off x="526244" y="6623798"/>
            <a:ext cx="116077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8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Estimates, UE and Sample Information Report, P2+. Reflects broadcast months from January – March 2020 &amp; 2021.</a:t>
            </a:r>
          </a:p>
        </p:txBody>
      </p:sp>
    </p:spTree>
    <p:extLst>
      <p:ext uri="{BB962C8B-B14F-4D97-AF65-F5344CB8AC3E}">
        <p14:creationId xmlns:p14="http://schemas.microsoft.com/office/powerpoint/2010/main" val="319671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1129571-91D9-4CA1-91EB-77393D841BD3}"/>
              </a:ext>
            </a:extLst>
          </p:cNvPr>
          <p:cNvSpPr txBox="1"/>
          <p:nvPr/>
        </p:nvSpPr>
        <p:spPr>
          <a:xfrm>
            <a:off x="88777" y="126698"/>
            <a:ext cx="121032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The Root Causes of COVID-Period TV Undercounting… </a:t>
            </a:r>
          </a:p>
        </p:txBody>
      </p:sp>
      <p:grpSp>
        <p:nvGrpSpPr>
          <p:cNvPr id="40" name="Group 39">
            <a:extLst>
              <a:ext uri="{FF2B5EF4-FFF2-40B4-BE49-F238E27FC236}">
                <a16:creationId xmlns:a16="http://schemas.microsoft.com/office/drawing/2014/main" id="{C6F7311D-CC78-4261-83AC-08372E64A9E7}"/>
              </a:ext>
            </a:extLst>
          </p:cNvPr>
          <p:cNvGrpSpPr/>
          <p:nvPr/>
        </p:nvGrpSpPr>
        <p:grpSpPr>
          <a:xfrm>
            <a:off x="271604" y="1676481"/>
            <a:ext cx="5824395" cy="4647060"/>
            <a:chOff x="271604" y="1619188"/>
            <a:chExt cx="5824395" cy="4647060"/>
          </a:xfrm>
        </p:grpSpPr>
        <p:sp>
          <p:nvSpPr>
            <p:cNvPr id="41" name="TextBox 40">
              <a:extLst>
                <a:ext uri="{FF2B5EF4-FFF2-40B4-BE49-F238E27FC236}">
                  <a16:creationId xmlns:a16="http://schemas.microsoft.com/office/drawing/2014/main" id="{AC31C786-0F05-43AA-B5B5-432A1EEEA610}"/>
                </a:ext>
              </a:extLst>
            </p:cNvPr>
            <p:cNvSpPr txBox="1"/>
            <p:nvPr/>
          </p:nvSpPr>
          <p:spPr>
            <a:xfrm>
              <a:off x="347578" y="2929282"/>
              <a:ext cx="108984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January- </a:t>
              </a:r>
            </a:p>
          </p:txBody>
        </p:sp>
        <p:sp>
          <p:nvSpPr>
            <p:cNvPr id="42" name="TextBox 41">
              <a:extLst>
                <a:ext uri="{FF2B5EF4-FFF2-40B4-BE49-F238E27FC236}">
                  <a16:creationId xmlns:a16="http://schemas.microsoft.com/office/drawing/2014/main" id="{0137ED6B-AA30-41B4-A044-9414C69540B5}"/>
                </a:ext>
              </a:extLst>
            </p:cNvPr>
            <p:cNvSpPr txBox="1"/>
            <p:nvPr/>
          </p:nvSpPr>
          <p:spPr>
            <a:xfrm>
              <a:off x="271604" y="3335988"/>
              <a:ext cx="116581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February-  </a:t>
              </a:r>
            </a:p>
          </p:txBody>
        </p:sp>
        <p:sp>
          <p:nvSpPr>
            <p:cNvPr id="43" name="TextBox 42">
              <a:extLst>
                <a:ext uri="{FF2B5EF4-FFF2-40B4-BE49-F238E27FC236}">
                  <a16:creationId xmlns:a16="http://schemas.microsoft.com/office/drawing/2014/main" id="{5A3AB61D-F8A9-49BF-99DB-1A9BC09AC565}"/>
                </a:ext>
              </a:extLst>
            </p:cNvPr>
            <p:cNvSpPr txBox="1"/>
            <p:nvPr/>
          </p:nvSpPr>
          <p:spPr>
            <a:xfrm>
              <a:off x="271604" y="3727260"/>
              <a:ext cx="116581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March-  </a:t>
              </a:r>
            </a:p>
          </p:txBody>
        </p:sp>
        <p:grpSp>
          <p:nvGrpSpPr>
            <p:cNvPr id="44" name="Group 43">
              <a:extLst>
                <a:ext uri="{FF2B5EF4-FFF2-40B4-BE49-F238E27FC236}">
                  <a16:creationId xmlns:a16="http://schemas.microsoft.com/office/drawing/2014/main" id="{90067EBC-F390-47E5-92BC-C0F6B2EB5100}"/>
                </a:ext>
              </a:extLst>
            </p:cNvPr>
            <p:cNvGrpSpPr/>
            <p:nvPr/>
          </p:nvGrpSpPr>
          <p:grpSpPr>
            <a:xfrm>
              <a:off x="787650" y="1619188"/>
              <a:ext cx="5308349" cy="4647060"/>
              <a:chOff x="787650" y="1619188"/>
              <a:chExt cx="5308349" cy="4647060"/>
            </a:xfrm>
          </p:grpSpPr>
          <p:sp>
            <p:nvSpPr>
              <p:cNvPr id="45" name="TextBox 44">
                <a:extLst>
                  <a:ext uri="{FF2B5EF4-FFF2-40B4-BE49-F238E27FC236}">
                    <a16:creationId xmlns:a16="http://schemas.microsoft.com/office/drawing/2014/main" id="{519A63AA-33CF-4C3D-AFB0-D74A884A5CA6}"/>
                  </a:ext>
                </a:extLst>
              </p:cNvPr>
              <p:cNvSpPr txBox="1"/>
              <p:nvPr/>
            </p:nvSpPr>
            <p:spPr>
              <a:xfrm>
                <a:off x="1729211" y="1986086"/>
                <a:ext cx="2227153"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Avg. Daily Scaled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dirty="0" err="1">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Intab</a:t>
                </a:r>
                <a:r>
                  <a:rPr kumimoji="0" lang="en-US" sz="14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Counts, P2+</a:t>
                </a:r>
              </a:p>
            </p:txBody>
          </p:sp>
          <p:sp>
            <p:nvSpPr>
              <p:cNvPr id="46" name="TextBox 45">
                <a:extLst>
                  <a:ext uri="{FF2B5EF4-FFF2-40B4-BE49-F238E27FC236}">
                    <a16:creationId xmlns:a16="http://schemas.microsoft.com/office/drawing/2014/main" id="{DCC3A220-BA53-49AB-9295-59C1C4C1709C}"/>
                  </a:ext>
                </a:extLst>
              </p:cNvPr>
              <p:cNvSpPr txBox="1"/>
              <p:nvPr/>
            </p:nvSpPr>
            <p:spPr>
              <a:xfrm>
                <a:off x="1433979" y="2519441"/>
                <a:ext cx="106830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2020</a:t>
                </a:r>
              </a:p>
            </p:txBody>
          </p:sp>
          <p:sp>
            <p:nvSpPr>
              <p:cNvPr id="47" name="TextBox 46">
                <a:extLst>
                  <a:ext uri="{FF2B5EF4-FFF2-40B4-BE49-F238E27FC236}">
                    <a16:creationId xmlns:a16="http://schemas.microsoft.com/office/drawing/2014/main" id="{E8450CF9-47E8-46A9-9EE9-611FD1B3F97D}"/>
                  </a:ext>
                </a:extLst>
              </p:cNvPr>
              <p:cNvSpPr txBox="1"/>
              <p:nvPr/>
            </p:nvSpPr>
            <p:spPr>
              <a:xfrm>
                <a:off x="3152358" y="2519441"/>
                <a:ext cx="106830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2021</a:t>
                </a:r>
              </a:p>
            </p:txBody>
          </p:sp>
          <p:sp>
            <p:nvSpPr>
              <p:cNvPr id="48" name="TextBox 47">
                <a:extLst>
                  <a:ext uri="{FF2B5EF4-FFF2-40B4-BE49-F238E27FC236}">
                    <a16:creationId xmlns:a16="http://schemas.microsoft.com/office/drawing/2014/main" id="{364EC252-4400-4E15-BB45-E4F8E6EF7CF2}"/>
                  </a:ext>
                </a:extLst>
              </p:cNvPr>
              <p:cNvSpPr txBox="1"/>
              <p:nvPr/>
            </p:nvSpPr>
            <p:spPr>
              <a:xfrm>
                <a:off x="1433978" y="2944671"/>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36,357</a:t>
                </a:r>
              </a:p>
            </p:txBody>
          </p:sp>
          <p:sp>
            <p:nvSpPr>
              <p:cNvPr id="49" name="TextBox 48">
                <a:extLst>
                  <a:ext uri="{FF2B5EF4-FFF2-40B4-BE49-F238E27FC236}">
                    <a16:creationId xmlns:a16="http://schemas.microsoft.com/office/drawing/2014/main" id="{24FBA758-AEC8-4249-9036-276596C2F591}"/>
                  </a:ext>
                </a:extLst>
              </p:cNvPr>
              <p:cNvSpPr txBox="1"/>
              <p:nvPr/>
            </p:nvSpPr>
            <p:spPr>
              <a:xfrm>
                <a:off x="3152358" y="2944671"/>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29,533</a:t>
                </a:r>
              </a:p>
            </p:txBody>
          </p:sp>
          <p:sp>
            <p:nvSpPr>
              <p:cNvPr id="50" name="TextBox 49">
                <a:extLst>
                  <a:ext uri="{FF2B5EF4-FFF2-40B4-BE49-F238E27FC236}">
                    <a16:creationId xmlns:a16="http://schemas.microsoft.com/office/drawing/2014/main" id="{CF370369-1E49-45D2-89EA-3DDD50FC0F5E}"/>
                  </a:ext>
                </a:extLst>
              </p:cNvPr>
              <p:cNvSpPr txBox="1"/>
              <p:nvPr/>
            </p:nvSpPr>
            <p:spPr>
              <a:xfrm>
                <a:off x="1433978" y="3351377"/>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36,957</a:t>
                </a:r>
              </a:p>
            </p:txBody>
          </p:sp>
          <p:sp>
            <p:nvSpPr>
              <p:cNvPr id="51" name="TextBox 50">
                <a:extLst>
                  <a:ext uri="{FF2B5EF4-FFF2-40B4-BE49-F238E27FC236}">
                    <a16:creationId xmlns:a16="http://schemas.microsoft.com/office/drawing/2014/main" id="{D63FFC92-2238-4D81-BDB7-FC04D2929545}"/>
                  </a:ext>
                </a:extLst>
              </p:cNvPr>
              <p:cNvSpPr txBox="1"/>
              <p:nvPr/>
            </p:nvSpPr>
            <p:spPr>
              <a:xfrm>
                <a:off x="3152358" y="3351377"/>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29,451</a:t>
                </a:r>
              </a:p>
            </p:txBody>
          </p:sp>
          <p:sp>
            <p:nvSpPr>
              <p:cNvPr id="52" name="TextBox 51">
                <a:extLst>
                  <a:ext uri="{FF2B5EF4-FFF2-40B4-BE49-F238E27FC236}">
                    <a16:creationId xmlns:a16="http://schemas.microsoft.com/office/drawing/2014/main" id="{B08C8AF7-26BE-4611-B51F-B639F9268725}"/>
                  </a:ext>
                </a:extLst>
              </p:cNvPr>
              <p:cNvSpPr txBox="1"/>
              <p:nvPr/>
            </p:nvSpPr>
            <p:spPr>
              <a:xfrm>
                <a:off x="1433978" y="3742649"/>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36,727</a:t>
                </a:r>
              </a:p>
            </p:txBody>
          </p:sp>
          <p:sp>
            <p:nvSpPr>
              <p:cNvPr id="53" name="TextBox 52">
                <a:extLst>
                  <a:ext uri="{FF2B5EF4-FFF2-40B4-BE49-F238E27FC236}">
                    <a16:creationId xmlns:a16="http://schemas.microsoft.com/office/drawing/2014/main" id="{790E50D1-43DD-4BE6-9D2A-9DB8DD28D87F}"/>
                  </a:ext>
                </a:extLst>
              </p:cNvPr>
              <p:cNvSpPr txBox="1"/>
              <p:nvPr/>
            </p:nvSpPr>
            <p:spPr>
              <a:xfrm>
                <a:off x="3152358" y="3742649"/>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29,847</a:t>
                </a:r>
              </a:p>
            </p:txBody>
          </p:sp>
          <p:sp>
            <p:nvSpPr>
              <p:cNvPr id="54" name="TextBox 53">
                <a:extLst>
                  <a:ext uri="{FF2B5EF4-FFF2-40B4-BE49-F238E27FC236}">
                    <a16:creationId xmlns:a16="http://schemas.microsoft.com/office/drawing/2014/main" id="{33CF6D18-7FDA-4EEF-BAC6-7F450B160E57}"/>
                  </a:ext>
                </a:extLst>
              </p:cNvPr>
              <p:cNvSpPr txBox="1"/>
              <p:nvPr/>
            </p:nvSpPr>
            <p:spPr>
              <a:xfrm>
                <a:off x="2073242" y="1619188"/>
                <a:ext cx="4022757" cy="378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862"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 Quick Example:              </a:t>
                </a:r>
              </a:p>
            </p:txBody>
          </p:sp>
          <p:grpSp>
            <p:nvGrpSpPr>
              <p:cNvPr id="55" name="Group 54">
                <a:extLst>
                  <a:ext uri="{FF2B5EF4-FFF2-40B4-BE49-F238E27FC236}">
                    <a16:creationId xmlns:a16="http://schemas.microsoft.com/office/drawing/2014/main" id="{7ECE57FC-B3D3-4E65-BB73-737D775B5811}"/>
                  </a:ext>
                </a:extLst>
              </p:cNvPr>
              <p:cNvGrpSpPr/>
              <p:nvPr/>
            </p:nvGrpSpPr>
            <p:grpSpPr>
              <a:xfrm>
                <a:off x="3134251" y="2800433"/>
                <a:ext cx="950370" cy="1698510"/>
                <a:chOff x="3152358" y="2792894"/>
                <a:chExt cx="950370" cy="1698510"/>
              </a:xfrm>
            </p:grpSpPr>
            <p:sp>
              <p:nvSpPr>
                <p:cNvPr id="58" name="Oval 57">
                  <a:extLst>
                    <a:ext uri="{FF2B5EF4-FFF2-40B4-BE49-F238E27FC236}">
                      <a16:creationId xmlns:a16="http://schemas.microsoft.com/office/drawing/2014/main" id="{AD98294D-A824-4C1A-9DDC-6D936C68B250}"/>
                    </a:ext>
                  </a:extLst>
                </p:cNvPr>
                <p:cNvSpPr/>
                <p:nvPr/>
              </p:nvSpPr>
              <p:spPr>
                <a:xfrm>
                  <a:off x="3260756" y="2792894"/>
                  <a:ext cx="841972" cy="14471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9" name="Straight Connector 58">
                  <a:extLst>
                    <a:ext uri="{FF2B5EF4-FFF2-40B4-BE49-F238E27FC236}">
                      <a16:creationId xmlns:a16="http://schemas.microsoft.com/office/drawing/2014/main" id="{94F325EA-1F08-4C6E-8EC6-53CB2AB1B67E}"/>
                    </a:ext>
                  </a:extLst>
                </p:cNvPr>
                <p:cNvCxnSpPr>
                  <a:cxnSpLocks/>
                </p:cNvCxnSpPr>
                <p:nvPr/>
              </p:nvCxnSpPr>
              <p:spPr>
                <a:xfrm flipH="1">
                  <a:off x="3152358" y="4092256"/>
                  <a:ext cx="276738" cy="3991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Rectangle 2">
                <a:extLst>
                  <a:ext uri="{FF2B5EF4-FFF2-40B4-BE49-F238E27FC236}">
                    <a16:creationId xmlns:a16="http://schemas.microsoft.com/office/drawing/2014/main" id="{E4F606AE-4EF7-489D-904B-8DA721400D22}"/>
                  </a:ext>
                </a:extLst>
              </p:cNvPr>
              <p:cNvSpPr txBox="1">
                <a:spLocks noChangeArrowheads="1"/>
              </p:cNvSpPr>
              <p:nvPr/>
            </p:nvSpPr>
            <p:spPr bwMode="auto">
              <a:xfrm>
                <a:off x="787650" y="4600675"/>
                <a:ext cx="4825499" cy="605545"/>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20% panel loss leads to </a:t>
                </a:r>
                <a:r>
                  <a:rPr kumimoji="0" lang="en-US" altLang="en-US" sz="1800" b="1" i="0" u="none" strike="noStrike" kern="0" cap="none" spc="0" normalizeH="0" baseline="0" noProof="0" dirty="0">
                    <a:ln>
                      <a:noFill/>
                    </a:ln>
                    <a:solidFill>
                      <a:srgbClr val="00BFF2"/>
                    </a:solidFill>
                    <a:effectLst/>
                    <a:uLnTx/>
                    <a:uFillTx/>
                    <a:latin typeface="Helvetica" pitchFamily="2" charset="0"/>
                    <a:ea typeface="+mj-ea"/>
                    <a:cs typeface="+mj-cs"/>
                  </a:rPr>
                  <a:t>sharply increased variability/volatility</a:t>
                </a: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 due to increased weighting on fewer homes…with:  </a:t>
                </a:r>
              </a:p>
            </p:txBody>
          </p:sp>
          <p:sp>
            <p:nvSpPr>
              <p:cNvPr id="57" name="Rectangle 2">
                <a:extLst>
                  <a:ext uri="{FF2B5EF4-FFF2-40B4-BE49-F238E27FC236}">
                    <a16:creationId xmlns:a16="http://schemas.microsoft.com/office/drawing/2014/main" id="{4C64462B-A93C-408C-898E-63A0DCB9F73C}"/>
                  </a:ext>
                </a:extLst>
              </p:cNvPr>
              <p:cNvSpPr txBox="1">
                <a:spLocks noChangeArrowheads="1"/>
              </p:cNvSpPr>
              <p:nvPr/>
            </p:nvSpPr>
            <p:spPr bwMode="auto">
              <a:xfrm>
                <a:off x="1645563" y="5394026"/>
                <a:ext cx="3530852" cy="872222"/>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A much less diverse profile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A weaker TV usage profile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An older profile </a:t>
                </a:r>
              </a:p>
            </p:txBody>
          </p:sp>
        </p:grpSp>
      </p:grpSp>
      <p:grpSp>
        <p:nvGrpSpPr>
          <p:cNvPr id="60" name="Group 59">
            <a:extLst>
              <a:ext uri="{FF2B5EF4-FFF2-40B4-BE49-F238E27FC236}">
                <a16:creationId xmlns:a16="http://schemas.microsoft.com/office/drawing/2014/main" id="{84F3E687-AD78-4179-B020-1F7ED5FC9B91}"/>
              </a:ext>
            </a:extLst>
          </p:cNvPr>
          <p:cNvGrpSpPr/>
          <p:nvPr/>
        </p:nvGrpSpPr>
        <p:grpSpPr>
          <a:xfrm>
            <a:off x="7503969" y="2042480"/>
            <a:ext cx="3675709" cy="1884805"/>
            <a:chOff x="7503969" y="1985187"/>
            <a:chExt cx="3675709" cy="1884805"/>
          </a:xfrm>
        </p:grpSpPr>
        <p:sp>
          <p:nvSpPr>
            <p:cNvPr id="65" name="TextBox 64">
              <a:extLst>
                <a:ext uri="{FF2B5EF4-FFF2-40B4-BE49-F238E27FC236}">
                  <a16:creationId xmlns:a16="http://schemas.microsoft.com/office/drawing/2014/main" id="{0E946817-D334-4993-A602-141F60571B63}"/>
                </a:ext>
              </a:extLst>
            </p:cNvPr>
            <p:cNvSpPr txBox="1"/>
            <p:nvPr/>
          </p:nvSpPr>
          <p:spPr>
            <a:xfrm>
              <a:off x="7503970" y="1985187"/>
              <a:ext cx="3675708"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none" strike="noStrike" kern="1200" cap="none" spc="0" normalizeH="0" baseline="0" noProof="0" dirty="0">
                  <a:ln>
                    <a:noFill/>
                  </a:ln>
                  <a:solidFill>
                    <a:srgbClr val="D555B3"/>
                  </a:solidFill>
                  <a:effectLst/>
                  <a:uLnTx/>
                  <a:uFillTx/>
                  <a:latin typeface="Helvetica" panose="020B0604020202020204" pitchFamily="34" charset="0"/>
                  <a:ea typeface="Open Sans" panose="020B0606030504020204" pitchFamily="34" charset="0"/>
                  <a:cs typeface="Helvetica" panose="020B0604020202020204" pitchFamily="34" charset="0"/>
                </a:rPr>
                <a:t>96%</a:t>
              </a: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of Those 9,478 Homes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none" strike="noStrike" kern="1200" cap="none" spc="0" normalizeH="0" baseline="0" noProof="0" dirty="0">
                  <a:ln>
                    <a:noFill/>
                  </a:ln>
                  <a:solidFill>
                    <a:srgbClr val="00BFF2"/>
                  </a:solidFill>
                  <a:effectLst/>
                  <a:uLnTx/>
                  <a:uFillTx/>
                  <a:latin typeface="Helvetica" panose="020B0604020202020204" pitchFamily="34" charset="0"/>
                  <a:ea typeface="Open Sans" panose="020B0606030504020204" pitchFamily="34" charset="0"/>
                  <a:cs typeface="Helvetica" panose="020B0604020202020204" pitchFamily="34" charset="0"/>
                </a:rPr>
                <a:t>Did Require Repairs or Removal:</a:t>
              </a: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t>
              </a:r>
            </a:p>
          </p:txBody>
        </p:sp>
        <p:sp>
          <p:nvSpPr>
            <p:cNvPr id="66" name="Rectangle 65">
              <a:hlinkClick r:id="" action="ppaction://noaction"/>
              <a:extLst>
                <a:ext uri="{FF2B5EF4-FFF2-40B4-BE49-F238E27FC236}">
                  <a16:creationId xmlns:a16="http://schemas.microsoft.com/office/drawing/2014/main" id="{6F04044C-07ED-47A5-9B5A-B49470D208E4}"/>
                </a:ext>
              </a:extLst>
            </p:cNvPr>
            <p:cNvSpPr/>
            <p:nvPr/>
          </p:nvSpPr>
          <p:spPr>
            <a:xfrm>
              <a:off x="7503969" y="2792774"/>
              <a:ext cx="3675708" cy="1077218"/>
            </a:xfrm>
            <a:prstGeom prst="rect">
              <a:avLst/>
            </a:prstGeom>
            <a:ln w="1270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itchFamily="2" charset="0"/>
                  <a:ea typeface="+mn-ea"/>
                  <a:cs typeface="+mn-cs"/>
                </a:rPr>
                <a:t>5,795 - Maintenance Performed (61%)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itchFamily="2" charset="0"/>
                  <a:ea typeface="+mn-ea"/>
                  <a:cs typeface="+mn-cs"/>
                </a:rPr>
                <a:t>2,407 - Temporarily Removed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itchFamily="2" charset="0"/>
                  <a:ea typeface="+mn-ea"/>
                  <a:cs typeface="+mn-cs"/>
                </a:rPr>
                <a:t>876 - Permanently Removed (9%)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itchFamily="2" charset="0"/>
                  <a:ea typeface="+mn-ea"/>
                  <a:cs typeface="+mn-cs"/>
                </a:rPr>
                <a:t>400 - No Action Needed (4%)    </a:t>
              </a:r>
            </a:p>
          </p:txBody>
        </p:sp>
      </p:grpSp>
      <p:grpSp>
        <p:nvGrpSpPr>
          <p:cNvPr id="67" name="Group 66">
            <a:extLst>
              <a:ext uri="{FF2B5EF4-FFF2-40B4-BE49-F238E27FC236}">
                <a16:creationId xmlns:a16="http://schemas.microsoft.com/office/drawing/2014/main" id="{C0C657DF-2830-49EF-B70B-B735A0B75B3E}"/>
              </a:ext>
            </a:extLst>
          </p:cNvPr>
          <p:cNvGrpSpPr/>
          <p:nvPr/>
        </p:nvGrpSpPr>
        <p:grpSpPr>
          <a:xfrm>
            <a:off x="7406551" y="4171920"/>
            <a:ext cx="4785449" cy="2208594"/>
            <a:chOff x="7406551" y="4114627"/>
            <a:chExt cx="4785449" cy="2208594"/>
          </a:xfrm>
        </p:grpSpPr>
        <p:sp>
          <p:nvSpPr>
            <p:cNvPr id="68" name="Rectangle 2">
              <a:extLst>
                <a:ext uri="{FF2B5EF4-FFF2-40B4-BE49-F238E27FC236}">
                  <a16:creationId xmlns:a16="http://schemas.microsoft.com/office/drawing/2014/main" id="{CD26B96C-8468-4F82-99D1-13AC3DAE1BC7}"/>
                </a:ext>
              </a:extLst>
            </p:cNvPr>
            <p:cNvSpPr txBox="1">
              <a:spLocks noChangeArrowheads="1"/>
            </p:cNvSpPr>
            <p:nvPr/>
          </p:nvSpPr>
          <p:spPr bwMode="auto">
            <a:xfrm>
              <a:off x="7406552" y="4114627"/>
              <a:ext cx="4245667" cy="399149"/>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The pre-COVID profile of the 9,478: </a:t>
              </a:r>
            </a:p>
          </p:txBody>
        </p:sp>
        <p:sp>
          <p:nvSpPr>
            <p:cNvPr id="69" name="Rectangle 2">
              <a:extLst>
                <a:ext uri="{FF2B5EF4-FFF2-40B4-BE49-F238E27FC236}">
                  <a16:creationId xmlns:a16="http://schemas.microsoft.com/office/drawing/2014/main" id="{C386C32E-0528-494A-8F0D-B0A198AB3676}"/>
                </a:ext>
              </a:extLst>
            </p:cNvPr>
            <p:cNvSpPr txBox="1">
              <a:spLocks noChangeArrowheads="1"/>
            </p:cNvSpPr>
            <p:nvPr/>
          </p:nvSpPr>
          <p:spPr bwMode="auto">
            <a:xfrm>
              <a:off x="7720921" y="4536049"/>
              <a:ext cx="3667961" cy="350107"/>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Younger, w/ robust TV usage </a:t>
              </a:r>
            </a:p>
          </p:txBody>
        </p:sp>
        <p:sp>
          <p:nvSpPr>
            <p:cNvPr id="70" name="Rectangle 2">
              <a:extLst>
                <a:ext uri="{FF2B5EF4-FFF2-40B4-BE49-F238E27FC236}">
                  <a16:creationId xmlns:a16="http://schemas.microsoft.com/office/drawing/2014/main" id="{10F8067D-3395-4427-82D3-C136167CABD9}"/>
                </a:ext>
              </a:extLst>
            </p:cNvPr>
            <p:cNvSpPr txBox="1">
              <a:spLocks noChangeArrowheads="1"/>
            </p:cNvSpPr>
            <p:nvPr/>
          </p:nvSpPr>
          <p:spPr bwMode="auto">
            <a:xfrm>
              <a:off x="7406551" y="5026803"/>
              <a:ext cx="4245667" cy="399149"/>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The COVID damage from the 9,478:</a:t>
              </a:r>
            </a:p>
          </p:txBody>
        </p:sp>
        <p:sp>
          <p:nvSpPr>
            <p:cNvPr id="71" name="Rectangle 2">
              <a:extLst>
                <a:ext uri="{FF2B5EF4-FFF2-40B4-BE49-F238E27FC236}">
                  <a16:creationId xmlns:a16="http://schemas.microsoft.com/office/drawing/2014/main" id="{9F89D843-6A12-4827-93D2-1B235068DE36}"/>
                </a:ext>
              </a:extLst>
            </p:cNvPr>
            <p:cNvSpPr txBox="1">
              <a:spLocks noChangeArrowheads="1"/>
            </p:cNvSpPr>
            <p:nvPr/>
          </p:nvSpPr>
          <p:spPr bwMode="auto">
            <a:xfrm>
              <a:off x="7720921" y="5454092"/>
              <a:ext cx="4471079" cy="869129"/>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The full range of malfunctions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Lost ability to count critical viewers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Drove </a:t>
              </a:r>
              <a:r>
                <a:rPr kumimoji="0" lang="en-US" altLang="en-US" sz="1800" b="1" i="1" u="sng" strike="noStrike" kern="0" cap="none" spc="0" normalizeH="0" baseline="0" noProof="0" dirty="0">
                  <a:ln>
                    <a:noFill/>
                  </a:ln>
                  <a:solidFill>
                    <a:srgbClr val="D555B3"/>
                  </a:solidFill>
                  <a:effectLst/>
                  <a:uLnTx/>
                  <a:uFillTx/>
                  <a:latin typeface="Helvetica" pitchFamily="2" charset="0"/>
                  <a:ea typeface="+mj-ea"/>
                  <a:cs typeface="+mj-cs"/>
                </a:rPr>
                <a:t>false</a:t>
              </a:r>
              <a:r>
                <a:rPr kumimoji="0" lang="en-US" altLang="en-US" sz="1800" b="1" i="0" u="sng" strike="noStrike" kern="0" cap="none" spc="0" normalizeH="0" baseline="0" noProof="0" dirty="0">
                  <a:ln>
                    <a:noFill/>
                  </a:ln>
                  <a:solidFill>
                    <a:srgbClr val="D555B3"/>
                  </a:solidFill>
                  <a:effectLst/>
                  <a:uLnTx/>
                  <a:uFillTx/>
                  <a:latin typeface="Helvetica" pitchFamily="2" charset="0"/>
                  <a:ea typeface="+mj-ea"/>
                  <a:cs typeface="+mj-cs"/>
                </a:rPr>
                <a:t> spikes</a:t>
              </a: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 in Zero-viewing    </a:t>
              </a:r>
            </a:p>
          </p:txBody>
        </p:sp>
      </p:grpSp>
      <p:sp>
        <p:nvSpPr>
          <p:cNvPr id="37" name="TextBox 36">
            <a:extLst>
              <a:ext uri="{FF2B5EF4-FFF2-40B4-BE49-F238E27FC236}">
                <a16:creationId xmlns:a16="http://schemas.microsoft.com/office/drawing/2014/main" id="{A2ED30D7-D799-4EED-BA1F-A88C918211CD}"/>
              </a:ext>
            </a:extLst>
          </p:cNvPr>
          <p:cNvSpPr txBox="1"/>
          <p:nvPr/>
        </p:nvSpPr>
        <p:spPr>
          <a:xfrm>
            <a:off x="88777" y="1099959"/>
            <a:ext cx="11999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The </a:t>
            </a:r>
            <a:r>
              <a:rPr kumimoji="0" lang="en-US" sz="2400" b="0" i="0" u="none" strike="noStrike" kern="1200" cap="none" spc="0" normalizeH="0" baseline="0" noProof="0" dirty="0">
                <a:ln>
                  <a:noFill/>
                </a:ln>
                <a:solidFill>
                  <a:srgbClr val="00BFF2"/>
                </a:solidFill>
                <a:effectLst/>
                <a:uLnTx/>
                <a:uFillTx/>
                <a:latin typeface="Helvetica-Normal" pitchFamily="2" charset="0"/>
                <a:ea typeface="+mn-ea"/>
                <a:cs typeface="+mn-cs"/>
              </a:rPr>
              <a:t>damage</a:t>
            </a: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 was then </a:t>
            </a:r>
            <a:r>
              <a:rPr kumimoji="0" lang="en-US" sz="2400" b="0" i="0" u="none" strike="noStrike" kern="1200" cap="none" spc="0" normalizeH="0" baseline="0" noProof="0" dirty="0">
                <a:ln>
                  <a:noFill/>
                </a:ln>
                <a:solidFill>
                  <a:srgbClr val="D555B3"/>
                </a:solidFill>
                <a:effectLst/>
                <a:uLnTx/>
                <a:uFillTx/>
                <a:latin typeface="Helvetica-Normal" pitchFamily="2" charset="0"/>
                <a:ea typeface="+mn-ea"/>
                <a:cs typeface="+mn-cs"/>
              </a:rPr>
              <a:t>compounded </a:t>
            </a: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by – </a:t>
            </a:r>
            <a:r>
              <a:rPr kumimoji="0" lang="en-US" sz="2400" b="0" i="0" u="sng" strike="noStrike" kern="1200" cap="none" spc="0" normalizeH="0" baseline="0" noProof="0" dirty="0">
                <a:ln>
                  <a:noFill/>
                </a:ln>
                <a:solidFill>
                  <a:srgbClr val="1B1464"/>
                </a:solidFill>
                <a:effectLst/>
                <a:uLnTx/>
                <a:uFillTx/>
                <a:latin typeface="Helvetica-Normal" pitchFamily="2" charset="0"/>
                <a:ea typeface="+mn-ea"/>
                <a:cs typeface="+mn-cs"/>
              </a:rPr>
              <a:t>9K of the degraded homes being </a:t>
            </a:r>
            <a:r>
              <a:rPr kumimoji="0" lang="en-US" sz="2400" b="0" i="0" u="sng" strike="noStrike" kern="1200" cap="none" spc="0" normalizeH="0" baseline="0" noProof="0" dirty="0">
                <a:ln>
                  <a:noFill/>
                </a:ln>
                <a:solidFill>
                  <a:srgbClr val="D555B3"/>
                </a:solidFill>
                <a:effectLst/>
                <a:uLnTx/>
                <a:uFillTx/>
                <a:latin typeface="Helvetica-Normal" pitchFamily="2" charset="0"/>
                <a:ea typeface="+mn-ea"/>
                <a:cs typeface="+mn-cs"/>
              </a:rPr>
              <a:t>impaired</a:t>
            </a: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 </a:t>
            </a:r>
          </a:p>
        </p:txBody>
      </p:sp>
      <p:sp>
        <p:nvSpPr>
          <p:cNvPr id="38" name="TextBox 37">
            <a:extLst>
              <a:ext uri="{FF2B5EF4-FFF2-40B4-BE49-F238E27FC236}">
                <a16:creationId xmlns:a16="http://schemas.microsoft.com/office/drawing/2014/main" id="{BDD40A8C-A1E7-4B5B-A3F8-BC0ECCAF15E8}"/>
              </a:ext>
            </a:extLst>
          </p:cNvPr>
          <p:cNvSpPr txBox="1"/>
          <p:nvPr/>
        </p:nvSpPr>
        <p:spPr>
          <a:xfrm>
            <a:off x="422777" y="6511990"/>
            <a:ext cx="109661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8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Estimates, UE and Sample Information Report, P2+. Reflects broadcast months from January – March 2020 &amp; 2021. Panel home maintenance figures based on Nielsen external communications release dated 6/3/21.</a:t>
            </a:r>
          </a:p>
        </p:txBody>
      </p:sp>
      <p:sp>
        <p:nvSpPr>
          <p:cNvPr id="39" name="Rectangle 38">
            <a:extLst>
              <a:ext uri="{FF2B5EF4-FFF2-40B4-BE49-F238E27FC236}">
                <a16:creationId xmlns:a16="http://schemas.microsoft.com/office/drawing/2014/main" id="{8F4CEB7D-3C59-4F92-A3AD-F55A9A0C2B00}"/>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12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112349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639AE0F3-EED1-44D6-9F8D-98D4F12A6B4E}"/>
              </a:ext>
            </a:extLst>
          </p:cNvPr>
          <p:cNvGrpSpPr/>
          <p:nvPr/>
        </p:nvGrpSpPr>
        <p:grpSpPr>
          <a:xfrm>
            <a:off x="7406551" y="2042484"/>
            <a:ext cx="4785449" cy="4338034"/>
            <a:chOff x="7406551" y="2278150"/>
            <a:chExt cx="4785449" cy="4338034"/>
          </a:xfrm>
        </p:grpSpPr>
        <p:sp>
          <p:nvSpPr>
            <p:cNvPr id="9" name="TextBox 8">
              <a:extLst>
                <a:ext uri="{FF2B5EF4-FFF2-40B4-BE49-F238E27FC236}">
                  <a16:creationId xmlns:a16="http://schemas.microsoft.com/office/drawing/2014/main" id="{35958AE2-2E4C-408B-A821-74DEC44BA37D}"/>
                </a:ext>
              </a:extLst>
            </p:cNvPr>
            <p:cNvSpPr txBox="1"/>
            <p:nvPr/>
          </p:nvSpPr>
          <p:spPr>
            <a:xfrm>
              <a:off x="7503970" y="2278150"/>
              <a:ext cx="3675708"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none" strike="noStrike" kern="1200" cap="none" spc="0" normalizeH="0" baseline="0" noProof="0" dirty="0">
                  <a:ln>
                    <a:noFill/>
                  </a:ln>
                  <a:solidFill>
                    <a:prstClr val="white">
                      <a:lumMod val="65000"/>
                    </a:prstClr>
                  </a:solidFill>
                  <a:effectLst/>
                  <a:uLnTx/>
                  <a:uFillTx/>
                  <a:latin typeface="Helvetica" panose="020B0604020202020204" pitchFamily="34" charset="0"/>
                  <a:ea typeface="Open Sans" panose="020B0606030504020204" pitchFamily="34" charset="0"/>
                  <a:cs typeface="Helvetica" panose="020B0604020202020204" pitchFamily="34" charset="0"/>
                </a:rPr>
                <a:t>96% of Those 9,478 Homes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none" strike="noStrike" kern="1200" cap="none" spc="0" normalizeH="0" baseline="0" noProof="0" dirty="0">
                  <a:ln>
                    <a:noFill/>
                  </a:ln>
                  <a:solidFill>
                    <a:prstClr val="white">
                      <a:lumMod val="65000"/>
                    </a:prstClr>
                  </a:solidFill>
                  <a:effectLst/>
                  <a:uLnTx/>
                  <a:uFillTx/>
                  <a:latin typeface="Helvetica" panose="020B0604020202020204" pitchFamily="34" charset="0"/>
                  <a:ea typeface="Open Sans" panose="020B0606030504020204" pitchFamily="34" charset="0"/>
                  <a:cs typeface="Helvetica" panose="020B0604020202020204" pitchFamily="34" charset="0"/>
                </a:rPr>
                <a:t>Did Require Repairs or Removal:  </a:t>
              </a:r>
            </a:p>
          </p:txBody>
        </p:sp>
        <p:sp>
          <p:nvSpPr>
            <p:cNvPr id="10" name="Rectangle 9">
              <a:hlinkClick r:id="" action="ppaction://noaction"/>
              <a:extLst>
                <a:ext uri="{FF2B5EF4-FFF2-40B4-BE49-F238E27FC236}">
                  <a16:creationId xmlns:a16="http://schemas.microsoft.com/office/drawing/2014/main" id="{817B3514-18C1-4FBD-9CD3-A2DC8FFA0DD2}"/>
                </a:ext>
              </a:extLst>
            </p:cNvPr>
            <p:cNvSpPr/>
            <p:nvPr/>
          </p:nvSpPr>
          <p:spPr>
            <a:xfrm>
              <a:off x="7503969" y="3085737"/>
              <a:ext cx="3675708" cy="1077218"/>
            </a:xfrm>
            <a:prstGeom prst="rect">
              <a:avLst/>
            </a:prstGeom>
            <a:ln w="1270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Helvetica" pitchFamily="2" charset="0"/>
                  <a:ea typeface="+mn-ea"/>
                  <a:cs typeface="+mn-cs"/>
                </a:rPr>
                <a:t>5,795 - Maintenance Performed (61%)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Helvetica" pitchFamily="2" charset="0"/>
                  <a:ea typeface="+mn-ea"/>
                  <a:cs typeface="+mn-cs"/>
                </a:rPr>
                <a:t>2,407 - Temporarily Removed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Helvetica" pitchFamily="2" charset="0"/>
                  <a:ea typeface="+mn-ea"/>
                  <a:cs typeface="+mn-cs"/>
                </a:rPr>
                <a:t>876 - Permanently Removed (9%)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Helvetica" pitchFamily="2" charset="0"/>
                  <a:ea typeface="+mn-ea"/>
                  <a:cs typeface="+mn-cs"/>
                </a:rPr>
                <a:t>400 - No Action Needed (4%)    </a:t>
              </a:r>
            </a:p>
          </p:txBody>
        </p:sp>
        <p:grpSp>
          <p:nvGrpSpPr>
            <p:cNvPr id="11" name="Group 10">
              <a:extLst>
                <a:ext uri="{FF2B5EF4-FFF2-40B4-BE49-F238E27FC236}">
                  <a16:creationId xmlns:a16="http://schemas.microsoft.com/office/drawing/2014/main" id="{3AB52229-43EE-486F-B928-CBFD7846284A}"/>
                </a:ext>
              </a:extLst>
            </p:cNvPr>
            <p:cNvGrpSpPr/>
            <p:nvPr/>
          </p:nvGrpSpPr>
          <p:grpSpPr>
            <a:xfrm>
              <a:off x="7406551" y="4407590"/>
              <a:ext cx="4785449" cy="2208594"/>
              <a:chOff x="7406551" y="4114627"/>
              <a:chExt cx="4785449" cy="2208594"/>
            </a:xfrm>
          </p:grpSpPr>
          <p:sp>
            <p:nvSpPr>
              <p:cNvPr id="12" name="Rectangle 2">
                <a:extLst>
                  <a:ext uri="{FF2B5EF4-FFF2-40B4-BE49-F238E27FC236}">
                    <a16:creationId xmlns:a16="http://schemas.microsoft.com/office/drawing/2014/main" id="{C464B61C-4C59-463A-8C32-E06400461C67}"/>
                  </a:ext>
                </a:extLst>
              </p:cNvPr>
              <p:cNvSpPr txBox="1">
                <a:spLocks noChangeArrowheads="1"/>
              </p:cNvSpPr>
              <p:nvPr/>
            </p:nvSpPr>
            <p:spPr bwMode="auto">
              <a:xfrm>
                <a:off x="7406552" y="4114627"/>
                <a:ext cx="4245667" cy="399149"/>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prstClr val="white">
                        <a:lumMod val="65000"/>
                      </a:prstClr>
                    </a:solidFill>
                    <a:effectLst/>
                    <a:uLnTx/>
                    <a:uFillTx/>
                    <a:latin typeface="Helvetica" pitchFamily="2" charset="0"/>
                    <a:ea typeface="+mj-ea"/>
                    <a:cs typeface="+mj-cs"/>
                  </a:rPr>
                  <a:t>The pre-COVID profile of the 9,478: </a:t>
                </a:r>
              </a:p>
            </p:txBody>
          </p:sp>
          <p:sp>
            <p:nvSpPr>
              <p:cNvPr id="13" name="Rectangle 2">
                <a:extLst>
                  <a:ext uri="{FF2B5EF4-FFF2-40B4-BE49-F238E27FC236}">
                    <a16:creationId xmlns:a16="http://schemas.microsoft.com/office/drawing/2014/main" id="{3F43DA62-1179-4BFC-8A55-E972E717C611}"/>
                  </a:ext>
                </a:extLst>
              </p:cNvPr>
              <p:cNvSpPr txBox="1">
                <a:spLocks noChangeArrowheads="1"/>
              </p:cNvSpPr>
              <p:nvPr/>
            </p:nvSpPr>
            <p:spPr bwMode="auto">
              <a:xfrm>
                <a:off x="7720921" y="4536049"/>
                <a:ext cx="3667961" cy="350107"/>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prstClr val="white">
                        <a:lumMod val="65000"/>
                      </a:prstClr>
                    </a:solidFill>
                    <a:effectLst/>
                    <a:uLnTx/>
                    <a:uFillTx/>
                    <a:latin typeface="Helvetica" pitchFamily="2" charset="0"/>
                    <a:ea typeface="+mj-ea"/>
                    <a:cs typeface="+mj-cs"/>
                  </a:rPr>
                  <a:t>Younger, w/ robust TV usage </a:t>
                </a:r>
              </a:p>
            </p:txBody>
          </p:sp>
          <p:sp>
            <p:nvSpPr>
              <p:cNvPr id="14" name="Rectangle 2">
                <a:extLst>
                  <a:ext uri="{FF2B5EF4-FFF2-40B4-BE49-F238E27FC236}">
                    <a16:creationId xmlns:a16="http://schemas.microsoft.com/office/drawing/2014/main" id="{C7760309-9ADC-4EDB-B5FB-74C0824CD08C}"/>
                  </a:ext>
                </a:extLst>
              </p:cNvPr>
              <p:cNvSpPr txBox="1">
                <a:spLocks noChangeArrowheads="1"/>
              </p:cNvSpPr>
              <p:nvPr/>
            </p:nvSpPr>
            <p:spPr bwMode="auto">
              <a:xfrm>
                <a:off x="7406551" y="5026803"/>
                <a:ext cx="4245667" cy="399149"/>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prstClr val="white">
                        <a:lumMod val="65000"/>
                      </a:prstClr>
                    </a:solidFill>
                    <a:effectLst/>
                    <a:uLnTx/>
                    <a:uFillTx/>
                    <a:latin typeface="Helvetica" pitchFamily="2" charset="0"/>
                    <a:ea typeface="+mj-ea"/>
                    <a:cs typeface="+mj-cs"/>
                  </a:rPr>
                  <a:t>The COVID damage from the 9,478:</a:t>
                </a:r>
              </a:p>
            </p:txBody>
          </p:sp>
          <p:sp>
            <p:nvSpPr>
              <p:cNvPr id="15" name="Rectangle 2">
                <a:extLst>
                  <a:ext uri="{FF2B5EF4-FFF2-40B4-BE49-F238E27FC236}">
                    <a16:creationId xmlns:a16="http://schemas.microsoft.com/office/drawing/2014/main" id="{C521AC80-1535-4FF5-9A8A-A0C3FE8A0A46}"/>
                  </a:ext>
                </a:extLst>
              </p:cNvPr>
              <p:cNvSpPr txBox="1">
                <a:spLocks noChangeArrowheads="1"/>
              </p:cNvSpPr>
              <p:nvPr/>
            </p:nvSpPr>
            <p:spPr bwMode="auto">
              <a:xfrm>
                <a:off x="7720921" y="5454092"/>
                <a:ext cx="4471079" cy="869129"/>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prstClr val="white">
                        <a:lumMod val="65000"/>
                      </a:prstClr>
                    </a:solidFill>
                    <a:effectLst/>
                    <a:uLnTx/>
                    <a:uFillTx/>
                    <a:latin typeface="Helvetica" pitchFamily="2" charset="0"/>
                    <a:ea typeface="+mj-ea"/>
                    <a:cs typeface="+mj-cs"/>
                  </a:rPr>
                  <a:t>The full range of malfunctions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prstClr val="white">
                        <a:lumMod val="65000"/>
                      </a:prstClr>
                    </a:solidFill>
                    <a:effectLst/>
                    <a:uLnTx/>
                    <a:uFillTx/>
                    <a:latin typeface="Helvetica" pitchFamily="2" charset="0"/>
                    <a:ea typeface="+mj-ea"/>
                    <a:cs typeface="+mj-cs"/>
                  </a:rPr>
                  <a:t>Lost ability to count critical viewers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prstClr val="white">
                        <a:lumMod val="65000"/>
                      </a:prstClr>
                    </a:solidFill>
                    <a:effectLst/>
                    <a:uLnTx/>
                    <a:uFillTx/>
                    <a:latin typeface="Helvetica" pitchFamily="2" charset="0"/>
                    <a:ea typeface="+mj-ea"/>
                    <a:cs typeface="+mj-cs"/>
                  </a:rPr>
                  <a:t>Drove </a:t>
                </a:r>
                <a:r>
                  <a:rPr kumimoji="0" lang="en-US" altLang="en-US" sz="1800" b="1" i="1" u="sng" strike="noStrike" kern="0" cap="none" spc="0" normalizeH="0" baseline="0" noProof="0" dirty="0">
                    <a:ln>
                      <a:noFill/>
                    </a:ln>
                    <a:solidFill>
                      <a:prstClr val="white">
                        <a:lumMod val="65000"/>
                      </a:prstClr>
                    </a:solidFill>
                    <a:effectLst/>
                    <a:uLnTx/>
                    <a:uFillTx/>
                    <a:latin typeface="Helvetica" pitchFamily="2" charset="0"/>
                    <a:ea typeface="+mj-ea"/>
                    <a:cs typeface="+mj-cs"/>
                  </a:rPr>
                  <a:t>false</a:t>
                </a:r>
                <a:r>
                  <a:rPr kumimoji="0" lang="en-US" altLang="en-US" sz="1800" b="1" i="0" u="sng" strike="noStrike" kern="0" cap="none" spc="0" normalizeH="0" baseline="0" noProof="0" dirty="0">
                    <a:ln>
                      <a:noFill/>
                    </a:ln>
                    <a:solidFill>
                      <a:prstClr val="white">
                        <a:lumMod val="65000"/>
                      </a:prstClr>
                    </a:solidFill>
                    <a:effectLst/>
                    <a:uLnTx/>
                    <a:uFillTx/>
                    <a:latin typeface="Helvetica" pitchFamily="2" charset="0"/>
                    <a:ea typeface="+mj-ea"/>
                    <a:cs typeface="+mj-cs"/>
                  </a:rPr>
                  <a:t> spikes</a:t>
                </a:r>
                <a:r>
                  <a:rPr kumimoji="0" lang="en-US" altLang="en-US" sz="1800" b="1" i="0" u="none" strike="noStrike" kern="0" cap="none" spc="0" normalizeH="0" baseline="0" noProof="0" dirty="0">
                    <a:ln>
                      <a:noFill/>
                    </a:ln>
                    <a:solidFill>
                      <a:prstClr val="white">
                        <a:lumMod val="65000"/>
                      </a:prstClr>
                    </a:solidFill>
                    <a:effectLst/>
                    <a:uLnTx/>
                    <a:uFillTx/>
                    <a:latin typeface="Helvetica" pitchFamily="2" charset="0"/>
                    <a:ea typeface="+mj-ea"/>
                    <a:cs typeface="+mj-cs"/>
                  </a:rPr>
                  <a:t> in Zero-viewing    </a:t>
                </a:r>
              </a:p>
            </p:txBody>
          </p:sp>
        </p:grpSp>
      </p:grpSp>
      <p:sp>
        <p:nvSpPr>
          <p:cNvPr id="16" name="TextBox 15">
            <a:extLst>
              <a:ext uri="{FF2B5EF4-FFF2-40B4-BE49-F238E27FC236}">
                <a16:creationId xmlns:a16="http://schemas.microsoft.com/office/drawing/2014/main" id="{C2AB0E2D-5903-4F7E-AD81-3C8ECE5BE8C5}"/>
              </a:ext>
            </a:extLst>
          </p:cNvPr>
          <p:cNvSpPr txBox="1"/>
          <p:nvPr/>
        </p:nvSpPr>
        <p:spPr>
          <a:xfrm>
            <a:off x="88777" y="126698"/>
            <a:ext cx="121032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The Root Causes of COVID-Period TV Undercounting… </a:t>
            </a:r>
          </a:p>
        </p:txBody>
      </p:sp>
      <p:sp>
        <p:nvSpPr>
          <p:cNvPr id="19" name="TextBox 18">
            <a:extLst>
              <a:ext uri="{FF2B5EF4-FFF2-40B4-BE49-F238E27FC236}">
                <a16:creationId xmlns:a16="http://schemas.microsoft.com/office/drawing/2014/main" id="{DF4920DC-0139-4900-AD72-2E0AAC84A63A}"/>
              </a:ext>
            </a:extLst>
          </p:cNvPr>
          <p:cNvSpPr txBox="1"/>
          <p:nvPr/>
        </p:nvSpPr>
        <p:spPr>
          <a:xfrm>
            <a:off x="88777" y="1099959"/>
            <a:ext cx="11999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Further, deeper </a:t>
            </a:r>
            <a:r>
              <a:rPr kumimoji="0" lang="en-US" sz="2400" b="0" i="0" u="none" strike="noStrike" kern="1200" cap="none" spc="0" normalizeH="0" baseline="0" noProof="0" dirty="0">
                <a:ln>
                  <a:noFill/>
                </a:ln>
                <a:solidFill>
                  <a:srgbClr val="00BFF2"/>
                </a:solidFill>
                <a:effectLst/>
                <a:uLnTx/>
                <a:uFillTx/>
                <a:latin typeface="Helvetica-Normal" pitchFamily="2" charset="0"/>
                <a:ea typeface="+mn-ea"/>
                <a:cs typeface="+mn-cs"/>
              </a:rPr>
              <a:t>damage</a:t>
            </a: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 has not been addressed: the </a:t>
            </a:r>
            <a:r>
              <a:rPr kumimoji="0" lang="en-US" sz="2400" b="0" i="0" u="sng" strike="noStrike" kern="1200" cap="none" spc="0" normalizeH="0" baseline="0" noProof="0" dirty="0">
                <a:ln>
                  <a:noFill/>
                </a:ln>
                <a:solidFill>
                  <a:srgbClr val="D555B3"/>
                </a:solidFill>
                <a:effectLst/>
                <a:uLnTx/>
                <a:uFillTx/>
                <a:latin typeface="Helvetica-Normal" pitchFamily="2" charset="0"/>
                <a:ea typeface="+mn-ea"/>
                <a:cs typeface="+mn-cs"/>
              </a:rPr>
              <a:t>other 20,000+ panel homes </a:t>
            </a:r>
            <a:r>
              <a:rPr kumimoji="0" lang="en-US" sz="2400" b="0" i="0" u="sng" strike="noStrike" kern="1200" cap="none" spc="0" normalizeH="0" baseline="0" noProof="0" dirty="0">
                <a:ln>
                  <a:noFill/>
                </a:ln>
                <a:solidFill>
                  <a:srgbClr val="1B1464"/>
                </a:solidFill>
                <a:effectLst/>
                <a:uLnTx/>
                <a:uFillTx/>
                <a:latin typeface="Helvetica-Normal" pitchFamily="2" charset="0"/>
                <a:ea typeface="+mn-ea"/>
                <a:cs typeface="+mn-cs"/>
              </a:rPr>
              <a:t> </a:t>
            </a:r>
          </a:p>
        </p:txBody>
      </p:sp>
      <p:sp>
        <p:nvSpPr>
          <p:cNvPr id="21" name="TextBox 20">
            <a:extLst>
              <a:ext uri="{FF2B5EF4-FFF2-40B4-BE49-F238E27FC236}">
                <a16:creationId xmlns:a16="http://schemas.microsoft.com/office/drawing/2014/main" id="{657D0A6C-9E8C-47DD-B321-6FC3D03C230C}"/>
              </a:ext>
            </a:extLst>
          </p:cNvPr>
          <p:cNvSpPr txBox="1"/>
          <p:nvPr/>
        </p:nvSpPr>
        <p:spPr>
          <a:xfrm>
            <a:off x="1926474" y="2996892"/>
            <a:ext cx="108984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January- </a:t>
            </a:r>
          </a:p>
        </p:txBody>
      </p:sp>
      <p:sp>
        <p:nvSpPr>
          <p:cNvPr id="22" name="TextBox 21">
            <a:extLst>
              <a:ext uri="{FF2B5EF4-FFF2-40B4-BE49-F238E27FC236}">
                <a16:creationId xmlns:a16="http://schemas.microsoft.com/office/drawing/2014/main" id="{DBEF78C9-42E1-4906-9BD8-8293636896F1}"/>
              </a:ext>
            </a:extLst>
          </p:cNvPr>
          <p:cNvSpPr txBox="1"/>
          <p:nvPr/>
        </p:nvSpPr>
        <p:spPr>
          <a:xfrm>
            <a:off x="1850500" y="3403598"/>
            <a:ext cx="116581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February-  </a:t>
            </a:r>
          </a:p>
        </p:txBody>
      </p:sp>
      <p:sp>
        <p:nvSpPr>
          <p:cNvPr id="23" name="TextBox 22">
            <a:extLst>
              <a:ext uri="{FF2B5EF4-FFF2-40B4-BE49-F238E27FC236}">
                <a16:creationId xmlns:a16="http://schemas.microsoft.com/office/drawing/2014/main" id="{83726987-E2C5-466C-8929-A08465E9C66B}"/>
              </a:ext>
            </a:extLst>
          </p:cNvPr>
          <p:cNvSpPr txBox="1"/>
          <p:nvPr/>
        </p:nvSpPr>
        <p:spPr>
          <a:xfrm>
            <a:off x="1850500" y="3794870"/>
            <a:ext cx="116581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March-  </a:t>
            </a:r>
          </a:p>
        </p:txBody>
      </p:sp>
      <p:sp>
        <p:nvSpPr>
          <p:cNvPr id="26" name="TextBox 25">
            <a:extLst>
              <a:ext uri="{FF2B5EF4-FFF2-40B4-BE49-F238E27FC236}">
                <a16:creationId xmlns:a16="http://schemas.microsoft.com/office/drawing/2014/main" id="{493D8FEB-EC76-4885-A7B6-063CEB8D9B64}"/>
              </a:ext>
            </a:extLst>
          </p:cNvPr>
          <p:cNvSpPr txBox="1"/>
          <p:nvPr/>
        </p:nvSpPr>
        <p:spPr>
          <a:xfrm>
            <a:off x="1729211" y="2043383"/>
            <a:ext cx="2227153"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Avg. Daily Scaled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dirty="0" err="1">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Intab</a:t>
            </a:r>
            <a:r>
              <a:rPr kumimoji="0" lang="en-US" sz="14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Counts, P2+</a:t>
            </a:r>
          </a:p>
        </p:txBody>
      </p:sp>
      <p:sp>
        <p:nvSpPr>
          <p:cNvPr id="28" name="TextBox 27">
            <a:extLst>
              <a:ext uri="{FF2B5EF4-FFF2-40B4-BE49-F238E27FC236}">
                <a16:creationId xmlns:a16="http://schemas.microsoft.com/office/drawing/2014/main" id="{BB87C77E-1970-49F3-8AF6-01378F2357EC}"/>
              </a:ext>
            </a:extLst>
          </p:cNvPr>
          <p:cNvSpPr txBox="1"/>
          <p:nvPr/>
        </p:nvSpPr>
        <p:spPr>
          <a:xfrm>
            <a:off x="3152358" y="2576738"/>
            <a:ext cx="106830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2021</a:t>
            </a:r>
          </a:p>
        </p:txBody>
      </p:sp>
      <p:sp>
        <p:nvSpPr>
          <p:cNvPr id="30" name="TextBox 29">
            <a:extLst>
              <a:ext uri="{FF2B5EF4-FFF2-40B4-BE49-F238E27FC236}">
                <a16:creationId xmlns:a16="http://schemas.microsoft.com/office/drawing/2014/main" id="{D4C267D3-795B-42D1-B493-8ED4E88DB3ED}"/>
              </a:ext>
            </a:extLst>
          </p:cNvPr>
          <p:cNvSpPr txBox="1"/>
          <p:nvPr/>
        </p:nvSpPr>
        <p:spPr>
          <a:xfrm>
            <a:off x="3152358" y="3001968"/>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29,533</a:t>
            </a:r>
          </a:p>
        </p:txBody>
      </p:sp>
      <p:sp>
        <p:nvSpPr>
          <p:cNvPr id="32" name="TextBox 31">
            <a:extLst>
              <a:ext uri="{FF2B5EF4-FFF2-40B4-BE49-F238E27FC236}">
                <a16:creationId xmlns:a16="http://schemas.microsoft.com/office/drawing/2014/main" id="{AE8A977C-0E06-4B5B-8709-6F5170ACAE55}"/>
              </a:ext>
            </a:extLst>
          </p:cNvPr>
          <p:cNvSpPr txBox="1"/>
          <p:nvPr/>
        </p:nvSpPr>
        <p:spPr>
          <a:xfrm>
            <a:off x="3152358" y="3408674"/>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29,451</a:t>
            </a:r>
          </a:p>
        </p:txBody>
      </p:sp>
      <p:sp>
        <p:nvSpPr>
          <p:cNvPr id="34" name="TextBox 33">
            <a:extLst>
              <a:ext uri="{FF2B5EF4-FFF2-40B4-BE49-F238E27FC236}">
                <a16:creationId xmlns:a16="http://schemas.microsoft.com/office/drawing/2014/main" id="{81314BE8-D9F8-40AD-8375-274593F62675}"/>
              </a:ext>
            </a:extLst>
          </p:cNvPr>
          <p:cNvSpPr txBox="1"/>
          <p:nvPr/>
        </p:nvSpPr>
        <p:spPr>
          <a:xfrm>
            <a:off x="3152358" y="3799946"/>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29,847</a:t>
            </a:r>
          </a:p>
        </p:txBody>
      </p:sp>
      <p:grpSp>
        <p:nvGrpSpPr>
          <p:cNvPr id="36" name="Group 35">
            <a:extLst>
              <a:ext uri="{FF2B5EF4-FFF2-40B4-BE49-F238E27FC236}">
                <a16:creationId xmlns:a16="http://schemas.microsoft.com/office/drawing/2014/main" id="{894AFDC9-8FBF-4F8A-A16B-284C81997D16}"/>
              </a:ext>
            </a:extLst>
          </p:cNvPr>
          <p:cNvGrpSpPr/>
          <p:nvPr/>
        </p:nvGrpSpPr>
        <p:grpSpPr>
          <a:xfrm>
            <a:off x="3134251" y="2857730"/>
            <a:ext cx="950370" cy="1698510"/>
            <a:chOff x="3152358" y="2792894"/>
            <a:chExt cx="950370" cy="1698510"/>
          </a:xfrm>
        </p:grpSpPr>
        <p:sp>
          <p:nvSpPr>
            <p:cNvPr id="39" name="Oval 38">
              <a:extLst>
                <a:ext uri="{FF2B5EF4-FFF2-40B4-BE49-F238E27FC236}">
                  <a16:creationId xmlns:a16="http://schemas.microsoft.com/office/drawing/2014/main" id="{F1D6C207-8F5A-4B72-892A-F0C56EDF8742}"/>
                </a:ext>
              </a:extLst>
            </p:cNvPr>
            <p:cNvSpPr/>
            <p:nvPr/>
          </p:nvSpPr>
          <p:spPr>
            <a:xfrm>
              <a:off x="3260756" y="2792894"/>
              <a:ext cx="841972" cy="14471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C08CA3B1-24AD-477D-B908-071D2F11CA61}"/>
                </a:ext>
              </a:extLst>
            </p:cNvPr>
            <p:cNvCxnSpPr>
              <a:cxnSpLocks/>
            </p:cNvCxnSpPr>
            <p:nvPr/>
          </p:nvCxnSpPr>
          <p:spPr>
            <a:xfrm flipH="1">
              <a:off x="3152358" y="4092256"/>
              <a:ext cx="276738" cy="3991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Rectangle 2">
            <a:extLst>
              <a:ext uri="{FF2B5EF4-FFF2-40B4-BE49-F238E27FC236}">
                <a16:creationId xmlns:a16="http://schemas.microsoft.com/office/drawing/2014/main" id="{5A43E851-A19E-4B97-A9C8-0DA6CEF860AD}"/>
              </a:ext>
            </a:extLst>
          </p:cNvPr>
          <p:cNvSpPr txBox="1">
            <a:spLocks noChangeArrowheads="1"/>
          </p:cNvSpPr>
          <p:nvPr/>
        </p:nvSpPr>
        <p:spPr bwMode="auto">
          <a:xfrm>
            <a:off x="539782" y="4657972"/>
            <a:ext cx="5417135" cy="605545"/>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Questions about the </a:t>
            </a:r>
            <a:r>
              <a:rPr kumimoji="0" lang="en-US" altLang="en-US" sz="1800" b="1" i="1" u="none" strike="noStrike" kern="0" cap="none" spc="0" normalizeH="0" baseline="0" noProof="0" dirty="0">
                <a:ln>
                  <a:noFill/>
                </a:ln>
                <a:solidFill>
                  <a:srgbClr val="002060"/>
                </a:solidFill>
                <a:effectLst/>
                <a:uLnTx/>
                <a:uFillTx/>
                <a:latin typeface="Helvetica" pitchFamily="2" charset="0"/>
                <a:ea typeface="+mj-ea"/>
                <a:cs typeface="+mj-cs"/>
              </a:rPr>
              <a:t>very high likelihood </a:t>
            </a: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that COVID-year damage </a:t>
            </a:r>
            <a:r>
              <a:rPr kumimoji="0" lang="en-US" altLang="en-US" sz="1800" b="1" i="0" u="none" strike="noStrike" kern="0" cap="none" spc="0" normalizeH="0" baseline="0" noProof="0" dirty="0">
                <a:ln>
                  <a:noFill/>
                </a:ln>
                <a:solidFill>
                  <a:srgbClr val="00BFF2"/>
                </a:solidFill>
                <a:effectLst/>
                <a:uLnTx/>
                <a:uFillTx/>
                <a:latin typeface="Helvetica" pitchFamily="2" charset="0"/>
                <a:ea typeface="+mj-ea"/>
                <a:cs typeface="+mj-cs"/>
              </a:rPr>
              <a:t>degraded the entire 29,000+ homes panel</a:t>
            </a: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 are being asked…    </a:t>
            </a:r>
          </a:p>
        </p:txBody>
      </p:sp>
      <p:sp>
        <p:nvSpPr>
          <p:cNvPr id="38" name="Rectangle 2">
            <a:extLst>
              <a:ext uri="{FF2B5EF4-FFF2-40B4-BE49-F238E27FC236}">
                <a16:creationId xmlns:a16="http://schemas.microsoft.com/office/drawing/2014/main" id="{7380D145-73FB-4A28-91F1-25E8F407093B}"/>
              </a:ext>
            </a:extLst>
          </p:cNvPr>
          <p:cNvSpPr txBox="1">
            <a:spLocks noChangeArrowheads="1"/>
          </p:cNvSpPr>
          <p:nvPr/>
        </p:nvSpPr>
        <p:spPr bwMode="auto">
          <a:xfrm>
            <a:off x="1645563" y="5451323"/>
            <a:ext cx="3530852" cy="872222"/>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…But NOT answered.  </a:t>
            </a:r>
          </a:p>
        </p:txBody>
      </p:sp>
      <p:sp>
        <p:nvSpPr>
          <p:cNvPr id="27" name="Rectangle 26">
            <a:extLst>
              <a:ext uri="{FF2B5EF4-FFF2-40B4-BE49-F238E27FC236}">
                <a16:creationId xmlns:a16="http://schemas.microsoft.com/office/drawing/2014/main" id="{066E396F-1A6D-4153-BDA3-433C7E5E0777}"/>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13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29" name="TextBox 28">
            <a:extLst>
              <a:ext uri="{FF2B5EF4-FFF2-40B4-BE49-F238E27FC236}">
                <a16:creationId xmlns:a16="http://schemas.microsoft.com/office/drawing/2014/main" id="{4ECA3A1A-006B-464B-AD2A-66835FBB4FA3}"/>
              </a:ext>
            </a:extLst>
          </p:cNvPr>
          <p:cNvSpPr txBox="1"/>
          <p:nvPr/>
        </p:nvSpPr>
        <p:spPr>
          <a:xfrm>
            <a:off x="422777" y="6511990"/>
            <a:ext cx="109661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8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Estimates, UE and Sample Information Report, P2+. Reflects broadcast months from January – March 2020 &amp; 2021. Panel home maintenance figures based on Nielsen external communications release dated 6/3/21.</a:t>
            </a:r>
          </a:p>
        </p:txBody>
      </p:sp>
    </p:spTree>
    <p:extLst>
      <p:ext uri="{BB962C8B-B14F-4D97-AF65-F5344CB8AC3E}">
        <p14:creationId xmlns:p14="http://schemas.microsoft.com/office/powerpoint/2010/main" val="125766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639AE0F3-EED1-44D6-9F8D-98D4F12A6B4E}"/>
              </a:ext>
            </a:extLst>
          </p:cNvPr>
          <p:cNvGrpSpPr/>
          <p:nvPr/>
        </p:nvGrpSpPr>
        <p:grpSpPr>
          <a:xfrm>
            <a:off x="7406551" y="2023625"/>
            <a:ext cx="4785449" cy="4338034"/>
            <a:chOff x="7406551" y="2278150"/>
            <a:chExt cx="4785449" cy="4338034"/>
          </a:xfrm>
        </p:grpSpPr>
        <p:sp>
          <p:nvSpPr>
            <p:cNvPr id="9" name="TextBox 8">
              <a:extLst>
                <a:ext uri="{FF2B5EF4-FFF2-40B4-BE49-F238E27FC236}">
                  <a16:creationId xmlns:a16="http://schemas.microsoft.com/office/drawing/2014/main" id="{35958AE2-2E4C-408B-A821-74DEC44BA37D}"/>
                </a:ext>
              </a:extLst>
            </p:cNvPr>
            <p:cNvSpPr txBox="1"/>
            <p:nvPr/>
          </p:nvSpPr>
          <p:spPr>
            <a:xfrm>
              <a:off x="7503970" y="2278150"/>
              <a:ext cx="3675708"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none" strike="noStrike" kern="1200" cap="none" spc="0" normalizeH="0" baseline="0" noProof="0" dirty="0">
                  <a:ln>
                    <a:noFill/>
                  </a:ln>
                  <a:solidFill>
                    <a:srgbClr val="D555B3"/>
                  </a:solidFill>
                  <a:effectLst/>
                  <a:uLnTx/>
                  <a:uFillTx/>
                  <a:latin typeface="Helvetica" panose="020B0604020202020204" pitchFamily="34" charset="0"/>
                  <a:ea typeface="Open Sans" panose="020B0606030504020204" pitchFamily="34" charset="0"/>
                  <a:cs typeface="Helvetica" panose="020B0604020202020204" pitchFamily="34" charset="0"/>
                </a:rPr>
                <a:t>96%</a:t>
              </a: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of Those 9,478 Homes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none" strike="noStrike" kern="1200" cap="none" spc="0" normalizeH="0" baseline="0" noProof="0" dirty="0">
                  <a:ln>
                    <a:noFill/>
                  </a:ln>
                  <a:solidFill>
                    <a:srgbClr val="00BFF2"/>
                  </a:solidFill>
                  <a:effectLst/>
                  <a:uLnTx/>
                  <a:uFillTx/>
                  <a:latin typeface="Helvetica" panose="020B0604020202020204" pitchFamily="34" charset="0"/>
                  <a:ea typeface="Open Sans" panose="020B0606030504020204" pitchFamily="34" charset="0"/>
                  <a:cs typeface="Helvetica" panose="020B0604020202020204" pitchFamily="34" charset="0"/>
                </a:rPr>
                <a:t>Did Require Repairs or Removal:</a:t>
              </a: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t>
              </a:r>
            </a:p>
          </p:txBody>
        </p:sp>
        <p:sp>
          <p:nvSpPr>
            <p:cNvPr id="10" name="Rectangle 9">
              <a:hlinkClick r:id="" action="ppaction://noaction"/>
              <a:extLst>
                <a:ext uri="{FF2B5EF4-FFF2-40B4-BE49-F238E27FC236}">
                  <a16:creationId xmlns:a16="http://schemas.microsoft.com/office/drawing/2014/main" id="{817B3514-18C1-4FBD-9CD3-A2DC8FFA0DD2}"/>
                </a:ext>
              </a:extLst>
            </p:cNvPr>
            <p:cNvSpPr/>
            <p:nvPr/>
          </p:nvSpPr>
          <p:spPr>
            <a:xfrm>
              <a:off x="7503969" y="3085737"/>
              <a:ext cx="3675708" cy="1077218"/>
            </a:xfrm>
            <a:prstGeom prst="rect">
              <a:avLst/>
            </a:prstGeom>
            <a:ln w="1270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itchFamily="2" charset="0"/>
                  <a:ea typeface="+mn-ea"/>
                  <a:cs typeface="+mn-cs"/>
                </a:rPr>
                <a:t>5,795 - Maintenance Performed (61%)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itchFamily="2" charset="0"/>
                  <a:ea typeface="+mn-ea"/>
                  <a:cs typeface="+mn-cs"/>
                </a:rPr>
                <a:t>2,407 - Temporarily Removed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itchFamily="2" charset="0"/>
                  <a:ea typeface="+mn-ea"/>
                  <a:cs typeface="+mn-cs"/>
                </a:rPr>
                <a:t>876 - Permanently Removed (9%)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itchFamily="2" charset="0"/>
                  <a:ea typeface="+mn-ea"/>
                  <a:cs typeface="+mn-cs"/>
                </a:rPr>
                <a:t>400 - No Action Needed (4%)    </a:t>
              </a:r>
            </a:p>
          </p:txBody>
        </p:sp>
        <p:grpSp>
          <p:nvGrpSpPr>
            <p:cNvPr id="11" name="Group 10">
              <a:extLst>
                <a:ext uri="{FF2B5EF4-FFF2-40B4-BE49-F238E27FC236}">
                  <a16:creationId xmlns:a16="http://schemas.microsoft.com/office/drawing/2014/main" id="{3AB52229-43EE-486F-B928-CBFD7846284A}"/>
                </a:ext>
              </a:extLst>
            </p:cNvPr>
            <p:cNvGrpSpPr/>
            <p:nvPr/>
          </p:nvGrpSpPr>
          <p:grpSpPr>
            <a:xfrm>
              <a:off x="7406551" y="4407590"/>
              <a:ext cx="4785449" cy="2208594"/>
              <a:chOff x="7406551" y="4114627"/>
              <a:chExt cx="4785449" cy="2208594"/>
            </a:xfrm>
          </p:grpSpPr>
          <p:sp>
            <p:nvSpPr>
              <p:cNvPr id="12" name="Rectangle 2">
                <a:extLst>
                  <a:ext uri="{FF2B5EF4-FFF2-40B4-BE49-F238E27FC236}">
                    <a16:creationId xmlns:a16="http://schemas.microsoft.com/office/drawing/2014/main" id="{C464B61C-4C59-463A-8C32-E06400461C67}"/>
                  </a:ext>
                </a:extLst>
              </p:cNvPr>
              <p:cNvSpPr txBox="1">
                <a:spLocks noChangeArrowheads="1"/>
              </p:cNvSpPr>
              <p:nvPr/>
            </p:nvSpPr>
            <p:spPr bwMode="auto">
              <a:xfrm>
                <a:off x="7406552" y="4114627"/>
                <a:ext cx="4245667" cy="399149"/>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The pre-COVID profile of the 9,478: </a:t>
                </a:r>
              </a:p>
            </p:txBody>
          </p:sp>
          <p:sp>
            <p:nvSpPr>
              <p:cNvPr id="13" name="Rectangle 2">
                <a:extLst>
                  <a:ext uri="{FF2B5EF4-FFF2-40B4-BE49-F238E27FC236}">
                    <a16:creationId xmlns:a16="http://schemas.microsoft.com/office/drawing/2014/main" id="{3F43DA62-1179-4BFC-8A55-E972E717C611}"/>
                  </a:ext>
                </a:extLst>
              </p:cNvPr>
              <p:cNvSpPr txBox="1">
                <a:spLocks noChangeArrowheads="1"/>
              </p:cNvSpPr>
              <p:nvPr/>
            </p:nvSpPr>
            <p:spPr bwMode="auto">
              <a:xfrm>
                <a:off x="7720921" y="4536049"/>
                <a:ext cx="3667961" cy="350107"/>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Younger, w/ robust TV usage </a:t>
                </a:r>
              </a:p>
            </p:txBody>
          </p:sp>
          <p:sp>
            <p:nvSpPr>
              <p:cNvPr id="14" name="Rectangle 2">
                <a:extLst>
                  <a:ext uri="{FF2B5EF4-FFF2-40B4-BE49-F238E27FC236}">
                    <a16:creationId xmlns:a16="http://schemas.microsoft.com/office/drawing/2014/main" id="{C7760309-9ADC-4EDB-B5FB-74C0824CD08C}"/>
                  </a:ext>
                </a:extLst>
              </p:cNvPr>
              <p:cNvSpPr txBox="1">
                <a:spLocks noChangeArrowheads="1"/>
              </p:cNvSpPr>
              <p:nvPr/>
            </p:nvSpPr>
            <p:spPr bwMode="auto">
              <a:xfrm>
                <a:off x="7406551" y="5026803"/>
                <a:ext cx="4245667" cy="399149"/>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The COVID damage from the 9,478:</a:t>
                </a:r>
              </a:p>
            </p:txBody>
          </p:sp>
          <p:sp>
            <p:nvSpPr>
              <p:cNvPr id="15" name="Rectangle 2">
                <a:extLst>
                  <a:ext uri="{FF2B5EF4-FFF2-40B4-BE49-F238E27FC236}">
                    <a16:creationId xmlns:a16="http://schemas.microsoft.com/office/drawing/2014/main" id="{C521AC80-1535-4FF5-9A8A-A0C3FE8A0A46}"/>
                  </a:ext>
                </a:extLst>
              </p:cNvPr>
              <p:cNvSpPr txBox="1">
                <a:spLocks noChangeArrowheads="1"/>
              </p:cNvSpPr>
              <p:nvPr/>
            </p:nvSpPr>
            <p:spPr bwMode="auto">
              <a:xfrm>
                <a:off x="7720921" y="5454092"/>
                <a:ext cx="4471079" cy="869129"/>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The full range of malfunctions</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Lost ability to count critical viewers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Drove </a:t>
                </a:r>
                <a:r>
                  <a:rPr kumimoji="0" lang="en-US" altLang="en-US" sz="1800" b="1" i="1" u="sng" strike="noStrike" kern="0" cap="none" spc="0" normalizeH="0" baseline="0" noProof="0" dirty="0">
                    <a:ln>
                      <a:noFill/>
                    </a:ln>
                    <a:solidFill>
                      <a:srgbClr val="D555B3"/>
                    </a:solidFill>
                    <a:effectLst/>
                    <a:uLnTx/>
                    <a:uFillTx/>
                    <a:latin typeface="Helvetica" pitchFamily="2" charset="0"/>
                    <a:ea typeface="+mj-ea"/>
                    <a:cs typeface="+mj-cs"/>
                  </a:rPr>
                  <a:t>false</a:t>
                </a:r>
                <a:r>
                  <a:rPr kumimoji="0" lang="en-US" altLang="en-US" sz="1800" b="1" i="0" u="sng" strike="noStrike" kern="0" cap="none" spc="0" normalizeH="0" baseline="0" noProof="0" dirty="0">
                    <a:ln>
                      <a:noFill/>
                    </a:ln>
                    <a:solidFill>
                      <a:srgbClr val="D555B3"/>
                    </a:solidFill>
                    <a:effectLst/>
                    <a:uLnTx/>
                    <a:uFillTx/>
                    <a:latin typeface="Helvetica" pitchFamily="2" charset="0"/>
                    <a:ea typeface="+mj-ea"/>
                    <a:cs typeface="+mj-cs"/>
                  </a:rPr>
                  <a:t> spikes</a:t>
                </a: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 in Zero-viewing    </a:t>
                </a:r>
              </a:p>
            </p:txBody>
          </p:sp>
        </p:grpSp>
      </p:grpSp>
      <p:sp>
        <p:nvSpPr>
          <p:cNvPr id="17" name="TextBox 16">
            <a:extLst>
              <a:ext uri="{FF2B5EF4-FFF2-40B4-BE49-F238E27FC236}">
                <a16:creationId xmlns:a16="http://schemas.microsoft.com/office/drawing/2014/main" id="{A113FFE8-2FFD-416C-B72C-E60D70CF5DDF}"/>
              </a:ext>
            </a:extLst>
          </p:cNvPr>
          <p:cNvSpPr txBox="1"/>
          <p:nvPr/>
        </p:nvSpPr>
        <p:spPr>
          <a:xfrm>
            <a:off x="88777" y="1134252"/>
            <a:ext cx="117087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 The May 2021 maintenance performed by Nielsen on these homes:  </a:t>
            </a:r>
          </a:p>
        </p:txBody>
      </p:sp>
      <p:sp>
        <p:nvSpPr>
          <p:cNvPr id="16" name="TextBox 15">
            <a:extLst>
              <a:ext uri="{FF2B5EF4-FFF2-40B4-BE49-F238E27FC236}">
                <a16:creationId xmlns:a16="http://schemas.microsoft.com/office/drawing/2014/main" id="{248240CD-8956-4EE1-9B52-EF9BF7975481}"/>
              </a:ext>
            </a:extLst>
          </p:cNvPr>
          <p:cNvSpPr txBox="1"/>
          <p:nvPr/>
        </p:nvSpPr>
        <p:spPr>
          <a:xfrm>
            <a:off x="88777" y="126698"/>
            <a:ext cx="121032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The Root Causes of COVID-Period TV Undercounting… </a:t>
            </a:r>
          </a:p>
        </p:txBody>
      </p:sp>
      <p:sp>
        <p:nvSpPr>
          <p:cNvPr id="18" name="Rectangle 17">
            <a:extLst>
              <a:ext uri="{FF2B5EF4-FFF2-40B4-BE49-F238E27FC236}">
                <a16:creationId xmlns:a16="http://schemas.microsoft.com/office/drawing/2014/main" id="{78EA8064-2328-4044-A508-74441A3ED157}"/>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14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8A755EE0-1016-4A11-B102-CBC25EC7C455}"/>
              </a:ext>
            </a:extLst>
          </p:cNvPr>
          <p:cNvSpPr txBox="1"/>
          <p:nvPr/>
        </p:nvSpPr>
        <p:spPr>
          <a:xfrm>
            <a:off x="422777" y="6606260"/>
            <a:ext cx="1096610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Panel home maintenance figures based on Nielsen external communications release dated 6/3/21.</a:t>
            </a:r>
          </a:p>
        </p:txBody>
      </p:sp>
    </p:spTree>
    <p:extLst>
      <p:ext uri="{BB962C8B-B14F-4D97-AF65-F5344CB8AC3E}">
        <p14:creationId xmlns:p14="http://schemas.microsoft.com/office/powerpoint/2010/main" val="18496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B5444FA-1497-4A71-8872-6F7267D10FC8}"/>
              </a:ext>
            </a:extLst>
          </p:cNvPr>
          <p:cNvSpPr txBox="1"/>
          <p:nvPr/>
        </p:nvSpPr>
        <p:spPr>
          <a:xfrm>
            <a:off x="0" y="1158444"/>
            <a:ext cx="117087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1B1464"/>
                </a:solidFill>
                <a:effectLst/>
                <a:uLnTx/>
                <a:uFillTx/>
                <a:latin typeface="Helvetica-Normal" pitchFamily="2" charset="0"/>
                <a:ea typeface="+mn-ea"/>
                <a:cs typeface="+mn-cs"/>
              </a:rPr>
              <a:t> </a:t>
            </a:r>
            <a:r>
              <a:rPr kumimoji="0" lang="en-US" sz="2400" b="0" i="1" u="none" strike="noStrike" kern="1200" cap="none" spc="0" normalizeH="0" baseline="0" noProof="0" dirty="0">
                <a:ln>
                  <a:noFill/>
                </a:ln>
                <a:solidFill>
                  <a:srgbClr val="D555B3"/>
                </a:solidFill>
                <a:effectLst/>
                <a:uLnTx/>
                <a:uFillTx/>
                <a:latin typeface="Helvetica-Normal" pitchFamily="2" charset="0"/>
                <a:ea typeface="+mn-ea"/>
                <a:cs typeface="+mn-cs"/>
              </a:rPr>
              <a:t>Did NOT “Fix” </a:t>
            </a:r>
            <a:r>
              <a:rPr kumimoji="0" lang="en-US" sz="2400" b="0" i="1" u="none" strike="noStrike" kern="1200" cap="none" spc="0" normalizeH="0" baseline="0" noProof="0" dirty="0">
                <a:ln>
                  <a:noFill/>
                </a:ln>
                <a:solidFill>
                  <a:srgbClr val="1B1464"/>
                </a:solidFill>
                <a:effectLst/>
                <a:uLnTx/>
                <a:uFillTx/>
                <a:latin typeface="Helvetica-Normal" pitchFamily="2" charset="0"/>
                <a:ea typeface="+mn-ea"/>
                <a:cs typeface="+mn-cs"/>
              </a:rPr>
              <a:t>the COVID-damaged Nielsen national panel:   </a:t>
            </a:r>
            <a:endPar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endParaRPr>
          </a:p>
        </p:txBody>
      </p:sp>
      <p:sp>
        <p:nvSpPr>
          <p:cNvPr id="19" name="TextBox 18">
            <a:extLst>
              <a:ext uri="{FF2B5EF4-FFF2-40B4-BE49-F238E27FC236}">
                <a16:creationId xmlns:a16="http://schemas.microsoft.com/office/drawing/2014/main" id="{55A19A2C-EE0D-40AD-B284-F8E48E4E007C}"/>
              </a:ext>
            </a:extLst>
          </p:cNvPr>
          <p:cNvSpPr txBox="1"/>
          <p:nvPr/>
        </p:nvSpPr>
        <p:spPr>
          <a:xfrm>
            <a:off x="347578" y="3090268"/>
            <a:ext cx="108984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January- </a:t>
            </a:r>
          </a:p>
        </p:txBody>
      </p:sp>
      <p:sp>
        <p:nvSpPr>
          <p:cNvPr id="21" name="TextBox 20">
            <a:extLst>
              <a:ext uri="{FF2B5EF4-FFF2-40B4-BE49-F238E27FC236}">
                <a16:creationId xmlns:a16="http://schemas.microsoft.com/office/drawing/2014/main" id="{6EB9291D-60E0-453C-94B7-2C616AC361C2}"/>
              </a:ext>
            </a:extLst>
          </p:cNvPr>
          <p:cNvSpPr txBox="1"/>
          <p:nvPr/>
        </p:nvSpPr>
        <p:spPr>
          <a:xfrm>
            <a:off x="271604" y="3496974"/>
            <a:ext cx="116581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February-  </a:t>
            </a:r>
          </a:p>
        </p:txBody>
      </p:sp>
      <p:sp>
        <p:nvSpPr>
          <p:cNvPr id="22" name="TextBox 21">
            <a:extLst>
              <a:ext uri="{FF2B5EF4-FFF2-40B4-BE49-F238E27FC236}">
                <a16:creationId xmlns:a16="http://schemas.microsoft.com/office/drawing/2014/main" id="{130D43B5-1AB1-40ED-809C-08FD6FA8456A}"/>
              </a:ext>
            </a:extLst>
          </p:cNvPr>
          <p:cNvSpPr txBox="1"/>
          <p:nvPr/>
        </p:nvSpPr>
        <p:spPr>
          <a:xfrm>
            <a:off x="271604" y="3888246"/>
            <a:ext cx="116581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March-  </a:t>
            </a:r>
          </a:p>
        </p:txBody>
      </p:sp>
      <p:sp>
        <p:nvSpPr>
          <p:cNvPr id="25" name="TextBox 24">
            <a:extLst>
              <a:ext uri="{FF2B5EF4-FFF2-40B4-BE49-F238E27FC236}">
                <a16:creationId xmlns:a16="http://schemas.microsoft.com/office/drawing/2014/main" id="{6C33C0FF-DC7B-4F97-8F0A-1DFABF3C4E3E}"/>
              </a:ext>
            </a:extLst>
          </p:cNvPr>
          <p:cNvSpPr txBox="1"/>
          <p:nvPr/>
        </p:nvSpPr>
        <p:spPr>
          <a:xfrm>
            <a:off x="1729211" y="2147072"/>
            <a:ext cx="2227153"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Avg. Daily Scaled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dirty="0" err="1">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Intab</a:t>
            </a:r>
            <a:r>
              <a:rPr kumimoji="0" lang="en-US" sz="14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Counts, P2+</a:t>
            </a:r>
          </a:p>
        </p:txBody>
      </p:sp>
      <p:sp>
        <p:nvSpPr>
          <p:cNvPr id="26" name="TextBox 25">
            <a:extLst>
              <a:ext uri="{FF2B5EF4-FFF2-40B4-BE49-F238E27FC236}">
                <a16:creationId xmlns:a16="http://schemas.microsoft.com/office/drawing/2014/main" id="{19A41494-41F7-4C33-B751-6E912BFDF63C}"/>
              </a:ext>
            </a:extLst>
          </p:cNvPr>
          <p:cNvSpPr txBox="1"/>
          <p:nvPr/>
        </p:nvSpPr>
        <p:spPr>
          <a:xfrm>
            <a:off x="1433979" y="2680427"/>
            <a:ext cx="106830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2020</a:t>
            </a:r>
          </a:p>
        </p:txBody>
      </p:sp>
      <p:sp>
        <p:nvSpPr>
          <p:cNvPr id="27" name="TextBox 26">
            <a:extLst>
              <a:ext uri="{FF2B5EF4-FFF2-40B4-BE49-F238E27FC236}">
                <a16:creationId xmlns:a16="http://schemas.microsoft.com/office/drawing/2014/main" id="{C349AC3D-5C2D-44F2-9EEF-BBC2055891B5}"/>
              </a:ext>
            </a:extLst>
          </p:cNvPr>
          <p:cNvSpPr txBox="1"/>
          <p:nvPr/>
        </p:nvSpPr>
        <p:spPr>
          <a:xfrm>
            <a:off x="3152358" y="2680427"/>
            <a:ext cx="106830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2021</a:t>
            </a:r>
          </a:p>
        </p:txBody>
      </p:sp>
      <p:sp>
        <p:nvSpPr>
          <p:cNvPr id="28" name="TextBox 27">
            <a:extLst>
              <a:ext uri="{FF2B5EF4-FFF2-40B4-BE49-F238E27FC236}">
                <a16:creationId xmlns:a16="http://schemas.microsoft.com/office/drawing/2014/main" id="{2B4AD880-5A4E-4EB0-861E-03ED74940217}"/>
              </a:ext>
            </a:extLst>
          </p:cNvPr>
          <p:cNvSpPr txBox="1"/>
          <p:nvPr/>
        </p:nvSpPr>
        <p:spPr>
          <a:xfrm>
            <a:off x="1433978" y="3105657"/>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36,357</a:t>
            </a:r>
          </a:p>
        </p:txBody>
      </p:sp>
      <p:sp>
        <p:nvSpPr>
          <p:cNvPr id="29" name="TextBox 28">
            <a:extLst>
              <a:ext uri="{FF2B5EF4-FFF2-40B4-BE49-F238E27FC236}">
                <a16:creationId xmlns:a16="http://schemas.microsoft.com/office/drawing/2014/main" id="{29C9C186-28EA-4E06-B05C-6A76E9FC7333}"/>
              </a:ext>
            </a:extLst>
          </p:cNvPr>
          <p:cNvSpPr txBox="1"/>
          <p:nvPr/>
        </p:nvSpPr>
        <p:spPr>
          <a:xfrm>
            <a:off x="3152358" y="3105657"/>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29,533</a:t>
            </a:r>
          </a:p>
        </p:txBody>
      </p:sp>
      <p:sp>
        <p:nvSpPr>
          <p:cNvPr id="30" name="TextBox 29">
            <a:extLst>
              <a:ext uri="{FF2B5EF4-FFF2-40B4-BE49-F238E27FC236}">
                <a16:creationId xmlns:a16="http://schemas.microsoft.com/office/drawing/2014/main" id="{7AE5AD91-9004-439F-B653-14E61A7D4069}"/>
              </a:ext>
            </a:extLst>
          </p:cNvPr>
          <p:cNvSpPr txBox="1"/>
          <p:nvPr/>
        </p:nvSpPr>
        <p:spPr>
          <a:xfrm>
            <a:off x="1433978" y="3512363"/>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36,957</a:t>
            </a:r>
          </a:p>
        </p:txBody>
      </p:sp>
      <p:sp>
        <p:nvSpPr>
          <p:cNvPr id="31" name="TextBox 30">
            <a:extLst>
              <a:ext uri="{FF2B5EF4-FFF2-40B4-BE49-F238E27FC236}">
                <a16:creationId xmlns:a16="http://schemas.microsoft.com/office/drawing/2014/main" id="{6AD70022-64BE-4502-8E84-8942B22F1A6C}"/>
              </a:ext>
            </a:extLst>
          </p:cNvPr>
          <p:cNvSpPr txBox="1"/>
          <p:nvPr/>
        </p:nvSpPr>
        <p:spPr>
          <a:xfrm>
            <a:off x="3152358" y="3512363"/>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29,451</a:t>
            </a:r>
          </a:p>
        </p:txBody>
      </p:sp>
      <p:sp>
        <p:nvSpPr>
          <p:cNvPr id="32" name="TextBox 31">
            <a:extLst>
              <a:ext uri="{FF2B5EF4-FFF2-40B4-BE49-F238E27FC236}">
                <a16:creationId xmlns:a16="http://schemas.microsoft.com/office/drawing/2014/main" id="{13017A7F-AB6E-4CBB-A797-9CE0F4A29A92}"/>
              </a:ext>
            </a:extLst>
          </p:cNvPr>
          <p:cNvSpPr txBox="1"/>
          <p:nvPr/>
        </p:nvSpPr>
        <p:spPr>
          <a:xfrm>
            <a:off x="1433978" y="3903635"/>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36,727</a:t>
            </a:r>
          </a:p>
        </p:txBody>
      </p:sp>
      <p:sp>
        <p:nvSpPr>
          <p:cNvPr id="33" name="TextBox 32">
            <a:extLst>
              <a:ext uri="{FF2B5EF4-FFF2-40B4-BE49-F238E27FC236}">
                <a16:creationId xmlns:a16="http://schemas.microsoft.com/office/drawing/2014/main" id="{578423AF-A84E-497C-BF4E-077E64D128B8}"/>
              </a:ext>
            </a:extLst>
          </p:cNvPr>
          <p:cNvSpPr txBox="1"/>
          <p:nvPr/>
        </p:nvSpPr>
        <p:spPr>
          <a:xfrm>
            <a:off x="3152358" y="3903635"/>
            <a:ext cx="10683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29,847</a:t>
            </a:r>
          </a:p>
        </p:txBody>
      </p:sp>
      <p:sp>
        <p:nvSpPr>
          <p:cNvPr id="34" name="TextBox 33">
            <a:extLst>
              <a:ext uri="{FF2B5EF4-FFF2-40B4-BE49-F238E27FC236}">
                <a16:creationId xmlns:a16="http://schemas.microsoft.com/office/drawing/2014/main" id="{BEAD7344-F906-4E9A-97ED-1AD38EC2C984}"/>
              </a:ext>
            </a:extLst>
          </p:cNvPr>
          <p:cNvSpPr txBox="1"/>
          <p:nvPr/>
        </p:nvSpPr>
        <p:spPr>
          <a:xfrm>
            <a:off x="2073242" y="1780174"/>
            <a:ext cx="4022757" cy="378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862"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 Quick Example:              </a:t>
            </a:r>
          </a:p>
        </p:txBody>
      </p:sp>
      <p:grpSp>
        <p:nvGrpSpPr>
          <p:cNvPr id="35" name="Group 34">
            <a:extLst>
              <a:ext uri="{FF2B5EF4-FFF2-40B4-BE49-F238E27FC236}">
                <a16:creationId xmlns:a16="http://schemas.microsoft.com/office/drawing/2014/main" id="{E4297CFC-FA6B-4C12-A95A-8D722DA6A94C}"/>
              </a:ext>
            </a:extLst>
          </p:cNvPr>
          <p:cNvGrpSpPr/>
          <p:nvPr/>
        </p:nvGrpSpPr>
        <p:grpSpPr>
          <a:xfrm>
            <a:off x="3134251" y="2961419"/>
            <a:ext cx="950370" cy="1698510"/>
            <a:chOff x="3152358" y="2792894"/>
            <a:chExt cx="950370" cy="1698510"/>
          </a:xfrm>
        </p:grpSpPr>
        <p:sp>
          <p:nvSpPr>
            <p:cNvPr id="38" name="Oval 37">
              <a:extLst>
                <a:ext uri="{FF2B5EF4-FFF2-40B4-BE49-F238E27FC236}">
                  <a16:creationId xmlns:a16="http://schemas.microsoft.com/office/drawing/2014/main" id="{DD913336-6834-4E5F-B40A-02BB21520CAA}"/>
                </a:ext>
              </a:extLst>
            </p:cNvPr>
            <p:cNvSpPr/>
            <p:nvPr/>
          </p:nvSpPr>
          <p:spPr>
            <a:xfrm>
              <a:off x="3260756" y="2792894"/>
              <a:ext cx="841972" cy="14471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9298E4DA-D650-413D-A264-463A78E2C989}"/>
                </a:ext>
              </a:extLst>
            </p:cNvPr>
            <p:cNvCxnSpPr>
              <a:cxnSpLocks/>
            </p:cNvCxnSpPr>
            <p:nvPr/>
          </p:nvCxnSpPr>
          <p:spPr>
            <a:xfrm flipH="1">
              <a:off x="3152358" y="4092256"/>
              <a:ext cx="276738" cy="3991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2">
            <a:extLst>
              <a:ext uri="{FF2B5EF4-FFF2-40B4-BE49-F238E27FC236}">
                <a16:creationId xmlns:a16="http://schemas.microsoft.com/office/drawing/2014/main" id="{3BF2BF4E-7F90-4369-B5E2-035D021761C0}"/>
              </a:ext>
            </a:extLst>
          </p:cNvPr>
          <p:cNvSpPr txBox="1">
            <a:spLocks noChangeArrowheads="1"/>
          </p:cNvSpPr>
          <p:nvPr/>
        </p:nvSpPr>
        <p:spPr bwMode="auto">
          <a:xfrm>
            <a:off x="787650" y="4761661"/>
            <a:ext cx="4825499" cy="605545"/>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20% panel loss leads to </a:t>
            </a:r>
            <a:r>
              <a:rPr kumimoji="0" lang="en-US" altLang="en-US" sz="1800" b="1" i="0" u="none" strike="noStrike" kern="0" cap="none" spc="0" normalizeH="0" baseline="0" noProof="0" dirty="0">
                <a:ln>
                  <a:noFill/>
                </a:ln>
                <a:solidFill>
                  <a:srgbClr val="00BFF2"/>
                </a:solidFill>
                <a:effectLst/>
                <a:uLnTx/>
                <a:uFillTx/>
                <a:latin typeface="Helvetica" pitchFamily="2" charset="0"/>
                <a:ea typeface="+mj-ea"/>
                <a:cs typeface="+mj-cs"/>
              </a:rPr>
              <a:t>sharply increased variability/volatility</a:t>
            </a:r>
            <a:r>
              <a:rPr kumimoji="0" lang="en-US" altLang="en-US" sz="1800" b="1" i="0" u="none" strike="noStrike" kern="0" cap="none" spc="0" normalizeH="0" baseline="0" noProof="0" dirty="0">
                <a:ln>
                  <a:noFill/>
                </a:ln>
                <a:solidFill>
                  <a:srgbClr val="002060"/>
                </a:solidFill>
                <a:effectLst/>
                <a:uLnTx/>
                <a:uFillTx/>
                <a:latin typeface="Helvetica" pitchFamily="2" charset="0"/>
                <a:ea typeface="+mj-ea"/>
                <a:cs typeface="+mj-cs"/>
              </a:rPr>
              <a:t> due to increased weighting on fewer homes…with:  </a:t>
            </a:r>
          </a:p>
        </p:txBody>
      </p:sp>
      <p:sp>
        <p:nvSpPr>
          <p:cNvPr id="37" name="Rectangle 2">
            <a:extLst>
              <a:ext uri="{FF2B5EF4-FFF2-40B4-BE49-F238E27FC236}">
                <a16:creationId xmlns:a16="http://schemas.microsoft.com/office/drawing/2014/main" id="{A5793DA1-E517-4DEE-92E2-97DB2BF92E38}"/>
              </a:ext>
            </a:extLst>
          </p:cNvPr>
          <p:cNvSpPr txBox="1">
            <a:spLocks noChangeArrowheads="1"/>
          </p:cNvSpPr>
          <p:nvPr/>
        </p:nvSpPr>
        <p:spPr bwMode="auto">
          <a:xfrm>
            <a:off x="1645563" y="5555012"/>
            <a:ext cx="3530852" cy="872222"/>
          </a:xfrm>
          <a:prstGeom prst="rect">
            <a:avLst/>
          </a:prstGeom>
          <a:noFill/>
          <a:ln w="19050">
            <a:noFill/>
            <a:miter lim="800000"/>
            <a:headEnd/>
            <a:tailEnd/>
          </a:ln>
          <a:effectLst/>
          <a:extLst>
            <a:ext uri="{909E8E84-426E-40DD-AFC4-6F175D3DCCD1}">
              <a14:hiddenFill xmlns:a14="http://schemas.microsoft.com/office/drawing/2010/main">
                <a:solidFill>
                  <a:srgbClr val="99CC00">
                    <a:alpha val="75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rtl="0" fontAlgn="base">
              <a:spcBef>
                <a:spcPct val="0"/>
              </a:spcBef>
              <a:spcAft>
                <a:spcPct val="0"/>
              </a:spcAft>
              <a:defRPr sz="2800" b="1">
                <a:solidFill>
                  <a:srgbClr val="000066"/>
                </a:solidFill>
                <a:latin typeface="+mj-lt"/>
                <a:ea typeface="+mj-ea"/>
                <a:cs typeface="+mj-cs"/>
              </a:defRPr>
            </a:lvl1pPr>
            <a:lvl2pPr algn="l" rtl="0" fontAlgn="base">
              <a:spcBef>
                <a:spcPct val="0"/>
              </a:spcBef>
              <a:spcAft>
                <a:spcPct val="0"/>
              </a:spcAft>
              <a:defRPr sz="2800" b="1">
                <a:solidFill>
                  <a:srgbClr val="000066"/>
                </a:solidFill>
                <a:latin typeface="Trebuchet MS" pitchFamily="34" charset="0"/>
              </a:defRPr>
            </a:lvl2pPr>
            <a:lvl3pPr algn="l" rtl="0" fontAlgn="base">
              <a:spcBef>
                <a:spcPct val="0"/>
              </a:spcBef>
              <a:spcAft>
                <a:spcPct val="0"/>
              </a:spcAft>
              <a:defRPr sz="2800" b="1">
                <a:solidFill>
                  <a:srgbClr val="000066"/>
                </a:solidFill>
                <a:latin typeface="Trebuchet MS" pitchFamily="34" charset="0"/>
              </a:defRPr>
            </a:lvl3pPr>
            <a:lvl4pPr algn="l" rtl="0" fontAlgn="base">
              <a:spcBef>
                <a:spcPct val="0"/>
              </a:spcBef>
              <a:spcAft>
                <a:spcPct val="0"/>
              </a:spcAft>
              <a:defRPr sz="2800" b="1">
                <a:solidFill>
                  <a:srgbClr val="000066"/>
                </a:solidFill>
                <a:latin typeface="Trebuchet MS" pitchFamily="34" charset="0"/>
              </a:defRPr>
            </a:lvl4pPr>
            <a:lvl5pPr algn="l" rtl="0" fontAlgn="base">
              <a:spcBef>
                <a:spcPct val="0"/>
              </a:spcBef>
              <a:spcAft>
                <a:spcPct val="0"/>
              </a:spcAft>
              <a:defRPr sz="2800" b="1">
                <a:solidFill>
                  <a:srgbClr val="000066"/>
                </a:solidFill>
                <a:latin typeface="Trebuchet MS" pitchFamily="34" charset="0"/>
              </a:defRPr>
            </a:lvl5pPr>
            <a:lvl6pPr marL="457200" algn="l" rtl="0" fontAlgn="base">
              <a:spcBef>
                <a:spcPct val="0"/>
              </a:spcBef>
              <a:spcAft>
                <a:spcPct val="0"/>
              </a:spcAft>
              <a:defRPr sz="2800" b="1">
                <a:solidFill>
                  <a:srgbClr val="000066"/>
                </a:solidFill>
                <a:latin typeface="Trebuchet MS" pitchFamily="34" charset="0"/>
              </a:defRPr>
            </a:lvl6pPr>
            <a:lvl7pPr marL="914400" algn="l" rtl="0" fontAlgn="base">
              <a:spcBef>
                <a:spcPct val="0"/>
              </a:spcBef>
              <a:spcAft>
                <a:spcPct val="0"/>
              </a:spcAft>
              <a:defRPr sz="2800" b="1">
                <a:solidFill>
                  <a:srgbClr val="000066"/>
                </a:solidFill>
                <a:latin typeface="Trebuchet MS" pitchFamily="34" charset="0"/>
              </a:defRPr>
            </a:lvl7pPr>
            <a:lvl8pPr marL="1371600" algn="l" rtl="0" fontAlgn="base">
              <a:spcBef>
                <a:spcPct val="0"/>
              </a:spcBef>
              <a:spcAft>
                <a:spcPct val="0"/>
              </a:spcAft>
              <a:defRPr sz="2800" b="1">
                <a:solidFill>
                  <a:srgbClr val="000066"/>
                </a:solidFill>
                <a:latin typeface="Trebuchet MS" pitchFamily="34" charset="0"/>
              </a:defRPr>
            </a:lvl8pPr>
            <a:lvl9pPr marL="1828800" algn="l" rtl="0" fontAlgn="base">
              <a:spcBef>
                <a:spcPct val="0"/>
              </a:spcBef>
              <a:spcAft>
                <a:spcPct val="0"/>
              </a:spcAft>
              <a:defRPr sz="2800" b="1">
                <a:solidFill>
                  <a:srgbClr val="000066"/>
                </a:solidFill>
                <a:latin typeface="Trebuchet MS"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A much less diverse profile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A weaker TV usage profile </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en-US" sz="1800" b="1" i="0" u="none" strike="noStrike" kern="0" cap="none" spc="0" normalizeH="0" baseline="0" noProof="0" dirty="0">
                <a:ln>
                  <a:noFill/>
                </a:ln>
                <a:solidFill>
                  <a:srgbClr val="D555B3"/>
                </a:solidFill>
                <a:effectLst/>
                <a:uLnTx/>
                <a:uFillTx/>
                <a:latin typeface="Helvetica" pitchFamily="2" charset="0"/>
                <a:ea typeface="+mj-ea"/>
                <a:cs typeface="+mj-cs"/>
              </a:rPr>
              <a:t>An older profile </a:t>
            </a:r>
          </a:p>
        </p:txBody>
      </p:sp>
      <p:sp>
        <p:nvSpPr>
          <p:cNvPr id="40" name="Rectangle 39">
            <a:extLst>
              <a:ext uri="{FF2B5EF4-FFF2-40B4-BE49-F238E27FC236}">
                <a16:creationId xmlns:a16="http://schemas.microsoft.com/office/drawing/2014/main" id="{9DBC0525-BBC0-49F8-822C-F3AC4089ABEC}"/>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15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41" name="TextBox 40">
            <a:extLst>
              <a:ext uri="{FF2B5EF4-FFF2-40B4-BE49-F238E27FC236}">
                <a16:creationId xmlns:a16="http://schemas.microsoft.com/office/drawing/2014/main" id="{07ED6E22-CC4F-4B2C-AB2D-39D292DEED38}"/>
              </a:ext>
            </a:extLst>
          </p:cNvPr>
          <p:cNvSpPr txBox="1"/>
          <p:nvPr/>
        </p:nvSpPr>
        <p:spPr>
          <a:xfrm>
            <a:off x="88777" y="126698"/>
            <a:ext cx="121032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The Root Causes of COVID-Period TV Undercounting… </a:t>
            </a:r>
          </a:p>
        </p:txBody>
      </p:sp>
      <p:pic>
        <p:nvPicPr>
          <p:cNvPr id="2" name="Picture 1">
            <a:extLst>
              <a:ext uri="{FF2B5EF4-FFF2-40B4-BE49-F238E27FC236}">
                <a16:creationId xmlns:a16="http://schemas.microsoft.com/office/drawing/2014/main" id="{B2CAE43D-89E2-4A13-8316-A690D1703D1F}"/>
              </a:ext>
            </a:extLst>
          </p:cNvPr>
          <p:cNvPicPr>
            <a:picLocks noChangeAspect="1"/>
          </p:cNvPicPr>
          <p:nvPr/>
        </p:nvPicPr>
        <p:blipFill>
          <a:blip r:embed="rId3"/>
          <a:stretch>
            <a:fillRect/>
          </a:stretch>
        </p:blipFill>
        <p:spPr>
          <a:xfrm>
            <a:off x="6868029" y="1990564"/>
            <a:ext cx="4976393" cy="2146429"/>
          </a:xfrm>
          <a:prstGeom prst="rect">
            <a:avLst/>
          </a:prstGeom>
          <a:ln w="12700">
            <a:solidFill>
              <a:schemeClr val="tx1"/>
            </a:solidFill>
          </a:ln>
        </p:spPr>
      </p:pic>
      <p:pic>
        <p:nvPicPr>
          <p:cNvPr id="3" name="Picture 2">
            <a:extLst>
              <a:ext uri="{FF2B5EF4-FFF2-40B4-BE49-F238E27FC236}">
                <a16:creationId xmlns:a16="http://schemas.microsoft.com/office/drawing/2014/main" id="{6BD9C269-CE61-4E5B-AD55-9AF5D9E3F59A}"/>
              </a:ext>
            </a:extLst>
          </p:cNvPr>
          <p:cNvPicPr>
            <a:picLocks noChangeAspect="1"/>
          </p:cNvPicPr>
          <p:nvPr/>
        </p:nvPicPr>
        <p:blipFill>
          <a:blip r:embed="rId4"/>
          <a:stretch>
            <a:fillRect/>
          </a:stretch>
        </p:blipFill>
        <p:spPr>
          <a:xfrm>
            <a:off x="6821978" y="4366701"/>
            <a:ext cx="5047112" cy="1803280"/>
          </a:xfrm>
          <a:prstGeom prst="rect">
            <a:avLst/>
          </a:prstGeom>
        </p:spPr>
      </p:pic>
      <p:sp>
        <p:nvSpPr>
          <p:cNvPr id="42" name="TextBox 41">
            <a:extLst>
              <a:ext uri="{FF2B5EF4-FFF2-40B4-BE49-F238E27FC236}">
                <a16:creationId xmlns:a16="http://schemas.microsoft.com/office/drawing/2014/main" id="{6119B238-79C2-4E10-8E09-0124AF9C63ED}"/>
              </a:ext>
            </a:extLst>
          </p:cNvPr>
          <p:cNvSpPr txBox="1"/>
          <p:nvPr/>
        </p:nvSpPr>
        <p:spPr>
          <a:xfrm>
            <a:off x="422777" y="6493139"/>
            <a:ext cx="112860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Estimates, UE and Sample Information Report, P2+. Reflects broadcast months from January – March 2020 &amp; 2021. Nielsen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Estimates, UE and Sample Information Report, P2+. Reflects broadcast months from January 2019 – June 2021 (thru w/o 6/21/21). 2019 YoY monthly comparisons vs. 2018 broadcast month data. Nielsen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Number of Minutes Time Period Segmentation Report. Reflects broadcast months. % = non-viewers as a % of total unified sample. </a:t>
            </a:r>
          </a:p>
        </p:txBody>
      </p:sp>
    </p:spTree>
    <p:extLst>
      <p:ext uri="{BB962C8B-B14F-4D97-AF65-F5344CB8AC3E}">
        <p14:creationId xmlns:p14="http://schemas.microsoft.com/office/powerpoint/2010/main" val="163718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F903FE-F0A5-41F3-8ED3-0B56BDCAF814}"/>
              </a:ext>
            </a:extLst>
          </p:cNvPr>
          <p:cNvPicPr>
            <a:picLocks noChangeAspect="1"/>
          </p:cNvPicPr>
          <p:nvPr/>
        </p:nvPicPr>
        <p:blipFill>
          <a:blip r:embed="rId2">
            <a:clrChange>
              <a:clrFrom>
                <a:srgbClr val="201A62"/>
              </a:clrFrom>
              <a:clrTo>
                <a:srgbClr val="201A62">
                  <a:alpha val="0"/>
                </a:srgbClr>
              </a:clrTo>
            </a:clrChange>
          </a:blip>
          <a:stretch>
            <a:fillRect/>
          </a:stretch>
        </p:blipFill>
        <p:spPr>
          <a:xfrm>
            <a:off x="9377426" y="0"/>
            <a:ext cx="2814574" cy="1638673"/>
          </a:xfrm>
          <a:prstGeom prst="rect">
            <a:avLst/>
          </a:prstGeom>
        </p:spPr>
      </p:pic>
      <p:sp>
        <p:nvSpPr>
          <p:cNvPr id="17" name="Rectangle 16">
            <a:hlinkClick r:id="" action="ppaction://noaction"/>
            <a:extLst>
              <a:ext uri="{FF2B5EF4-FFF2-40B4-BE49-F238E27FC236}">
                <a16:creationId xmlns:a16="http://schemas.microsoft.com/office/drawing/2014/main" id="{2F769EC6-5D74-46CA-A373-BCBEB2C6A1B0}"/>
              </a:ext>
            </a:extLst>
          </p:cNvPr>
          <p:cNvSpPr/>
          <p:nvPr/>
        </p:nvSpPr>
        <p:spPr>
          <a:xfrm>
            <a:off x="296880" y="2051828"/>
            <a:ext cx="1178943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1B1464"/>
                </a:solidFill>
                <a:effectLst/>
                <a:uLnTx/>
                <a:uFillTx/>
                <a:latin typeface="Helvetica" pitchFamily="2" charset="0"/>
                <a:ea typeface="+mn-ea"/>
                <a:cs typeface="+mn-cs"/>
              </a:rPr>
              <a:t>Highest-Priority Restoration</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 </a:t>
            </a:r>
            <a:r>
              <a:rPr kumimoji="0" lang="en-US" sz="2400" b="1" i="0" u="none" strike="noStrike" kern="1200" cap="none" spc="0" normalizeH="0" baseline="0" noProof="0" dirty="0">
                <a:ln>
                  <a:noFill/>
                </a:ln>
                <a:solidFill>
                  <a:srgbClr val="00C0F3"/>
                </a:solidFill>
                <a:effectLst/>
                <a:uLnTx/>
                <a:uFillTx/>
                <a:latin typeface="Helvetica" pitchFamily="2" charset="0"/>
                <a:ea typeface="+mn-ea"/>
                <a:cs typeface="+mn-cs"/>
              </a:rPr>
              <a:t>Nielsen’s (COVID-damaged) National Panel </a:t>
            </a:r>
            <a:endParaRPr kumimoji="0" lang="en-US" sz="2400" b="1" i="1" u="sng"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8" name="Rectangle 7">
            <a:hlinkClick r:id="" action="ppaction://noaction"/>
            <a:extLst>
              <a:ext uri="{FF2B5EF4-FFF2-40B4-BE49-F238E27FC236}">
                <a16:creationId xmlns:a16="http://schemas.microsoft.com/office/drawing/2014/main" id="{A1CEF126-F007-4BD2-8E7D-772F96372CD5}"/>
              </a:ext>
            </a:extLst>
          </p:cNvPr>
          <p:cNvSpPr/>
          <p:nvPr/>
        </p:nvSpPr>
        <p:spPr>
          <a:xfrm>
            <a:off x="486783" y="3222765"/>
            <a:ext cx="11409627"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6E049C1-640E-41E0-8691-8B8465131F7C}"/>
              </a:ext>
            </a:extLst>
          </p:cNvPr>
          <p:cNvGrpSpPr/>
          <p:nvPr/>
        </p:nvGrpSpPr>
        <p:grpSpPr>
          <a:xfrm>
            <a:off x="2329990" y="2961155"/>
            <a:ext cx="9375227" cy="523220"/>
            <a:chOff x="2329990" y="2961154"/>
            <a:chExt cx="9375227" cy="523220"/>
          </a:xfrm>
        </p:grpSpPr>
        <p:sp>
          <p:nvSpPr>
            <p:cNvPr id="11" name="TextBox 10">
              <a:extLst>
                <a:ext uri="{FF2B5EF4-FFF2-40B4-BE49-F238E27FC236}">
                  <a16:creationId xmlns:a16="http://schemas.microsoft.com/office/drawing/2014/main" id="{3A61ECC6-27FE-4088-B4BC-813766063D95}"/>
                </a:ext>
              </a:extLst>
            </p:cNvPr>
            <p:cNvSpPr txBox="1"/>
            <p:nvPr/>
          </p:nvSpPr>
          <p:spPr>
            <a:xfrm>
              <a:off x="2329990" y="2961154"/>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Helvetica" pitchFamily="2" charset="0"/>
                  <a:ea typeface="+mn-ea"/>
                  <a:cs typeface="+mn-cs"/>
                </a:rPr>
                <a:t>1.</a:t>
              </a:r>
            </a:p>
          </p:txBody>
        </p:sp>
        <p:sp>
          <p:nvSpPr>
            <p:cNvPr id="12" name="Rectangle 11">
              <a:hlinkClick r:id="rId3" action="ppaction://hlinksldjump"/>
              <a:extLst>
                <a:ext uri="{FF2B5EF4-FFF2-40B4-BE49-F238E27FC236}">
                  <a16:creationId xmlns:a16="http://schemas.microsoft.com/office/drawing/2014/main" id="{FDDE11AD-08C6-442F-99A4-9B217619D876}"/>
                </a:ext>
              </a:extLst>
            </p:cNvPr>
            <p:cNvSpPr/>
            <p:nvPr/>
          </p:nvSpPr>
          <p:spPr>
            <a:xfrm>
              <a:off x="2741343" y="3022709"/>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Helvetica" pitchFamily="2" charset="0"/>
                  <a:ea typeface="+mn-ea"/>
                  <a:cs typeface="+mn-cs"/>
                </a:rPr>
                <a:t>July 2021 status of Nielsen’s national panel (seven charts)         </a:t>
              </a:r>
            </a:p>
          </p:txBody>
        </p:sp>
      </p:grpSp>
      <p:grpSp>
        <p:nvGrpSpPr>
          <p:cNvPr id="3" name="Group 2">
            <a:extLst>
              <a:ext uri="{FF2B5EF4-FFF2-40B4-BE49-F238E27FC236}">
                <a16:creationId xmlns:a16="http://schemas.microsoft.com/office/drawing/2014/main" id="{2C884C97-000B-4C3E-9CD2-5B39EE381273}"/>
              </a:ext>
            </a:extLst>
          </p:cNvPr>
          <p:cNvGrpSpPr/>
          <p:nvPr/>
        </p:nvGrpSpPr>
        <p:grpSpPr>
          <a:xfrm>
            <a:off x="2329990" y="3674880"/>
            <a:ext cx="9375227" cy="523220"/>
            <a:chOff x="2329990" y="3684430"/>
            <a:chExt cx="9375227" cy="523220"/>
          </a:xfrm>
        </p:grpSpPr>
        <p:sp>
          <p:nvSpPr>
            <p:cNvPr id="14" name="TextBox 13">
              <a:extLst>
                <a:ext uri="{FF2B5EF4-FFF2-40B4-BE49-F238E27FC236}">
                  <a16:creationId xmlns:a16="http://schemas.microsoft.com/office/drawing/2014/main" id="{CDA12108-64F2-4D78-841C-2028EA76E52D}"/>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2.</a:t>
              </a:r>
            </a:p>
          </p:txBody>
        </p:sp>
        <p:sp>
          <p:nvSpPr>
            <p:cNvPr id="15" name="Rectangle 14">
              <a:hlinkClick r:id="rId3" action="ppaction://hlinksldjump"/>
              <a:extLst>
                <a:ext uri="{FF2B5EF4-FFF2-40B4-BE49-F238E27FC236}">
                  <a16:creationId xmlns:a16="http://schemas.microsoft.com/office/drawing/2014/main" id="{554CF219-9B07-4C71-89A9-6FB7D1A295B2}"/>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Root causes of COVID-period TV undercounting </a:t>
              </a:r>
            </a:p>
          </p:txBody>
        </p:sp>
      </p:grpSp>
      <p:sp>
        <p:nvSpPr>
          <p:cNvPr id="23" name="Rectangle 22">
            <a:extLst>
              <a:ext uri="{FF2B5EF4-FFF2-40B4-BE49-F238E27FC236}">
                <a16:creationId xmlns:a16="http://schemas.microsoft.com/office/drawing/2014/main" id="{141C3209-2D15-405E-9F23-ED98FEBE88A6}"/>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16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grpSp>
        <p:nvGrpSpPr>
          <p:cNvPr id="24" name="Group 23">
            <a:extLst>
              <a:ext uri="{FF2B5EF4-FFF2-40B4-BE49-F238E27FC236}">
                <a16:creationId xmlns:a16="http://schemas.microsoft.com/office/drawing/2014/main" id="{6BB3BFFA-A92D-4E0E-AA10-6F3847A29D19}"/>
              </a:ext>
            </a:extLst>
          </p:cNvPr>
          <p:cNvGrpSpPr/>
          <p:nvPr/>
        </p:nvGrpSpPr>
        <p:grpSpPr>
          <a:xfrm>
            <a:off x="2329990" y="5102331"/>
            <a:ext cx="9375227" cy="523220"/>
            <a:chOff x="2329990" y="3684430"/>
            <a:chExt cx="9375227" cy="523220"/>
          </a:xfrm>
        </p:grpSpPr>
        <p:sp>
          <p:nvSpPr>
            <p:cNvPr id="25" name="TextBox 24">
              <a:extLst>
                <a:ext uri="{FF2B5EF4-FFF2-40B4-BE49-F238E27FC236}">
                  <a16:creationId xmlns:a16="http://schemas.microsoft.com/office/drawing/2014/main" id="{EE794A72-B016-4A57-B65D-4DAD8A3F2ECA}"/>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Helvetica" pitchFamily="2" charset="0"/>
                  <a:ea typeface="+mn-ea"/>
                  <a:cs typeface="+mn-cs"/>
                </a:rPr>
                <a:t>4.</a:t>
              </a:r>
            </a:p>
          </p:txBody>
        </p:sp>
        <p:sp>
          <p:nvSpPr>
            <p:cNvPr id="26" name="Rectangle 25">
              <a:hlinkClick r:id="rId3" action="ppaction://hlinksldjump"/>
              <a:extLst>
                <a:ext uri="{FF2B5EF4-FFF2-40B4-BE49-F238E27FC236}">
                  <a16:creationId xmlns:a16="http://schemas.microsoft.com/office/drawing/2014/main" id="{AA7B2918-12AA-492B-B931-1E4D9C864B0C}"/>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Helvetica" pitchFamily="2" charset="0"/>
                  <a:ea typeface="+mn-ea"/>
                  <a:cs typeface="+mn-cs"/>
                </a:rPr>
                <a:t>2021 Panel fixes needed for restoration of buyer/seller market confidence </a:t>
              </a:r>
            </a:p>
          </p:txBody>
        </p:sp>
      </p:grpSp>
      <p:grpSp>
        <p:nvGrpSpPr>
          <p:cNvPr id="27" name="Group 26">
            <a:extLst>
              <a:ext uri="{FF2B5EF4-FFF2-40B4-BE49-F238E27FC236}">
                <a16:creationId xmlns:a16="http://schemas.microsoft.com/office/drawing/2014/main" id="{6256B032-8A98-4F88-B2C4-3BD4FD49CDD7}"/>
              </a:ext>
            </a:extLst>
          </p:cNvPr>
          <p:cNvGrpSpPr/>
          <p:nvPr/>
        </p:nvGrpSpPr>
        <p:grpSpPr>
          <a:xfrm>
            <a:off x="2329990" y="4388605"/>
            <a:ext cx="9375227" cy="523220"/>
            <a:chOff x="2329990" y="3684430"/>
            <a:chExt cx="9375227" cy="523220"/>
          </a:xfrm>
        </p:grpSpPr>
        <p:sp>
          <p:nvSpPr>
            <p:cNvPr id="28" name="TextBox 27">
              <a:extLst>
                <a:ext uri="{FF2B5EF4-FFF2-40B4-BE49-F238E27FC236}">
                  <a16:creationId xmlns:a16="http://schemas.microsoft.com/office/drawing/2014/main" id="{C5B3EF11-EFB3-4A3C-A3AF-2D3BA7253819}"/>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3C8D"/>
                  </a:solidFill>
                  <a:effectLst/>
                  <a:uLnTx/>
                  <a:uFillTx/>
                  <a:latin typeface="Helvetica" pitchFamily="2" charset="0"/>
                  <a:ea typeface="+mn-ea"/>
                  <a:cs typeface="+mn-cs"/>
                </a:rPr>
                <a:t>3.</a:t>
              </a:r>
            </a:p>
          </p:txBody>
        </p:sp>
        <p:sp>
          <p:nvSpPr>
            <p:cNvPr id="29" name="Rectangle 28">
              <a:hlinkClick r:id="rId3" action="ppaction://hlinksldjump"/>
              <a:extLst>
                <a:ext uri="{FF2B5EF4-FFF2-40B4-BE49-F238E27FC236}">
                  <a16:creationId xmlns:a16="http://schemas.microsoft.com/office/drawing/2014/main" id="{0A7BFCC4-1031-404D-A995-B287A74D8D92}"/>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The cost of continued undercounting to the 2021 buy/sell marketplace  </a:t>
              </a:r>
            </a:p>
          </p:txBody>
        </p:sp>
      </p:grpSp>
    </p:spTree>
    <p:extLst>
      <p:ext uri="{BB962C8B-B14F-4D97-AF65-F5344CB8AC3E}">
        <p14:creationId xmlns:p14="http://schemas.microsoft.com/office/powerpoint/2010/main" val="1659024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1129571-91D9-4CA1-91EB-77393D841BD3}"/>
              </a:ext>
            </a:extLst>
          </p:cNvPr>
          <p:cNvSpPr txBox="1"/>
          <p:nvPr/>
        </p:nvSpPr>
        <p:spPr>
          <a:xfrm>
            <a:off x="88777" y="126698"/>
            <a:ext cx="121032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The Cost of Continued Undercounting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to the 2021 Buy/Sell Marketplace</a:t>
            </a: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 </a:t>
            </a: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 </a:t>
            </a:r>
            <a:endParaRPr kumimoji="0" lang="en-US" sz="2800" b="1" i="0" u="sng" strike="noStrike" kern="1200" cap="none" spc="0" normalizeH="0" baseline="0" noProof="0" dirty="0">
              <a:ln>
                <a:noFill/>
              </a:ln>
              <a:solidFill>
                <a:srgbClr val="00BFF2"/>
              </a:solidFill>
              <a:effectLst/>
              <a:uLnTx/>
              <a:uFillTx/>
              <a:latin typeface="Helvetica-Normal" pitchFamily="2" charset="0"/>
              <a:ea typeface="+mn-ea"/>
              <a:cs typeface="+mn-cs"/>
            </a:endParaRPr>
          </a:p>
        </p:txBody>
      </p:sp>
      <p:sp>
        <p:nvSpPr>
          <p:cNvPr id="35" name="Rectangle 34">
            <a:extLst>
              <a:ext uri="{FF2B5EF4-FFF2-40B4-BE49-F238E27FC236}">
                <a16:creationId xmlns:a16="http://schemas.microsoft.com/office/drawing/2014/main" id="{EED16687-CA3D-46B6-9D97-FEA42B08BD89}"/>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6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6" name="TextBox 5">
            <a:extLst>
              <a:ext uri="{FF2B5EF4-FFF2-40B4-BE49-F238E27FC236}">
                <a16:creationId xmlns:a16="http://schemas.microsoft.com/office/drawing/2014/main" id="{0F539AE1-4F07-47CD-8D47-5A9197A4EF51}"/>
              </a:ext>
            </a:extLst>
          </p:cNvPr>
          <p:cNvSpPr txBox="1"/>
          <p:nvPr/>
        </p:nvSpPr>
        <p:spPr>
          <a:xfrm>
            <a:off x="663420" y="6080656"/>
            <a:ext cx="1143443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Ad Intel, February 2021, broadcast months. Cable TV, Network TV (broadcast), Spanish language cable TV, Spanish language network TV (broadcast), includes all dayparts, excludes promos and PSAs. Impressions are P18-49 equivalized, Live +7 and includes Spanish language networks, excludes promos and PSAs. 12-month estimation based on 1-month theoretical estimate x 12. *The adjustment factors are based on only one month of data (February 2021), however the MRC believes the undercounting could be higher during the affected measurement period: March ‘20 – March ‘21. </a:t>
            </a:r>
          </a:p>
        </p:txBody>
      </p:sp>
      <p:pic>
        <p:nvPicPr>
          <p:cNvPr id="7" name="Picture 6">
            <a:extLst>
              <a:ext uri="{FF2B5EF4-FFF2-40B4-BE49-F238E27FC236}">
                <a16:creationId xmlns:a16="http://schemas.microsoft.com/office/drawing/2014/main" id="{4F3576B2-91B1-428F-A28E-A4931AB88A9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Slide Number Placeholder 5">
            <a:extLst>
              <a:ext uri="{FF2B5EF4-FFF2-40B4-BE49-F238E27FC236}">
                <a16:creationId xmlns:a16="http://schemas.microsoft.com/office/drawing/2014/main" id="{35832207-46E8-4082-B9B8-97E2F679C9E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17</a:t>
            </a:r>
          </a:p>
        </p:txBody>
      </p:sp>
      <p:pic>
        <p:nvPicPr>
          <p:cNvPr id="5" name="Picture 4">
            <a:extLst>
              <a:ext uri="{FF2B5EF4-FFF2-40B4-BE49-F238E27FC236}">
                <a16:creationId xmlns:a16="http://schemas.microsoft.com/office/drawing/2014/main" id="{E387F7B7-EE04-413E-9548-FAC5A6A79BE3}"/>
              </a:ext>
            </a:extLst>
          </p:cNvPr>
          <p:cNvPicPr>
            <a:picLocks noChangeAspect="1"/>
          </p:cNvPicPr>
          <p:nvPr/>
        </p:nvPicPr>
        <p:blipFill>
          <a:blip r:embed="rId4"/>
          <a:stretch>
            <a:fillRect/>
          </a:stretch>
        </p:blipFill>
        <p:spPr>
          <a:xfrm>
            <a:off x="774344" y="2089555"/>
            <a:ext cx="8779001" cy="3670110"/>
          </a:xfrm>
          <a:prstGeom prst="rect">
            <a:avLst/>
          </a:prstGeom>
        </p:spPr>
      </p:pic>
      <p:sp>
        <p:nvSpPr>
          <p:cNvPr id="15" name="TextBox 14">
            <a:extLst>
              <a:ext uri="{FF2B5EF4-FFF2-40B4-BE49-F238E27FC236}">
                <a16:creationId xmlns:a16="http://schemas.microsoft.com/office/drawing/2014/main" id="{94F83ED5-982F-49BB-9DAB-66F5E5684008}"/>
              </a:ext>
            </a:extLst>
          </p:cNvPr>
          <p:cNvSpPr txBox="1"/>
          <p:nvPr/>
        </p:nvSpPr>
        <p:spPr>
          <a:xfrm>
            <a:off x="68588" y="1212536"/>
            <a:ext cx="1209785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FF2"/>
                </a:solidFill>
                <a:effectLst/>
                <a:uLnTx/>
                <a:uFillTx/>
                <a:latin typeface="Helvetica-Normal" pitchFamily="2" charset="0"/>
                <a:ea typeface="+mn-ea"/>
                <a:cs typeface="+mn-cs"/>
              </a:rPr>
              <a:t>Over 85 Billion impressions couldn’t be activated </a:t>
            </a: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due to a year’s worth of undercounting…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That translates to </a:t>
            </a:r>
            <a:r>
              <a:rPr kumimoji="0" lang="en-US" sz="2000" b="0" i="0" u="none" strike="noStrike" kern="1200" cap="none" spc="0" normalizeH="0" baseline="0" noProof="0" dirty="0">
                <a:ln>
                  <a:noFill/>
                </a:ln>
                <a:solidFill>
                  <a:srgbClr val="D555B3"/>
                </a:solidFill>
                <a:effectLst/>
                <a:uLnTx/>
                <a:uFillTx/>
                <a:latin typeface="Helvetica-Normal" pitchFamily="2" charset="0"/>
                <a:ea typeface="+mn-ea"/>
                <a:cs typeface="+mn-cs"/>
              </a:rPr>
              <a:t>over $2 billion in ad inventory wasn’t available </a:t>
            </a: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to advertisers in a COVID year: </a:t>
            </a:r>
          </a:p>
        </p:txBody>
      </p:sp>
      <p:sp>
        <p:nvSpPr>
          <p:cNvPr id="10" name="Rectangle 9">
            <a:hlinkClick r:id="" action="ppaction://noaction"/>
            <a:extLst>
              <a:ext uri="{FF2B5EF4-FFF2-40B4-BE49-F238E27FC236}">
                <a16:creationId xmlns:a16="http://schemas.microsoft.com/office/drawing/2014/main" id="{AB6339E8-F54B-4EB0-ADF1-5BCCA1EAAC00}"/>
              </a:ext>
            </a:extLst>
          </p:cNvPr>
          <p:cNvSpPr/>
          <p:nvPr/>
        </p:nvSpPr>
        <p:spPr>
          <a:xfrm>
            <a:off x="9722338" y="3827279"/>
            <a:ext cx="2343705" cy="2092881"/>
          </a:xfrm>
          <a:prstGeom prst="rect">
            <a:avLst/>
          </a:prstGeom>
          <a:ln w="1270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a:ln>
                  <a:noFill/>
                </a:ln>
                <a:solidFill>
                  <a:srgbClr val="1B1464"/>
                </a:solidFill>
                <a:effectLst/>
                <a:uLnTx/>
                <a:uFillTx/>
                <a:latin typeface="Helvetica" pitchFamily="2" charset="0"/>
                <a:ea typeface="+mn-ea"/>
                <a:cs typeface="+mn-cs"/>
              </a:rPr>
              <a:t>Note on 12-Month Calculation: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sng" dirty="0">
              <a:solidFill>
                <a:srgbClr val="1B1464"/>
              </a:solidFill>
              <a:latin typeface="Helvetica"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rPr>
              <a:t>The 1 month $ loss x 12 is meant to provide </a:t>
            </a:r>
            <a:r>
              <a:rPr kumimoji="0" lang="en-US" sz="1000" b="0" i="1" u="none" strike="noStrike" kern="1200" cap="none" spc="0" normalizeH="0" baseline="0" noProof="0" dirty="0">
                <a:ln>
                  <a:noFill/>
                </a:ln>
                <a:solidFill>
                  <a:srgbClr val="1B1464"/>
                </a:solidFill>
                <a:effectLst/>
                <a:uLnTx/>
                <a:uFillTx/>
                <a:latin typeface="Helvetica" pitchFamily="2" charset="0"/>
                <a:ea typeface="+mn-ea"/>
                <a:cs typeface="+mn-cs"/>
              </a:rPr>
              <a:t>rough</a:t>
            </a:r>
            <a:r>
              <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rPr>
              <a:t> sense of potential year-long loss of ad revenue.</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rPr>
              <a:t>Arguments can certainly be made for lower (or higher) estimates.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solidFill>
                <a:srgbClr val="1B1464"/>
              </a:solidFill>
              <a:latin typeface="Helvetica"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rPr>
              <a:t>It is irrefutable that even the </a:t>
            </a:r>
            <a:r>
              <a:rPr kumimoji="0" lang="en-US" sz="1000" b="0" i="1" u="none" strike="noStrike" kern="1200" cap="none" spc="0" normalizeH="0" baseline="0" noProof="0" dirty="0">
                <a:ln>
                  <a:noFill/>
                </a:ln>
                <a:solidFill>
                  <a:srgbClr val="1B1464"/>
                </a:solidFill>
                <a:effectLst/>
                <a:uLnTx/>
                <a:uFillTx/>
                <a:latin typeface="Helvetica" pitchFamily="2" charset="0"/>
                <a:ea typeface="+mn-ea"/>
                <a:cs typeface="+mn-cs"/>
              </a:rPr>
              <a:t>most conservative</a:t>
            </a:r>
            <a:r>
              <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rPr>
              <a:t> estimates of ad revenue losses are still in the </a:t>
            </a:r>
            <a:r>
              <a:rPr kumimoji="0" lang="en-US" sz="1000" b="0" i="1" u="none" strike="noStrike" kern="1200" cap="none" spc="0" normalizeH="0" baseline="0" noProof="0" dirty="0">
                <a:ln>
                  <a:noFill/>
                </a:ln>
                <a:solidFill>
                  <a:srgbClr val="1B1464"/>
                </a:solidFill>
                <a:effectLst/>
                <a:uLnTx/>
                <a:uFillTx/>
                <a:latin typeface="Helvetica" pitchFamily="2" charset="0"/>
                <a:ea typeface="+mn-ea"/>
                <a:cs typeface="+mn-cs"/>
              </a:rPr>
              <a:t>hundreds of millions</a:t>
            </a:r>
            <a:r>
              <a:rPr lang="en-US" sz="1000" dirty="0">
                <a:solidFill>
                  <a:srgbClr val="1B1464"/>
                </a:solidFill>
                <a:latin typeface="Helvetica" pitchFamily="2" charset="0"/>
              </a:rPr>
              <a:t> – at least</a:t>
            </a:r>
            <a:r>
              <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rPr>
              <a:t> </a:t>
            </a:r>
          </a:p>
        </p:txBody>
      </p:sp>
    </p:spTree>
    <p:extLst>
      <p:ext uri="{BB962C8B-B14F-4D97-AF65-F5344CB8AC3E}">
        <p14:creationId xmlns:p14="http://schemas.microsoft.com/office/powerpoint/2010/main" val="129741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2"/>
          <a:srcRect l="60744" t="660" r="332"/>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832008" y="258208"/>
            <a:ext cx="699419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Overview</a:t>
            </a:r>
            <a:endParaRPr kumimoji="0" lang="en-US" sz="28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91CAB802-C65F-4081-AA12-A81B57DC4275}"/>
              </a:ext>
            </a:extLst>
          </p:cNvPr>
          <p:cNvSpPr/>
          <p:nvPr/>
        </p:nvSpPr>
        <p:spPr>
          <a:xfrm>
            <a:off x="4947069" y="1110952"/>
            <a:ext cx="7086169" cy="3908762"/>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On July 21</a:t>
            </a:r>
            <a:r>
              <a:rPr kumimoji="0" lang="en-US" sz="1800" i="0" u="none" strike="noStrike" kern="1200" cap="none" spc="0" normalizeH="0" baseline="3000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st</a:t>
            </a:r>
            <a:r>
              <a:rPr lang="en-US" dirty="0">
                <a:solidFill>
                  <a:srgbClr val="1F1A62"/>
                </a:solidFill>
                <a:latin typeface="Helvetica" pitchFamily="2" charset="0"/>
                <a:ea typeface="Open Sans" panose="020B0606030504020204" pitchFamily="34" charset="0"/>
                <a:cs typeface="Open Sans" panose="020B0606030504020204" pitchFamily="34" charset="0"/>
              </a:rPr>
              <a:t>, VAB requested MRC (Media Ratings Council) suspend the accreditation of Nielsen’s national ratings service. </a:t>
            </a:r>
            <a:endParaRPr kumimoji="0" lang="en-US" sz="18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On behalf of </a:t>
            </a:r>
            <a:r>
              <a:rPr lang="en-US" dirty="0">
                <a:solidFill>
                  <a:srgbClr val="1F1A62"/>
                </a:solidFill>
                <a:latin typeface="Helvetica" pitchFamily="2" charset="0"/>
                <a:ea typeface="Open Sans" panose="020B0606030504020204" pitchFamily="34" charset="0"/>
                <a:cs typeface="Open Sans" panose="020B0606030504020204" pitchFamily="34" charset="0"/>
              </a:rPr>
              <a:t>member </a:t>
            </a:r>
            <a:r>
              <a:rPr kumimoji="0" lang="en-US" sz="18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publishers and distributors, we provided the MRC, a highly detailed 10-page document outlining why Nielsen’s national accreditation should be revoked due to multiple, major and persistent violations. </a:t>
            </a:r>
            <a:r>
              <a:rPr kumimoji="0" lang="en-US" sz="14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(Out of respect to the MRC’s confidential process, we are not sharing</a:t>
            </a:r>
            <a:r>
              <a:rPr lang="en-US" sz="1400" dirty="0">
                <a:solidFill>
                  <a:srgbClr val="1F1A62"/>
                </a:solidFill>
                <a:latin typeface="Helvetica" pitchFamily="2" charset="0"/>
                <a:ea typeface="Open Sans" panose="020B0606030504020204" pitchFamily="34" charset="0"/>
                <a:cs typeface="Open Sans" panose="020B0606030504020204" pitchFamily="34" charset="0"/>
              </a:rPr>
              <a:t> that document)</a:t>
            </a:r>
          </a:p>
          <a:p>
            <a:pPr marL="0" marR="0" lvl="0" indent="0" algn="l" defTabSz="1172398" rtl="0" eaLnBrk="1" fontAlgn="auto" latinLnBrk="0" hangingPunct="1">
              <a:lnSpc>
                <a:spcPct val="100000"/>
              </a:lnSpc>
              <a:spcBef>
                <a:spcPts val="0"/>
              </a:spcBef>
              <a:spcAft>
                <a:spcPts val="0"/>
              </a:spcAft>
              <a:buClrTx/>
              <a:buSzTx/>
              <a:buFontTx/>
              <a:buNone/>
              <a:tabLst/>
              <a:defRPr/>
            </a:pPr>
            <a:endParaRPr lang="en-US" dirty="0">
              <a:solidFill>
                <a:srgbClr val="1F1A62"/>
              </a:solidFill>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Tx/>
              <a:buSzTx/>
              <a:buFontTx/>
              <a:buNone/>
              <a:tabLst/>
              <a:defRPr/>
            </a:pPr>
            <a:r>
              <a:rPr lang="en-US" dirty="0">
                <a:solidFill>
                  <a:srgbClr val="1F1A62"/>
                </a:solidFill>
                <a:latin typeface="Helvetica" pitchFamily="2" charset="0"/>
                <a:ea typeface="Open Sans" panose="020B0606030504020204" pitchFamily="34" charset="0"/>
                <a:cs typeface="Open Sans" panose="020B0606030504020204" pitchFamily="34" charset="0"/>
              </a:rPr>
              <a:t>To help the marketplace understand why we took this historic action in pursuit of real improvements in measurement and currency, the following document provides a look at the in-depth analysis we performed, including:</a:t>
            </a:r>
            <a:endParaRPr kumimoji="0" lang="en-US" sz="24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3"/>
          <a:srcRect l="4181" t="95080"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Triangle 30">
            <a:extLst>
              <a:ext uri="{FF2B5EF4-FFF2-40B4-BE49-F238E27FC236}">
                <a16:creationId xmlns:a16="http://schemas.microsoft.com/office/drawing/2014/main" id="{8497A5AC-68E0-4087-BB82-F2C0B80984E1}"/>
              </a:ext>
            </a:extLst>
          </p:cNvPr>
          <p:cNvSpPr/>
          <p:nvPr/>
        </p:nvSpPr>
        <p:spPr>
          <a:xfrm rot="5400000">
            <a:off x="5702027" y="4854532"/>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B67838A-CE15-4490-B4FA-3C3931B0A8A4}"/>
              </a:ext>
            </a:extLst>
          </p:cNvPr>
          <p:cNvSpPr/>
          <p:nvPr/>
        </p:nvSpPr>
        <p:spPr>
          <a:xfrm>
            <a:off x="5966421" y="4751420"/>
            <a:ext cx="5859778" cy="584775"/>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lang="en-US" sz="1600" dirty="0">
                <a:solidFill>
                  <a:srgbClr val="1F1A62"/>
                </a:solidFill>
                <a:latin typeface="Helvetica" pitchFamily="2" charset="0"/>
                <a:ea typeface="Open Sans" panose="020B0606030504020204" pitchFamily="34" charset="0"/>
                <a:cs typeface="Open Sans" panose="020B0606030504020204" pitchFamily="34" charset="0"/>
              </a:rPr>
              <a:t>The c</a:t>
            </a:r>
            <a:r>
              <a:rPr kumimoji="0" lang="en-US" sz="1600" i="0" u="none" strike="noStrike" kern="1200" cap="none" spc="0" normalizeH="0" baseline="0" noProof="0" dirty="0" err="1">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urrent</a:t>
            </a:r>
            <a:r>
              <a:rPr kumimoji="0" lang="en-US" sz="16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state of Nielsen’s panel</a:t>
            </a:r>
            <a:r>
              <a:rPr lang="en-US" sz="1600" dirty="0">
                <a:solidFill>
                  <a:srgbClr val="1F1A62"/>
                </a:solidFill>
                <a:latin typeface="Helvetica" pitchFamily="2" charset="0"/>
                <a:ea typeface="Open Sans" panose="020B0606030504020204" pitchFamily="34" charset="0"/>
                <a:cs typeface="Open Sans" panose="020B0606030504020204" pitchFamily="34" charset="0"/>
              </a:rPr>
              <a:t> vs. pre-Covid</a:t>
            </a:r>
            <a:endParaRPr kumimoji="0" lang="en-US" sz="16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1172398"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5747ABD7-5B0B-4C08-9507-916650526CD9}"/>
              </a:ext>
            </a:extLst>
          </p:cNvPr>
          <p:cNvSpPr/>
          <p:nvPr/>
        </p:nvSpPr>
        <p:spPr>
          <a:xfrm>
            <a:off x="5966930" y="5180208"/>
            <a:ext cx="5194405" cy="338554"/>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Root cause of why issues remain with Nielsen’s sample</a:t>
            </a:r>
            <a:endParaRPr kumimoji="0" lang="en-US" sz="16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23" name="Triangle 30">
            <a:extLst>
              <a:ext uri="{FF2B5EF4-FFF2-40B4-BE49-F238E27FC236}">
                <a16:creationId xmlns:a16="http://schemas.microsoft.com/office/drawing/2014/main" id="{369CBF47-0ADA-4096-A2DB-1F71376D943F}"/>
              </a:ext>
            </a:extLst>
          </p:cNvPr>
          <p:cNvSpPr/>
          <p:nvPr/>
        </p:nvSpPr>
        <p:spPr>
          <a:xfrm rot="5400000">
            <a:off x="5702027" y="5271476"/>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9B4F4D-BD4A-4814-A43F-F75D9E29035B}"/>
              </a:ext>
            </a:extLst>
          </p:cNvPr>
          <p:cNvSpPr/>
          <p:nvPr/>
        </p:nvSpPr>
        <p:spPr>
          <a:xfrm>
            <a:off x="5966930" y="5612271"/>
            <a:ext cx="5071857" cy="338554"/>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Result of </a:t>
            </a:r>
            <a:r>
              <a:rPr lang="en-US" sz="1600" dirty="0">
                <a:solidFill>
                  <a:srgbClr val="1F1A62"/>
                </a:solidFill>
                <a:latin typeface="Helvetica" pitchFamily="2" charset="0"/>
                <a:ea typeface="Open Sans" panose="020B0606030504020204" pitchFamily="34" charset="0"/>
                <a:cs typeface="Open Sans" panose="020B0606030504020204" pitchFamily="34" charset="0"/>
              </a:rPr>
              <a:t>viewership </a:t>
            </a:r>
            <a:r>
              <a:rPr kumimoji="0" lang="en-US" sz="16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undercounting to the industry</a:t>
            </a:r>
            <a:endParaRPr kumimoji="0" lang="en-US" sz="16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653AEAB8-9FE6-44A5-B2ED-C144EEED7C3A}"/>
              </a:ext>
            </a:extLst>
          </p:cNvPr>
          <p:cNvSpPr/>
          <p:nvPr/>
        </p:nvSpPr>
        <p:spPr>
          <a:xfrm>
            <a:off x="5966421" y="6044334"/>
            <a:ext cx="3799238" cy="338554"/>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Recommendation for path forward</a:t>
            </a:r>
            <a:endParaRPr kumimoji="0" lang="en-US" sz="16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26" name="Triangle 30">
            <a:extLst>
              <a:ext uri="{FF2B5EF4-FFF2-40B4-BE49-F238E27FC236}">
                <a16:creationId xmlns:a16="http://schemas.microsoft.com/office/drawing/2014/main" id="{14E86062-5BCF-441C-A25D-5D12AE28C9EA}"/>
              </a:ext>
            </a:extLst>
          </p:cNvPr>
          <p:cNvSpPr/>
          <p:nvPr/>
        </p:nvSpPr>
        <p:spPr>
          <a:xfrm rot="5400000">
            <a:off x="5702027" y="5676136"/>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riangle 30">
            <a:extLst>
              <a:ext uri="{FF2B5EF4-FFF2-40B4-BE49-F238E27FC236}">
                <a16:creationId xmlns:a16="http://schemas.microsoft.com/office/drawing/2014/main" id="{CCBEB519-A835-4C1B-B52B-18932E342D6B}"/>
              </a:ext>
            </a:extLst>
          </p:cNvPr>
          <p:cNvSpPr/>
          <p:nvPr/>
        </p:nvSpPr>
        <p:spPr>
          <a:xfrm rot="5400000">
            <a:off x="5702027" y="6093080"/>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137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F903FE-F0A5-41F3-8ED3-0B56BDCAF814}"/>
              </a:ext>
            </a:extLst>
          </p:cNvPr>
          <p:cNvPicPr>
            <a:picLocks noChangeAspect="1"/>
          </p:cNvPicPr>
          <p:nvPr/>
        </p:nvPicPr>
        <p:blipFill>
          <a:blip r:embed="rId2">
            <a:clrChange>
              <a:clrFrom>
                <a:srgbClr val="201A62"/>
              </a:clrFrom>
              <a:clrTo>
                <a:srgbClr val="201A62">
                  <a:alpha val="0"/>
                </a:srgbClr>
              </a:clrTo>
            </a:clrChange>
          </a:blip>
          <a:stretch>
            <a:fillRect/>
          </a:stretch>
        </p:blipFill>
        <p:spPr>
          <a:xfrm>
            <a:off x="9377426" y="0"/>
            <a:ext cx="2814574" cy="1638673"/>
          </a:xfrm>
          <a:prstGeom prst="rect">
            <a:avLst/>
          </a:prstGeom>
        </p:spPr>
      </p:pic>
      <p:sp>
        <p:nvSpPr>
          <p:cNvPr id="17" name="Rectangle 16">
            <a:hlinkClick r:id="" action="ppaction://noaction"/>
            <a:extLst>
              <a:ext uri="{FF2B5EF4-FFF2-40B4-BE49-F238E27FC236}">
                <a16:creationId xmlns:a16="http://schemas.microsoft.com/office/drawing/2014/main" id="{2F769EC6-5D74-46CA-A373-BCBEB2C6A1B0}"/>
              </a:ext>
            </a:extLst>
          </p:cNvPr>
          <p:cNvSpPr/>
          <p:nvPr/>
        </p:nvSpPr>
        <p:spPr>
          <a:xfrm>
            <a:off x="296880" y="2051828"/>
            <a:ext cx="1178943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1B1464"/>
                </a:solidFill>
                <a:effectLst/>
                <a:uLnTx/>
                <a:uFillTx/>
                <a:latin typeface="Helvetica" pitchFamily="2" charset="0"/>
                <a:ea typeface="+mn-ea"/>
                <a:cs typeface="+mn-cs"/>
              </a:rPr>
              <a:t>Highest-Priority Restoration</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 </a:t>
            </a:r>
            <a:r>
              <a:rPr kumimoji="0" lang="en-US" sz="2400" b="1" i="0" u="none" strike="noStrike" kern="1200" cap="none" spc="0" normalizeH="0" baseline="0" noProof="0" dirty="0">
                <a:ln>
                  <a:noFill/>
                </a:ln>
                <a:solidFill>
                  <a:srgbClr val="00C0F3"/>
                </a:solidFill>
                <a:effectLst/>
                <a:uLnTx/>
                <a:uFillTx/>
                <a:latin typeface="Helvetica" pitchFamily="2" charset="0"/>
                <a:ea typeface="+mn-ea"/>
                <a:cs typeface="+mn-cs"/>
              </a:rPr>
              <a:t>Nielsen’s (COVID-damaged) National Panel </a:t>
            </a:r>
            <a:endParaRPr kumimoji="0" lang="en-US" sz="2400" b="1" i="1" u="sng"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8" name="Rectangle 7">
            <a:hlinkClick r:id="" action="ppaction://noaction"/>
            <a:extLst>
              <a:ext uri="{FF2B5EF4-FFF2-40B4-BE49-F238E27FC236}">
                <a16:creationId xmlns:a16="http://schemas.microsoft.com/office/drawing/2014/main" id="{A1CEF126-F007-4BD2-8E7D-772F96372CD5}"/>
              </a:ext>
            </a:extLst>
          </p:cNvPr>
          <p:cNvSpPr/>
          <p:nvPr/>
        </p:nvSpPr>
        <p:spPr>
          <a:xfrm>
            <a:off x="486783" y="3222765"/>
            <a:ext cx="11409627"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6E049C1-640E-41E0-8691-8B8465131F7C}"/>
              </a:ext>
            </a:extLst>
          </p:cNvPr>
          <p:cNvGrpSpPr/>
          <p:nvPr/>
        </p:nvGrpSpPr>
        <p:grpSpPr>
          <a:xfrm>
            <a:off x="2329990" y="2961155"/>
            <a:ext cx="9375227" cy="523220"/>
            <a:chOff x="2329990" y="2961154"/>
            <a:chExt cx="9375227" cy="523220"/>
          </a:xfrm>
        </p:grpSpPr>
        <p:sp>
          <p:nvSpPr>
            <p:cNvPr id="11" name="TextBox 10">
              <a:extLst>
                <a:ext uri="{FF2B5EF4-FFF2-40B4-BE49-F238E27FC236}">
                  <a16:creationId xmlns:a16="http://schemas.microsoft.com/office/drawing/2014/main" id="{3A61ECC6-27FE-4088-B4BC-813766063D95}"/>
                </a:ext>
              </a:extLst>
            </p:cNvPr>
            <p:cNvSpPr txBox="1"/>
            <p:nvPr/>
          </p:nvSpPr>
          <p:spPr>
            <a:xfrm>
              <a:off x="2329990" y="2961154"/>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Helvetica" pitchFamily="2" charset="0"/>
                  <a:ea typeface="+mn-ea"/>
                  <a:cs typeface="+mn-cs"/>
                </a:rPr>
                <a:t>1.</a:t>
              </a:r>
            </a:p>
          </p:txBody>
        </p:sp>
        <p:sp>
          <p:nvSpPr>
            <p:cNvPr id="12" name="Rectangle 11">
              <a:hlinkClick r:id="rId3" action="ppaction://hlinksldjump"/>
              <a:extLst>
                <a:ext uri="{FF2B5EF4-FFF2-40B4-BE49-F238E27FC236}">
                  <a16:creationId xmlns:a16="http://schemas.microsoft.com/office/drawing/2014/main" id="{FDDE11AD-08C6-442F-99A4-9B217619D876}"/>
                </a:ext>
              </a:extLst>
            </p:cNvPr>
            <p:cNvSpPr/>
            <p:nvPr/>
          </p:nvSpPr>
          <p:spPr>
            <a:xfrm>
              <a:off x="2741343" y="3022709"/>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Helvetica" pitchFamily="2" charset="0"/>
                  <a:ea typeface="+mn-ea"/>
                  <a:cs typeface="+mn-cs"/>
                </a:rPr>
                <a:t>July 2021 status of Nielsen’s national panel (seven charts)         </a:t>
              </a:r>
            </a:p>
          </p:txBody>
        </p:sp>
      </p:grpSp>
      <p:grpSp>
        <p:nvGrpSpPr>
          <p:cNvPr id="3" name="Group 2">
            <a:extLst>
              <a:ext uri="{FF2B5EF4-FFF2-40B4-BE49-F238E27FC236}">
                <a16:creationId xmlns:a16="http://schemas.microsoft.com/office/drawing/2014/main" id="{2C884C97-000B-4C3E-9CD2-5B39EE381273}"/>
              </a:ext>
            </a:extLst>
          </p:cNvPr>
          <p:cNvGrpSpPr/>
          <p:nvPr/>
        </p:nvGrpSpPr>
        <p:grpSpPr>
          <a:xfrm>
            <a:off x="2329990" y="3674880"/>
            <a:ext cx="9375227" cy="523220"/>
            <a:chOff x="2329990" y="3684430"/>
            <a:chExt cx="9375227" cy="523220"/>
          </a:xfrm>
        </p:grpSpPr>
        <p:sp>
          <p:nvSpPr>
            <p:cNvPr id="14" name="TextBox 13">
              <a:extLst>
                <a:ext uri="{FF2B5EF4-FFF2-40B4-BE49-F238E27FC236}">
                  <a16:creationId xmlns:a16="http://schemas.microsoft.com/office/drawing/2014/main" id="{CDA12108-64F2-4D78-841C-2028EA76E52D}"/>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Helvetica" pitchFamily="2" charset="0"/>
                  <a:ea typeface="+mn-ea"/>
                  <a:cs typeface="+mn-cs"/>
                </a:rPr>
                <a:t>2.</a:t>
              </a:r>
            </a:p>
          </p:txBody>
        </p:sp>
        <p:sp>
          <p:nvSpPr>
            <p:cNvPr id="15" name="Rectangle 14">
              <a:hlinkClick r:id="rId3" action="ppaction://hlinksldjump"/>
              <a:extLst>
                <a:ext uri="{FF2B5EF4-FFF2-40B4-BE49-F238E27FC236}">
                  <a16:creationId xmlns:a16="http://schemas.microsoft.com/office/drawing/2014/main" id="{554CF219-9B07-4C71-89A9-6FB7D1A295B2}"/>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75000"/>
                    </a:prstClr>
                  </a:solidFill>
                  <a:effectLst/>
                  <a:uLnTx/>
                  <a:uFillTx/>
                  <a:latin typeface="Helvetica" pitchFamily="2" charset="0"/>
                  <a:ea typeface="+mn-ea"/>
                  <a:cs typeface="+mn-cs"/>
                </a:rPr>
                <a:t>Root causes of COVID-period TV undercounting </a:t>
              </a:r>
            </a:p>
          </p:txBody>
        </p:sp>
      </p:grpSp>
      <p:sp>
        <p:nvSpPr>
          <p:cNvPr id="23" name="Rectangle 22">
            <a:extLst>
              <a:ext uri="{FF2B5EF4-FFF2-40B4-BE49-F238E27FC236}">
                <a16:creationId xmlns:a16="http://schemas.microsoft.com/office/drawing/2014/main" id="{141C3209-2D15-405E-9F23-ED98FEBE88A6}"/>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18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grpSp>
        <p:nvGrpSpPr>
          <p:cNvPr id="24" name="Group 23">
            <a:extLst>
              <a:ext uri="{FF2B5EF4-FFF2-40B4-BE49-F238E27FC236}">
                <a16:creationId xmlns:a16="http://schemas.microsoft.com/office/drawing/2014/main" id="{6BB3BFFA-A92D-4E0E-AA10-6F3847A29D19}"/>
              </a:ext>
            </a:extLst>
          </p:cNvPr>
          <p:cNvGrpSpPr/>
          <p:nvPr/>
        </p:nvGrpSpPr>
        <p:grpSpPr>
          <a:xfrm>
            <a:off x="2329990" y="5102331"/>
            <a:ext cx="9375227" cy="523220"/>
            <a:chOff x="2329990" y="3684430"/>
            <a:chExt cx="9375227" cy="523220"/>
          </a:xfrm>
        </p:grpSpPr>
        <p:sp>
          <p:nvSpPr>
            <p:cNvPr id="25" name="TextBox 24">
              <a:extLst>
                <a:ext uri="{FF2B5EF4-FFF2-40B4-BE49-F238E27FC236}">
                  <a16:creationId xmlns:a16="http://schemas.microsoft.com/office/drawing/2014/main" id="{EE794A72-B016-4A57-B65D-4DAD8A3F2ECA}"/>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3C8D"/>
                  </a:solidFill>
                  <a:effectLst/>
                  <a:uLnTx/>
                  <a:uFillTx/>
                  <a:latin typeface="Helvetica" pitchFamily="2" charset="0"/>
                  <a:ea typeface="+mn-ea"/>
                  <a:cs typeface="+mn-cs"/>
                </a:rPr>
                <a:t>4.</a:t>
              </a:r>
            </a:p>
          </p:txBody>
        </p:sp>
        <p:sp>
          <p:nvSpPr>
            <p:cNvPr id="26" name="Rectangle 25">
              <a:hlinkClick r:id="rId3" action="ppaction://hlinksldjump"/>
              <a:extLst>
                <a:ext uri="{FF2B5EF4-FFF2-40B4-BE49-F238E27FC236}">
                  <a16:creationId xmlns:a16="http://schemas.microsoft.com/office/drawing/2014/main" id="{AA7B2918-12AA-492B-B931-1E4D9C864B0C}"/>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2021 Panel fixes needed for restoration of buyer/seller market confidence </a:t>
              </a:r>
            </a:p>
          </p:txBody>
        </p:sp>
      </p:grpSp>
      <p:grpSp>
        <p:nvGrpSpPr>
          <p:cNvPr id="27" name="Group 26">
            <a:extLst>
              <a:ext uri="{FF2B5EF4-FFF2-40B4-BE49-F238E27FC236}">
                <a16:creationId xmlns:a16="http://schemas.microsoft.com/office/drawing/2014/main" id="{6256B032-8A98-4F88-B2C4-3BD4FD49CDD7}"/>
              </a:ext>
            </a:extLst>
          </p:cNvPr>
          <p:cNvGrpSpPr/>
          <p:nvPr/>
        </p:nvGrpSpPr>
        <p:grpSpPr>
          <a:xfrm>
            <a:off x="2329990" y="4388605"/>
            <a:ext cx="9375227" cy="523220"/>
            <a:chOff x="2329990" y="3684430"/>
            <a:chExt cx="9375227" cy="523220"/>
          </a:xfrm>
        </p:grpSpPr>
        <p:sp>
          <p:nvSpPr>
            <p:cNvPr id="28" name="TextBox 27">
              <a:extLst>
                <a:ext uri="{FF2B5EF4-FFF2-40B4-BE49-F238E27FC236}">
                  <a16:creationId xmlns:a16="http://schemas.microsoft.com/office/drawing/2014/main" id="{C5B3EF11-EFB3-4A3C-A3AF-2D3BA7253819}"/>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3.</a:t>
              </a:r>
            </a:p>
          </p:txBody>
        </p:sp>
        <p:sp>
          <p:nvSpPr>
            <p:cNvPr id="29" name="Rectangle 28">
              <a:hlinkClick r:id="rId3" action="ppaction://hlinksldjump"/>
              <a:extLst>
                <a:ext uri="{FF2B5EF4-FFF2-40B4-BE49-F238E27FC236}">
                  <a16:creationId xmlns:a16="http://schemas.microsoft.com/office/drawing/2014/main" id="{0A7BFCC4-1031-404D-A995-B287A74D8D92}"/>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75000"/>
                    </a:schemeClr>
                  </a:solidFill>
                  <a:effectLst/>
                  <a:uLnTx/>
                  <a:uFillTx/>
                  <a:latin typeface="Helvetica" pitchFamily="2" charset="0"/>
                  <a:ea typeface="+mn-ea"/>
                  <a:cs typeface="+mn-cs"/>
                </a:rPr>
                <a:t>The cost of continued undercounting to the 2021 buy/sell marketplace  </a:t>
              </a:r>
            </a:p>
          </p:txBody>
        </p:sp>
      </p:grpSp>
    </p:spTree>
    <p:extLst>
      <p:ext uri="{BB962C8B-B14F-4D97-AF65-F5344CB8AC3E}">
        <p14:creationId xmlns:p14="http://schemas.microsoft.com/office/powerpoint/2010/main" val="186866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1129571-91D9-4CA1-91EB-77393D841BD3}"/>
              </a:ext>
            </a:extLst>
          </p:cNvPr>
          <p:cNvSpPr txBox="1"/>
          <p:nvPr/>
        </p:nvSpPr>
        <p:spPr>
          <a:xfrm>
            <a:off x="88777" y="126698"/>
            <a:ext cx="121032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2021 Panel Fixes Needed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For the </a:t>
            </a:r>
            <a:r>
              <a:rPr kumimoji="0" lang="en-US" sz="2800" b="1" i="0" u="sng" strike="noStrike" kern="1200" cap="none" spc="0" normalizeH="0" baseline="0" noProof="0" dirty="0">
                <a:ln>
                  <a:noFill/>
                </a:ln>
                <a:solidFill>
                  <a:srgbClr val="00BFF2"/>
                </a:solidFill>
                <a:effectLst/>
                <a:uLnTx/>
                <a:uFillTx/>
                <a:latin typeface="Helvetica-Normal" pitchFamily="2" charset="0"/>
                <a:ea typeface="+mn-ea"/>
                <a:cs typeface="+mn-cs"/>
              </a:rPr>
              <a:t>Restoration</a:t>
            </a: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 of Buyer/Seller Market </a:t>
            </a:r>
            <a:r>
              <a:rPr kumimoji="0" lang="en-US" sz="2800" b="1" i="1" u="none" strike="noStrike" kern="1200" cap="none" spc="0" normalizeH="0" baseline="0" noProof="0" dirty="0">
                <a:ln>
                  <a:noFill/>
                </a:ln>
                <a:solidFill>
                  <a:srgbClr val="D555B3"/>
                </a:solidFill>
                <a:effectLst/>
                <a:uLnTx/>
                <a:uFillTx/>
                <a:latin typeface="Helvetica-Normal" pitchFamily="2" charset="0"/>
                <a:ea typeface="+mn-ea"/>
                <a:cs typeface="+mn-cs"/>
              </a:rPr>
              <a:t>C</a:t>
            </a:r>
            <a:r>
              <a:rPr kumimoji="0" lang="en-US" sz="2800" b="1" i="1" u="none" strike="noStrike" kern="1200" cap="none" spc="0" normalizeH="0" baseline="0" noProof="0" dirty="0" err="1">
                <a:ln>
                  <a:noFill/>
                </a:ln>
                <a:solidFill>
                  <a:srgbClr val="D555B3"/>
                </a:solidFill>
                <a:effectLst/>
                <a:uLnTx/>
                <a:uFillTx/>
                <a:latin typeface="Helvetica-Normal" pitchFamily="2" charset="0"/>
                <a:ea typeface="+mn-ea"/>
                <a:cs typeface="+mn-cs"/>
              </a:rPr>
              <a:t>onfidence</a:t>
            </a: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 </a:t>
            </a:r>
            <a:endParaRPr kumimoji="0" lang="en-US" sz="2800" b="1" i="0" u="sng" strike="noStrike" kern="1200" cap="none" spc="0" normalizeH="0" baseline="0" noProof="0" dirty="0">
              <a:ln>
                <a:noFill/>
              </a:ln>
              <a:solidFill>
                <a:srgbClr val="00BFF2"/>
              </a:solidFill>
              <a:effectLst/>
              <a:uLnTx/>
              <a:uFillTx/>
              <a:latin typeface="Helvetica-Normal" pitchFamily="2" charset="0"/>
              <a:ea typeface="+mn-ea"/>
              <a:cs typeface="+mn-cs"/>
            </a:endParaRPr>
          </a:p>
        </p:txBody>
      </p:sp>
      <p:sp>
        <p:nvSpPr>
          <p:cNvPr id="18" name="Rectangle 17">
            <a:extLst>
              <a:ext uri="{FF2B5EF4-FFF2-40B4-BE49-F238E27FC236}">
                <a16:creationId xmlns:a16="http://schemas.microsoft.com/office/drawing/2014/main" id="{1494786C-643D-4936-86D0-D5C61B1F9CC9}"/>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19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8B80D24E-5074-4ECC-BC64-2277C3F08776}"/>
              </a:ext>
            </a:extLst>
          </p:cNvPr>
          <p:cNvSpPr txBox="1"/>
          <p:nvPr/>
        </p:nvSpPr>
        <p:spPr>
          <a:xfrm>
            <a:off x="0" y="1595889"/>
            <a:ext cx="117087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 First &amp; Obvious: National panel restoration to Pre-COVID level (minimally) of:   </a:t>
            </a:r>
          </a:p>
        </p:txBody>
      </p:sp>
      <p:sp>
        <p:nvSpPr>
          <p:cNvPr id="10" name="TextBox 9">
            <a:extLst>
              <a:ext uri="{FF2B5EF4-FFF2-40B4-BE49-F238E27FC236}">
                <a16:creationId xmlns:a16="http://schemas.microsoft.com/office/drawing/2014/main" id="{5C6C6124-3E66-4ACD-859F-BADF5F696598}"/>
              </a:ext>
            </a:extLst>
          </p:cNvPr>
          <p:cNvSpPr txBox="1"/>
          <p:nvPr/>
        </p:nvSpPr>
        <p:spPr>
          <a:xfrm>
            <a:off x="7501631" y="2383195"/>
            <a:ext cx="1793289"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Current Shortfall  </a:t>
            </a:r>
            <a:r>
              <a:rPr kumimoji="0" lang="en-US" sz="1400" b="0"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Thru </a:t>
            </a:r>
            <a:r>
              <a:rPr lang="en-US" sz="1400" u="sng" dirty="0">
                <a:solidFill>
                  <a:srgbClr val="1F1A62"/>
                </a:solidFill>
                <a:latin typeface="Helvetica" panose="020B0604020202020204" pitchFamily="34" charset="0"/>
                <a:ea typeface="Open Sans" panose="020B0606030504020204" pitchFamily="34" charset="0"/>
                <a:cs typeface="Helvetica" panose="020B0604020202020204" pitchFamily="34" charset="0"/>
              </a:rPr>
              <a:t>June</a:t>
            </a:r>
            <a:r>
              <a:rPr kumimoji="0" lang="en-US" sz="1400" b="0"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2021             </a:t>
            </a:r>
          </a:p>
        </p:txBody>
      </p:sp>
      <p:grpSp>
        <p:nvGrpSpPr>
          <p:cNvPr id="2" name="Group 1">
            <a:extLst>
              <a:ext uri="{FF2B5EF4-FFF2-40B4-BE49-F238E27FC236}">
                <a16:creationId xmlns:a16="http://schemas.microsoft.com/office/drawing/2014/main" id="{C8E318C1-5A8A-4E63-9BE3-79F558EC5A0E}"/>
              </a:ext>
            </a:extLst>
          </p:cNvPr>
          <p:cNvGrpSpPr/>
          <p:nvPr/>
        </p:nvGrpSpPr>
        <p:grpSpPr>
          <a:xfrm>
            <a:off x="1103790" y="3241937"/>
            <a:ext cx="8191130" cy="400110"/>
            <a:chOff x="1091953" y="3241937"/>
            <a:chExt cx="8191130" cy="400110"/>
          </a:xfrm>
        </p:grpSpPr>
        <p:sp>
          <p:nvSpPr>
            <p:cNvPr id="9" name="Rectangle 8">
              <a:hlinkClick r:id="" action="ppaction://noaction"/>
              <a:extLst>
                <a:ext uri="{FF2B5EF4-FFF2-40B4-BE49-F238E27FC236}">
                  <a16:creationId xmlns:a16="http://schemas.microsoft.com/office/drawing/2014/main" id="{C40463DF-2F66-4DDA-B465-7CE67CEBE15D}"/>
                </a:ext>
              </a:extLst>
            </p:cNvPr>
            <p:cNvSpPr/>
            <p:nvPr/>
          </p:nvSpPr>
          <p:spPr>
            <a:xfrm>
              <a:off x="1091953" y="3241937"/>
              <a:ext cx="6525087" cy="400110"/>
            </a:xfrm>
            <a:prstGeom prst="rect">
              <a:avLst/>
            </a:prstGeom>
          </p:spPr>
          <p:txBody>
            <a:bodyPr wrap="square">
              <a:spAutoFit/>
            </a:bodyPr>
            <a:lstStyle/>
            <a:p>
              <a:pPr marL="342900" marR="0" lvl="0" indent="-342900" algn="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Overall panel size – needs to be </a:t>
              </a:r>
              <a:r>
                <a:rPr kumimoji="0" lang="en-US" sz="2000" b="0" i="0" u="none" strike="noStrike" kern="1200" cap="none" spc="0" normalizeH="0" baseline="0" noProof="0" dirty="0">
                  <a:ln>
                    <a:noFill/>
                  </a:ln>
                  <a:solidFill>
                    <a:srgbClr val="00BFF2"/>
                  </a:solidFill>
                  <a:effectLst/>
                  <a:uLnTx/>
                  <a:uFillTx/>
                  <a:latin typeface="Helvetica" pitchFamily="2" charset="0"/>
                  <a:ea typeface="+mn-ea"/>
                  <a:cs typeface="+mn-cs"/>
                </a:rPr>
                <a:t>restored to 36,900+</a:t>
              </a:r>
              <a:endParaRPr kumimoji="0" lang="en-US" sz="1200" b="0" i="0" u="none"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11" name="TextBox 10">
              <a:extLst>
                <a:ext uri="{FF2B5EF4-FFF2-40B4-BE49-F238E27FC236}">
                  <a16:creationId xmlns:a16="http://schemas.microsoft.com/office/drawing/2014/main" id="{26CA9125-941F-4EF9-BBFC-52A4FABF1D7B}"/>
                </a:ext>
              </a:extLst>
            </p:cNvPr>
            <p:cNvSpPr txBox="1"/>
            <p:nvPr/>
          </p:nvSpPr>
          <p:spPr>
            <a:xfrm>
              <a:off x="7489794" y="3272715"/>
              <a:ext cx="1793289"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rPr>
                <a:t> - 6,800</a:t>
              </a:r>
              <a:endParaRPr kumimoji="0" lang="en-US" sz="1400" b="0" i="0" u="sng"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pSp>
      <p:grpSp>
        <p:nvGrpSpPr>
          <p:cNvPr id="3" name="Group 2">
            <a:extLst>
              <a:ext uri="{FF2B5EF4-FFF2-40B4-BE49-F238E27FC236}">
                <a16:creationId xmlns:a16="http://schemas.microsoft.com/office/drawing/2014/main" id="{45BA8F8E-55A5-43E0-BC2D-B043AA373F12}"/>
              </a:ext>
            </a:extLst>
          </p:cNvPr>
          <p:cNvGrpSpPr/>
          <p:nvPr/>
        </p:nvGrpSpPr>
        <p:grpSpPr>
          <a:xfrm>
            <a:off x="1103790" y="3808313"/>
            <a:ext cx="8191130" cy="400110"/>
            <a:chOff x="1103790" y="4063833"/>
            <a:chExt cx="8191130" cy="400110"/>
          </a:xfrm>
        </p:grpSpPr>
        <p:sp>
          <p:nvSpPr>
            <p:cNvPr id="12" name="Rectangle 11">
              <a:hlinkClick r:id="" action="ppaction://noaction"/>
              <a:extLst>
                <a:ext uri="{FF2B5EF4-FFF2-40B4-BE49-F238E27FC236}">
                  <a16:creationId xmlns:a16="http://schemas.microsoft.com/office/drawing/2014/main" id="{067886E4-E3AE-4867-821C-D653A29A2337}"/>
                </a:ext>
              </a:extLst>
            </p:cNvPr>
            <p:cNvSpPr/>
            <p:nvPr/>
          </p:nvSpPr>
          <p:spPr>
            <a:xfrm>
              <a:off x="1103790" y="4063833"/>
              <a:ext cx="6525087" cy="400110"/>
            </a:xfrm>
            <a:prstGeom prst="rect">
              <a:avLst/>
            </a:prstGeom>
          </p:spPr>
          <p:txBody>
            <a:bodyPr wrap="square">
              <a:spAutoFit/>
            </a:bodyPr>
            <a:lstStyle/>
            <a:p>
              <a:pPr marL="342900" marR="0" lvl="0" indent="-342900" algn="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Black panel size – needs to be </a:t>
              </a:r>
              <a:r>
                <a:rPr kumimoji="0" lang="en-US" sz="2000" b="0" i="0" u="none" strike="noStrike" kern="1200" cap="none" spc="0" normalizeH="0" baseline="0" noProof="0" dirty="0">
                  <a:ln>
                    <a:noFill/>
                  </a:ln>
                  <a:solidFill>
                    <a:srgbClr val="00BFF2"/>
                  </a:solidFill>
                  <a:effectLst/>
                  <a:uLnTx/>
                  <a:uFillTx/>
                  <a:latin typeface="Helvetica" pitchFamily="2" charset="0"/>
                  <a:ea typeface="+mn-ea"/>
                  <a:cs typeface="+mn-cs"/>
                </a:rPr>
                <a:t>restored to 5,000+ </a:t>
              </a:r>
              <a:endParaRPr kumimoji="0" lang="en-US" sz="1200" b="0" i="0" u="none"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13" name="TextBox 12">
              <a:extLst>
                <a:ext uri="{FF2B5EF4-FFF2-40B4-BE49-F238E27FC236}">
                  <a16:creationId xmlns:a16="http://schemas.microsoft.com/office/drawing/2014/main" id="{2C07705B-0983-4868-A4EB-7C4ADFF3605C}"/>
                </a:ext>
              </a:extLst>
            </p:cNvPr>
            <p:cNvSpPr txBox="1"/>
            <p:nvPr/>
          </p:nvSpPr>
          <p:spPr>
            <a:xfrm>
              <a:off x="7501631" y="4084730"/>
              <a:ext cx="1793289"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rPr>
                <a:t> - 1,150</a:t>
              </a:r>
              <a:endParaRPr kumimoji="0" lang="en-US" sz="1400" b="0" i="0" u="sng"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pSp>
      <p:grpSp>
        <p:nvGrpSpPr>
          <p:cNvPr id="4" name="Group 3">
            <a:extLst>
              <a:ext uri="{FF2B5EF4-FFF2-40B4-BE49-F238E27FC236}">
                <a16:creationId xmlns:a16="http://schemas.microsoft.com/office/drawing/2014/main" id="{727F504F-B98C-4711-930E-F4CCC25D7534}"/>
              </a:ext>
            </a:extLst>
          </p:cNvPr>
          <p:cNvGrpSpPr/>
          <p:nvPr/>
        </p:nvGrpSpPr>
        <p:grpSpPr>
          <a:xfrm>
            <a:off x="735292" y="4374689"/>
            <a:ext cx="8559628" cy="400110"/>
            <a:chOff x="735292" y="4518093"/>
            <a:chExt cx="8559628" cy="400110"/>
          </a:xfrm>
        </p:grpSpPr>
        <p:sp>
          <p:nvSpPr>
            <p:cNvPr id="14" name="Rectangle 13">
              <a:hlinkClick r:id="" action="ppaction://noaction"/>
              <a:extLst>
                <a:ext uri="{FF2B5EF4-FFF2-40B4-BE49-F238E27FC236}">
                  <a16:creationId xmlns:a16="http://schemas.microsoft.com/office/drawing/2014/main" id="{A9BDCB9E-0EF9-4436-AE90-886F2C1733B0}"/>
                </a:ext>
              </a:extLst>
            </p:cNvPr>
            <p:cNvSpPr/>
            <p:nvPr/>
          </p:nvSpPr>
          <p:spPr>
            <a:xfrm>
              <a:off x="735292" y="4518093"/>
              <a:ext cx="6893586" cy="400110"/>
            </a:xfrm>
            <a:prstGeom prst="rect">
              <a:avLst/>
            </a:prstGeom>
          </p:spPr>
          <p:txBody>
            <a:bodyPr wrap="square">
              <a:spAutoFit/>
            </a:bodyPr>
            <a:lstStyle/>
            <a:p>
              <a:pPr marL="342900" marR="0" lvl="0" indent="-342900" algn="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Hispanic panel size – needs to be </a:t>
              </a:r>
              <a:r>
                <a:rPr kumimoji="0" lang="en-US" sz="2000" b="0" i="0" u="none" strike="noStrike" kern="1200" cap="none" spc="0" normalizeH="0" baseline="0" noProof="0" dirty="0">
                  <a:ln>
                    <a:noFill/>
                  </a:ln>
                  <a:solidFill>
                    <a:srgbClr val="00BFF2"/>
                  </a:solidFill>
                  <a:effectLst/>
                  <a:uLnTx/>
                  <a:uFillTx/>
                  <a:latin typeface="Helvetica" pitchFamily="2" charset="0"/>
                  <a:ea typeface="+mn-ea"/>
                  <a:cs typeface="+mn-cs"/>
                </a:rPr>
                <a:t>restored to 6,800+ </a:t>
              </a:r>
              <a:endParaRPr kumimoji="0" lang="en-US" sz="1200" b="0" i="0" u="none"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6126A45-95FB-4FC6-ACD8-A159ED3DF350}"/>
                </a:ext>
              </a:extLst>
            </p:cNvPr>
            <p:cNvSpPr txBox="1"/>
            <p:nvPr/>
          </p:nvSpPr>
          <p:spPr>
            <a:xfrm>
              <a:off x="7501631" y="4538990"/>
              <a:ext cx="1793289"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rPr>
                <a:t> - 1,450</a:t>
              </a:r>
              <a:endParaRPr kumimoji="0" lang="en-US" sz="1400" b="0" i="0" u="sng"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pSp>
      <p:grpSp>
        <p:nvGrpSpPr>
          <p:cNvPr id="25" name="Group 24">
            <a:extLst>
              <a:ext uri="{FF2B5EF4-FFF2-40B4-BE49-F238E27FC236}">
                <a16:creationId xmlns:a16="http://schemas.microsoft.com/office/drawing/2014/main" id="{B12AF9FE-A664-4D61-993E-5A16B3D3F1B6}"/>
              </a:ext>
            </a:extLst>
          </p:cNvPr>
          <p:cNvGrpSpPr/>
          <p:nvPr/>
        </p:nvGrpSpPr>
        <p:grpSpPr>
          <a:xfrm>
            <a:off x="1115628" y="4941065"/>
            <a:ext cx="8179292" cy="400110"/>
            <a:chOff x="1103790" y="5032853"/>
            <a:chExt cx="8179292" cy="400110"/>
          </a:xfrm>
        </p:grpSpPr>
        <p:sp>
          <p:nvSpPr>
            <p:cNvPr id="16" name="Rectangle 15">
              <a:hlinkClick r:id="" action="ppaction://noaction"/>
              <a:extLst>
                <a:ext uri="{FF2B5EF4-FFF2-40B4-BE49-F238E27FC236}">
                  <a16:creationId xmlns:a16="http://schemas.microsoft.com/office/drawing/2014/main" id="{96169CE2-9A0C-4FE2-8E43-3E3E630564C6}"/>
                </a:ext>
              </a:extLst>
            </p:cNvPr>
            <p:cNvSpPr/>
            <p:nvPr/>
          </p:nvSpPr>
          <p:spPr>
            <a:xfrm>
              <a:off x="1103790" y="5032853"/>
              <a:ext cx="6525087" cy="400110"/>
            </a:xfrm>
            <a:prstGeom prst="rect">
              <a:avLst/>
            </a:prstGeom>
          </p:spPr>
          <p:txBody>
            <a:bodyPr wrap="square">
              <a:spAutoFit/>
            </a:bodyPr>
            <a:lstStyle/>
            <a:p>
              <a:pPr marL="342900" marR="0" lvl="0" indent="-342900" algn="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P18-24 panel size – needs to be </a:t>
              </a:r>
              <a:r>
                <a:rPr kumimoji="0" lang="en-US" sz="2000" b="0" i="0" u="none" strike="noStrike" kern="1200" cap="none" spc="0" normalizeH="0" baseline="0" noProof="0" dirty="0">
                  <a:ln>
                    <a:noFill/>
                  </a:ln>
                  <a:solidFill>
                    <a:srgbClr val="00BFF2"/>
                  </a:solidFill>
                  <a:effectLst/>
                  <a:uLnTx/>
                  <a:uFillTx/>
                  <a:latin typeface="Helvetica" pitchFamily="2" charset="0"/>
                  <a:ea typeface="+mn-ea"/>
                  <a:cs typeface="+mn-cs"/>
                </a:rPr>
                <a:t>restored to 3,000+ </a:t>
              </a:r>
              <a:endParaRPr kumimoji="0" lang="en-US" sz="1200" b="0" i="0" u="none"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17" name="TextBox 16">
              <a:extLst>
                <a:ext uri="{FF2B5EF4-FFF2-40B4-BE49-F238E27FC236}">
                  <a16:creationId xmlns:a16="http://schemas.microsoft.com/office/drawing/2014/main" id="{8FB29881-0354-43B3-9A5F-1793DB432423}"/>
                </a:ext>
              </a:extLst>
            </p:cNvPr>
            <p:cNvSpPr txBox="1"/>
            <p:nvPr/>
          </p:nvSpPr>
          <p:spPr>
            <a:xfrm>
              <a:off x="7489793" y="5063631"/>
              <a:ext cx="1793289"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rPr>
                <a:t> - </a:t>
              </a:r>
              <a:r>
                <a:rPr lang="en-US" sz="1600" dirty="0">
                  <a:solidFill>
                    <a:srgbClr val="FF0000"/>
                  </a:solidFill>
                  <a:latin typeface="Helvetica" panose="020B0604020202020204" pitchFamily="34" charset="0"/>
                  <a:ea typeface="Open Sans" panose="020B0606030504020204" pitchFamily="34" charset="0"/>
                  <a:cs typeface="Helvetica" panose="020B0604020202020204" pitchFamily="34" charset="0"/>
                </a:rPr>
                <a:t>680</a:t>
              </a:r>
              <a:endParaRPr kumimoji="0" lang="en-US" sz="1400" b="0" i="0" u="sng"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pSp>
      <p:grpSp>
        <p:nvGrpSpPr>
          <p:cNvPr id="26" name="Group 25">
            <a:extLst>
              <a:ext uri="{FF2B5EF4-FFF2-40B4-BE49-F238E27FC236}">
                <a16:creationId xmlns:a16="http://schemas.microsoft.com/office/drawing/2014/main" id="{DBC0FCDC-64A0-4280-90AA-2D6A2538144B}"/>
              </a:ext>
            </a:extLst>
          </p:cNvPr>
          <p:cNvGrpSpPr/>
          <p:nvPr/>
        </p:nvGrpSpPr>
        <p:grpSpPr>
          <a:xfrm>
            <a:off x="1115628" y="5507443"/>
            <a:ext cx="8179292" cy="400110"/>
            <a:chOff x="1091953" y="5507443"/>
            <a:chExt cx="8179292" cy="400110"/>
          </a:xfrm>
        </p:grpSpPr>
        <p:sp>
          <p:nvSpPr>
            <p:cNvPr id="19" name="Rectangle 18">
              <a:hlinkClick r:id="" action="ppaction://noaction"/>
              <a:extLst>
                <a:ext uri="{FF2B5EF4-FFF2-40B4-BE49-F238E27FC236}">
                  <a16:creationId xmlns:a16="http://schemas.microsoft.com/office/drawing/2014/main" id="{A8231A7E-00DB-4DB5-8A4A-DD9312F57903}"/>
                </a:ext>
              </a:extLst>
            </p:cNvPr>
            <p:cNvSpPr/>
            <p:nvPr/>
          </p:nvSpPr>
          <p:spPr>
            <a:xfrm>
              <a:off x="1091953" y="5507443"/>
              <a:ext cx="6525087" cy="400110"/>
            </a:xfrm>
            <a:prstGeom prst="rect">
              <a:avLst/>
            </a:prstGeom>
          </p:spPr>
          <p:txBody>
            <a:bodyPr wrap="square">
              <a:spAutoFit/>
            </a:bodyPr>
            <a:lstStyle/>
            <a:p>
              <a:pPr marL="342900" marR="0" lvl="0" indent="-342900" algn="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P25-34 panel size – needs to be </a:t>
              </a:r>
              <a:r>
                <a:rPr kumimoji="0" lang="en-US" sz="2000" b="0" i="0" u="none" strike="noStrike" kern="1200" cap="none" spc="0" normalizeH="0" baseline="0" noProof="0" dirty="0">
                  <a:ln>
                    <a:noFill/>
                  </a:ln>
                  <a:solidFill>
                    <a:srgbClr val="00BFF2"/>
                  </a:solidFill>
                  <a:effectLst/>
                  <a:uLnTx/>
                  <a:uFillTx/>
                  <a:latin typeface="Helvetica" pitchFamily="2" charset="0"/>
                  <a:ea typeface="+mn-ea"/>
                  <a:cs typeface="+mn-cs"/>
                </a:rPr>
                <a:t>restored to 4,500+ </a:t>
              </a:r>
              <a:endParaRPr kumimoji="0" lang="en-US" sz="1200" b="0" i="0" u="none"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21" name="TextBox 20">
              <a:extLst>
                <a:ext uri="{FF2B5EF4-FFF2-40B4-BE49-F238E27FC236}">
                  <a16:creationId xmlns:a16="http://schemas.microsoft.com/office/drawing/2014/main" id="{E45BA92D-BF4A-4533-A99D-4E42628B0249}"/>
                </a:ext>
              </a:extLst>
            </p:cNvPr>
            <p:cNvSpPr txBox="1"/>
            <p:nvPr/>
          </p:nvSpPr>
          <p:spPr>
            <a:xfrm>
              <a:off x="7477956" y="5538221"/>
              <a:ext cx="1793289" cy="33855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rPr>
                <a:t> - 770</a:t>
              </a:r>
              <a:endParaRPr kumimoji="0" lang="en-US" sz="1400" b="0" i="0" u="sng" strike="noStrike" kern="1200" cap="none" spc="0" normalizeH="0" baseline="0" noProof="0" dirty="0">
                <a:ln>
                  <a:noFill/>
                </a:ln>
                <a:solidFill>
                  <a:srgbClr val="FF0000"/>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pSp>
      <p:sp>
        <p:nvSpPr>
          <p:cNvPr id="22" name="Rectangle 21">
            <a:hlinkClick r:id="" action="ppaction://noaction"/>
            <a:extLst>
              <a:ext uri="{FF2B5EF4-FFF2-40B4-BE49-F238E27FC236}">
                <a16:creationId xmlns:a16="http://schemas.microsoft.com/office/drawing/2014/main" id="{C818D464-58B9-4AF2-825D-D0A8156F3BA8}"/>
              </a:ext>
            </a:extLst>
          </p:cNvPr>
          <p:cNvSpPr/>
          <p:nvPr/>
        </p:nvSpPr>
        <p:spPr>
          <a:xfrm>
            <a:off x="8924408" y="3293742"/>
            <a:ext cx="276243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(Avg. Daily Scaled </a:t>
            </a:r>
            <a:r>
              <a:rPr kumimoji="0" lang="en-US" sz="1200" b="0" i="0" u="none" strike="noStrike" kern="1200" cap="none" spc="0" normalizeH="0" baseline="0" noProof="0" dirty="0" err="1">
                <a:ln>
                  <a:noFill/>
                </a:ln>
                <a:solidFill>
                  <a:srgbClr val="1B1464"/>
                </a:solidFill>
                <a:effectLst/>
                <a:uLnTx/>
                <a:uFillTx/>
                <a:latin typeface="Helvetica" pitchFamily="2" charset="0"/>
                <a:ea typeface="+mn-ea"/>
                <a:cs typeface="+mn-cs"/>
              </a:rPr>
              <a:t>Intabs</a:t>
            </a: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 P2+) </a:t>
            </a:r>
            <a:endParaRPr kumimoji="0" lang="en-US" sz="1200" b="0" i="0" u="none"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23" name="TextBox 22">
            <a:extLst>
              <a:ext uri="{FF2B5EF4-FFF2-40B4-BE49-F238E27FC236}">
                <a16:creationId xmlns:a16="http://schemas.microsoft.com/office/drawing/2014/main" id="{F7D91A5B-A971-404B-AB60-17CE67AC0EBE}"/>
              </a:ext>
            </a:extLst>
          </p:cNvPr>
          <p:cNvSpPr txBox="1"/>
          <p:nvPr/>
        </p:nvSpPr>
        <p:spPr>
          <a:xfrm>
            <a:off x="1088517" y="6104599"/>
            <a:ext cx="9395633" cy="400110"/>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 Restoration of larger homes &amp; multi-set homes to Pre-COVID levels also needed    </a:t>
            </a:r>
          </a:p>
        </p:txBody>
      </p:sp>
    </p:spTree>
    <p:extLst>
      <p:ext uri="{BB962C8B-B14F-4D97-AF65-F5344CB8AC3E}">
        <p14:creationId xmlns:p14="http://schemas.microsoft.com/office/powerpoint/2010/main" val="36724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1129571-91D9-4CA1-91EB-77393D841BD3}"/>
              </a:ext>
            </a:extLst>
          </p:cNvPr>
          <p:cNvSpPr txBox="1"/>
          <p:nvPr/>
        </p:nvSpPr>
        <p:spPr>
          <a:xfrm>
            <a:off x="88777" y="126698"/>
            <a:ext cx="121032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2021 Panel Fixes Needed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For the </a:t>
            </a:r>
            <a:r>
              <a:rPr kumimoji="0" lang="en-US" sz="2800" b="1" i="0" u="sng" strike="noStrike" kern="1200" cap="none" spc="0" normalizeH="0" baseline="0" noProof="0" dirty="0">
                <a:ln>
                  <a:noFill/>
                </a:ln>
                <a:solidFill>
                  <a:srgbClr val="00BFF2"/>
                </a:solidFill>
                <a:effectLst/>
                <a:uLnTx/>
                <a:uFillTx/>
                <a:latin typeface="Helvetica-Normal" pitchFamily="2" charset="0"/>
                <a:ea typeface="+mn-ea"/>
                <a:cs typeface="+mn-cs"/>
              </a:rPr>
              <a:t>Restoration</a:t>
            </a: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 of Buyer/Seller Market </a:t>
            </a:r>
            <a:r>
              <a:rPr kumimoji="0" lang="en-US" sz="2800" b="1" i="1" u="none" strike="noStrike" kern="1200" cap="none" spc="0" normalizeH="0" baseline="0" noProof="0" dirty="0">
                <a:ln>
                  <a:noFill/>
                </a:ln>
                <a:solidFill>
                  <a:srgbClr val="D555B3"/>
                </a:solidFill>
                <a:effectLst/>
                <a:uLnTx/>
                <a:uFillTx/>
                <a:latin typeface="Helvetica-Normal" pitchFamily="2" charset="0"/>
                <a:ea typeface="+mn-ea"/>
                <a:cs typeface="+mn-cs"/>
              </a:rPr>
              <a:t>C</a:t>
            </a:r>
            <a:r>
              <a:rPr kumimoji="0" lang="en-US" sz="2800" b="1" i="1" u="none" strike="noStrike" kern="1200" cap="none" spc="0" normalizeH="0" baseline="0" noProof="0" dirty="0" err="1">
                <a:ln>
                  <a:noFill/>
                </a:ln>
                <a:solidFill>
                  <a:srgbClr val="D555B3"/>
                </a:solidFill>
                <a:effectLst/>
                <a:uLnTx/>
                <a:uFillTx/>
                <a:latin typeface="Helvetica-Normal" pitchFamily="2" charset="0"/>
                <a:ea typeface="+mn-ea"/>
                <a:cs typeface="+mn-cs"/>
              </a:rPr>
              <a:t>onfidence</a:t>
            </a: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 </a:t>
            </a:r>
            <a:endParaRPr kumimoji="0" lang="en-US" sz="2800" b="1" i="0" u="sng" strike="noStrike" kern="1200" cap="none" spc="0" normalizeH="0" baseline="0" noProof="0" dirty="0">
              <a:ln>
                <a:noFill/>
              </a:ln>
              <a:solidFill>
                <a:srgbClr val="00BFF2"/>
              </a:solidFill>
              <a:effectLst/>
              <a:uLnTx/>
              <a:uFillTx/>
              <a:latin typeface="Helvetica-Normal" pitchFamily="2" charset="0"/>
              <a:ea typeface="+mn-ea"/>
              <a:cs typeface="+mn-cs"/>
            </a:endParaRPr>
          </a:p>
        </p:txBody>
      </p:sp>
      <p:sp>
        <p:nvSpPr>
          <p:cNvPr id="18" name="Rectangle 17">
            <a:extLst>
              <a:ext uri="{FF2B5EF4-FFF2-40B4-BE49-F238E27FC236}">
                <a16:creationId xmlns:a16="http://schemas.microsoft.com/office/drawing/2014/main" id="{1494786C-643D-4936-86D0-D5C61B1F9CC9}"/>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20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6" name="TextBox 5">
            <a:extLst>
              <a:ext uri="{FF2B5EF4-FFF2-40B4-BE49-F238E27FC236}">
                <a16:creationId xmlns:a16="http://schemas.microsoft.com/office/drawing/2014/main" id="{F3E2FD00-7303-4F5D-9B6C-182558D5E0B7}"/>
              </a:ext>
            </a:extLst>
          </p:cNvPr>
          <p:cNvSpPr txBox="1"/>
          <p:nvPr/>
        </p:nvSpPr>
        <p:spPr>
          <a:xfrm>
            <a:off x="0" y="1595889"/>
            <a:ext cx="117087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 </a:t>
            </a:r>
            <a:r>
              <a:rPr lang="en-US" sz="2400" dirty="0">
                <a:solidFill>
                  <a:srgbClr val="1B1464"/>
                </a:solidFill>
                <a:latin typeface="Helvetica-Normal" pitchFamily="2" charset="0"/>
              </a:rPr>
              <a:t>Second high priority – </a:t>
            </a:r>
            <a:r>
              <a:rPr lang="en-US" sz="2400" dirty="0">
                <a:solidFill>
                  <a:srgbClr val="00BFF2"/>
                </a:solidFill>
                <a:latin typeface="Helvetica-Normal" pitchFamily="2" charset="0"/>
              </a:rPr>
              <a:t>auditing the full impact of the 9,478 </a:t>
            </a:r>
            <a:r>
              <a:rPr lang="en-US" sz="2400" dirty="0">
                <a:solidFill>
                  <a:srgbClr val="1B1464"/>
                </a:solidFill>
                <a:latin typeface="Helvetica-Normal" pitchFamily="2" charset="0"/>
              </a:rPr>
              <a:t>on the n</a:t>
            </a:r>
            <a:r>
              <a:rPr kumimoji="0" lang="en-US" sz="2400" b="0" i="0" u="none" strike="noStrike" kern="1200" cap="none" spc="0" normalizeH="0" baseline="0" noProof="0" dirty="0" err="1">
                <a:ln>
                  <a:noFill/>
                </a:ln>
                <a:solidFill>
                  <a:srgbClr val="1B1464"/>
                </a:solidFill>
                <a:effectLst/>
                <a:uLnTx/>
                <a:uFillTx/>
                <a:latin typeface="Helvetica-Normal" pitchFamily="2" charset="0"/>
                <a:ea typeface="+mn-ea"/>
                <a:cs typeface="+mn-cs"/>
              </a:rPr>
              <a:t>ational</a:t>
            </a: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 panel</a:t>
            </a:r>
          </a:p>
        </p:txBody>
      </p:sp>
      <p:sp>
        <p:nvSpPr>
          <p:cNvPr id="7" name="Rectangle 6">
            <a:extLst>
              <a:ext uri="{FF2B5EF4-FFF2-40B4-BE49-F238E27FC236}">
                <a16:creationId xmlns:a16="http://schemas.microsoft.com/office/drawing/2014/main" id="{0C575652-D637-4EA0-9325-DDE1775624DB}"/>
              </a:ext>
            </a:extLst>
          </p:cNvPr>
          <p:cNvSpPr/>
          <p:nvPr/>
        </p:nvSpPr>
        <p:spPr>
          <a:xfrm>
            <a:off x="6291307" y="2619173"/>
            <a:ext cx="5682449" cy="3077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F1A62"/>
                </a:solidFill>
                <a:latin typeface="Helvetica" pitchFamily="2" charset="0"/>
              </a:rPr>
              <a:t>May’s </a:t>
            </a: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independent MRC analysis of Nielsen’s February 2021 data gave insight into </a:t>
            </a:r>
            <a:r>
              <a:rPr kumimoji="0" lang="en-US" sz="1400" b="0" i="0" u="sng" strike="noStrike" kern="1200" cap="none" spc="0" normalizeH="0" baseline="0" noProof="0" dirty="0">
                <a:ln>
                  <a:noFill/>
                </a:ln>
                <a:solidFill>
                  <a:srgbClr val="00BFF2"/>
                </a:solidFill>
                <a:effectLst/>
                <a:uLnTx/>
                <a:uFillTx/>
                <a:latin typeface="Helvetica" pitchFamily="2" charset="0"/>
                <a:ea typeface="+mn-ea"/>
                <a:cs typeface="+mn-cs"/>
              </a:rPr>
              <a:t>a partial look at the 9,478 </a:t>
            </a:r>
            <a:r>
              <a:rPr lang="en-US" sz="1400" dirty="0">
                <a:solidFill>
                  <a:srgbClr val="1B1464"/>
                </a:solidFill>
                <a:latin typeface="Helvetica" pitchFamily="2" charset="0"/>
              </a:rPr>
              <a:t>; </a:t>
            </a:r>
            <a:r>
              <a:rPr lang="en-US" sz="1400" dirty="0">
                <a:solidFill>
                  <a:srgbClr val="1F1A62"/>
                </a:solidFill>
                <a:latin typeface="Helvetica" pitchFamily="2" charset="0"/>
              </a:rPr>
              <a:t>it was that look at a partial data set </a:t>
            </a:r>
            <a:r>
              <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rPr>
              <a:t>that produced the below MRC-recommended adjustment factors for the buy/sell marketplace: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itchFamily="2" charset="0"/>
                <a:ea typeface="+mn-ea"/>
                <a:cs typeface="+mn-cs"/>
              </a:rPr>
              <a:t>TUT rating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A62"/>
                </a:solidFill>
                <a:effectLst/>
                <a:uLnTx/>
                <a:uFillTx/>
                <a:latin typeface="Helvetica" pitchFamily="2" charset="0"/>
                <a:ea typeface="+mn-ea"/>
                <a:cs typeface="+mn-cs"/>
              </a:rPr>
              <a:t>P2+: 1% - 4%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A62"/>
                </a:solidFill>
                <a:effectLst/>
                <a:uLnTx/>
                <a:uFillTx/>
                <a:latin typeface="Helvetica" pitchFamily="2" charset="0"/>
                <a:ea typeface="+mn-ea"/>
                <a:cs typeface="+mn-cs"/>
              </a:rPr>
              <a:t>P18-49: 2% - 6%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A62"/>
                </a:solidFill>
                <a:effectLst/>
                <a:uLnTx/>
                <a:uFillTx/>
                <a:latin typeface="Helvetica" pitchFamily="2" charset="0"/>
                <a:ea typeface="+mn-ea"/>
                <a:cs typeface="+mn-cs"/>
              </a:rPr>
              <a:t>P25-54: 1% - 5%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itchFamily="2" charset="0"/>
                <a:ea typeface="+mn-ea"/>
                <a:cs typeface="+mn-cs"/>
              </a:rPr>
              <a:t>PUT rating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A62"/>
                </a:solidFill>
                <a:effectLst/>
                <a:uLnTx/>
                <a:uFillTx/>
                <a:latin typeface="Helvetica" pitchFamily="2" charset="0"/>
                <a:ea typeface="+mn-ea"/>
                <a:cs typeface="+mn-cs"/>
              </a:rPr>
              <a:t>P2+: 1% - 3%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1F1A62"/>
                </a:solidFill>
                <a:effectLst/>
                <a:uLnTx/>
                <a:uFillTx/>
                <a:latin typeface="Helvetica" pitchFamily="2" charset="0"/>
                <a:ea typeface="+mn-ea"/>
                <a:cs typeface="+mn-cs"/>
              </a:rPr>
              <a:t>P18-49: 1% - 5%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F1A62"/>
                </a:solidFill>
                <a:effectLst/>
                <a:uLnTx/>
                <a:uFillTx/>
                <a:latin typeface="Helvetica" pitchFamily="2" charset="0"/>
                <a:ea typeface="+mn-ea"/>
                <a:cs typeface="+mn-cs"/>
              </a:rPr>
              <a:t>P25-54: 1% - 4%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cxnSp>
        <p:nvCxnSpPr>
          <p:cNvPr id="4" name="Straight Connector 3">
            <a:extLst>
              <a:ext uri="{FF2B5EF4-FFF2-40B4-BE49-F238E27FC236}">
                <a16:creationId xmlns:a16="http://schemas.microsoft.com/office/drawing/2014/main" id="{D722BC69-4451-444A-AB9E-D21AEB87757E}"/>
              </a:ext>
            </a:extLst>
          </p:cNvPr>
          <p:cNvCxnSpPr>
            <a:cxnSpLocks/>
          </p:cNvCxnSpPr>
          <p:nvPr/>
        </p:nvCxnSpPr>
        <p:spPr>
          <a:xfrm>
            <a:off x="5956917" y="2388093"/>
            <a:ext cx="0" cy="3308846"/>
          </a:xfrm>
          <a:prstGeom prst="line">
            <a:avLst/>
          </a:prstGeom>
          <a:ln w="2857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D4B3804-9840-4216-9C0C-F85A33A92CF1}"/>
              </a:ext>
            </a:extLst>
          </p:cNvPr>
          <p:cNvSpPr txBox="1"/>
          <p:nvPr/>
        </p:nvSpPr>
        <p:spPr>
          <a:xfrm>
            <a:off x="1259100" y="6082791"/>
            <a:ext cx="9395633" cy="707886"/>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 The buy/sell market should learn what </a:t>
            </a:r>
            <a:r>
              <a:rPr kumimoji="0" lang="en-US" sz="2000" b="0" i="0" u="none" strike="noStrike" kern="1200" cap="none" spc="0" normalizeH="0" baseline="0" noProof="0" dirty="0">
                <a:ln>
                  <a:noFill/>
                </a:ln>
                <a:solidFill>
                  <a:srgbClr val="00BFF2"/>
                </a:solidFill>
                <a:effectLst/>
                <a:uLnTx/>
                <a:uFillTx/>
                <a:latin typeface="Helvetica-Normal" pitchFamily="2" charset="0"/>
                <a:ea typeface="+mn-ea"/>
                <a:cs typeface="+mn-cs"/>
              </a:rPr>
              <a:t>variances in the adjustment factors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would be called for by the </a:t>
            </a:r>
            <a:r>
              <a:rPr kumimoji="0" lang="en-US" sz="2000" b="0" i="0" u="none" strike="noStrike" kern="1200" cap="none" spc="0" normalizeH="0" baseline="0" noProof="0" dirty="0">
                <a:ln>
                  <a:noFill/>
                </a:ln>
                <a:solidFill>
                  <a:srgbClr val="D555B3"/>
                </a:solidFill>
                <a:effectLst/>
                <a:uLnTx/>
                <a:uFillTx/>
                <a:latin typeface="Helvetica-Normal" pitchFamily="2" charset="0"/>
                <a:ea typeface="+mn-ea"/>
                <a:cs typeface="+mn-cs"/>
              </a:rPr>
              <a:t>completed analysis of the full 9,478 impaired homes</a:t>
            </a:r>
          </a:p>
        </p:txBody>
      </p:sp>
      <p:pic>
        <p:nvPicPr>
          <p:cNvPr id="3" name="Picture 2">
            <a:extLst>
              <a:ext uri="{FF2B5EF4-FFF2-40B4-BE49-F238E27FC236}">
                <a16:creationId xmlns:a16="http://schemas.microsoft.com/office/drawing/2014/main" id="{37EF9787-2A82-4EDF-ACEC-219F4EFE03CF}"/>
              </a:ext>
            </a:extLst>
          </p:cNvPr>
          <p:cNvPicPr>
            <a:picLocks noChangeAspect="1"/>
          </p:cNvPicPr>
          <p:nvPr/>
        </p:nvPicPr>
        <p:blipFill>
          <a:blip r:embed="rId3"/>
          <a:stretch>
            <a:fillRect/>
          </a:stretch>
        </p:blipFill>
        <p:spPr>
          <a:xfrm>
            <a:off x="532833" y="2849881"/>
            <a:ext cx="5497193" cy="2199884"/>
          </a:xfrm>
          <a:prstGeom prst="rect">
            <a:avLst/>
          </a:prstGeom>
        </p:spPr>
      </p:pic>
    </p:spTree>
    <p:extLst>
      <p:ext uri="{BB962C8B-B14F-4D97-AF65-F5344CB8AC3E}">
        <p14:creationId xmlns:p14="http://schemas.microsoft.com/office/powerpoint/2010/main" val="3904574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1129571-91D9-4CA1-91EB-77393D841BD3}"/>
              </a:ext>
            </a:extLst>
          </p:cNvPr>
          <p:cNvSpPr txBox="1"/>
          <p:nvPr/>
        </p:nvSpPr>
        <p:spPr>
          <a:xfrm>
            <a:off x="88777" y="126698"/>
            <a:ext cx="121032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464"/>
                </a:solidFill>
                <a:effectLst/>
                <a:uLnTx/>
                <a:uFillTx/>
                <a:latin typeface="Helvetica-Normal" pitchFamily="2" charset="0"/>
                <a:ea typeface="+mn-ea"/>
                <a:cs typeface="+mn-cs"/>
              </a:rPr>
              <a:t>2021 Panel Fixes Needed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For the </a:t>
            </a:r>
            <a:r>
              <a:rPr kumimoji="0" lang="en-US" sz="2800" b="1" i="0" u="sng" strike="noStrike" kern="1200" cap="none" spc="0" normalizeH="0" baseline="0" noProof="0" dirty="0">
                <a:ln>
                  <a:noFill/>
                </a:ln>
                <a:solidFill>
                  <a:srgbClr val="00BFF2"/>
                </a:solidFill>
                <a:effectLst/>
                <a:uLnTx/>
                <a:uFillTx/>
                <a:latin typeface="Helvetica-Normal" pitchFamily="2" charset="0"/>
                <a:ea typeface="+mn-ea"/>
                <a:cs typeface="+mn-cs"/>
              </a:rPr>
              <a:t>Restoration</a:t>
            </a: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 of Buyer/Seller Market </a:t>
            </a:r>
            <a:r>
              <a:rPr kumimoji="0" lang="en-US" sz="2800" b="1" i="1" u="none" strike="noStrike" kern="1200" cap="none" spc="0" normalizeH="0" baseline="0" noProof="0" dirty="0">
                <a:ln>
                  <a:noFill/>
                </a:ln>
                <a:solidFill>
                  <a:srgbClr val="D555B3"/>
                </a:solidFill>
                <a:effectLst/>
                <a:uLnTx/>
                <a:uFillTx/>
                <a:latin typeface="Helvetica-Normal" pitchFamily="2" charset="0"/>
                <a:ea typeface="+mn-ea"/>
                <a:cs typeface="+mn-cs"/>
              </a:rPr>
              <a:t>C</a:t>
            </a:r>
            <a:r>
              <a:rPr kumimoji="0" lang="en-US" sz="2800" b="1" i="1" u="none" strike="noStrike" kern="1200" cap="none" spc="0" normalizeH="0" baseline="0" noProof="0" dirty="0" err="1">
                <a:ln>
                  <a:noFill/>
                </a:ln>
                <a:solidFill>
                  <a:srgbClr val="D555B3"/>
                </a:solidFill>
                <a:effectLst/>
                <a:uLnTx/>
                <a:uFillTx/>
                <a:latin typeface="Helvetica-Normal" pitchFamily="2" charset="0"/>
                <a:ea typeface="+mn-ea"/>
                <a:cs typeface="+mn-cs"/>
              </a:rPr>
              <a:t>onfidence</a:t>
            </a: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 </a:t>
            </a:r>
            <a:endParaRPr kumimoji="0" lang="en-US" sz="2800" b="1" i="0" u="sng" strike="noStrike" kern="1200" cap="none" spc="0" normalizeH="0" baseline="0" noProof="0" dirty="0">
              <a:ln>
                <a:noFill/>
              </a:ln>
              <a:solidFill>
                <a:srgbClr val="00BFF2"/>
              </a:solidFill>
              <a:effectLst/>
              <a:uLnTx/>
              <a:uFillTx/>
              <a:latin typeface="Helvetica-Normal" pitchFamily="2" charset="0"/>
              <a:ea typeface="+mn-ea"/>
              <a:cs typeface="+mn-cs"/>
            </a:endParaRPr>
          </a:p>
        </p:txBody>
      </p:sp>
      <p:sp>
        <p:nvSpPr>
          <p:cNvPr id="18" name="Rectangle 17">
            <a:extLst>
              <a:ext uri="{FF2B5EF4-FFF2-40B4-BE49-F238E27FC236}">
                <a16:creationId xmlns:a16="http://schemas.microsoft.com/office/drawing/2014/main" id="{1494786C-643D-4936-86D0-D5C61B1F9CC9}"/>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21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6" name="TextBox 5">
            <a:extLst>
              <a:ext uri="{FF2B5EF4-FFF2-40B4-BE49-F238E27FC236}">
                <a16:creationId xmlns:a16="http://schemas.microsoft.com/office/drawing/2014/main" id="{F3E2FD00-7303-4F5D-9B6C-182558D5E0B7}"/>
              </a:ext>
            </a:extLst>
          </p:cNvPr>
          <p:cNvSpPr txBox="1"/>
          <p:nvPr/>
        </p:nvSpPr>
        <p:spPr>
          <a:xfrm>
            <a:off x="0" y="1595889"/>
            <a:ext cx="121919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 Obvious co-priority: </a:t>
            </a:r>
            <a:r>
              <a:rPr lang="en-US" sz="2400" dirty="0">
                <a:solidFill>
                  <a:srgbClr val="00BFF2"/>
                </a:solidFill>
                <a:latin typeface="Helvetica-Normal" pitchFamily="2" charset="0"/>
              </a:rPr>
              <a:t>disclosure on </a:t>
            </a:r>
            <a:r>
              <a:rPr kumimoji="0" lang="en-US" sz="2400" b="0" i="0" u="none" strike="noStrike" kern="1200" cap="none" spc="0" normalizeH="0" baseline="0" noProof="0" dirty="0">
                <a:ln>
                  <a:noFill/>
                </a:ln>
                <a:solidFill>
                  <a:srgbClr val="00BFF2"/>
                </a:solidFill>
                <a:effectLst/>
                <a:uLnTx/>
                <a:uFillTx/>
                <a:latin typeface="Helvetica-Normal" pitchFamily="2" charset="0"/>
                <a:ea typeface="+mn-ea"/>
                <a:cs typeface="+mn-cs"/>
              </a:rPr>
              <a:t>the full national panel –</a:t>
            </a: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 </a:t>
            </a: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Including the 20,000+ Other Homes  </a:t>
            </a:r>
            <a:endParaRPr kumimoji="0" lang="en-US" sz="2000" b="0" i="0" u="none" strike="noStrike" kern="1200" cap="none" spc="0" normalizeH="0" baseline="0" noProof="0" dirty="0">
              <a:ln>
                <a:noFill/>
              </a:ln>
              <a:solidFill>
                <a:srgbClr val="00BFF2"/>
              </a:solidFill>
              <a:effectLst/>
              <a:uLnTx/>
              <a:uFillTx/>
              <a:latin typeface="Helvetica-Normal" pitchFamily="2" charset="0"/>
              <a:ea typeface="+mn-ea"/>
              <a:cs typeface="+mn-cs"/>
            </a:endParaRPr>
          </a:p>
        </p:txBody>
      </p:sp>
      <p:sp>
        <p:nvSpPr>
          <p:cNvPr id="13" name="TextBox 12">
            <a:extLst>
              <a:ext uri="{FF2B5EF4-FFF2-40B4-BE49-F238E27FC236}">
                <a16:creationId xmlns:a16="http://schemas.microsoft.com/office/drawing/2014/main" id="{ED4B3804-9840-4216-9C0C-F85A33A92CF1}"/>
              </a:ext>
            </a:extLst>
          </p:cNvPr>
          <p:cNvSpPr txBox="1"/>
          <p:nvPr/>
        </p:nvSpPr>
        <p:spPr>
          <a:xfrm>
            <a:off x="1303488" y="4800447"/>
            <a:ext cx="9395633" cy="707886"/>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 The buy/sell market should learn what </a:t>
            </a:r>
            <a:r>
              <a:rPr kumimoji="0" lang="en-US" sz="2000" b="0" i="0" u="none" strike="noStrike" kern="1200" cap="none" spc="0" normalizeH="0" baseline="0" noProof="0" dirty="0">
                <a:ln>
                  <a:noFill/>
                </a:ln>
                <a:solidFill>
                  <a:srgbClr val="00BFF2"/>
                </a:solidFill>
                <a:effectLst/>
                <a:uLnTx/>
                <a:uFillTx/>
                <a:latin typeface="Helvetica-Normal" pitchFamily="2" charset="0"/>
                <a:ea typeface="+mn-ea"/>
                <a:cs typeface="+mn-cs"/>
              </a:rPr>
              <a:t>variances in the adjustment factors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would be called for by the </a:t>
            </a:r>
            <a:r>
              <a:rPr kumimoji="0" lang="en-US" sz="2000" b="0" i="0" u="none" strike="noStrike" kern="1200" cap="none" spc="0" normalizeH="0" baseline="0" noProof="0" dirty="0">
                <a:ln>
                  <a:noFill/>
                </a:ln>
                <a:solidFill>
                  <a:srgbClr val="D555B3"/>
                </a:solidFill>
                <a:effectLst/>
                <a:uLnTx/>
                <a:uFillTx/>
                <a:latin typeface="Helvetica-Normal" pitchFamily="2" charset="0"/>
                <a:ea typeface="+mn-ea"/>
                <a:cs typeface="+mn-cs"/>
              </a:rPr>
              <a:t>completed analysis of the full 29,000+ panel homes</a:t>
            </a:r>
          </a:p>
        </p:txBody>
      </p:sp>
    </p:spTree>
    <p:extLst>
      <p:ext uri="{BB962C8B-B14F-4D97-AF65-F5344CB8AC3E}">
        <p14:creationId xmlns:p14="http://schemas.microsoft.com/office/powerpoint/2010/main" val="3572101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F903FE-F0A5-41F3-8ED3-0B56BDCAF814}"/>
              </a:ext>
            </a:extLst>
          </p:cNvPr>
          <p:cNvPicPr>
            <a:picLocks noChangeAspect="1"/>
          </p:cNvPicPr>
          <p:nvPr/>
        </p:nvPicPr>
        <p:blipFill>
          <a:blip r:embed="rId2">
            <a:clrChange>
              <a:clrFrom>
                <a:srgbClr val="201A62"/>
              </a:clrFrom>
              <a:clrTo>
                <a:srgbClr val="201A62">
                  <a:alpha val="0"/>
                </a:srgbClr>
              </a:clrTo>
            </a:clrChange>
          </a:blip>
          <a:stretch>
            <a:fillRect/>
          </a:stretch>
        </p:blipFill>
        <p:spPr>
          <a:xfrm>
            <a:off x="9377426" y="0"/>
            <a:ext cx="2814574" cy="1638673"/>
          </a:xfrm>
          <a:prstGeom prst="rect">
            <a:avLst/>
          </a:prstGeom>
        </p:spPr>
      </p:pic>
      <p:sp>
        <p:nvSpPr>
          <p:cNvPr id="9" name="Rectangle 8">
            <a:hlinkClick r:id="" action="ppaction://noaction"/>
            <a:extLst>
              <a:ext uri="{FF2B5EF4-FFF2-40B4-BE49-F238E27FC236}">
                <a16:creationId xmlns:a16="http://schemas.microsoft.com/office/drawing/2014/main" id="{AE017AE8-97F6-49A8-9E0A-5A1E4C2A15DF}"/>
              </a:ext>
            </a:extLst>
          </p:cNvPr>
          <p:cNvSpPr/>
          <p:nvPr/>
        </p:nvSpPr>
        <p:spPr>
          <a:xfrm>
            <a:off x="356014" y="819336"/>
            <a:ext cx="6189641" cy="523220"/>
          </a:xfrm>
          <a:prstGeom prst="rect">
            <a:avLst/>
          </a:prstGeom>
          <a:ln w="19050">
            <a:solidFill>
              <a:srgbClr val="1B146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TV’s 2021 Post-COVID Must-Haves:</a:t>
            </a:r>
            <a:endParaRPr kumimoji="0" lang="en-US" sz="2800" b="1" i="0" u="none"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17" name="Rectangle 16">
            <a:hlinkClick r:id="" action="ppaction://noaction"/>
            <a:extLst>
              <a:ext uri="{FF2B5EF4-FFF2-40B4-BE49-F238E27FC236}">
                <a16:creationId xmlns:a16="http://schemas.microsoft.com/office/drawing/2014/main" id="{2F769EC6-5D74-46CA-A373-BCBEB2C6A1B0}"/>
              </a:ext>
            </a:extLst>
          </p:cNvPr>
          <p:cNvSpPr/>
          <p:nvPr/>
        </p:nvSpPr>
        <p:spPr>
          <a:xfrm>
            <a:off x="296880" y="2051828"/>
            <a:ext cx="1178943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1B1464"/>
                </a:solidFill>
                <a:effectLst/>
                <a:uLnTx/>
                <a:uFillTx/>
                <a:latin typeface="Helvetica" pitchFamily="2" charset="0"/>
                <a:ea typeface="+mn-ea"/>
                <a:cs typeface="+mn-cs"/>
              </a:rPr>
              <a:t>Highest-Priority Restoration</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 </a:t>
            </a:r>
            <a:r>
              <a:rPr kumimoji="0" lang="en-US" sz="2400" b="1" i="0" u="none" strike="noStrike" kern="1200" cap="none" spc="0" normalizeH="0" baseline="0" noProof="0" dirty="0">
                <a:ln>
                  <a:noFill/>
                </a:ln>
                <a:solidFill>
                  <a:srgbClr val="00C0F3"/>
                </a:solidFill>
                <a:effectLst/>
                <a:uLnTx/>
                <a:uFillTx/>
                <a:latin typeface="Helvetica" pitchFamily="2" charset="0"/>
                <a:ea typeface="+mn-ea"/>
                <a:cs typeface="+mn-cs"/>
              </a:rPr>
              <a:t>Nielsen’s (Covid-damaged) National Panel </a:t>
            </a:r>
            <a:endParaRPr kumimoji="0" lang="en-US" sz="2400" b="1" i="1" u="sng"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18" name="Rectangle 17">
            <a:hlinkClick r:id="" action="ppaction://noaction"/>
            <a:extLst>
              <a:ext uri="{FF2B5EF4-FFF2-40B4-BE49-F238E27FC236}">
                <a16:creationId xmlns:a16="http://schemas.microsoft.com/office/drawing/2014/main" id="{32827988-7C34-4BAA-8A81-F0FCB5A448F3}"/>
              </a:ext>
            </a:extLst>
          </p:cNvPr>
          <p:cNvSpPr/>
          <p:nvPr/>
        </p:nvSpPr>
        <p:spPr>
          <a:xfrm>
            <a:off x="296879" y="3088601"/>
            <a:ext cx="1189512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1B1464"/>
                </a:solidFill>
                <a:effectLst/>
                <a:uLnTx/>
                <a:uFillTx/>
                <a:latin typeface="Helvetica" pitchFamily="2" charset="0"/>
                <a:ea typeface="+mn-ea"/>
                <a:cs typeface="+mn-cs"/>
              </a:rPr>
              <a:t>Highest-Priority Disclosures</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 </a:t>
            </a:r>
            <a:r>
              <a:rPr kumimoji="0" lang="en-US" sz="2400" b="1" i="0" u="none" strike="noStrike" kern="1200" cap="none" spc="0" normalizeH="0" baseline="0" noProof="0" dirty="0">
                <a:ln>
                  <a:noFill/>
                </a:ln>
                <a:solidFill>
                  <a:srgbClr val="ED3C8D"/>
                </a:solidFill>
                <a:effectLst/>
                <a:uLnTx/>
                <a:uFillTx/>
                <a:latin typeface="Helvetica" pitchFamily="2" charset="0"/>
                <a:ea typeface="+mn-ea"/>
                <a:cs typeface="+mn-cs"/>
              </a:rPr>
              <a:t>Transparency</a:t>
            </a:r>
            <a:r>
              <a:rPr kumimoji="0" lang="en-US" sz="2400" b="1" i="0" u="none" strike="noStrike" kern="1200" cap="none" spc="0" normalizeH="0" baseline="0" noProof="0" dirty="0">
                <a:ln>
                  <a:noFill/>
                </a:ln>
                <a:solidFill>
                  <a:srgbClr val="00C0F3"/>
                </a:solidFill>
                <a:effectLst/>
                <a:uLnTx/>
                <a:uFillTx/>
                <a:latin typeface="Helvetica" pitchFamily="2" charset="0"/>
                <a:ea typeface="+mn-ea"/>
                <a:cs typeface="+mn-cs"/>
              </a:rPr>
              <a:t> of Panel Restoration to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C0F3"/>
                </a:solidFill>
                <a:effectLst/>
                <a:uLnTx/>
                <a:uFillTx/>
                <a:latin typeface="Helvetica" pitchFamily="2" charset="0"/>
                <a:ea typeface="+mn-ea"/>
                <a:cs typeface="+mn-cs"/>
              </a:rPr>
              <a:t>				          Full Buy/Sell TV Marketplace </a:t>
            </a:r>
            <a:endParaRPr kumimoji="0" lang="en-US" sz="2400" b="1" i="1" u="sng"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8BE413FF-AF41-4CEC-8E36-A329848CA195}"/>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22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F562767C-D863-43BF-8CB6-3410EFAD71E5}"/>
              </a:ext>
            </a:extLst>
          </p:cNvPr>
          <p:cNvSpPr txBox="1"/>
          <p:nvPr/>
        </p:nvSpPr>
        <p:spPr>
          <a:xfrm>
            <a:off x="47070" y="4834801"/>
            <a:ext cx="120978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Seizing a </a:t>
            </a:r>
            <a:r>
              <a:rPr kumimoji="0" lang="en-US" sz="2400" b="0" i="0" u="sng" strike="noStrike" kern="1200" cap="none" spc="0" normalizeH="0" baseline="0" noProof="0" dirty="0">
                <a:ln>
                  <a:noFill/>
                </a:ln>
                <a:solidFill>
                  <a:srgbClr val="1B1464"/>
                </a:solidFill>
                <a:effectLst/>
                <a:uLnTx/>
                <a:uFillTx/>
                <a:latin typeface="Helvetica-Normal" pitchFamily="2" charset="0"/>
                <a:ea typeface="+mn-ea"/>
                <a:cs typeface="+mn-cs"/>
              </a:rPr>
              <a:t>transparency imperative </a:t>
            </a:r>
            <a:r>
              <a:rPr kumimoji="0" lang="en-US" sz="2400" b="0" i="0" u="none" strike="noStrike" kern="1200" cap="none" spc="0" normalizeH="0" baseline="0" noProof="0" dirty="0">
                <a:ln>
                  <a:noFill/>
                </a:ln>
                <a:solidFill>
                  <a:srgbClr val="1B1464"/>
                </a:solidFill>
                <a:effectLst/>
                <a:uLnTx/>
                <a:uFillTx/>
                <a:latin typeface="Helvetica-Normal" pitchFamily="2" charset="0"/>
                <a:ea typeface="+mn-ea"/>
                <a:cs typeface="+mn-cs"/>
              </a:rPr>
              <a:t>should be the buy/sell marketplace’s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FF2"/>
                </a:solidFill>
                <a:effectLst/>
                <a:uLnTx/>
                <a:uFillTx/>
                <a:latin typeface="Helvetica-Normal" pitchFamily="2" charset="0"/>
                <a:ea typeface="+mn-ea"/>
                <a:cs typeface="+mn-cs"/>
              </a:rPr>
              <a:t>mission-critical achievement </a:t>
            </a:r>
            <a:r>
              <a:rPr kumimoji="0" lang="en-US" sz="2400" b="0" i="0" u="none" strike="noStrike" kern="1200" cap="none" spc="0" normalizeH="0" baseline="0" noProof="0" dirty="0">
                <a:ln>
                  <a:noFill/>
                </a:ln>
                <a:solidFill>
                  <a:srgbClr val="D555B3"/>
                </a:solidFill>
                <a:effectLst/>
                <a:uLnTx/>
                <a:uFillTx/>
                <a:latin typeface="Helvetica-Normal" pitchFamily="2" charset="0"/>
                <a:ea typeface="+mn-ea"/>
                <a:cs typeface="+mn-cs"/>
              </a:rPr>
              <a:t>during the remainder of 2021 </a:t>
            </a:r>
          </a:p>
        </p:txBody>
      </p:sp>
    </p:spTree>
    <p:extLst>
      <p:ext uri="{BB962C8B-B14F-4D97-AF65-F5344CB8AC3E}">
        <p14:creationId xmlns:p14="http://schemas.microsoft.com/office/powerpoint/2010/main" val="67164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1129571-91D9-4CA1-91EB-77393D841BD3}"/>
              </a:ext>
            </a:extLst>
          </p:cNvPr>
          <p:cNvSpPr txBox="1"/>
          <p:nvPr/>
        </p:nvSpPr>
        <p:spPr>
          <a:xfrm>
            <a:off x="88777" y="126698"/>
            <a:ext cx="121032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1B1464"/>
                </a:solidFill>
                <a:latin typeface="Helvetica-Normal" pitchFamily="2" charset="0"/>
              </a:rPr>
              <a:t>Seizing a Transparency Imperative Should be the Buy/Sell Marketplace’s </a:t>
            </a:r>
            <a:r>
              <a:rPr kumimoji="0" lang="en-US" sz="2400" b="1" i="0" u="none" strike="noStrike" kern="1200" cap="none" spc="0" normalizeH="0" baseline="0" noProof="0" dirty="0">
                <a:ln>
                  <a:noFill/>
                </a:ln>
                <a:solidFill>
                  <a:srgbClr val="1B1464"/>
                </a:solidFill>
                <a:effectLst/>
                <a:uLnTx/>
                <a:uFillTx/>
                <a:latin typeface="Helvetica-Normal"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BFF2"/>
                </a:solidFill>
                <a:latin typeface="Helvetica-Normal" pitchFamily="2" charset="0"/>
              </a:rPr>
              <a:t>Mission-Critical Achievement </a:t>
            </a:r>
            <a:r>
              <a:rPr lang="en-US" sz="2400" b="1" dirty="0">
                <a:solidFill>
                  <a:srgbClr val="D555B3"/>
                </a:solidFill>
                <a:latin typeface="Helvetica-Normal" pitchFamily="2" charset="0"/>
              </a:rPr>
              <a:t>During the Remainder of 2021</a:t>
            </a:r>
            <a:endParaRPr kumimoji="0" lang="en-US" sz="2400" b="1" i="0" u="sng" strike="noStrike" kern="1200" cap="none" spc="0" normalizeH="0" baseline="0" noProof="0" dirty="0">
              <a:ln>
                <a:noFill/>
              </a:ln>
              <a:solidFill>
                <a:srgbClr val="00BFF2"/>
              </a:solidFill>
              <a:effectLst/>
              <a:uLnTx/>
              <a:uFillTx/>
              <a:latin typeface="Helvetica-Normal" pitchFamily="2" charset="0"/>
              <a:ea typeface="+mn-ea"/>
              <a:cs typeface="+mn-cs"/>
            </a:endParaRPr>
          </a:p>
        </p:txBody>
      </p:sp>
      <p:sp>
        <p:nvSpPr>
          <p:cNvPr id="35" name="Rectangle 34">
            <a:extLst>
              <a:ext uri="{FF2B5EF4-FFF2-40B4-BE49-F238E27FC236}">
                <a16:creationId xmlns:a16="http://schemas.microsoft.com/office/drawing/2014/main" id="{EED16687-CA3D-46B6-9D97-FEA42B08BD89}"/>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6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7" name="Picture 6">
            <a:extLst>
              <a:ext uri="{FF2B5EF4-FFF2-40B4-BE49-F238E27FC236}">
                <a16:creationId xmlns:a16="http://schemas.microsoft.com/office/drawing/2014/main" id="{4F3576B2-91B1-428F-A28E-A4931AB88A9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Slide Number Placeholder 5">
            <a:extLst>
              <a:ext uri="{FF2B5EF4-FFF2-40B4-BE49-F238E27FC236}">
                <a16:creationId xmlns:a16="http://schemas.microsoft.com/office/drawing/2014/main" id="{35832207-46E8-4082-B9B8-97E2F679C9E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23</a:t>
            </a:r>
          </a:p>
        </p:txBody>
      </p:sp>
      <p:sp>
        <p:nvSpPr>
          <p:cNvPr id="11" name="Rectangle 10">
            <a:hlinkClick r:id="" action="ppaction://noaction"/>
            <a:extLst>
              <a:ext uri="{FF2B5EF4-FFF2-40B4-BE49-F238E27FC236}">
                <a16:creationId xmlns:a16="http://schemas.microsoft.com/office/drawing/2014/main" id="{9C865C75-5A73-4E29-9BF9-9D6DA441367B}"/>
              </a:ext>
            </a:extLst>
          </p:cNvPr>
          <p:cNvSpPr/>
          <p:nvPr/>
        </p:nvSpPr>
        <p:spPr>
          <a:xfrm>
            <a:off x="4347543" y="1299713"/>
            <a:ext cx="3316403" cy="646331"/>
          </a:xfrm>
          <a:prstGeom prst="rect">
            <a:avLst/>
          </a:prstGeom>
          <a:ln w="1905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1B1464"/>
                </a:solidFill>
                <a:latin typeface="Helvetica" pitchFamily="2" charset="0"/>
              </a:rPr>
              <a:t>Creation &amp; Enforcement of 2021 Verification Timetable  </a:t>
            </a:r>
            <a:r>
              <a:rPr kumimoji="0" lang="en-US" b="0" i="0" u="none" strike="noStrike" kern="1200" cap="none" spc="0" normalizeH="0" baseline="0" noProof="0" dirty="0">
                <a:ln>
                  <a:noFill/>
                </a:ln>
                <a:solidFill>
                  <a:srgbClr val="1B1464"/>
                </a:solidFill>
                <a:effectLst/>
                <a:uLnTx/>
                <a:uFillTx/>
                <a:latin typeface="Helvetica" pitchFamily="2" charset="0"/>
                <a:ea typeface="+mn-ea"/>
                <a:cs typeface="+mn-cs"/>
              </a:rPr>
              <a:t>   </a:t>
            </a:r>
            <a:r>
              <a:rPr kumimoji="0" lang="en-US" b="0" i="0" u="none" strike="noStrike" kern="1200" cap="none" spc="0" normalizeH="0" baseline="0" noProof="0" dirty="0">
                <a:ln>
                  <a:noFill/>
                </a:ln>
                <a:solidFill>
                  <a:srgbClr val="002060"/>
                </a:solidFill>
                <a:effectLst/>
                <a:uLnTx/>
                <a:uFillTx/>
                <a:latin typeface="Helvetica" pitchFamily="2" charset="0"/>
                <a:ea typeface="+mn-ea"/>
                <a:cs typeface="+mn-cs"/>
              </a:rPr>
              <a:t> </a:t>
            </a:r>
            <a:r>
              <a:rPr kumimoji="0" lang="en-US" b="0" i="0" u="none" strike="noStrike" kern="1200" cap="none" spc="0" normalizeH="0" baseline="0" noProof="0" dirty="0">
                <a:ln>
                  <a:noFill/>
                </a:ln>
                <a:solidFill>
                  <a:srgbClr val="1B1464"/>
                </a:solidFill>
                <a:effectLst/>
                <a:uLnTx/>
                <a:uFillTx/>
                <a:latin typeface="Helvetica" pitchFamily="2" charset="0"/>
                <a:ea typeface="+mn-ea"/>
                <a:cs typeface="+mn-cs"/>
              </a:rPr>
              <a:t> </a:t>
            </a:r>
          </a:p>
        </p:txBody>
      </p:sp>
      <p:sp>
        <p:nvSpPr>
          <p:cNvPr id="12" name="Rectangle 11">
            <a:hlinkClick r:id="" action="ppaction://noaction"/>
            <a:extLst>
              <a:ext uri="{FF2B5EF4-FFF2-40B4-BE49-F238E27FC236}">
                <a16:creationId xmlns:a16="http://schemas.microsoft.com/office/drawing/2014/main" id="{B6DF385D-EC75-47E7-B8F0-17D00D6BF2AE}"/>
              </a:ext>
            </a:extLst>
          </p:cNvPr>
          <p:cNvSpPr/>
          <p:nvPr/>
        </p:nvSpPr>
        <p:spPr>
          <a:xfrm>
            <a:off x="8273088" y="1274394"/>
            <a:ext cx="3316403" cy="646331"/>
          </a:xfrm>
          <a:prstGeom prst="rect">
            <a:avLst/>
          </a:prstGeom>
          <a:ln w="1905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1B1464"/>
                </a:solidFill>
                <a:latin typeface="Helvetica" pitchFamily="2" charset="0"/>
              </a:rPr>
              <a:t>Empowered to Call Out Completions or Shortfalls </a:t>
            </a:r>
            <a:endParaRPr kumimoji="0" lang="en-US" b="0" i="0" u="none" strike="noStrike" kern="1200" cap="none" spc="0" normalizeH="0" baseline="0" noProof="0" dirty="0">
              <a:ln>
                <a:noFill/>
              </a:ln>
              <a:solidFill>
                <a:srgbClr val="1B1464"/>
              </a:solidFill>
              <a:effectLst/>
              <a:uLnTx/>
              <a:uFillTx/>
              <a:latin typeface="Helvetica" pitchFamily="2" charset="0"/>
              <a:ea typeface="+mn-ea"/>
              <a:cs typeface="+mn-cs"/>
            </a:endParaRPr>
          </a:p>
        </p:txBody>
      </p:sp>
      <p:grpSp>
        <p:nvGrpSpPr>
          <p:cNvPr id="4" name="Group 3">
            <a:extLst>
              <a:ext uri="{FF2B5EF4-FFF2-40B4-BE49-F238E27FC236}">
                <a16:creationId xmlns:a16="http://schemas.microsoft.com/office/drawing/2014/main" id="{173ADA8B-2560-4EE3-AE23-259203552E14}"/>
              </a:ext>
            </a:extLst>
          </p:cNvPr>
          <p:cNvGrpSpPr/>
          <p:nvPr/>
        </p:nvGrpSpPr>
        <p:grpSpPr>
          <a:xfrm>
            <a:off x="421997" y="1299713"/>
            <a:ext cx="3316403" cy="1521712"/>
            <a:chOff x="421997" y="1299713"/>
            <a:chExt cx="3316403" cy="1521712"/>
          </a:xfrm>
        </p:grpSpPr>
        <p:sp>
          <p:nvSpPr>
            <p:cNvPr id="10" name="Rectangle 9">
              <a:hlinkClick r:id="" action="ppaction://noaction"/>
              <a:extLst>
                <a:ext uri="{FF2B5EF4-FFF2-40B4-BE49-F238E27FC236}">
                  <a16:creationId xmlns:a16="http://schemas.microsoft.com/office/drawing/2014/main" id="{DB266144-8018-43FE-A37B-B469CBC2CD2D}"/>
                </a:ext>
              </a:extLst>
            </p:cNvPr>
            <p:cNvSpPr/>
            <p:nvPr/>
          </p:nvSpPr>
          <p:spPr>
            <a:xfrm>
              <a:off x="421997" y="1299713"/>
              <a:ext cx="3316403" cy="923330"/>
            </a:xfrm>
            <a:prstGeom prst="rect">
              <a:avLst/>
            </a:prstGeom>
            <a:ln w="1905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1B1464"/>
                  </a:solidFill>
                  <a:latin typeface="Helvetica" pitchFamily="2" charset="0"/>
                </a:rPr>
                <a:t>Independent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1B1464"/>
                  </a:solidFill>
                  <a:latin typeface="Helvetica" pitchFamily="2" charset="0"/>
                </a:rPr>
                <a:t>Audit &amp; Oversight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1B1464"/>
                  </a:solidFill>
                  <a:latin typeface="Helvetica" pitchFamily="2" charset="0"/>
                </a:rPr>
                <a:t>Panel Restoration </a:t>
              </a:r>
              <a:r>
                <a:rPr kumimoji="0" lang="en-US" b="0" i="0" u="none" strike="noStrike" kern="1200" cap="none" spc="0" normalizeH="0" baseline="0" noProof="0" dirty="0">
                  <a:ln>
                    <a:noFill/>
                  </a:ln>
                  <a:solidFill>
                    <a:srgbClr val="1B1464"/>
                  </a:solidFill>
                  <a:effectLst/>
                  <a:uLnTx/>
                  <a:uFillTx/>
                  <a:latin typeface="Helvetica" pitchFamily="2" charset="0"/>
                  <a:ea typeface="+mn-ea"/>
                  <a:cs typeface="+mn-cs"/>
                </a:rPr>
                <a:t>   </a:t>
              </a:r>
              <a:r>
                <a:rPr kumimoji="0" lang="en-US" b="0" i="0" u="none" strike="noStrike" kern="1200" cap="none" spc="0" normalizeH="0" baseline="0" noProof="0" dirty="0">
                  <a:ln>
                    <a:noFill/>
                  </a:ln>
                  <a:solidFill>
                    <a:srgbClr val="002060"/>
                  </a:solidFill>
                  <a:effectLst/>
                  <a:uLnTx/>
                  <a:uFillTx/>
                  <a:latin typeface="Helvetica" pitchFamily="2" charset="0"/>
                  <a:ea typeface="+mn-ea"/>
                  <a:cs typeface="+mn-cs"/>
                </a:rPr>
                <a:t> </a:t>
              </a:r>
              <a:r>
                <a:rPr kumimoji="0" lang="en-US" b="0" i="0" u="none" strike="noStrike" kern="1200" cap="none" spc="0" normalizeH="0" baseline="0" noProof="0" dirty="0">
                  <a:ln>
                    <a:noFill/>
                  </a:ln>
                  <a:solidFill>
                    <a:srgbClr val="1B1464"/>
                  </a:solidFill>
                  <a:effectLst/>
                  <a:uLnTx/>
                  <a:uFillTx/>
                  <a:latin typeface="Helvetica" pitchFamily="2" charset="0"/>
                  <a:ea typeface="+mn-ea"/>
                  <a:cs typeface="+mn-cs"/>
                </a:rPr>
                <a:t> </a:t>
              </a:r>
            </a:p>
          </p:txBody>
        </p:sp>
        <p:pic>
          <p:nvPicPr>
            <p:cNvPr id="3" name="Picture 2">
              <a:extLst>
                <a:ext uri="{FF2B5EF4-FFF2-40B4-BE49-F238E27FC236}">
                  <a16:creationId xmlns:a16="http://schemas.microsoft.com/office/drawing/2014/main" id="{2525D249-8981-4861-827B-DA671A942D22}"/>
                </a:ext>
              </a:extLst>
            </p:cNvPr>
            <p:cNvPicPr>
              <a:picLocks noChangeAspect="1"/>
            </p:cNvPicPr>
            <p:nvPr/>
          </p:nvPicPr>
          <p:blipFill>
            <a:blip r:embed="rId4"/>
            <a:stretch>
              <a:fillRect/>
            </a:stretch>
          </p:blipFill>
          <p:spPr>
            <a:xfrm>
              <a:off x="1315533" y="2298653"/>
              <a:ext cx="1529330" cy="522772"/>
            </a:xfrm>
            <a:prstGeom prst="rect">
              <a:avLst/>
            </a:prstGeom>
          </p:spPr>
        </p:pic>
      </p:grpSp>
      <p:pic>
        <p:nvPicPr>
          <p:cNvPr id="5" name="Picture 4">
            <a:extLst>
              <a:ext uri="{FF2B5EF4-FFF2-40B4-BE49-F238E27FC236}">
                <a16:creationId xmlns:a16="http://schemas.microsoft.com/office/drawing/2014/main" id="{88B41934-F7AE-4623-B58D-B173235C30C6}"/>
              </a:ext>
            </a:extLst>
          </p:cNvPr>
          <p:cNvPicPr>
            <a:picLocks noChangeAspect="1"/>
          </p:cNvPicPr>
          <p:nvPr/>
        </p:nvPicPr>
        <p:blipFill>
          <a:blip r:embed="rId5"/>
          <a:stretch>
            <a:fillRect/>
          </a:stretch>
        </p:blipFill>
        <p:spPr>
          <a:xfrm>
            <a:off x="3050391" y="2479353"/>
            <a:ext cx="6652375" cy="2666305"/>
          </a:xfrm>
          <a:prstGeom prst="rect">
            <a:avLst/>
          </a:prstGeom>
        </p:spPr>
      </p:pic>
    </p:spTree>
    <p:extLst>
      <p:ext uri="{BB962C8B-B14F-4D97-AF65-F5344CB8AC3E}">
        <p14:creationId xmlns:p14="http://schemas.microsoft.com/office/powerpoint/2010/main" val="75296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374B921-3D88-4208-A0A4-1868695569AD}"/>
              </a:ext>
            </a:extLst>
          </p:cNvPr>
          <p:cNvSpPr/>
          <p:nvPr/>
        </p:nvSpPr>
        <p:spPr>
          <a:xfrm>
            <a:off x="0" y="1043403"/>
            <a:ext cx="12235037" cy="581284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E1129571-91D9-4CA1-91EB-77393D841BD3}"/>
              </a:ext>
            </a:extLst>
          </p:cNvPr>
          <p:cNvSpPr txBox="1"/>
          <p:nvPr/>
        </p:nvSpPr>
        <p:spPr>
          <a:xfrm>
            <a:off x="88777" y="126698"/>
            <a:ext cx="121032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Normal" pitchFamily="2" charset="0"/>
                <a:ea typeface="+mn-ea"/>
                <a:cs typeface="+mn-cs"/>
              </a:rPr>
              <a:t>Seizing a Transparency Imperative Should be the Buy/Sell Marketplace’s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FF2"/>
                </a:solidFill>
                <a:effectLst/>
                <a:uLnTx/>
                <a:uFillTx/>
                <a:latin typeface="Helvetica-Normal" pitchFamily="2" charset="0"/>
                <a:ea typeface="+mn-ea"/>
                <a:cs typeface="+mn-cs"/>
              </a:rPr>
              <a:t>Mission-Critical Achievement </a:t>
            </a:r>
            <a:r>
              <a:rPr kumimoji="0" lang="en-US" sz="2400" b="1" i="0" u="none" strike="noStrike" kern="1200" cap="none" spc="0" normalizeH="0" baseline="0" noProof="0" dirty="0">
                <a:ln>
                  <a:noFill/>
                </a:ln>
                <a:solidFill>
                  <a:srgbClr val="D555B3"/>
                </a:solidFill>
                <a:effectLst/>
                <a:uLnTx/>
                <a:uFillTx/>
                <a:latin typeface="Helvetica-Normal" pitchFamily="2" charset="0"/>
                <a:ea typeface="+mn-ea"/>
                <a:cs typeface="+mn-cs"/>
              </a:rPr>
              <a:t>During the Remainder of 2021</a:t>
            </a:r>
            <a:endParaRPr kumimoji="0" lang="en-US" sz="2400" b="1" i="0" u="sng" strike="noStrike" kern="1200" cap="none" spc="0" normalizeH="0" baseline="0" noProof="0" dirty="0">
              <a:ln>
                <a:noFill/>
              </a:ln>
              <a:solidFill>
                <a:srgbClr val="00BFF2"/>
              </a:solidFill>
              <a:effectLst/>
              <a:uLnTx/>
              <a:uFillTx/>
              <a:latin typeface="Helvetica-Normal" pitchFamily="2" charset="0"/>
              <a:ea typeface="+mn-ea"/>
              <a:cs typeface="+mn-cs"/>
            </a:endParaRPr>
          </a:p>
        </p:txBody>
      </p:sp>
      <p:sp>
        <p:nvSpPr>
          <p:cNvPr id="35" name="Rectangle 34">
            <a:extLst>
              <a:ext uri="{FF2B5EF4-FFF2-40B4-BE49-F238E27FC236}">
                <a16:creationId xmlns:a16="http://schemas.microsoft.com/office/drawing/2014/main" id="{EED16687-CA3D-46B6-9D97-FEA42B08BD89}"/>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6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7" name="Picture 6">
            <a:extLst>
              <a:ext uri="{FF2B5EF4-FFF2-40B4-BE49-F238E27FC236}">
                <a16:creationId xmlns:a16="http://schemas.microsoft.com/office/drawing/2014/main" id="{4F3576B2-91B1-428F-A28E-A4931AB88A9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Slide Number Placeholder 5">
            <a:extLst>
              <a:ext uri="{FF2B5EF4-FFF2-40B4-BE49-F238E27FC236}">
                <a16:creationId xmlns:a16="http://schemas.microsoft.com/office/drawing/2014/main" id="{35832207-46E8-4082-B9B8-97E2F679C9E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24</a:t>
            </a:r>
          </a:p>
        </p:txBody>
      </p:sp>
      <p:sp>
        <p:nvSpPr>
          <p:cNvPr id="11" name="Rectangle 10">
            <a:hlinkClick r:id="" action="ppaction://noaction"/>
            <a:extLst>
              <a:ext uri="{FF2B5EF4-FFF2-40B4-BE49-F238E27FC236}">
                <a16:creationId xmlns:a16="http://schemas.microsoft.com/office/drawing/2014/main" id="{9C865C75-5A73-4E29-9BF9-9D6DA441367B}"/>
              </a:ext>
            </a:extLst>
          </p:cNvPr>
          <p:cNvSpPr/>
          <p:nvPr/>
        </p:nvSpPr>
        <p:spPr>
          <a:xfrm>
            <a:off x="4347543" y="1299713"/>
            <a:ext cx="3316403" cy="646331"/>
          </a:xfrm>
          <a:prstGeom prst="rect">
            <a:avLst/>
          </a:prstGeom>
          <a:ln w="1905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Creation &amp; Enforcement of 2021 Verification Timetable     </a:t>
            </a:r>
            <a:r>
              <a:rPr kumimoji="0" lang="en-US" sz="1800" b="0" i="0" u="none" strike="noStrike" kern="1200" cap="none" spc="0" normalizeH="0" baseline="0" noProof="0" dirty="0">
                <a:ln>
                  <a:noFill/>
                </a:ln>
                <a:solidFill>
                  <a:srgbClr val="002060"/>
                </a:solidFill>
                <a:effectLst/>
                <a:uLnTx/>
                <a:uFillTx/>
                <a:latin typeface="Helvetica" pitchFamily="2" charset="0"/>
                <a:ea typeface="+mn-ea"/>
                <a:cs typeface="+mn-cs"/>
              </a:rPr>
              <a:t> </a:t>
            </a: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 </a:t>
            </a:r>
          </a:p>
        </p:txBody>
      </p:sp>
      <p:sp>
        <p:nvSpPr>
          <p:cNvPr id="12" name="Rectangle 11">
            <a:hlinkClick r:id="" action="ppaction://noaction"/>
            <a:extLst>
              <a:ext uri="{FF2B5EF4-FFF2-40B4-BE49-F238E27FC236}">
                <a16:creationId xmlns:a16="http://schemas.microsoft.com/office/drawing/2014/main" id="{B6DF385D-EC75-47E7-B8F0-17D00D6BF2AE}"/>
              </a:ext>
            </a:extLst>
          </p:cNvPr>
          <p:cNvSpPr/>
          <p:nvPr/>
        </p:nvSpPr>
        <p:spPr>
          <a:xfrm>
            <a:off x="8273088" y="1274394"/>
            <a:ext cx="3316403" cy="646331"/>
          </a:xfrm>
          <a:prstGeom prst="rect">
            <a:avLst/>
          </a:prstGeom>
          <a:ln w="1905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Empowered to Call Out Completions or Shortfalls </a:t>
            </a:r>
          </a:p>
        </p:txBody>
      </p:sp>
      <p:grpSp>
        <p:nvGrpSpPr>
          <p:cNvPr id="4" name="Group 3">
            <a:extLst>
              <a:ext uri="{FF2B5EF4-FFF2-40B4-BE49-F238E27FC236}">
                <a16:creationId xmlns:a16="http://schemas.microsoft.com/office/drawing/2014/main" id="{173ADA8B-2560-4EE3-AE23-259203552E14}"/>
              </a:ext>
            </a:extLst>
          </p:cNvPr>
          <p:cNvGrpSpPr/>
          <p:nvPr/>
        </p:nvGrpSpPr>
        <p:grpSpPr>
          <a:xfrm>
            <a:off x="421997" y="1299713"/>
            <a:ext cx="3316403" cy="1521712"/>
            <a:chOff x="421997" y="1299713"/>
            <a:chExt cx="3316403" cy="1521712"/>
          </a:xfrm>
        </p:grpSpPr>
        <p:sp>
          <p:nvSpPr>
            <p:cNvPr id="10" name="Rectangle 9">
              <a:hlinkClick r:id="" action="ppaction://noaction"/>
              <a:extLst>
                <a:ext uri="{FF2B5EF4-FFF2-40B4-BE49-F238E27FC236}">
                  <a16:creationId xmlns:a16="http://schemas.microsoft.com/office/drawing/2014/main" id="{DB266144-8018-43FE-A37B-B469CBC2CD2D}"/>
                </a:ext>
              </a:extLst>
            </p:cNvPr>
            <p:cNvSpPr/>
            <p:nvPr/>
          </p:nvSpPr>
          <p:spPr>
            <a:xfrm>
              <a:off x="421997" y="1299713"/>
              <a:ext cx="3316403" cy="923330"/>
            </a:xfrm>
            <a:prstGeom prst="rect">
              <a:avLst/>
            </a:prstGeom>
            <a:ln w="19050">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Independent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Audit &amp; Oversight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Panel Restoration    </a:t>
              </a:r>
              <a:r>
                <a:rPr kumimoji="0" lang="en-US" sz="1800" b="0" i="0" u="none" strike="noStrike" kern="1200" cap="none" spc="0" normalizeH="0" baseline="0" noProof="0" dirty="0">
                  <a:ln>
                    <a:noFill/>
                  </a:ln>
                  <a:solidFill>
                    <a:srgbClr val="002060"/>
                  </a:solidFill>
                  <a:effectLst/>
                  <a:uLnTx/>
                  <a:uFillTx/>
                  <a:latin typeface="Helvetica" pitchFamily="2" charset="0"/>
                  <a:ea typeface="+mn-ea"/>
                  <a:cs typeface="+mn-cs"/>
                </a:rPr>
                <a:t> </a:t>
              </a: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 </a:t>
              </a:r>
            </a:p>
          </p:txBody>
        </p:sp>
        <p:pic>
          <p:nvPicPr>
            <p:cNvPr id="3" name="Picture 2">
              <a:extLst>
                <a:ext uri="{FF2B5EF4-FFF2-40B4-BE49-F238E27FC236}">
                  <a16:creationId xmlns:a16="http://schemas.microsoft.com/office/drawing/2014/main" id="{2525D249-8981-4861-827B-DA671A942D22}"/>
                </a:ext>
              </a:extLst>
            </p:cNvPr>
            <p:cNvPicPr>
              <a:picLocks noChangeAspect="1"/>
            </p:cNvPicPr>
            <p:nvPr/>
          </p:nvPicPr>
          <p:blipFill>
            <a:blip r:embed="rId4"/>
            <a:stretch>
              <a:fillRect/>
            </a:stretch>
          </p:blipFill>
          <p:spPr>
            <a:xfrm>
              <a:off x="1315533" y="2298653"/>
              <a:ext cx="1529330" cy="522772"/>
            </a:xfrm>
            <a:prstGeom prst="rect">
              <a:avLst/>
            </a:prstGeom>
          </p:spPr>
        </p:pic>
      </p:grpSp>
      <p:pic>
        <p:nvPicPr>
          <p:cNvPr id="5" name="Picture 4">
            <a:extLst>
              <a:ext uri="{FF2B5EF4-FFF2-40B4-BE49-F238E27FC236}">
                <a16:creationId xmlns:a16="http://schemas.microsoft.com/office/drawing/2014/main" id="{88B41934-F7AE-4623-B58D-B173235C30C6}"/>
              </a:ext>
            </a:extLst>
          </p:cNvPr>
          <p:cNvPicPr>
            <a:picLocks noChangeAspect="1"/>
          </p:cNvPicPr>
          <p:nvPr/>
        </p:nvPicPr>
        <p:blipFill>
          <a:blip r:embed="rId5"/>
          <a:stretch>
            <a:fillRect/>
          </a:stretch>
        </p:blipFill>
        <p:spPr>
          <a:xfrm>
            <a:off x="3050391" y="2479353"/>
            <a:ext cx="6652375" cy="2666305"/>
          </a:xfrm>
          <a:prstGeom prst="rect">
            <a:avLst/>
          </a:prstGeom>
        </p:spPr>
      </p:pic>
      <p:sp>
        <p:nvSpPr>
          <p:cNvPr id="15" name="TextBox 14">
            <a:extLst>
              <a:ext uri="{FF2B5EF4-FFF2-40B4-BE49-F238E27FC236}">
                <a16:creationId xmlns:a16="http://schemas.microsoft.com/office/drawing/2014/main" id="{C10E493C-D6EA-4447-A130-93D1CAC84125}"/>
              </a:ext>
            </a:extLst>
          </p:cNvPr>
          <p:cNvSpPr txBox="1"/>
          <p:nvPr/>
        </p:nvSpPr>
        <p:spPr>
          <a:xfrm>
            <a:off x="88777" y="5664296"/>
            <a:ext cx="118912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The </a:t>
            </a:r>
            <a:r>
              <a:rPr kumimoji="0" lang="en-US" sz="2000" b="0" i="0" u="sng" strike="noStrike" kern="1200" cap="none" spc="0" normalizeH="0" baseline="0" noProof="0" dirty="0">
                <a:ln>
                  <a:noFill/>
                </a:ln>
                <a:solidFill>
                  <a:srgbClr val="1B1464"/>
                </a:solidFill>
                <a:effectLst/>
                <a:uLnTx/>
                <a:uFillTx/>
                <a:latin typeface="Helvetica-Normal" pitchFamily="2" charset="0"/>
                <a:ea typeface="+mn-ea"/>
                <a:cs typeface="+mn-cs"/>
              </a:rPr>
              <a:t>full marketplace of measurement/currency customers </a:t>
            </a:r>
            <a:r>
              <a:rPr kumimoji="0" lang="en-US" sz="2000" b="0" i="0" u="none" strike="noStrike" kern="1200" cap="none" spc="0" normalizeH="0" baseline="0" noProof="0" dirty="0">
                <a:ln>
                  <a:noFill/>
                </a:ln>
                <a:solidFill>
                  <a:srgbClr val="1B1464"/>
                </a:solidFill>
                <a:effectLst/>
                <a:uLnTx/>
                <a:uFillTx/>
                <a:latin typeface="Helvetica-Normal" pitchFamily="2" charset="0"/>
                <a:ea typeface="+mn-ea"/>
                <a:cs typeface="+mn-cs"/>
              </a:rPr>
              <a:t>should expect to be able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555B3"/>
                </a:solidFill>
                <a:effectLst/>
                <a:uLnTx/>
                <a:uFillTx/>
                <a:latin typeface="Helvetica-Normal" pitchFamily="2" charset="0"/>
                <a:ea typeface="+mn-ea"/>
                <a:cs typeface="+mn-cs"/>
              </a:rPr>
              <a:t>easily access &amp; monitor a transparent </a:t>
            </a:r>
            <a:r>
              <a:rPr kumimoji="0" lang="en-US" sz="2000" b="0" i="1" u="none" strike="noStrike" kern="1200" cap="none" spc="0" normalizeH="0" baseline="0" noProof="0" dirty="0">
                <a:ln>
                  <a:noFill/>
                </a:ln>
                <a:solidFill>
                  <a:srgbClr val="D555B3"/>
                </a:solidFill>
                <a:effectLst/>
                <a:uLnTx/>
                <a:uFillTx/>
                <a:latin typeface="Helvetica-Normal" pitchFamily="2" charset="0"/>
                <a:ea typeface="+mn-ea"/>
                <a:cs typeface="+mn-cs"/>
              </a:rPr>
              <a:t>dashboard</a:t>
            </a:r>
            <a:r>
              <a:rPr kumimoji="0" lang="en-US" sz="2000" b="0" i="0" u="none" strike="noStrike" kern="1200" cap="none" spc="0" normalizeH="0" baseline="0" noProof="0" dirty="0">
                <a:ln>
                  <a:noFill/>
                </a:ln>
                <a:solidFill>
                  <a:srgbClr val="D555B3"/>
                </a:solidFill>
                <a:effectLst/>
                <a:uLnTx/>
                <a:uFillTx/>
                <a:latin typeface="Helvetica-Normal" pitchFamily="2" charset="0"/>
                <a:ea typeface="+mn-ea"/>
                <a:cs typeface="+mn-cs"/>
              </a:rPr>
              <a:t> of panel restoration progress  </a:t>
            </a:r>
          </a:p>
        </p:txBody>
      </p:sp>
    </p:spTree>
    <p:extLst>
      <p:ext uri="{BB962C8B-B14F-4D97-AF65-F5344CB8AC3E}">
        <p14:creationId xmlns:p14="http://schemas.microsoft.com/office/powerpoint/2010/main" val="1271687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322773" y="3788433"/>
            <a:ext cx="3183572" cy="1432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ED3C8D"/>
                </a:solidFill>
                <a:effectLst/>
                <a:uLnTx/>
                <a:uFillTx/>
                <a:latin typeface="Helvetica" pitchFamily="2"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C0F3"/>
                </a:solidFill>
                <a:effectLst/>
                <a:uLnTx/>
                <a:uFillTx/>
                <a:latin typeface="Helvetica" pitchFamily="2" charset="0"/>
                <a:ea typeface="+mn-ea"/>
                <a:cs typeface="+mn-cs"/>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We keep you one step ahead with the latest thinking so you can create innovative, forward-looking strategies.</a:t>
            </a: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2"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0"/>
            <a:ext cx="5256799" cy="3060562"/>
          </a:xfrm>
          <a:prstGeom prst="rect">
            <a:avLst/>
          </a:prstGeom>
        </p:spPr>
      </p:pic>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6" name="Text Box 2">
            <a:extLst>
              <a:ext uri="{FF2B5EF4-FFF2-40B4-BE49-F238E27FC236}">
                <a16:creationId xmlns:a16="http://schemas.microsoft.com/office/drawing/2014/main" id="{1091636F-6B17-4D3D-AB2D-A45DD6F77F35}"/>
              </a:ext>
            </a:extLst>
          </p:cNvPr>
          <p:cNvSpPr txBox="1">
            <a:spLocks noChangeArrowheads="1"/>
          </p:cNvSpPr>
          <p:nvPr/>
        </p:nvSpPr>
        <p:spPr bwMode="auto">
          <a:xfrm>
            <a:off x="8115937" y="3542176"/>
            <a:ext cx="3662680"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We help you build your brand by focusing on core marketing principles that will help drive tangible business outcomes.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17" name="Text Box 2">
            <a:extLst>
              <a:ext uri="{FF2B5EF4-FFF2-40B4-BE49-F238E27FC236}">
                <a16:creationId xmlns:a16="http://schemas.microsoft.com/office/drawing/2014/main" id="{BFB3FCB5-18EE-4A40-B3EE-38D56AD74338}"/>
              </a:ext>
            </a:extLst>
          </p:cNvPr>
          <p:cNvSpPr txBox="1">
            <a:spLocks noChangeArrowheads="1"/>
          </p:cNvSpPr>
          <p:nvPr/>
        </p:nvSpPr>
        <p:spPr bwMode="auto">
          <a:xfrm>
            <a:off x="529609" y="3788433"/>
            <a:ext cx="3183572" cy="14325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000" b="1" i="0" u="none" strike="noStrike" cap="none" spc="0" normalizeH="0" baseline="0">
                <a:ln>
                  <a:noFill/>
                </a:ln>
                <a:solidFill>
                  <a:srgbClr val="ED3C8D"/>
                </a:solidFill>
                <a:effectLst/>
                <a:uLnTx/>
                <a:uFillTx/>
                <a:latin typeface="Helvetica" pitchFamily="2"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itchFamily="2" charset="0"/>
                <a:ea typeface="+mn-ea"/>
                <a:cs typeface="+mn-cs"/>
              </a:rPr>
              <a:t>We save you time by bringing you the latest data &amp; actionable takeaways you can use to inform your marketing plans.</a:t>
            </a:r>
          </a:p>
        </p:txBody>
      </p:sp>
      <p:pic>
        <p:nvPicPr>
          <p:cNvPr id="18" name="Picture 17">
            <a:extLst>
              <a:ext uri="{FF2B5EF4-FFF2-40B4-BE49-F238E27FC236}">
                <a16:creationId xmlns:a16="http://schemas.microsoft.com/office/drawing/2014/main" id="{9174D1B9-53BD-4619-BDDA-6B3A36C167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0587F6A2-B2F6-46F4-A470-36A9251778A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E487F108-7844-46D1-9344-0629D4CB7AF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24463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F903FE-F0A5-41F3-8ED3-0B56BDCAF814}"/>
              </a:ext>
            </a:extLst>
          </p:cNvPr>
          <p:cNvPicPr>
            <a:picLocks noChangeAspect="1"/>
          </p:cNvPicPr>
          <p:nvPr/>
        </p:nvPicPr>
        <p:blipFill>
          <a:blip r:embed="rId2">
            <a:clrChange>
              <a:clrFrom>
                <a:srgbClr val="201A62"/>
              </a:clrFrom>
              <a:clrTo>
                <a:srgbClr val="201A62">
                  <a:alpha val="0"/>
                </a:srgbClr>
              </a:clrTo>
            </a:clrChange>
          </a:blip>
          <a:stretch>
            <a:fillRect/>
          </a:stretch>
        </p:blipFill>
        <p:spPr>
          <a:xfrm>
            <a:off x="9377426" y="0"/>
            <a:ext cx="2814574" cy="1638673"/>
          </a:xfrm>
          <a:prstGeom prst="rect">
            <a:avLst/>
          </a:prstGeom>
        </p:spPr>
      </p:pic>
      <p:sp>
        <p:nvSpPr>
          <p:cNvPr id="9" name="Rectangle 8">
            <a:hlinkClick r:id="" action="ppaction://noaction"/>
            <a:extLst>
              <a:ext uri="{FF2B5EF4-FFF2-40B4-BE49-F238E27FC236}">
                <a16:creationId xmlns:a16="http://schemas.microsoft.com/office/drawing/2014/main" id="{AE017AE8-97F6-49A8-9E0A-5A1E4C2A15DF}"/>
              </a:ext>
            </a:extLst>
          </p:cNvPr>
          <p:cNvSpPr/>
          <p:nvPr/>
        </p:nvSpPr>
        <p:spPr>
          <a:xfrm>
            <a:off x="356014" y="819336"/>
            <a:ext cx="6189641" cy="523220"/>
          </a:xfrm>
          <a:prstGeom prst="rect">
            <a:avLst/>
          </a:prstGeom>
          <a:ln w="19050">
            <a:solidFill>
              <a:srgbClr val="1B146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TV’s 2021 Post-COVID Must-Haves:</a:t>
            </a:r>
            <a:endParaRPr kumimoji="0" lang="en-US" sz="2800" b="1" i="0" u="none"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17" name="Rectangle 16">
            <a:hlinkClick r:id="" action="ppaction://noaction"/>
            <a:extLst>
              <a:ext uri="{FF2B5EF4-FFF2-40B4-BE49-F238E27FC236}">
                <a16:creationId xmlns:a16="http://schemas.microsoft.com/office/drawing/2014/main" id="{2F769EC6-5D74-46CA-A373-BCBEB2C6A1B0}"/>
              </a:ext>
            </a:extLst>
          </p:cNvPr>
          <p:cNvSpPr/>
          <p:nvPr/>
        </p:nvSpPr>
        <p:spPr>
          <a:xfrm>
            <a:off x="296880" y="2051828"/>
            <a:ext cx="1178943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1B1464"/>
                </a:solidFill>
                <a:effectLst/>
                <a:uLnTx/>
                <a:uFillTx/>
                <a:latin typeface="Helvetica" pitchFamily="2" charset="0"/>
                <a:ea typeface="+mn-ea"/>
                <a:cs typeface="+mn-cs"/>
              </a:rPr>
              <a:t>Highest-Priority Restoration</a:t>
            </a: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 </a:t>
            </a:r>
            <a:r>
              <a:rPr kumimoji="0" lang="en-US" sz="2400" b="1" i="0" u="none" strike="noStrike" kern="1200" cap="none" spc="0" normalizeH="0" baseline="0" noProof="0" dirty="0">
                <a:ln>
                  <a:noFill/>
                </a:ln>
                <a:solidFill>
                  <a:srgbClr val="00C0F3"/>
                </a:solidFill>
                <a:effectLst/>
                <a:uLnTx/>
                <a:uFillTx/>
                <a:latin typeface="Helvetica" pitchFamily="2" charset="0"/>
                <a:ea typeface="+mn-ea"/>
                <a:cs typeface="+mn-cs"/>
              </a:rPr>
              <a:t>Nielsen’s (</a:t>
            </a:r>
            <a:r>
              <a:rPr lang="en-US" sz="2400" b="1" dirty="0">
                <a:solidFill>
                  <a:srgbClr val="00C0F3"/>
                </a:solidFill>
                <a:latin typeface="Helvetica" pitchFamily="2" charset="0"/>
              </a:rPr>
              <a:t>COVID</a:t>
            </a:r>
            <a:r>
              <a:rPr kumimoji="0" lang="en-US" sz="2400" b="1" i="0" u="none" strike="noStrike" kern="1200" cap="none" spc="0" normalizeH="0" baseline="0" noProof="0" dirty="0">
                <a:ln>
                  <a:noFill/>
                </a:ln>
                <a:solidFill>
                  <a:srgbClr val="00C0F3"/>
                </a:solidFill>
                <a:effectLst/>
                <a:uLnTx/>
                <a:uFillTx/>
                <a:latin typeface="Helvetica" pitchFamily="2" charset="0"/>
                <a:ea typeface="+mn-ea"/>
                <a:cs typeface="+mn-cs"/>
              </a:rPr>
              <a:t>-damaged) National Panel </a:t>
            </a:r>
            <a:endParaRPr kumimoji="0" lang="en-US" sz="2400" b="1" i="1" u="sng"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8" name="Rectangle 7">
            <a:hlinkClick r:id="" action="ppaction://noaction"/>
            <a:extLst>
              <a:ext uri="{FF2B5EF4-FFF2-40B4-BE49-F238E27FC236}">
                <a16:creationId xmlns:a16="http://schemas.microsoft.com/office/drawing/2014/main" id="{A1CEF126-F007-4BD2-8E7D-772F96372CD5}"/>
              </a:ext>
            </a:extLst>
          </p:cNvPr>
          <p:cNvSpPr/>
          <p:nvPr/>
        </p:nvSpPr>
        <p:spPr>
          <a:xfrm>
            <a:off x="486783" y="3222765"/>
            <a:ext cx="11409627" cy="677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6E049C1-640E-41E0-8691-8B8465131F7C}"/>
              </a:ext>
            </a:extLst>
          </p:cNvPr>
          <p:cNvGrpSpPr/>
          <p:nvPr/>
        </p:nvGrpSpPr>
        <p:grpSpPr>
          <a:xfrm>
            <a:off x="2329990" y="2961155"/>
            <a:ext cx="9375227" cy="523220"/>
            <a:chOff x="2329990" y="2961154"/>
            <a:chExt cx="9375227" cy="523220"/>
          </a:xfrm>
        </p:grpSpPr>
        <p:sp>
          <p:nvSpPr>
            <p:cNvPr id="11" name="TextBox 10">
              <a:extLst>
                <a:ext uri="{FF2B5EF4-FFF2-40B4-BE49-F238E27FC236}">
                  <a16:creationId xmlns:a16="http://schemas.microsoft.com/office/drawing/2014/main" id="{3A61ECC6-27FE-4088-B4BC-813766063D95}"/>
                </a:ext>
              </a:extLst>
            </p:cNvPr>
            <p:cNvSpPr txBox="1"/>
            <p:nvPr/>
          </p:nvSpPr>
          <p:spPr>
            <a:xfrm>
              <a:off x="2329990" y="2961154"/>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3C8D"/>
                  </a:solidFill>
                  <a:effectLst/>
                  <a:uLnTx/>
                  <a:uFillTx/>
                  <a:latin typeface="Helvetica" pitchFamily="2" charset="0"/>
                  <a:ea typeface="+mn-ea"/>
                  <a:cs typeface="+mn-cs"/>
                </a:rPr>
                <a:t>1.</a:t>
              </a:r>
            </a:p>
          </p:txBody>
        </p:sp>
        <p:sp>
          <p:nvSpPr>
            <p:cNvPr id="12" name="Rectangle 11">
              <a:hlinkClick r:id="rId3" action="ppaction://hlinksldjump"/>
              <a:extLst>
                <a:ext uri="{FF2B5EF4-FFF2-40B4-BE49-F238E27FC236}">
                  <a16:creationId xmlns:a16="http://schemas.microsoft.com/office/drawing/2014/main" id="{FDDE11AD-08C6-442F-99A4-9B217619D876}"/>
                </a:ext>
              </a:extLst>
            </p:cNvPr>
            <p:cNvSpPr/>
            <p:nvPr/>
          </p:nvSpPr>
          <p:spPr>
            <a:xfrm>
              <a:off x="2741343" y="3022709"/>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July 2021 status of Nielsen’s national panel (seven charts)         </a:t>
              </a:r>
            </a:p>
          </p:txBody>
        </p:sp>
      </p:grpSp>
      <p:grpSp>
        <p:nvGrpSpPr>
          <p:cNvPr id="3" name="Group 2">
            <a:extLst>
              <a:ext uri="{FF2B5EF4-FFF2-40B4-BE49-F238E27FC236}">
                <a16:creationId xmlns:a16="http://schemas.microsoft.com/office/drawing/2014/main" id="{2C884C97-000B-4C3E-9CD2-5B39EE381273}"/>
              </a:ext>
            </a:extLst>
          </p:cNvPr>
          <p:cNvGrpSpPr/>
          <p:nvPr/>
        </p:nvGrpSpPr>
        <p:grpSpPr>
          <a:xfrm>
            <a:off x="2329990" y="3674880"/>
            <a:ext cx="9375227" cy="523220"/>
            <a:chOff x="2329990" y="3684430"/>
            <a:chExt cx="9375227" cy="523220"/>
          </a:xfrm>
        </p:grpSpPr>
        <p:sp>
          <p:nvSpPr>
            <p:cNvPr id="14" name="TextBox 13">
              <a:extLst>
                <a:ext uri="{FF2B5EF4-FFF2-40B4-BE49-F238E27FC236}">
                  <a16:creationId xmlns:a16="http://schemas.microsoft.com/office/drawing/2014/main" id="{CDA12108-64F2-4D78-841C-2028EA76E52D}"/>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3C8D"/>
                  </a:solidFill>
                  <a:effectLst/>
                  <a:uLnTx/>
                  <a:uFillTx/>
                  <a:latin typeface="Helvetica" pitchFamily="2" charset="0"/>
                  <a:ea typeface="+mn-ea"/>
                  <a:cs typeface="+mn-cs"/>
                </a:rPr>
                <a:t>2.</a:t>
              </a:r>
            </a:p>
          </p:txBody>
        </p:sp>
        <p:sp>
          <p:nvSpPr>
            <p:cNvPr id="15" name="Rectangle 14">
              <a:hlinkClick r:id="rId3" action="ppaction://hlinksldjump"/>
              <a:extLst>
                <a:ext uri="{FF2B5EF4-FFF2-40B4-BE49-F238E27FC236}">
                  <a16:creationId xmlns:a16="http://schemas.microsoft.com/office/drawing/2014/main" id="{554CF219-9B07-4C71-89A9-6FB7D1A295B2}"/>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Root causes of COVID-period TV undercounting </a:t>
              </a:r>
            </a:p>
          </p:txBody>
        </p:sp>
      </p:grpSp>
      <p:sp>
        <p:nvSpPr>
          <p:cNvPr id="23" name="Rectangle 22">
            <a:extLst>
              <a:ext uri="{FF2B5EF4-FFF2-40B4-BE49-F238E27FC236}">
                <a16:creationId xmlns:a16="http://schemas.microsoft.com/office/drawing/2014/main" id="{141C3209-2D15-405E-9F23-ED98FEBE88A6}"/>
              </a:ext>
            </a:extLst>
          </p:cNvPr>
          <p:cNvSpPr/>
          <p:nvPr/>
        </p:nvSpPr>
        <p:spPr>
          <a:xfrm>
            <a:off x="11608838" y="6457890"/>
            <a:ext cx="583162" cy="369332"/>
          </a:xfrm>
          <a:prstGeom prst="rect">
            <a:avLst/>
          </a:prstGeom>
          <a:ln w="19050">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1A62"/>
                </a:solidFill>
                <a:effectLst/>
                <a:uLnTx/>
                <a:uFillTx/>
                <a:latin typeface="Helvetica" pitchFamily="2" charset="0"/>
                <a:ea typeface="+mn-ea"/>
                <a:cs typeface="+mn-cs"/>
              </a:rPr>
              <a:t>1   </a:t>
            </a:r>
            <a:endParaRPr kumimoji="0" lang="en-US" sz="1800" b="0" i="0" u="sng" strike="noStrike" kern="1200" cap="none" spc="0" normalizeH="0" baseline="0" noProof="0" dirty="0">
              <a:ln>
                <a:noFill/>
              </a:ln>
              <a:solidFill>
                <a:srgbClr val="1F1A62"/>
              </a:solidFill>
              <a:effectLst/>
              <a:uLnTx/>
              <a:uFillTx/>
              <a:latin typeface="Helvetica" pitchFamily="2" charset="0"/>
              <a:ea typeface="+mn-ea"/>
              <a:cs typeface="+mn-cs"/>
            </a:endParaRPr>
          </a:p>
        </p:txBody>
      </p:sp>
      <p:grpSp>
        <p:nvGrpSpPr>
          <p:cNvPr id="24" name="Group 23">
            <a:extLst>
              <a:ext uri="{FF2B5EF4-FFF2-40B4-BE49-F238E27FC236}">
                <a16:creationId xmlns:a16="http://schemas.microsoft.com/office/drawing/2014/main" id="{6BB3BFFA-A92D-4E0E-AA10-6F3847A29D19}"/>
              </a:ext>
            </a:extLst>
          </p:cNvPr>
          <p:cNvGrpSpPr/>
          <p:nvPr/>
        </p:nvGrpSpPr>
        <p:grpSpPr>
          <a:xfrm>
            <a:off x="2329990" y="5102331"/>
            <a:ext cx="9375227" cy="523220"/>
            <a:chOff x="2329990" y="3684430"/>
            <a:chExt cx="9375227" cy="523220"/>
          </a:xfrm>
        </p:grpSpPr>
        <p:sp>
          <p:nvSpPr>
            <p:cNvPr id="25" name="TextBox 24">
              <a:extLst>
                <a:ext uri="{FF2B5EF4-FFF2-40B4-BE49-F238E27FC236}">
                  <a16:creationId xmlns:a16="http://schemas.microsoft.com/office/drawing/2014/main" id="{EE794A72-B016-4A57-B65D-4DAD8A3F2ECA}"/>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ED3C8D"/>
                  </a:solidFill>
                  <a:latin typeface="Helvetica" pitchFamily="2" charset="0"/>
                </a:rPr>
                <a:t>4</a:t>
              </a:r>
              <a:r>
                <a:rPr kumimoji="0" lang="en-US" sz="2800" b="0" i="0" u="none" strike="noStrike" kern="1200" cap="none" spc="0" normalizeH="0" baseline="0" noProof="0" dirty="0">
                  <a:ln>
                    <a:noFill/>
                  </a:ln>
                  <a:solidFill>
                    <a:srgbClr val="ED3C8D"/>
                  </a:solidFill>
                  <a:effectLst/>
                  <a:uLnTx/>
                  <a:uFillTx/>
                  <a:latin typeface="Helvetica" pitchFamily="2" charset="0"/>
                  <a:ea typeface="+mn-ea"/>
                  <a:cs typeface="+mn-cs"/>
                </a:rPr>
                <a:t>.</a:t>
              </a:r>
            </a:p>
          </p:txBody>
        </p:sp>
        <p:sp>
          <p:nvSpPr>
            <p:cNvPr id="26" name="Rectangle 25">
              <a:hlinkClick r:id="rId3" action="ppaction://hlinksldjump"/>
              <a:extLst>
                <a:ext uri="{FF2B5EF4-FFF2-40B4-BE49-F238E27FC236}">
                  <a16:creationId xmlns:a16="http://schemas.microsoft.com/office/drawing/2014/main" id="{AA7B2918-12AA-492B-B931-1E4D9C864B0C}"/>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2021 Panel fixes needed for restoration of buyer/seller market confidence </a:t>
              </a:r>
            </a:p>
          </p:txBody>
        </p:sp>
      </p:grpSp>
      <p:grpSp>
        <p:nvGrpSpPr>
          <p:cNvPr id="27" name="Group 26">
            <a:extLst>
              <a:ext uri="{FF2B5EF4-FFF2-40B4-BE49-F238E27FC236}">
                <a16:creationId xmlns:a16="http://schemas.microsoft.com/office/drawing/2014/main" id="{6256B032-8A98-4F88-B2C4-3BD4FD49CDD7}"/>
              </a:ext>
            </a:extLst>
          </p:cNvPr>
          <p:cNvGrpSpPr/>
          <p:nvPr/>
        </p:nvGrpSpPr>
        <p:grpSpPr>
          <a:xfrm>
            <a:off x="2329990" y="4388605"/>
            <a:ext cx="9375227" cy="523220"/>
            <a:chOff x="2329990" y="3684430"/>
            <a:chExt cx="9375227" cy="523220"/>
          </a:xfrm>
        </p:grpSpPr>
        <p:sp>
          <p:nvSpPr>
            <p:cNvPr id="28" name="TextBox 27">
              <a:extLst>
                <a:ext uri="{FF2B5EF4-FFF2-40B4-BE49-F238E27FC236}">
                  <a16:creationId xmlns:a16="http://schemas.microsoft.com/office/drawing/2014/main" id="{C5B3EF11-EFB3-4A3C-A3AF-2D3BA7253819}"/>
                </a:ext>
              </a:extLst>
            </p:cNvPr>
            <p:cNvSpPr txBox="1"/>
            <p:nvPr/>
          </p:nvSpPr>
          <p:spPr>
            <a:xfrm>
              <a:off x="2329990" y="3684430"/>
              <a:ext cx="6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3C8D"/>
                  </a:solidFill>
                  <a:effectLst/>
                  <a:uLnTx/>
                  <a:uFillTx/>
                  <a:latin typeface="Helvetica" pitchFamily="2" charset="0"/>
                  <a:ea typeface="+mn-ea"/>
                  <a:cs typeface="+mn-cs"/>
                </a:rPr>
                <a:t>3.</a:t>
              </a:r>
            </a:p>
          </p:txBody>
        </p:sp>
        <p:sp>
          <p:nvSpPr>
            <p:cNvPr id="29" name="Rectangle 28">
              <a:hlinkClick r:id="rId3" action="ppaction://hlinksldjump"/>
              <a:extLst>
                <a:ext uri="{FF2B5EF4-FFF2-40B4-BE49-F238E27FC236}">
                  <a16:creationId xmlns:a16="http://schemas.microsoft.com/office/drawing/2014/main" id="{0A7BFCC4-1031-404D-A995-B287A74D8D92}"/>
                </a:ext>
              </a:extLst>
            </p:cNvPr>
            <p:cNvSpPr/>
            <p:nvPr/>
          </p:nvSpPr>
          <p:spPr>
            <a:xfrm>
              <a:off x="2741343" y="3745985"/>
              <a:ext cx="89638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B1464"/>
                  </a:solidFill>
                  <a:effectLst/>
                  <a:uLnTx/>
                  <a:uFillTx/>
                  <a:latin typeface="Helvetica" pitchFamily="2" charset="0"/>
                  <a:ea typeface="+mn-ea"/>
                  <a:cs typeface="+mn-cs"/>
                </a:rPr>
                <a:t>The cost of continued undercounting to the 2021 buy/sell marketplace  </a:t>
              </a:r>
            </a:p>
          </p:txBody>
        </p:sp>
      </p:grpSp>
    </p:spTree>
    <p:extLst>
      <p:ext uri="{BB962C8B-B14F-4D97-AF65-F5344CB8AC3E}">
        <p14:creationId xmlns:p14="http://schemas.microsoft.com/office/powerpoint/2010/main" val="376233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968721"/>
            <a:ext cx="12192000" cy="590042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2</a:t>
            </a:r>
          </a:p>
        </p:txBody>
      </p:sp>
      <p:sp>
        <p:nvSpPr>
          <p:cNvPr id="9" name="Rectangle 8">
            <a:hlinkClick r:id="" action="ppaction://noaction"/>
            <a:extLst>
              <a:ext uri="{FF2B5EF4-FFF2-40B4-BE49-F238E27FC236}">
                <a16:creationId xmlns:a16="http://schemas.microsoft.com/office/drawing/2014/main" id="{6864DC73-44CE-4EDC-9D88-84263AE901D2}"/>
              </a:ext>
            </a:extLst>
          </p:cNvPr>
          <p:cNvSpPr/>
          <p:nvPr/>
        </p:nvSpPr>
        <p:spPr>
          <a:xfrm>
            <a:off x="172531" y="1650854"/>
            <a:ext cx="1130629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pitchFamily="2" charset="0"/>
                <a:ea typeface="+mn-ea"/>
                <a:cs typeface="+mn-cs"/>
              </a:rPr>
              <a:t> Cadence of Seven Charts that Follow: </a:t>
            </a:r>
            <a:endParaRPr kumimoji="0" lang="en-US" sz="2000" b="1" i="0" u="none" strike="noStrike" kern="1200" cap="none" spc="0" normalizeH="0" baseline="0" noProof="0" dirty="0">
              <a:ln>
                <a:noFill/>
              </a:ln>
              <a:solidFill>
                <a:srgbClr val="00BFF2"/>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89B6F537-A0F4-49F7-9075-273178711A31}"/>
              </a:ext>
            </a:extLst>
          </p:cNvPr>
          <p:cNvSpPr txBox="1"/>
          <p:nvPr/>
        </p:nvSpPr>
        <p:spPr>
          <a:xfrm>
            <a:off x="214672" y="2323107"/>
            <a:ext cx="12020365" cy="38779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r>
              <a:rPr lang="en-US" dirty="0">
                <a:solidFill>
                  <a:srgbClr val="1B1464"/>
                </a:solidFill>
                <a:latin typeface="Helvetica" panose="020B0403020202020204" pitchFamily="34" charset="0"/>
              </a:rPr>
              <a:t>NPM panel not recovered from COVID damage…thru June 2021 - </a:t>
            </a:r>
            <a:r>
              <a:rPr lang="en-US" b="1" dirty="0">
                <a:solidFill>
                  <a:srgbClr val="00BFF2"/>
                </a:solidFill>
                <a:latin typeface="Helvetica" panose="020B0403020202020204" pitchFamily="34" charset="0"/>
              </a:rPr>
              <a:t>Page 3</a:t>
            </a:r>
            <a:endPar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r>
              <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Thru June ’21 - Blacks &amp; Hispanics still under-represented in Nielsen national panel - </a:t>
            </a:r>
            <a:r>
              <a:rPr kumimoji="0" lang="en-US"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Page 4</a:t>
            </a:r>
            <a:r>
              <a:rPr lang="en-US" dirty="0">
                <a:solidFill>
                  <a:srgbClr val="1B1464"/>
                </a:solidFill>
                <a:latin typeface="Helvetica" panose="020B0403020202020204" pitchFamily="34" charset="0"/>
              </a:rPr>
              <a:t> </a:t>
            </a:r>
            <a:endPar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endPar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r>
              <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Thru June ‘21 - Younger demos still under-represented in Nielsen national panel -</a:t>
            </a:r>
            <a:r>
              <a:rPr lang="en-US" dirty="0">
                <a:solidFill>
                  <a:srgbClr val="1B1464"/>
                </a:solidFill>
                <a:latin typeface="Helvetica" panose="020B0403020202020204" pitchFamily="34" charset="0"/>
              </a:rPr>
              <a:t> </a:t>
            </a:r>
            <a:r>
              <a:rPr lang="en-US" b="1" dirty="0">
                <a:solidFill>
                  <a:srgbClr val="00BFF2"/>
                </a:solidFill>
                <a:latin typeface="Helvetica" panose="020B0403020202020204" pitchFamily="34" charset="0"/>
              </a:rPr>
              <a:t>Page 5 </a:t>
            </a:r>
            <a:endParaRPr lang="en-US" b="1" baseline="30000" dirty="0">
              <a:solidFill>
                <a:srgbClr val="00BFF2"/>
              </a:solidFill>
              <a:latin typeface="Helvetica" panose="020B0403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endParaRPr lang="en-US" b="1" baseline="30000" dirty="0">
              <a:solidFill>
                <a:srgbClr val="00BFF2"/>
              </a:solidFill>
              <a:latin typeface="Helvetica" panose="020B0403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r>
              <a:rPr lang="en-US" dirty="0">
                <a:solidFill>
                  <a:srgbClr val="1B1464"/>
                </a:solidFill>
                <a:latin typeface="Helvetica" panose="020B0403020202020204" pitchFamily="34" charset="0"/>
              </a:rPr>
              <a:t>Into June ‘21 – Panel declines continue disproportionately among larger homes - </a:t>
            </a:r>
            <a:r>
              <a:rPr lang="en-US" b="1" dirty="0">
                <a:solidFill>
                  <a:srgbClr val="00BFF2"/>
                </a:solidFill>
                <a:latin typeface="Helvetica" panose="020B0403020202020204" pitchFamily="34" charset="0"/>
              </a:rPr>
              <a:t>Page 6</a:t>
            </a:r>
          </a:p>
          <a:p>
            <a:pPr marR="0" lvl="0" algn="l" defTabSz="914400" rtl="0" eaLnBrk="1" fontAlgn="auto" latinLnBrk="0" hangingPunct="1">
              <a:lnSpc>
                <a:spcPct val="100000"/>
              </a:lnSpc>
              <a:spcBef>
                <a:spcPts val="0"/>
              </a:spcBef>
              <a:spcAft>
                <a:spcPts val="0"/>
              </a:spcAft>
              <a:buClrTx/>
              <a:buSzTx/>
              <a:tabLst/>
              <a:defRPr/>
            </a:pPr>
            <a:r>
              <a:rPr lang="en-US" b="1" dirty="0">
                <a:solidFill>
                  <a:srgbClr val="00BFF2"/>
                </a:solidFill>
                <a:latin typeface="Helvetica" panose="020B0403020202020204" pitchFamily="34" charset="0"/>
              </a:rPr>
              <a:t> </a:t>
            </a:r>
          </a:p>
          <a:p>
            <a:pPr marL="457200" indent="-457200">
              <a:buBlip>
                <a:blip r:embed="rId3"/>
              </a:buBlip>
              <a:defRPr/>
            </a:pPr>
            <a:r>
              <a:rPr lang="en-US" dirty="0">
                <a:solidFill>
                  <a:srgbClr val="1B1464"/>
                </a:solidFill>
                <a:latin typeface="Helvetica" panose="020B0403020202020204" pitchFamily="34" charset="0"/>
              </a:rPr>
              <a:t>Into June ‘21 – Panel declines continue disproportionately among 3+ &amp; 4+ TV set homes - </a:t>
            </a:r>
            <a:r>
              <a:rPr lang="en-US" b="1" dirty="0">
                <a:solidFill>
                  <a:srgbClr val="00BFF2"/>
                </a:solidFill>
                <a:latin typeface="Helvetica" panose="020B0403020202020204" pitchFamily="34" charset="0"/>
              </a:rPr>
              <a:t>Page 7</a:t>
            </a:r>
          </a:p>
          <a:p>
            <a:pPr>
              <a:defRPr/>
            </a:pPr>
            <a:endParaRPr lang="en-US" b="1" dirty="0">
              <a:solidFill>
                <a:srgbClr val="00BFF2"/>
              </a:solidFill>
              <a:latin typeface="Helvetica" panose="020B0403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r>
              <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Abnormally high spikes </a:t>
            </a:r>
            <a:r>
              <a:rPr lang="en-US" dirty="0">
                <a:solidFill>
                  <a:srgbClr val="1B1464"/>
                </a:solidFill>
                <a:latin typeface="Helvetica" panose="020B0403020202020204" pitchFamily="34" charset="0"/>
              </a:rPr>
              <a:t>in non-viewers begin to correct after </a:t>
            </a:r>
            <a:r>
              <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Nielsen’s 9,478 maintenance - </a:t>
            </a:r>
            <a:r>
              <a:rPr kumimoji="0" lang="en-US"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Page 8</a:t>
            </a:r>
          </a:p>
          <a:p>
            <a:pPr marL="457200" marR="0" lvl="0" indent="-457200" algn="l" defTabSz="914400" rtl="0" eaLnBrk="1" fontAlgn="auto" latinLnBrk="0" hangingPunct="1">
              <a:lnSpc>
                <a:spcPct val="100000"/>
              </a:lnSpc>
              <a:spcBef>
                <a:spcPts val="0"/>
              </a:spcBef>
              <a:spcAft>
                <a:spcPts val="0"/>
              </a:spcAft>
              <a:buClrTx/>
              <a:buSzTx/>
              <a:buFontTx/>
              <a:buBlip>
                <a:blip r:embed="rId3"/>
              </a:buBlip>
              <a:tabLst/>
              <a:defRPr/>
            </a:pPr>
            <a:endParaRPr lang="en-US" b="1" dirty="0">
              <a:solidFill>
                <a:srgbClr val="00BFF2"/>
              </a:solidFill>
              <a:latin typeface="Helvetica" panose="020B0403020202020204" pitchFamily="34" charset="0"/>
            </a:endParaRPr>
          </a:p>
          <a:p>
            <a:pPr marL="457200" indent="-457200">
              <a:buBlip>
                <a:blip r:embed="rId3"/>
              </a:buBlip>
              <a:defRPr/>
            </a:pPr>
            <a:r>
              <a:rPr kumimoji="0" lang="en-US"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Recovery of artificial TUT declines - begin </a:t>
            </a:r>
            <a:r>
              <a:rPr lang="en-US" dirty="0">
                <a:solidFill>
                  <a:srgbClr val="1B1464"/>
                </a:solidFill>
                <a:latin typeface="Helvetica" panose="020B0403020202020204" pitchFamily="34" charset="0"/>
              </a:rPr>
              <a:t>to correct after </a:t>
            </a:r>
            <a:r>
              <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Nielsen’s 9,478 maintenance - </a:t>
            </a:r>
            <a:r>
              <a:rPr kumimoji="0" lang="en-US"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Page 9</a:t>
            </a:r>
          </a:p>
          <a:p>
            <a:pPr marR="0" lvl="0" algn="l" defTabSz="914400" rtl="0" eaLnBrk="1" fontAlgn="auto" latinLnBrk="0" hangingPunct="1">
              <a:lnSpc>
                <a:spcPct val="100000"/>
              </a:lnSpc>
              <a:spcBef>
                <a:spcPts val="0"/>
              </a:spcBef>
              <a:spcAft>
                <a:spcPts val="0"/>
              </a:spcAft>
              <a:buClrTx/>
              <a:buSzTx/>
              <a:tabLst/>
              <a:defRPr/>
            </a:pPr>
            <a:r>
              <a:rPr kumimoji="0" lang="en-US"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 </a:t>
            </a:r>
            <a:r>
              <a:rPr kumimoji="0" lang="en-US"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  </a:t>
            </a:r>
            <a:r>
              <a:rPr kumimoji="0" lang="en-US"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a:t>
            </a:r>
            <a:endParaRPr kumimoji="0" lang="en-US"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EDAABD4A-92E9-4189-803D-F46750E9542C}"/>
              </a:ext>
            </a:extLst>
          </p:cNvPr>
          <p:cNvSpPr txBox="1"/>
          <p:nvPr/>
        </p:nvSpPr>
        <p:spPr>
          <a:xfrm>
            <a:off x="44388" y="60718"/>
            <a:ext cx="121032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1B1464"/>
                </a:solidFill>
                <a:latin typeface="Helvetica-Normal" pitchFamily="2" charset="0"/>
              </a:rPr>
              <a:t>July 2021 Status of Nielsen’s National Panel: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1B1464"/>
                </a:solidFill>
                <a:latin typeface="Helvetica-Normal" pitchFamily="2" charset="0"/>
              </a:rPr>
              <a:t>The Details of Why National TV </a:t>
            </a:r>
            <a:r>
              <a:rPr lang="en-US" sz="2800" b="1" dirty="0">
                <a:solidFill>
                  <a:srgbClr val="00BFF2"/>
                </a:solidFill>
                <a:latin typeface="Helvetica-Normal" pitchFamily="2" charset="0"/>
              </a:rPr>
              <a:t>Undercounting </a:t>
            </a:r>
            <a:r>
              <a:rPr lang="en-US" sz="2800" b="1" i="1" dirty="0">
                <a:solidFill>
                  <a:srgbClr val="00BFF2"/>
                </a:solidFill>
                <a:latin typeface="Helvetica-Normal" pitchFamily="2" charset="0"/>
              </a:rPr>
              <a:t>Will</a:t>
            </a:r>
            <a:r>
              <a:rPr lang="en-US" sz="2800" b="1" dirty="0">
                <a:solidFill>
                  <a:srgbClr val="00BFF2"/>
                </a:solidFill>
                <a:latin typeface="Helvetica-Normal" pitchFamily="2" charset="0"/>
              </a:rPr>
              <a:t> Continue  </a:t>
            </a:r>
            <a:r>
              <a:rPr kumimoji="0" lang="en-US" sz="2800" b="1" i="0" u="none" strike="noStrike" kern="1200" cap="none" spc="0" normalizeH="0" baseline="0" noProof="0" dirty="0">
                <a:ln>
                  <a:noFill/>
                </a:ln>
                <a:solidFill>
                  <a:srgbClr val="00BFF2"/>
                </a:solidFill>
                <a:effectLst/>
                <a:uLnTx/>
                <a:uFillTx/>
                <a:latin typeface="Helvetica-Normal" pitchFamily="2" charset="0"/>
                <a:ea typeface="+mn-ea"/>
                <a:cs typeface="+mn-cs"/>
              </a:rPr>
              <a:t> </a:t>
            </a:r>
            <a:endParaRPr kumimoji="0" lang="en-US" sz="2800" b="1" i="0" u="sng" strike="noStrike" kern="1200" cap="none" spc="0" normalizeH="0" baseline="0" noProof="0" dirty="0">
              <a:ln>
                <a:noFill/>
              </a:ln>
              <a:solidFill>
                <a:srgbClr val="00BFF2"/>
              </a:solidFill>
              <a:effectLst/>
              <a:uLnTx/>
              <a:uFillTx/>
              <a:latin typeface="Helvetica-Normal" pitchFamily="2" charset="0"/>
              <a:ea typeface="+mn-ea"/>
              <a:cs typeface="+mn-cs"/>
            </a:endParaRPr>
          </a:p>
        </p:txBody>
      </p:sp>
    </p:spTree>
    <p:extLst>
      <p:ext uri="{BB962C8B-B14F-4D97-AF65-F5344CB8AC3E}">
        <p14:creationId xmlns:p14="http://schemas.microsoft.com/office/powerpoint/2010/main" val="236551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a:extLst>
              <a:ext uri="{FF2B5EF4-FFF2-40B4-BE49-F238E27FC236}">
                <a16:creationId xmlns:a16="http://schemas.microsoft.com/office/drawing/2014/main" id="{96CD8B5C-D2A4-43D5-A7BB-2350991B862A}"/>
              </a:ext>
            </a:extLst>
          </p:cNvPr>
          <p:cNvGraphicFramePr/>
          <p:nvPr/>
        </p:nvGraphicFramePr>
        <p:xfrm>
          <a:off x="338828" y="4194062"/>
          <a:ext cx="11687275" cy="2044279"/>
        </p:xfrm>
        <a:graphic>
          <a:graphicData uri="http://schemas.openxmlformats.org/drawingml/2006/chart">
            <c:chart xmlns:c="http://schemas.openxmlformats.org/drawingml/2006/chart" xmlns:r="http://schemas.openxmlformats.org/officeDocument/2006/relationships" r:id="rId3"/>
          </a:graphicData>
        </a:graphic>
      </p:graphicFrame>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3</a:t>
            </a:r>
          </a:p>
        </p:txBody>
      </p:sp>
      <p:sp>
        <p:nvSpPr>
          <p:cNvPr id="10" name="TextBox 9">
            <a:extLst>
              <a:ext uri="{FF2B5EF4-FFF2-40B4-BE49-F238E27FC236}">
                <a16:creationId xmlns:a16="http://schemas.microsoft.com/office/drawing/2014/main" id="{B6EED4A9-6513-49B7-8A99-00AC0EFB2886}"/>
              </a:ext>
            </a:extLst>
          </p:cNvPr>
          <p:cNvSpPr txBox="1"/>
          <p:nvPr/>
        </p:nvSpPr>
        <p:spPr>
          <a:xfrm>
            <a:off x="526244" y="6312712"/>
            <a:ext cx="116077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8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Estimates, UE and Sample Information Report, P2+. Reflects broadcast months from January 2019 – June 2021 (thru w/o 6/21/21). 2019 YoY monthly comparisons vs. 2018 broadcast month data.</a:t>
            </a:r>
          </a:p>
        </p:txBody>
      </p:sp>
      <p:graphicFrame>
        <p:nvGraphicFramePr>
          <p:cNvPr id="12" name="Chart 11">
            <a:extLst>
              <a:ext uri="{FF2B5EF4-FFF2-40B4-BE49-F238E27FC236}">
                <a16:creationId xmlns:a16="http://schemas.microsoft.com/office/drawing/2014/main" id="{F089482E-F43D-407E-8F5D-C1C589E6D8F2}"/>
              </a:ext>
            </a:extLst>
          </p:cNvPr>
          <p:cNvGraphicFramePr/>
          <p:nvPr/>
        </p:nvGraphicFramePr>
        <p:xfrm>
          <a:off x="337347" y="1814998"/>
          <a:ext cx="11687275" cy="2375263"/>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Connector 2">
            <a:extLst>
              <a:ext uri="{FF2B5EF4-FFF2-40B4-BE49-F238E27FC236}">
                <a16:creationId xmlns:a16="http://schemas.microsoft.com/office/drawing/2014/main" id="{972282CB-C52F-42D2-9EC2-EF5551A9D4DB}"/>
              </a:ext>
            </a:extLst>
          </p:cNvPr>
          <p:cNvCxnSpPr>
            <a:cxnSpLocks/>
          </p:cNvCxnSpPr>
          <p:nvPr/>
        </p:nvCxnSpPr>
        <p:spPr>
          <a:xfrm flipV="1">
            <a:off x="5241578" y="1784410"/>
            <a:ext cx="0" cy="449279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8D0611-DAD9-49EF-8DEE-56E429400F83}"/>
              </a:ext>
            </a:extLst>
          </p:cNvPr>
          <p:cNvCxnSpPr>
            <a:cxnSpLocks/>
          </p:cNvCxnSpPr>
          <p:nvPr/>
        </p:nvCxnSpPr>
        <p:spPr>
          <a:xfrm flipV="1">
            <a:off x="9765553" y="1794765"/>
            <a:ext cx="0" cy="451794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4FE950-5984-439C-875C-02A465A17BA5}"/>
              </a:ext>
            </a:extLst>
          </p:cNvPr>
          <p:cNvCxnSpPr>
            <a:cxnSpLocks/>
          </p:cNvCxnSpPr>
          <p:nvPr/>
        </p:nvCxnSpPr>
        <p:spPr>
          <a:xfrm flipH="1">
            <a:off x="452761" y="1782872"/>
            <a:ext cx="1157186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B918281-6519-4B61-BB38-F687CD19F78B}"/>
              </a:ext>
            </a:extLst>
          </p:cNvPr>
          <p:cNvSpPr txBox="1"/>
          <p:nvPr/>
        </p:nvSpPr>
        <p:spPr>
          <a:xfrm>
            <a:off x="452761" y="1502489"/>
            <a:ext cx="4788818" cy="2765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2019</a:t>
            </a:r>
          </a:p>
        </p:txBody>
      </p:sp>
      <p:sp>
        <p:nvSpPr>
          <p:cNvPr id="19" name="TextBox 18">
            <a:extLst>
              <a:ext uri="{FF2B5EF4-FFF2-40B4-BE49-F238E27FC236}">
                <a16:creationId xmlns:a16="http://schemas.microsoft.com/office/drawing/2014/main" id="{2FEE9012-793A-4BB8-AE16-7AE645CFE4E7}"/>
              </a:ext>
            </a:extLst>
          </p:cNvPr>
          <p:cNvSpPr txBox="1"/>
          <p:nvPr/>
        </p:nvSpPr>
        <p:spPr>
          <a:xfrm>
            <a:off x="5241578" y="1503970"/>
            <a:ext cx="452101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2020</a:t>
            </a:r>
          </a:p>
        </p:txBody>
      </p:sp>
      <p:sp>
        <p:nvSpPr>
          <p:cNvPr id="20" name="TextBox 19">
            <a:extLst>
              <a:ext uri="{FF2B5EF4-FFF2-40B4-BE49-F238E27FC236}">
                <a16:creationId xmlns:a16="http://schemas.microsoft.com/office/drawing/2014/main" id="{218DB13D-1D46-4273-ACFC-5D8BE2978691}"/>
              </a:ext>
            </a:extLst>
          </p:cNvPr>
          <p:cNvSpPr txBox="1"/>
          <p:nvPr/>
        </p:nvSpPr>
        <p:spPr>
          <a:xfrm>
            <a:off x="9764073" y="1495091"/>
            <a:ext cx="22400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2021</a:t>
            </a:r>
          </a:p>
        </p:txBody>
      </p:sp>
      <p:sp>
        <p:nvSpPr>
          <p:cNvPr id="21" name="TextBox 20">
            <a:extLst>
              <a:ext uri="{FF2B5EF4-FFF2-40B4-BE49-F238E27FC236}">
                <a16:creationId xmlns:a16="http://schemas.microsoft.com/office/drawing/2014/main" id="{C6515D4E-F283-409B-8FC7-9E8F2B3F29FD}"/>
              </a:ext>
            </a:extLst>
          </p:cNvPr>
          <p:cNvSpPr txBox="1"/>
          <p:nvPr/>
        </p:nvSpPr>
        <p:spPr>
          <a:xfrm rot="16200000">
            <a:off x="-753321" y="2919574"/>
            <a:ext cx="184657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Avg Scaled Intab</a:t>
            </a:r>
          </a:p>
        </p:txBody>
      </p:sp>
      <p:sp>
        <p:nvSpPr>
          <p:cNvPr id="31" name="TextBox 30">
            <a:extLst>
              <a:ext uri="{FF2B5EF4-FFF2-40B4-BE49-F238E27FC236}">
                <a16:creationId xmlns:a16="http://schemas.microsoft.com/office/drawing/2014/main" id="{E625AA07-A8C2-473A-8CFA-01FF0CC11C20}"/>
              </a:ext>
            </a:extLst>
          </p:cNvPr>
          <p:cNvSpPr txBox="1"/>
          <p:nvPr/>
        </p:nvSpPr>
        <p:spPr>
          <a:xfrm rot="16200000">
            <a:off x="-611277" y="5122716"/>
            <a:ext cx="1563974" cy="2139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Diff YoY Avg Scaled Intab</a:t>
            </a:r>
          </a:p>
        </p:txBody>
      </p:sp>
      <p:sp>
        <p:nvSpPr>
          <p:cNvPr id="17" name="Rectangle 16">
            <a:extLst>
              <a:ext uri="{FF2B5EF4-FFF2-40B4-BE49-F238E27FC236}">
                <a16:creationId xmlns:a16="http://schemas.microsoft.com/office/drawing/2014/main" id="{CBF28DB3-7B90-4C3C-A594-1EAE1FC4EA0B}"/>
              </a:ext>
            </a:extLst>
          </p:cNvPr>
          <p:cNvSpPr/>
          <p:nvPr/>
        </p:nvSpPr>
        <p:spPr>
          <a:xfrm>
            <a:off x="1597439" y="173383"/>
            <a:ext cx="8997121"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Thru June ‘21: The </a:t>
            </a:r>
            <a:r>
              <a:rPr lang="en-US" sz="2600" b="1" dirty="0">
                <a:solidFill>
                  <a:srgbClr val="1B1464"/>
                </a:solidFill>
                <a:latin typeface="Helvetica" pitchFamily="2" charset="0"/>
              </a:rPr>
              <a:t>Nielsen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Panel Still Had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18% Fewer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Respondents vs. Feb ‘20 </a:t>
            </a:r>
          </a:p>
        </p:txBody>
      </p:sp>
    </p:spTree>
    <p:extLst>
      <p:ext uri="{BB962C8B-B14F-4D97-AF65-F5344CB8AC3E}">
        <p14:creationId xmlns:p14="http://schemas.microsoft.com/office/powerpoint/2010/main" val="139691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2EC91BA-8CCB-46E5-8B8F-AA7BF5F42F6B}"/>
              </a:ext>
            </a:extLst>
          </p:cNvPr>
          <p:cNvGraphicFramePr/>
          <p:nvPr/>
        </p:nvGraphicFramePr>
        <p:xfrm>
          <a:off x="2362268" y="1932494"/>
          <a:ext cx="7409466" cy="4166647"/>
        </p:xfrm>
        <a:graphic>
          <a:graphicData uri="http://schemas.openxmlformats.org/drawingml/2006/chart">
            <c:chart xmlns:c="http://schemas.openxmlformats.org/drawingml/2006/chart" xmlns:r="http://schemas.openxmlformats.org/officeDocument/2006/relationships" r:id="rId3"/>
          </a:graphicData>
        </a:graphic>
      </p:graphicFrame>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4</a:t>
            </a:r>
          </a:p>
        </p:txBody>
      </p:sp>
      <p:sp>
        <p:nvSpPr>
          <p:cNvPr id="13" name="TextBox 12">
            <a:extLst>
              <a:ext uri="{FF2B5EF4-FFF2-40B4-BE49-F238E27FC236}">
                <a16:creationId xmlns:a16="http://schemas.microsoft.com/office/drawing/2014/main" id="{BE49FE1C-5211-4425-A52D-2BEA1CD5C23D}"/>
              </a:ext>
            </a:extLst>
          </p:cNvPr>
          <p:cNvSpPr txBox="1"/>
          <p:nvPr/>
        </p:nvSpPr>
        <p:spPr>
          <a:xfrm>
            <a:off x="0" y="1192552"/>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Avg Daily Scaled Intab Counts: Share By Ethnicity</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February 2020 vs. June 2021</a:t>
            </a:r>
            <a:endParaRPr kumimoji="0" lang="en-US" sz="11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36" name="TextBox 35">
            <a:extLst>
              <a:ext uri="{FF2B5EF4-FFF2-40B4-BE49-F238E27FC236}">
                <a16:creationId xmlns:a16="http://schemas.microsoft.com/office/drawing/2014/main" id="{E14DB780-8200-4961-AC89-DC74F80087D8}"/>
              </a:ext>
            </a:extLst>
          </p:cNvPr>
          <p:cNvSpPr txBox="1"/>
          <p:nvPr/>
        </p:nvSpPr>
        <p:spPr>
          <a:xfrm>
            <a:off x="526244" y="6341294"/>
            <a:ext cx="1160776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 UE and Sample Information Report, P2+. Market breaks: Origin / Race. Reflects broadcast months.</a:t>
            </a:r>
          </a:p>
        </p:txBody>
      </p:sp>
      <p:sp>
        <p:nvSpPr>
          <p:cNvPr id="16" name="TextBox 15">
            <a:extLst>
              <a:ext uri="{FF2B5EF4-FFF2-40B4-BE49-F238E27FC236}">
                <a16:creationId xmlns:a16="http://schemas.microsoft.com/office/drawing/2014/main" id="{006DE4B1-CDCA-47B5-9F13-47BF6DCB474C}"/>
              </a:ext>
            </a:extLst>
          </p:cNvPr>
          <p:cNvSpPr txBox="1"/>
          <p:nvPr/>
        </p:nvSpPr>
        <p:spPr>
          <a:xfrm>
            <a:off x="9303531" y="2795646"/>
            <a:ext cx="156557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YoY % Diff</a:t>
            </a:r>
          </a:p>
        </p:txBody>
      </p:sp>
      <p:sp>
        <p:nvSpPr>
          <p:cNvPr id="17" name="TextBox 16">
            <a:extLst>
              <a:ext uri="{FF2B5EF4-FFF2-40B4-BE49-F238E27FC236}">
                <a16:creationId xmlns:a16="http://schemas.microsoft.com/office/drawing/2014/main" id="{678F20C2-7A6B-4B0A-B756-6CE67F3BF9C0}"/>
              </a:ext>
            </a:extLst>
          </p:cNvPr>
          <p:cNvSpPr txBox="1"/>
          <p:nvPr/>
        </p:nvSpPr>
        <p:spPr>
          <a:xfrm>
            <a:off x="9575338" y="3842424"/>
            <a:ext cx="102195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-17%</a:t>
            </a:r>
          </a:p>
        </p:txBody>
      </p:sp>
      <p:sp>
        <p:nvSpPr>
          <p:cNvPr id="19" name="TextBox 18">
            <a:extLst>
              <a:ext uri="{FF2B5EF4-FFF2-40B4-BE49-F238E27FC236}">
                <a16:creationId xmlns:a16="http://schemas.microsoft.com/office/drawing/2014/main" id="{8B36617F-F32C-4C2F-AE33-D64573010844}"/>
              </a:ext>
            </a:extLst>
          </p:cNvPr>
          <p:cNvSpPr txBox="1"/>
          <p:nvPr/>
        </p:nvSpPr>
        <p:spPr>
          <a:xfrm>
            <a:off x="9575338" y="4644084"/>
            <a:ext cx="102195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-23%</a:t>
            </a:r>
          </a:p>
        </p:txBody>
      </p:sp>
      <p:sp>
        <p:nvSpPr>
          <p:cNvPr id="21" name="TextBox 20">
            <a:extLst>
              <a:ext uri="{FF2B5EF4-FFF2-40B4-BE49-F238E27FC236}">
                <a16:creationId xmlns:a16="http://schemas.microsoft.com/office/drawing/2014/main" id="{D7A6FBE5-F4A5-49AA-9ADE-66EDC8EB535D}"/>
              </a:ext>
            </a:extLst>
          </p:cNvPr>
          <p:cNvSpPr txBox="1"/>
          <p:nvPr/>
        </p:nvSpPr>
        <p:spPr>
          <a:xfrm>
            <a:off x="9575338" y="4948331"/>
            <a:ext cx="1021957"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-7%</a:t>
            </a:r>
          </a:p>
        </p:txBody>
      </p:sp>
      <p:sp>
        <p:nvSpPr>
          <p:cNvPr id="26" name="TextBox 25">
            <a:extLst>
              <a:ext uri="{FF2B5EF4-FFF2-40B4-BE49-F238E27FC236}">
                <a16:creationId xmlns:a16="http://schemas.microsoft.com/office/drawing/2014/main" id="{BBBDE22B-ABF6-43B5-A967-0DAE54488098}"/>
              </a:ext>
            </a:extLst>
          </p:cNvPr>
          <p:cNvSpPr txBox="1"/>
          <p:nvPr/>
        </p:nvSpPr>
        <p:spPr>
          <a:xfrm>
            <a:off x="9614276" y="5166179"/>
            <a:ext cx="94408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-21%</a:t>
            </a:r>
          </a:p>
        </p:txBody>
      </p:sp>
      <p:sp>
        <p:nvSpPr>
          <p:cNvPr id="3" name="TextBox 2">
            <a:extLst>
              <a:ext uri="{FF2B5EF4-FFF2-40B4-BE49-F238E27FC236}">
                <a16:creationId xmlns:a16="http://schemas.microsoft.com/office/drawing/2014/main" id="{84F7E950-FEB3-49B4-9012-51FB4911A27B}"/>
              </a:ext>
            </a:extLst>
          </p:cNvPr>
          <p:cNvSpPr txBox="1"/>
          <p:nvPr/>
        </p:nvSpPr>
        <p:spPr>
          <a:xfrm>
            <a:off x="2974018" y="2355272"/>
            <a:ext cx="25212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36,951</a:t>
            </a:r>
          </a:p>
        </p:txBody>
      </p:sp>
      <p:sp>
        <p:nvSpPr>
          <p:cNvPr id="28" name="TextBox 27">
            <a:extLst>
              <a:ext uri="{FF2B5EF4-FFF2-40B4-BE49-F238E27FC236}">
                <a16:creationId xmlns:a16="http://schemas.microsoft.com/office/drawing/2014/main" id="{8CBFECCC-E590-4A1D-A696-6F74B08E4AA5}"/>
              </a:ext>
            </a:extLst>
          </p:cNvPr>
          <p:cNvSpPr txBox="1"/>
          <p:nvPr/>
        </p:nvSpPr>
        <p:spPr>
          <a:xfrm>
            <a:off x="6637849" y="2851435"/>
            <a:ext cx="25212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30,125</a:t>
            </a:r>
          </a:p>
        </p:txBody>
      </p:sp>
      <p:sp>
        <p:nvSpPr>
          <p:cNvPr id="18" name="Rectangle 17">
            <a:extLst>
              <a:ext uri="{FF2B5EF4-FFF2-40B4-BE49-F238E27FC236}">
                <a16:creationId xmlns:a16="http://schemas.microsoft.com/office/drawing/2014/main" id="{7016DB4D-C893-4C99-9713-B33A6F897FE8}"/>
              </a:ext>
            </a:extLst>
          </p:cNvPr>
          <p:cNvSpPr/>
          <p:nvPr/>
        </p:nvSpPr>
        <p:spPr>
          <a:xfrm>
            <a:off x="71465" y="146297"/>
            <a:ext cx="11975991"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Thru June ‘21: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Both Black and Hispanic Homes Had Still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Lost Over 20% of Their Representation</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Within the Nielsen Panel</a:t>
            </a:r>
          </a:p>
        </p:txBody>
      </p:sp>
      <p:sp>
        <p:nvSpPr>
          <p:cNvPr id="15" name="TextBox 14">
            <a:extLst>
              <a:ext uri="{FF2B5EF4-FFF2-40B4-BE49-F238E27FC236}">
                <a16:creationId xmlns:a16="http://schemas.microsoft.com/office/drawing/2014/main" id="{5CA9810D-DBB2-44CB-A83A-6936EE85BE39}"/>
              </a:ext>
            </a:extLst>
          </p:cNvPr>
          <p:cNvSpPr txBox="1"/>
          <p:nvPr/>
        </p:nvSpPr>
        <p:spPr>
          <a:xfrm>
            <a:off x="9558054" y="3139955"/>
            <a:ext cx="1021957"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-23%</a:t>
            </a:r>
          </a:p>
        </p:txBody>
      </p:sp>
    </p:spTree>
    <p:extLst>
      <p:ext uri="{BB962C8B-B14F-4D97-AF65-F5344CB8AC3E}">
        <p14:creationId xmlns:p14="http://schemas.microsoft.com/office/powerpoint/2010/main" val="241345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2EC91BA-8CCB-46E5-8B8F-AA7BF5F42F6B}"/>
              </a:ext>
            </a:extLst>
          </p:cNvPr>
          <p:cNvGraphicFramePr/>
          <p:nvPr/>
        </p:nvGraphicFramePr>
        <p:xfrm>
          <a:off x="2362268" y="1932494"/>
          <a:ext cx="7409466" cy="4166647"/>
        </p:xfrm>
        <a:graphic>
          <a:graphicData uri="http://schemas.openxmlformats.org/drawingml/2006/chart">
            <c:chart xmlns:c="http://schemas.openxmlformats.org/drawingml/2006/chart" xmlns:r="http://schemas.openxmlformats.org/officeDocument/2006/relationships" r:id="rId3"/>
          </a:graphicData>
        </a:graphic>
      </p:graphicFrame>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5</a:t>
            </a:r>
          </a:p>
        </p:txBody>
      </p:sp>
      <p:sp>
        <p:nvSpPr>
          <p:cNvPr id="13" name="TextBox 12">
            <a:extLst>
              <a:ext uri="{FF2B5EF4-FFF2-40B4-BE49-F238E27FC236}">
                <a16:creationId xmlns:a16="http://schemas.microsoft.com/office/drawing/2014/main" id="{BE49FE1C-5211-4425-A52D-2BEA1CD5C23D}"/>
              </a:ext>
            </a:extLst>
          </p:cNvPr>
          <p:cNvSpPr txBox="1"/>
          <p:nvPr/>
        </p:nvSpPr>
        <p:spPr>
          <a:xfrm>
            <a:off x="0" y="1192552"/>
            <a:ext cx="121920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Avg Daily Scaled Intab Counts: Share By Demographic</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February 2020 vs. June 2021</a:t>
            </a:r>
            <a:endParaRPr kumimoji="0" lang="en-US" sz="11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36" name="TextBox 35">
            <a:extLst>
              <a:ext uri="{FF2B5EF4-FFF2-40B4-BE49-F238E27FC236}">
                <a16:creationId xmlns:a16="http://schemas.microsoft.com/office/drawing/2014/main" id="{E14DB780-8200-4961-AC89-DC74F80087D8}"/>
              </a:ext>
            </a:extLst>
          </p:cNvPr>
          <p:cNvSpPr txBox="1"/>
          <p:nvPr/>
        </p:nvSpPr>
        <p:spPr>
          <a:xfrm>
            <a:off x="526244" y="6341294"/>
            <a:ext cx="1160776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 UE and Sample Information Report, P18+. Reflects broadcast months.</a:t>
            </a:r>
          </a:p>
        </p:txBody>
      </p:sp>
      <p:sp>
        <p:nvSpPr>
          <p:cNvPr id="16" name="TextBox 15">
            <a:extLst>
              <a:ext uri="{FF2B5EF4-FFF2-40B4-BE49-F238E27FC236}">
                <a16:creationId xmlns:a16="http://schemas.microsoft.com/office/drawing/2014/main" id="{006DE4B1-CDCA-47B5-9F13-47BF6DCB474C}"/>
              </a:ext>
            </a:extLst>
          </p:cNvPr>
          <p:cNvSpPr txBox="1"/>
          <p:nvPr/>
        </p:nvSpPr>
        <p:spPr>
          <a:xfrm>
            <a:off x="9303531" y="2795646"/>
            <a:ext cx="156557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YoY % Diff</a:t>
            </a:r>
          </a:p>
        </p:txBody>
      </p:sp>
      <p:sp>
        <p:nvSpPr>
          <p:cNvPr id="17" name="TextBox 16">
            <a:extLst>
              <a:ext uri="{FF2B5EF4-FFF2-40B4-BE49-F238E27FC236}">
                <a16:creationId xmlns:a16="http://schemas.microsoft.com/office/drawing/2014/main" id="{678F20C2-7A6B-4B0A-B756-6CE67F3BF9C0}"/>
              </a:ext>
            </a:extLst>
          </p:cNvPr>
          <p:cNvSpPr txBox="1"/>
          <p:nvPr/>
        </p:nvSpPr>
        <p:spPr>
          <a:xfrm>
            <a:off x="9457093" y="3575724"/>
            <a:ext cx="102195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-13%</a:t>
            </a:r>
          </a:p>
        </p:txBody>
      </p:sp>
      <p:sp>
        <p:nvSpPr>
          <p:cNvPr id="3" name="TextBox 2">
            <a:extLst>
              <a:ext uri="{FF2B5EF4-FFF2-40B4-BE49-F238E27FC236}">
                <a16:creationId xmlns:a16="http://schemas.microsoft.com/office/drawing/2014/main" id="{84F7E950-FEB3-49B4-9012-51FB4911A27B}"/>
              </a:ext>
            </a:extLst>
          </p:cNvPr>
          <p:cNvSpPr txBox="1"/>
          <p:nvPr/>
        </p:nvSpPr>
        <p:spPr>
          <a:xfrm>
            <a:off x="2974018" y="2621972"/>
            <a:ext cx="25212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28,968</a:t>
            </a:r>
          </a:p>
        </p:txBody>
      </p:sp>
      <p:sp>
        <p:nvSpPr>
          <p:cNvPr id="28" name="TextBox 27">
            <a:extLst>
              <a:ext uri="{FF2B5EF4-FFF2-40B4-BE49-F238E27FC236}">
                <a16:creationId xmlns:a16="http://schemas.microsoft.com/office/drawing/2014/main" id="{8CBFECCC-E590-4A1D-A696-6F74B08E4AA5}"/>
              </a:ext>
            </a:extLst>
          </p:cNvPr>
          <p:cNvSpPr txBox="1"/>
          <p:nvPr/>
        </p:nvSpPr>
        <p:spPr>
          <a:xfrm>
            <a:off x="6628422" y="3108022"/>
            <a:ext cx="25212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23,876</a:t>
            </a:r>
          </a:p>
        </p:txBody>
      </p:sp>
      <p:sp>
        <p:nvSpPr>
          <p:cNvPr id="18" name="Rectangle 17">
            <a:extLst>
              <a:ext uri="{FF2B5EF4-FFF2-40B4-BE49-F238E27FC236}">
                <a16:creationId xmlns:a16="http://schemas.microsoft.com/office/drawing/2014/main" id="{7016DB4D-C893-4C99-9713-B33A6F897FE8}"/>
              </a:ext>
            </a:extLst>
          </p:cNvPr>
          <p:cNvSpPr/>
          <p:nvPr/>
        </p:nvSpPr>
        <p:spPr>
          <a:xfrm>
            <a:off x="71465" y="146297"/>
            <a:ext cx="11975991"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Thru June ’21: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Younger Adult Demos Had Still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Lost Almost a Quarter of Their Representation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Within the Nielsen Panel</a:t>
            </a:r>
          </a:p>
        </p:txBody>
      </p:sp>
      <p:sp>
        <p:nvSpPr>
          <p:cNvPr id="23" name="TextBox 22">
            <a:extLst>
              <a:ext uri="{FF2B5EF4-FFF2-40B4-BE49-F238E27FC236}">
                <a16:creationId xmlns:a16="http://schemas.microsoft.com/office/drawing/2014/main" id="{BDA4B0E5-265D-426B-8E70-4E2905864E59}"/>
              </a:ext>
            </a:extLst>
          </p:cNvPr>
          <p:cNvSpPr txBox="1"/>
          <p:nvPr/>
        </p:nvSpPr>
        <p:spPr>
          <a:xfrm>
            <a:off x="9457093" y="4023399"/>
            <a:ext cx="102195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a:t>
            </a:r>
          </a:p>
        </p:txBody>
      </p:sp>
      <p:sp>
        <p:nvSpPr>
          <p:cNvPr id="24" name="TextBox 23">
            <a:extLst>
              <a:ext uri="{FF2B5EF4-FFF2-40B4-BE49-F238E27FC236}">
                <a16:creationId xmlns:a16="http://schemas.microsoft.com/office/drawing/2014/main" id="{7B540049-C61C-41AD-80BF-8B119AAD16DA}"/>
              </a:ext>
            </a:extLst>
          </p:cNvPr>
          <p:cNvSpPr txBox="1"/>
          <p:nvPr/>
        </p:nvSpPr>
        <p:spPr>
          <a:xfrm>
            <a:off x="9457093" y="4394874"/>
            <a:ext cx="102195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-19%</a:t>
            </a:r>
          </a:p>
        </p:txBody>
      </p:sp>
      <p:sp>
        <p:nvSpPr>
          <p:cNvPr id="27" name="TextBox 26">
            <a:extLst>
              <a:ext uri="{FF2B5EF4-FFF2-40B4-BE49-F238E27FC236}">
                <a16:creationId xmlns:a16="http://schemas.microsoft.com/office/drawing/2014/main" id="{613B2F00-F1A3-4D20-A120-2BC2A17604E8}"/>
              </a:ext>
            </a:extLst>
          </p:cNvPr>
          <p:cNvSpPr txBox="1"/>
          <p:nvPr/>
        </p:nvSpPr>
        <p:spPr>
          <a:xfrm>
            <a:off x="9457093" y="4718724"/>
            <a:ext cx="102195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-17%</a:t>
            </a:r>
          </a:p>
        </p:txBody>
      </p:sp>
      <p:sp>
        <p:nvSpPr>
          <p:cNvPr id="29" name="TextBox 28">
            <a:extLst>
              <a:ext uri="{FF2B5EF4-FFF2-40B4-BE49-F238E27FC236}">
                <a16:creationId xmlns:a16="http://schemas.microsoft.com/office/drawing/2014/main" id="{2929F859-1E09-4B1C-B6E0-29B24BCBFE15}"/>
              </a:ext>
            </a:extLst>
          </p:cNvPr>
          <p:cNvSpPr txBox="1"/>
          <p:nvPr/>
        </p:nvSpPr>
        <p:spPr>
          <a:xfrm>
            <a:off x="9457093" y="5023524"/>
            <a:ext cx="102195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14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17%</a:t>
            </a:r>
          </a:p>
        </p:txBody>
      </p:sp>
      <p:sp>
        <p:nvSpPr>
          <p:cNvPr id="30" name="TextBox 29">
            <a:extLst>
              <a:ext uri="{FF2B5EF4-FFF2-40B4-BE49-F238E27FC236}">
                <a16:creationId xmlns:a16="http://schemas.microsoft.com/office/drawing/2014/main" id="{A948BFCA-86FE-4003-A624-D6D5C6230F76}"/>
              </a:ext>
            </a:extLst>
          </p:cNvPr>
          <p:cNvSpPr txBox="1"/>
          <p:nvPr/>
        </p:nvSpPr>
        <p:spPr>
          <a:xfrm>
            <a:off x="9457093" y="5299749"/>
            <a:ext cx="102195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-23%</a:t>
            </a:r>
          </a:p>
        </p:txBody>
      </p:sp>
    </p:spTree>
    <p:extLst>
      <p:ext uri="{BB962C8B-B14F-4D97-AF65-F5344CB8AC3E}">
        <p14:creationId xmlns:p14="http://schemas.microsoft.com/office/powerpoint/2010/main" val="44678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2EC91BA-8CCB-46E5-8B8F-AA7BF5F42F6B}"/>
              </a:ext>
            </a:extLst>
          </p:cNvPr>
          <p:cNvGraphicFramePr/>
          <p:nvPr/>
        </p:nvGraphicFramePr>
        <p:xfrm>
          <a:off x="277984" y="1403083"/>
          <a:ext cx="11607762" cy="2915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F1D84785-9645-46F2-9256-A391C71AF995}"/>
              </a:ext>
            </a:extLst>
          </p:cNvPr>
          <p:cNvGraphicFramePr/>
          <p:nvPr/>
        </p:nvGraphicFramePr>
        <p:xfrm>
          <a:off x="286817" y="3704810"/>
          <a:ext cx="11627200" cy="2695990"/>
        </p:xfrm>
        <a:graphic>
          <a:graphicData uri="http://schemas.openxmlformats.org/drawingml/2006/chart">
            <c:chart xmlns:c="http://schemas.openxmlformats.org/drawingml/2006/chart" xmlns:r="http://schemas.openxmlformats.org/officeDocument/2006/relationships" r:id="rId4"/>
          </a:graphicData>
        </a:graphic>
      </p:graphicFrame>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6</a:t>
            </a:r>
          </a:p>
        </p:txBody>
      </p:sp>
      <p:sp>
        <p:nvSpPr>
          <p:cNvPr id="27" name="Rectangle 26">
            <a:extLst>
              <a:ext uri="{FF2B5EF4-FFF2-40B4-BE49-F238E27FC236}">
                <a16:creationId xmlns:a16="http://schemas.microsoft.com/office/drawing/2014/main" id="{42E6ACFD-0DA1-4635-93A5-BCDE12E93937}"/>
              </a:ext>
            </a:extLst>
          </p:cNvPr>
          <p:cNvSpPr/>
          <p:nvPr/>
        </p:nvSpPr>
        <p:spPr>
          <a:xfrm>
            <a:off x="19792" y="30339"/>
            <a:ext cx="12092992"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Panel Declines</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vs. Feb ‘20 - Continue to be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Disproportionately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Among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Larger Homes</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…Which are </a:t>
            </a:r>
            <a:r>
              <a:rPr kumimoji="0" lang="en-US" sz="2600" b="1" i="0" u="none" strike="noStrike" kern="1200" cap="none" spc="0" normalizeH="0" baseline="0" noProof="0" dirty="0">
                <a:ln>
                  <a:noFill/>
                </a:ln>
                <a:solidFill>
                  <a:srgbClr val="D555B3"/>
                </a:solidFill>
                <a:effectLst/>
                <a:uLnTx/>
                <a:uFillTx/>
                <a:latin typeface="Helvetica" pitchFamily="2" charset="0"/>
                <a:ea typeface="+mn-ea"/>
                <a:cs typeface="+mn-cs"/>
              </a:rPr>
              <a:t>Heavier TV Viewing Homes</a:t>
            </a:r>
          </a:p>
        </p:txBody>
      </p:sp>
      <p:sp>
        <p:nvSpPr>
          <p:cNvPr id="13" name="TextBox 12">
            <a:extLst>
              <a:ext uri="{FF2B5EF4-FFF2-40B4-BE49-F238E27FC236}">
                <a16:creationId xmlns:a16="http://schemas.microsoft.com/office/drawing/2014/main" id="{BE49FE1C-5211-4425-A52D-2BEA1CD5C23D}"/>
              </a:ext>
            </a:extLst>
          </p:cNvPr>
          <p:cNvSpPr txBox="1"/>
          <p:nvPr/>
        </p:nvSpPr>
        <p:spPr>
          <a:xfrm>
            <a:off x="486489" y="1011500"/>
            <a:ext cx="112256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Avg Daily Scaled Intab Counts: Household Size</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CY 2019 – June 2021 (YTD)</a:t>
            </a:r>
          </a:p>
        </p:txBody>
      </p:sp>
      <p:sp>
        <p:nvSpPr>
          <p:cNvPr id="29" name="TextBox 28">
            <a:extLst>
              <a:ext uri="{FF2B5EF4-FFF2-40B4-BE49-F238E27FC236}">
                <a16:creationId xmlns:a16="http://schemas.microsoft.com/office/drawing/2014/main" id="{B586E4AC-649E-441A-9639-1730EA290846}"/>
              </a:ext>
            </a:extLst>
          </p:cNvPr>
          <p:cNvSpPr txBox="1"/>
          <p:nvPr/>
        </p:nvSpPr>
        <p:spPr>
          <a:xfrm>
            <a:off x="11606333" y="4672637"/>
            <a:ext cx="54955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Helvetica" panose="020B0403020202020204" pitchFamily="34" charset="0"/>
                <a:ea typeface="+mn-ea"/>
                <a:cs typeface="+mn-cs"/>
              </a:rPr>
              <a:t>-23%</a:t>
            </a:r>
          </a:p>
        </p:txBody>
      </p:sp>
      <p:sp>
        <p:nvSpPr>
          <p:cNvPr id="30" name="TextBox 29">
            <a:extLst>
              <a:ext uri="{FF2B5EF4-FFF2-40B4-BE49-F238E27FC236}">
                <a16:creationId xmlns:a16="http://schemas.microsoft.com/office/drawing/2014/main" id="{0D37F462-215D-40CF-9FD3-954EFF76EDBE}"/>
              </a:ext>
            </a:extLst>
          </p:cNvPr>
          <p:cNvSpPr txBox="1"/>
          <p:nvPr/>
        </p:nvSpPr>
        <p:spPr>
          <a:xfrm>
            <a:off x="11606333" y="5017620"/>
            <a:ext cx="54955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Helvetica" panose="020B0403020202020204" pitchFamily="34" charset="0"/>
                <a:ea typeface="+mn-ea"/>
                <a:cs typeface="+mn-cs"/>
              </a:rPr>
              <a:t>-18%</a:t>
            </a:r>
          </a:p>
        </p:txBody>
      </p:sp>
      <p:sp>
        <p:nvSpPr>
          <p:cNvPr id="31" name="TextBox 30">
            <a:extLst>
              <a:ext uri="{FF2B5EF4-FFF2-40B4-BE49-F238E27FC236}">
                <a16:creationId xmlns:a16="http://schemas.microsoft.com/office/drawing/2014/main" id="{912CA2D3-C890-405D-AA5E-56EBB552B126}"/>
              </a:ext>
            </a:extLst>
          </p:cNvPr>
          <p:cNvSpPr txBox="1"/>
          <p:nvPr/>
        </p:nvSpPr>
        <p:spPr>
          <a:xfrm>
            <a:off x="11606333" y="5242566"/>
            <a:ext cx="54955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Helvetica" panose="020B0403020202020204" pitchFamily="34" charset="0"/>
                <a:ea typeface="+mn-ea"/>
                <a:cs typeface="+mn-cs"/>
              </a:rPr>
              <a:t>-13%</a:t>
            </a:r>
          </a:p>
        </p:txBody>
      </p:sp>
      <p:sp>
        <p:nvSpPr>
          <p:cNvPr id="32" name="TextBox 31">
            <a:extLst>
              <a:ext uri="{FF2B5EF4-FFF2-40B4-BE49-F238E27FC236}">
                <a16:creationId xmlns:a16="http://schemas.microsoft.com/office/drawing/2014/main" id="{95F0966F-FFD5-4860-8318-BA3B8C90838C}"/>
              </a:ext>
            </a:extLst>
          </p:cNvPr>
          <p:cNvSpPr txBox="1"/>
          <p:nvPr/>
        </p:nvSpPr>
        <p:spPr>
          <a:xfrm>
            <a:off x="11606333" y="5511338"/>
            <a:ext cx="54955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Helvetica" panose="020B0403020202020204" pitchFamily="34" charset="0"/>
                <a:ea typeface="+mn-ea"/>
                <a:cs typeface="+mn-cs"/>
              </a:rPr>
              <a:t>-11%</a:t>
            </a:r>
          </a:p>
        </p:txBody>
      </p:sp>
      <p:sp>
        <p:nvSpPr>
          <p:cNvPr id="33" name="TextBox 32">
            <a:extLst>
              <a:ext uri="{FF2B5EF4-FFF2-40B4-BE49-F238E27FC236}">
                <a16:creationId xmlns:a16="http://schemas.microsoft.com/office/drawing/2014/main" id="{5B7CA1E1-683B-49E6-A514-E81D22483C35}"/>
              </a:ext>
            </a:extLst>
          </p:cNvPr>
          <p:cNvSpPr txBox="1"/>
          <p:nvPr/>
        </p:nvSpPr>
        <p:spPr>
          <a:xfrm rot="16200000">
            <a:off x="-800030" y="2818014"/>
            <a:ext cx="205479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Avg Scaled Intab</a:t>
            </a:r>
          </a:p>
        </p:txBody>
      </p:sp>
      <p:sp>
        <p:nvSpPr>
          <p:cNvPr id="34" name="TextBox 33">
            <a:extLst>
              <a:ext uri="{FF2B5EF4-FFF2-40B4-BE49-F238E27FC236}">
                <a16:creationId xmlns:a16="http://schemas.microsoft.com/office/drawing/2014/main" id="{CCDB7085-C25A-44EF-8A0D-2E2EA504731C}"/>
              </a:ext>
            </a:extLst>
          </p:cNvPr>
          <p:cNvSpPr txBox="1"/>
          <p:nvPr/>
        </p:nvSpPr>
        <p:spPr>
          <a:xfrm rot="16200000">
            <a:off x="-833081" y="5208172"/>
            <a:ext cx="199363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Diff YoY Avg Scale Intab</a:t>
            </a:r>
          </a:p>
        </p:txBody>
      </p:sp>
      <p:cxnSp>
        <p:nvCxnSpPr>
          <p:cNvPr id="35" name="Straight Connector 34">
            <a:extLst>
              <a:ext uri="{FF2B5EF4-FFF2-40B4-BE49-F238E27FC236}">
                <a16:creationId xmlns:a16="http://schemas.microsoft.com/office/drawing/2014/main" id="{96571FAD-1957-49B7-86B4-767BEDADAAEA}"/>
              </a:ext>
            </a:extLst>
          </p:cNvPr>
          <p:cNvCxnSpPr>
            <a:cxnSpLocks/>
          </p:cNvCxnSpPr>
          <p:nvPr/>
        </p:nvCxnSpPr>
        <p:spPr>
          <a:xfrm flipV="1">
            <a:off x="4952792" y="1876553"/>
            <a:ext cx="0" cy="443615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7F76BB8-99FD-489F-A2F3-2D8B4A776A70}"/>
              </a:ext>
            </a:extLst>
          </p:cNvPr>
          <p:cNvCxnSpPr>
            <a:cxnSpLocks/>
          </p:cNvCxnSpPr>
          <p:nvPr/>
        </p:nvCxnSpPr>
        <p:spPr>
          <a:xfrm flipV="1">
            <a:off x="9447441" y="1888912"/>
            <a:ext cx="0" cy="442410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34049E3-C5ED-4021-A28C-BA92BD54DE19}"/>
              </a:ext>
            </a:extLst>
          </p:cNvPr>
          <p:cNvCxnSpPr>
            <a:cxnSpLocks/>
          </p:cNvCxnSpPr>
          <p:nvPr/>
        </p:nvCxnSpPr>
        <p:spPr>
          <a:xfrm flipH="1">
            <a:off x="526244" y="1879940"/>
            <a:ext cx="1108008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29E5D03-9CFF-4194-AE93-BAEE24190001}"/>
              </a:ext>
            </a:extLst>
          </p:cNvPr>
          <p:cNvSpPr txBox="1"/>
          <p:nvPr/>
        </p:nvSpPr>
        <p:spPr>
          <a:xfrm>
            <a:off x="546751" y="1599554"/>
            <a:ext cx="44060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2019</a:t>
            </a:r>
          </a:p>
        </p:txBody>
      </p:sp>
      <p:sp>
        <p:nvSpPr>
          <p:cNvPr id="39" name="TextBox 38">
            <a:extLst>
              <a:ext uri="{FF2B5EF4-FFF2-40B4-BE49-F238E27FC236}">
                <a16:creationId xmlns:a16="http://schemas.microsoft.com/office/drawing/2014/main" id="{35A2C3EC-7D6B-4513-B5DE-D47048BB4B93}"/>
              </a:ext>
            </a:extLst>
          </p:cNvPr>
          <p:cNvSpPr txBox="1"/>
          <p:nvPr/>
        </p:nvSpPr>
        <p:spPr>
          <a:xfrm>
            <a:off x="4973298" y="1621341"/>
            <a:ext cx="44741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2020</a:t>
            </a:r>
          </a:p>
        </p:txBody>
      </p:sp>
      <p:sp>
        <p:nvSpPr>
          <p:cNvPr id="40" name="TextBox 39">
            <a:extLst>
              <a:ext uri="{FF2B5EF4-FFF2-40B4-BE49-F238E27FC236}">
                <a16:creationId xmlns:a16="http://schemas.microsoft.com/office/drawing/2014/main" id="{F7A36264-ADF4-4CFF-B9CD-4FE9538CC7CA}"/>
              </a:ext>
            </a:extLst>
          </p:cNvPr>
          <p:cNvSpPr txBox="1"/>
          <p:nvPr/>
        </p:nvSpPr>
        <p:spPr>
          <a:xfrm>
            <a:off x="9426935" y="1601033"/>
            <a:ext cx="223882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2021</a:t>
            </a:r>
          </a:p>
        </p:txBody>
      </p:sp>
      <p:sp>
        <p:nvSpPr>
          <p:cNvPr id="41" name="TextBox 40">
            <a:extLst>
              <a:ext uri="{FF2B5EF4-FFF2-40B4-BE49-F238E27FC236}">
                <a16:creationId xmlns:a16="http://schemas.microsoft.com/office/drawing/2014/main" id="{0BF99E3E-B889-44F5-AE72-BB2466046652}"/>
              </a:ext>
            </a:extLst>
          </p:cNvPr>
          <p:cNvSpPr txBox="1"/>
          <p:nvPr/>
        </p:nvSpPr>
        <p:spPr>
          <a:xfrm>
            <a:off x="526244" y="6341294"/>
            <a:ext cx="1160776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Estimates, UE and Sample Information Report, P2+. Market breaks: Household Size – 1, 2, 3, 4+. Reflects broadcast months from January 2019 – June 2021 (thru w/o 6/21/21). 2019 YoY monthly comparisons vs. 2018 broadcast month data.</a:t>
            </a:r>
          </a:p>
        </p:txBody>
      </p:sp>
      <p:sp>
        <p:nvSpPr>
          <p:cNvPr id="22" name="TextBox 21">
            <a:extLst>
              <a:ext uri="{FF2B5EF4-FFF2-40B4-BE49-F238E27FC236}">
                <a16:creationId xmlns:a16="http://schemas.microsoft.com/office/drawing/2014/main" id="{9108EDA2-F360-49CD-963D-7A0091F2A577}"/>
              </a:ext>
            </a:extLst>
          </p:cNvPr>
          <p:cNvSpPr txBox="1"/>
          <p:nvPr/>
        </p:nvSpPr>
        <p:spPr>
          <a:xfrm>
            <a:off x="11515645" y="4128800"/>
            <a:ext cx="6669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Jun ‘21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Feb ‘20</a:t>
            </a:r>
          </a:p>
        </p:txBody>
      </p:sp>
    </p:spTree>
    <p:extLst>
      <p:ext uri="{BB962C8B-B14F-4D97-AF65-F5344CB8AC3E}">
        <p14:creationId xmlns:p14="http://schemas.microsoft.com/office/powerpoint/2010/main" val="267723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2EC91BA-8CCB-46E5-8B8F-AA7BF5F42F6B}"/>
              </a:ext>
            </a:extLst>
          </p:cNvPr>
          <p:cNvGraphicFramePr/>
          <p:nvPr/>
        </p:nvGraphicFramePr>
        <p:xfrm>
          <a:off x="233418" y="1548364"/>
          <a:ext cx="11508139" cy="2736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72549C78-B085-4C50-8433-A06F17B176D6}"/>
              </a:ext>
            </a:extLst>
          </p:cNvPr>
          <p:cNvGraphicFramePr/>
          <p:nvPr/>
        </p:nvGraphicFramePr>
        <p:xfrm>
          <a:off x="233418" y="4073668"/>
          <a:ext cx="11508139" cy="2394827"/>
        </p:xfrm>
        <a:graphic>
          <a:graphicData uri="http://schemas.openxmlformats.org/drawingml/2006/chart">
            <c:chart xmlns:c="http://schemas.openxmlformats.org/drawingml/2006/chart" xmlns:r="http://schemas.openxmlformats.org/officeDocument/2006/relationships" r:id="rId4"/>
          </a:graphicData>
        </a:graphic>
      </p:graphicFrame>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7</a:t>
            </a:r>
          </a:p>
        </p:txBody>
      </p:sp>
      <p:sp>
        <p:nvSpPr>
          <p:cNvPr id="27" name="Rectangle 26">
            <a:extLst>
              <a:ext uri="{FF2B5EF4-FFF2-40B4-BE49-F238E27FC236}">
                <a16:creationId xmlns:a16="http://schemas.microsoft.com/office/drawing/2014/main" id="{42E6ACFD-0DA1-4635-93A5-BCDE12E93937}"/>
              </a:ext>
            </a:extLst>
          </p:cNvPr>
          <p:cNvSpPr/>
          <p:nvPr/>
        </p:nvSpPr>
        <p:spPr>
          <a:xfrm>
            <a:off x="94178" y="77629"/>
            <a:ext cx="12003643"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Panel Declines</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vs. Feb ‘20 - Continue to be </a:t>
            </a:r>
            <a:r>
              <a:rPr kumimoji="0" lang="en-US" sz="2600" b="1" i="0" u="none" strike="noStrike" kern="1200" cap="none" spc="0" normalizeH="0" baseline="0" noProof="0" dirty="0">
                <a:ln>
                  <a:noFill/>
                </a:ln>
                <a:solidFill>
                  <a:srgbClr val="00BFF2"/>
                </a:solidFill>
                <a:effectLst/>
                <a:uLnTx/>
                <a:uFillTx/>
                <a:latin typeface="Helvetica" pitchFamily="2" charset="0"/>
                <a:ea typeface="+mn-ea"/>
                <a:cs typeface="+mn-cs"/>
              </a:rPr>
              <a:t>Disproportionately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Among Homes with 3+ &amp; 4+ TVs…Which are </a:t>
            </a:r>
            <a:r>
              <a:rPr kumimoji="0" lang="en-US" sz="2600" b="1" i="0" u="none" strike="noStrike" kern="1200" cap="none" spc="0" normalizeH="0" baseline="0" noProof="0" dirty="0">
                <a:ln>
                  <a:noFill/>
                </a:ln>
                <a:solidFill>
                  <a:srgbClr val="D555B3"/>
                </a:solidFill>
                <a:effectLst/>
                <a:uLnTx/>
                <a:uFillTx/>
                <a:latin typeface="Helvetica" pitchFamily="2" charset="0"/>
                <a:ea typeface="+mn-ea"/>
                <a:cs typeface="+mn-cs"/>
              </a:rPr>
              <a:t>Heavier TV Viewing Homes</a:t>
            </a:r>
          </a:p>
        </p:txBody>
      </p:sp>
      <p:sp>
        <p:nvSpPr>
          <p:cNvPr id="13" name="TextBox 12">
            <a:extLst>
              <a:ext uri="{FF2B5EF4-FFF2-40B4-BE49-F238E27FC236}">
                <a16:creationId xmlns:a16="http://schemas.microsoft.com/office/drawing/2014/main" id="{BE49FE1C-5211-4425-A52D-2BEA1CD5C23D}"/>
              </a:ext>
            </a:extLst>
          </p:cNvPr>
          <p:cNvSpPr txBox="1"/>
          <p:nvPr/>
        </p:nvSpPr>
        <p:spPr>
          <a:xfrm>
            <a:off x="447472" y="974192"/>
            <a:ext cx="1116292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Avg Daily Scaled Intab Counts: # of TV Sets Per HH</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CY 2019 – June 2021 (YTD)</a:t>
            </a:r>
            <a:endParaRPr kumimoji="0" lang="en-US" sz="11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cxnSp>
        <p:nvCxnSpPr>
          <p:cNvPr id="42" name="Straight Connector 41">
            <a:extLst>
              <a:ext uri="{FF2B5EF4-FFF2-40B4-BE49-F238E27FC236}">
                <a16:creationId xmlns:a16="http://schemas.microsoft.com/office/drawing/2014/main" id="{B792EFFA-20CB-484C-BA47-51BB6C239BCE}"/>
              </a:ext>
            </a:extLst>
          </p:cNvPr>
          <p:cNvCxnSpPr>
            <a:cxnSpLocks/>
          </p:cNvCxnSpPr>
          <p:nvPr/>
        </p:nvCxnSpPr>
        <p:spPr>
          <a:xfrm flipV="1">
            <a:off x="4861024" y="1981110"/>
            <a:ext cx="0" cy="43313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68AD448-6D7E-4A02-A4B8-B1CAE4DDC126}"/>
              </a:ext>
            </a:extLst>
          </p:cNvPr>
          <p:cNvCxnSpPr>
            <a:cxnSpLocks/>
          </p:cNvCxnSpPr>
          <p:nvPr/>
        </p:nvCxnSpPr>
        <p:spPr>
          <a:xfrm flipV="1">
            <a:off x="9317467" y="1981110"/>
            <a:ext cx="0" cy="434170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457739-C529-453C-9BFE-7CBE3B6E0792}"/>
              </a:ext>
            </a:extLst>
          </p:cNvPr>
          <p:cNvCxnSpPr>
            <a:cxnSpLocks/>
          </p:cNvCxnSpPr>
          <p:nvPr/>
        </p:nvCxnSpPr>
        <p:spPr>
          <a:xfrm flipH="1">
            <a:off x="447472" y="1981110"/>
            <a:ext cx="1116292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D69E39B-AA12-4EB4-A84A-BBBFAFB9435C}"/>
              </a:ext>
            </a:extLst>
          </p:cNvPr>
          <p:cNvSpPr txBox="1"/>
          <p:nvPr/>
        </p:nvSpPr>
        <p:spPr>
          <a:xfrm>
            <a:off x="447472" y="1705837"/>
            <a:ext cx="44135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2019</a:t>
            </a:r>
          </a:p>
        </p:txBody>
      </p:sp>
      <p:sp>
        <p:nvSpPr>
          <p:cNvPr id="46" name="TextBox 45">
            <a:extLst>
              <a:ext uri="{FF2B5EF4-FFF2-40B4-BE49-F238E27FC236}">
                <a16:creationId xmlns:a16="http://schemas.microsoft.com/office/drawing/2014/main" id="{2535AD94-E394-4889-91A1-FA7613997ED1}"/>
              </a:ext>
            </a:extLst>
          </p:cNvPr>
          <p:cNvSpPr txBox="1"/>
          <p:nvPr/>
        </p:nvSpPr>
        <p:spPr>
          <a:xfrm>
            <a:off x="4861024" y="1717296"/>
            <a:ext cx="445643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2020</a:t>
            </a:r>
          </a:p>
        </p:txBody>
      </p:sp>
      <p:sp>
        <p:nvSpPr>
          <p:cNvPr id="47" name="TextBox 46">
            <a:extLst>
              <a:ext uri="{FF2B5EF4-FFF2-40B4-BE49-F238E27FC236}">
                <a16:creationId xmlns:a16="http://schemas.microsoft.com/office/drawing/2014/main" id="{5C757557-FE5B-4E29-AE66-884C1916D3B0}"/>
              </a:ext>
            </a:extLst>
          </p:cNvPr>
          <p:cNvSpPr txBox="1"/>
          <p:nvPr/>
        </p:nvSpPr>
        <p:spPr>
          <a:xfrm>
            <a:off x="9317463" y="1704376"/>
            <a:ext cx="228497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2021</a:t>
            </a:r>
          </a:p>
        </p:txBody>
      </p:sp>
      <p:sp>
        <p:nvSpPr>
          <p:cNvPr id="6" name="TextBox 5">
            <a:extLst>
              <a:ext uri="{FF2B5EF4-FFF2-40B4-BE49-F238E27FC236}">
                <a16:creationId xmlns:a16="http://schemas.microsoft.com/office/drawing/2014/main" id="{939D2145-5359-4918-A137-4AE8D5036C02}"/>
              </a:ext>
            </a:extLst>
          </p:cNvPr>
          <p:cNvSpPr txBox="1"/>
          <p:nvPr/>
        </p:nvSpPr>
        <p:spPr>
          <a:xfrm>
            <a:off x="11525550" y="4611666"/>
            <a:ext cx="54955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Helvetica" panose="020B0403020202020204" pitchFamily="34" charset="0"/>
                <a:ea typeface="+mn-ea"/>
                <a:cs typeface="+mn-cs"/>
              </a:rPr>
              <a:t>-25%</a:t>
            </a:r>
          </a:p>
        </p:txBody>
      </p:sp>
      <p:sp>
        <p:nvSpPr>
          <p:cNvPr id="51" name="TextBox 50">
            <a:extLst>
              <a:ext uri="{FF2B5EF4-FFF2-40B4-BE49-F238E27FC236}">
                <a16:creationId xmlns:a16="http://schemas.microsoft.com/office/drawing/2014/main" id="{C22D3ED3-4D3F-4487-A426-2D6C158FC0AC}"/>
              </a:ext>
            </a:extLst>
          </p:cNvPr>
          <p:cNvSpPr txBox="1"/>
          <p:nvPr/>
        </p:nvSpPr>
        <p:spPr>
          <a:xfrm>
            <a:off x="11525550" y="4995059"/>
            <a:ext cx="54955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Helvetica" panose="020B0403020202020204" pitchFamily="34" charset="0"/>
                <a:ea typeface="+mn-ea"/>
                <a:cs typeface="+mn-cs"/>
              </a:rPr>
              <a:t>-17%</a:t>
            </a:r>
          </a:p>
        </p:txBody>
      </p:sp>
      <p:sp>
        <p:nvSpPr>
          <p:cNvPr id="52" name="TextBox 51">
            <a:extLst>
              <a:ext uri="{FF2B5EF4-FFF2-40B4-BE49-F238E27FC236}">
                <a16:creationId xmlns:a16="http://schemas.microsoft.com/office/drawing/2014/main" id="{85D7B28E-8C5A-4DF0-A572-8C0698D924D6}"/>
              </a:ext>
            </a:extLst>
          </p:cNvPr>
          <p:cNvSpPr txBox="1"/>
          <p:nvPr/>
        </p:nvSpPr>
        <p:spPr>
          <a:xfrm>
            <a:off x="11525550" y="5274757"/>
            <a:ext cx="54955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Helvetica" panose="020B0403020202020204" pitchFamily="34" charset="0"/>
                <a:ea typeface="+mn-ea"/>
                <a:cs typeface="+mn-cs"/>
              </a:rPr>
              <a:t>-15%</a:t>
            </a:r>
          </a:p>
        </p:txBody>
      </p:sp>
      <p:sp>
        <p:nvSpPr>
          <p:cNvPr id="53" name="TextBox 52">
            <a:extLst>
              <a:ext uri="{FF2B5EF4-FFF2-40B4-BE49-F238E27FC236}">
                <a16:creationId xmlns:a16="http://schemas.microsoft.com/office/drawing/2014/main" id="{D74530F3-8658-4688-A145-C9721CFA8564}"/>
              </a:ext>
            </a:extLst>
          </p:cNvPr>
          <p:cNvSpPr txBox="1"/>
          <p:nvPr/>
        </p:nvSpPr>
        <p:spPr>
          <a:xfrm>
            <a:off x="11525550" y="5554454"/>
            <a:ext cx="549558"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srgbClr val="FF0000"/>
                </a:solidFill>
                <a:effectLst/>
                <a:uLnTx/>
                <a:uFillTx/>
                <a:latin typeface="Helvetica" panose="020B0403020202020204" pitchFamily="34" charset="0"/>
                <a:ea typeface="+mn-ea"/>
                <a:cs typeface="+mn-cs"/>
              </a:rPr>
              <a:t>-9%</a:t>
            </a:r>
          </a:p>
        </p:txBody>
      </p:sp>
      <p:sp>
        <p:nvSpPr>
          <p:cNvPr id="55" name="TextBox 54">
            <a:extLst>
              <a:ext uri="{FF2B5EF4-FFF2-40B4-BE49-F238E27FC236}">
                <a16:creationId xmlns:a16="http://schemas.microsoft.com/office/drawing/2014/main" id="{6EB3E8D8-C389-416D-9EE7-E89574E5C51B}"/>
              </a:ext>
            </a:extLst>
          </p:cNvPr>
          <p:cNvSpPr txBox="1"/>
          <p:nvPr/>
        </p:nvSpPr>
        <p:spPr>
          <a:xfrm rot="16200000">
            <a:off x="-731812" y="2906947"/>
            <a:ext cx="194734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Avg Scaled Intab</a:t>
            </a:r>
          </a:p>
        </p:txBody>
      </p:sp>
      <p:sp>
        <p:nvSpPr>
          <p:cNvPr id="56" name="TextBox 55">
            <a:extLst>
              <a:ext uri="{FF2B5EF4-FFF2-40B4-BE49-F238E27FC236}">
                <a16:creationId xmlns:a16="http://schemas.microsoft.com/office/drawing/2014/main" id="{F3620A07-95DC-4662-9363-B48D1DF60832}"/>
              </a:ext>
            </a:extLst>
          </p:cNvPr>
          <p:cNvSpPr txBox="1"/>
          <p:nvPr/>
        </p:nvSpPr>
        <p:spPr>
          <a:xfrm rot="16200000">
            <a:off x="-825909" y="5228137"/>
            <a:ext cx="210200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Diff YoY Avg Scale Intab</a:t>
            </a:r>
          </a:p>
        </p:txBody>
      </p:sp>
      <p:cxnSp>
        <p:nvCxnSpPr>
          <p:cNvPr id="28" name="Straight Connector 27">
            <a:extLst>
              <a:ext uri="{FF2B5EF4-FFF2-40B4-BE49-F238E27FC236}">
                <a16:creationId xmlns:a16="http://schemas.microsoft.com/office/drawing/2014/main" id="{5EDAFFC6-5963-42F6-B7CF-3823302E0FEC}"/>
              </a:ext>
            </a:extLst>
          </p:cNvPr>
          <p:cNvCxnSpPr>
            <a:cxnSpLocks/>
          </p:cNvCxnSpPr>
          <p:nvPr/>
        </p:nvCxnSpPr>
        <p:spPr>
          <a:xfrm>
            <a:off x="447472" y="4339883"/>
            <a:ext cx="111629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14DB780-8200-4961-AC89-DC74F80087D8}"/>
              </a:ext>
            </a:extLst>
          </p:cNvPr>
          <p:cNvSpPr txBox="1"/>
          <p:nvPr/>
        </p:nvSpPr>
        <p:spPr>
          <a:xfrm>
            <a:off x="526244" y="6341294"/>
            <a:ext cx="11607761"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Nielsen </a:t>
            </a:r>
            <a:r>
              <a:rPr kumimoji="0" lang="en-US" sz="700" b="0" i="0" u="none" strike="noStrike" kern="1200" cap="none" spc="0" normalizeH="0" baseline="0" noProof="0" dirty="0" err="1">
                <a:ln>
                  <a:noFill/>
                </a:ln>
                <a:solidFill>
                  <a:srgbClr val="1B1464"/>
                </a:solidFill>
                <a:effectLst/>
                <a:uLnTx/>
                <a:uFillTx/>
                <a:latin typeface="Helvetica" panose="020B0604020202020204" pitchFamily="34" charset="0"/>
                <a:ea typeface="+mn-ea"/>
                <a:cs typeface="Helvetica" panose="020B0604020202020204" pitchFamily="34" charset="0"/>
              </a:rPr>
              <a:t>NPower</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Universe Estimates, UE and Sample Information Report, P2+. Market breaks: # of TV Sets per HH – 1, 2, 3, 4+. Reflects broadcast months from January 2019 – June 2021 (thru 6/21/21). 2019 YoY monthly comparisons vs. 2018 broadcast month data.</a:t>
            </a:r>
          </a:p>
        </p:txBody>
      </p:sp>
      <p:sp>
        <p:nvSpPr>
          <p:cNvPr id="23" name="TextBox 22">
            <a:extLst>
              <a:ext uri="{FF2B5EF4-FFF2-40B4-BE49-F238E27FC236}">
                <a16:creationId xmlns:a16="http://schemas.microsoft.com/office/drawing/2014/main" id="{F1367A4A-4AF8-4984-8E53-1BC0262E5C57}"/>
              </a:ext>
            </a:extLst>
          </p:cNvPr>
          <p:cNvSpPr txBox="1"/>
          <p:nvPr/>
        </p:nvSpPr>
        <p:spPr>
          <a:xfrm>
            <a:off x="11459083" y="4128800"/>
            <a:ext cx="6669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Jun ‘21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vs.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Feb ‘20</a:t>
            </a:r>
          </a:p>
        </p:txBody>
      </p:sp>
    </p:spTree>
    <p:extLst>
      <p:ext uri="{BB962C8B-B14F-4D97-AF65-F5344CB8AC3E}">
        <p14:creationId xmlns:p14="http://schemas.microsoft.com/office/powerpoint/2010/main" val="3931789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C4AB3A-2F10-4A1B-A925-26F9014652A9}">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9D0765-55BE-43C5-8E63-38A35814F58D}">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F93FEA6-B22E-4559-B520-CDD13136FF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5190</TotalTime>
  <Words>3058</Words>
  <Application>Microsoft Office PowerPoint</Application>
  <PresentationFormat>Widescreen</PresentationFormat>
  <Paragraphs>484</Paragraphs>
  <Slides>27</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Calibri Light</vt:lpstr>
      <vt:lpstr>Helvetica</vt:lpstr>
      <vt:lpstr>Helvetica Light</vt:lpstr>
      <vt:lpstr>Helvetica-Normal</vt:lpstr>
      <vt:lpstr>Trebuchet MS</vt:lpstr>
      <vt:lpstr>Wingdings</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Jason Wiese</cp:lastModifiedBy>
  <cp:revision>101</cp:revision>
  <dcterms:created xsi:type="dcterms:W3CDTF">2021-03-04T14:36:40Z</dcterms:created>
  <dcterms:modified xsi:type="dcterms:W3CDTF">2021-07-27T20:14:37Z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