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3" r:id="rId5"/>
    <p:sldMasterId id="2147483682" r:id="rId6"/>
    <p:sldMasterId id="2147483699" r:id="rId7"/>
    <p:sldMasterId id="2147483733" r:id="rId8"/>
    <p:sldMasterId id="2147483740" r:id="rId9"/>
    <p:sldMasterId id="2147483753" r:id="rId10"/>
  </p:sldMasterIdLst>
  <p:notesMasterIdLst>
    <p:notesMasterId r:id="rId31"/>
  </p:notesMasterIdLst>
  <p:sldIdLst>
    <p:sldId id="2146846215" r:id="rId11"/>
    <p:sldId id="2146846249" r:id="rId12"/>
    <p:sldId id="2146846289" r:id="rId13"/>
    <p:sldId id="2146846097" r:id="rId14"/>
    <p:sldId id="2146846287" r:id="rId15"/>
    <p:sldId id="2146846286" r:id="rId16"/>
    <p:sldId id="2146846288" r:id="rId17"/>
    <p:sldId id="2146846282" r:id="rId18"/>
    <p:sldId id="2146846283" r:id="rId19"/>
    <p:sldId id="2146846284" r:id="rId20"/>
    <p:sldId id="2146846285" r:id="rId21"/>
    <p:sldId id="2146846292" r:id="rId22"/>
    <p:sldId id="2146846291" r:id="rId23"/>
    <p:sldId id="2146846290" r:id="rId24"/>
    <p:sldId id="2146846294" r:id="rId25"/>
    <p:sldId id="2146846277" r:id="rId26"/>
    <p:sldId id="2146846293" r:id="rId27"/>
    <p:sldId id="2146846252" r:id="rId28"/>
    <p:sldId id="2146846275" r:id="rId29"/>
    <p:sldId id="2146846276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6644001F-98D2-AF68-925B-F4D39E797894}" name="Jason Wiese" initials="JW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A5C48789-DAFD-4389-7A87-B92CBB8A351A}" name="Reed Kiely" initials="RK" userId="S::reedk@thevab.com::768be38e-2fb5-40ce-925d-bd8e9d9e3c31" providerId="AD"/>
  <p188:author id="{F0141AB7-7F25-3C16-C77D-5FEA2DA4B116}" name="Karolina Guillen" initials="KG" userId="S::karolinaG@thevab.com::c1c08796-a0be-47c6-af52-5d31fd96ec50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MD" userId="S::leahm@thevab.com::d5b2ae9e-9213-4442-b7df-4db8cbe51e5d" providerId="AD"/>
  <p188:author id="{FCE3F7EB-DC72-F237-D662-44918D558BC7}" name="Benjamin Vandegrift" initials="BV" userId="S::benjaminv@thevab.com::2e5c2a8a-c606-4888-a2a6-2a14dfaa97a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Grey" initials="KG" lastIdx="46" clrIdx="0">
    <p:extLst>
      <p:ext uri="{19B8F6BF-5375-455C-9EA6-DF929625EA0E}">
        <p15:presenceInfo xmlns:p15="http://schemas.microsoft.com/office/powerpoint/2012/main" userId="S::kathyg@thevab.com::22e59b4b-9f3d-435f-a82c-af8fffbcfca0" providerId="AD"/>
      </p:ext>
    </p:extLst>
  </p:cmAuthor>
  <p:cmAuthor id="2" name="Danielle Delauro" initials="DD" lastIdx="16" clrIdx="1">
    <p:extLst>
      <p:ext uri="{19B8F6BF-5375-455C-9EA6-DF929625EA0E}">
        <p15:presenceInfo xmlns:p15="http://schemas.microsoft.com/office/powerpoint/2012/main" userId="S-1-5-21-196352387-3830531953-789369879-1177" providerId="AD"/>
      </p:ext>
    </p:extLst>
  </p:cmAuthor>
  <p:cmAuthor id="3" name="Jason Wiese" initials="JW" lastIdx="10" clrIdx="2">
    <p:extLst>
      <p:ext uri="{19B8F6BF-5375-455C-9EA6-DF929625EA0E}">
        <p15:presenceInfo xmlns:p15="http://schemas.microsoft.com/office/powerpoint/2012/main" userId="S::jasonw@thevab.com::4bff8d5b-7de6-4655-b397-69b0afc81113" providerId="AD"/>
      </p:ext>
    </p:extLst>
  </p:cmAuthor>
  <p:cmAuthor id="4" name="Leah Montner Dixon" initials="LMD" lastIdx="20" clrIdx="3">
    <p:extLst>
      <p:ext uri="{19B8F6BF-5375-455C-9EA6-DF929625EA0E}">
        <p15:presenceInfo xmlns:p15="http://schemas.microsoft.com/office/powerpoint/2012/main" userId="S::leahm@thevab.com::d5b2ae9e-9213-4442-b7df-4db8cbe51e5d" providerId="AD"/>
      </p:ext>
    </p:extLst>
  </p:cmAuthor>
  <p:cmAuthor id="5" name="Karolina Guillen" initials="KG" lastIdx="1" clrIdx="4">
    <p:extLst>
      <p:ext uri="{19B8F6BF-5375-455C-9EA6-DF929625EA0E}">
        <p15:presenceInfo xmlns:p15="http://schemas.microsoft.com/office/powerpoint/2012/main" userId="S::karolinaG@thevab.com::c1c08796-a0be-47c6-af52-5d31fd96ec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A99"/>
    <a:srgbClr val="1F1A62"/>
    <a:srgbClr val="00BFF2"/>
    <a:srgbClr val="E2E8F1"/>
    <a:srgbClr val="4EBEA4"/>
    <a:srgbClr val="FFEE60"/>
    <a:srgbClr val="FF6E30"/>
    <a:srgbClr val="ACBDCE"/>
    <a:srgbClr val="7ED2F6"/>
    <a:srgbClr val="1B1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B23D99-04AF-3145-A00B-0E8AADD680A6}" v="17" dt="2023-10-20T14:03:30.8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microsoft.com/office/2018/10/relationships/authors" Target="authors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h Montner Dixon" userId="d5b2ae9e-9213-4442-b7df-4db8cbe51e5d" providerId="ADAL" clId="{127153A6-79FE-42D0-8C61-C5146AEE9F24}"/>
    <pc:docChg chg="custSel modSld">
      <pc:chgData name="Leah Montner Dixon" userId="d5b2ae9e-9213-4442-b7df-4db8cbe51e5d" providerId="ADAL" clId="{127153A6-79FE-42D0-8C61-C5146AEE9F24}" dt="2023-08-30T13:13:45.307" v="3" actId="14100"/>
      <pc:docMkLst>
        <pc:docMk/>
      </pc:docMkLst>
      <pc:sldChg chg="addSp delSp modSp mod">
        <pc:chgData name="Leah Montner Dixon" userId="d5b2ae9e-9213-4442-b7df-4db8cbe51e5d" providerId="ADAL" clId="{127153A6-79FE-42D0-8C61-C5146AEE9F24}" dt="2023-08-30T13:13:45.307" v="3" actId="14100"/>
        <pc:sldMkLst>
          <pc:docMk/>
          <pc:sldMk cId="2110450623" sldId="2146846215"/>
        </pc:sldMkLst>
        <pc:spChg chg="mod">
          <ac:chgData name="Leah Montner Dixon" userId="d5b2ae9e-9213-4442-b7df-4db8cbe51e5d" providerId="ADAL" clId="{127153A6-79FE-42D0-8C61-C5146AEE9F24}" dt="2023-08-30T13:13:41.597" v="2"/>
          <ac:spMkLst>
            <pc:docMk/>
            <pc:sldMk cId="2110450623" sldId="2146846215"/>
            <ac:spMk id="5" creationId="{ABD5CCC9-D4E8-9498-222D-AADC0A02F7AC}"/>
          </ac:spMkLst>
        </pc:spChg>
        <pc:spChg chg="mod">
          <ac:chgData name="Leah Montner Dixon" userId="d5b2ae9e-9213-4442-b7df-4db8cbe51e5d" providerId="ADAL" clId="{127153A6-79FE-42D0-8C61-C5146AEE9F24}" dt="2023-08-30T13:13:41.597" v="2"/>
          <ac:spMkLst>
            <pc:docMk/>
            <pc:sldMk cId="2110450623" sldId="2146846215"/>
            <ac:spMk id="9" creationId="{25A6445C-C746-85BF-248F-1C5B5B7061BB}"/>
          </ac:spMkLst>
        </pc:spChg>
        <pc:spChg chg="mod">
          <ac:chgData name="Leah Montner Dixon" userId="d5b2ae9e-9213-4442-b7df-4db8cbe51e5d" providerId="ADAL" clId="{127153A6-79FE-42D0-8C61-C5146AEE9F24}" dt="2023-08-30T13:13:41.597" v="2"/>
          <ac:spMkLst>
            <pc:docMk/>
            <pc:sldMk cId="2110450623" sldId="2146846215"/>
            <ac:spMk id="11" creationId="{8B47B810-54A9-3D4D-D2A1-6C61CD4B146D}"/>
          </ac:spMkLst>
        </pc:spChg>
        <pc:spChg chg="mod">
          <ac:chgData name="Leah Montner Dixon" userId="d5b2ae9e-9213-4442-b7df-4db8cbe51e5d" providerId="ADAL" clId="{127153A6-79FE-42D0-8C61-C5146AEE9F24}" dt="2023-08-30T13:13:41.597" v="2"/>
          <ac:spMkLst>
            <pc:docMk/>
            <pc:sldMk cId="2110450623" sldId="2146846215"/>
            <ac:spMk id="17" creationId="{6F184BD4-52A3-9B0F-8568-79F3940E7E32}"/>
          </ac:spMkLst>
        </pc:spChg>
        <pc:spChg chg="mod">
          <ac:chgData name="Leah Montner Dixon" userId="d5b2ae9e-9213-4442-b7df-4db8cbe51e5d" providerId="ADAL" clId="{127153A6-79FE-42D0-8C61-C5146AEE9F24}" dt="2023-08-30T13:13:41.597" v="2"/>
          <ac:spMkLst>
            <pc:docMk/>
            <pc:sldMk cId="2110450623" sldId="2146846215"/>
            <ac:spMk id="18" creationId="{1F0D9587-C614-CB7D-1E55-FADFB6816815}"/>
          </ac:spMkLst>
        </pc:spChg>
        <pc:grpChg chg="add mod">
          <ac:chgData name="Leah Montner Dixon" userId="d5b2ae9e-9213-4442-b7df-4db8cbe51e5d" providerId="ADAL" clId="{127153A6-79FE-42D0-8C61-C5146AEE9F24}" dt="2023-08-30T13:13:41.597" v="2"/>
          <ac:grpSpMkLst>
            <pc:docMk/>
            <pc:sldMk cId="2110450623" sldId="2146846215"/>
            <ac:grpSpMk id="4" creationId="{C96BC032-B256-4EFE-A42B-063261504D44}"/>
          </ac:grpSpMkLst>
        </pc:grpChg>
        <pc:grpChg chg="del mod">
          <ac:chgData name="Leah Montner Dixon" userId="d5b2ae9e-9213-4442-b7df-4db8cbe51e5d" providerId="ADAL" clId="{127153A6-79FE-42D0-8C61-C5146AEE9F24}" dt="2023-08-30T13:13:41.372" v="1" actId="478"/>
          <ac:grpSpMkLst>
            <pc:docMk/>
            <pc:sldMk cId="2110450623" sldId="2146846215"/>
            <ac:grpSpMk id="7" creationId="{BD3F90D8-EC4F-44E3-8868-8951815070FB}"/>
          </ac:grpSpMkLst>
        </pc:grpChg>
        <pc:picChg chg="del">
          <ac:chgData name="Leah Montner Dixon" userId="d5b2ae9e-9213-4442-b7df-4db8cbe51e5d" providerId="ADAL" clId="{127153A6-79FE-42D0-8C61-C5146AEE9F24}" dt="2023-08-30T13:13:41.372" v="1" actId="478"/>
          <ac:picMkLst>
            <pc:docMk/>
            <pc:sldMk cId="2110450623" sldId="2146846215"/>
            <ac:picMk id="3" creationId="{83F11477-BD4A-32F0-09F5-CAF185E4ADA8}"/>
          </ac:picMkLst>
        </pc:picChg>
        <pc:picChg chg="mod">
          <ac:chgData name="Leah Montner Dixon" userId="d5b2ae9e-9213-4442-b7df-4db8cbe51e5d" providerId="ADAL" clId="{127153A6-79FE-42D0-8C61-C5146AEE9F24}" dt="2023-08-30T13:13:45.307" v="3" actId="14100"/>
          <ac:picMkLst>
            <pc:docMk/>
            <pc:sldMk cId="2110450623" sldId="2146846215"/>
            <ac:picMk id="10" creationId="{2DD5EFC1-275F-FE24-5C47-5B2BFC5BE515}"/>
          </ac:picMkLst>
        </pc:picChg>
        <pc:picChg chg="add mod">
          <ac:chgData name="Leah Montner Dixon" userId="d5b2ae9e-9213-4442-b7df-4db8cbe51e5d" providerId="ADAL" clId="{127153A6-79FE-42D0-8C61-C5146AEE9F24}" dt="2023-08-30T13:13:41.597" v="2"/>
          <ac:picMkLst>
            <pc:docMk/>
            <pc:sldMk cId="2110450623" sldId="2146846215"/>
            <ac:picMk id="19" creationId="{BB7EBDBF-C736-EB78-C029-C2787C0C9A0D}"/>
          </ac:picMkLst>
        </pc:picChg>
      </pc:sldChg>
    </pc:docChg>
  </pc:docChgLst>
  <pc:docChgLst>
    <pc:chgData name="Benjamin Vandegrift" userId="2e5c2a8a-c606-4888-a2a6-2a14dfaa97ab" providerId="ADAL" clId="{29B23D99-04AF-3145-A00B-0E8AADD680A6}"/>
    <pc:docChg chg="modSld">
      <pc:chgData name="Benjamin Vandegrift" userId="2e5c2a8a-c606-4888-a2a6-2a14dfaa97ab" providerId="ADAL" clId="{29B23D99-04AF-3145-A00B-0E8AADD680A6}" dt="2023-10-20T14:03:30.807" v="12" actId="20577"/>
      <pc:docMkLst>
        <pc:docMk/>
      </pc:docMkLst>
      <pc:sldChg chg="modSp mod">
        <pc:chgData name="Benjamin Vandegrift" userId="2e5c2a8a-c606-4888-a2a6-2a14dfaa97ab" providerId="ADAL" clId="{29B23D99-04AF-3145-A00B-0E8AADD680A6}" dt="2023-10-20T14:03:30.807" v="12" actId="20577"/>
        <pc:sldMkLst>
          <pc:docMk/>
          <pc:sldMk cId="1922311330" sldId="2146846289"/>
        </pc:sldMkLst>
        <pc:spChg chg="mod">
          <ac:chgData name="Benjamin Vandegrift" userId="2e5c2a8a-c606-4888-a2a6-2a14dfaa97ab" providerId="ADAL" clId="{29B23D99-04AF-3145-A00B-0E8AADD680A6}" dt="2023-10-20T14:03:30.807" v="12" actId="20577"/>
          <ac:spMkLst>
            <pc:docMk/>
            <pc:sldMk cId="1922311330" sldId="2146846289"/>
            <ac:spMk id="6" creationId="{CF9D0725-5A8A-AE1F-A4C3-3546A76CE5F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C769033-CC82-0C4F-9180-62F036320BDF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615BE2-BB6E-D846-B0CB-BE207E4B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5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4EFE2-3D8F-4FA9-AF11-29E630630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922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410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288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97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99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06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1855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6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43108744-0294-425C-AA76-6D3A486FCFFB}" type="datetime1">
              <a:rPr lang="en-US" smtClean="0">
                <a:solidFill>
                  <a:prstClr val="black"/>
                </a:solidFill>
              </a:rPr>
              <a:t>10/20/2023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14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err="1"/>
              <a:t>E*Trade</a:t>
            </a:r>
            <a:r>
              <a:rPr lang="en-US"/>
              <a:t> and </a:t>
            </a:r>
            <a:r>
              <a:rPr lang="en-US" err="1"/>
              <a:t>Match.com</a:t>
            </a:r>
            <a:r>
              <a:rPr lang="en-US"/>
              <a:t> to name just a few.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•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</a:p>
          <a:p>
            <a:pPr lvl="0"/>
            <a:r>
              <a:rPr lang="en-US"/>
              <a:t>•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endParaRPr lang="en-US"/>
          </a:p>
          <a:p>
            <a:pPr lvl="0"/>
            <a:r>
              <a:rPr lang="en-US"/>
              <a:t>•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3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998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23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86D020-9E2A-4967-849E-505AD280B565}" type="datetime1">
              <a:rPr lang="en-US" smtClean="0">
                <a:solidFill>
                  <a:prstClr val="black"/>
                </a:solidFill>
              </a:rPr>
              <a:t>10/20/2023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35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529323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84235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514B-DA56-42A1-8710-41ED4FABE842}" type="datetime1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69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7261-22C8-452C-AEE8-C50F669C15AE}" type="datetime1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1076232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C527E-4173-4FAC-8A7F-42C6E68FD0A9}" type="datetime1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30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92AF-5184-426E-82C8-799E42B843F1}" type="datetime1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01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C8CD-DFCD-49AC-9A63-541DF66F2CC6}" type="datetime1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49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EDF6-B0AC-435B-A222-8D5942E2E43F}" type="datetime1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75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2AB3-F6D7-4545-82AA-56A1B85B6803}" type="datetime1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36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930D-6837-45FC-8C9B-7435FBDB3C4D}" type="datetime1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52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8A49B-E2D0-4C81-A500-CCE670D932C7}" type="datetime1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60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0880-88B5-4AE8-BC55-52D35CEF6F40}" type="datetime1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64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9E94E-CDA9-495B-9F9E-7F23CC901E50}" type="datetime1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69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2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err="1"/>
              <a:t>E*Trade</a:t>
            </a:r>
            <a:r>
              <a:rPr lang="en-US"/>
              <a:t> and </a:t>
            </a:r>
            <a:r>
              <a:rPr lang="en-US" err="1"/>
              <a:t>Match.com</a:t>
            </a:r>
            <a:r>
              <a:rPr lang="en-US"/>
              <a:t> to name just a few.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•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</a:p>
          <a:p>
            <a:pPr lvl="0"/>
            <a:r>
              <a:rPr lang="en-US"/>
              <a:t>•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endParaRPr lang="en-US"/>
          </a:p>
          <a:p>
            <a:pPr lvl="0"/>
            <a:r>
              <a:rPr lang="en-US"/>
              <a:t>•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81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58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411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625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83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85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12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72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667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17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95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45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40F4F0-4B6B-43D7-B385-B1B9A08A3FAE}" type="datetime1">
              <a:rPr lang="en-US" smtClean="0">
                <a:solidFill>
                  <a:prstClr val="black"/>
                </a:solidFill>
              </a:rPr>
              <a:t>10/20/2023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0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56726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8EB84-D79E-41BC-A82D-D5921B9E922A}"/>
              </a:ext>
            </a:extLst>
          </p:cNvPr>
          <p:cNvSpPr/>
          <p:nvPr userDrawn="1"/>
        </p:nvSpPr>
        <p:spPr>
          <a:xfrm>
            <a:off x="9888279" y="6071192"/>
            <a:ext cx="2039026" cy="5917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D45F95-BF6A-457B-AFED-C24CDCF33A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452" y="6104052"/>
            <a:ext cx="1029127" cy="5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2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62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err="1"/>
              <a:t>E*Trade</a:t>
            </a:r>
            <a:r>
              <a:rPr lang="en-US"/>
              <a:t> and </a:t>
            </a:r>
            <a:r>
              <a:rPr lang="en-US" err="1"/>
              <a:t>Match.com</a:t>
            </a:r>
            <a:r>
              <a:rPr lang="en-US"/>
              <a:t> to name just a few.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•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</a:p>
          <a:p>
            <a:pPr lvl="0"/>
            <a:r>
              <a:rPr lang="en-US"/>
              <a:t>•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endParaRPr lang="en-US"/>
          </a:p>
          <a:p>
            <a:pPr lvl="0"/>
            <a:r>
              <a:rPr lang="en-US"/>
              <a:t>•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4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5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7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11216024" y="6620933"/>
            <a:ext cx="739936" cy="228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1000" smtClean="0">
                <a:solidFill>
                  <a:srgbClr val="508ABA"/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1000">
              <a:solidFill>
                <a:srgbClr val="508ABA"/>
              </a:solidFill>
              <a:latin typeface="Trebuchet MS"/>
              <a:cs typeface="Trebuchet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1AE3A-BB40-4674-A00A-54FED8FFCD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4809" y="6095999"/>
            <a:ext cx="1029127" cy="5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0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703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2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E195D-6B42-41DA-B23E-9C2644B64656}" type="datetime1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4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853C-0ABA-4CA4-8950-F4B45956291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5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_gV70G_Y51LTa3qhu8KiEA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www.youtube.com/channel/UCxlJ45KjG4XVcQ_hd8j227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youtube.com/channel/UCWjVfZ3VnyUwBEOkuOlaU3g" TargetMode="External"/><Relationship Id="rId5" Type="http://schemas.openxmlformats.org/officeDocument/2006/relationships/image" Target="../media/image25.png"/><Relationship Id="rId10" Type="http://schemas.openxmlformats.org/officeDocument/2006/relationships/hyperlink" Target="https://www.youtube.com/channel/UCxnRe3y0u35HnuYAp9FmBGQ" TargetMode="External"/><Relationship Id="rId4" Type="http://schemas.openxmlformats.org/officeDocument/2006/relationships/image" Target="../media/image24.png"/><Relationship Id="rId9" Type="http://schemas.openxmlformats.org/officeDocument/2006/relationships/hyperlink" Target="https://www.youtube.com/channel/UCyG9jy9OSXBNjICvr_xo8d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12" Type="http://schemas.openxmlformats.org/officeDocument/2006/relationships/hyperlink" Target="https://www.adexchanger.com/platforms/adalytics-claps-back-at-google-with-evidence-of-behaviorally-targeted-ads-served-to-kids-content-on-youtube/?utm_source=briefing&amp;utm_medium=email&amp;utm_campaign=brands_am&amp;utm_content=08232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svg"/><Relationship Id="rId11" Type="http://schemas.openxmlformats.org/officeDocument/2006/relationships/hyperlink" Target="https://www.nytimes.com/2023/08/17/technology/youtube-google-children-privacy.html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hyperlink" Target="https://www.washingtonpost.com/politics/2023/08/23/youtube-faces-fresh-complaint-over-its-childrens-privacy-practices/" TargetMode="External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www.adexchanger.com/platforms/adalytics-claps-back-at-google-with-evidence-of-behaviorally-targeted-ads-served-to-kids-content-on-youtube/?utm_source=briefing&amp;utm_medium=email&amp;utm_campaign=brands_am&amp;utm_content=082323" TargetMode="External"/><Relationship Id="rId11" Type="http://schemas.openxmlformats.org/officeDocument/2006/relationships/image" Target="../media/image37.png"/><Relationship Id="rId5" Type="http://schemas.openxmlformats.org/officeDocument/2006/relationships/hyperlink" Target="https://www.nytimes.com/2023/08/17/technology/youtube-google-children-privacy.html" TargetMode="External"/><Relationship Id="rId10" Type="http://schemas.openxmlformats.org/officeDocument/2006/relationships/image" Target="../media/image36.svg"/><Relationship Id="rId4" Type="http://schemas.openxmlformats.org/officeDocument/2006/relationships/hyperlink" Target="https://www.washingtonpost.com/politics/2023/08/23/youtube-faces-fresh-complaint-over-its-childrens-privacy-practices/" TargetMode="External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risky-business" TargetMode="External"/><Relationship Id="rId13" Type="http://schemas.openxmlformats.org/officeDocument/2006/relationships/image" Target="../media/image47.png"/><Relationship Id="rId18" Type="http://schemas.openxmlformats.org/officeDocument/2006/relationships/hyperlink" Target="https://thevab.com/insight/setting-stage-2023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44.png"/><Relationship Id="rId12" Type="http://schemas.openxmlformats.org/officeDocument/2006/relationships/hyperlink" Target="https://thevab.com/insight/truth-about-ad-fraud" TargetMode="External"/><Relationship Id="rId17" Type="http://schemas.openxmlformats.org/officeDocument/2006/relationships/image" Target="../media/image49.png"/><Relationship Id="rId2" Type="http://schemas.openxmlformats.org/officeDocument/2006/relationships/hyperlink" Target="https://thevab.com/" TargetMode="External"/><Relationship Id="rId16" Type="http://schemas.openxmlformats.org/officeDocument/2006/relationships/hyperlink" Target="https://thevab.com/insight/cinema-15-reasons" TargetMode="External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thevab.com/insight/matter-of-principle-2020" TargetMode="External"/><Relationship Id="rId11" Type="http://schemas.openxmlformats.org/officeDocument/2006/relationships/image" Target="../media/image46.png"/><Relationship Id="rId5" Type="http://schemas.openxmlformats.org/officeDocument/2006/relationships/image" Target="../media/image43.jpeg"/><Relationship Id="rId15" Type="http://schemas.openxmlformats.org/officeDocument/2006/relationships/image" Target="../media/image48.png"/><Relationship Id="rId10" Type="http://schemas.openxmlformats.org/officeDocument/2006/relationships/hyperlink" Target="https://thevab.com/insight/facebooks-reach-reach" TargetMode="External"/><Relationship Id="rId19" Type="http://schemas.openxmlformats.org/officeDocument/2006/relationships/image" Target="../media/image50.png"/><Relationship Id="rId4" Type="http://schemas.openxmlformats.org/officeDocument/2006/relationships/hyperlink" Target="https://thevab.com/insight/you-oughta-know" TargetMode="External"/><Relationship Id="rId9" Type="http://schemas.openxmlformats.org/officeDocument/2006/relationships/image" Target="../media/image45.jpeg"/><Relationship Id="rId14" Type="http://schemas.openxmlformats.org/officeDocument/2006/relationships/hyperlink" Target="https://thevab.com/insight/25-ways-tv-grows-brand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hyperlink" Target="https://adalytics.io/blog" TargetMode="Externa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adalytics.io/blog/is-there-evidence-of-personalized-ads-on-made-for-kids-youtube-videos" TargetMode="External"/><Relationship Id="rId11" Type="http://schemas.openxmlformats.org/officeDocument/2006/relationships/hyperlink" Target="https://www.adexchanger.com/platforms/adalytics-claps-back-at-google-with-evidence-of-behaviorally-targeted-ads-served-to-kids-content-on-youtube/?utm_source=briefing&amp;utm_medium=email&amp;utm_campaign=brands_am&amp;utm_content=082323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hyperlink" Target="https://www.washingtonpost.com/politics/2023/08/23/youtube-faces-fresh-complaint-over-its-childrens-privacy-practice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vab-happenings/vab-brand-video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0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shield with lines and dots&#10;&#10;Description automatically generated">
            <a:extLst>
              <a:ext uri="{FF2B5EF4-FFF2-40B4-BE49-F238E27FC236}">
                <a16:creationId xmlns:a16="http://schemas.microsoft.com/office/drawing/2014/main" id="{2DD5EFC1-275F-FE24-5C47-5B2BFC5BE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98" r="26455"/>
          <a:stretch/>
        </p:blipFill>
        <p:spPr>
          <a:xfrm>
            <a:off x="5294946" y="0"/>
            <a:ext cx="6892209" cy="6853536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D3BBF61-42BD-8436-EC0D-92748E3CDA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46" y="5650724"/>
            <a:ext cx="2523582" cy="87918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C3BDC65-8D60-4B6A-A6E4-F284D2B283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39630" b="36230"/>
          <a:stretch>
            <a:fillRect/>
          </a:stretch>
        </p:blipFill>
        <p:spPr>
          <a:xfrm>
            <a:off x="5299790" y="2662414"/>
            <a:ext cx="6892210" cy="4191122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7C2F9A2-D661-DCAF-BBF2-5BCD00516D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00" y="1746558"/>
            <a:ext cx="3210535" cy="1394388"/>
          </a:xfrm>
          <a:prstGeom prst="rect">
            <a:avLst/>
          </a:prstGeom>
        </p:spPr>
      </p:pic>
      <p:sp>
        <p:nvSpPr>
          <p:cNvPr id="6" name="Title 9">
            <a:extLst>
              <a:ext uri="{FF2B5EF4-FFF2-40B4-BE49-F238E27FC236}">
                <a16:creationId xmlns:a16="http://schemas.microsoft.com/office/drawing/2014/main" id="{34D1F494-C297-1C1E-FF10-87E5E4E23353}"/>
              </a:ext>
            </a:extLst>
          </p:cNvPr>
          <p:cNvSpPr txBox="1">
            <a:spLocks/>
          </p:cNvSpPr>
          <p:nvPr/>
        </p:nvSpPr>
        <p:spPr>
          <a:xfrm>
            <a:off x="78039" y="3546823"/>
            <a:ext cx="4837993" cy="163552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4405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7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VAB Investigation:</a:t>
            </a:r>
            <a:b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</a:br>
            <a:r>
              <a:rPr lang="en-US" sz="2000" b="1">
                <a:solidFill>
                  <a:srgbClr val="1F1A62"/>
                </a:solidFill>
                <a:latin typeface="Helvetica" pitchFamily="2" charset="0"/>
              </a:rPr>
              <a:t>Did YouTube allow for targeted campaigns to be served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1F1A62"/>
                </a:solidFill>
                <a:latin typeface="Helvetica" pitchFamily="2" charset="0"/>
              </a:rPr>
              <a:t>“Made for Kids” channels?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6BC032-B256-4EFE-A42B-063261504D44}"/>
              </a:ext>
            </a:extLst>
          </p:cNvPr>
          <p:cNvGrpSpPr/>
          <p:nvPr/>
        </p:nvGrpSpPr>
        <p:grpSpPr>
          <a:xfrm>
            <a:off x="1836427" y="0"/>
            <a:ext cx="3500699" cy="2672574"/>
            <a:chOff x="-15240" y="-13657"/>
            <a:chExt cx="4721216" cy="268623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BD5CCC9-D4E8-9498-222D-AADC0A02F7AC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5A6445C-C746-85BF-248F-1C5B5B7061BB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rgbClr val="00BFF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B47B810-54A9-3D4D-D2A1-6C61CD4B146D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rgbClr val="ED3C8D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F184BD4-52A3-9B0F-8568-79F3940E7E32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F0D9587-C614-CB7D-1E55-FADFB6816815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B7EBDBF-C736-EB78-C029-C2787C0C9A0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9" y="36637"/>
            <a:ext cx="1712662" cy="597361"/>
          </a:xfrm>
          <a:prstGeom prst="rect">
            <a:avLst/>
          </a:prstGeom>
          <a:ln>
            <a:solidFill>
              <a:srgbClr val="00BFF2"/>
            </a:solidFill>
          </a:ln>
        </p:spPr>
      </p:pic>
    </p:spTree>
    <p:extLst>
      <p:ext uri="{BB962C8B-B14F-4D97-AF65-F5344CB8AC3E}">
        <p14:creationId xmlns:p14="http://schemas.microsoft.com/office/powerpoint/2010/main" val="211045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85090F-AB93-8D9E-307D-F2A3A5C2BA3D}"/>
              </a:ext>
            </a:extLst>
          </p:cNvPr>
          <p:cNvSpPr/>
          <p:nvPr/>
        </p:nvSpPr>
        <p:spPr>
          <a:xfrm>
            <a:off x="-2" y="1696163"/>
            <a:ext cx="1219200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3CFC35-5B2A-C7E1-A790-520163A56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364" y="1781879"/>
            <a:ext cx="6249595" cy="4654418"/>
          </a:xfrm>
          <a:prstGeom prst="rect">
            <a:avLst/>
          </a:prstGeom>
          <a:ln w="38100">
            <a:solidFill>
              <a:srgbClr val="1F1A62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8E3915-D84C-D57D-F3F9-E93C31E13164}"/>
              </a:ext>
            </a:extLst>
          </p:cNvPr>
          <p:cNvSpPr txBox="1"/>
          <p:nvPr/>
        </p:nvSpPr>
        <p:spPr>
          <a:xfrm>
            <a:off x="772668" y="522184"/>
            <a:ext cx="1110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1F1A62"/>
                </a:solidFill>
                <a:latin typeface="Helvetica" pitchFamily="2" charset="0"/>
              </a:rPr>
              <a:t>Campaign Details</a:t>
            </a:r>
          </a:p>
          <a:p>
            <a:pPr algn="ctr">
              <a:defRPr/>
            </a:pPr>
            <a:r>
              <a:rPr lang="en-US" sz="2400">
                <a:solidFill>
                  <a:srgbClr val="1F1A62"/>
                </a:solidFill>
                <a:latin typeface="Helvetica" pitchFamily="2" charset="0"/>
              </a:rPr>
              <a:t>Select Audience Segment Targets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47EDB0-1F1F-2D6F-9862-F5D1A4CF8E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5759BF-A0F1-9518-23AC-F7767E98E84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7D062D-D117-CA3F-124D-E84290FAAE7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D352114-3FDD-88BE-9B79-BFF2CB348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47616"/>
              </p:ext>
            </p:extLst>
          </p:nvPr>
        </p:nvGraphicFramePr>
        <p:xfrm>
          <a:off x="483207" y="2396427"/>
          <a:ext cx="3995117" cy="3611167"/>
        </p:xfrm>
        <a:graphic>
          <a:graphicData uri="http://schemas.openxmlformats.org/drawingml/2006/table">
            <a:tbl>
              <a:tblPr/>
              <a:tblGrid>
                <a:gridCol w="1696762">
                  <a:extLst>
                    <a:ext uri="{9D8B030D-6E8A-4147-A177-3AD203B41FA5}">
                      <a16:colId xmlns:a16="http://schemas.microsoft.com/office/drawing/2014/main" val="4064406498"/>
                    </a:ext>
                  </a:extLst>
                </a:gridCol>
                <a:gridCol w="2298355">
                  <a:extLst>
                    <a:ext uri="{9D8B030D-6E8A-4147-A177-3AD203B41FA5}">
                      <a16:colId xmlns:a16="http://schemas.microsoft.com/office/drawing/2014/main" val="3808776549"/>
                    </a:ext>
                  </a:extLst>
                </a:gridCol>
              </a:tblGrid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Type</a:t>
                      </a:r>
                    </a:p>
                  </a:txBody>
                  <a:tcPr marL="7286" marR="7286" marT="7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Audience segment</a:t>
                      </a:r>
                    </a:p>
                  </a:txBody>
                  <a:tcPr marL="7286" marR="7286" marT="7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578897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In-market segment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Home Appliances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655786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In-market segment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Climate Control &amp; Air Quality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543830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Life event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Recently Purchased a Home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967992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Life event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Recently Added Dog to Household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429470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Affinity segment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Business Travelers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695559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In-market segment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Bedroom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175216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Affinity segment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High-End Computer Aficionados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159634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Affinity segment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Avid Investors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470400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Life event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Recently Renovated Home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630233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Affinity segment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Outdoor Enthusiasts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026448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Life event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Renovating Home Soon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398732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In-market segment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Household Cleaning Supplies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32623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Life event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Adding Cat to Household Soon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536157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Affinity segment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Frequently Attends Live Events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531645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Life event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Purchasing a Home Soon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159113"/>
                  </a:ext>
                </a:extLst>
              </a:tr>
              <a:tr h="17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Affinity segment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Cloud Services Power Users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666433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In-market segment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Fireplaces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745335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In-market segment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Lights &amp; Fixtures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334544"/>
                  </a:ext>
                </a:extLst>
              </a:tr>
              <a:tr h="18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Affinity segment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1F1A62"/>
                          </a:solidFill>
                          <a:effectLst/>
                          <a:latin typeface="Helvetica" pitchFamily="2" charset="0"/>
                        </a:rPr>
                        <a:t>Motorcycle Enthusiasts</a:t>
                      </a:r>
                    </a:p>
                  </a:txBody>
                  <a:tcPr marL="7286" marR="7286" marT="7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53551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1C0666F-D589-EE74-4415-3A5598645F3C}"/>
              </a:ext>
            </a:extLst>
          </p:cNvPr>
          <p:cNvSpPr txBox="1"/>
          <p:nvPr/>
        </p:nvSpPr>
        <p:spPr>
          <a:xfrm>
            <a:off x="50790" y="84121"/>
            <a:ext cx="905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9050">
                  <a:solidFill>
                    <a:srgbClr val="ED3C8D"/>
                  </a:solidFill>
                </a:ln>
                <a:solidFill>
                  <a:srgbClr val="1B1464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lt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A5E25D-4B33-BD3E-25D1-22BF413E480F}"/>
              </a:ext>
            </a:extLst>
          </p:cNvPr>
          <p:cNvSpPr txBox="1"/>
          <p:nvPr/>
        </p:nvSpPr>
        <p:spPr>
          <a:xfrm>
            <a:off x="281299" y="1850760"/>
            <a:ext cx="4398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1F1A62"/>
                </a:solidFill>
                <a:latin typeface="Helvetica"/>
                <a:cs typeface="Helvetica"/>
              </a:rPr>
              <a:t>Sampling of </a:t>
            </a:r>
            <a:r>
              <a:rPr kumimoji="0" lang="en-US" sz="1200" b="1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cs typeface="Helvetica"/>
              </a:rPr>
              <a:t>behavioral targeting segments </a:t>
            </a:r>
          </a:p>
          <a:p>
            <a:pPr algn="ctr">
              <a:defRPr/>
            </a:pPr>
            <a:r>
              <a:rPr lang="en-US" sz="1200" b="1">
                <a:solidFill>
                  <a:srgbClr val="E84A99"/>
                </a:solidFill>
                <a:latin typeface="Helvetica"/>
                <a:cs typeface="Helvetica"/>
              </a:rPr>
              <a:t>highly</a:t>
            </a:r>
            <a:r>
              <a:rPr lang="en-US" sz="1200" b="1">
                <a:solidFill>
                  <a:srgbClr val="1F1A62"/>
                </a:solidFill>
                <a:latin typeface="Helvetica"/>
                <a:cs typeface="Helvetica"/>
              </a:rPr>
              <a:t> </a:t>
            </a:r>
            <a:r>
              <a:rPr lang="en-US" sz="1200" b="1">
                <a:solidFill>
                  <a:srgbClr val="E84A99"/>
                </a:solidFill>
                <a:latin typeface="Helvetica"/>
                <a:cs typeface="Helvetica"/>
              </a:rPr>
              <a:t>unlikely to be related to children </a:t>
            </a:r>
            <a:r>
              <a:rPr kumimoji="0" lang="en-US" sz="1200" b="1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cs typeface="Helvetica"/>
              </a:rPr>
              <a:t>selected</a:t>
            </a:r>
            <a:endParaRPr lang="en-US" sz="1200" b="1" i="0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cs typeface="Helvetica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8DF5A9-DF3F-B67D-1C2B-0F0B03EB99C4}"/>
              </a:ext>
            </a:extLst>
          </p:cNvPr>
          <p:cNvSpPr/>
          <p:nvPr/>
        </p:nvSpPr>
        <p:spPr>
          <a:xfrm>
            <a:off x="8272253" y="2500872"/>
            <a:ext cx="3043447" cy="2916948"/>
          </a:xfrm>
          <a:prstGeom prst="rect">
            <a:avLst/>
          </a:prstGeom>
          <a:noFill/>
          <a:ln w="38100">
            <a:solidFill>
              <a:srgbClr val="E84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10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88D43E-72E3-FEA9-7814-9AA91BF530F4}"/>
              </a:ext>
            </a:extLst>
          </p:cNvPr>
          <p:cNvSpPr/>
          <p:nvPr/>
        </p:nvSpPr>
        <p:spPr>
          <a:xfrm>
            <a:off x="50790" y="1696163"/>
            <a:ext cx="1219200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84988-E519-532B-8BBA-38B723C64414}"/>
              </a:ext>
            </a:extLst>
          </p:cNvPr>
          <p:cNvSpPr txBox="1"/>
          <p:nvPr/>
        </p:nvSpPr>
        <p:spPr>
          <a:xfrm>
            <a:off x="4325341" y="495896"/>
            <a:ext cx="3541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1F1A62"/>
                </a:solidFill>
                <a:latin typeface="Helvetica" pitchFamily="2" charset="0"/>
              </a:rPr>
              <a:t>Campaign Details</a:t>
            </a:r>
          </a:p>
          <a:p>
            <a:pPr algn="ctr">
              <a:defRPr/>
            </a:pPr>
            <a:r>
              <a:rPr lang="en-US" sz="2400">
                <a:solidFill>
                  <a:srgbClr val="1F1A62"/>
                </a:solidFill>
                <a:latin typeface="Helvetica" pitchFamily="2" charset="0"/>
              </a:rPr>
              <a:t>Skippable in-stream ads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D9986D-C1A1-DE3A-4AFF-CBEECEDE95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69CF34-C82C-7B70-0386-5542C98D33C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AAF6BE-55A6-D969-A5D1-DEB555FD783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23CC5-32BD-7401-DCC9-92EDCFEA040A}"/>
              </a:ext>
            </a:extLst>
          </p:cNvPr>
          <p:cNvSpPr txBox="1"/>
          <p:nvPr/>
        </p:nvSpPr>
        <p:spPr>
          <a:xfrm>
            <a:off x="50790" y="84121"/>
            <a:ext cx="905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9050">
                  <a:solidFill>
                    <a:srgbClr val="ED3C8D"/>
                  </a:solidFill>
                </a:ln>
                <a:solidFill>
                  <a:srgbClr val="1B1464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lt"/>
              </a:rPr>
              <a:t>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079751-E600-82B8-8A9C-667BD89FE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698" y="1969241"/>
            <a:ext cx="7289810" cy="4262480"/>
          </a:xfrm>
          <a:prstGeom prst="rect">
            <a:avLst/>
          </a:prstGeom>
          <a:ln w="38100">
            <a:solidFill>
              <a:srgbClr val="1F1A6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9A6745-2437-3844-4BF6-42352228A8F5}"/>
              </a:ext>
            </a:extLst>
          </p:cNvPr>
          <p:cNvSpPr/>
          <p:nvPr/>
        </p:nvSpPr>
        <p:spPr>
          <a:xfrm>
            <a:off x="2725750" y="3521861"/>
            <a:ext cx="1721258" cy="248356"/>
          </a:xfrm>
          <a:prstGeom prst="rect">
            <a:avLst/>
          </a:prstGeom>
          <a:noFill/>
          <a:ln w="38100">
            <a:solidFill>
              <a:srgbClr val="E84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87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9B3279-79C3-D562-DBFB-7AB4F0D63070}"/>
              </a:ext>
            </a:extLst>
          </p:cNvPr>
          <p:cNvSpPr txBox="1"/>
          <p:nvPr/>
        </p:nvSpPr>
        <p:spPr>
          <a:xfrm>
            <a:off x="236166" y="3025517"/>
            <a:ext cx="6952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white"/>
                </a:solidFill>
                <a:latin typeface="Helvetica" pitchFamily="2" charset="0"/>
              </a:rPr>
              <a:t>Campaign Findings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8E6F48-A8DF-2DA8-BD37-2C8B56A02E75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466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21A5DC-ABAD-7A78-2B80-092611743E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9616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20A2B2-91B8-638D-D32B-64C2C195B6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B61641-413A-A2CC-6819-30F26FE05039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A36C5F-2C2A-6A25-03E9-8F2922BE0112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1BAF7F-12EE-8301-9D4C-BA83BBFF4067}"/>
              </a:ext>
            </a:extLst>
          </p:cNvPr>
          <p:cNvSpPr txBox="1"/>
          <p:nvPr/>
        </p:nvSpPr>
        <p:spPr>
          <a:xfrm>
            <a:off x="4722395" y="2127486"/>
            <a:ext cx="6241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+mn-cs"/>
              </a:rPr>
              <a:t>5 examples </a:t>
            </a:r>
            <a:r>
              <a:rPr kumimoji="0" lang="en-US" b="1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+mn-cs"/>
              </a:rPr>
              <a:t>of placements on “M</a:t>
            </a:r>
            <a:r>
              <a:rPr lang="en-US" b="1" err="1">
                <a:solidFill>
                  <a:srgbClr val="1F1A62"/>
                </a:solidFill>
                <a:latin typeface="Helvetica" panose="020B0403020202020204" pitchFamily="34" charset="0"/>
                <a:ea typeface="Calibri" panose="020F0502020204030204" pitchFamily="34" charset="0"/>
              </a:rPr>
              <a:t>ade</a:t>
            </a:r>
            <a:r>
              <a:rPr lang="en-US" b="1">
                <a:solidFill>
                  <a:srgbClr val="1F1A62"/>
                </a:solidFill>
                <a:latin typeface="Helvetica" panose="020B0403020202020204" pitchFamily="34" charset="0"/>
                <a:ea typeface="Calibri" panose="020F0502020204030204" pitchFamily="34" charset="0"/>
              </a:rPr>
              <a:t> for Kid’s” channels being served behaviorally targeted ads  </a:t>
            </a:r>
            <a:endParaRPr lang="en-US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674917-02E7-C436-F1AA-B8F299775134}"/>
              </a:ext>
            </a:extLst>
          </p:cNvPr>
          <p:cNvSpPr/>
          <p:nvPr/>
        </p:nvSpPr>
        <p:spPr>
          <a:xfrm>
            <a:off x="248980" y="231183"/>
            <a:ext cx="119430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In our analysis of the ‘Campaign Placement Report’ </a:t>
            </a:r>
            <a:r>
              <a:rPr lang="en-US" sz="2600" b="1">
                <a:solidFill>
                  <a:srgbClr val="E84A99"/>
                </a:solidFill>
                <a:latin typeface="Helvetica" pitchFamily="2" charset="0"/>
              </a:rPr>
              <a:t>more than 25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placements to “Made for Kid’s” channels were observed in campaign designed not to reach kids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7F1EDB-197A-1BBD-C403-0F94E0F9F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71" y="1805475"/>
            <a:ext cx="3220510" cy="1412931"/>
          </a:xfrm>
          <a:prstGeom prst="rect">
            <a:avLst/>
          </a:prstGeom>
          <a:ln w="38100">
            <a:solidFill>
              <a:srgbClr val="E84A99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16EDE48-662F-CD0D-F4F4-F3FF36C6E2B2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737826" y="3218406"/>
            <a:ext cx="1337096" cy="590360"/>
          </a:xfrm>
          <a:prstGeom prst="straightConnector1">
            <a:avLst/>
          </a:prstGeom>
          <a:ln w="12700">
            <a:solidFill>
              <a:srgbClr val="E84A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57A605-DC93-6DE2-99D7-7B20FD8B3C68}"/>
              </a:ext>
            </a:extLst>
          </p:cNvPr>
          <p:cNvSpPr txBox="1"/>
          <p:nvPr/>
        </p:nvSpPr>
        <p:spPr>
          <a:xfrm>
            <a:off x="127571" y="3904396"/>
            <a:ext cx="2768595" cy="2308324"/>
          </a:xfrm>
          <a:prstGeom prst="rect">
            <a:avLst/>
          </a:prstGeom>
          <a:solidFill>
            <a:schemeClr val="bg1"/>
          </a:solidFill>
          <a:ln w="38100">
            <a:solidFill>
              <a:srgbClr val="E84A99"/>
            </a:solidFill>
          </a:ln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1F1A62"/>
                </a:solidFill>
                <a:latin typeface="Helvetica" panose="020B0403020202020204" pitchFamily="34" charset="0"/>
                <a:ea typeface="Calibri" panose="020F0502020204030204" pitchFamily="34" charset="0"/>
              </a:rPr>
              <a:t>One of the channels included is “Peekaboo </a:t>
            </a:r>
            <a:r>
              <a:rPr lang="en-US" sz="1800" b="1" err="1">
                <a:solidFill>
                  <a:srgbClr val="1F1A62"/>
                </a:solidFill>
                <a:latin typeface="Helvetica" panose="020B0403020202020204" pitchFamily="34" charset="0"/>
                <a:ea typeface="Calibri" panose="020F0502020204030204" pitchFamily="34" charset="0"/>
              </a:rPr>
              <a:t>Kidz</a:t>
            </a:r>
            <a:r>
              <a:rPr lang="en-US" sz="1800" b="1">
                <a:solidFill>
                  <a:srgbClr val="1F1A62"/>
                </a:solidFill>
                <a:latin typeface="Helvetica" panose="020B0403020202020204" pitchFamily="34" charset="0"/>
                <a:ea typeface="Calibri" panose="020F0502020204030204" pitchFamily="34" charset="0"/>
              </a:rPr>
              <a:t>”, which describes itself as </a:t>
            </a:r>
            <a:r>
              <a:rPr lang="en-US" sz="1800" b="1">
                <a:solidFill>
                  <a:srgbClr val="E84A99"/>
                </a:solidFill>
                <a:latin typeface="Helvetica" panose="020B0403020202020204" pitchFamily="34" charset="0"/>
                <a:ea typeface="Calibri" panose="020F0502020204030204" pitchFamily="34" charset="0"/>
              </a:rPr>
              <a:t>“</a:t>
            </a:r>
            <a:r>
              <a:rPr lang="en-US" sz="1800" b="1">
                <a:solidFill>
                  <a:srgbClr val="E84A99"/>
                </a:solidFill>
                <a:latin typeface="Helvetica" panose="020B0403020202020204" pitchFamily="34" charset="0"/>
              </a:rPr>
              <a:t>Specially designed for kids as they explore the World of Kids Educational Videos”</a:t>
            </a:r>
            <a:endParaRPr lang="en-US">
              <a:solidFill>
                <a:srgbClr val="E84A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3C4F2E-9BDB-DB64-5CB5-EC0249D01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295" y="2921404"/>
            <a:ext cx="8167256" cy="19237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9B68D6-2BCD-3525-204F-817345CDE5DB}"/>
              </a:ext>
            </a:extLst>
          </p:cNvPr>
          <p:cNvSpPr/>
          <p:nvPr/>
        </p:nvSpPr>
        <p:spPr>
          <a:xfrm>
            <a:off x="3759294" y="2921404"/>
            <a:ext cx="1572727" cy="1923728"/>
          </a:xfrm>
          <a:prstGeom prst="rect">
            <a:avLst/>
          </a:prstGeom>
          <a:noFill/>
          <a:ln w="38100">
            <a:solidFill>
              <a:srgbClr val="E84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6"/>
            <a:extLst>
              <a:ext uri="{FF2B5EF4-FFF2-40B4-BE49-F238E27FC236}">
                <a16:creationId xmlns:a16="http://schemas.microsoft.com/office/drawing/2014/main" id="{32E71C96-003E-74BD-8F46-BC0B0D084166}"/>
              </a:ext>
            </a:extLst>
          </p:cNvPr>
          <p:cNvSpPr/>
          <p:nvPr/>
        </p:nvSpPr>
        <p:spPr>
          <a:xfrm>
            <a:off x="3118026" y="3370929"/>
            <a:ext cx="546265" cy="223295"/>
          </a:xfrm>
          <a:prstGeom prst="rect">
            <a:avLst/>
          </a:prstGeom>
          <a:solidFill>
            <a:srgbClr val="E84A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Helvetica" pitchFamily="2" charset="0"/>
              </a:rPr>
              <a:t>Link</a:t>
            </a:r>
          </a:p>
        </p:txBody>
      </p:sp>
      <p:sp>
        <p:nvSpPr>
          <p:cNvPr id="12" name="Rectangle 11">
            <a:hlinkClick r:id="rId7"/>
            <a:extLst>
              <a:ext uri="{FF2B5EF4-FFF2-40B4-BE49-F238E27FC236}">
                <a16:creationId xmlns:a16="http://schemas.microsoft.com/office/drawing/2014/main" id="{1D0F3FB2-10E6-78BF-A713-F3C0770479B7}"/>
              </a:ext>
            </a:extLst>
          </p:cNvPr>
          <p:cNvSpPr/>
          <p:nvPr/>
        </p:nvSpPr>
        <p:spPr>
          <a:xfrm>
            <a:off x="3118025" y="3659255"/>
            <a:ext cx="546265" cy="223295"/>
          </a:xfrm>
          <a:prstGeom prst="rect">
            <a:avLst/>
          </a:prstGeom>
          <a:solidFill>
            <a:srgbClr val="E84A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Helvetica" pitchFamily="2" charset="0"/>
              </a:rPr>
              <a:t>Link</a:t>
            </a:r>
          </a:p>
        </p:txBody>
      </p:sp>
      <p:sp>
        <p:nvSpPr>
          <p:cNvPr id="15" name="Rectangle 14">
            <a:hlinkClick r:id="rId8"/>
            <a:extLst>
              <a:ext uri="{FF2B5EF4-FFF2-40B4-BE49-F238E27FC236}">
                <a16:creationId xmlns:a16="http://schemas.microsoft.com/office/drawing/2014/main" id="{45BA2469-ABBE-99D4-9F6F-C384165A7388}"/>
              </a:ext>
            </a:extLst>
          </p:cNvPr>
          <p:cNvSpPr/>
          <p:nvPr/>
        </p:nvSpPr>
        <p:spPr>
          <a:xfrm>
            <a:off x="3118025" y="3929710"/>
            <a:ext cx="546265" cy="223295"/>
          </a:xfrm>
          <a:prstGeom prst="rect">
            <a:avLst/>
          </a:prstGeom>
          <a:solidFill>
            <a:srgbClr val="E84A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Helvetica" pitchFamily="2" charset="0"/>
              </a:rPr>
              <a:t>Link</a:t>
            </a:r>
          </a:p>
        </p:txBody>
      </p:sp>
      <p:sp>
        <p:nvSpPr>
          <p:cNvPr id="16" name="Rectangle 15">
            <a:hlinkClick r:id="rId9"/>
            <a:extLst>
              <a:ext uri="{FF2B5EF4-FFF2-40B4-BE49-F238E27FC236}">
                <a16:creationId xmlns:a16="http://schemas.microsoft.com/office/drawing/2014/main" id="{DBB4EF7E-CBFD-81FD-A833-3CC5BC0AA674}"/>
              </a:ext>
            </a:extLst>
          </p:cNvPr>
          <p:cNvSpPr/>
          <p:nvPr/>
        </p:nvSpPr>
        <p:spPr>
          <a:xfrm>
            <a:off x="3118025" y="4200165"/>
            <a:ext cx="546265" cy="223295"/>
          </a:xfrm>
          <a:prstGeom prst="rect">
            <a:avLst/>
          </a:prstGeom>
          <a:solidFill>
            <a:srgbClr val="E84A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Helvetica" pitchFamily="2" charset="0"/>
              </a:rPr>
              <a:t>Link</a:t>
            </a:r>
          </a:p>
        </p:txBody>
      </p:sp>
      <p:sp>
        <p:nvSpPr>
          <p:cNvPr id="18" name="Rectangle 17">
            <a:hlinkClick r:id="rId10"/>
            <a:extLst>
              <a:ext uri="{FF2B5EF4-FFF2-40B4-BE49-F238E27FC236}">
                <a16:creationId xmlns:a16="http://schemas.microsoft.com/office/drawing/2014/main" id="{00F8407A-E5BD-9A2B-42D2-75B7506E0CF0}"/>
              </a:ext>
            </a:extLst>
          </p:cNvPr>
          <p:cNvSpPr/>
          <p:nvPr/>
        </p:nvSpPr>
        <p:spPr>
          <a:xfrm>
            <a:off x="3116847" y="4519163"/>
            <a:ext cx="546265" cy="223295"/>
          </a:xfrm>
          <a:prstGeom prst="rect">
            <a:avLst/>
          </a:prstGeom>
          <a:solidFill>
            <a:srgbClr val="E84A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Helvetica" pitchFamily="2" charset="0"/>
              </a:rPr>
              <a:t>Link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35CBDF-3C32-A781-C0F5-E50243823F19}"/>
              </a:ext>
            </a:extLst>
          </p:cNvPr>
          <p:cNvSpPr txBox="1"/>
          <p:nvPr/>
        </p:nvSpPr>
        <p:spPr>
          <a:xfrm>
            <a:off x="10271297" y="4884997"/>
            <a:ext cx="1899184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i="1">
                <a:solidFill>
                  <a:srgbClr val="1F1A62"/>
                </a:solidFill>
                <a:latin typeface="Helvetica"/>
                <a:cs typeface="Helvetica"/>
              </a:rPr>
              <a:t>*763 total campaign placements</a:t>
            </a:r>
            <a:endParaRPr lang="en-US" sz="800">
              <a:solidFill>
                <a:srgbClr val="1F1A6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05096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1A4746-2C68-B098-B7D5-3621E3FF4BF1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AF53BF-8CD0-678F-1B9D-666F84318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317" y="2133971"/>
            <a:ext cx="6106886" cy="3886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D0EF36-D4D8-84C5-32A3-42E19B6A3F97}"/>
              </a:ext>
            </a:extLst>
          </p:cNvPr>
          <p:cNvSpPr/>
          <p:nvPr/>
        </p:nvSpPr>
        <p:spPr>
          <a:xfrm>
            <a:off x="4668328" y="5403272"/>
            <a:ext cx="4255027" cy="274843"/>
          </a:xfrm>
          <a:prstGeom prst="rect">
            <a:avLst/>
          </a:prstGeom>
          <a:noFill/>
          <a:ln w="38100">
            <a:solidFill>
              <a:srgbClr val="E84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92878F-C271-1B47-CB1A-EC56E4680721}"/>
              </a:ext>
            </a:extLst>
          </p:cNvPr>
          <p:cNvSpPr txBox="1"/>
          <p:nvPr/>
        </p:nvSpPr>
        <p:spPr>
          <a:xfrm>
            <a:off x="178130" y="338100"/>
            <a:ext cx="1167601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 our analysis of the </a:t>
            </a:r>
            <a:r>
              <a:rPr lang="en-US" sz="2600" b="1" i="0">
                <a:solidFill>
                  <a:srgbClr val="1F1A62"/>
                </a:solidFill>
                <a:latin typeface="Helvetica" pitchFamily="2" charset="0"/>
              </a:rPr>
              <a:t>‘C</a:t>
            </a:r>
            <a:r>
              <a:rPr kumimoji="0" lang="en-US" sz="2600" b="1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ampaign</a:t>
            </a: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Demographics </a:t>
            </a: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R</a:t>
            </a:r>
            <a:r>
              <a:rPr kumimoji="0" lang="en-US" sz="2600" b="1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eport</a:t>
            </a: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all 1,200+ impressions were delivered to ‘Not Parents’ or ‘Unknown’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457FA4-0668-CAF3-2513-8CE6F16495B4}"/>
              </a:ext>
            </a:extLst>
          </p:cNvPr>
          <p:cNvSpPr txBox="1"/>
          <p:nvPr/>
        </p:nvSpPr>
        <p:spPr>
          <a:xfrm>
            <a:off x="816954" y="2635197"/>
            <a:ext cx="2699131" cy="2308324"/>
          </a:xfrm>
          <a:prstGeom prst="rect">
            <a:avLst/>
          </a:prstGeom>
          <a:solidFill>
            <a:schemeClr val="bg1"/>
          </a:solidFill>
          <a:ln w="38100">
            <a:solidFill>
              <a:srgbClr val="E84A99"/>
            </a:solidFill>
          </a:ln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1F1A62"/>
                </a:solidFill>
                <a:latin typeface="Helvetica"/>
                <a:cs typeface="Helvetica"/>
              </a:rPr>
              <a:t>The absence of impressions served to ‘Parents’ confirms that </a:t>
            </a:r>
            <a:r>
              <a:rPr lang="en-US" sz="1800" b="1">
                <a:solidFill>
                  <a:srgbClr val="E84A99"/>
                </a:solidFill>
                <a:latin typeface="Helvetica"/>
                <a:cs typeface="Helvetica"/>
              </a:rPr>
              <a:t>co-viewing with children is not a viable reason for ads being served on “Made for Kids” channels</a:t>
            </a:r>
            <a:endParaRPr lang="en-US">
              <a:solidFill>
                <a:srgbClr val="E84A9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AF5342-AFF9-64DB-E206-BA42506E3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FF139A-E211-DC5E-C5D7-3FE46EDC5FC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EE92C0-009B-089C-8792-522798198FC6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400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9B3279-79C3-D562-DBFB-7AB4F0D63070}"/>
              </a:ext>
            </a:extLst>
          </p:cNvPr>
          <p:cNvSpPr txBox="1"/>
          <p:nvPr/>
        </p:nvSpPr>
        <p:spPr>
          <a:xfrm>
            <a:off x="236166" y="3025517"/>
            <a:ext cx="6952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white"/>
                </a:solidFill>
                <a:latin typeface="Helvetica" pitchFamily="2" charset="0"/>
              </a:rPr>
              <a:t>Why this Matters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8E6F48-A8DF-2DA8-BD37-2C8B56A02E75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745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1CA8EF-9647-04C0-12EF-9C1BCD8416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" y="1696163"/>
            <a:ext cx="1219200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FBE412-EBC6-D945-E236-C8BB45484701}"/>
              </a:ext>
            </a:extLst>
          </p:cNvPr>
          <p:cNvSpPr/>
          <p:nvPr/>
        </p:nvSpPr>
        <p:spPr>
          <a:xfrm>
            <a:off x="4294846" y="3848573"/>
            <a:ext cx="3516651" cy="1622254"/>
          </a:xfrm>
          <a:prstGeom prst="rect">
            <a:avLst/>
          </a:prstGeom>
          <a:solidFill>
            <a:schemeClr val="bg1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hlinkClick r:id="rId4"/>
            <a:extLst>
              <a:ext uri="{FF2B5EF4-FFF2-40B4-BE49-F238E27FC236}">
                <a16:creationId xmlns:a16="http://schemas.microsoft.com/office/drawing/2014/main" id="{30189A44-1FC0-078A-8763-17B3E95FAD72}"/>
              </a:ext>
            </a:extLst>
          </p:cNvPr>
          <p:cNvSpPr txBox="1"/>
          <p:nvPr/>
        </p:nvSpPr>
        <p:spPr>
          <a:xfrm>
            <a:off x="4321664" y="4067772"/>
            <a:ext cx="351665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rgbClr val="1F1A62"/>
                </a:solidFill>
                <a:effectLst/>
                <a:latin typeface="Helvetica"/>
                <a:cs typeface="Helvetica"/>
              </a:rPr>
              <a:t>“Children’s privacy advocates are urging federal regulators to consider issuing a massive fine ‘</a:t>
            </a:r>
            <a:r>
              <a:rPr lang="en-US" sz="1600">
                <a:solidFill>
                  <a:srgbClr val="E84A99"/>
                </a:solidFill>
                <a:effectLst/>
                <a:latin typeface="Helvetica"/>
                <a:cs typeface="Helvetica"/>
              </a:rPr>
              <a:t>upwards of tens of billions of dollars</a:t>
            </a:r>
            <a:r>
              <a:rPr lang="en-US" sz="1600">
                <a:solidFill>
                  <a:srgbClr val="1F1A62"/>
                </a:solidFill>
                <a:effectLst/>
                <a:latin typeface="Helvetica"/>
                <a:cs typeface="Helvetica"/>
              </a:rPr>
              <a:t>’… 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94A52-6974-E3C3-67B7-3B6BDE7F7C97}"/>
              </a:ext>
            </a:extLst>
          </p:cNvPr>
          <p:cNvSpPr txBox="1"/>
          <p:nvPr/>
        </p:nvSpPr>
        <p:spPr>
          <a:xfrm>
            <a:off x="536765" y="2885100"/>
            <a:ext cx="28603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Federal Investigations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B4EBF-88E0-2878-AFEF-ADFAE76E084B}"/>
              </a:ext>
            </a:extLst>
          </p:cNvPr>
          <p:cNvSpPr txBox="1"/>
          <p:nvPr/>
        </p:nvSpPr>
        <p:spPr>
          <a:xfrm>
            <a:off x="3873373" y="2936095"/>
            <a:ext cx="435959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Massive</a:t>
            </a:r>
          </a:p>
          <a:p>
            <a:pPr algn="ctr"/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Fines</a:t>
            </a:r>
            <a:endParaRPr lang="en-US" sz="2600" b="1">
              <a:solidFill>
                <a:srgbClr val="1F1A62"/>
              </a:solidFill>
              <a:latin typeface="Helvetica" pitchFamily="2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1C707E-0CD5-4DA8-C1F7-14CA3B8BCC40}"/>
              </a:ext>
            </a:extLst>
          </p:cNvPr>
          <p:cNvSpPr txBox="1"/>
          <p:nvPr/>
        </p:nvSpPr>
        <p:spPr>
          <a:xfrm>
            <a:off x="8109192" y="2901131"/>
            <a:ext cx="435959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Ad Waste &amp; </a:t>
            </a:r>
          </a:p>
          <a:p>
            <a:pPr algn="ctr"/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Brand Risk</a:t>
            </a:r>
            <a:endParaRPr lang="en-US" sz="2600" b="1">
              <a:solidFill>
                <a:srgbClr val="1F1A62"/>
              </a:solidFill>
              <a:latin typeface="Helvetica" pitchFamily="2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5" name="Graphic 14" descr="Court outline">
            <a:extLst>
              <a:ext uri="{FF2B5EF4-FFF2-40B4-BE49-F238E27FC236}">
                <a16:creationId xmlns:a16="http://schemas.microsoft.com/office/drawing/2014/main" id="{2A7E7B13-240C-703B-4798-A48917608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8582" y="1994125"/>
            <a:ext cx="914400" cy="914400"/>
          </a:xfrm>
          <a:prstGeom prst="rect">
            <a:avLst/>
          </a:prstGeom>
        </p:spPr>
      </p:pic>
      <p:pic>
        <p:nvPicPr>
          <p:cNvPr id="17" name="Graphic 16" descr="Money outline">
            <a:extLst>
              <a:ext uri="{FF2B5EF4-FFF2-40B4-BE49-F238E27FC236}">
                <a16:creationId xmlns:a16="http://schemas.microsoft.com/office/drawing/2014/main" id="{01A110F4-B2DF-5B7C-5CA4-E258FD6C2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95972" y="2011767"/>
            <a:ext cx="914400" cy="914400"/>
          </a:xfrm>
          <a:prstGeom prst="rect">
            <a:avLst/>
          </a:prstGeom>
        </p:spPr>
      </p:pic>
      <p:pic>
        <p:nvPicPr>
          <p:cNvPr id="19" name="Graphic 18" descr="Downward trend graph outline">
            <a:extLst>
              <a:ext uri="{FF2B5EF4-FFF2-40B4-BE49-F238E27FC236}">
                <a16:creationId xmlns:a16="http://schemas.microsoft.com/office/drawing/2014/main" id="{5F2D515C-69B6-3264-7FF0-7404574386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59018" y="1931238"/>
            <a:ext cx="914400" cy="914400"/>
          </a:xfrm>
          <a:prstGeom prst="rect">
            <a:avLst/>
          </a:prstGeom>
        </p:spPr>
      </p:pic>
      <p:sp>
        <p:nvSpPr>
          <p:cNvPr id="24" name="Rectangle 23">
            <a:hlinkClick r:id="rId11"/>
            <a:extLst>
              <a:ext uri="{FF2B5EF4-FFF2-40B4-BE49-F238E27FC236}">
                <a16:creationId xmlns:a16="http://schemas.microsoft.com/office/drawing/2014/main" id="{9DB41CB7-F5F8-1362-3942-761CDC8B2A25}"/>
              </a:ext>
            </a:extLst>
          </p:cNvPr>
          <p:cNvSpPr/>
          <p:nvPr/>
        </p:nvSpPr>
        <p:spPr>
          <a:xfrm>
            <a:off x="197492" y="3835548"/>
            <a:ext cx="3556580" cy="1632247"/>
          </a:xfrm>
          <a:prstGeom prst="rect">
            <a:avLst/>
          </a:prstGeom>
          <a:solidFill>
            <a:schemeClr val="bg1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9A4B56-A110-66DB-3A87-DB0A9690AF73}"/>
              </a:ext>
            </a:extLst>
          </p:cNvPr>
          <p:cNvSpPr txBox="1"/>
          <p:nvPr/>
        </p:nvSpPr>
        <p:spPr>
          <a:xfrm>
            <a:off x="256400" y="4097462"/>
            <a:ext cx="3395048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rgbClr val="1F1A62"/>
                </a:solidFill>
                <a:latin typeface="Helvetica"/>
                <a:cs typeface="Helvetica"/>
              </a:rPr>
              <a:t>“</a:t>
            </a:r>
            <a:r>
              <a:rPr lang="en-US" sz="1600">
                <a:solidFill>
                  <a:srgbClr val="E84A99"/>
                </a:solidFill>
                <a:latin typeface="Helvetica"/>
                <a:cs typeface="Helvetica"/>
              </a:rPr>
              <a:t>United States senators sent a letter to the F.T.C</a:t>
            </a:r>
            <a:r>
              <a:rPr lang="en-US" sz="1600">
                <a:solidFill>
                  <a:srgbClr val="1F1A62"/>
                </a:solidFill>
                <a:latin typeface="Helvetica"/>
                <a:cs typeface="Helvetica"/>
              </a:rPr>
              <a:t>., urging it to investigate whether Google and YouTube had violated COPPA.”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D165E2-77C2-727D-F96F-ADACA591B75F}"/>
              </a:ext>
            </a:extLst>
          </p:cNvPr>
          <p:cNvSpPr/>
          <p:nvPr/>
        </p:nvSpPr>
        <p:spPr>
          <a:xfrm>
            <a:off x="197492" y="456229"/>
            <a:ext cx="1179701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is the potential impact of personalized campaigns targeted at adults – not kids – running on “Made for Kids” YouTube channels?</a:t>
            </a:r>
          </a:p>
        </p:txBody>
      </p:sp>
      <p:sp>
        <p:nvSpPr>
          <p:cNvPr id="26" name="Rectangle 25">
            <a:hlinkClick r:id="rId12"/>
            <a:extLst>
              <a:ext uri="{FF2B5EF4-FFF2-40B4-BE49-F238E27FC236}">
                <a16:creationId xmlns:a16="http://schemas.microsoft.com/office/drawing/2014/main" id="{DC814C62-0317-C499-029A-7FB5949FBD20}"/>
              </a:ext>
            </a:extLst>
          </p:cNvPr>
          <p:cNvSpPr/>
          <p:nvPr/>
        </p:nvSpPr>
        <p:spPr>
          <a:xfrm>
            <a:off x="8405908" y="3855086"/>
            <a:ext cx="3516651" cy="1618033"/>
          </a:xfrm>
          <a:prstGeom prst="rect">
            <a:avLst/>
          </a:prstGeom>
          <a:solidFill>
            <a:schemeClr val="bg1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909E60-3EA1-9FB2-ECC0-104FEF236D72}"/>
              </a:ext>
            </a:extLst>
          </p:cNvPr>
          <p:cNvSpPr txBox="1"/>
          <p:nvPr/>
        </p:nvSpPr>
        <p:spPr>
          <a:xfrm>
            <a:off x="384633" y="5523420"/>
            <a:ext cx="318435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1">
                <a:solidFill>
                  <a:srgbClr val="1F1A62"/>
                </a:solidFill>
                <a:latin typeface="Helvetica"/>
              </a:rPr>
              <a:t>New York Times</a:t>
            </a:r>
            <a:r>
              <a:rPr lang="en-US" sz="1200">
                <a:solidFill>
                  <a:srgbClr val="1F1A62"/>
                </a:solidFill>
                <a:latin typeface="Helvetica"/>
                <a:cs typeface="Helvetica"/>
              </a:rPr>
              <a:t>​,</a:t>
            </a:r>
            <a:r>
              <a:rPr lang="en-US" sz="1600">
                <a:solidFill>
                  <a:srgbClr val="1F1A62"/>
                </a:solidFill>
                <a:latin typeface="Helvetica"/>
                <a:cs typeface="Helvetica"/>
              </a:rPr>
              <a:t> </a:t>
            </a:r>
            <a:r>
              <a:rPr lang="en-US" sz="1200">
                <a:solidFill>
                  <a:srgbClr val="1F1A62"/>
                </a:solidFill>
                <a:latin typeface="Helvetica"/>
                <a:cs typeface="Helvetica"/>
              </a:rPr>
              <a:t>"</a:t>
            </a:r>
            <a:r>
              <a:rPr lang="en-US" sz="1200" i="1">
                <a:solidFill>
                  <a:srgbClr val="1F1A62"/>
                </a:solidFill>
                <a:latin typeface="Helvetica"/>
                <a:cs typeface="Helvetica"/>
              </a:rPr>
              <a:t>YouTube Ads May Have Led to Online Tracking of Children, Research Says" , 8/17/23</a:t>
            </a:r>
            <a:endParaRPr lang="en-US" sz="1200">
              <a:solidFill>
                <a:srgbClr val="1F1A62"/>
              </a:solidFill>
              <a:latin typeface="Helvetica"/>
              <a:cs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A09780-D74D-89E0-D140-E6753EE50260}"/>
              </a:ext>
            </a:extLst>
          </p:cNvPr>
          <p:cNvSpPr txBox="1"/>
          <p:nvPr/>
        </p:nvSpPr>
        <p:spPr>
          <a:xfrm>
            <a:off x="4587628" y="5606886"/>
            <a:ext cx="30167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1">
                <a:solidFill>
                  <a:srgbClr val="1F1A62"/>
                </a:solidFill>
                <a:latin typeface="Helvetica"/>
              </a:rPr>
              <a:t>Washington Post,</a:t>
            </a:r>
            <a:r>
              <a:rPr lang="en-US" sz="1200">
                <a:solidFill>
                  <a:srgbClr val="1F1A62"/>
                </a:solidFill>
                <a:latin typeface="Helvetica"/>
                <a:cs typeface="Helvetica"/>
              </a:rPr>
              <a:t>​ "YouTube faces fresh complaint over its children’s privacy practices", 8/23/23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C9D452-19B0-57D9-AEF9-88AF1C6E5F3F}"/>
              </a:ext>
            </a:extLst>
          </p:cNvPr>
          <p:cNvSpPr txBox="1"/>
          <p:nvPr/>
        </p:nvSpPr>
        <p:spPr>
          <a:xfrm>
            <a:off x="8426939" y="5606887"/>
            <a:ext cx="358335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1" err="1">
                <a:solidFill>
                  <a:srgbClr val="1F1A62"/>
                </a:solidFill>
                <a:latin typeface="Helvetica"/>
              </a:rPr>
              <a:t>AdExchanger</a:t>
            </a:r>
            <a:r>
              <a:rPr lang="en-US" sz="1200" i="1">
                <a:solidFill>
                  <a:srgbClr val="1F1A62"/>
                </a:solidFill>
                <a:latin typeface="Helvetica"/>
              </a:rPr>
              <a:t>,</a:t>
            </a:r>
            <a:r>
              <a:rPr lang="en-US" sz="1200">
                <a:solidFill>
                  <a:srgbClr val="1F1A62"/>
                </a:solidFill>
                <a:latin typeface="Helvetica"/>
                <a:cs typeface="Helvetica"/>
              </a:rPr>
              <a:t>​ "</a:t>
            </a:r>
            <a:r>
              <a:rPr lang="en-US" sz="1200">
                <a:solidFill>
                  <a:srgbClr val="1F1A62"/>
                </a:solidFill>
                <a:latin typeface="Helvetica"/>
                <a:cs typeface="Arial"/>
              </a:rPr>
              <a:t>Adalytics Claps Back With Evidence Of Behaviorally Targeted Ads Served In Kids Content On YouTube", 8/23/23</a:t>
            </a:r>
            <a:endParaRPr lang="en-US" sz="1200">
              <a:solidFill>
                <a:srgbClr val="1F1A62"/>
              </a:solidFill>
              <a:latin typeface="Helvetica"/>
              <a:cs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E80C57-F93E-E686-92D2-58CB51A58697}"/>
              </a:ext>
            </a:extLst>
          </p:cNvPr>
          <p:cNvSpPr txBox="1"/>
          <p:nvPr/>
        </p:nvSpPr>
        <p:spPr>
          <a:xfrm>
            <a:off x="8357388" y="4032813"/>
            <a:ext cx="363711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1F1A62"/>
                </a:solidFill>
                <a:latin typeface="Helvetica"/>
                <a:cs typeface="Helvetica"/>
              </a:rPr>
              <a:t>“It doesn’t just lead to </a:t>
            </a:r>
            <a:r>
              <a:rPr lang="en-US" sz="1600">
                <a:solidFill>
                  <a:srgbClr val="E84A99"/>
                </a:solidFill>
                <a:latin typeface="Helvetica"/>
                <a:cs typeface="Helvetica"/>
              </a:rPr>
              <a:t>wasted ad investments</a:t>
            </a:r>
            <a:r>
              <a:rPr lang="en-US" sz="1600">
                <a:solidFill>
                  <a:srgbClr val="1F1A62"/>
                </a:solidFill>
                <a:latin typeface="Helvetica"/>
                <a:cs typeface="Helvetica"/>
              </a:rPr>
              <a:t>, but also inadvertent exposure to serious compliance and </a:t>
            </a:r>
            <a:r>
              <a:rPr lang="en-US" sz="1600">
                <a:solidFill>
                  <a:srgbClr val="E84A99"/>
                </a:solidFill>
                <a:latin typeface="Helvetica"/>
                <a:cs typeface="Helvetica"/>
              </a:rPr>
              <a:t>brand reputation risks</a:t>
            </a:r>
            <a:r>
              <a:rPr lang="en-US" sz="1600">
                <a:solidFill>
                  <a:srgbClr val="1F1A62"/>
                </a:solidFill>
                <a:latin typeface="Helvetica"/>
                <a:cs typeface="Helvetica"/>
              </a:rPr>
              <a:t>…”</a:t>
            </a:r>
          </a:p>
          <a:p>
            <a:pPr algn="ctr"/>
            <a:endParaRPr lang="en-US" sz="1050">
              <a:solidFill>
                <a:srgbClr val="1F1A62"/>
              </a:solidFill>
              <a:latin typeface="Helvetica"/>
              <a:cs typeface="Helvetica"/>
            </a:endParaRPr>
          </a:p>
          <a:p>
            <a:pPr algn="ctr"/>
            <a:r>
              <a:rPr lang="en-US" sz="1050">
                <a:solidFill>
                  <a:srgbClr val="1F1A62"/>
                </a:solidFill>
                <a:latin typeface="Helvetica"/>
                <a:cs typeface="Helvetica"/>
              </a:rPr>
              <a:t>Ruben </a:t>
            </a:r>
            <a:r>
              <a:rPr lang="en-US" sz="1050" err="1">
                <a:solidFill>
                  <a:srgbClr val="1F1A62"/>
                </a:solidFill>
                <a:latin typeface="Helvetica"/>
                <a:cs typeface="Helvetica"/>
              </a:rPr>
              <a:t>Schreurs</a:t>
            </a:r>
            <a:r>
              <a:rPr lang="en-US" sz="1050">
                <a:solidFill>
                  <a:srgbClr val="1F1A62"/>
                </a:solidFill>
                <a:latin typeface="Helvetica"/>
                <a:cs typeface="Helvetica"/>
              </a:rPr>
              <a:t>, Chief Strategy Officer at </a:t>
            </a:r>
            <a:r>
              <a:rPr lang="en-US" sz="1050" err="1">
                <a:solidFill>
                  <a:srgbClr val="1F1A62"/>
                </a:solidFill>
                <a:latin typeface="Helvetica"/>
                <a:cs typeface="Helvetica"/>
              </a:rPr>
              <a:t>Ebiquity</a:t>
            </a:r>
            <a:endParaRPr lang="en-US" sz="1050">
              <a:solidFill>
                <a:srgbClr val="1F1A62"/>
              </a:solidFill>
              <a:latin typeface="Helvetica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3509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1CA8EF-9647-04C0-12EF-9C1BCD8416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" y="1696163"/>
            <a:ext cx="1219200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FBE412-EBC6-D945-E236-C8BB45484701}"/>
              </a:ext>
            </a:extLst>
          </p:cNvPr>
          <p:cNvSpPr/>
          <p:nvPr/>
        </p:nvSpPr>
        <p:spPr>
          <a:xfrm>
            <a:off x="4294846" y="3848573"/>
            <a:ext cx="3516651" cy="1622254"/>
          </a:xfrm>
          <a:prstGeom prst="rect">
            <a:avLst/>
          </a:prstGeom>
          <a:solidFill>
            <a:schemeClr val="bg1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hlinkClick r:id="rId4"/>
            <a:extLst>
              <a:ext uri="{FF2B5EF4-FFF2-40B4-BE49-F238E27FC236}">
                <a16:creationId xmlns:a16="http://schemas.microsoft.com/office/drawing/2014/main" id="{30189A44-1FC0-078A-8763-17B3E95FAD72}"/>
              </a:ext>
            </a:extLst>
          </p:cNvPr>
          <p:cNvSpPr txBox="1"/>
          <p:nvPr/>
        </p:nvSpPr>
        <p:spPr>
          <a:xfrm>
            <a:off x="4330483" y="3953742"/>
            <a:ext cx="3516652" cy="15234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>
                <a:solidFill>
                  <a:srgbClr val="1F1A62"/>
                </a:solidFill>
                <a:latin typeface="Helvetica"/>
              </a:rPr>
              <a:t>“There is no reasonable excuse for ads running on content intended primarily for kids other than to </a:t>
            </a:r>
            <a:r>
              <a:rPr lang="en-US" sz="1400">
                <a:solidFill>
                  <a:srgbClr val="E84A99"/>
                </a:solidFill>
                <a:latin typeface="Helvetica"/>
              </a:rPr>
              <a:t>extort advertisers through a toddler-enabled click farm</a:t>
            </a:r>
            <a:r>
              <a:rPr lang="en-US" sz="1400">
                <a:solidFill>
                  <a:srgbClr val="1F1A62"/>
                </a:solidFill>
                <a:latin typeface="Helvetica"/>
              </a:rPr>
              <a:t>”</a:t>
            </a:r>
          </a:p>
          <a:p>
            <a:pPr algn="ctr"/>
            <a:endParaRPr lang="en-US" sz="1600">
              <a:solidFill>
                <a:srgbClr val="1F1A62"/>
              </a:solidFill>
              <a:latin typeface="Helvetica"/>
            </a:endParaRPr>
          </a:p>
          <a:p>
            <a:pPr algn="ctr"/>
            <a:r>
              <a:rPr lang="en-US" sz="1050">
                <a:solidFill>
                  <a:srgbClr val="1F1A62"/>
                </a:solidFill>
                <a:latin typeface="Helvetica"/>
              </a:rPr>
              <a:t>Sr. Advertising Executive </a:t>
            </a:r>
          </a:p>
          <a:p>
            <a:pPr algn="ctr"/>
            <a:r>
              <a:rPr lang="en-US" sz="1050">
                <a:solidFill>
                  <a:srgbClr val="1F1A62"/>
                </a:solidFill>
                <a:latin typeface="Helvetica"/>
              </a:rPr>
              <a:t>who chose to remain anonymous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94A52-6974-E3C3-67B7-3B6BDE7F7C97}"/>
              </a:ext>
            </a:extLst>
          </p:cNvPr>
          <p:cNvSpPr txBox="1"/>
          <p:nvPr/>
        </p:nvSpPr>
        <p:spPr>
          <a:xfrm>
            <a:off x="536765" y="2885100"/>
            <a:ext cx="28603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Privacy</a:t>
            </a:r>
          </a:p>
          <a:p>
            <a:pPr algn="ctr"/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Abused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B4EBF-88E0-2878-AFEF-ADFAE76E084B}"/>
              </a:ext>
            </a:extLst>
          </p:cNvPr>
          <p:cNvSpPr txBox="1"/>
          <p:nvPr/>
        </p:nvSpPr>
        <p:spPr>
          <a:xfrm>
            <a:off x="3873373" y="3122630"/>
            <a:ext cx="43595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Exploitation</a:t>
            </a:r>
            <a:endParaRPr lang="en-US" sz="2600" b="1">
              <a:solidFill>
                <a:srgbClr val="1F1A62"/>
              </a:solidFill>
              <a:latin typeface="Helvetica" pitchFamily="2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1C707E-0CD5-4DA8-C1F7-14CA3B8BCC40}"/>
              </a:ext>
            </a:extLst>
          </p:cNvPr>
          <p:cNvSpPr txBox="1"/>
          <p:nvPr/>
        </p:nvSpPr>
        <p:spPr>
          <a:xfrm>
            <a:off x="7996147" y="2922324"/>
            <a:ext cx="435959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Exposure to </a:t>
            </a:r>
          </a:p>
          <a:p>
            <a:pPr algn="ctr"/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inappropriate content</a:t>
            </a:r>
          </a:p>
        </p:txBody>
      </p:sp>
      <p:sp>
        <p:nvSpPr>
          <p:cNvPr id="24" name="Rectangle 23">
            <a:hlinkClick r:id="rId5"/>
            <a:extLst>
              <a:ext uri="{FF2B5EF4-FFF2-40B4-BE49-F238E27FC236}">
                <a16:creationId xmlns:a16="http://schemas.microsoft.com/office/drawing/2014/main" id="{9DB41CB7-F5F8-1362-3942-761CDC8B2A25}"/>
              </a:ext>
            </a:extLst>
          </p:cNvPr>
          <p:cNvSpPr/>
          <p:nvPr/>
        </p:nvSpPr>
        <p:spPr>
          <a:xfrm>
            <a:off x="197492" y="3835548"/>
            <a:ext cx="3556580" cy="1632247"/>
          </a:xfrm>
          <a:prstGeom prst="rect">
            <a:avLst/>
          </a:prstGeom>
          <a:solidFill>
            <a:schemeClr val="bg1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9A4B56-A110-66DB-3A87-DB0A9690AF73}"/>
              </a:ext>
            </a:extLst>
          </p:cNvPr>
          <p:cNvSpPr txBox="1"/>
          <p:nvPr/>
        </p:nvSpPr>
        <p:spPr>
          <a:xfrm>
            <a:off x="278258" y="4155716"/>
            <a:ext cx="3395048" cy="10079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>
                <a:solidFill>
                  <a:srgbClr val="1F1A62"/>
                </a:solidFill>
                <a:latin typeface="Helvetica"/>
              </a:rPr>
              <a:t>““They have created a conveyor belt that is </a:t>
            </a:r>
            <a:r>
              <a:rPr lang="en-US" sz="1400">
                <a:solidFill>
                  <a:srgbClr val="E84A99"/>
                </a:solidFill>
                <a:latin typeface="Helvetica"/>
              </a:rPr>
              <a:t>scooping up the data of children</a:t>
            </a:r>
            <a:r>
              <a:rPr lang="en-US" sz="1400">
                <a:solidFill>
                  <a:srgbClr val="1F1A62"/>
                </a:solidFill>
                <a:latin typeface="Helvetica"/>
              </a:rPr>
              <a:t>” </a:t>
            </a:r>
          </a:p>
          <a:p>
            <a:pPr algn="ctr"/>
            <a:endParaRPr lang="en-US" sz="1050">
              <a:solidFill>
                <a:srgbClr val="1F1A62"/>
              </a:solidFill>
              <a:latin typeface="Helvetica"/>
            </a:endParaRPr>
          </a:p>
          <a:p>
            <a:pPr algn="ctr"/>
            <a:r>
              <a:rPr lang="en-US" sz="1050">
                <a:solidFill>
                  <a:srgbClr val="1F1A62"/>
                </a:solidFill>
                <a:latin typeface="Helvetica"/>
              </a:rPr>
              <a:t>Jeff Chester, Executive Director at the Center for Digital Democracy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D165E2-77C2-727D-F96F-ADACA591B75F}"/>
              </a:ext>
            </a:extLst>
          </p:cNvPr>
          <p:cNvSpPr/>
          <p:nvPr/>
        </p:nvSpPr>
        <p:spPr>
          <a:xfrm>
            <a:off x="197492" y="456229"/>
            <a:ext cx="1179701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is the potential impact on children?</a:t>
            </a:r>
          </a:p>
        </p:txBody>
      </p:sp>
      <p:sp>
        <p:nvSpPr>
          <p:cNvPr id="26" name="Rectangle 25">
            <a:hlinkClick r:id="rId6"/>
            <a:extLst>
              <a:ext uri="{FF2B5EF4-FFF2-40B4-BE49-F238E27FC236}">
                <a16:creationId xmlns:a16="http://schemas.microsoft.com/office/drawing/2014/main" id="{DC814C62-0317-C499-029A-7FB5949FBD20}"/>
              </a:ext>
            </a:extLst>
          </p:cNvPr>
          <p:cNvSpPr/>
          <p:nvPr/>
        </p:nvSpPr>
        <p:spPr>
          <a:xfrm>
            <a:off x="8405908" y="3855086"/>
            <a:ext cx="3516651" cy="1618033"/>
          </a:xfrm>
          <a:prstGeom prst="rect">
            <a:avLst/>
          </a:prstGeom>
          <a:solidFill>
            <a:schemeClr val="bg1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909E60-3EA1-9FB2-ECC0-104FEF236D72}"/>
              </a:ext>
            </a:extLst>
          </p:cNvPr>
          <p:cNvSpPr txBox="1"/>
          <p:nvPr/>
        </p:nvSpPr>
        <p:spPr>
          <a:xfrm>
            <a:off x="384633" y="5523420"/>
            <a:ext cx="318435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1">
                <a:solidFill>
                  <a:srgbClr val="1F1A62"/>
                </a:solidFill>
                <a:latin typeface="Helvetica"/>
              </a:rPr>
              <a:t>New York Times</a:t>
            </a:r>
            <a:r>
              <a:rPr lang="en-US" sz="1200">
                <a:solidFill>
                  <a:srgbClr val="1F1A62"/>
                </a:solidFill>
                <a:latin typeface="Helvetica"/>
                <a:cs typeface="Helvetica"/>
              </a:rPr>
              <a:t>​,</a:t>
            </a:r>
            <a:r>
              <a:rPr lang="en-US" sz="1600">
                <a:solidFill>
                  <a:srgbClr val="1F1A62"/>
                </a:solidFill>
                <a:latin typeface="Helvetica"/>
                <a:cs typeface="Helvetica"/>
              </a:rPr>
              <a:t> </a:t>
            </a:r>
            <a:r>
              <a:rPr lang="en-US" sz="1200">
                <a:solidFill>
                  <a:srgbClr val="1F1A62"/>
                </a:solidFill>
                <a:latin typeface="Helvetica"/>
                <a:cs typeface="Helvetica"/>
              </a:rPr>
              <a:t>"</a:t>
            </a:r>
            <a:r>
              <a:rPr lang="en-US" sz="1200" i="1">
                <a:solidFill>
                  <a:srgbClr val="1F1A62"/>
                </a:solidFill>
                <a:latin typeface="Helvetica"/>
                <a:cs typeface="Helvetica"/>
              </a:rPr>
              <a:t>YouTube Ads May Have Led to Online Tracking of Children, Research Says" , 8/17/23</a:t>
            </a:r>
            <a:endParaRPr lang="en-US" sz="1200">
              <a:solidFill>
                <a:srgbClr val="1F1A62"/>
              </a:solidFill>
              <a:latin typeface="Helvetica"/>
              <a:cs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A09780-D74D-89E0-D140-E6753EE50260}"/>
              </a:ext>
            </a:extLst>
          </p:cNvPr>
          <p:cNvSpPr txBox="1"/>
          <p:nvPr/>
        </p:nvSpPr>
        <p:spPr>
          <a:xfrm>
            <a:off x="4587628" y="5606886"/>
            <a:ext cx="30167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1" err="1">
                <a:solidFill>
                  <a:srgbClr val="1F1A62"/>
                </a:solidFill>
                <a:latin typeface="Helvetica"/>
              </a:rPr>
              <a:t>Adalytics</a:t>
            </a:r>
            <a:r>
              <a:rPr lang="en-US" sz="1200" i="1">
                <a:solidFill>
                  <a:srgbClr val="1F1A62"/>
                </a:solidFill>
                <a:latin typeface="Helvetica"/>
              </a:rPr>
              <a:t>,</a:t>
            </a:r>
            <a:r>
              <a:rPr lang="en-US" sz="1200">
                <a:solidFill>
                  <a:srgbClr val="1F1A62"/>
                </a:solidFill>
                <a:latin typeface="Helvetica"/>
                <a:cs typeface="Helvetica"/>
              </a:rPr>
              <a:t>​ </a:t>
            </a:r>
            <a:r>
              <a:rPr lang="en-US" sz="1200" i="1">
                <a:solidFill>
                  <a:srgbClr val="1F1A62"/>
                </a:solidFill>
                <a:latin typeface="Helvetica"/>
                <a:cs typeface="Helvetica"/>
              </a:rPr>
              <a:t>"Are YouTube Advertisers Inadvertently Harvesting Data From Millions of Children?", 8/21/23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C9D452-19B0-57D9-AEF9-88AF1C6E5F3F}"/>
              </a:ext>
            </a:extLst>
          </p:cNvPr>
          <p:cNvSpPr txBox="1"/>
          <p:nvPr/>
        </p:nvSpPr>
        <p:spPr>
          <a:xfrm>
            <a:off x="8536300" y="5592849"/>
            <a:ext cx="325586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1">
                <a:solidFill>
                  <a:srgbClr val="1F1A62"/>
                </a:solidFill>
                <a:latin typeface="Helvetica"/>
              </a:rPr>
              <a:t>The Verge,</a:t>
            </a:r>
            <a:r>
              <a:rPr lang="en-US" sz="1200">
                <a:solidFill>
                  <a:srgbClr val="1F1A62"/>
                </a:solidFill>
                <a:latin typeface="Helvetica"/>
                <a:cs typeface="Helvetica"/>
              </a:rPr>
              <a:t>​ </a:t>
            </a:r>
            <a:r>
              <a:rPr lang="en-US" sz="1200" i="1">
                <a:solidFill>
                  <a:srgbClr val="1F1A62"/>
                </a:solidFill>
                <a:latin typeface="Helvetica"/>
                <a:cs typeface="Helvetica"/>
              </a:rPr>
              <a:t>"</a:t>
            </a:r>
            <a:r>
              <a:rPr lang="en-US" sz="1200" i="1">
                <a:solidFill>
                  <a:srgbClr val="1F1A62"/>
                </a:solidFill>
                <a:latin typeface="Helvetica"/>
              </a:rPr>
              <a:t>Senators want YouTube investigated over showing targeted ads to kids, again", </a:t>
            </a:r>
            <a:r>
              <a:rPr lang="en-US" sz="1200" i="1">
                <a:solidFill>
                  <a:srgbClr val="1F1A62"/>
                </a:solidFill>
                <a:latin typeface="Helvetica"/>
                <a:cs typeface="Arial"/>
              </a:rPr>
              <a:t>8/18/23</a:t>
            </a:r>
            <a:endParaRPr lang="en-US" sz="1200" i="1">
              <a:solidFill>
                <a:srgbClr val="1F1A62"/>
              </a:solidFill>
              <a:latin typeface="Helvetica"/>
              <a:cs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E80C57-F93E-E686-92D2-58CB51A58697}"/>
              </a:ext>
            </a:extLst>
          </p:cNvPr>
          <p:cNvSpPr txBox="1"/>
          <p:nvPr/>
        </p:nvSpPr>
        <p:spPr>
          <a:xfrm>
            <a:off x="8376224" y="4127731"/>
            <a:ext cx="36371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1F1A62"/>
                </a:solidFill>
                <a:latin typeface="Helvetica"/>
              </a:rPr>
              <a:t>“Some of these ads reportedly involved </a:t>
            </a:r>
            <a:r>
              <a:rPr lang="en-US" sz="1400">
                <a:solidFill>
                  <a:srgbClr val="E84A99"/>
                </a:solidFill>
                <a:latin typeface="Helvetica"/>
              </a:rPr>
              <a:t>content inappropriate for children</a:t>
            </a:r>
            <a:r>
              <a:rPr lang="en-US" sz="1400">
                <a:solidFill>
                  <a:srgbClr val="1F1A62"/>
                </a:solidFill>
                <a:latin typeface="Helvetica"/>
              </a:rPr>
              <a:t>, such as car wrecks, medical injuries, and clips from TV-MA shows.”</a:t>
            </a:r>
          </a:p>
        </p:txBody>
      </p:sp>
      <p:pic>
        <p:nvPicPr>
          <p:cNvPr id="18" name="Graphic 17" descr="Lock outline">
            <a:extLst>
              <a:ext uri="{FF2B5EF4-FFF2-40B4-BE49-F238E27FC236}">
                <a16:creationId xmlns:a16="http://schemas.microsoft.com/office/drawing/2014/main" id="{A7EAF2FA-E67F-60CD-32DF-CB6C90372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40018" y="1998442"/>
            <a:ext cx="914400" cy="914400"/>
          </a:xfrm>
          <a:prstGeom prst="rect">
            <a:avLst/>
          </a:prstGeom>
        </p:spPr>
      </p:pic>
      <p:pic>
        <p:nvPicPr>
          <p:cNvPr id="27" name="Graphic 26" descr="No sign outline">
            <a:extLst>
              <a:ext uri="{FF2B5EF4-FFF2-40B4-BE49-F238E27FC236}">
                <a16:creationId xmlns:a16="http://schemas.microsoft.com/office/drawing/2014/main" id="{3CC0A05D-ED66-AC8E-66CE-27BEF6B321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37582" y="2043490"/>
            <a:ext cx="914400" cy="914400"/>
          </a:xfrm>
          <a:prstGeom prst="rect">
            <a:avLst/>
          </a:prstGeom>
        </p:spPr>
      </p:pic>
      <p:pic>
        <p:nvPicPr>
          <p:cNvPr id="35" name="Graphic 34" descr="Warning outline">
            <a:extLst>
              <a:ext uri="{FF2B5EF4-FFF2-40B4-BE49-F238E27FC236}">
                <a16:creationId xmlns:a16="http://schemas.microsoft.com/office/drawing/2014/main" id="{A1F7208A-8FF6-82E0-BE18-BE9A0E167E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95970" y="21080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78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0549C3-1FFC-3344-DB89-EA8A71564766}"/>
              </a:ext>
            </a:extLst>
          </p:cNvPr>
          <p:cNvSpPr/>
          <p:nvPr/>
        </p:nvSpPr>
        <p:spPr>
          <a:xfrm>
            <a:off x="-2" y="1696163"/>
            <a:ext cx="1219200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03878" y="569110"/>
            <a:ext cx="1159488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M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arketers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should be aware or prepared for the business ramifications</a:t>
            </a:r>
          </a:p>
        </p:txBody>
      </p:sp>
      <p:sp>
        <p:nvSpPr>
          <p:cNvPr id="25" name="Rectangle 24">
            <a:hlinkClick r:id="" action="ppaction://noaction"/>
            <a:extLst>
              <a:ext uri="{FF2B5EF4-FFF2-40B4-BE49-F238E27FC236}">
                <a16:creationId xmlns:a16="http://schemas.microsoft.com/office/drawing/2014/main" id="{481BC72C-49EF-4DE4-82AF-E07D412E5207}"/>
              </a:ext>
            </a:extLst>
          </p:cNvPr>
          <p:cNvSpPr/>
          <p:nvPr/>
        </p:nvSpPr>
        <p:spPr>
          <a:xfrm>
            <a:off x="716012" y="2001242"/>
            <a:ext cx="2993493" cy="4088669"/>
          </a:xfrm>
          <a:prstGeom prst="rect">
            <a:avLst/>
          </a:prstGeom>
          <a:solidFill>
            <a:schemeClr val="bg1"/>
          </a:solidFill>
          <a:ln w="19050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5DA5C5EB-48C8-4164-9DA4-74E7C97535CC}"/>
              </a:ext>
            </a:extLst>
          </p:cNvPr>
          <p:cNvSpPr/>
          <p:nvPr/>
        </p:nvSpPr>
        <p:spPr>
          <a:xfrm>
            <a:off x="694068" y="2146329"/>
            <a:ext cx="61266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68AA4556-6994-4FAC-9D8E-C735D78821AC}"/>
              </a:ext>
            </a:extLst>
          </p:cNvPr>
          <p:cNvSpPr/>
          <p:nvPr/>
        </p:nvSpPr>
        <p:spPr>
          <a:xfrm>
            <a:off x="705213" y="4226786"/>
            <a:ext cx="30042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Financial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Risk</a:t>
            </a:r>
          </a:p>
        </p:txBody>
      </p:sp>
      <p:sp>
        <p:nvSpPr>
          <p:cNvPr id="29" name="Rectangle 28">
            <a:hlinkClick r:id="" action="ppaction://noaction"/>
            <a:extLst>
              <a:ext uri="{FF2B5EF4-FFF2-40B4-BE49-F238E27FC236}">
                <a16:creationId xmlns:a16="http://schemas.microsoft.com/office/drawing/2014/main" id="{B0043522-E20E-4654-B5A6-DF9538149430}"/>
              </a:ext>
            </a:extLst>
          </p:cNvPr>
          <p:cNvSpPr/>
          <p:nvPr/>
        </p:nvSpPr>
        <p:spPr>
          <a:xfrm>
            <a:off x="8440292" y="2060234"/>
            <a:ext cx="2993493" cy="4088669"/>
          </a:xfrm>
          <a:prstGeom prst="rect">
            <a:avLst/>
          </a:prstGeom>
          <a:solidFill>
            <a:schemeClr val="bg1"/>
          </a:solidFill>
          <a:ln w="19050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F61235-D3D8-4489-8C7D-F45174F08C65}"/>
              </a:ext>
            </a:extLst>
          </p:cNvPr>
          <p:cNvSpPr/>
          <p:nvPr/>
        </p:nvSpPr>
        <p:spPr>
          <a:xfrm>
            <a:off x="8473616" y="2146329"/>
            <a:ext cx="6126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31" name="Rectangle 30">
            <a:hlinkClick r:id="" action="ppaction://noaction"/>
            <a:extLst>
              <a:ext uri="{FF2B5EF4-FFF2-40B4-BE49-F238E27FC236}">
                <a16:creationId xmlns:a16="http://schemas.microsoft.com/office/drawing/2014/main" id="{2FE75EA8-35A3-4416-A35A-C615F437FE5A}"/>
              </a:ext>
            </a:extLst>
          </p:cNvPr>
          <p:cNvSpPr/>
          <p:nvPr/>
        </p:nvSpPr>
        <p:spPr>
          <a:xfrm>
            <a:off x="8443316" y="4226786"/>
            <a:ext cx="29934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Legal 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Risk</a:t>
            </a:r>
          </a:p>
        </p:txBody>
      </p: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188FD03B-3505-4105-A793-32EB63F1209C}"/>
              </a:ext>
            </a:extLst>
          </p:cNvPr>
          <p:cNvSpPr/>
          <p:nvPr/>
        </p:nvSpPr>
        <p:spPr>
          <a:xfrm>
            <a:off x="4543618" y="2060234"/>
            <a:ext cx="2993493" cy="4088669"/>
          </a:xfrm>
          <a:prstGeom prst="rect">
            <a:avLst/>
          </a:prstGeom>
          <a:solidFill>
            <a:schemeClr val="bg1"/>
          </a:solidFill>
          <a:ln w="19050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hlinkClick r:id="" action="ppaction://noaction"/>
            <a:extLst>
              <a:ext uri="{FF2B5EF4-FFF2-40B4-BE49-F238E27FC236}">
                <a16:creationId xmlns:a16="http://schemas.microsoft.com/office/drawing/2014/main" id="{04CDD1DC-95EE-4653-A273-49949E975F57}"/>
              </a:ext>
            </a:extLst>
          </p:cNvPr>
          <p:cNvSpPr/>
          <p:nvPr/>
        </p:nvSpPr>
        <p:spPr>
          <a:xfrm>
            <a:off x="4530924" y="2146329"/>
            <a:ext cx="61266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8" name="Rectangle 27">
            <a:hlinkClick r:id="" action="ppaction://noaction"/>
            <a:extLst>
              <a:ext uri="{FF2B5EF4-FFF2-40B4-BE49-F238E27FC236}">
                <a16:creationId xmlns:a16="http://schemas.microsoft.com/office/drawing/2014/main" id="{AD54AD27-D9E7-4A33-B8EF-8E2C78BA2027}"/>
              </a:ext>
            </a:extLst>
          </p:cNvPr>
          <p:cNvSpPr/>
          <p:nvPr/>
        </p:nvSpPr>
        <p:spPr>
          <a:xfrm>
            <a:off x="4541784" y="4226786"/>
            <a:ext cx="29934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Reputational 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&amp; Corporate Risk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money bag with arrows and a warning sign&#10;&#10;Description automatically generated">
            <a:extLst>
              <a:ext uri="{FF2B5EF4-FFF2-40B4-BE49-F238E27FC236}">
                <a16:creationId xmlns:a16="http://schemas.microsoft.com/office/drawing/2014/main" id="{6F44BD23-8EC6-E8B7-C9F6-228D03AE19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917" y="2708326"/>
            <a:ext cx="1337251" cy="133725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990B9-C87D-7957-9A18-79CE8BB7D7E2}"/>
              </a:ext>
            </a:extLst>
          </p:cNvPr>
          <p:cNvGrpSpPr/>
          <p:nvPr/>
        </p:nvGrpSpPr>
        <p:grpSpPr>
          <a:xfrm>
            <a:off x="5512015" y="2679147"/>
            <a:ext cx="1161549" cy="1499700"/>
            <a:chOff x="5590125" y="2774981"/>
            <a:chExt cx="1005329" cy="1317519"/>
          </a:xfrm>
        </p:grpSpPr>
        <p:pic>
          <p:nvPicPr>
            <p:cNvPr id="6" name="Picture 5" descr="A blue building with columns and arrow going down&#10;&#10;Description automatically generated">
              <a:extLst>
                <a:ext uri="{FF2B5EF4-FFF2-40B4-BE49-F238E27FC236}">
                  <a16:creationId xmlns:a16="http://schemas.microsoft.com/office/drawing/2014/main" id="{486DC2B3-4F20-BD7A-9CA3-8BBA9348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0125" y="2774981"/>
              <a:ext cx="1005329" cy="1005329"/>
            </a:xfrm>
            <a:prstGeom prst="rect">
              <a:avLst/>
            </a:prstGeom>
          </p:spPr>
        </p:pic>
        <p:pic>
          <p:nvPicPr>
            <p:cNvPr id="8" name="Picture 7" descr="A pink and blue star with a triangle and a exclamation mark&#10;&#10;Description automatically generated">
              <a:extLst>
                <a:ext uri="{FF2B5EF4-FFF2-40B4-BE49-F238E27FC236}">
                  <a16:creationId xmlns:a16="http://schemas.microsoft.com/office/drawing/2014/main" id="{8C41FCD9-305E-30D1-7F90-5C19DAF35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9728" y="3403686"/>
              <a:ext cx="688814" cy="688814"/>
            </a:xfrm>
            <a:prstGeom prst="rect">
              <a:avLst/>
            </a:prstGeom>
          </p:spPr>
        </p:pic>
      </p:grpSp>
      <p:pic>
        <p:nvPicPr>
          <p:cNvPr id="16" name="Picture 15" descr="A book with scales of justice and a warning sign&#10;&#10;Description automatically generated">
            <a:extLst>
              <a:ext uri="{FF2B5EF4-FFF2-40B4-BE49-F238E27FC236}">
                <a16:creationId xmlns:a16="http://schemas.microsoft.com/office/drawing/2014/main" id="{50D4F62F-EC25-3DC9-73AA-9E0D0E82D6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5464" y="2802216"/>
            <a:ext cx="1290283" cy="12902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F5621D-C500-0CAE-FF70-92332119F6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348F30D-56E3-84E4-4CB4-A922F0ACCBF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7CC9EE-DAA8-D7FE-F4C9-0CF535CEBA29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074406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2DD9EE28-5C1D-5445-2F23-212DC83F99AC}"/>
              </a:ext>
            </a:extLst>
          </p:cNvPr>
          <p:cNvSpPr/>
          <p:nvPr/>
        </p:nvSpPr>
        <p:spPr>
          <a:xfrm>
            <a:off x="6163447" y="4241911"/>
            <a:ext cx="5936812" cy="1738635"/>
          </a:xfrm>
          <a:prstGeom prst="rect">
            <a:avLst/>
          </a:prstGeom>
          <a:solidFill>
            <a:srgbClr val="1F1A6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349BB06-2D6E-61F8-67C7-AD781693AAD6}"/>
              </a:ext>
            </a:extLst>
          </p:cNvPr>
          <p:cNvSpPr/>
          <p:nvPr/>
        </p:nvSpPr>
        <p:spPr>
          <a:xfrm>
            <a:off x="6461611" y="183426"/>
            <a:ext cx="5340485" cy="1738635"/>
          </a:xfrm>
          <a:prstGeom prst="rect">
            <a:avLst/>
          </a:prstGeom>
          <a:solidFill>
            <a:srgbClr val="1F1A6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DD5B93A-027B-3D5B-1B32-8CC8525FB70A}"/>
              </a:ext>
            </a:extLst>
          </p:cNvPr>
          <p:cNvSpPr/>
          <p:nvPr/>
        </p:nvSpPr>
        <p:spPr>
          <a:xfrm>
            <a:off x="6163447" y="2212668"/>
            <a:ext cx="5936812" cy="1738635"/>
          </a:xfrm>
          <a:prstGeom prst="rect">
            <a:avLst/>
          </a:prstGeom>
          <a:solidFill>
            <a:srgbClr val="1F1A6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4EBCD3-B624-9474-C391-1155F83C6142}"/>
              </a:ext>
            </a:extLst>
          </p:cNvPr>
          <p:cNvSpPr/>
          <p:nvPr/>
        </p:nvSpPr>
        <p:spPr>
          <a:xfrm>
            <a:off x="-14514" y="0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A38D30-4B10-C2D2-A361-4A0EB0FBF7C7}"/>
              </a:ext>
            </a:extLst>
          </p:cNvPr>
          <p:cNvSpPr/>
          <p:nvPr/>
        </p:nvSpPr>
        <p:spPr>
          <a:xfrm>
            <a:off x="236588" y="2761522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6394A7-3D6B-1B95-4A69-F78A74EDC1A8}"/>
              </a:ext>
            </a:extLst>
          </p:cNvPr>
          <p:cNvSpPr/>
          <p:nvPr/>
        </p:nvSpPr>
        <p:spPr>
          <a:xfrm>
            <a:off x="6327142" y="6057144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2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505B1-1A4C-7E8D-8A6E-B64C025A73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466F9D-825B-002B-1C1F-766B6F96709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C2DD39-D24A-50A1-3F63-B8021221A11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A9F828-E0B0-F644-F66A-3D2DD5899094}"/>
              </a:ext>
            </a:extLst>
          </p:cNvPr>
          <p:cNvSpPr txBox="1"/>
          <p:nvPr/>
        </p:nvSpPr>
        <p:spPr>
          <a:xfrm>
            <a:off x="6461611" y="184243"/>
            <a:ext cx="5340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  <a:latin typeface="Helvetica" panose="020B0403020202020204" pitchFamily="34" charset="0"/>
              </a:rPr>
              <a:t>Marketing Thought Leadership</a:t>
            </a:r>
          </a:p>
        </p:txBody>
      </p:sp>
      <p:pic>
        <p:nvPicPr>
          <p:cNvPr id="38" name="Picture 37">
            <a:hlinkClick r:id="rId4"/>
            <a:extLst>
              <a:ext uri="{FF2B5EF4-FFF2-40B4-BE49-F238E27FC236}">
                <a16:creationId xmlns:a16="http://schemas.microsoft.com/office/drawing/2014/main" id="{905F3F79-394C-1B59-E6A0-F0C9A03799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706" y="540408"/>
            <a:ext cx="1675454" cy="1233471"/>
          </a:xfrm>
          <a:prstGeom prst="rect">
            <a:avLst/>
          </a:prstGeom>
          <a:ln w="19050">
            <a:solidFill>
              <a:srgbClr val="E84A99"/>
            </a:solidFill>
          </a:ln>
        </p:spPr>
      </p:pic>
      <p:pic>
        <p:nvPicPr>
          <p:cNvPr id="39" name="Picture 38">
            <a:hlinkClick r:id="rId6"/>
            <a:extLst>
              <a:ext uri="{FF2B5EF4-FFF2-40B4-BE49-F238E27FC236}">
                <a16:creationId xmlns:a16="http://schemas.microsoft.com/office/drawing/2014/main" id="{54F9DE58-6661-0978-0E85-F75DFAB647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1307" y="540408"/>
            <a:ext cx="2195694" cy="1235078"/>
          </a:xfrm>
          <a:prstGeom prst="rect">
            <a:avLst/>
          </a:prstGeom>
          <a:ln w="19050">
            <a:solidFill>
              <a:srgbClr val="E84A99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8206D90-E713-73B5-2CF6-5BAF75AD1BA4}"/>
              </a:ext>
            </a:extLst>
          </p:cNvPr>
          <p:cNvSpPr txBox="1"/>
          <p:nvPr/>
        </p:nvSpPr>
        <p:spPr>
          <a:xfrm>
            <a:off x="6163447" y="2222640"/>
            <a:ext cx="593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  <a:latin typeface="Helvetica" panose="020B0403020202020204" pitchFamily="34" charset="0"/>
              </a:rPr>
              <a:t>Digital Ad-Tech Transparency Issues</a:t>
            </a:r>
          </a:p>
        </p:txBody>
      </p:sp>
      <p:pic>
        <p:nvPicPr>
          <p:cNvPr id="40" name="Picture 39">
            <a:hlinkClick r:id="rId8"/>
            <a:extLst>
              <a:ext uri="{FF2B5EF4-FFF2-40B4-BE49-F238E27FC236}">
                <a16:creationId xmlns:a16="http://schemas.microsoft.com/office/drawing/2014/main" id="{3DB77EFA-9073-2581-B8D9-D6481C9236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023" y="2636621"/>
            <a:ext cx="1993490" cy="1121338"/>
          </a:xfrm>
          <a:prstGeom prst="rect">
            <a:avLst/>
          </a:prstGeom>
          <a:ln w="19050">
            <a:solidFill>
              <a:srgbClr val="E84A99"/>
            </a:solidFill>
          </a:ln>
        </p:spPr>
      </p:pic>
      <p:pic>
        <p:nvPicPr>
          <p:cNvPr id="41" name="Picture 40">
            <a:hlinkClick r:id="rId10"/>
            <a:extLst>
              <a:ext uri="{FF2B5EF4-FFF2-40B4-BE49-F238E27FC236}">
                <a16:creationId xmlns:a16="http://schemas.microsoft.com/office/drawing/2014/main" id="{0B236728-BF22-FDCE-C281-6898EEAED2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296" y="2636621"/>
            <a:ext cx="1495116" cy="1121338"/>
          </a:xfrm>
          <a:prstGeom prst="rect">
            <a:avLst/>
          </a:prstGeom>
          <a:ln w="19050">
            <a:solidFill>
              <a:srgbClr val="E84A99"/>
            </a:solidFill>
          </a:ln>
        </p:spPr>
      </p:pic>
      <p:pic>
        <p:nvPicPr>
          <p:cNvPr id="42" name="Picture 41">
            <a:hlinkClick r:id="rId12"/>
            <a:extLst>
              <a:ext uri="{FF2B5EF4-FFF2-40B4-BE49-F238E27FC236}">
                <a16:creationId xmlns:a16="http://schemas.microsoft.com/office/drawing/2014/main" id="{B86E5980-D8B7-BB13-7C91-8E0FE7A7B0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195" y="2636621"/>
            <a:ext cx="1993488" cy="1121337"/>
          </a:xfrm>
          <a:prstGeom prst="rect">
            <a:avLst/>
          </a:prstGeom>
          <a:ln>
            <a:solidFill>
              <a:srgbClr val="E84A99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EC5BBC2-647A-C36E-27E4-62408DC33227}"/>
              </a:ext>
            </a:extLst>
          </p:cNvPr>
          <p:cNvSpPr txBox="1"/>
          <p:nvPr/>
        </p:nvSpPr>
        <p:spPr>
          <a:xfrm>
            <a:off x="6163447" y="4297984"/>
            <a:ext cx="593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  <a:latin typeface="Helvetica" panose="020B0403020202020204" pitchFamily="34" charset="0"/>
              </a:rPr>
              <a:t>The Value of Premium Video Platforms</a:t>
            </a:r>
          </a:p>
        </p:txBody>
      </p:sp>
      <p:pic>
        <p:nvPicPr>
          <p:cNvPr id="43" name="Picture 42">
            <a:hlinkClick r:id="rId14"/>
            <a:extLst>
              <a:ext uri="{FF2B5EF4-FFF2-40B4-BE49-F238E27FC236}">
                <a16:creationId xmlns:a16="http://schemas.microsoft.com/office/drawing/2014/main" id="{2717F79F-35F6-E883-9E21-560590DC69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572" y="4778943"/>
            <a:ext cx="1812264" cy="1019398"/>
          </a:xfrm>
          <a:prstGeom prst="rect">
            <a:avLst/>
          </a:prstGeom>
          <a:ln w="19050">
            <a:solidFill>
              <a:srgbClr val="E84A99"/>
            </a:solidFill>
          </a:ln>
        </p:spPr>
      </p:pic>
      <p:pic>
        <p:nvPicPr>
          <p:cNvPr id="44" name="Picture 43">
            <a:hlinkClick r:id="rId16"/>
            <a:extLst>
              <a:ext uri="{FF2B5EF4-FFF2-40B4-BE49-F238E27FC236}">
                <a16:creationId xmlns:a16="http://schemas.microsoft.com/office/drawing/2014/main" id="{2050D08D-AFA1-C5E0-25C4-06A13BD5E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479" y="4778943"/>
            <a:ext cx="1811252" cy="1018829"/>
          </a:xfrm>
          <a:prstGeom prst="rect">
            <a:avLst/>
          </a:prstGeom>
          <a:ln w="19050">
            <a:solidFill>
              <a:srgbClr val="E84A99"/>
            </a:solidFill>
          </a:ln>
        </p:spPr>
      </p:pic>
      <p:pic>
        <p:nvPicPr>
          <p:cNvPr id="46" name="Picture 45">
            <a:hlinkClick r:id="rId18"/>
            <a:extLst>
              <a:ext uri="{FF2B5EF4-FFF2-40B4-BE49-F238E27FC236}">
                <a16:creationId xmlns:a16="http://schemas.microsoft.com/office/drawing/2014/main" id="{09E8F6AB-5FFF-5650-5DA3-1D7DFA888DB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5373" y="4778943"/>
            <a:ext cx="1739761" cy="1015647"/>
          </a:xfrm>
          <a:prstGeom prst="rect">
            <a:avLst/>
          </a:prstGeom>
          <a:blipFill dpi="0"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E84A99"/>
            </a:solidFill>
          </a:ln>
        </p:spPr>
      </p:pic>
    </p:spTree>
    <p:extLst>
      <p:ext uri="{BB962C8B-B14F-4D97-AF65-F5344CB8AC3E}">
        <p14:creationId xmlns:p14="http://schemas.microsoft.com/office/powerpoint/2010/main" val="2081684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dotted wave of dots&#10;&#10;Description automatically generated with medium confidence">
            <a:extLst>
              <a:ext uri="{FF2B5EF4-FFF2-40B4-BE49-F238E27FC236}">
                <a16:creationId xmlns:a16="http://schemas.microsoft.com/office/drawing/2014/main" id="{6E321898-AB41-573F-4EC2-1B45CE30D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92556" y="751210"/>
            <a:ext cx="7028623" cy="53006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20A2B2-91B8-638D-D32B-64C2C195B6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B61641-413A-A2CC-6819-30F26FE05039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A36C5F-2C2A-6A25-03E9-8F2922BE0112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279EB8-6F24-EE0A-2333-8E8999DB75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190" y="0"/>
            <a:ext cx="1532810" cy="8925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A6C0E9-94F7-ED78-8BBA-69026053F219}"/>
              </a:ext>
            </a:extLst>
          </p:cNvPr>
          <p:cNvSpPr txBox="1"/>
          <p:nvPr/>
        </p:nvSpPr>
        <p:spPr>
          <a:xfrm>
            <a:off x="5512681" y="1303289"/>
            <a:ext cx="6417206" cy="34470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rgbClr val="ED3C8D"/>
                </a:solidFill>
                <a:latin typeface="Helvetica"/>
                <a:cs typeface="Helvetica"/>
              </a:rPr>
              <a:t>In the wake of </a:t>
            </a:r>
            <a:r>
              <a:rPr lang="en-US" sz="2800" b="1">
                <a:solidFill>
                  <a:srgbClr val="E84A99"/>
                </a:solidFill>
                <a:latin typeface="Helvetica"/>
                <a:cs typeface="Helvetica"/>
              </a:rPr>
              <a:t>the </a:t>
            </a:r>
            <a:r>
              <a:rPr lang="en-US" sz="2800" b="1">
                <a:solidFill>
                  <a:srgbClr val="E84A99"/>
                </a:solidFill>
                <a:latin typeface="Helvetica"/>
                <a:cs typeface="Helvetic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Adalytics report </a:t>
            </a:r>
            <a:r>
              <a:rPr lang="en-US" sz="2800" b="1">
                <a:solidFill>
                  <a:srgbClr val="ED3C8D"/>
                </a:solidFill>
                <a:latin typeface="Helvetica"/>
                <a:cs typeface="Helvetica"/>
              </a:rPr>
              <a:t>highlighting YouTube’s serving of targeted ads to children, the VAB conducted an independent test campaign to investigate.</a:t>
            </a:r>
          </a:p>
          <a:p>
            <a:endParaRPr lang="en-US"/>
          </a:p>
          <a:p>
            <a:r>
              <a:rPr lang="en-US" sz="2000">
                <a:solidFill>
                  <a:srgbClr val="1F1A62"/>
                </a:solidFill>
                <a:latin typeface="Helvetica"/>
                <a:cs typeface="Helvetica"/>
              </a:rPr>
              <a:t>This report illustrates the step-by-step details of a real YouTube ad campaign utilizing audience targeting </a:t>
            </a:r>
          </a:p>
          <a:p>
            <a:r>
              <a:rPr lang="en-US" sz="2000">
                <a:solidFill>
                  <a:srgbClr val="1F1A62"/>
                </a:solidFill>
                <a:latin typeface="Helvetica"/>
                <a:cs typeface="Helvetica"/>
              </a:rPr>
              <a:t>and the results that followed.</a:t>
            </a:r>
          </a:p>
        </p:txBody>
      </p:sp>
      <p:pic>
        <p:nvPicPr>
          <p:cNvPr id="4" name="Picture 3">
            <a:hlinkClick r:id="rId7"/>
            <a:extLst>
              <a:ext uri="{FF2B5EF4-FFF2-40B4-BE49-F238E27FC236}">
                <a16:creationId xmlns:a16="http://schemas.microsoft.com/office/drawing/2014/main" id="{8E75DBA6-6053-08CC-10FB-4F64EAB076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849"/>
          <a:stretch/>
        </p:blipFill>
        <p:spPr>
          <a:xfrm>
            <a:off x="264392" y="2200042"/>
            <a:ext cx="4781402" cy="3506241"/>
          </a:xfrm>
          <a:prstGeom prst="rect">
            <a:avLst/>
          </a:prstGeom>
          <a:ln w="38100">
            <a:solidFill>
              <a:srgbClr val="E84A99"/>
            </a:solidFill>
          </a:ln>
        </p:spPr>
      </p:pic>
      <p:pic>
        <p:nvPicPr>
          <p:cNvPr id="9" name="Picture 8">
            <a:hlinkClick r:id="rId9"/>
            <a:extLst>
              <a:ext uri="{FF2B5EF4-FFF2-40B4-BE49-F238E27FC236}">
                <a16:creationId xmlns:a16="http://schemas.microsoft.com/office/drawing/2014/main" id="{F00BED9C-418C-7C79-D19E-48AEE73B28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7100" y="960464"/>
            <a:ext cx="2277436" cy="875936"/>
          </a:xfrm>
          <a:prstGeom prst="rect">
            <a:avLst/>
          </a:prstGeom>
          <a:ln w="38100">
            <a:solidFill>
              <a:srgbClr val="E84A99"/>
            </a:solidFill>
          </a:ln>
        </p:spPr>
      </p:pic>
      <p:pic>
        <p:nvPicPr>
          <p:cNvPr id="17" name="Picture 16">
            <a:hlinkClick r:id="rId11"/>
            <a:extLst>
              <a:ext uri="{FF2B5EF4-FFF2-40B4-BE49-F238E27FC236}">
                <a16:creationId xmlns:a16="http://schemas.microsoft.com/office/drawing/2014/main" id="{49B8EEEE-C368-8B0B-2F27-A0371BF226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113" y="960463"/>
            <a:ext cx="2277436" cy="875937"/>
          </a:xfrm>
          <a:prstGeom prst="rect">
            <a:avLst/>
          </a:prstGeom>
          <a:ln w="38100">
            <a:solidFill>
              <a:srgbClr val="E84A99"/>
            </a:solidFill>
          </a:ln>
        </p:spPr>
      </p:pic>
    </p:spTree>
    <p:extLst>
      <p:ext uri="{BB962C8B-B14F-4D97-AF65-F5344CB8AC3E}">
        <p14:creationId xmlns:p14="http://schemas.microsoft.com/office/powerpoint/2010/main" val="3564427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699760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discover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to our continuously-growing Insights library.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Get immediate access at theVAB.com.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403F38AA-AAD1-410D-BCAB-2DE98701921E}"/>
              </a:ext>
            </a:extLst>
          </p:cNvPr>
          <p:cNvSpPr txBox="1"/>
          <p:nvPr/>
        </p:nvSpPr>
        <p:spPr>
          <a:xfrm>
            <a:off x="589946" y="5519837"/>
            <a:ext cx="11012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Curious to learn more about VAB?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Check out this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quick video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to see what we do and how we can help you develop business-driving marketing strategies.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B3113B-7CF4-4E9A-AD57-5EA33416D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878" y="0"/>
            <a:ext cx="5153121" cy="3021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62E777-149F-BE45-43D6-6BDD1814DD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787083-A83E-478B-9B20-2F4E3FF1D398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48FC8B-0100-9C8E-565F-58F0666E14EC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415899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21A5DC-ABAD-7A78-2B80-092611743E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9616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355334" y="1899857"/>
            <a:ext cx="11943020" cy="4924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cs typeface="Helvetica"/>
              </a:rPr>
              <a:t>Test Campaign Details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20A2B2-91B8-638D-D32B-64C2C195B6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B61641-413A-A2CC-6819-30F26FE05039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A36C5F-2C2A-6A25-03E9-8F2922BE0112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9D0725-5A8A-AE1F-A4C3-3546A76CE5F5}"/>
              </a:ext>
            </a:extLst>
          </p:cNvPr>
          <p:cNvSpPr/>
          <p:nvPr/>
        </p:nvSpPr>
        <p:spPr>
          <a:xfrm>
            <a:off x="355334" y="2392970"/>
            <a:ext cx="5041870" cy="3554819"/>
          </a:xfrm>
          <a:prstGeom prst="rect">
            <a:avLst/>
          </a:prstGeom>
          <a:solidFill>
            <a:schemeClr val="bg1"/>
          </a:solidFill>
          <a:ln w="38100">
            <a:solidFill>
              <a:srgbClr val="1F1A6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Campaign Spend: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$10</a:t>
            </a:r>
            <a:b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endParaRPr kumimoji="0" lang="en-US" sz="50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1F1A62"/>
                </a:solidFill>
                <a:latin typeface="Helvetica" pitchFamily="2" charset="0"/>
              </a:rPr>
              <a:t>Campaign Flight: </a:t>
            </a:r>
            <a:r>
              <a:rPr lang="en-US" sz="2000">
                <a:solidFill>
                  <a:srgbClr val="1F1A62"/>
                </a:solidFill>
                <a:latin typeface="Helvetica" pitchFamily="2" charset="0"/>
              </a:rPr>
              <a:t>2 days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r>
              <a:rPr lang="en-US" sz="2000" b="1">
                <a:solidFill>
                  <a:srgbClr val="1F1A62"/>
                </a:solidFill>
                <a:latin typeface="Helvetica" pitchFamily="2" charset="0"/>
              </a:rPr>
              <a:t>Networks: </a:t>
            </a:r>
            <a:r>
              <a:rPr lang="en-US" sz="2000">
                <a:solidFill>
                  <a:srgbClr val="1F1A62"/>
                </a:solidFill>
                <a:latin typeface="Helvetica" pitchFamily="2" charset="0"/>
              </a:rPr>
              <a:t>YouTube Only (Video Partners on Google Display Network deselected)</a:t>
            </a:r>
          </a:p>
          <a:p>
            <a:endParaRPr lang="en-US" sz="500">
              <a:solidFill>
                <a:srgbClr val="1F1A62"/>
              </a:solidFill>
              <a:latin typeface="Helvetica" pitchFamily="2" charset="0"/>
            </a:endParaRPr>
          </a:p>
          <a:p>
            <a:r>
              <a:rPr lang="en-US" sz="2000" b="1">
                <a:solidFill>
                  <a:srgbClr val="1F1A62"/>
                </a:solidFill>
                <a:latin typeface="Helvetica" pitchFamily="2" charset="0"/>
              </a:rPr>
              <a:t>Demographics: </a:t>
            </a:r>
            <a:r>
              <a:rPr lang="en-US" sz="2000">
                <a:solidFill>
                  <a:srgbClr val="1F1A62"/>
                </a:solidFill>
                <a:latin typeface="Helvetica" pitchFamily="2" charset="0"/>
              </a:rPr>
              <a:t>Demographics: Parental Status Not a Parent or Unknown, (Parent deselected)</a:t>
            </a:r>
          </a:p>
          <a:p>
            <a:endParaRPr lang="en-US" sz="500">
              <a:solidFill>
                <a:srgbClr val="1F1A62"/>
              </a:solidFill>
              <a:latin typeface="Helvetica" pitchFamily="2" charset="0"/>
            </a:endParaRPr>
          </a:p>
          <a:p>
            <a:r>
              <a:rPr lang="en-US" sz="2000" b="1">
                <a:solidFill>
                  <a:srgbClr val="1F1A62"/>
                </a:solidFill>
                <a:latin typeface="Helvetica" pitchFamily="2" charset="0"/>
              </a:rPr>
              <a:t>Audience: </a:t>
            </a:r>
            <a:r>
              <a:rPr lang="en-US" sz="2000">
                <a:solidFill>
                  <a:srgbClr val="1F1A62"/>
                </a:solidFill>
                <a:latin typeface="Helvetica" pitchFamily="2" charset="0"/>
              </a:rPr>
              <a:t>24 audience targets selected (see step 6 for details)</a:t>
            </a:r>
          </a:p>
          <a:p>
            <a:endParaRPr lang="en-US" sz="500">
              <a:solidFill>
                <a:srgbClr val="1F1A62"/>
              </a:solidFill>
              <a:latin typeface="Helvetica" pitchFamily="2" charset="0"/>
            </a:endParaRPr>
          </a:p>
          <a:p>
            <a:r>
              <a:rPr lang="en-US" sz="2000" b="1">
                <a:solidFill>
                  <a:srgbClr val="1F1A62"/>
                </a:solidFill>
                <a:latin typeface="Helvetica" pitchFamily="2" charset="0"/>
              </a:rPr>
              <a:t>Video Ad Format: </a:t>
            </a:r>
            <a:r>
              <a:rPr lang="en-US" sz="2000">
                <a:solidFill>
                  <a:srgbClr val="1F1A62"/>
                </a:solidFill>
                <a:latin typeface="Helvetica" pitchFamily="2" charset="0"/>
              </a:rPr>
              <a:t>Skippable In-stream 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827544-3685-7B38-4749-E997025FDC7E}"/>
              </a:ext>
            </a:extLst>
          </p:cNvPr>
          <p:cNvSpPr/>
          <p:nvPr/>
        </p:nvSpPr>
        <p:spPr>
          <a:xfrm>
            <a:off x="159739" y="377122"/>
            <a:ext cx="12334210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1F1A62"/>
                </a:solidFill>
                <a:latin typeface="Helvetica" pitchFamily="2" charset="0"/>
              </a:rPr>
              <a:t>The VAB created a YouTube channel with neutral, brand safe content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1F1A62"/>
                </a:solidFill>
                <a:latin typeface="Helvetica" pitchFamily="2" charset="0"/>
              </a:rPr>
              <a:t>to conduct our experiment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0104F-BD88-E0C2-FC93-DC9A3770C3A6}"/>
              </a:ext>
            </a:extLst>
          </p:cNvPr>
          <p:cNvSpPr txBox="1"/>
          <p:nvPr/>
        </p:nvSpPr>
        <p:spPr>
          <a:xfrm>
            <a:off x="6134807" y="2179613"/>
            <a:ext cx="57018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F1A62"/>
                </a:solidFill>
                <a:latin typeface="Helvetica" pitchFamily="2" charset="0"/>
              </a:rPr>
              <a:t>Sample of YouTube channel utilized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A594AF-F47A-4B24-B273-00B83A2B9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763" y="2595994"/>
            <a:ext cx="5622443" cy="344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11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9B3279-79C3-D562-DBFB-7AB4F0D63070}"/>
              </a:ext>
            </a:extLst>
          </p:cNvPr>
          <p:cNvSpPr txBox="1"/>
          <p:nvPr/>
        </p:nvSpPr>
        <p:spPr>
          <a:xfrm>
            <a:off x="236166" y="3025517"/>
            <a:ext cx="6952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white"/>
                </a:solidFill>
                <a:latin typeface="Helvetica" pitchFamily="2" charset="0"/>
              </a:rPr>
              <a:t>The following is a 7-step guide for how we conducted our buy (</a:t>
            </a:r>
            <a:r>
              <a:rPr lang="en-US" sz="2800" i="1">
                <a:solidFill>
                  <a:prstClr val="white"/>
                </a:solidFill>
                <a:latin typeface="Helvetica" pitchFamily="2" charset="0"/>
              </a:rPr>
              <a:t>and how you can too</a:t>
            </a:r>
            <a:r>
              <a:rPr lang="en-US" sz="2800">
                <a:solidFill>
                  <a:prstClr val="white"/>
                </a:solidFill>
                <a:latin typeface="Helvetica" pitchFamily="2" charset="0"/>
              </a:rPr>
              <a:t>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8E6F48-A8DF-2DA8-BD37-2C8B56A02E75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302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3287EE-FFA2-8A94-89E4-C81D23EDFB3D}"/>
              </a:ext>
            </a:extLst>
          </p:cNvPr>
          <p:cNvSpPr/>
          <p:nvPr/>
        </p:nvSpPr>
        <p:spPr>
          <a:xfrm>
            <a:off x="-2" y="1696163"/>
            <a:ext cx="1219200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7081D-9B3B-8859-233D-AE0CBF7FD909}"/>
              </a:ext>
            </a:extLst>
          </p:cNvPr>
          <p:cNvSpPr txBox="1"/>
          <p:nvPr/>
        </p:nvSpPr>
        <p:spPr>
          <a:xfrm>
            <a:off x="503714" y="534182"/>
            <a:ext cx="11435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1F1A62"/>
                </a:solidFill>
                <a:latin typeface="Helvetica" pitchFamily="2" charset="0"/>
              </a:rPr>
              <a:t>Campaign Set-up</a:t>
            </a:r>
          </a:p>
          <a:p>
            <a:pPr algn="ctr">
              <a:defRPr/>
            </a:pPr>
            <a:r>
              <a:rPr lang="en-US" sz="2400">
                <a:solidFill>
                  <a:srgbClr val="1F1A62"/>
                </a:solidFill>
                <a:latin typeface="Helvetica" pitchFamily="2" charset="0"/>
              </a:rPr>
              <a:t>Select the Campaign Objective of your Choosing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BA6DBE-DAF7-D6ED-BA7F-5C73E9C54A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DE96AF0-3B5E-39AE-5E6B-5C5FDF637BA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BA7E61-9ACE-D924-592C-5EDCA3B4662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F065B7-1821-FE24-7E68-FA4A6BBA6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8" y="2095107"/>
            <a:ext cx="7772400" cy="4024992"/>
          </a:xfrm>
          <a:prstGeom prst="rect">
            <a:avLst/>
          </a:prstGeom>
          <a:ln w="38100">
            <a:solidFill>
              <a:srgbClr val="1F1A6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62528C-15F0-CA5C-1BCE-26BCF969CAC3}"/>
              </a:ext>
            </a:extLst>
          </p:cNvPr>
          <p:cNvSpPr txBox="1"/>
          <p:nvPr/>
        </p:nvSpPr>
        <p:spPr>
          <a:xfrm>
            <a:off x="50790" y="84121"/>
            <a:ext cx="905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9050">
                  <a:solidFill>
                    <a:srgbClr val="ED3C8D"/>
                  </a:solidFill>
                </a:ln>
                <a:solidFill>
                  <a:srgbClr val="1B1464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86918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3287EE-FFA2-8A94-89E4-C81D23EDFB3D}"/>
              </a:ext>
            </a:extLst>
          </p:cNvPr>
          <p:cNvSpPr/>
          <p:nvPr/>
        </p:nvSpPr>
        <p:spPr>
          <a:xfrm>
            <a:off x="-2" y="1696163"/>
            <a:ext cx="1219200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7081D-9B3B-8859-233D-AE0CBF7FD909}"/>
              </a:ext>
            </a:extLst>
          </p:cNvPr>
          <p:cNvSpPr txBox="1"/>
          <p:nvPr/>
        </p:nvSpPr>
        <p:spPr>
          <a:xfrm>
            <a:off x="503714" y="534182"/>
            <a:ext cx="11435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1F1A62"/>
                </a:solidFill>
                <a:latin typeface="Helvetica" pitchFamily="2" charset="0"/>
              </a:rPr>
              <a:t>Campaign Set-up</a:t>
            </a:r>
          </a:p>
          <a:p>
            <a:pPr algn="ctr">
              <a:defRPr/>
            </a:pPr>
            <a:r>
              <a:rPr lang="en-US" sz="2400">
                <a:solidFill>
                  <a:srgbClr val="1F1A62"/>
                </a:solidFill>
                <a:latin typeface="Helvetica" pitchFamily="2" charset="0"/>
              </a:rPr>
              <a:t>Select Video Campaign Type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BA6DBE-DAF7-D6ED-BA7F-5C73E9C54A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DE96AF0-3B5E-39AE-5E6B-5C5FDF637BA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BA7E61-9ACE-D924-592C-5EDCA3B4662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679A12-5153-249A-EEA5-2BA7AFD0B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454" y="1928918"/>
            <a:ext cx="7450298" cy="4357370"/>
          </a:xfrm>
          <a:prstGeom prst="rect">
            <a:avLst/>
          </a:prstGeom>
          <a:ln w="38100">
            <a:solidFill>
              <a:srgbClr val="1F1A6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C23AE2-8B62-8D77-F6E3-98713502D2A6}"/>
              </a:ext>
            </a:extLst>
          </p:cNvPr>
          <p:cNvSpPr txBox="1"/>
          <p:nvPr/>
        </p:nvSpPr>
        <p:spPr>
          <a:xfrm>
            <a:off x="50790" y="84121"/>
            <a:ext cx="905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9050">
                  <a:solidFill>
                    <a:srgbClr val="ED3C8D"/>
                  </a:solidFill>
                </a:ln>
                <a:solidFill>
                  <a:srgbClr val="1B1464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00788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3287EE-FFA2-8A94-89E4-C81D23EDFB3D}"/>
              </a:ext>
            </a:extLst>
          </p:cNvPr>
          <p:cNvSpPr/>
          <p:nvPr/>
        </p:nvSpPr>
        <p:spPr>
          <a:xfrm>
            <a:off x="50790" y="1696163"/>
            <a:ext cx="1219200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7081D-9B3B-8859-233D-AE0CBF7FD909}"/>
              </a:ext>
            </a:extLst>
          </p:cNvPr>
          <p:cNvSpPr txBox="1"/>
          <p:nvPr/>
        </p:nvSpPr>
        <p:spPr>
          <a:xfrm>
            <a:off x="503714" y="534182"/>
            <a:ext cx="11435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1F1A62"/>
                </a:solidFill>
                <a:latin typeface="Helvetica" pitchFamily="2" charset="0"/>
              </a:rPr>
              <a:t>Campaign Set-up</a:t>
            </a:r>
          </a:p>
          <a:p>
            <a:pPr algn="ctr">
              <a:defRPr/>
            </a:pPr>
            <a:r>
              <a:rPr lang="en-US" sz="2400">
                <a:solidFill>
                  <a:srgbClr val="1F1A62"/>
                </a:solidFill>
                <a:latin typeface="Helvetica" pitchFamily="2" charset="0"/>
              </a:rPr>
              <a:t>Input Campaign Name, Budget &amp; Campaign Dates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BA6DBE-DAF7-D6ED-BA7F-5C73E9C54A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DE96AF0-3B5E-39AE-5E6B-5C5FDF637BA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BA7E61-9ACE-D924-592C-5EDCA3B4662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792082-489D-730F-7C75-87869F748C66}"/>
              </a:ext>
            </a:extLst>
          </p:cNvPr>
          <p:cNvSpPr txBox="1"/>
          <p:nvPr/>
        </p:nvSpPr>
        <p:spPr>
          <a:xfrm>
            <a:off x="50790" y="84121"/>
            <a:ext cx="905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9050">
                  <a:solidFill>
                    <a:srgbClr val="ED3C8D"/>
                  </a:solidFill>
                </a:ln>
                <a:solidFill>
                  <a:srgbClr val="1B1464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lt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35A915-1E76-F105-CC03-873304C0F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243" y="2061891"/>
            <a:ext cx="5858435" cy="42619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7C3B6C-0B3D-6539-FF7B-4B5A8A2FE4F4}"/>
              </a:ext>
            </a:extLst>
          </p:cNvPr>
          <p:cNvSpPr/>
          <p:nvPr/>
        </p:nvSpPr>
        <p:spPr>
          <a:xfrm>
            <a:off x="3416830" y="2370488"/>
            <a:ext cx="3822566" cy="426088"/>
          </a:xfrm>
          <a:prstGeom prst="rect">
            <a:avLst/>
          </a:prstGeom>
          <a:noFill/>
          <a:ln w="38100">
            <a:solidFill>
              <a:srgbClr val="E84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67EA9A-1C1C-73A6-7163-B208F13D4A76}"/>
              </a:ext>
            </a:extLst>
          </p:cNvPr>
          <p:cNvSpPr/>
          <p:nvPr/>
        </p:nvSpPr>
        <p:spPr>
          <a:xfrm>
            <a:off x="3416830" y="4096150"/>
            <a:ext cx="2277388" cy="553333"/>
          </a:xfrm>
          <a:prstGeom prst="rect">
            <a:avLst/>
          </a:prstGeom>
          <a:noFill/>
          <a:ln w="38100">
            <a:solidFill>
              <a:srgbClr val="E84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8B860B-2DD6-1D34-E4DC-43D9BF231A26}"/>
              </a:ext>
            </a:extLst>
          </p:cNvPr>
          <p:cNvSpPr/>
          <p:nvPr/>
        </p:nvSpPr>
        <p:spPr>
          <a:xfrm>
            <a:off x="3416830" y="4844709"/>
            <a:ext cx="2145985" cy="1479108"/>
          </a:xfrm>
          <a:prstGeom prst="rect">
            <a:avLst/>
          </a:prstGeom>
          <a:noFill/>
          <a:ln w="38100">
            <a:solidFill>
              <a:srgbClr val="E84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0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BC596E-1501-2E76-5628-A8BFB2B01CA2}"/>
              </a:ext>
            </a:extLst>
          </p:cNvPr>
          <p:cNvSpPr/>
          <p:nvPr/>
        </p:nvSpPr>
        <p:spPr>
          <a:xfrm>
            <a:off x="-2" y="1696163"/>
            <a:ext cx="1219200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38BF65-C3B4-5624-A4E8-6A265BF28E7C}"/>
              </a:ext>
            </a:extLst>
          </p:cNvPr>
          <p:cNvSpPr txBox="1"/>
          <p:nvPr/>
        </p:nvSpPr>
        <p:spPr>
          <a:xfrm>
            <a:off x="791026" y="268734"/>
            <a:ext cx="10609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1F1A62"/>
                </a:solidFill>
                <a:latin typeface="Helvetica" pitchFamily="2" charset="0"/>
              </a:rPr>
              <a:t>Campaign Set-up</a:t>
            </a:r>
          </a:p>
          <a:p>
            <a:pPr algn="ctr">
              <a:defRPr/>
            </a:pPr>
            <a:r>
              <a:rPr lang="en-US" sz="2400">
                <a:solidFill>
                  <a:srgbClr val="1F1A62"/>
                </a:solidFill>
                <a:latin typeface="Helvetica" pitchFamily="2" charset="0"/>
              </a:rPr>
              <a:t>Deselect Video Partners on Google Display Network </a:t>
            </a:r>
          </a:p>
          <a:p>
            <a:pPr algn="ctr">
              <a:defRPr/>
            </a:pPr>
            <a:r>
              <a:rPr lang="en-US" sz="2400">
                <a:solidFill>
                  <a:srgbClr val="1F1A62"/>
                </a:solidFill>
                <a:latin typeface="Helvetica" pitchFamily="2" charset="0"/>
              </a:rPr>
              <a:t>to ensure campaign runs on YouTube only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3805A-E7D8-01D2-4880-5647E9922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843047"/>
            <a:ext cx="5856495" cy="4529112"/>
          </a:xfrm>
          <a:prstGeom prst="rect">
            <a:avLst/>
          </a:prstGeom>
          <a:ln w="38100">
            <a:solidFill>
              <a:srgbClr val="1F1A6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941836-0E16-CFCE-B741-F8C0AC4414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A66AD7-F69E-6BD0-7AC4-2C2C46C0750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5FA1EE-4F90-0311-E243-7E0420FC87A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5E9848-EBE9-CBD7-1509-A5056FBBB03B}"/>
              </a:ext>
            </a:extLst>
          </p:cNvPr>
          <p:cNvSpPr txBox="1"/>
          <p:nvPr/>
        </p:nvSpPr>
        <p:spPr>
          <a:xfrm>
            <a:off x="50790" y="84121"/>
            <a:ext cx="905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9050">
                  <a:solidFill>
                    <a:srgbClr val="ED3C8D"/>
                  </a:solidFill>
                </a:ln>
                <a:solidFill>
                  <a:srgbClr val="1B1464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lt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BA7EA2-BCB8-82D5-BE42-C93390DD786B}"/>
              </a:ext>
            </a:extLst>
          </p:cNvPr>
          <p:cNvSpPr/>
          <p:nvPr/>
        </p:nvSpPr>
        <p:spPr>
          <a:xfrm>
            <a:off x="3361146" y="2228850"/>
            <a:ext cx="4342673" cy="834390"/>
          </a:xfrm>
          <a:prstGeom prst="rect">
            <a:avLst/>
          </a:prstGeom>
          <a:noFill/>
          <a:ln w="38100">
            <a:solidFill>
              <a:srgbClr val="E84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43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492102-B3BD-1AC3-542B-3BF0BD3A3614}"/>
              </a:ext>
            </a:extLst>
          </p:cNvPr>
          <p:cNvSpPr/>
          <p:nvPr/>
        </p:nvSpPr>
        <p:spPr>
          <a:xfrm>
            <a:off x="-2" y="1696163"/>
            <a:ext cx="1219200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E9222C-E0B7-D366-708E-5214D08DE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397" y="1864118"/>
            <a:ext cx="6959412" cy="4333670"/>
          </a:xfrm>
          <a:prstGeom prst="rect">
            <a:avLst/>
          </a:prstGeom>
          <a:ln w="38100">
            <a:solidFill>
              <a:srgbClr val="1F1A6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F182E-36F8-2FAA-DA02-D6C1DAB8C3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34D31-B305-1995-0175-CCD2E03EA29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22B8F6-80FC-A8BA-929E-F0851A0B776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A14647-4E24-3D4A-2047-B0C15115744E}"/>
              </a:ext>
            </a:extLst>
          </p:cNvPr>
          <p:cNvSpPr txBox="1"/>
          <p:nvPr/>
        </p:nvSpPr>
        <p:spPr>
          <a:xfrm>
            <a:off x="902957" y="482356"/>
            <a:ext cx="108692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Campaign Set-up</a:t>
            </a:r>
          </a:p>
          <a:p>
            <a:pPr algn="ctr"/>
            <a:r>
              <a:rPr lang="en-US" sz="2600">
                <a:solidFill>
                  <a:srgbClr val="1F1A62"/>
                </a:solidFill>
                <a:latin typeface="Helvetica" pitchFamily="2" charset="0"/>
              </a:rPr>
              <a:t>Parental Status: Not a parent, Unknown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67C2D4-5691-7EAE-7988-98FC309DA483}"/>
              </a:ext>
            </a:extLst>
          </p:cNvPr>
          <p:cNvSpPr txBox="1"/>
          <p:nvPr/>
        </p:nvSpPr>
        <p:spPr>
          <a:xfrm>
            <a:off x="50790" y="84121"/>
            <a:ext cx="905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9050">
                  <a:solidFill>
                    <a:srgbClr val="ED3C8D"/>
                  </a:solidFill>
                </a:ln>
                <a:solidFill>
                  <a:srgbClr val="1B1464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lt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DCF66E-682E-E452-E273-B8792FE1DC79}"/>
              </a:ext>
            </a:extLst>
          </p:cNvPr>
          <p:cNvSpPr txBox="1"/>
          <p:nvPr/>
        </p:nvSpPr>
        <p:spPr>
          <a:xfrm>
            <a:off x="365693" y="1944390"/>
            <a:ext cx="2366010" cy="2585323"/>
          </a:xfrm>
          <a:prstGeom prst="rect">
            <a:avLst/>
          </a:prstGeom>
          <a:solidFill>
            <a:schemeClr val="bg1"/>
          </a:solidFill>
          <a:ln w="38100">
            <a:solidFill>
              <a:srgbClr val="E84A99"/>
            </a:solidFill>
          </a:ln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1F1A62"/>
                </a:solidFill>
                <a:latin typeface="Helvetica"/>
                <a:cs typeface="Helvetica"/>
              </a:rPr>
              <a:t>To remove the possibility of parental co-viewing from the test, the VAB deselected ‘Parent’ as a campaign demographic target.  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941EEB-78F6-998D-1A3E-9AEEF76AF8A7}"/>
              </a:ext>
            </a:extLst>
          </p:cNvPr>
          <p:cNvSpPr/>
          <p:nvPr/>
        </p:nvSpPr>
        <p:spPr>
          <a:xfrm>
            <a:off x="6577103" y="3141358"/>
            <a:ext cx="1309597" cy="1388355"/>
          </a:xfrm>
          <a:prstGeom prst="rect">
            <a:avLst/>
          </a:prstGeom>
          <a:noFill/>
          <a:ln w="38100">
            <a:solidFill>
              <a:srgbClr val="E84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43745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0419b3-ff22-4e92-8e74-ef4894f6b0e1" xsi:nil="true"/>
    <lcf76f155ced4ddcb4097134ff3c332f xmlns="c3801c2d-3f2f-44a1-8478-554d1c91a4f5">
      <Terms xmlns="http://schemas.microsoft.com/office/infopath/2007/PartnerControls"/>
    </lcf76f155ced4ddcb4097134ff3c332f>
    <SharedWithUsers xmlns="c00419b3-ff22-4e92-8e74-ef4894f6b0e1">
      <UserInfo>
        <DisplayName>Nellie Chung</DisplayName>
        <AccountId>13</AccountId>
        <AccountType/>
      </UserInfo>
      <UserInfo>
        <DisplayName>Danielle Delauro</DisplayName>
        <AccountId>14</AccountId>
        <AccountType/>
      </UserInfo>
      <UserInfo>
        <DisplayName>Jason Wiese</DisplayName>
        <AccountId>10</AccountId>
        <AccountType/>
      </UserInfo>
      <UserInfo>
        <DisplayName>Britney Caprio</DisplayName>
        <AccountId>39</AccountId>
        <AccountType/>
      </UserInfo>
      <UserInfo>
        <DisplayName>Kaileen Cain</DisplayName>
        <AccountId>38</AccountId>
        <AccountType/>
      </UserInfo>
      <UserInfo>
        <DisplayName>Sean Cunningham</DisplayName>
        <AccountId>29</AccountId>
        <AccountType/>
      </UserInfo>
      <UserInfo>
        <DisplayName>Marianne Vita</DisplayName>
        <AccountId>25</AccountId>
        <AccountType/>
      </UserInfo>
      <UserInfo>
        <DisplayName>Benjamin Vandegrift</DisplayName>
        <AccountId>37</AccountId>
        <AccountType/>
      </UserInfo>
      <UserInfo>
        <DisplayName>Jason Wiese</DisplayName>
        <AccountId>15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14" ma:contentTypeDescription="Create a new document." ma:contentTypeScope="" ma:versionID="cf816a5d9d8f39de002ae8329fd14545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0d5ed89faa54e3f18720c84b3d63194a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c8375e-4cb2-4aea-979e-f36c13a134f3}" ma:internalName="TaxCatchAll" ma:showField="CatchAllData" ma:web="c00419b3-ff22-4e92-8e74-ef4894f6b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D0582F-E546-4FAA-9542-4DCA9B87B9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B3A686-109E-4D35-8D80-BBBDF1C6F2B5}">
  <ds:schemaRefs>
    <ds:schemaRef ds:uri="14fac7c4-4a67-4d88-ac7b-7f88e5afcdb5"/>
    <ds:schemaRef ds:uri="3b04729f-cc65-4867-a21b-4ab7d760d35d"/>
    <ds:schemaRef ds:uri="c00419b3-ff22-4e92-8e74-ef4894f6b0e1"/>
    <ds:schemaRef ds:uri="c3801c2d-3f2f-44a1-8478-554d1c91a4f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0FC0D99-D2FC-4130-B047-CA85718A65F3}">
  <ds:schemaRefs>
    <ds:schemaRef ds:uri="c00419b3-ff22-4e92-8e74-ef4894f6b0e1"/>
    <ds:schemaRef ds:uri="c3801c2d-3f2f-44a1-8478-554d1c91a4f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6</Notes>
  <HiddenSlides>0</HiddenSlide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1_Custom Design</vt:lpstr>
      <vt:lpstr>2_Custom Design</vt:lpstr>
      <vt:lpstr>7_Custom Design</vt:lpstr>
      <vt:lpstr>6_Custom Design</vt:lpstr>
      <vt:lpstr>3_Custom Design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1</cp:revision>
  <cp:lastPrinted>2020-02-11T14:46:11Z</cp:lastPrinted>
  <dcterms:created xsi:type="dcterms:W3CDTF">2019-11-08T17:29:39Z</dcterms:created>
  <dcterms:modified xsi:type="dcterms:W3CDTF">2023-10-20T14:03:33Z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2044800</vt:r8>
  </property>
  <property fmtid="{D5CDD505-2E9C-101B-9397-08002B2CF9AE}" pid="3" name="ContentTypeId">
    <vt:lpwstr>0x0101002ABCF5620D45EF4AA969D5E9CFDA206E</vt:lpwstr>
  </property>
  <property fmtid="{D5CDD505-2E9C-101B-9397-08002B2CF9AE}" pid="4" name="MediaServiceImageTags">
    <vt:lpwstr/>
  </property>
</Properties>
</file>