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08" r:id="rId7"/>
  </p:sldMasterIdLst>
  <p:notesMasterIdLst>
    <p:notesMasterId r:id="rId31"/>
  </p:notesMasterIdLst>
  <p:sldIdLst>
    <p:sldId id="2144327566" r:id="rId8"/>
    <p:sldId id="2144327285" r:id="rId9"/>
    <p:sldId id="2144327270" r:id="rId10"/>
    <p:sldId id="331" r:id="rId11"/>
    <p:sldId id="2144327571" r:id="rId12"/>
    <p:sldId id="2144327548" r:id="rId13"/>
    <p:sldId id="2144327572" r:id="rId14"/>
    <p:sldId id="2144327551" r:id="rId15"/>
    <p:sldId id="2144327573" r:id="rId16"/>
    <p:sldId id="2144327549" r:id="rId17"/>
    <p:sldId id="2144327574" r:id="rId18"/>
    <p:sldId id="2144327354" r:id="rId19"/>
    <p:sldId id="2144327541" r:id="rId20"/>
    <p:sldId id="4558" r:id="rId21"/>
    <p:sldId id="2144327563" r:id="rId22"/>
    <p:sldId id="2144327564" r:id="rId23"/>
    <p:sldId id="2144327565" r:id="rId24"/>
    <p:sldId id="2144327544" r:id="rId25"/>
    <p:sldId id="2144327558" r:id="rId26"/>
    <p:sldId id="2144327559" r:id="rId27"/>
    <p:sldId id="2144327560" r:id="rId28"/>
    <p:sldId id="4543" r:id="rId29"/>
    <p:sldId id="2144327267" r:id="rId30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son Wiese" initials="JW" lastIdx="5" clrIdx="6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1" name="Marianne Vita" initials="MV" lastIdx="12" clrIdx="0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  <p:cmAuthor id="2" name="Danielle Delauro" initials="DD [2]" lastIdx="5" clrIdx="1">
    <p:extLst>
      <p:ext uri="{19B8F6BF-5375-455C-9EA6-DF929625EA0E}">
        <p15:presenceInfo xmlns:p15="http://schemas.microsoft.com/office/powerpoint/2012/main" userId="Danielle Delauro" providerId="None"/>
      </p:ext>
    </p:extLst>
  </p:cmAuthor>
  <p:cmAuthor id="3" name="Danielle Delauro" initials="DD" lastIdx="14" clrIdx="2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4" name="Leah Montner Dixon" initials="LMD" lastIdx="18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Kathy Grey" initials="KG" lastIdx="78" clrIdx="4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  <p:cmAuthor id="6" name="Danielle Delauro" initials="DD [3]" lastIdx="17" clrIdx="5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1FC"/>
    <a:srgbClr val="7DBBDC"/>
    <a:srgbClr val="88DBF3"/>
    <a:srgbClr val="00182C"/>
    <a:srgbClr val="41B4E4"/>
    <a:srgbClr val="011726"/>
    <a:srgbClr val="1F1A62"/>
    <a:srgbClr val="6BC18F"/>
    <a:srgbClr val="37B6E2"/>
    <a:srgbClr val="00C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2"/>
    <p:restoredTop sz="78829" autoAdjust="0"/>
  </p:normalViewPr>
  <p:slideViewPr>
    <p:cSldViewPr snapToGrid="0">
      <p:cViewPr varScale="1">
        <p:scale>
          <a:sx n="79" d="100"/>
          <a:sy n="79" d="100"/>
        </p:scale>
        <p:origin x="7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53173336500311E-2"/>
          <c:y val="0.2130770204437982"/>
          <c:w val="0.97609365332699938"/>
          <c:h val="0.6580302248417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Nat'l TV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"$"#,##0.0</c:formatCode>
                <c:ptCount val="6"/>
                <c:pt idx="0">
                  <c:v>6.38</c:v>
                </c:pt>
                <c:pt idx="1">
                  <c:v>8.11</c:v>
                </c:pt>
                <c:pt idx="2">
                  <c:v>11.36</c:v>
                </c:pt>
                <c:pt idx="3">
                  <c:v>14.11</c:v>
                </c:pt>
                <c:pt idx="4">
                  <c:v>16.34</c:v>
                </c:pt>
                <c:pt idx="5">
                  <c:v>18.29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A-495F-B1E3-807B157A1C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59792"/>
        <c:axId val="174260624"/>
      </c:barChart>
      <c:catAx>
        <c:axId val="1742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74260624"/>
        <c:crosses val="autoZero"/>
        <c:auto val="1"/>
        <c:lblAlgn val="ctr"/>
        <c:lblOffset val="100"/>
        <c:noMultiLvlLbl val="0"/>
      </c:catAx>
      <c:valAx>
        <c:axId val="174260624"/>
        <c:scaling>
          <c:orientation val="minMax"/>
          <c:min val="0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17425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25082679313615"/>
          <c:y val="0.12025222513959904"/>
          <c:w val="0.46173066929548479"/>
          <c:h val="0.84724717347132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Increase Types of Tactical Change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C7-4952-948E-10D57A907F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National Geotargeting</c:v>
                </c:pt>
                <c:pt idx="1">
                  <c:v>Direct Buys with Premium Publishers</c:v>
                </c:pt>
                <c:pt idx="2">
                  <c:v>News Publishers and/or News Content Targeting</c:v>
                </c:pt>
                <c:pt idx="3">
                  <c:v>Local Geotargeting</c:v>
                </c:pt>
                <c:pt idx="4">
                  <c:v>Desktop/Laptop Device Targeting</c:v>
                </c:pt>
                <c:pt idx="5">
                  <c:v>Demo Targeting</c:v>
                </c:pt>
                <c:pt idx="6">
                  <c:v>Programmatic Buying</c:v>
                </c:pt>
                <c:pt idx="7">
                  <c:v>Mobile/Tablet Device Targeting</c:v>
                </c:pt>
                <c:pt idx="8">
                  <c:v>OTT/CTV Device Targeting</c:v>
                </c:pt>
                <c:pt idx="9">
                  <c:v>Audience Targeting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0.09</c:v>
                </c:pt>
                <c:pt idx="1">
                  <c:v>0.13</c:v>
                </c:pt>
                <c:pt idx="2">
                  <c:v>0.18</c:v>
                </c:pt>
                <c:pt idx="3">
                  <c:v>0.23</c:v>
                </c:pt>
                <c:pt idx="4">
                  <c:v>0.27</c:v>
                </c:pt>
                <c:pt idx="5">
                  <c:v>0.28000000000000003</c:v>
                </c:pt>
                <c:pt idx="6">
                  <c:v>0.28999999999999998</c:v>
                </c:pt>
                <c:pt idx="7">
                  <c:v>0.34</c:v>
                </c:pt>
                <c:pt idx="8">
                  <c:v>0.35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7-4952-948E-10D57A907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11583"/>
        <c:axId val="990315327"/>
      </c:barChart>
      <c:catAx>
        <c:axId val="990311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90315327"/>
        <c:crosses val="autoZero"/>
        <c:auto val="1"/>
        <c:lblAlgn val="ctr"/>
        <c:lblOffset val="100"/>
        <c:noMultiLvlLbl val="0"/>
      </c:catAx>
      <c:valAx>
        <c:axId val="99031532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90311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A30EB42-9B34-4562-B0C6-37D4FA850F4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DC4B510-CE14-4E68-B2C5-2CAFC4BF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752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48363" y="792163"/>
            <a:ext cx="703738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2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4577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593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48363" y="792163"/>
            <a:ext cx="703738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8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4B510-CE14-4E68-B2C5-2CAFC4BFD5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4DC4B510-CE14-4E68-B2C5-2CAFC4BFD5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426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4DC4B510-CE14-4E68-B2C5-2CAFC4BFD5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9033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4324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4B510-CE14-4E68-B2C5-2CAFC4BFD5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5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4B510-CE14-4E68-B2C5-2CAFC4BFD5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650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4B510-CE14-4E68-B2C5-2CAFC4BFD5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5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48363" y="792163"/>
            <a:ext cx="703738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5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4B510-CE14-4E68-B2C5-2CAFC4BFD5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48363" y="792163"/>
            <a:ext cx="703738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9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1923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539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48363" y="792163"/>
            <a:ext cx="703738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0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2092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209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332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48363" y="792163"/>
            <a:ext cx="703738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1923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439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A5AB-9944-4EE3-B26F-23F24B7AC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77A02-CF02-4497-A2C4-6A8FC05FF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A3670-283E-4A5E-8939-34D01913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F9D19-63D6-4176-9AE4-2663A0F6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0F92-64D8-4368-BD42-FF621EB4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0EEF-6997-4B4A-A80A-C545AFFE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42359-BCC7-49EA-9684-C4A341593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2A48F-9B70-4AD4-A140-0130A5EA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D36C-168D-492F-9D3C-7479DC6C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EBAA0-3199-4271-A0DB-52570F1E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0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A6545-D62C-4510-8C3D-ADE797D14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E1EC9-D8BB-4D40-8719-2F25BCF9D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F30E9-5BF7-4E72-B663-A3823A61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8E055-33F5-4C32-930B-A19C0B90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045DF-AC86-4421-92C0-D4B534C0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25E6-4D51-4BC8-B18E-EC9F65A53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A6913-3DEF-4D9D-B973-09142B776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1775-09EC-42BB-B7C0-A20F8FD4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E66E7-C950-417F-B4F1-C4B8AF9D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47803-9D49-4DFA-B827-E4993436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ED5E-DBF3-4DF7-B25E-1C519A61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DE2D-CCB8-49DA-AB7E-2DD5332CC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B9069-418E-4DB6-84D2-AEA7B13F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E0F02-D28C-4C9E-845C-8C1DAB46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F9B2-E25E-41B7-A3AD-AFA6BFB0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AD47-63FF-416F-8A34-5BFF999C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0F7EA-9074-4E2D-8043-AB89F4098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A360-52B9-46B9-90BA-71E091D8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B1CF3-C714-45EE-A108-2285450E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6943-10D0-4D4E-A814-A22ED427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1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B5CB-7403-4634-A787-95D849B5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ABDF-5EFE-4960-BD94-189626D9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4669E-E5A8-4D75-A72D-729D19258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9CBF3-6E91-41EE-9209-B16B0972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89882-0B11-4EF7-A043-6A062144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9C9E4-57D0-44B2-8276-6D9EB8F3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4248-2D92-4CE6-8A17-948239D7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AE42F-563C-4F0F-B1D4-B261FC144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CEA6D-E84D-4044-9A80-6FBBD938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F93A-6A34-476D-997C-52765ECDA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A5250-C2CD-45BA-ACB4-174945182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1FA76-976E-48E2-A93F-069360D0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0441C-EE8B-4C39-A35C-B0BB0CD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8363A-439E-41DB-83C5-08736717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9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1F42-058B-44C8-B426-6874362F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CEE97-1AD9-4BC1-A7C6-E185ABF3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892E7-EDCB-4D6F-A373-E3F31B2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7B539-EF84-4788-BFF0-CA0490C9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9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5418A-32A9-4F3F-9D46-6770D1E1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CE32B-5729-4827-A164-A32C0908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C5DEF-DCE7-403F-983E-D3E3BA61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4B26-864E-4EE1-B737-6740B98A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1393-B16D-4D62-A443-927925E6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BE25B-AFF8-4CEE-8384-D11750298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89400-811B-46DD-969F-014A13A7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CA220-DB31-4B43-876B-3B689D0C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B250-4233-4A75-B18E-547CDBE0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CEE4-9011-49DF-ABF8-9193DCF0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1DA7-1D22-4C16-B89C-54BE1872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D8FD0-B2A7-45C1-871E-E1E55F56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C153-9027-4619-92F1-8B4F5DC0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70C0-B16C-41A4-BDC9-71045BED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FD68-2979-47BD-B243-4322F5FA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C1388-ADE3-4E03-9B00-6D828B93E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5DCCF-9201-42E1-9EFD-783A8DEA1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9B16A-9AC5-4228-A2D1-9F4C459A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80A75-FD67-4178-884B-70BD5359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D31F6-C15A-41E6-BA1F-48551E78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176F-D94B-42C8-8C4E-5F0CFBED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1E330-ACDF-4A14-8A03-A8C670001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3CB72-679D-404D-AA92-4129EAFE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3DE8-17C8-4C17-83CD-219711BB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502C4-546E-4DB1-9E97-F4AF1017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305B1-8E8E-4A55-96B5-109BA9011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6D019-DFE0-452E-8060-D53EC77D6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8866-5A56-48DF-85A6-AF9A954B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F643A-DE40-4FF7-A3C4-9DB80D66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BFFB2-5C40-4C1E-B5E2-2DCD8250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057234E-96F3-4844-87BE-BD7AE3A60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679" y="440560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ts val="24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edit</a:t>
            </a:r>
            <a:endParaRPr lang="en-US" dirty="0"/>
          </a:p>
        </p:txBody>
      </p:sp>
      <p:sp>
        <p:nvSpPr>
          <p:cNvPr id="12" name="Shape 30">
            <a:extLst>
              <a:ext uri="{FF2B5EF4-FFF2-40B4-BE49-F238E27FC236}">
                <a16:creationId xmlns:a16="http://schemas.microsoft.com/office/drawing/2014/main" id="{7408AB2F-FA89-7345-AAC4-04089BA20AB5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803612"/>
            <a:ext cx="11341570" cy="106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00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177804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None/>
              <a:tabLst/>
              <a:defRPr sz="1800" b="0" i="0" u="none" strike="noStrike" cap="none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359842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None/>
              <a:tabLst/>
              <a:defRPr sz="1800" b="0" i="0" u="none" strike="noStrike" cap="none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461" marR="0" lvl="3" indent="-39963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8076" marR="0" lvl="4" indent="-39963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692" marR="0" lvl="5" indent="-45721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307" marR="0" lvl="6" indent="-45721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922" marR="0" lvl="7" indent="-45721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538" marR="0" lvl="8" indent="-45721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7038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71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1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667"/>
              </a:lnSpc>
              <a:defRPr sz="2400" baseline="0"/>
            </a:lvl1pPr>
          </a:lstStyle>
          <a:p>
            <a:r>
              <a:rPr lang="en-GB" dirty="0"/>
              <a:t>Click here to edit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488" y="383984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5" y="6245233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 dirty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FDD2964-F2FD-954E-A32B-A99443746B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725" y="6414655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12624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4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1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F2D-C937-40EF-AA19-8C78FA54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DB4A9-67C9-4ED9-B422-23750E228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B068-53D1-4400-A7F4-9BD7635F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BE627-1964-4BEF-9DDE-B24C4DBE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2C0DF-EB18-4A1A-9ADA-E876C6A8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3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8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4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1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66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79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55376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31414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2845-BCDB-441D-9103-5879F24A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93641-DD24-407A-B2D2-1F9991C75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551C9-8944-4831-A8B3-021F866E3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3C3F4-5368-467C-9792-E1540D9B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EF5CB-D04A-4157-B359-9AA738E8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6BA5B-A22E-4352-9772-0F761AD4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A47E-B568-44D5-B165-D2C20C2B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8646A-96C5-48E8-A95A-6C9470AD4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5436F-14A2-4845-A03D-7E534886A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5F9F1-9AF2-40F1-BBDC-C85F19B38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E7FDF-1CAD-460C-BFCA-183E6831B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E832F-ABA9-4881-8141-A81BE193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0648B-2977-462C-AFE9-DB76526F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47CA8-2FE8-4FCE-8DC4-63EF5C04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706B-1895-4657-BD27-F36FFED7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07372-7DD7-43E1-8468-55ADB169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8CCB0-D244-4180-B17D-B2FC335A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1D0B0-AFD8-4844-B349-6672679A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E9E5D-213F-4776-AFA5-E91B1DB1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D24ED-F2CE-47C1-B0FD-7F07F9A9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D8BAD-AB7A-4E89-BDB1-7C7550B3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2338-42B0-41E5-B6CF-4F52B901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E97A4-AC55-4AFC-8B29-044D235C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8F90F-6307-4675-9EE6-EBF405F05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9C10-DEB3-4B42-B8BE-AE20F0CF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7A380-D681-4B8B-92C6-348B757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4DE4-06F8-4383-9B34-2206B747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30B6-73C8-4FE3-B473-D7CC5C7A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9F90C-3C2F-4C22-AE4E-2780362C4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3176-E214-471C-995E-E4086458C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CE299-B393-4D51-94F8-D48BA67F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CBF71-F4DE-4C5E-812F-3BEC8574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17AB4-E18F-42B4-89E5-54CF3CD1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3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C0589-31F4-4536-83AD-E8905AA5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91876-0923-4ED4-9BEF-92CE98DD9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D6D4B-FB4A-40E3-8576-88D90A3B0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F4DA-13C7-49DE-8E68-8A142FBAD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901C6-E761-47BB-BCC2-10CA2FD3F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9DB59-C0CF-407B-A701-F1C2BF90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C276-923F-408B-8AEB-DE752E22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6A6E0-8F64-4CA7-885C-0E17D809F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ED71-8E47-47AA-9CF9-DB9D70D8786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44FB-2A53-4571-8E5B-2254ED85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5D46-3DBA-4412-B655-8CB93CC11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8FB4-10CE-418E-957E-9C7F9067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1" r:id="rId12"/>
    <p:sldLayoutId id="2147483714" r:id="rId13"/>
    <p:sldLayoutId id="214748371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53.jp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pn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thevab.com/insight/as-time-goes-b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D098513-AB86-460D-AE0B-596EC90CE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56" y="0"/>
            <a:ext cx="941479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A360E3-718B-4BDB-851B-76799C2CFBFD}"/>
              </a:ext>
            </a:extLst>
          </p:cNvPr>
          <p:cNvSpPr/>
          <p:nvPr/>
        </p:nvSpPr>
        <p:spPr>
          <a:xfrm>
            <a:off x="-279557" y="4309693"/>
            <a:ext cx="6762092" cy="676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C0F3"/>
                </a:solidFill>
                <a:latin typeface="Helvetica" panose="020B0403020202020204" pitchFamily="34" charset="0"/>
              </a:rPr>
              <a:t>Realize the Power of </a:t>
            </a:r>
          </a:p>
          <a:p>
            <a:pPr algn="ctr"/>
            <a:r>
              <a:rPr lang="en-US" sz="2800" b="1">
                <a:solidFill>
                  <a:srgbClr val="00C0F3"/>
                </a:solidFill>
                <a:latin typeface="Helvetica" panose="020B0403020202020204" pitchFamily="34" charset="0"/>
              </a:rPr>
              <a:t>Cross-Platform TV Advertising:</a:t>
            </a:r>
          </a:p>
          <a:p>
            <a:pPr algn="ctr"/>
            <a:r>
              <a:rPr lang="en-US" sz="2800" b="1">
                <a:solidFill>
                  <a:srgbClr val="00C0F3"/>
                </a:solidFill>
                <a:latin typeface="Helvetica" panose="020B0403020202020204" pitchFamily="34" charset="0"/>
              </a:rPr>
              <a:t> </a:t>
            </a:r>
            <a:r>
              <a:rPr lang="en-US" sz="2000">
                <a:solidFill>
                  <a:srgbClr val="00C0F3"/>
                </a:solidFill>
                <a:latin typeface="Helvetica" panose="020B0403020202020204" pitchFamily="34" charset="0"/>
              </a:rPr>
              <a:t>Exploring the Roles of Measurement, Outcomes </a:t>
            </a:r>
          </a:p>
          <a:p>
            <a:pPr algn="ctr"/>
            <a:r>
              <a:rPr lang="en-US" sz="2000">
                <a:solidFill>
                  <a:srgbClr val="00C0F3"/>
                </a:solidFill>
                <a:latin typeface="Helvetica" panose="020B0403020202020204" pitchFamily="34" charset="0"/>
              </a:rPr>
              <a:t>&amp; Audience in the New Wave of TV</a:t>
            </a:r>
          </a:p>
          <a:p>
            <a:pPr algn="ctr"/>
            <a:endParaRPr lang="en-US" sz="2000">
              <a:solidFill>
                <a:srgbClr val="00C0F3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2000">
                <a:solidFill>
                  <a:srgbClr val="00C0F3"/>
                </a:solidFill>
                <a:latin typeface="Helvetica" panose="020B0403020202020204" pitchFamily="34" charset="0"/>
              </a:rPr>
              <a:t>in partnership with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8D0DDB-CA68-4EEC-9E5F-7207AF93BF3F}"/>
              </a:ext>
            </a:extLst>
          </p:cNvPr>
          <p:cNvGrpSpPr/>
          <p:nvPr/>
        </p:nvGrpSpPr>
        <p:grpSpPr>
          <a:xfrm>
            <a:off x="964174" y="1441881"/>
            <a:ext cx="4274631" cy="1921590"/>
            <a:chOff x="964174" y="2014618"/>
            <a:chExt cx="4274631" cy="19215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C81590-7DB2-4C9E-B2E3-C6C39C8A4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174" y="2014618"/>
              <a:ext cx="4274631" cy="110642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5A0DED-BF9F-43D0-B045-86D52B45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3018" y="3154154"/>
              <a:ext cx="3856943" cy="782054"/>
            </a:xfrm>
            <a:prstGeom prst="rect">
              <a:avLst/>
            </a:prstGeom>
          </p:spPr>
        </p:pic>
      </p:grp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656AF55-1AB9-004F-91D6-F78A26771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65" y="5932874"/>
            <a:ext cx="3324047" cy="7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9920041-AD56-4FD2-BA7F-30B249FA886B}"/>
              </a:ext>
            </a:extLst>
          </p:cNvPr>
          <p:cNvSpPr/>
          <p:nvPr/>
        </p:nvSpPr>
        <p:spPr>
          <a:xfrm>
            <a:off x="4890272" y="1598355"/>
            <a:ext cx="7301728" cy="4429662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B80F57C-502B-4844-B07D-5E2BBAEB41A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024C6-3A9E-4A69-B1B9-18C95CE31CAF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8F9836-56D1-42EA-9747-9DB2882DD7A3}"/>
              </a:ext>
            </a:extLst>
          </p:cNvPr>
          <p:cNvSpPr txBox="1"/>
          <p:nvPr/>
        </p:nvSpPr>
        <p:spPr>
          <a:xfrm>
            <a:off x="442635" y="6193424"/>
            <a:ext cx="1154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IAB,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Coronavirus Ad Spend Impact: Buy Side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, 3/27/20. Q: Please indicate whether you plan to increase, decrease or make no change regarding usage of any of the following tactics. Base: Yes to advertising tactical changes, n=164.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627D3B-2EA3-4277-A2C9-6B6BF227CC0A}"/>
              </a:ext>
            </a:extLst>
          </p:cNvPr>
          <p:cNvGraphicFramePr/>
          <p:nvPr/>
        </p:nvGraphicFramePr>
        <p:xfrm>
          <a:off x="4978679" y="1831118"/>
          <a:ext cx="7054610" cy="404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3435D691-EB33-4404-881C-49BB0E9CA93A}"/>
              </a:ext>
            </a:extLst>
          </p:cNvPr>
          <p:cNvSpPr txBox="1"/>
          <p:nvPr/>
        </p:nvSpPr>
        <p:spPr>
          <a:xfrm>
            <a:off x="288694" y="400785"/>
            <a:ext cx="11419397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</a:rPr>
              <a:t>To capture nimble, multiplatform viewers, both buyers and sellers recognize the need to prioritize precision targeting and measurement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821EEA-C8F6-4E4C-B955-0793E06F7CAD}"/>
              </a:ext>
            </a:extLst>
          </p:cNvPr>
          <p:cNvSpPr/>
          <p:nvPr/>
        </p:nvSpPr>
        <p:spPr>
          <a:xfrm>
            <a:off x="0" y="1598355"/>
            <a:ext cx="4890272" cy="4429662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E51C16D-DF1E-4BFA-967F-63E73D751F5D}"/>
              </a:ext>
            </a:extLst>
          </p:cNvPr>
          <p:cNvSpPr/>
          <p:nvPr/>
        </p:nvSpPr>
        <p:spPr>
          <a:xfrm>
            <a:off x="673892" y="3955377"/>
            <a:ext cx="4070391" cy="1258848"/>
          </a:xfrm>
          <a:prstGeom prst="wedgeRectCallout">
            <a:avLst>
              <a:gd name="adj1" fmla="val -21986"/>
              <a:gd name="adj2" fmla="val 65890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“The most important thing we need to do is 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embrace a currency that accounts for the total audience</a:t>
            </a: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 Purchasing behavior is so different than when these legacy demos were created, it is no longer tenable to maintain A18-49 and A25-54,”</a:t>
            </a: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8168D5-9B04-4BCE-9B80-365874862EE5}"/>
              </a:ext>
            </a:extLst>
          </p:cNvPr>
          <p:cNvSpPr txBox="1"/>
          <p:nvPr/>
        </p:nvSpPr>
        <p:spPr>
          <a:xfrm>
            <a:off x="1162656" y="5464064"/>
            <a:ext cx="3092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Peter Olsen, EVP, Ad Sales, 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A+E Networks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</a:rPr>
              <a:t>Adweek, 12/28/20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E55BAF92-809B-4574-882A-91C82E4B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35" y="4069863"/>
            <a:ext cx="504105" cy="2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C0AA8D4A-808C-464E-B76F-D1D13140612A}"/>
              </a:ext>
            </a:extLst>
          </p:cNvPr>
          <p:cNvSpPr/>
          <p:nvPr/>
        </p:nvSpPr>
        <p:spPr>
          <a:xfrm>
            <a:off x="127135" y="1831118"/>
            <a:ext cx="4070391" cy="1258848"/>
          </a:xfrm>
          <a:prstGeom prst="wedgeRectCallout">
            <a:avLst>
              <a:gd name="adj1" fmla="val -21986"/>
              <a:gd name="adj2" fmla="val 65890"/>
            </a:avLst>
          </a:prstGeom>
          <a:solidFill>
            <a:sysClr val="window" lastClr="FFFFFF"/>
          </a:solidFill>
          <a:ln w="28575" cap="flat" cmpd="sng" algn="ctr">
            <a:solidFill>
              <a:srgbClr val="E84A99"/>
            </a:solidFill>
            <a:prstDash val="dash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“My expectations are that we will 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accelerate the migration toward audience-based, holistic video commitments</a:t>
            </a: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 The media partners that lean into data needed for planning, optimizations and measurement will 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reap the benefits.</a:t>
            </a: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17F41-C404-4144-9CFC-1ED3DECDE44F}"/>
              </a:ext>
            </a:extLst>
          </p:cNvPr>
          <p:cNvSpPr txBox="1"/>
          <p:nvPr/>
        </p:nvSpPr>
        <p:spPr>
          <a:xfrm>
            <a:off x="201265" y="3331749"/>
            <a:ext cx="3569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Matt Sweeney, CIO, </a:t>
            </a:r>
            <a:r>
              <a:rPr kumimoji="0" lang="en-US" sz="11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GroupM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</a:rPr>
              <a:t>Adweek, 12/28/20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33" name="Picture 4" descr="GroupM Graduate Internship Programme 2021">
            <a:extLst>
              <a:ext uri="{FF2B5EF4-FFF2-40B4-BE49-F238E27FC236}">
                <a16:creationId xmlns:a16="http://schemas.microsoft.com/office/drawing/2014/main" id="{43F599DB-5DA2-4058-BC5A-A2CF024DA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26644" r="18206" b="32158"/>
          <a:stretch/>
        </p:blipFill>
        <p:spPr bwMode="auto">
          <a:xfrm>
            <a:off x="1705562" y="1971539"/>
            <a:ext cx="913537" cy="3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119755-DCF1-41C4-8EFE-73407570DFC1}"/>
              </a:ext>
            </a:extLst>
          </p:cNvPr>
          <p:cNvSpPr txBox="1"/>
          <p:nvPr/>
        </p:nvSpPr>
        <p:spPr>
          <a:xfrm>
            <a:off x="5141144" y="1784888"/>
            <a:ext cx="6729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sng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Buyers Who Plan To Increase…</a:t>
            </a:r>
          </a:p>
        </p:txBody>
      </p:sp>
    </p:spTree>
    <p:extLst>
      <p:ext uri="{BB962C8B-B14F-4D97-AF65-F5344CB8AC3E}">
        <p14:creationId xmlns:p14="http://schemas.microsoft.com/office/powerpoint/2010/main" val="212279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2434-27B2-2E42-A82F-1A7482D3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79EDA-8D3A-AA4E-ADA5-A4E856A0BC6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0678" y="1211507"/>
            <a:ext cx="11341570" cy="106571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D3885-2335-124E-AE8C-3F9BF2AE013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3AE518F5-3871-CC41-BB82-EE93D4656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535"/>
          <a:stretch/>
        </p:blipFill>
        <p:spPr>
          <a:xfrm>
            <a:off x="354679" y="777564"/>
            <a:ext cx="11496643" cy="54031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D3F4D9-9D3F-FB43-93F7-16C77B5AA9D0}"/>
              </a:ext>
            </a:extLst>
          </p:cNvPr>
          <p:cNvSpPr/>
          <p:nvPr/>
        </p:nvSpPr>
        <p:spPr>
          <a:xfrm>
            <a:off x="1349490" y="854002"/>
            <a:ext cx="3113363" cy="518143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8F913-4AC3-2448-AE49-D3DC8BE0CB8C}"/>
              </a:ext>
            </a:extLst>
          </p:cNvPr>
          <p:cNvSpPr txBox="1"/>
          <p:nvPr/>
        </p:nvSpPr>
        <p:spPr>
          <a:xfrm>
            <a:off x="850410" y="843635"/>
            <a:ext cx="40457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  <a:ea typeface="Montserrat Semi" charset="0"/>
                <a:cs typeface="Montserrat Semi" charset="0"/>
              </a:rPr>
              <a:t>Market Factors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BB285F-2FD2-7241-992E-945B5D755301}"/>
              </a:ext>
            </a:extLst>
          </p:cNvPr>
          <p:cNvSpPr/>
          <p:nvPr/>
        </p:nvSpPr>
        <p:spPr>
          <a:xfrm>
            <a:off x="780906" y="3207594"/>
            <a:ext cx="1064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 algn="ctr"/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The TV industry needs precise analytics to support 1:1 deterministic measurement and attribution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20D32-F134-2F49-AD2E-8AC9CA981EBD}"/>
              </a:ext>
            </a:extLst>
          </p:cNvPr>
          <p:cNvSpPr/>
          <p:nvPr/>
        </p:nvSpPr>
        <p:spPr>
          <a:xfrm>
            <a:off x="2182694" y="2590683"/>
            <a:ext cx="7840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 algn="ctr"/>
            <a:r>
              <a:rPr lang="en-US" sz="4000" b="1" dirty="0">
                <a:solidFill>
                  <a:srgbClr val="7DBBDC"/>
                </a:solidFill>
                <a:latin typeface="Helvetica" pitchFamily="2" charset="0"/>
              </a:rPr>
              <a:t>Impressions are the new reality</a:t>
            </a:r>
            <a:endParaRPr lang="en-US" sz="4000" dirty="0">
              <a:solidFill>
                <a:srgbClr val="7DBBDC"/>
              </a:solidFill>
              <a:latin typeface="Helvetica" pitchFamily="2" charset="0"/>
            </a:endParaRPr>
          </a:p>
        </p:txBody>
      </p:sp>
      <p:pic>
        <p:nvPicPr>
          <p:cNvPr id="7" name="Graphic 6" descr="Renovation (House With Sparkles) with solid fill">
            <a:extLst>
              <a:ext uri="{FF2B5EF4-FFF2-40B4-BE49-F238E27FC236}">
                <a16:creationId xmlns:a16="http://schemas.microsoft.com/office/drawing/2014/main" id="{9BB9106F-7014-984D-95B5-DF339554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7837" y="2018321"/>
            <a:ext cx="557051" cy="557051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E55BB570-9F0F-5E40-A710-0165C74E3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4888" y="2036242"/>
            <a:ext cx="557051" cy="5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5BA2C4-31CD-43C2-AE6F-3410C94D1AED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7BD55-2F0C-45D7-A432-6228207AC940}"/>
              </a:ext>
            </a:extLst>
          </p:cNvPr>
          <p:cNvSpPr/>
          <p:nvPr/>
        </p:nvSpPr>
        <p:spPr>
          <a:xfrm>
            <a:off x="296437" y="237585"/>
            <a:ext cx="1173143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275FF-F263-4133-9C35-453C080131A9}"/>
              </a:ext>
            </a:extLst>
          </p:cNvPr>
          <p:cNvSpPr/>
          <p:nvPr/>
        </p:nvSpPr>
        <p:spPr>
          <a:xfrm>
            <a:off x="546750" y="6204726"/>
            <a:ext cx="11481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Comscore MediaMetrix Media Trend multiplatform (desktop + mobile) data, April 2019 – September 2019 vs. April 2020 – September 2020, P50+, total digital population, total monthly unique visitors/viewers. Percentages = average monthly unique visitors increase between the two 6-month time periods.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23E6C6-151D-4C76-B047-8E8A7C81D56D}"/>
              </a:ext>
            </a:extLst>
          </p:cNvPr>
          <p:cNvSpPr txBox="1"/>
          <p:nvPr/>
        </p:nvSpPr>
        <p:spPr>
          <a:xfrm>
            <a:off x="-3" y="1704523"/>
            <a:ext cx="12235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Average monthly unique adult 50+ visitors increase by digital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6-month average YoY comparison: Apr-Sep ‘19 vs. Apr-Sep ‘20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122E19-5F0C-4FED-8585-914FF10C8E86}"/>
              </a:ext>
            </a:extLst>
          </p:cNvPr>
          <p:cNvSpPr/>
          <p:nvPr/>
        </p:nvSpPr>
        <p:spPr>
          <a:xfrm>
            <a:off x="186971" y="3178928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(+307K avg monthly UVs)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C06426-A792-402D-952F-2B0BBFA5FE41}"/>
              </a:ext>
            </a:extLst>
          </p:cNvPr>
          <p:cNvSpPr/>
          <p:nvPr/>
        </p:nvSpPr>
        <p:spPr>
          <a:xfrm>
            <a:off x="2630082" y="3180497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(+253K avg monthly UVs)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D554A3-F9A7-4840-A06E-63FF2398A90E}"/>
              </a:ext>
            </a:extLst>
          </p:cNvPr>
          <p:cNvSpPr/>
          <p:nvPr/>
        </p:nvSpPr>
        <p:spPr>
          <a:xfrm>
            <a:off x="5071623" y="3180499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+89%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(+919K avg monthly UVs)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CFDB28-C585-4CD5-8D27-9CFA23D94C47}"/>
              </a:ext>
            </a:extLst>
          </p:cNvPr>
          <p:cNvSpPr/>
          <p:nvPr/>
        </p:nvSpPr>
        <p:spPr>
          <a:xfrm>
            <a:off x="7569725" y="3171070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(+1.2MM avg monthly UVs)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155A36-B7D5-4D98-A7EB-41A9C833FF69}"/>
              </a:ext>
            </a:extLst>
          </p:cNvPr>
          <p:cNvSpPr/>
          <p:nvPr/>
        </p:nvSpPr>
        <p:spPr>
          <a:xfrm>
            <a:off x="9982987" y="3180498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(+1.7MM avg monthly UVs)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67A008-5874-4F10-A007-3492AD95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0" y="2615467"/>
            <a:ext cx="1113063" cy="5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's look after ourselves, and each other. — Calm Blog">
            <a:extLst>
              <a:ext uri="{FF2B5EF4-FFF2-40B4-BE49-F238E27FC236}">
                <a16:creationId xmlns:a16="http://schemas.microsoft.com/office/drawing/2014/main" id="{481970AA-DA38-471D-90F6-160D52CB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37171" r="21433" b="3904"/>
          <a:stretch/>
        </p:blipFill>
        <p:spPr bwMode="auto">
          <a:xfrm>
            <a:off x="3228825" y="2331729"/>
            <a:ext cx="821707" cy="8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ex of /wp-content/uploads/2017/09">
            <a:extLst>
              <a:ext uri="{FF2B5EF4-FFF2-40B4-BE49-F238E27FC236}">
                <a16:creationId xmlns:a16="http://schemas.microsoft.com/office/drawing/2014/main" id="{A3699ECC-508B-467F-964A-1C44709A8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5088"/>
          <a:stretch/>
        </p:blipFill>
        <p:spPr bwMode="auto">
          <a:xfrm>
            <a:off x="5140751" y="2658284"/>
            <a:ext cx="1764301" cy="4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ewy Logo Download Vector">
            <a:extLst>
              <a:ext uri="{FF2B5EF4-FFF2-40B4-BE49-F238E27FC236}">
                <a16:creationId xmlns:a16="http://schemas.microsoft.com/office/drawing/2014/main" id="{458432F5-5962-49C4-B9DD-99135B68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89" y="2658285"/>
            <a:ext cx="1526574" cy="4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ordash Logo transparent PNG - StickPNG">
            <a:extLst>
              <a:ext uri="{FF2B5EF4-FFF2-40B4-BE49-F238E27FC236}">
                <a16:creationId xmlns:a16="http://schemas.microsoft.com/office/drawing/2014/main" id="{DAC06180-1151-4AFB-B1F6-5246D5FFA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7"/>
          <a:stretch/>
        </p:blipFill>
        <p:spPr bwMode="auto">
          <a:xfrm>
            <a:off x="10130029" y="2774722"/>
            <a:ext cx="1671687" cy="2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ownload Purple Logo - Purple Mattress Logo PNG Image with No Background -  PNGkey.com">
            <a:extLst>
              <a:ext uri="{FF2B5EF4-FFF2-40B4-BE49-F238E27FC236}">
                <a16:creationId xmlns:a16="http://schemas.microsoft.com/office/drawing/2014/main" id="{0C649D06-11D0-4748-BCC1-93F0EEC5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7" y="4439668"/>
            <a:ext cx="1563222" cy="4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impliSafe Home Security Review – 2020 | National Council For Home Safety  and Security">
            <a:extLst>
              <a:ext uri="{FF2B5EF4-FFF2-40B4-BE49-F238E27FC236}">
                <a16:creationId xmlns:a16="http://schemas.microsoft.com/office/drawing/2014/main" id="{0AFF78E2-3E09-4535-B1D8-758AB34A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01" y="4506699"/>
            <a:ext cx="1932495" cy="3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arby Parker - WestBend">
            <a:extLst>
              <a:ext uri="{FF2B5EF4-FFF2-40B4-BE49-F238E27FC236}">
                <a16:creationId xmlns:a16="http://schemas.microsoft.com/office/drawing/2014/main" id="{2F62F70F-2397-435F-99AE-8C3B772FF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46201" r="11604" b="45951"/>
          <a:stretch/>
        </p:blipFill>
        <p:spPr bwMode="auto">
          <a:xfrm>
            <a:off x="4890009" y="4610973"/>
            <a:ext cx="2411981" cy="2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460419BC-54C6-4D3C-A6E0-68844C18D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9880" r="2892" b="11383"/>
          <a:stretch/>
        </p:blipFill>
        <p:spPr bwMode="auto">
          <a:xfrm>
            <a:off x="7657706" y="4497272"/>
            <a:ext cx="1846372" cy="4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Zillow MediaRoom - Logos">
            <a:extLst>
              <a:ext uri="{FF2B5EF4-FFF2-40B4-BE49-F238E27FC236}">
                <a16:creationId xmlns:a16="http://schemas.microsoft.com/office/drawing/2014/main" id="{70E6C12D-DE36-469D-A8DC-D753364C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310" y="4534618"/>
            <a:ext cx="1653007" cy="3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EECEA056-521D-4CE6-9D2E-5B81ECAFB81A}"/>
              </a:ext>
            </a:extLst>
          </p:cNvPr>
          <p:cNvSpPr/>
          <p:nvPr/>
        </p:nvSpPr>
        <p:spPr>
          <a:xfrm>
            <a:off x="188541" y="4999872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(+198K avg monthly UVs)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83B0A-531B-46B1-8309-7D428FB96EC6}"/>
              </a:ext>
            </a:extLst>
          </p:cNvPr>
          <p:cNvSpPr/>
          <p:nvPr/>
        </p:nvSpPr>
        <p:spPr>
          <a:xfrm>
            <a:off x="2631652" y="5001441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(+118K avg monthly UVs)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8543FB-4FFE-47F7-97F5-84F0327A2C6A}"/>
              </a:ext>
            </a:extLst>
          </p:cNvPr>
          <p:cNvSpPr/>
          <p:nvPr/>
        </p:nvSpPr>
        <p:spPr>
          <a:xfrm>
            <a:off x="5073193" y="5001443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(+235K avg monthly UVs)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7AC68E4-1E99-4FCC-B498-2CE899B0A3D7}"/>
              </a:ext>
            </a:extLst>
          </p:cNvPr>
          <p:cNvSpPr/>
          <p:nvPr/>
        </p:nvSpPr>
        <p:spPr>
          <a:xfrm>
            <a:off x="7571295" y="4992014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(+5.7MM avg monthly UVs)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36B6D29-047A-4683-9D35-162D641C5014}"/>
              </a:ext>
            </a:extLst>
          </p:cNvPr>
          <p:cNvSpPr/>
          <p:nvPr/>
        </p:nvSpPr>
        <p:spPr>
          <a:xfrm>
            <a:off x="9984557" y="5001442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(+6.7MM avg monthly UVs)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E02BC-449F-4B55-AE69-BB96F7F60752}"/>
              </a:ext>
            </a:extLst>
          </p:cNvPr>
          <p:cNvSpPr txBox="1"/>
          <p:nvPr/>
        </p:nvSpPr>
        <p:spPr>
          <a:xfrm>
            <a:off x="288694" y="400785"/>
            <a:ext cx="11125863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</a:rPr>
              <a:t>Brands who measure success through data-driven business outcomes, rather than demos, have experienced tremendous growth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1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80849" y="116799"/>
            <a:ext cx="7991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 today…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6DBB858-9CD9-4220-8DC1-726DA47A5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1" t="95080"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B0DEEC7-1DA5-47C3-B974-3678360CACCF}"/>
              </a:ext>
            </a:extLst>
          </p:cNvPr>
          <p:cNvSpPr/>
          <p:nvPr/>
        </p:nvSpPr>
        <p:spPr>
          <a:xfrm>
            <a:off x="504724" y="6586958"/>
            <a:ext cx="117087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D42153-E364-4D38-98F7-831B0EF6DB34}"/>
              </a:ext>
            </a:extLst>
          </p:cNvPr>
          <p:cNvGrpSpPr/>
          <p:nvPr/>
        </p:nvGrpSpPr>
        <p:grpSpPr>
          <a:xfrm>
            <a:off x="270817" y="1551908"/>
            <a:ext cx="11050204" cy="862259"/>
            <a:chOff x="270817" y="1551908"/>
            <a:chExt cx="11050204" cy="862259"/>
          </a:xfrm>
        </p:grpSpPr>
        <p:sp>
          <p:nvSpPr>
            <p:cNvPr id="25" name="Rectangle 24">
              <a:hlinkClick r:id="" action="ppaction://noaction"/>
              <a:extLst>
                <a:ext uri="{FF2B5EF4-FFF2-40B4-BE49-F238E27FC236}">
                  <a16:creationId xmlns:a16="http://schemas.microsoft.com/office/drawing/2014/main" id="{2FD6D68A-728F-4CB1-B6D7-B4DA6C316A83}"/>
                </a:ext>
              </a:extLst>
            </p:cNvPr>
            <p:cNvSpPr/>
            <p:nvPr/>
          </p:nvSpPr>
          <p:spPr>
            <a:xfrm>
              <a:off x="270817" y="1551908"/>
              <a:ext cx="11050204" cy="86225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288634-1E3C-42FC-A7C3-89A61E495855}"/>
                </a:ext>
              </a:extLst>
            </p:cNvPr>
            <p:cNvSpPr txBox="1"/>
            <p:nvPr/>
          </p:nvSpPr>
          <p:spPr>
            <a:xfrm>
              <a:off x="282617" y="1608901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8" name="Rectangle 27">
              <a:hlinkClick r:id="" action="ppaction://noaction"/>
              <a:extLst>
                <a:ext uri="{FF2B5EF4-FFF2-40B4-BE49-F238E27FC236}">
                  <a16:creationId xmlns:a16="http://schemas.microsoft.com/office/drawing/2014/main" id="{0E58F2B0-C488-49D4-9D01-940344E382AA}"/>
                </a:ext>
              </a:extLst>
            </p:cNvPr>
            <p:cNvSpPr/>
            <p:nvPr/>
          </p:nvSpPr>
          <p:spPr>
            <a:xfrm>
              <a:off x="907315" y="1675966"/>
              <a:ext cx="9823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89321-0637-4732-9256-DC713D082D4C}"/>
              </a:ext>
            </a:extLst>
          </p:cNvPr>
          <p:cNvGrpSpPr/>
          <p:nvPr/>
        </p:nvGrpSpPr>
        <p:grpSpPr>
          <a:xfrm>
            <a:off x="259098" y="2952103"/>
            <a:ext cx="11053357" cy="862259"/>
            <a:chOff x="259098" y="2952103"/>
            <a:chExt cx="11053357" cy="862259"/>
          </a:xfrm>
        </p:grpSpPr>
        <p:sp>
          <p:nvSpPr>
            <p:cNvPr id="20" name="Rectangle 19">
              <a:hlinkClick r:id="" action="ppaction://noaction"/>
              <a:extLst>
                <a:ext uri="{FF2B5EF4-FFF2-40B4-BE49-F238E27FC236}">
                  <a16:creationId xmlns:a16="http://schemas.microsoft.com/office/drawing/2014/main" id="{D58CF194-7A70-402C-880E-708B88BA2E1D}"/>
                </a:ext>
              </a:extLst>
            </p:cNvPr>
            <p:cNvSpPr/>
            <p:nvPr/>
          </p:nvSpPr>
          <p:spPr>
            <a:xfrm>
              <a:off x="259098" y="2952103"/>
              <a:ext cx="11053357" cy="86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F1A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68C5ED-E422-4DC6-959E-0BAB57B4BDFB}"/>
                </a:ext>
              </a:extLst>
            </p:cNvPr>
            <p:cNvSpPr txBox="1"/>
            <p:nvPr/>
          </p:nvSpPr>
          <p:spPr>
            <a:xfrm>
              <a:off x="294979" y="3056729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" name="Rectangle 31">
              <a:hlinkClick r:id="" action="ppaction://noaction"/>
              <a:extLst>
                <a:ext uri="{FF2B5EF4-FFF2-40B4-BE49-F238E27FC236}">
                  <a16:creationId xmlns:a16="http://schemas.microsoft.com/office/drawing/2014/main" id="{E1C8AB8F-4165-4769-8969-97FFD7B7FA95}"/>
                </a:ext>
              </a:extLst>
            </p:cNvPr>
            <p:cNvSpPr/>
            <p:nvPr/>
          </p:nvSpPr>
          <p:spPr>
            <a:xfrm>
              <a:off x="849088" y="3072117"/>
              <a:ext cx="96798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C8E2DF-A330-4F92-AE64-B4435BE3751A}"/>
              </a:ext>
            </a:extLst>
          </p:cNvPr>
          <p:cNvGrpSpPr/>
          <p:nvPr/>
        </p:nvGrpSpPr>
        <p:grpSpPr>
          <a:xfrm>
            <a:off x="270816" y="4386023"/>
            <a:ext cx="11050203" cy="862259"/>
            <a:chOff x="270816" y="4386023"/>
            <a:chExt cx="11050203" cy="862259"/>
          </a:xfrm>
        </p:grpSpPr>
        <p:sp>
          <p:nvSpPr>
            <p:cNvPr id="34" name="Rectangle 33">
              <a:hlinkClick r:id="" action="ppaction://noaction"/>
              <a:extLst>
                <a:ext uri="{FF2B5EF4-FFF2-40B4-BE49-F238E27FC236}">
                  <a16:creationId xmlns:a16="http://schemas.microsoft.com/office/drawing/2014/main" id="{CA0295FA-0609-4CDF-B578-B14AD4F90E19}"/>
                </a:ext>
              </a:extLst>
            </p:cNvPr>
            <p:cNvSpPr/>
            <p:nvPr/>
          </p:nvSpPr>
          <p:spPr>
            <a:xfrm>
              <a:off x="270816" y="4386023"/>
              <a:ext cx="11050203" cy="862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7F534E-9EB0-43DF-B401-7CD945DCF88D}"/>
                </a:ext>
              </a:extLst>
            </p:cNvPr>
            <p:cNvSpPr txBox="1"/>
            <p:nvPr/>
          </p:nvSpPr>
          <p:spPr>
            <a:xfrm>
              <a:off x="357402" y="4485470"/>
              <a:ext cx="4328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Rectangle 36">
              <a:hlinkClick r:id="" action="ppaction://noaction"/>
              <a:extLst>
                <a:ext uri="{FF2B5EF4-FFF2-40B4-BE49-F238E27FC236}">
                  <a16:creationId xmlns:a16="http://schemas.microsoft.com/office/drawing/2014/main" id="{DBBB9344-5914-423A-9B3E-72926065ECE2}"/>
                </a:ext>
              </a:extLst>
            </p:cNvPr>
            <p:cNvSpPr/>
            <p:nvPr/>
          </p:nvSpPr>
          <p:spPr>
            <a:xfrm>
              <a:off x="849088" y="4616736"/>
              <a:ext cx="99400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Examples of how TV-first and digital-first advertisers leaned into the new world of advanced TV</a:t>
              </a:r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0399017-2FFC-4513-9E43-020F623733D4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6B5AE0-5F3C-8143-B377-EA164524B944}"/>
              </a:ext>
            </a:extLst>
          </p:cNvPr>
          <p:cNvSpPr txBox="1"/>
          <p:nvPr/>
        </p:nvSpPr>
        <p:spPr>
          <a:xfrm>
            <a:off x="879545" y="3229535"/>
            <a:ext cx="1044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Cross-platform measurement and what to look for to make your data-driven TV strategy successful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E22E8-3313-0E46-86D3-A379A5B490A0}"/>
              </a:ext>
            </a:extLst>
          </p:cNvPr>
          <p:cNvSpPr txBox="1"/>
          <p:nvPr/>
        </p:nvSpPr>
        <p:spPr>
          <a:xfrm>
            <a:off x="878871" y="1815148"/>
            <a:ext cx="95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How to define TV today and the market factors responsible for reinventing it</a:t>
            </a:r>
          </a:p>
        </p:txBody>
      </p:sp>
    </p:spTree>
    <p:extLst>
      <p:ext uri="{BB962C8B-B14F-4D97-AF65-F5344CB8AC3E}">
        <p14:creationId xmlns:p14="http://schemas.microsoft.com/office/powerpoint/2010/main" val="120688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739F869-E50A-DA49-8307-7B2EADF1AAC9}"/>
              </a:ext>
            </a:extLst>
          </p:cNvPr>
          <p:cNvSpPr/>
          <p:nvPr/>
        </p:nvSpPr>
        <p:spPr>
          <a:xfrm>
            <a:off x="0" y="-135466"/>
            <a:ext cx="12192000" cy="6993467"/>
          </a:xfrm>
          <a:prstGeom prst="rect">
            <a:avLst/>
          </a:prstGeom>
          <a:solidFill>
            <a:srgbClr val="001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7" descr="A picture containing dark, outdoor object, night, night sky&#10;&#10;Description automatically generated">
            <a:extLst>
              <a:ext uri="{FF2B5EF4-FFF2-40B4-BE49-F238E27FC236}">
                <a16:creationId xmlns:a16="http://schemas.microsoft.com/office/drawing/2014/main" id="{A53BA897-317E-9E42-81BE-CD199BD9B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"/>
          <a:stretch/>
        </p:blipFill>
        <p:spPr>
          <a:xfrm>
            <a:off x="5862094" y="-135467"/>
            <a:ext cx="6710678" cy="69934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4085E6-2EE8-1849-A3BF-8CD7C95632DD}"/>
              </a:ext>
            </a:extLst>
          </p:cNvPr>
          <p:cNvSpPr/>
          <p:nvPr/>
        </p:nvSpPr>
        <p:spPr>
          <a:xfrm>
            <a:off x="398699" y="633048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gradFill>
                  <a:gsLst>
                    <a:gs pos="0">
                      <a:srgbClr val="5DBE82"/>
                    </a:gs>
                    <a:gs pos="49000">
                      <a:srgbClr val="80B5D3"/>
                    </a:gs>
                    <a:gs pos="91000">
                      <a:srgbClr val="38C4F6"/>
                    </a:gs>
                  </a:gsLst>
                  <a:path path="circle">
                    <a:fillToRect l="100000" t="100000"/>
                  </a:path>
                </a:gradFill>
                <a:latin typeface="Montserrat" pitchFamily="2" charset="77"/>
              </a:rPr>
              <a:t>Introducing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C1F4A-4FC6-F24C-A779-65DCD8D1F4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6" y="1900597"/>
            <a:ext cx="5381961" cy="4652603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07A6DF0-A032-294D-B659-AB6F5D670D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747"/>
          <a:stretch/>
        </p:blipFill>
        <p:spPr>
          <a:xfrm>
            <a:off x="432565" y="784119"/>
            <a:ext cx="2604251" cy="10748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7356D2-33D0-444E-B9DA-EEBC3F84820F}"/>
              </a:ext>
            </a:extLst>
          </p:cNvPr>
          <p:cNvSpPr/>
          <p:nvPr/>
        </p:nvSpPr>
        <p:spPr>
          <a:xfrm>
            <a:off x="6714139" y="914824"/>
            <a:ext cx="25142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/>
            <a:r>
              <a:rPr lang="en-GB" b="1" dirty="0">
                <a:solidFill>
                  <a:schemeClr val="bg1"/>
                </a:solidFill>
                <a:latin typeface="Montserrat SemiBold" pitchFamily="2" charset="77"/>
              </a:rPr>
              <a:t>Infinite </a:t>
            </a:r>
          </a:p>
          <a:p>
            <a:pPr defTabSz="1828754"/>
            <a:r>
              <a:rPr lang="en-GB" b="1" dirty="0">
                <a:solidFill>
                  <a:schemeClr val="bg1"/>
                </a:solidFill>
                <a:latin typeface="Montserrat SemiBold" pitchFamily="2" charset="77"/>
              </a:rPr>
              <a:t>Scale</a:t>
            </a:r>
            <a:endParaRPr lang="en-GB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defTabSz="1828754"/>
            <a:r>
              <a:rPr lang="en-GB" sz="1300" dirty="0">
                <a:solidFill>
                  <a:schemeClr val="bg1"/>
                </a:solidFill>
                <a:latin typeface="Montserrat Light" pitchFamily="2" charset="77"/>
              </a:rPr>
              <a:t>census-level data and large scale publisher footprint with 50+ OTT partners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47FF4D-2743-3049-83D0-C9E7CEF42394}"/>
              </a:ext>
            </a:extLst>
          </p:cNvPr>
          <p:cNvSpPr/>
          <p:nvPr/>
        </p:nvSpPr>
        <p:spPr>
          <a:xfrm>
            <a:off x="9672589" y="914824"/>
            <a:ext cx="22255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/>
            <a:r>
              <a:rPr lang="en-GB" dirty="0">
                <a:solidFill>
                  <a:schemeClr val="bg1"/>
                </a:solidFill>
                <a:latin typeface="Montserrat SemiBold" pitchFamily="2" charset="77"/>
              </a:rPr>
              <a:t>Measurement uniformity</a:t>
            </a:r>
          </a:p>
          <a:p>
            <a:pPr defTabSz="1828754"/>
            <a:r>
              <a:rPr lang="en-GB" sz="1300" dirty="0">
                <a:solidFill>
                  <a:schemeClr val="bg1"/>
                </a:solidFill>
                <a:latin typeface="Montserrat Light" pitchFamily="2" charset="77"/>
              </a:rPr>
              <a:t>across channels, platform, device and identity partners</a:t>
            </a:r>
          </a:p>
        </p:txBody>
      </p:sp>
      <p:pic>
        <p:nvPicPr>
          <p:cNvPr id="19" name="Graphic 18" descr="Bar graph with upward trend">
            <a:extLst>
              <a:ext uri="{FF2B5EF4-FFF2-40B4-BE49-F238E27FC236}">
                <a16:creationId xmlns:a16="http://schemas.microsoft.com/office/drawing/2014/main" id="{53039178-686E-264B-A5DC-C6E0E152D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1140" y="914823"/>
            <a:ext cx="597583" cy="597583"/>
          </a:xfrm>
          <a:prstGeom prst="rect">
            <a:avLst/>
          </a:prstGeom>
        </p:spPr>
      </p:pic>
      <p:pic>
        <p:nvPicPr>
          <p:cNvPr id="20" name="Graphic 19" descr="Television">
            <a:extLst>
              <a:ext uri="{FF2B5EF4-FFF2-40B4-BE49-F238E27FC236}">
                <a16:creationId xmlns:a16="http://schemas.microsoft.com/office/drawing/2014/main" id="{D54602B5-6AB5-6741-9B41-1E2E90AB56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2989" y="917426"/>
            <a:ext cx="504650" cy="504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14669C-7D8B-C54A-9120-A8F77758B483}"/>
              </a:ext>
            </a:extLst>
          </p:cNvPr>
          <p:cNvSpPr/>
          <p:nvPr/>
        </p:nvSpPr>
        <p:spPr>
          <a:xfrm>
            <a:off x="6731970" y="2658017"/>
            <a:ext cx="2218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/>
            <a:r>
              <a:rPr lang="en-GB" b="1" dirty="0">
                <a:solidFill>
                  <a:schemeClr val="bg1"/>
                </a:solidFill>
                <a:latin typeface="Montserrat SemiBold" pitchFamily="2" charset="77"/>
              </a:rPr>
              <a:t>Unified </a:t>
            </a:r>
          </a:p>
          <a:p>
            <a:pPr defTabSz="1828754"/>
            <a:r>
              <a:rPr lang="en-GB" b="1" dirty="0">
                <a:solidFill>
                  <a:schemeClr val="bg1"/>
                </a:solidFill>
                <a:latin typeface="Montserrat SemiBold" pitchFamily="2" charset="77"/>
              </a:rPr>
              <a:t>platform</a:t>
            </a:r>
          </a:p>
          <a:p>
            <a:pPr defTabSz="1828754"/>
            <a:r>
              <a:rPr lang="en-GB" sz="1300" dirty="0">
                <a:solidFill>
                  <a:schemeClr val="bg1"/>
                </a:solidFill>
                <a:latin typeface="Montserrat Light" pitchFamily="2" charset="77"/>
              </a:rPr>
              <a:t>for impression-based TV advertising including linear, addressable and OTT/CTV campaigns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0D03B22D-70EC-6043-AD86-4D101A50E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92391" y="2613070"/>
            <a:ext cx="665846" cy="74761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193F13-8579-B648-9DE1-E8264340C2F4}"/>
              </a:ext>
            </a:extLst>
          </p:cNvPr>
          <p:cNvSpPr/>
          <p:nvPr/>
        </p:nvSpPr>
        <p:spPr>
          <a:xfrm>
            <a:off x="6714139" y="4788284"/>
            <a:ext cx="37337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/>
            <a:r>
              <a:rPr lang="en-GB" b="1" dirty="0">
                <a:solidFill>
                  <a:schemeClr val="bg1"/>
                </a:solidFill>
                <a:latin typeface="Montserrat SemiBold" pitchFamily="2" charset="77"/>
              </a:rPr>
              <a:t>Always-on </a:t>
            </a:r>
          </a:p>
          <a:p>
            <a:pPr defTabSz="1828754"/>
            <a:r>
              <a:rPr lang="en-GB" b="1" dirty="0">
                <a:solidFill>
                  <a:schemeClr val="bg1"/>
                </a:solidFill>
                <a:latin typeface="Montserrat SemiBold" pitchFamily="2" charset="77"/>
              </a:rPr>
              <a:t>measurement and outcomes</a:t>
            </a:r>
          </a:p>
          <a:p>
            <a:pPr defTabSz="1828754"/>
            <a:r>
              <a:rPr lang="en-GB" sz="1300" dirty="0">
                <a:solidFill>
                  <a:schemeClr val="bg1"/>
                </a:solidFill>
                <a:latin typeface="Montserrat Light" pitchFamily="2" charset="77"/>
              </a:rPr>
              <a:t>analytics that inform activation for inventory and audience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5119BC-964C-D74D-A7F1-9572800A0C83}"/>
              </a:ext>
            </a:extLst>
          </p:cNvPr>
          <p:cNvSpPr/>
          <p:nvPr/>
        </p:nvSpPr>
        <p:spPr>
          <a:xfrm>
            <a:off x="9658484" y="2600077"/>
            <a:ext cx="2239653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/>
            <a:r>
              <a:rPr lang="en-GB" dirty="0">
                <a:solidFill>
                  <a:schemeClr val="bg1"/>
                </a:solidFill>
                <a:latin typeface="Montserrat SemiBold" pitchFamily="2" charset="77"/>
              </a:rPr>
              <a:t>From DTC to </a:t>
            </a:r>
          </a:p>
          <a:p>
            <a:pPr defTabSz="1828754"/>
            <a:r>
              <a:rPr lang="en-GB" dirty="0">
                <a:solidFill>
                  <a:schemeClr val="bg1"/>
                </a:solidFill>
                <a:latin typeface="Montserrat SemiBold" pitchFamily="2" charset="77"/>
              </a:rPr>
              <a:t>CPG, QSR</a:t>
            </a:r>
          </a:p>
          <a:p>
            <a:pPr defTabSz="1828754"/>
            <a:r>
              <a:rPr lang="en-US" sz="1300" dirty="0">
                <a:solidFill>
                  <a:schemeClr val="bg1"/>
                </a:solidFill>
                <a:latin typeface="Montserrat Light" pitchFamily="2" charset="77"/>
              </a:rPr>
              <a:t>full-funnel brand and performance metrics including reach and frequency, reach extension to audience and online and offline outcomes</a:t>
            </a:r>
            <a:endParaRPr lang="en-GB" sz="1300" b="1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C9CC5D10-65BF-DC4F-B688-460A9804AF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964"/>
          <a:stretch/>
        </p:blipFill>
        <p:spPr>
          <a:xfrm>
            <a:off x="3048283" y="829064"/>
            <a:ext cx="913274" cy="856507"/>
          </a:xfrm>
          <a:prstGeom prst="rect">
            <a:avLst/>
          </a:prstGeom>
        </p:spPr>
      </p:pic>
      <p:pic>
        <p:nvPicPr>
          <p:cNvPr id="6" name="Graphic 5" descr="Internet Of Things outline">
            <a:extLst>
              <a:ext uri="{FF2B5EF4-FFF2-40B4-BE49-F238E27FC236}">
                <a16:creationId xmlns:a16="http://schemas.microsoft.com/office/drawing/2014/main" id="{44A96C46-F59C-344D-9F38-B780E9B1C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18501" y="4784862"/>
            <a:ext cx="665846" cy="665846"/>
          </a:xfrm>
          <a:prstGeom prst="rect">
            <a:avLst/>
          </a:prstGeom>
        </p:spPr>
      </p:pic>
      <p:pic>
        <p:nvPicPr>
          <p:cNvPr id="30" name="Graphic 29" descr="Ecommerce with solid fill">
            <a:extLst>
              <a:ext uri="{FF2B5EF4-FFF2-40B4-BE49-F238E27FC236}">
                <a16:creationId xmlns:a16="http://schemas.microsoft.com/office/drawing/2014/main" id="{E0259604-6778-0F44-A371-8CD73273E5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07274" y="2658017"/>
            <a:ext cx="774495" cy="774495"/>
          </a:xfrm>
          <a:prstGeom prst="rect">
            <a:avLst/>
          </a:prstGeom>
        </p:spPr>
      </p:pic>
      <p:pic>
        <p:nvPicPr>
          <p:cNvPr id="25" name="Picture 24" descr="Graphical user interface&#10;&#10;Description automatically generated">
            <a:extLst>
              <a:ext uri="{FF2B5EF4-FFF2-40B4-BE49-F238E27FC236}">
                <a16:creationId xmlns:a16="http://schemas.microsoft.com/office/drawing/2014/main" id="{411DB4C7-53CF-E644-880C-E5A54F277E4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50" b="6262"/>
          <a:stretch/>
        </p:blipFill>
        <p:spPr>
          <a:xfrm>
            <a:off x="443188" y="2083610"/>
            <a:ext cx="5038134" cy="29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F0AC480-1485-EF4D-AC1B-FE3DAB333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4955" b="77098"/>
          <a:stretch/>
        </p:blipFill>
        <p:spPr>
          <a:xfrm>
            <a:off x="4704523" y="-3"/>
            <a:ext cx="7482350" cy="6858000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62916C2B-758A-4A4F-B624-36751EFAE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86127" y="0"/>
            <a:ext cx="12319000" cy="69417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240340-1686-2248-91CB-B7B740A0AAFA}"/>
              </a:ext>
            </a:extLst>
          </p:cNvPr>
          <p:cNvSpPr/>
          <p:nvPr/>
        </p:nvSpPr>
        <p:spPr>
          <a:xfrm>
            <a:off x="-86126" y="-2"/>
            <a:ext cx="12319000" cy="6858001"/>
          </a:xfrm>
          <a:prstGeom prst="rect">
            <a:avLst/>
          </a:prstGeom>
          <a:gradFill>
            <a:gsLst>
              <a:gs pos="40000">
                <a:srgbClr val="011726"/>
              </a:gs>
              <a:gs pos="66000">
                <a:srgbClr val="011726">
                  <a:alpha val="0"/>
                </a:srgbClr>
              </a:gs>
              <a:gs pos="100000">
                <a:srgbClr val="1A35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FFDEC-F6C9-1944-ADA7-47A19717C98A}"/>
              </a:ext>
            </a:extLst>
          </p:cNvPr>
          <p:cNvSpPr txBox="1"/>
          <p:nvPr/>
        </p:nvSpPr>
        <p:spPr>
          <a:xfrm>
            <a:off x="538288" y="788230"/>
            <a:ext cx="650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Cross-Platform TV Measurement </a:t>
            </a:r>
            <a:endParaRPr lang="en-US" sz="28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800" dirty="0">
                <a:solidFill>
                  <a:srgbClr val="7DBBDC"/>
                </a:solidFill>
                <a:latin typeface="Helvetica" pitchFamily="2" charset="0"/>
              </a:rPr>
              <a:t>From ratings and spots to impressions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AB2D6-7C9A-574F-B380-3226AAA96E73}"/>
              </a:ext>
            </a:extLst>
          </p:cNvPr>
          <p:cNvSpPr txBox="1"/>
          <p:nvPr/>
        </p:nvSpPr>
        <p:spPr>
          <a:xfrm>
            <a:off x="772319" y="2246922"/>
            <a:ext cx="52559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Point of diminishing return </a:t>
            </a: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Understanding the overexposed</a:t>
            </a: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Optimal frequency to achieve KPIs</a:t>
            </a: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Capping frequency by publisher</a:t>
            </a:r>
          </a:p>
          <a:p>
            <a:pPr>
              <a:buClr>
                <a:srgbClr val="41B4E4"/>
              </a:buClr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Clr>
                <a:srgbClr val="41B4E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4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BA6F42-1C20-FB46-A970-5F5388020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96"/>
          <a:stretch/>
        </p:blipFill>
        <p:spPr>
          <a:xfrm>
            <a:off x="4791187" y="0"/>
            <a:ext cx="7400813" cy="2478946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E8E0ADB-1B69-FB4E-A8AE-A7C7A7DA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4" b="4557"/>
          <a:stretch/>
        </p:blipFill>
        <p:spPr>
          <a:xfrm>
            <a:off x="4746171" y="2471714"/>
            <a:ext cx="7445829" cy="4386286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44CA7FF-D101-1846-8B4F-27BBF8F0F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9" r="2950"/>
          <a:stretch/>
        </p:blipFill>
        <p:spPr>
          <a:xfrm>
            <a:off x="5088342" y="2617735"/>
            <a:ext cx="7103658" cy="4222753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62916C2B-758A-4A4F-B624-36751EFAE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86127" y="17513"/>
            <a:ext cx="12319000" cy="69242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240340-1686-2248-91CB-B7B740A0AAFA}"/>
              </a:ext>
            </a:extLst>
          </p:cNvPr>
          <p:cNvSpPr/>
          <p:nvPr/>
        </p:nvSpPr>
        <p:spPr>
          <a:xfrm>
            <a:off x="-22628" y="0"/>
            <a:ext cx="12192001" cy="6858000"/>
          </a:xfrm>
          <a:prstGeom prst="rect">
            <a:avLst/>
          </a:prstGeom>
          <a:gradFill>
            <a:gsLst>
              <a:gs pos="40000">
                <a:srgbClr val="011726"/>
              </a:gs>
              <a:gs pos="66000">
                <a:srgbClr val="011726">
                  <a:alpha val="0"/>
                </a:srgbClr>
              </a:gs>
              <a:gs pos="100000">
                <a:srgbClr val="1A35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B5ACEE-C0B9-F745-AB9A-5A3E70A0493F}"/>
              </a:ext>
            </a:extLst>
          </p:cNvPr>
          <p:cNvSpPr txBox="1"/>
          <p:nvPr/>
        </p:nvSpPr>
        <p:spPr>
          <a:xfrm>
            <a:off x="527482" y="886375"/>
            <a:ext cx="7000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Cross-Platform TV Measurement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DBBD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From audience fragmentation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DBBD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quantified reach extension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29A78-8E8A-3E44-BA58-BE95BD0F4D46}"/>
              </a:ext>
            </a:extLst>
          </p:cNvPr>
          <p:cNvSpPr txBox="1"/>
          <p:nvPr/>
        </p:nvSpPr>
        <p:spPr>
          <a:xfrm>
            <a:off x="761514" y="2642264"/>
            <a:ext cx="56562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Identify audience overlap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Reduce duplication and wasted impressions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Reallocate media to reach new audiences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Double-down on finding high value audiences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C133DE0-D574-1F47-B14B-CE4761030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5860" b="71461"/>
          <a:stretch/>
        </p:blipFill>
        <p:spPr>
          <a:xfrm>
            <a:off x="4531559" y="0"/>
            <a:ext cx="7701314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6A5F480-668A-AA4B-B356-93BE214F6C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1" r="2363" b="36824"/>
          <a:stretch/>
        </p:blipFill>
        <p:spPr>
          <a:xfrm>
            <a:off x="4511122" y="5199721"/>
            <a:ext cx="7680878" cy="164076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C67648-9E92-A146-9CA0-643CC031CC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70602" r="6965" b="25552"/>
          <a:stretch/>
        </p:blipFill>
        <p:spPr>
          <a:xfrm>
            <a:off x="4531559" y="5990661"/>
            <a:ext cx="7368650" cy="867339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62916C2B-758A-4A4F-B624-36751EFAE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86127" y="17513"/>
            <a:ext cx="12319000" cy="69242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240340-1686-2248-91CB-B7B740A0AAFA}"/>
              </a:ext>
            </a:extLst>
          </p:cNvPr>
          <p:cNvSpPr/>
          <p:nvPr/>
        </p:nvSpPr>
        <p:spPr>
          <a:xfrm>
            <a:off x="-1" y="0"/>
            <a:ext cx="12232874" cy="6858000"/>
          </a:xfrm>
          <a:prstGeom prst="rect">
            <a:avLst/>
          </a:prstGeom>
          <a:gradFill>
            <a:gsLst>
              <a:gs pos="40000">
                <a:srgbClr val="011726"/>
              </a:gs>
              <a:gs pos="66000">
                <a:srgbClr val="011726">
                  <a:alpha val="0"/>
                </a:srgbClr>
              </a:gs>
              <a:gs pos="100000">
                <a:srgbClr val="1A35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8A1B72-AC80-6345-9578-F75FCAA649B2}"/>
              </a:ext>
            </a:extLst>
          </p:cNvPr>
          <p:cNvSpPr txBox="1"/>
          <p:nvPr/>
        </p:nvSpPr>
        <p:spPr>
          <a:xfrm>
            <a:off x="527482" y="921399"/>
            <a:ext cx="7265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Cross-Platform TV Measurement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DBBD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From basic insights to precise outcomes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DBBD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audience analytics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B4A08-7739-ED4B-BF2D-F96AE64A39E9}"/>
              </a:ext>
            </a:extLst>
          </p:cNvPr>
          <p:cNvSpPr txBox="1"/>
          <p:nvPr/>
        </p:nvSpPr>
        <p:spPr>
          <a:xfrm>
            <a:off x="749322" y="2622909"/>
            <a:ext cx="54360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Tracking TV’s impact in the immediate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   and longer-term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Go beyond traditional buying to identify audiences most likely to convert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Activate new audience segments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59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80849" y="116799"/>
            <a:ext cx="7991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 today…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6DBB858-9CD9-4220-8DC1-726DA47A5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1" t="95080"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B0DEEC7-1DA5-47C3-B974-3678360CACCF}"/>
              </a:ext>
            </a:extLst>
          </p:cNvPr>
          <p:cNvSpPr/>
          <p:nvPr/>
        </p:nvSpPr>
        <p:spPr>
          <a:xfrm>
            <a:off x="504724" y="6586958"/>
            <a:ext cx="117087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D42153-E364-4D38-98F7-831B0EF6DB34}"/>
              </a:ext>
            </a:extLst>
          </p:cNvPr>
          <p:cNvGrpSpPr/>
          <p:nvPr/>
        </p:nvGrpSpPr>
        <p:grpSpPr>
          <a:xfrm>
            <a:off x="270817" y="1551908"/>
            <a:ext cx="11050204" cy="862259"/>
            <a:chOff x="270817" y="1551908"/>
            <a:chExt cx="11050204" cy="862259"/>
          </a:xfrm>
        </p:grpSpPr>
        <p:sp>
          <p:nvSpPr>
            <p:cNvPr id="25" name="Rectangle 24">
              <a:hlinkClick r:id="" action="ppaction://noaction"/>
              <a:extLst>
                <a:ext uri="{FF2B5EF4-FFF2-40B4-BE49-F238E27FC236}">
                  <a16:creationId xmlns:a16="http://schemas.microsoft.com/office/drawing/2014/main" id="{2FD6D68A-728F-4CB1-B6D7-B4DA6C316A83}"/>
                </a:ext>
              </a:extLst>
            </p:cNvPr>
            <p:cNvSpPr/>
            <p:nvPr/>
          </p:nvSpPr>
          <p:spPr>
            <a:xfrm>
              <a:off x="270817" y="1551908"/>
              <a:ext cx="11050204" cy="86225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288634-1E3C-42FC-A7C3-89A61E495855}"/>
                </a:ext>
              </a:extLst>
            </p:cNvPr>
            <p:cNvSpPr txBox="1"/>
            <p:nvPr/>
          </p:nvSpPr>
          <p:spPr>
            <a:xfrm>
              <a:off x="282617" y="1608901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8" name="Rectangle 27">
              <a:hlinkClick r:id="" action="ppaction://noaction"/>
              <a:extLst>
                <a:ext uri="{FF2B5EF4-FFF2-40B4-BE49-F238E27FC236}">
                  <a16:creationId xmlns:a16="http://schemas.microsoft.com/office/drawing/2014/main" id="{0E58F2B0-C488-49D4-9D01-940344E382AA}"/>
                </a:ext>
              </a:extLst>
            </p:cNvPr>
            <p:cNvSpPr/>
            <p:nvPr/>
          </p:nvSpPr>
          <p:spPr>
            <a:xfrm>
              <a:off x="907315" y="1675966"/>
              <a:ext cx="9823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89321-0637-4732-9256-DC713D082D4C}"/>
              </a:ext>
            </a:extLst>
          </p:cNvPr>
          <p:cNvGrpSpPr/>
          <p:nvPr/>
        </p:nvGrpSpPr>
        <p:grpSpPr>
          <a:xfrm>
            <a:off x="259098" y="2952103"/>
            <a:ext cx="11053357" cy="862259"/>
            <a:chOff x="259098" y="2952103"/>
            <a:chExt cx="11053357" cy="862259"/>
          </a:xfrm>
        </p:grpSpPr>
        <p:sp>
          <p:nvSpPr>
            <p:cNvPr id="20" name="Rectangle 19">
              <a:hlinkClick r:id="" action="ppaction://noaction"/>
              <a:extLst>
                <a:ext uri="{FF2B5EF4-FFF2-40B4-BE49-F238E27FC236}">
                  <a16:creationId xmlns:a16="http://schemas.microsoft.com/office/drawing/2014/main" id="{D58CF194-7A70-402C-880E-708B88BA2E1D}"/>
                </a:ext>
              </a:extLst>
            </p:cNvPr>
            <p:cNvSpPr/>
            <p:nvPr/>
          </p:nvSpPr>
          <p:spPr>
            <a:xfrm>
              <a:off x="259098" y="2952103"/>
              <a:ext cx="11053357" cy="86225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68C5ED-E422-4DC6-959E-0BAB57B4BDFB}"/>
                </a:ext>
              </a:extLst>
            </p:cNvPr>
            <p:cNvSpPr txBox="1"/>
            <p:nvPr/>
          </p:nvSpPr>
          <p:spPr>
            <a:xfrm>
              <a:off x="294979" y="3056729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" name="Rectangle 31">
              <a:hlinkClick r:id="" action="ppaction://noaction"/>
              <a:extLst>
                <a:ext uri="{FF2B5EF4-FFF2-40B4-BE49-F238E27FC236}">
                  <a16:creationId xmlns:a16="http://schemas.microsoft.com/office/drawing/2014/main" id="{E1C8AB8F-4165-4769-8969-97FFD7B7FA95}"/>
                </a:ext>
              </a:extLst>
            </p:cNvPr>
            <p:cNvSpPr/>
            <p:nvPr/>
          </p:nvSpPr>
          <p:spPr>
            <a:xfrm>
              <a:off x="849088" y="3072117"/>
              <a:ext cx="96798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C8E2DF-A330-4F92-AE64-B4435BE3751A}"/>
              </a:ext>
            </a:extLst>
          </p:cNvPr>
          <p:cNvGrpSpPr/>
          <p:nvPr/>
        </p:nvGrpSpPr>
        <p:grpSpPr>
          <a:xfrm>
            <a:off x="270816" y="4386023"/>
            <a:ext cx="11050203" cy="862259"/>
            <a:chOff x="270816" y="4386023"/>
            <a:chExt cx="11050203" cy="862259"/>
          </a:xfrm>
        </p:grpSpPr>
        <p:sp>
          <p:nvSpPr>
            <p:cNvPr id="34" name="Rectangle 33">
              <a:hlinkClick r:id="" action="ppaction://noaction"/>
              <a:extLst>
                <a:ext uri="{FF2B5EF4-FFF2-40B4-BE49-F238E27FC236}">
                  <a16:creationId xmlns:a16="http://schemas.microsoft.com/office/drawing/2014/main" id="{CA0295FA-0609-4CDF-B578-B14AD4F90E19}"/>
                </a:ext>
              </a:extLst>
            </p:cNvPr>
            <p:cNvSpPr/>
            <p:nvPr/>
          </p:nvSpPr>
          <p:spPr>
            <a:xfrm>
              <a:off x="270816" y="4386023"/>
              <a:ext cx="11050203" cy="86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F1A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7F534E-9EB0-43DF-B401-7CD945DCF88D}"/>
                </a:ext>
              </a:extLst>
            </p:cNvPr>
            <p:cNvSpPr txBox="1"/>
            <p:nvPr/>
          </p:nvSpPr>
          <p:spPr>
            <a:xfrm>
              <a:off x="357402" y="4485470"/>
              <a:ext cx="4328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Rectangle 36">
              <a:hlinkClick r:id="" action="ppaction://noaction"/>
              <a:extLst>
                <a:ext uri="{FF2B5EF4-FFF2-40B4-BE49-F238E27FC236}">
                  <a16:creationId xmlns:a16="http://schemas.microsoft.com/office/drawing/2014/main" id="{DBBB9344-5914-423A-9B3E-72926065ECE2}"/>
                </a:ext>
              </a:extLst>
            </p:cNvPr>
            <p:cNvSpPr/>
            <p:nvPr/>
          </p:nvSpPr>
          <p:spPr>
            <a:xfrm>
              <a:off x="849088" y="4616736"/>
              <a:ext cx="99400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Examples of how TV-first and digital-first advertisers leaned into the new world of advanced TV</a:t>
              </a:r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0399017-2FFC-4513-9E43-020F623733D4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6B5AE0-5F3C-8143-B377-EA164524B944}"/>
              </a:ext>
            </a:extLst>
          </p:cNvPr>
          <p:cNvSpPr txBox="1"/>
          <p:nvPr/>
        </p:nvSpPr>
        <p:spPr>
          <a:xfrm>
            <a:off x="879545" y="3229535"/>
            <a:ext cx="1044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Cross-platform measurement and what to look for to make your data-driven TV strategy successful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E22E8-3313-0E46-86D3-A379A5B490A0}"/>
              </a:ext>
            </a:extLst>
          </p:cNvPr>
          <p:cNvSpPr txBox="1"/>
          <p:nvPr/>
        </p:nvSpPr>
        <p:spPr>
          <a:xfrm>
            <a:off x="878871" y="1815148"/>
            <a:ext cx="95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How to define TV today and the market factors responsible for reinventing it</a:t>
            </a:r>
          </a:p>
        </p:txBody>
      </p:sp>
    </p:spTree>
    <p:extLst>
      <p:ext uri="{BB962C8B-B14F-4D97-AF65-F5344CB8AC3E}">
        <p14:creationId xmlns:p14="http://schemas.microsoft.com/office/powerpoint/2010/main" val="179572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remote control&#10;&#10;Description automatically generated with medium confidence">
            <a:extLst>
              <a:ext uri="{FF2B5EF4-FFF2-40B4-BE49-F238E27FC236}">
                <a16:creationId xmlns:a16="http://schemas.microsoft.com/office/drawing/2014/main" id="{3F67CFE2-6BEE-2547-AA9E-5E9FB01F1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D116BD-F783-A64A-9D1D-A7D7DDA8D8D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182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671E3-0BF0-6749-86AB-05FBF5E52689}"/>
              </a:ext>
            </a:extLst>
          </p:cNvPr>
          <p:cNvSpPr/>
          <p:nvPr/>
        </p:nvSpPr>
        <p:spPr>
          <a:xfrm>
            <a:off x="8141673" y="4597459"/>
            <a:ext cx="3295713" cy="1624519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37A3F-BBC3-934E-B78D-A9190E6A8B10}"/>
              </a:ext>
            </a:extLst>
          </p:cNvPr>
          <p:cNvSpPr txBox="1"/>
          <p:nvPr/>
        </p:nvSpPr>
        <p:spPr>
          <a:xfrm>
            <a:off x="453276" y="1044711"/>
            <a:ext cx="6448425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3200" b="1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The Power of Programmatic TV</a:t>
            </a:r>
          </a:p>
          <a:p>
            <a:pPr marL="380990" indent="-380990">
              <a:spcAft>
                <a:spcPts val="533"/>
              </a:spcAft>
              <a:buSzPct val="90000"/>
              <a:buFont typeface="Arial" panose="020B0604020202020204" pitchFamily="34" charset="0"/>
              <a:buChar char="•"/>
            </a:pPr>
            <a:endParaRPr lang="en-US" sz="3200" b="1" spc="-40" dirty="0">
              <a:solidFill>
                <a:schemeClr val="bg1"/>
              </a:solidFill>
              <a:latin typeface="Helvetica" pitchFamily="2" charset="0"/>
              <a:ea typeface="Montserrat" charset="0"/>
              <a:cs typeface="Montserra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5DA91-6314-E04E-A5D0-CC0FCB567869}"/>
              </a:ext>
            </a:extLst>
          </p:cNvPr>
          <p:cNvSpPr/>
          <p:nvPr/>
        </p:nvSpPr>
        <p:spPr>
          <a:xfrm>
            <a:off x="0" y="305573"/>
            <a:ext cx="3367314" cy="635755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3AF1C-E64C-4F49-B23E-ADE45AB8C37F}"/>
              </a:ext>
            </a:extLst>
          </p:cNvPr>
          <p:cNvSpPr txBox="1"/>
          <p:nvPr/>
        </p:nvSpPr>
        <p:spPr>
          <a:xfrm>
            <a:off x="484744" y="404766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2800" b="1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Case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1C7DB-6C1F-8E44-A6F7-43674F3EE7DD}"/>
              </a:ext>
            </a:extLst>
          </p:cNvPr>
          <p:cNvSpPr txBox="1"/>
          <p:nvPr/>
        </p:nvSpPr>
        <p:spPr>
          <a:xfrm>
            <a:off x="605708" y="1843054"/>
            <a:ext cx="985909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endParaRPr lang="en-US" sz="2000" spc="-40" dirty="0">
              <a:solidFill>
                <a:schemeClr val="bg1"/>
              </a:solidFill>
              <a:latin typeface="Helvetica" pitchFamily="2" charset="0"/>
              <a:ea typeface="Montserrat" charset="0"/>
              <a:cs typeface="Montserrat" charset="0"/>
            </a:endParaRP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Leveraged CTV to run targeted TV campaign testing look-alikes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Tapped real-time measurement for transparency and optimization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Increased audience targets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Improved response rate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Reduced share of impressions across initial targets</a:t>
            </a:r>
          </a:p>
          <a:p>
            <a:pPr>
              <a:spcAft>
                <a:spcPts val="533"/>
              </a:spcAft>
              <a:buClr>
                <a:srgbClr val="41B4E4"/>
              </a:buClr>
              <a:buSzPct val="90000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7BFCD-7E44-A947-8D63-78F26DA2E0BF}"/>
              </a:ext>
            </a:extLst>
          </p:cNvPr>
          <p:cNvSpPr/>
          <p:nvPr/>
        </p:nvSpPr>
        <p:spPr>
          <a:xfrm>
            <a:off x="4228612" y="4597459"/>
            <a:ext cx="3295713" cy="1624519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6BC668-480C-FE48-A827-2006656F28DC}"/>
              </a:ext>
            </a:extLst>
          </p:cNvPr>
          <p:cNvSpPr/>
          <p:nvPr/>
        </p:nvSpPr>
        <p:spPr>
          <a:xfrm>
            <a:off x="315551" y="4597459"/>
            <a:ext cx="3295713" cy="1624519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8E13C-2A05-5B4B-AF5E-B0AAA66C9A5D}"/>
              </a:ext>
            </a:extLst>
          </p:cNvPr>
          <p:cNvSpPr txBox="1"/>
          <p:nvPr/>
        </p:nvSpPr>
        <p:spPr>
          <a:xfrm>
            <a:off x="8257785" y="4910953"/>
            <a:ext cx="170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Re-allocated media by target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585AC-2E44-674B-A30C-D191209E2A11}"/>
              </a:ext>
            </a:extLst>
          </p:cNvPr>
          <p:cNvSpPr txBox="1"/>
          <p:nvPr/>
        </p:nvSpPr>
        <p:spPr>
          <a:xfrm>
            <a:off x="10002523" y="4886497"/>
            <a:ext cx="1280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30% shift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0C96C-5700-EE48-8829-C6CC22828371}"/>
              </a:ext>
            </a:extLst>
          </p:cNvPr>
          <p:cNvSpPr/>
          <p:nvPr/>
        </p:nvSpPr>
        <p:spPr>
          <a:xfrm>
            <a:off x="519112" y="1609604"/>
            <a:ext cx="812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24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Entertainment advertiser launched new subscription service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7FE28-069C-294C-9759-5B3FBC732A20}"/>
              </a:ext>
            </a:extLst>
          </p:cNvPr>
          <p:cNvSpPr txBox="1"/>
          <p:nvPr/>
        </p:nvSpPr>
        <p:spPr>
          <a:xfrm>
            <a:off x="3943255" y="4770599"/>
            <a:ext cx="1706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Optimized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across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look-alike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segments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1BA49D-B159-6742-814D-56462AEDFB16}"/>
              </a:ext>
            </a:extLst>
          </p:cNvPr>
          <p:cNvSpPr txBox="1"/>
          <p:nvPr/>
        </p:nvSpPr>
        <p:spPr>
          <a:xfrm>
            <a:off x="5663366" y="4880175"/>
            <a:ext cx="199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50% increase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90BBA6-8553-5340-B44A-AD61A166A38F}"/>
              </a:ext>
            </a:extLst>
          </p:cNvPr>
          <p:cNvSpPr txBox="1"/>
          <p:nvPr/>
        </p:nvSpPr>
        <p:spPr>
          <a:xfrm>
            <a:off x="2765" y="4930106"/>
            <a:ext cx="170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Increased look-alike segments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DFA9AD-DC0A-7542-95A9-A5BB55292694}"/>
              </a:ext>
            </a:extLst>
          </p:cNvPr>
          <p:cNvSpPr txBox="1"/>
          <p:nvPr/>
        </p:nvSpPr>
        <p:spPr>
          <a:xfrm>
            <a:off x="1810770" y="5139930"/>
            <a:ext cx="199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10 to 20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C155953-170F-8D46-8FA0-D54176749B56}"/>
              </a:ext>
            </a:extLst>
          </p:cNvPr>
          <p:cNvCxnSpPr>
            <a:cxnSpLocks/>
          </p:cNvCxnSpPr>
          <p:nvPr/>
        </p:nvCxnSpPr>
        <p:spPr>
          <a:xfrm>
            <a:off x="3367314" y="623450"/>
            <a:ext cx="8509135" cy="6234550"/>
          </a:xfrm>
          <a:prstGeom prst="bentConnector3">
            <a:avLst>
              <a:gd name="adj1" fmla="val 100148"/>
            </a:avLst>
          </a:prstGeom>
          <a:ln w="12700">
            <a:solidFill>
              <a:srgbClr val="41B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63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80849" y="116799"/>
            <a:ext cx="11540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Today’s speakers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6DBB858-9CD9-4220-8DC1-726DA47A5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1" t="95080"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B0DEEC7-1DA5-47C3-B974-3678360CACCF}"/>
              </a:ext>
            </a:extLst>
          </p:cNvPr>
          <p:cNvSpPr/>
          <p:nvPr/>
        </p:nvSpPr>
        <p:spPr>
          <a:xfrm>
            <a:off x="504724" y="6586958"/>
            <a:ext cx="117087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CA7610-AEBC-4814-916C-DFCD207B7C48}"/>
              </a:ext>
            </a:extLst>
          </p:cNvPr>
          <p:cNvSpPr txBox="1"/>
          <p:nvPr/>
        </p:nvSpPr>
        <p:spPr>
          <a:xfrm>
            <a:off x="1201903" y="4389476"/>
            <a:ext cx="4166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Danielle DeLauro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Executive Vice 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danielled@thevab.com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149CD0-CCE6-47AB-9288-EFF3C4DE779B}"/>
              </a:ext>
            </a:extLst>
          </p:cNvPr>
          <p:cNvSpPr txBox="1"/>
          <p:nvPr/>
        </p:nvSpPr>
        <p:spPr>
          <a:xfrm>
            <a:off x="6632039" y="4429892"/>
            <a:ext cx="4166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Jo Kinsella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2060"/>
                </a:solidFill>
                <a:latin typeface="Helvetica" panose="020B0403020202020204" pitchFamily="34" charset="0"/>
              </a:rPr>
              <a:t>TVSquared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B1464"/>
                </a:solidFill>
                <a:latin typeface="Helvetica" panose="020B0403020202020204" pitchFamily="34" charset="0"/>
              </a:rPr>
              <a:t>President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jo.</a:t>
            </a:r>
            <a:r>
              <a:rPr lang="en-US" sz="1600" i="1" dirty="0">
                <a:solidFill>
                  <a:srgbClr val="1B1464"/>
                </a:solidFill>
                <a:latin typeface="Helvetica" panose="020B0403020202020204" pitchFamily="34" charset="0"/>
              </a:rPr>
              <a:t>k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insella@tvsquared.com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79551636-BEE0-4E44-A3EF-47E82F6A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5" y="1806241"/>
            <a:ext cx="2247302" cy="2247302"/>
          </a:xfrm>
          <a:prstGeom prst="ellipse">
            <a:avLst/>
          </a:prstGeom>
          <a:ln>
            <a:solidFill>
              <a:srgbClr val="1F1A6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B5B8C-E18F-7A41-BB83-4855F7A54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1431" y="1806241"/>
            <a:ext cx="2247302" cy="2247302"/>
          </a:xfrm>
          <a:prstGeom prst="ellipse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348187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eat, sofa&#10;&#10;Description automatically generated">
            <a:extLst>
              <a:ext uri="{FF2B5EF4-FFF2-40B4-BE49-F238E27FC236}">
                <a16:creationId xmlns:a16="http://schemas.microsoft.com/office/drawing/2014/main" id="{6B98CC11-58DB-0B4C-A46C-EC359FA28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332" y="-15131"/>
            <a:ext cx="12205332" cy="6873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D116BD-F783-A64A-9D1D-A7D7DDA8D8DA}"/>
              </a:ext>
            </a:extLst>
          </p:cNvPr>
          <p:cNvSpPr/>
          <p:nvPr/>
        </p:nvSpPr>
        <p:spPr>
          <a:xfrm>
            <a:off x="0" y="-15133"/>
            <a:ext cx="12192000" cy="6873134"/>
          </a:xfrm>
          <a:prstGeom prst="rect">
            <a:avLst/>
          </a:prstGeom>
          <a:solidFill>
            <a:srgbClr val="00182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671E3-0BF0-6749-86AB-05FBF5E52689}"/>
              </a:ext>
            </a:extLst>
          </p:cNvPr>
          <p:cNvSpPr/>
          <p:nvPr/>
        </p:nvSpPr>
        <p:spPr>
          <a:xfrm>
            <a:off x="8141673" y="4597459"/>
            <a:ext cx="3295713" cy="1624519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37A3F-BBC3-934E-B78D-A9190E6A8B10}"/>
              </a:ext>
            </a:extLst>
          </p:cNvPr>
          <p:cNvSpPr txBox="1"/>
          <p:nvPr/>
        </p:nvSpPr>
        <p:spPr>
          <a:xfrm>
            <a:off x="453276" y="1044711"/>
            <a:ext cx="6448425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3200" b="1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Extending Reach with OTT</a:t>
            </a:r>
          </a:p>
          <a:p>
            <a:pPr marL="380990" indent="-380990">
              <a:spcAft>
                <a:spcPts val="533"/>
              </a:spcAft>
              <a:buSzPct val="90000"/>
              <a:buFont typeface="Arial" panose="020B0604020202020204" pitchFamily="34" charset="0"/>
              <a:buChar char="•"/>
            </a:pPr>
            <a:endParaRPr lang="en-US" sz="3200" b="1" spc="-40" dirty="0">
              <a:solidFill>
                <a:schemeClr val="bg1"/>
              </a:solidFill>
              <a:latin typeface="Helvetica" pitchFamily="2" charset="0"/>
              <a:ea typeface="Montserrat" charset="0"/>
              <a:cs typeface="Montserra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5DA91-6314-E04E-A5D0-CC0FCB567869}"/>
              </a:ext>
            </a:extLst>
          </p:cNvPr>
          <p:cNvSpPr/>
          <p:nvPr/>
        </p:nvSpPr>
        <p:spPr>
          <a:xfrm>
            <a:off x="0" y="305573"/>
            <a:ext cx="3367314" cy="635755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3AF1C-E64C-4F49-B23E-ADE45AB8C37F}"/>
              </a:ext>
            </a:extLst>
          </p:cNvPr>
          <p:cNvSpPr txBox="1"/>
          <p:nvPr/>
        </p:nvSpPr>
        <p:spPr>
          <a:xfrm>
            <a:off x="484744" y="404766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2800" b="1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Case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1C7DB-6C1F-8E44-A6F7-43674F3EE7DD}"/>
              </a:ext>
            </a:extLst>
          </p:cNvPr>
          <p:cNvSpPr txBox="1"/>
          <p:nvPr/>
        </p:nvSpPr>
        <p:spPr>
          <a:xfrm>
            <a:off x="605708" y="1843054"/>
            <a:ext cx="10087928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endParaRPr lang="en-US" sz="2000" spc="-40" dirty="0">
              <a:solidFill>
                <a:schemeClr val="bg1"/>
              </a:solidFill>
              <a:latin typeface="Helvetica" pitchFamily="2" charset="0"/>
              <a:ea typeface="Montserrat" charset="0"/>
              <a:cs typeface="Montserrat" charset="0"/>
            </a:endParaRP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Traditional TV advertiser tested OTT in 2020, relaunched in 2H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Started small and increased over 6-month period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Optimized by impression delivery across publishers, increasing household reach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Determined optimal frequency to reduce wasted impressions 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Leveraged measurement insights for reach, frequency and audience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7BFCD-7E44-A947-8D63-78F26DA2E0BF}"/>
              </a:ext>
            </a:extLst>
          </p:cNvPr>
          <p:cNvSpPr/>
          <p:nvPr/>
        </p:nvSpPr>
        <p:spPr>
          <a:xfrm>
            <a:off x="4228612" y="4597459"/>
            <a:ext cx="3295713" cy="1624519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6BC668-480C-FE48-A827-2006656F28DC}"/>
              </a:ext>
            </a:extLst>
          </p:cNvPr>
          <p:cNvSpPr/>
          <p:nvPr/>
        </p:nvSpPr>
        <p:spPr>
          <a:xfrm>
            <a:off x="315551" y="4597459"/>
            <a:ext cx="3295713" cy="1624519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8E13C-2A05-5B4B-AF5E-B0AAA66C9A5D}"/>
              </a:ext>
            </a:extLst>
          </p:cNvPr>
          <p:cNvSpPr txBox="1"/>
          <p:nvPr/>
        </p:nvSpPr>
        <p:spPr>
          <a:xfrm>
            <a:off x="8171738" y="4910953"/>
            <a:ext cx="170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Increased household reach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585AC-2E44-674B-A30C-D191209E2A11}"/>
              </a:ext>
            </a:extLst>
          </p:cNvPr>
          <p:cNvSpPr txBox="1"/>
          <p:nvPr/>
        </p:nvSpPr>
        <p:spPr>
          <a:xfrm>
            <a:off x="10104123" y="5117329"/>
            <a:ext cx="1280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35%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0C96C-5700-EE48-8829-C6CC22828371}"/>
              </a:ext>
            </a:extLst>
          </p:cNvPr>
          <p:cNvSpPr/>
          <p:nvPr/>
        </p:nvSpPr>
        <p:spPr>
          <a:xfrm>
            <a:off x="519112" y="1609604"/>
            <a:ext cx="812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24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DTC electronics advertiser tests OTT for reach extension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7FE28-069C-294C-9759-5B3FBC732A20}"/>
              </a:ext>
            </a:extLst>
          </p:cNvPr>
          <p:cNvSpPr txBox="1"/>
          <p:nvPr/>
        </p:nvSpPr>
        <p:spPr>
          <a:xfrm>
            <a:off x="4266767" y="4910953"/>
            <a:ext cx="170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Significant increases in OTT spend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1BA49D-B159-6742-814D-56462AEDFB16}"/>
              </a:ext>
            </a:extLst>
          </p:cNvPr>
          <p:cNvSpPr txBox="1"/>
          <p:nvPr/>
        </p:nvSpPr>
        <p:spPr>
          <a:xfrm>
            <a:off x="6067484" y="5117330"/>
            <a:ext cx="139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150%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90BBA6-8553-5340-B44A-AD61A166A38F}"/>
              </a:ext>
            </a:extLst>
          </p:cNvPr>
          <p:cNvSpPr txBox="1"/>
          <p:nvPr/>
        </p:nvSpPr>
        <p:spPr>
          <a:xfrm>
            <a:off x="-13332" y="4875285"/>
            <a:ext cx="225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Added new publishers over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6-month period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DFA9AD-DC0A-7542-95A9-A5BB55292694}"/>
              </a:ext>
            </a:extLst>
          </p:cNvPr>
          <p:cNvSpPr txBox="1"/>
          <p:nvPr/>
        </p:nvSpPr>
        <p:spPr>
          <a:xfrm>
            <a:off x="2218196" y="5139930"/>
            <a:ext cx="199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1 to 9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C155953-170F-8D46-8FA0-D54176749B56}"/>
              </a:ext>
            </a:extLst>
          </p:cNvPr>
          <p:cNvCxnSpPr>
            <a:cxnSpLocks/>
          </p:cNvCxnSpPr>
          <p:nvPr/>
        </p:nvCxnSpPr>
        <p:spPr>
          <a:xfrm>
            <a:off x="3367314" y="623450"/>
            <a:ext cx="8509135" cy="6234550"/>
          </a:xfrm>
          <a:prstGeom prst="bentConnector3">
            <a:avLst>
              <a:gd name="adj1" fmla="val 100148"/>
            </a:avLst>
          </a:prstGeom>
          <a:ln w="12700">
            <a:solidFill>
              <a:srgbClr val="41B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243622C-DE8F-DD40-A4EF-F0E6B4C68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6"/>
            <a:ext cx="12192000" cy="68532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D116BD-F783-A64A-9D1D-A7D7DDA8D8D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182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37A3F-BBC3-934E-B78D-A9190E6A8B10}"/>
              </a:ext>
            </a:extLst>
          </p:cNvPr>
          <p:cNvSpPr txBox="1"/>
          <p:nvPr/>
        </p:nvSpPr>
        <p:spPr>
          <a:xfrm>
            <a:off x="453276" y="1044711"/>
            <a:ext cx="10087928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3200" b="1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Where Impressions Meet Outcomes for Linear TV</a:t>
            </a:r>
          </a:p>
          <a:p>
            <a:pPr marL="380990" indent="-380990">
              <a:spcAft>
                <a:spcPts val="533"/>
              </a:spcAft>
              <a:buSzPct val="90000"/>
              <a:buFont typeface="Arial" panose="020B0604020202020204" pitchFamily="34" charset="0"/>
              <a:buChar char="•"/>
            </a:pPr>
            <a:endParaRPr lang="en-US" sz="2800" spc="-40" dirty="0">
              <a:solidFill>
                <a:schemeClr val="bg1"/>
              </a:solidFill>
              <a:latin typeface="Helvetica" pitchFamily="2" charset="0"/>
              <a:ea typeface="Montserrat" charset="0"/>
              <a:cs typeface="Montserra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5DA91-6314-E04E-A5D0-CC0FCB567869}"/>
              </a:ext>
            </a:extLst>
          </p:cNvPr>
          <p:cNvSpPr/>
          <p:nvPr/>
        </p:nvSpPr>
        <p:spPr>
          <a:xfrm>
            <a:off x="0" y="305573"/>
            <a:ext cx="3367314" cy="635755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3AF1C-E64C-4F49-B23E-ADE45AB8C37F}"/>
              </a:ext>
            </a:extLst>
          </p:cNvPr>
          <p:cNvSpPr txBox="1"/>
          <p:nvPr/>
        </p:nvSpPr>
        <p:spPr>
          <a:xfrm>
            <a:off x="484744" y="404766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2800" b="1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Case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1C7DB-6C1F-8E44-A6F7-43674F3EE7DD}"/>
              </a:ext>
            </a:extLst>
          </p:cNvPr>
          <p:cNvSpPr txBox="1"/>
          <p:nvPr/>
        </p:nvSpPr>
        <p:spPr>
          <a:xfrm>
            <a:off x="611051" y="1792688"/>
            <a:ext cx="10578963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endParaRPr lang="en-US" sz="2000" spc="-40" dirty="0">
              <a:solidFill>
                <a:schemeClr val="bg1"/>
              </a:solidFill>
              <a:latin typeface="Helvetica" pitchFamily="2" charset="0"/>
              <a:ea typeface="Montserrat" charset="0"/>
              <a:cs typeface="Montserrat" charset="0"/>
            </a:endParaRP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Traditional TV advertiser adopts impression-based linear advertising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Leverages precise analytics for optimization and future TV buys including households reached, avg. frequency, outcomes by media dimensions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More isn’t always better – measure, optimize, reallocate</a:t>
            </a:r>
          </a:p>
          <a:p>
            <a:pPr marL="342900" indent="-342900">
              <a:spcAft>
                <a:spcPts val="533"/>
              </a:spcAft>
              <a:buClr>
                <a:srgbClr val="41B4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Precise analytics led to optimization opportunities across dayparts and networks: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7BFCD-7E44-A947-8D63-78F26DA2E0BF}"/>
              </a:ext>
            </a:extLst>
          </p:cNvPr>
          <p:cNvSpPr/>
          <p:nvPr/>
        </p:nvSpPr>
        <p:spPr>
          <a:xfrm>
            <a:off x="4984349" y="5132182"/>
            <a:ext cx="2779562" cy="1403790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6BC668-480C-FE48-A827-2006656F28DC}"/>
              </a:ext>
            </a:extLst>
          </p:cNvPr>
          <p:cNvSpPr/>
          <p:nvPr/>
        </p:nvSpPr>
        <p:spPr>
          <a:xfrm>
            <a:off x="1061819" y="5148637"/>
            <a:ext cx="3594425" cy="1403790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0C96C-5700-EE48-8829-C6CC22828371}"/>
              </a:ext>
            </a:extLst>
          </p:cNvPr>
          <p:cNvSpPr/>
          <p:nvPr/>
        </p:nvSpPr>
        <p:spPr>
          <a:xfrm>
            <a:off x="519112" y="1609604"/>
            <a:ext cx="812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33"/>
              </a:spcAft>
              <a:buSzPct val="90000"/>
            </a:pPr>
            <a:r>
              <a:rPr lang="en-US" sz="24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DTC insurance advertiser transitions to data-driven linear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7FE28-069C-294C-9759-5B3FBC732A20}"/>
              </a:ext>
            </a:extLst>
          </p:cNvPr>
          <p:cNvSpPr txBox="1"/>
          <p:nvPr/>
        </p:nvSpPr>
        <p:spPr>
          <a:xfrm>
            <a:off x="4641855" y="5290335"/>
            <a:ext cx="170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Reduced cost per response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1BA49D-B159-6742-814D-56462AEDFB16}"/>
              </a:ext>
            </a:extLst>
          </p:cNvPr>
          <p:cNvSpPr txBox="1"/>
          <p:nvPr/>
        </p:nvSpPr>
        <p:spPr>
          <a:xfrm>
            <a:off x="6496854" y="5441406"/>
            <a:ext cx="139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42%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90BBA6-8553-5340-B44A-AD61A166A38F}"/>
              </a:ext>
            </a:extLst>
          </p:cNvPr>
          <p:cNvSpPr txBox="1"/>
          <p:nvPr/>
        </p:nvSpPr>
        <p:spPr>
          <a:xfrm>
            <a:off x="1077799" y="5305457"/>
            <a:ext cx="2065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Linear campaign reached large # of households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DFA9AD-DC0A-7542-95A9-A5BB55292694}"/>
              </a:ext>
            </a:extLst>
          </p:cNvPr>
          <p:cNvSpPr txBox="1"/>
          <p:nvPr/>
        </p:nvSpPr>
        <p:spPr>
          <a:xfrm>
            <a:off x="3286565" y="5308993"/>
            <a:ext cx="199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70M+</a:t>
            </a:r>
          </a:p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HH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C155953-170F-8D46-8FA0-D54176749B56}"/>
              </a:ext>
            </a:extLst>
          </p:cNvPr>
          <p:cNvCxnSpPr>
            <a:cxnSpLocks/>
          </p:cNvCxnSpPr>
          <p:nvPr/>
        </p:nvCxnSpPr>
        <p:spPr>
          <a:xfrm>
            <a:off x="3367314" y="623450"/>
            <a:ext cx="8509135" cy="6234550"/>
          </a:xfrm>
          <a:prstGeom prst="bentConnector3">
            <a:avLst>
              <a:gd name="adj1" fmla="val 100148"/>
            </a:avLst>
          </a:prstGeom>
          <a:ln w="12700">
            <a:solidFill>
              <a:srgbClr val="41B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ADE925-3F47-3845-B670-FE2BAAC22687}"/>
              </a:ext>
            </a:extLst>
          </p:cNvPr>
          <p:cNvSpPr txBox="1"/>
          <p:nvPr/>
        </p:nvSpPr>
        <p:spPr>
          <a:xfrm>
            <a:off x="1965979" y="4108059"/>
            <a:ext cx="334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  <a:buClr>
                <a:srgbClr val="41B4E4"/>
              </a:buClr>
              <a:buSzPct val="90000"/>
            </a:pPr>
            <a:r>
              <a:rPr lang="en-US" sz="16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Reallocated share of response with share of impressions delivered on specific day parts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13B0F-19B3-AD46-A5A3-A8E02FCA0CFF}"/>
              </a:ext>
            </a:extLst>
          </p:cNvPr>
          <p:cNvSpPr txBox="1"/>
          <p:nvPr/>
        </p:nvSpPr>
        <p:spPr>
          <a:xfrm>
            <a:off x="6784897" y="4092533"/>
            <a:ext cx="440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40" dirty="0">
                <a:solidFill>
                  <a:schemeClr val="bg1"/>
                </a:solidFill>
                <a:latin typeface="Helvetica" pitchFamily="2" charset="0"/>
                <a:ea typeface="Montserrat" charset="0"/>
                <a:cs typeface="Montserrat" charset="0"/>
              </a:rPr>
              <a:t>Scaled back the number of networks and reallocated impressions to top performing networks by outcomes</a:t>
            </a:r>
          </a:p>
        </p:txBody>
      </p:sp>
      <p:pic>
        <p:nvPicPr>
          <p:cNvPr id="12" name="Graphic 11" descr="Daily calendar outline">
            <a:extLst>
              <a:ext uri="{FF2B5EF4-FFF2-40B4-BE49-F238E27FC236}">
                <a16:creationId xmlns:a16="http://schemas.microsoft.com/office/drawing/2014/main" id="{1DB54FF5-B542-C344-8660-BD9AA0A62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46" y="4024656"/>
            <a:ext cx="726332" cy="726332"/>
          </a:xfrm>
          <a:prstGeom prst="rect">
            <a:avLst/>
          </a:prstGeom>
        </p:spPr>
      </p:pic>
      <p:pic>
        <p:nvPicPr>
          <p:cNvPr id="14" name="Graphic 13" descr="Television outline">
            <a:extLst>
              <a:ext uri="{FF2B5EF4-FFF2-40B4-BE49-F238E27FC236}">
                <a16:creationId xmlns:a16="http://schemas.microsoft.com/office/drawing/2014/main" id="{C99B7FC8-265A-0B4B-A711-1FB6A0C2C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2467" y="4056729"/>
            <a:ext cx="636682" cy="6366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8492662-B1E9-824E-80FA-93AC81593F97}"/>
              </a:ext>
            </a:extLst>
          </p:cNvPr>
          <p:cNvSpPr/>
          <p:nvPr/>
        </p:nvSpPr>
        <p:spPr>
          <a:xfrm>
            <a:off x="8092016" y="5111394"/>
            <a:ext cx="2779562" cy="1403790"/>
          </a:xfrm>
          <a:prstGeom prst="rect">
            <a:avLst/>
          </a:prstGeom>
          <a:solidFill>
            <a:srgbClr val="4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79544E-C3AD-D642-9835-545B2C1006E8}"/>
              </a:ext>
            </a:extLst>
          </p:cNvPr>
          <p:cNvSpPr txBox="1"/>
          <p:nvPr/>
        </p:nvSpPr>
        <p:spPr>
          <a:xfrm>
            <a:off x="8065179" y="5290334"/>
            <a:ext cx="170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Optimal frequency to drive KPIS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CF1DC5-F98F-5841-B452-0F116E430CCF}"/>
              </a:ext>
            </a:extLst>
          </p:cNvPr>
          <p:cNvSpPr txBox="1"/>
          <p:nvPr/>
        </p:nvSpPr>
        <p:spPr>
          <a:xfrm>
            <a:off x="9883435" y="5441406"/>
            <a:ext cx="139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099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outdoor object, night, night sky&#10;&#10;Description automatically generated">
            <a:extLst>
              <a:ext uri="{FF2B5EF4-FFF2-40B4-BE49-F238E27FC236}">
                <a16:creationId xmlns:a16="http://schemas.microsoft.com/office/drawing/2014/main" id="{AD56AC77-F36D-2443-BD01-F90E698EC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" t="8388" b="14099"/>
          <a:stretch/>
        </p:blipFill>
        <p:spPr>
          <a:xfrm>
            <a:off x="3409951" y="0"/>
            <a:ext cx="878204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02B8F7-A591-7A41-A53B-9AB4B68DF6E8}"/>
              </a:ext>
            </a:extLst>
          </p:cNvPr>
          <p:cNvSpPr/>
          <p:nvPr/>
        </p:nvSpPr>
        <p:spPr>
          <a:xfrm>
            <a:off x="0" y="-1"/>
            <a:ext cx="5384800" cy="6858001"/>
          </a:xfrm>
          <a:prstGeom prst="rect">
            <a:avLst/>
          </a:prstGeom>
          <a:solidFill>
            <a:srgbClr val="00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E70E413B-DEB9-B349-80E3-C79FD286C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66208"/>
            <a:ext cx="12319000" cy="69242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8CEB51-6F8A-F64F-A86B-450CA113EE38}"/>
              </a:ext>
            </a:extLst>
          </p:cNvPr>
          <p:cNvSpPr/>
          <p:nvPr/>
        </p:nvSpPr>
        <p:spPr>
          <a:xfrm>
            <a:off x="1045904" y="1717364"/>
            <a:ext cx="10874633" cy="43706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09630">
              <a:tabLst>
                <a:tab pos="3346535" algn="l"/>
              </a:tabLst>
              <a:defRPr/>
            </a:pPr>
            <a:r>
              <a:rPr lang="en-US" sz="4000" b="1" dirty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Be pre</a:t>
            </a:r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pared to embrace </a:t>
            </a:r>
          </a:p>
          <a:p>
            <a:pPr defTabSz="609630">
              <a:tabLst>
                <a:tab pos="3346535" algn="l"/>
              </a:tabLst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TV’s watershed moment</a:t>
            </a:r>
          </a:p>
          <a:p>
            <a:pPr defTabSz="609630">
              <a:tabLst>
                <a:tab pos="3346535" algn="l"/>
              </a:tabLst>
              <a:defRPr/>
            </a:pPr>
            <a:endParaRPr lang="en-US" sz="4000" b="1" dirty="0">
              <a:solidFill>
                <a:schemeClr val="bg1"/>
              </a:solidFill>
              <a:latin typeface="Helvetica" pitchFamily="2" charset="0"/>
              <a:ea typeface="Montserrat SemiBold" charset="0"/>
              <a:cs typeface="Montserrat SemiBold" charset="0"/>
            </a:endParaRPr>
          </a:p>
          <a:p>
            <a:pPr marL="457200" indent="-457200" defTabSz="609630">
              <a:buFont typeface="Arial" panose="020B0604020202020204" pitchFamily="34" charset="0"/>
              <a:buChar char="•"/>
              <a:tabLst>
                <a:tab pos="3346535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More content</a:t>
            </a:r>
          </a:p>
          <a:p>
            <a:pPr marL="457200" indent="-457200" defTabSz="609630">
              <a:buFont typeface="Arial" panose="020B0604020202020204" pitchFamily="34" charset="0"/>
              <a:buChar char="•"/>
              <a:tabLst>
                <a:tab pos="3346535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Increased viewership</a:t>
            </a:r>
          </a:p>
          <a:p>
            <a:pPr marL="457200" indent="-457200" defTabSz="609630">
              <a:buFont typeface="Arial" panose="020B0604020202020204" pitchFamily="34" charset="0"/>
              <a:buChar char="•"/>
              <a:tabLst>
                <a:tab pos="3346535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New currencies</a:t>
            </a:r>
          </a:p>
          <a:p>
            <a:pPr marL="457200" indent="-457200" defTabSz="609630">
              <a:buFont typeface="Arial" panose="020B0604020202020204" pitchFamily="34" charset="0"/>
              <a:buChar char="•"/>
              <a:tabLst>
                <a:tab pos="3346535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Precise measurement</a:t>
            </a:r>
          </a:p>
          <a:p>
            <a:pPr marL="457200" indent="-457200" defTabSz="609630">
              <a:buFont typeface="Arial" panose="020B0604020202020204" pitchFamily="34" charset="0"/>
              <a:buChar char="•"/>
              <a:tabLst>
                <a:tab pos="3346535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Advanced attribution</a:t>
            </a:r>
          </a:p>
          <a:p>
            <a:pPr marL="457200" indent="-457200" defTabSz="609630">
              <a:buFont typeface="Arial" panose="020B0604020202020204" pitchFamily="34" charset="0"/>
              <a:buChar char="•"/>
              <a:tabLst>
                <a:tab pos="3346535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  <a:ea typeface="Montserrat SemiBold" charset="0"/>
                <a:cs typeface="Montserrat SemiBold" charset="0"/>
              </a:rPr>
              <a:t>Enhanced advertising</a:t>
            </a:r>
          </a:p>
          <a:p>
            <a:pPr defTabSz="609630">
              <a:tabLst>
                <a:tab pos="3346535" algn="l"/>
              </a:tabLst>
              <a:defRPr/>
            </a:pPr>
            <a:endParaRPr lang="en-US" sz="4000" b="1" dirty="0">
              <a:solidFill>
                <a:schemeClr val="bg1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  <a:p>
            <a:pPr defTabSz="609630">
              <a:tabLst>
                <a:tab pos="3346535" algn="l"/>
              </a:tabLst>
              <a:defRPr/>
            </a:pPr>
            <a:endParaRPr lang="en-US" sz="4000" b="1" dirty="0">
              <a:solidFill>
                <a:schemeClr val="bg1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F859D63-DEF8-4918-804C-D41D714D0E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7767C-561D-41EE-86F4-364D0F52F254}"/>
              </a:ext>
            </a:extLst>
          </p:cNvPr>
          <p:cNvSpPr txBox="1"/>
          <p:nvPr/>
        </p:nvSpPr>
        <p:spPr>
          <a:xfrm>
            <a:off x="413302" y="1695189"/>
            <a:ext cx="7684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to the VAB Insights library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We’ve answered hundreds of marketers’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1525E-AB57-4A2A-A8EC-B306B4E28052}"/>
              </a:ext>
            </a:extLst>
          </p:cNvPr>
          <p:cNvSpPr txBox="1"/>
          <p:nvPr/>
        </p:nvSpPr>
        <p:spPr>
          <a:xfrm>
            <a:off x="462268" y="2694399"/>
            <a:ext cx="7291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Our guides, reports, webinars and videos provide actionable insights to help marketers navigate today’s video landscape and think differently about their strategy.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theVAB.com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 visit us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C362A-7626-4867-B7AC-31CA3E823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500" y="4919346"/>
            <a:ext cx="1214437" cy="12458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72A13A-31B6-42CF-9AAF-1FA5DD597A2D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1C0A63-5702-40F9-B2AC-AE60209E93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0" y="0"/>
            <a:ext cx="5256799" cy="30605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40CF18-4E29-40CF-A05C-C213B6C61534}"/>
              </a:ext>
            </a:extLst>
          </p:cNvPr>
          <p:cNvSpPr/>
          <p:nvPr/>
        </p:nvSpPr>
        <p:spPr>
          <a:xfrm>
            <a:off x="449869" y="221925"/>
            <a:ext cx="95763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222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80849" y="116799"/>
            <a:ext cx="7991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 today…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6DBB858-9CD9-4220-8DC1-726DA47A5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1" t="95080"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B0DEEC7-1DA5-47C3-B974-3678360CACCF}"/>
              </a:ext>
            </a:extLst>
          </p:cNvPr>
          <p:cNvSpPr/>
          <p:nvPr/>
        </p:nvSpPr>
        <p:spPr>
          <a:xfrm>
            <a:off x="504724" y="6586958"/>
            <a:ext cx="117087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D42153-E364-4D38-98F7-831B0EF6DB34}"/>
              </a:ext>
            </a:extLst>
          </p:cNvPr>
          <p:cNvGrpSpPr/>
          <p:nvPr/>
        </p:nvGrpSpPr>
        <p:grpSpPr>
          <a:xfrm>
            <a:off x="270817" y="1551908"/>
            <a:ext cx="11050204" cy="862259"/>
            <a:chOff x="270817" y="1551908"/>
            <a:chExt cx="11050204" cy="862259"/>
          </a:xfrm>
        </p:grpSpPr>
        <p:sp>
          <p:nvSpPr>
            <p:cNvPr id="25" name="Rectangle 24">
              <a:hlinkClick r:id="" action="ppaction://noaction"/>
              <a:extLst>
                <a:ext uri="{FF2B5EF4-FFF2-40B4-BE49-F238E27FC236}">
                  <a16:creationId xmlns:a16="http://schemas.microsoft.com/office/drawing/2014/main" id="{2FD6D68A-728F-4CB1-B6D7-B4DA6C316A83}"/>
                </a:ext>
              </a:extLst>
            </p:cNvPr>
            <p:cNvSpPr/>
            <p:nvPr/>
          </p:nvSpPr>
          <p:spPr>
            <a:xfrm>
              <a:off x="270817" y="1551908"/>
              <a:ext cx="11050204" cy="862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288634-1E3C-42FC-A7C3-89A61E495855}"/>
                </a:ext>
              </a:extLst>
            </p:cNvPr>
            <p:cNvSpPr txBox="1"/>
            <p:nvPr/>
          </p:nvSpPr>
          <p:spPr>
            <a:xfrm>
              <a:off x="282617" y="1608901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8" name="Rectangle 27">
              <a:hlinkClick r:id="" action="ppaction://noaction"/>
              <a:extLst>
                <a:ext uri="{FF2B5EF4-FFF2-40B4-BE49-F238E27FC236}">
                  <a16:creationId xmlns:a16="http://schemas.microsoft.com/office/drawing/2014/main" id="{0E58F2B0-C488-49D4-9D01-940344E382AA}"/>
                </a:ext>
              </a:extLst>
            </p:cNvPr>
            <p:cNvSpPr/>
            <p:nvPr/>
          </p:nvSpPr>
          <p:spPr>
            <a:xfrm>
              <a:off x="907315" y="1675966"/>
              <a:ext cx="9823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89321-0637-4732-9256-DC713D082D4C}"/>
              </a:ext>
            </a:extLst>
          </p:cNvPr>
          <p:cNvGrpSpPr/>
          <p:nvPr/>
        </p:nvGrpSpPr>
        <p:grpSpPr>
          <a:xfrm>
            <a:off x="259098" y="2952103"/>
            <a:ext cx="11053357" cy="862259"/>
            <a:chOff x="259098" y="2952103"/>
            <a:chExt cx="11053357" cy="862259"/>
          </a:xfrm>
        </p:grpSpPr>
        <p:sp>
          <p:nvSpPr>
            <p:cNvPr id="20" name="Rectangle 19">
              <a:hlinkClick r:id="" action="ppaction://noaction"/>
              <a:extLst>
                <a:ext uri="{FF2B5EF4-FFF2-40B4-BE49-F238E27FC236}">
                  <a16:creationId xmlns:a16="http://schemas.microsoft.com/office/drawing/2014/main" id="{D58CF194-7A70-402C-880E-708B88BA2E1D}"/>
                </a:ext>
              </a:extLst>
            </p:cNvPr>
            <p:cNvSpPr/>
            <p:nvPr/>
          </p:nvSpPr>
          <p:spPr>
            <a:xfrm>
              <a:off x="259098" y="2952103"/>
              <a:ext cx="11053357" cy="862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68C5ED-E422-4DC6-959E-0BAB57B4BDFB}"/>
                </a:ext>
              </a:extLst>
            </p:cNvPr>
            <p:cNvSpPr txBox="1"/>
            <p:nvPr/>
          </p:nvSpPr>
          <p:spPr>
            <a:xfrm>
              <a:off x="294979" y="3056729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" name="Rectangle 31">
              <a:hlinkClick r:id="" action="ppaction://noaction"/>
              <a:extLst>
                <a:ext uri="{FF2B5EF4-FFF2-40B4-BE49-F238E27FC236}">
                  <a16:creationId xmlns:a16="http://schemas.microsoft.com/office/drawing/2014/main" id="{E1C8AB8F-4165-4769-8969-97FFD7B7FA95}"/>
                </a:ext>
              </a:extLst>
            </p:cNvPr>
            <p:cNvSpPr/>
            <p:nvPr/>
          </p:nvSpPr>
          <p:spPr>
            <a:xfrm>
              <a:off x="849088" y="3072117"/>
              <a:ext cx="96798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C8E2DF-A330-4F92-AE64-B4435BE3751A}"/>
              </a:ext>
            </a:extLst>
          </p:cNvPr>
          <p:cNvGrpSpPr/>
          <p:nvPr/>
        </p:nvGrpSpPr>
        <p:grpSpPr>
          <a:xfrm>
            <a:off x="270816" y="4386023"/>
            <a:ext cx="11050203" cy="862259"/>
            <a:chOff x="270816" y="4386023"/>
            <a:chExt cx="11050203" cy="862259"/>
          </a:xfrm>
        </p:grpSpPr>
        <p:sp>
          <p:nvSpPr>
            <p:cNvPr id="34" name="Rectangle 33">
              <a:hlinkClick r:id="" action="ppaction://noaction"/>
              <a:extLst>
                <a:ext uri="{FF2B5EF4-FFF2-40B4-BE49-F238E27FC236}">
                  <a16:creationId xmlns:a16="http://schemas.microsoft.com/office/drawing/2014/main" id="{CA0295FA-0609-4CDF-B578-B14AD4F90E19}"/>
                </a:ext>
              </a:extLst>
            </p:cNvPr>
            <p:cNvSpPr/>
            <p:nvPr/>
          </p:nvSpPr>
          <p:spPr>
            <a:xfrm>
              <a:off x="270816" y="4386023"/>
              <a:ext cx="11050203" cy="862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7F534E-9EB0-43DF-B401-7CD945DCF88D}"/>
                </a:ext>
              </a:extLst>
            </p:cNvPr>
            <p:cNvSpPr txBox="1"/>
            <p:nvPr/>
          </p:nvSpPr>
          <p:spPr>
            <a:xfrm>
              <a:off x="357402" y="4485470"/>
              <a:ext cx="4328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Rectangle 36">
              <a:hlinkClick r:id="" action="ppaction://noaction"/>
              <a:extLst>
                <a:ext uri="{FF2B5EF4-FFF2-40B4-BE49-F238E27FC236}">
                  <a16:creationId xmlns:a16="http://schemas.microsoft.com/office/drawing/2014/main" id="{DBBB9344-5914-423A-9B3E-72926065ECE2}"/>
                </a:ext>
              </a:extLst>
            </p:cNvPr>
            <p:cNvSpPr/>
            <p:nvPr/>
          </p:nvSpPr>
          <p:spPr>
            <a:xfrm>
              <a:off x="849088" y="4616736"/>
              <a:ext cx="99400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Examples of how TV-first and digital-first advertisers leaned into the new world of advanced TV</a:t>
              </a:r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0399017-2FFC-4513-9E43-020F623733D4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6B5AE0-5F3C-8143-B377-EA164524B944}"/>
              </a:ext>
            </a:extLst>
          </p:cNvPr>
          <p:cNvSpPr txBox="1"/>
          <p:nvPr/>
        </p:nvSpPr>
        <p:spPr>
          <a:xfrm>
            <a:off x="879545" y="3229535"/>
            <a:ext cx="1044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Cross-platform measurement and what to look for to make your data-driven TV strategy successful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E22E8-3313-0E46-86D3-A379A5B490A0}"/>
              </a:ext>
            </a:extLst>
          </p:cNvPr>
          <p:cNvSpPr txBox="1"/>
          <p:nvPr/>
        </p:nvSpPr>
        <p:spPr>
          <a:xfrm>
            <a:off x="878871" y="1815148"/>
            <a:ext cx="95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How to define TV today and the market factors responsible for reinventing it</a:t>
            </a:r>
          </a:p>
        </p:txBody>
      </p:sp>
    </p:spTree>
    <p:extLst>
      <p:ext uri="{BB962C8B-B14F-4D97-AF65-F5344CB8AC3E}">
        <p14:creationId xmlns:p14="http://schemas.microsoft.com/office/powerpoint/2010/main" val="137099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E37FED73-E9EF-8449-B203-B56B2CEFC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" r="1019" b="5337"/>
          <a:stretch/>
        </p:blipFill>
        <p:spPr>
          <a:xfrm flipH="1">
            <a:off x="1" y="0"/>
            <a:ext cx="6877135" cy="6858000"/>
          </a:xfrm>
          <a:prstGeom prst="rect">
            <a:avLst/>
          </a:prstGeom>
        </p:spPr>
      </p:pic>
      <p:pic>
        <p:nvPicPr>
          <p:cNvPr id="3" name="Picture 2" descr="A picture containing open, umbrella, boat, water&#10;&#10;Description automatically generated">
            <a:extLst>
              <a:ext uri="{FF2B5EF4-FFF2-40B4-BE49-F238E27FC236}">
                <a16:creationId xmlns:a16="http://schemas.microsoft.com/office/drawing/2014/main" id="{8CCA4487-BF8F-B246-81E5-2D7D053317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30"/>
          <a:stretch/>
        </p:blipFill>
        <p:spPr>
          <a:xfrm>
            <a:off x="-165515" y="2021494"/>
            <a:ext cx="7021380" cy="39949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97CF44-AD5C-8140-A1C6-F72EF38FD6EB}"/>
              </a:ext>
            </a:extLst>
          </p:cNvPr>
          <p:cNvGrpSpPr/>
          <p:nvPr/>
        </p:nvGrpSpPr>
        <p:grpSpPr>
          <a:xfrm>
            <a:off x="8695766" y="1446057"/>
            <a:ext cx="1544604" cy="3836896"/>
            <a:chOff x="6521824" y="1084543"/>
            <a:chExt cx="1158453" cy="287767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F222D2-B205-C147-8E5E-4BE7CA58104E}"/>
                </a:ext>
              </a:extLst>
            </p:cNvPr>
            <p:cNvCxnSpPr/>
            <p:nvPr/>
          </p:nvCxnSpPr>
          <p:spPr>
            <a:xfrm>
              <a:off x="6521824" y="1084543"/>
              <a:ext cx="1158453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E0433C-18E7-FC43-BE98-EA502B7CB9DF}"/>
                </a:ext>
              </a:extLst>
            </p:cNvPr>
            <p:cNvCxnSpPr/>
            <p:nvPr/>
          </p:nvCxnSpPr>
          <p:spPr>
            <a:xfrm>
              <a:off x="6521824" y="2536825"/>
              <a:ext cx="1158453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D5CE46-7918-3F48-B46C-9EE2B8A4D036}"/>
                </a:ext>
              </a:extLst>
            </p:cNvPr>
            <p:cNvCxnSpPr/>
            <p:nvPr/>
          </p:nvCxnSpPr>
          <p:spPr>
            <a:xfrm>
              <a:off x="6521824" y="3962213"/>
              <a:ext cx="1158453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12F537-6582-574B-92F7-A8F154DBBD7E}"/>
                </a:ext>
              </a:extLst>
            </p:cNvPr>
            <p:cNvCxnSpPr>
              <a:cxnSpLocks/>
            </p:cNvCxnSpPr>
            <p:nvPr/>
          </p:nvCxnSpPr>
          <p:spPr>
            <a:xfrm>
              <a:off x="7033117" y="1084543"/>
              <a:ext cx="0" cy="2877672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6">
            <a:extLst>
              <a:ext uri="{FF2B5EF4-FFF2-40B4-BE49-F238E27FC236}">
                <a16:creationId xmlns:a16="http://schemas.microsoft.com/office/drawing/2014/main" id="{D8D6C508-1421-9A49-A017-C7B0514152EE}"/>
              </a:ext>
            </a:extLst>
          </p:cNvPr>
          <p:cNvSpPr txBox="1">
            <a:spLocks/>
          </p:cNvSpPr>
          <p:nvPr/>
        </p:nvSpPr>
        <p:spPr>
          <a:xfrm>
            <a:off x="454558" y="514457"/>
            <a:ext cx="6369541" cy="1573365"/>
          </a:xfrm>
          <a:prstGeom prst="rect">
            <a:avLst/>
          </a:prstGeom>
        </p:spPr>
        <p:txBody>
          <a:bodyPr/>
          <a:lstStyle>
            <a:lvl1pPr algn="l" defTabSz="389616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TV has been redefined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B02E5-318C-6E40-8CB4-50FD8A773ABB}"/>
              </a:ext>
            </a:extLst>
          </p:cNvPr>
          <p:cNvSpPr txBox="1"/>
          <p:nvPr/>
        </p:nvSpPr>
        <p:spPr>
          <a:xfrm>
            <a:off x="7724315" y="2165380"/>
            <a:ext cx="1340944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67" dirty="0">
                <a:latin typeface="Helvetica" pitchFamily="2" charset="0"/>
                <a:ea typeface="Montserrat Semi" charset="0"/>
                <a:cs typeface="Montserrat Semi" charset="0"/>
              </a:rPr>
              <a:t>Watches Live Cable</a:t>
            </a:r>
          </a:p>
        </p:txBody>
      </p:sp>
      <p:pic>
        <p:nvPicPr>
          <p:cNvPr id="13" name="Picture 12" descr="A flat screen television&#10;&#10;Description automatically generated">
            <a:extLst>
              <a:ext uri="{FF2B5EF4-FFF2-40B4-BE49-F238E27FC236}">
                <a16:creationId xmlns:a16="http://schemas.microsoft.com/office/drawing/2014/main" id="{91DA489E-6665-0C47-BF4F-C2D4EB8185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942" y="990017"/>
            <a:ext cx="1553692" cy="10357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812321D-6B16-1848-86BD-3ECB40D56C95}"/>
              </a:ext>
            </a:extLst>
          </p:cNvPr>
          <p:cNvGrpSpPr/>
          <p:nvPr/>
        </p:nvGrpSpPr>
        <p:grpSpPr>
          <a:xfrm>
            <a:off x="9629860" y="990017"/>
            <a:ext cx="1390301" cy="1035795"/>
            <a:chOff x="7754156" y="6962182"/>
            <a:chExt cx="1793432" cy="1195621"/>
          </a:xfrm>
        </p:grpSpPr>
        <p:pic>
          <p:nvPicPr>
            <p:cNvPr id="16" name="Picture 15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035AA295-86B4-3B43-892F-D4B94DC3A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156" y="6962182"/>
              <a:ext cx="1793432" cy="1195621"/>
            </a:xfrm>
            <a:prstGeom prst="rect">
              <a:avLst/>
            </a:prstGeom>
          </p:spPr>
        </p:pic>
        <p:pic>
          <p:nvPicPr>
            <p:cNvPr id="17" name="Picture 16" descr="A close up of a screen&#10;&#10;Description automatically generated">
              <a:extLst>
                <a:ext uri="{FF2B5EF4-FFF2-40B4-BE49-F238E27FC236}">
                  <a16:creationId xmlns:a16="http://schemas.microsoft.com/office/drawing/2014/main" id="{A520FA32-BAB1-4B49-B124-CA56C6A8B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4175" y="7056490"/>
              <a:ext cx="1549387" cy="8642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B0BA81E-698A-B945-8D81-726BB79C5850}"/>
              </a:ext>
            </a:extLst>
          </p:cNvPr>
          <p:cNvSpPr txBox="1"/>
          <p:nvPr/>
        </p:nvSpPr>
        <p:spPr>
          <a:xfrm>
            <a:off x="9586870" y="2165381"/>
            <a:ext cx="1644988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67" dirty="0">
                <a:latin typeface="Helvetica" pitchFamily="2" charset="0"/>
                <a:ea typeface="Montserrat Semi" charset="0"/>
                <a:cs typeface="Montserrat Semi" charset="0"/>
              </a:rPr>
              <a:t>Views Live Content Via Apps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D5A7E-CA58-8144-AA27-524B980FFB95}"/>
              </a:ext>
            </a:extLst>
          </p:cNvPr>
          <p:cNvSpPr txBox="1"/>
          <p:nvPr/>
        </p:nvSpPr>
        <p:spPr>
          <a:xfrm>
            <a:off x="9586870" y="3931809"/>
            <a:ext cx="1644988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67" dirty="0">
                <a:latin typeface="Helvetica" pitchFamily="2" charset="0"/>
                <a:ea typeface="Montserrat Semi" charset="0"/>
                <a:cs typeface="Montserrat Semi" charset="0"/>
              </a:rPr>
              <a:t>Watches Video on Demand</a:t>
            </a:r>
          </a:p>
        </p:txBody>
      </p:sp>
      <p:pic>
        <p:nvPicPr>
          <p:cNvPr id="20" name="Picture 19" descr="A close up of electronics&#10;&#10;Description automatically generated">
            <a:extLst>
              <a:ext uri="{FF2B5EF4-FFF2-40B4-BE49-F238E27FC236}">
                <a16:creationId xmlns:a16="http://schemas.microsoft.com/office/drawing/2014/main" id="{4EBEBDBA-52BB-A44A-BD25-35C304162E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014" y="2961854"/>
            <a:ext cx="1400303" cy="8861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DA2CE53-3D48-F94D-BF6F-23BE96670D17}"/>
              </a:ext>
            </a:extLst>
          </p:cNvPr>
          <p:cNvSpPr txBox="1"/>
          <p:nvPr/>
        </p:nvSpPr>
        <p:spPr>
          <a:xfrm>
            <a:off x="7711023" y="3878814"/>
            <a:ext cx="1340944" cy="677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67" dirty="0">
                <a:latin typeface="Helvetica" pitchFamily="2" charset="0"/>
                <a:ea typeface="Montserrat Semi" charset="0"/>
                <a:cs typeface="Montserrat Semi" charset="0"/>
              </a:rPr>
              <a:t>Streams on Roku</a:t>
            </a:r>
          </a:p>
          <a:p>
            <a:pPr algn="ctr"/>
            <a:endParaRPr lang="en-US" sz="1467" dirty="0">
              <a:latin typeface="Helvetica" pitchFamily="2" charset="0"/>
              <a:ea typeface="Montserrat Semi" charset="0"/>
              <a:cs typeface="Montserrat Semi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DE1FF4-9F1A-0C4D-BAEA-63E4FDDFB356}"/>
              </a:ext>
            </a:extLst>
          </p:cNvPr>
          <p:cNvSpPr txBox="1"/>
          <p:nvPr/>
        </p:nvSpPr>
        <p:spPr>
          <a:xfrm>
            <a:off x="7734268" y="5931313"/>
            <a:ext cx="1340944" cy="677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67" dirty="0">
                <a:latin typeface="Helvetica" pitchFamily="2" charset="0"/>
                <a:ea typeface="Montserrat Semi" charset="0"/>
                <a:cs typeface="Montserrat Semi" charset="0"/>
              </a:rPr>
              <a:t>Accesses Hulu on Smart TV</a:t>
            </a:r>
          </a:p>
          <a:p>
            <a:pPr algn="ctr"/>
            <a:endParaRPr lang="en-US" sz="1467" dirty="0">
              <a:latin typeface="Helvetica" pitchFamily="2" charset="0"/>
              <a:ea typeface="Montserrat Semi" charset="0"/>
              <a:cs typeface="Montserrat Semi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69F6E5-ACA5-9848-949A-035A2169E427}"/>
              </a:ext>
            </a:extLst>
          </p:cNvPr>
          <p:cNvSpPr txBox="1"/>
          <p:nvPr/>
        </p:nvSpPr>
        <p:spPr>
          <a:xfrm>
            <a:off x="9383877" y="5931314"/>
            <a:ext cx="2050971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67" dirty="0">
                <a:latin typeface="Helvetica" pitchFamily="2" charset="0"/>
                <a:ea typeface="Montserrat Semi" charset="0"/>
                <a:cs typeface="Montserrat Semi" charset="0"/>
              </a:rPr>
              <a:t>Watches “The Bachelor” in-app</a:t>
            </a:r>
          </a:p>
        </p:txBody>
      </p:sp>
      <p:pic>
        <p:nvPicPr>
          <p:cNvPr id="24" name="Picture 23" descr="A picture containing sitting, remote, game, front&#10;&#10;Description automatically generated">
            <a:extLst>
              <a:ext uri="{FF2B5EF4-FFF2-40B4-BE49-F238E27FC236}">
                <a16:creationId xmlns:a16="http://schemas.microsoft.com/office/drawing/2014/main" id="{589DEA14-B624-864F-A11D-DE7DAAE4AF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62" y="2952525"/>
            <a:ext cx="1909453" cy="75333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A40FB49-8EEA-C448-9AC0-B7C39B637149}"/>
              </a:ext>
            </a:extLst>
          </p:cNvPr>
          <p:cNvGrpSpPr/>
          <p:nvPr/>
        </p:nvGrpSpPr>
        <p:grpSpPr>
          <a:xfrm>
            <a:off x="7664274" y="4674691"/>
            <a:ext cx="1530021" cy="1139888"/>
            <a:chOff x="14902287" y="3972656"/>
            <a:chExt cx="1793432" cy="1195621"/>
          </a:xfrm>
        </p:grpSpPr>
        <p:pic>
          <p:nvPicPr>
            <p:cNvPr id="26" name="Picture 25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38C6B708-75A6-094B-8F3B-91D1AE01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02287" y="3972656"/>
              <a:ext cx="1793432" cy="1195621"/>
            </a:xfrm>
            <a:prstGeom prst="rect">
              <a:avLst/>
            </a:prstGeom>
          </p:spPr>
        </p:pic>
        <p:pic>
          <p:nvPicPr>
            <p:cNvPr id="27" name="Picture 26" descr="A picture containing player, light&#10;&#10;Description automatically generated">
              <a:extLst>
                <a:ext uri="{FF2B5EF4-FFF2-40B4-BE49-F238E27FC236}">
                  <a16:creationId xmlns:a16="http://schemas.microsoft.com/office/drawing/2014/main" id="{43EF1F52-88C2-CF4D-9442-8F67153DC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37242" y="4078077"/>
              <a:ext cx="1525170" cy="85790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5FC0DE-671C-C847-A38D-7AF9DF59A47F}"/>
              </a:ext>
            </a:extLst>
          </p:cNvPr>
          <p:cNvGrpSpPr/>
          <p:nvPr/>
        </p:nvGrpSpPr>
        <p:grpSpPr>
          <a:xfrm>
            <a:off x="9654504" y="4908857"/>
            <a:ext cx="1399961" cy="752868"/>
            <a:chOff x="14622617" y="7514734"/>
            <a:chExt cx="3358751" cy="180626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68002BA-91E9-4540-A419-7122D7700E13}"/>
                </a:ext>
              </a:extLst>
            </p:cNvPr>
            <p:cNvSpPr/>
            <p:nvPr/>
          </p:nvSpPr>
          <p:spPr>
            <a:xfrm>
              <a:off x="14772581" y="7656069"/>
              <a:ext cx="3044363" cy="1446316"/>
            </a:xfrm>
            <a:prstGeom prst="roundRect">
              <a:avLst>
                <a:gd name="adj" fmla="val 99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pic>
          <p:nvPicPr>
            <p:cNvPr id="30" name="Picture 29" descr="A person standing in front of a car&#10;&#10;Description automatically generated">
              <a:extLst>
                <a:ext uri="{FF2B5EF4-FFF2-40B4-BE49-F238E27FC236}">
                  <a16:creationId xmlns:a16="http://schemas.microsoft.com/office/drawing/2014/main" id="{88B7E81B-8A67-EA42-B46E-BDA721EC8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22617" y="7514734"/>
              <a:ext cx="3358751" cy="180626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EDBA758-0B22-EE44-B108-F812BBD5A9EF}"/>
              </a:ext>
            </a:extLst>
          </p:cNvPr>
          <p:cNvSpPr txBox="1"/>
          <p:nvPr/>
        </p:nvSpPr>
        <p:spPr>
          <a:xfrm>
            <a:off x="216908" y="3705864"/>
            <a:ext cx="6312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If you don’t think about TV differently,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you will miss a large portion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of your audience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09B194-1B6A-E245-A38B-42605D14CD2E}"/>
              </a:ext>
            </a:extLst>
          </p:cNvPr>
          <p:cNvSpPr txBox="1"/>
          <p:nvPr/>
        </p:nvSpPr>
        <p:spPr>
          <a:xfrm>
            <a:off x="544565" y="1269507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cross-channel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46E2AA-5AD4-2B47-9004-92DADABA7D7B}"/>
              </a:ext>
            </a:extLst>
          </p:cNvPr>
          <p:cNvSpPr txBox="1"/>
          <p:nvPr/>
        </p:nvSpPr>
        <p:spPr>
          <a:xfrm>
            <a:off x="2672546" y="1269507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cross-platform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49E133-7F68-1546-910D-BAB082B5895C}"/>
              </a:ext>
            </a:extLst>
          </p:cNvPr>
          <p:cNvSpPr txBox="1"/>
          <p:nvPr/>
        </p:nvSpPr>
        <p:spPr>
          <a:xfrm>
            <a:off x="4628712" y="1258275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cross-screen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F1DB825-E182-2F42-B0F3-E110727715B2}"/>
              </a:ext>
            </a:extLst>
          </p:cNvPr>
          <p:cNvCxnSpPr>
            <a:cxnSpLocks/>
          </p:cNvCxnSpPr>
          <p:nvPr/>
        </p:nvCxnSpPr>
        <p:spPr>
          <a:xfrm>
            <a:off x="2556922" y="1319493"/>
            <a:ext cx="0" cy="281740"/>
          </a:xfrm>
          <a:prstGeom prst="line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5E4B97-F547-854D-9F36-2E0B890C4F1E}"/>
              </a:ext>
            </a:extLst>
          </p:cNvPr>
          <p:cNvCxnSpPr>
            <a:cxnSpLocks/>
          </p:cNvCxnSpPr>
          <p:nvPr/>
        </p:nvCxnSpPr>
        <p:spPr>
          <a:xfrm>
            <a:off x="4580985" y="1343301"/>
            <a:ext cx="0" cy="281740"/>
          </a:xfrm>
          <a:prstGeom prst="line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FB2FABAA-7E59-9E40-8780-0D5A541CEC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770" y="1082171"/>
            <a:ext cx="1311585" cy="7491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7399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2434-27B2-2E42-A82F-1A7482D3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79EDA-8D3A-AA4E-ADA5-A4E856A0BC6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0678" y="1211507"/>
            <a:ext cx="11341570" cy="106571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D3885-2335-124E-AE8C-3F9BF2AE013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3AE518F5-3871-CC41-BB82-EE93D4656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535"/>
          <a:stretch/>
        </p:blipFill>
        <p:spPr>
          <a:xfrm>
            <a:off x="354679" y="777564"/>
            <a:ext cx="11496643" cy="54031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754103-1ECE-3F45-91E2-A89F4C418C3F}"/>
              </a:ext>
            </a:extLst>
          </p:cNvPr>
          <p:cNvSpPr/>
          <p:nvPr/>
        </p:nvSpPr>
        <p:spPr>
          <a:xfrm>
            <a:off x="1143000" y="2362067"/>
            <a:ext cx="982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 algn="ctr"/>
            <a:r>
              <a:rPr lang="en-US" sz="4000" b="1" dirty="0">
                <a:solidFill>
                  <a:srgbClr val="7DBBDC"/>
                </a:solidFill>
                <a:latin typeface="Helvetica" pitchFamily="2" charset="0"/>
              </a:rPr>
              <a:t>TV viewing has changed</a:t>
            </a:r>
            <a:r>
              <a:rPr lang="en-US" sz="4000" dirty="0">
                <a:solidFill>
                  <a:srgbClr val="7DBBDC"/>
                </a:solidFill>
                <a:latin typeface="Helvetica" pitchFamily="2" charset="0"/>
              </a:rPr>
              <a:t> </a:t>
            </a:r>
          </a:p>
          <a:p>
            <a:pPr marL="12701" algn="ctr"/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Need to track customer journey and audiences through the purchase funnel to conversion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D3F4D9-9D3F-FB43-93F7-16C77B5AA9D0}"/>
              </a:ext>
            </a:extLst>
          </p:cNvPr>
          <p:cNvSpPr/>
          <p:nvPr/>
        </p:nvSpPr>
        <p:spPr>
          <a:xfrm>
            <a:off x="1349490" y="854002"/>
            <a:ext cx="3113363" cy="518143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8F913-4AC3-2448-AE49-D3DC8BE0CB8C}"/>
              </a:ext>
            </a:extLst>
          </p:cNvPr>
          <p:cNvSpPr txBox="1"/>
          <p:nvPr/>
        </p:nvSpPr>
        <p:spPr>
          <a:xfrm>
            <a:off x="850410" y="843635"/>
            <a:ext cx="40457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  <a:ea typeface="Montserrat Semi" charset="0"/>
                <a:cs typeface="Montserrat Semi" charset="0"/>
              </a:rPr>
              <a:t>Market Factors</a:t>
            </a:r>
          </a:p>
        </p:txBody>
      </p:sp>
      <p:pic>
        <p:nvPicPr>
          <p:cNvPr id="14" name="Graphic 13" descr="Remote control with solid fill">
            <a:extLst>
              <a:ext uri="{FF2B5EF4-FFF2-40B4-BE49-F238E27FC236}">
                <a16:creationId xmlns:a16="http://schemas.microsoft.com/office/drawing/2014/main" id="{14D09AF9-54AE-E349-A1D7-2BE2AFD46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9609" y="1774004"/>
            <a:ext cx="451406" cy="451406"/>
          </a:xfrm>
          <a:prstGeom prst="rect">
            <a:avLst/>
          </a:prstGeom>
        </p:spPr>
      </p:pic>
      <p:pic>
        <p:nvPicPr>
          <p:cNvPr id="24" name="Graphic 23" descr="DVD player with solid fill">
            <a:extLst>
              <a:ext uri="{FF2B5EF4-FFF2-40B4-BE49-F238E27FC236}">
                <a16:creationId xmlns:a16="http://schemas.microsoft.com/office/drawing/2014/main" id="{E384AA87-7BE0-9B48-8281-37F402E56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3520" y="1842517"/>
            <a:ext cx="540246" cy="540246"/>
          </a:xfrm>
          <a:prstGeom prst="rect">
            <a:avLst/>
          </a:prstGeom>
        </p:spPr>
      </p:pic>
      <p:pic>
        <p:nvPicPr>
          <p:cNvPr id="30" name="Graphic 29" descr="Scanner with solid fill">
            <a:extLst>
              <a:ext uri="{FF2B5EF4-FFF2-40B4-BE49-F238E27FC236}">
                <a16:creationId xmlns:a16="http://schemas.microsoft.com/office/drawing/2014/main" id="{2A25394B-97BC-8346-8665-4EF7A46A77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1335" y="1805176"/>
            <a:ext cx="490907" cy="49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374B921-3D88-4208-A0A4-1868695569AD}"/>
              </a:ext>
            </a:extLst>
          </p:cNvPr>
          <p:cNvSpPr/>
          <p:nvPr/>
        </p:nvSpPr>
        <p:spPr>
          <a:xfrm>
            <a:off x="-21518" y="1667165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B80F57C-502B-4844-B07D-5E2BBAEB41A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024C6-3A9E-4A69-B1B9-18C95CE31CAF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5B12F-D758-4446-AE3F-BA2BB84FC3B2}"/>
              </a:ext>
            </a:extLst>
          </p:cNvPr>
          <p:cNvSpPr txBox="1"/>
          <p:nvPr/>
        </p:nvSpPr>
        <p:spPr>
          <a:xfrm>
            <a:off x="532465" y="6042946"/>
            <a:ext cx="11119005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Source: VAB’s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  <a:hlinkClick r:id="rId4"/>
              </a:rPr>
              <a:t>'As Time Goes By: How Media Consumption Is Helping America Cope’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/ Lucid ‘Media Usage In The Time of COVID-19 Survey,’ April 2020. Survey base: P18+ &amp; household subscribes to cable, telco, internet TV or satellite TV (n=1,004). Q9: Thinking of your behavior during the COVID-19 Pandemic, please indicate below how much you agree or disagree with the following statements.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Q10: Since the COVID-19 Pandemic, have you done any of the following? Note: Percentages don’t add to 100% because it excludes “none of the above” response.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8196F-1F9D-47F8-8408-BC9AEF17103C}"/>
              </a:ext>
            </a:extLst>
          </p:cNvPr>
          <p:cNvSpPr/>
          <p:nvPr/>
        </p:nvSpPr>
        <p:spPr>
          <a:xfrm>
            <a:off x="238706" y="263298"/>
            <a:ext cx="11953293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Consumers have experimented with new platforms and discovered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full functionality of their devices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E85A12-B5CE-4EAF-9AFA-FD536F5F1DF1}"/>
              </a:ext>
            </a:extLst>
          </p:cNvPr>
          <p:cNvSpPr txBox="1"/>
          <p:nvPr/>
        </p:nvSpPr>
        <p:spPr>
          <a:xfrm>
            <a:off x="138222" y="1752186"/>
            <a:ext cx="1199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agree with the statement</a:t>
            </a:r>
            <a:b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P18+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FDCA69-87E1-4D1B-BF4B-9024258A9E93}"/>
              </a:ext>
            </a:extLst>
          </p:cNvPr>
          <p:cNvSpPr txBox="1"/>
          <p:nvPr/>
        </p:nvSpPr>
        <p:spPr>
          <a:xfrm>
            <a:off x="1912907" y="4286037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3CB09C-9DB2-42E9-9F50-1CF2130D7969}"/>
              </a:ext>
            </a:extLst>
          </p:cNvPr>
          <p:cNvSpPr txBox="1"/>
          <p:nvPr/>
        </p:nvSpPr>
        <p:spPr>
          <a:xfrm>
            <a:off x="1110774" y="4820580"/>
            <a:ext cx="2688589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“I am more open to trying new types of media”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(e.g. new streaming services, podcasts, social media platforms,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etc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)</a:t>
            </a:r>
          </a:p>
        </p:txBody>
      </p:sp>
      <p:pic>
        <p:nvPicPr>
          <p:cNvPr id="19" name="Picture 1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54C2E5A-FC49-433C-9139-5152E675A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660" y="2545479"/>
            <a:ext cx="1585027" cy="158502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D52FBD-6045-4425-AE30-5BECF47FBD14}"/>
              </a:ext>
            </a:extLst>
          </p:cNvPr>
          <p:cNvSpPr txBox="1"/>
          <p:nvPr/>
        </p:nvSpPr>
        <p:spPr>
          <a:xfrm>
            <a:off x="5206867" y="4286037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54%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B97DFA-B104-4CE7-BECA-2F7C7BFD9706}"/>
              </a:ext>
            </a:extLst>
          </p:cNvPr>
          <p:cNvSpPr txBox="1"/>
          <p:nvPr/>
        </p:nvSpPr>
        <p:spPr>
          <a:xfrm>
            <a:off x="4483678" y="4818710"/>
            <a:ext cx="267106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“I have learned how to use more features on my smart TV or a TV related device/platform”</a:t>
            </a:r>
          </a:p>
        </p:txBody>
      </p:sp>
      <p:pic>
        <p:nvPicPr>
          <p:cNvPr id="20" name="Picture 19" descr="A screen shot of a computer&#10;&#10;Description automatically generated">
            <a:extLst>
              <a:ext uri="{FF2B5EF4-FFF2-40B4-BE49-F238E27FC236}">
                <a16:creationId xmlns:a16="http://schemas.microsoft.com/office/drawing/2014/main" id="{9C44A65A-B988-4DEC-9079-FD6726CDD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363" y="2474951"/>
            <a:ext cx="1759539" cy="17595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4C7E5B-9405-47E2-9048-458B0772CF20}"/>
              </a:ext>
            </a:extLst>
          </p:cNvPr>
          <p:cNvSpPr txBox="1"/>
          <p:nvPr/>
        </p:nvSpPr>
        <p:spPr>
          <a:xfrm>
            <a:off x="8887695" y="4286037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36%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A0EE4B-75F0-4AE3-A281-6BB70607B28C}"/>
              </a:ext>
            </a:extLst>
          </p:cNvPr>
          <p:cNvGrpSpPr/>
          <p:nvPr/>
        </p:nvGrpSpPr>
        <p:grpSpPr>
          <a:xfrm>
            <a:off x="7938906" y="4934713"/>
            <a:ext cx="3062110" cy="791448"/>
            <a:chOff x="9208191" y="5058756"/>
            <a:chExt cx="3062110" cy="79144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ABEB84-BC21-4011-B200-8DBDA8740782}"/>
                </a:ext>
              </a:extLst>
            </p:cNvPr>
            <p:cNvSpPr/>
            <p:nvPr/>
          </p:nvSpPr>
          <p:spPr>
            <a:xfrm>
              <a:off x="9208191" y="5573205"/>
              <a:ext cx="30621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(i.e., Apple TV+, Disney+, Netflix, etc.)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3EFFEF-4487-414D-BFE2-081A4F8F9F70}"/>
                </a:ext>
              </a:extLst>
            </p:cNvPr>
            <p:cNvSpPr txBox="1"/>
            <p:nvPr/>
          </p:nvSpPr>
          <p:spPr>
            <a:xfrm>
              <a:off x="9494888" y="5058756"/>
              <a:ext cx="2478691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“I have added a new streaming service”</a:t>
              </a:r>
            </a:p>
          </p:txBody>
        </p:sp>
      </p:grpSp>
      <p:pic>
        <p:nvPicPr>
          <p:cNvPr id="37" name="Picture 36" descr="A picture containing clock, drawing, plate&#10;&#10;Description automatically generated">
            <a:extLst>
              <a:ext uri="{FF2B5EF4-FFF2-40B4-BE49-F238E27FC236}">
                <a16:creationId xmlns:a16="http://schemas.microsoft.com/office/drawing/2014/main" id="{A1A51EEE-39B9-452B-A1F2-A6D0DF82F2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57" y="2584188"/>
            <a:ext cx="1507608" cy="1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2434-27B2-2E42-A82F-1A7482D3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79EDA-8D3A-AA4E-ADA5-A4E856A0BC6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0678" y="1211507"/>
            <a:ext cx="11341570" cy="106571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D3885-2335-124E-AE8C-3F9BF2AE013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3AE518F5-3871-CC41-BB82-EE93D4656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535"/>
          <a:stretch/>
        </p:blipFill>
        <p:spPr>
          <a:xfrm>
            <a:off x="354679" y="777564"/>
            <a:ext cx="11496643" cy="54031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D3F4D9-9D3F-FB43-93F7-16C77B5AA9D0}"/>
              </a:ext>
            </a:extLst>
          </p:cNvPr>
          <p:cNvSpPr/>
          <p:nvPr/>
        </p:nvSpPr>
        <p:spPr>
          <a:xfrm>
            <a:off x="1349490" y="854002"/>
            <a:ext cx="3113363" cy="518143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8F913-4AC3-2448-AE49-D3DC8BE0CB8C}"/>
              </a:ext>
            </a:extLst>
          </p:cNvPr>
          <p:cNvSpPr txBox="1"/>
          <p:nvPr/>
        </p:nvSpPr>
        <p:spPr>
          <a:xfrm>
            <a:off x="850410" y="843635"/>
            <a:ext cx="40457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  <a:ea typeface="Montserrat Semi" charset="0"/>
                <a:cs typeface="Montserrat Semi" charset="0"/>
              </a:rPr>
              <a:t>Market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394914-F539-B34D-9BB3-159E24F9A1D6}"/>
              </a:ext>
            </a:extLst>
          </p:cNvPr>
          <p:cNvSpPr/>
          <p:nvPr/>
        </p:nvSpPr>
        <p:spPr>
          <a:xfrm>
            <a:off x="1349490" y="2276339"/>
            <a:ext cx="9776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 algn="ctr"/>
            <a:r>
              <a:rPr lang="en-US" sz="4000" b="1" dirty="0">
                <a:solidFill>
                  <a:srgbClr val="88DBF3"/>
                </a:solidFill>
                <a:latin typeface="Helvetica" pitchFamily="2" charset="0"/>
              </a:rPr>
              <a:t>Industry demands modern currencies</a:t>
            </a:r>
            <a:endParaRPr lang="en-US" sz="4000" dirty="0">
              <a:solidFill>
                <a:srgbClr val="88DBF3"/>
              </a:solidFill>
              <a:latin typeface="Helvetica" pitchFamily="2" charset="0"/>
            </a:endParaRPr>
          </a:p>
        </p:txBody>
      </p:sp>
      <p:pic>
        <p:nvPicPr>
          <p:cNvPr id="13" name="Graphic 12" descr="Television with solid fill">
            <a:extLst>
              <a:ext uri="{FF2B5EF4-FFF2-40B4-BE49-F238E27FC236}">
                <a16:creationId xmlns:a16="http://schemas.microsoft.com/office/drawing/2014/main" id="{A0E7893C-3BA1-BC43-AE6B-AB71EF8E5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1711326"/>
            <a:ext cx="609600" cy="609600"/>
          </a:xfrm>
          <a:prstGeom prst="rect">
            <a:avLst/>
          </a:prstGeom>
        </p:spPr>
      </p:pic>
      <p:pic>
        <p:nvPicPr>
          <p:cNvPr id="16" name="Graphic 15" descr="Smart Phone with solid fill">
            <a:extLst>
              <a:ext uri="{FF2B5EF4-FFF2-40B4-BE49-F238E27FC236}">
                <a16:creationId xmlns:a16="http://schemas.microsoft.com/office/drawing/2014/main" id="{3E8B85E9-1E82-BB45-9A5D-E3B9AED72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0801" y="1914596"/>
            <a:ext cx="340021" cy="3400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FDB27F4-351A-2041-8415-61EDB6694E79}"/>
              </a:ext>
            </a:extLst>
          </p:cNvPr>
          <p:cNvSpPr/>
          <p:nvPr/>
        </p:nvSpPr>
        <p:spPr>
          <a:xfrm>
            <a:off x="1564794" y="2969562"/>
            <a:ext cx="9345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 algn="ctr"/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Proof of performance is a priority across all platforms, channels and devices</a:t>
            </a:r>
          </a:p>
        </p:txBody>
      </p:sp>
    </p:spTree>
    <p:extLst>
      <p:ext uri="{BB962C8B-B14F-4D97-AF65-F5344CB8AC3E}">
        <p14:creationId xmlns:p14="http://schemas.microsoft.com/office/powerpoint/2010/main" val="265516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9F61D8-1663-4F51-AE71-1F59727F886C}"/>
              </a:ext>
            </a:extLst>
          </p:cNvPr>
          <p:cNvSpPr txBox="1"/>
          <p:nvPr/>
        </p:nvSpPr>
        <p:spPr>
          <a:xfrm>
            <a:off x="429775" y="6211326"/>
            <a:ext cx="11814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eMarketer, October 2020. Note: digital advertising that appears on connected TV devices; includes display ads that appear on home screens and in-stream video ads that appear on CTVs from platforms like Hulu, Roku and YouTube; excludes network-sold inventory from traditional linear TV and addressable TV advertising.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E6ACFD-0DA1-4635-93A5-BCDE12E93937}"/>
              </a:ext>
            </a:extLst>
          </p:cNvPr>
          <p:cNvSpPr/>
          <p:nvPr/>
        </p:nvSpPr>
        <p:spPr>
          <a:xfrm>
            <a:off x="170414" y="311177"/>
            <a:ext cx="113528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a surge of ad spend during the pandemic, CTV shows no sign of slowing down as marketers race to catch up to consumer viewing 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8AB75AE-31A1-4074-9FFE-77BF5136F0C8}"/>
              </a:ext>
            </a:extLst>
          </p:cNvPr>
          <p:cNvGraphicFramePr/>
          <p:nvPr/>
        </p:nvGraphicFramePr>
        <p:xfrm>
          <a:off x="1979629" y="1809946"/>
          <a:ext cx="8160974" cy="459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DA987A6-950D-45C5-A3DA-8DCBD6F2A1EF}"/>
              </a:ext>
            </a:extLst>
          </p:cNvPr>
          <p:cNvSpPr txBox="1"/>
          <p:nvPr/>
        </p:nvSpPr>
        <p:spPr>
          <a:xfrm>
            <a:off x="4359078" y="4568334"/>
            <a:ext cx="643845" cy="276999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0A6C8B-36D0-4740-BF8B-D5B846D69719}"/>
              </a:ext>
            </a:extLst>
          </p:cNvPr>
          <p:cNvSpPr txBox="1"/>
          <p:nvPr/>
        </p:nvSpPr>
        <p:spPr>
          <a:xfrm>
            <a:off x="5705803" y="4082207"/>
            <a:ext cx="643845" cy="276999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A920BA-CCC8-4C54-93B3-AEAAC5EE959F}"/>
              </a:ext>
            </a:extLst>
          </p:cNvPr>
          <p:cNvSpPr txBox="1"/>
          <p:nvPr/>
        </p:nvSpPr>
        <p:spPr>
          <a:xfrm>
            <a:off x="7009581" y="3655817"/>
            <a:ext cx="643845" cy="276999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4F2923-F76F-4144-98A0-546E550595C7}"/>
              </a:ext>
            </a:extLst>
          </p:cNvPr>
          <p:cNvSpPr txBox="1"/>
          <p:nvPr/>
        </p:nvSpPr>
        <p:spPr>
          <a:xfrm>
            <a:off x="8368814" y="3332058"/>
            <a:ext cx="643845" cy="276999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+16%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CA1534-FB07-461E-8432-29C18ACEC7E9}"/>
              </a:ext>
            </a:extLst>
          </p:cNvPr>
          <p:cNvSpPr txBox="1"/>
          <p:nvPr/>
        </p:nvSpPr>
        <p:spPr>
          <a:xfrm>
            <a:off x="9639227" y="3024280"/>
            <a:ext cx="643845" cy="276999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+12%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959CD-75DE-4A3F-907F-D077D07B5834}"/>
              </a:ext>
            </a:extLst>
          </p:cNvPr>
          <p:cNvSpPr/>
          <p:nvPr/>
        </p:nvSpPr>
        <p:spPr>
          <a:xfrm>
            <a:off x="0" y="183070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U.S. Connected TV Ad Spending Projections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(in billions)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01631-3285-45E9-A118-81B1909A85A6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68208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2434-27B2-2E42-A82F-1A7482D3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79EDA-8D3A-AA4E-ADA5-A4E856A0BC6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0678" y="1211507"/>
            <a:ext cx="11341570" cy="106571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D3885-2335-124E-AE8C-3F9BF2AE013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3AE518F5-3871-CC41-BB82-EE93D4656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535"/>
          <a:stretch/>
        </p:blipFill>
        <p:spPr>
          <a:xfrm>
            <a:off x="354679" y="777564"/>
            <a:ext cx="11496643" cy="54031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D3F4D9-9D3F-FB43-93F7-16C77B5AA9D0}"/>
              </a:ext>
            </a:extLst>
          </p:cNvPr>
          <p:cNvSpPr/>
          <p:nvPr/>
        </p:nvSpPr>
        <p:spPr>
          <a:xfrm>
            <a:off x="1349490" y="854002"/>
            <a:ext cx="3113363" cy="518143"/>
          </a:xfrm>
          <a:prstGeom prst="rect">
            <a:avLst/>
          </a:prstGeom>
          <a:solidFill>
            <a:srgbClr val="02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31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8F913-4AC3-2448-AE49-D3DC8BE0CB8C}"/>
              </a:ext>
            </a:extLst>
          </p:cNvPr>
          <p:cNvSpPr txBox="1"/>
          <p:nvPr/>
        </p:nvSpPr>
        <p:spPr>
          <a:xfrm>
            <a:off x="850410" y="843635"/>
            <a:ext cx="40457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  <a:ea typeface="Montserrat Semi" charset="0"/>
                <a:cs typeface="Montserrat Semi" charset="0"/>
              </a:rPr>
              <a:t>Market Factors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2E1020-2626-F146-B83B-4F00BE63289E}"/>
              </a:ext>
            </a:extLst>
          </p:cNvPr>
          <p:cNvSpPr/>
          <p:nvPr/>
        </p:nvSpPr>
        <p:spPr>
          <a:xfrm>
            <a:off x="1003019" y="2313084"/>
            <a:ext cx="10275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 algn="ctr"/>
            <a:r>
              <a:rPr lang="en-US" sz="4000" b="1" dirty="0">
                <a:solidFill>
                  <a:srgbClr val="7DBBDC"/>
                </a:solidFill>
                <a:latin typeface="Helvetica" pitchFamily="2" charset="0"/>
              </a:rPr>
              <a:t>Buy-side and sell-side have same needs </a:t>
            </a:r>
          </a:p>
        </p:txBody>
      </p:sp>
      <p:pic>
        <p:nvPicPr>
          <p:cNvPr id="15" name="Graphic 14" descr="Handshake with solid fill">
            <a:extLst>
              <a:ext uri="{FF2B5EF4-FFF2-40B4-BE49-F238E27FC236}">
                <a16:creationId xmlns:a16="http://schemas.microsoft.com/office/drawing/2014/main" id="{7B5762A2-4B91-0B4E-8D4A-A2182E49C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5490" y="1644787"/>
            <a:ext cx="721017" cy="721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03E790-38EB-3446-9B23-79F42501B8BF}"/>
              </a:ext>
            </a:extLst>
          </p:cNvPr>
          <p:cNvSpPr/>
          <p:nvPr/>
        </p:nvSpPr>
        <p:spPr>
          <a:xfrm>
            <a:off x="1065608" y="3028257"/>
            <a:ext cx="10123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 algn="ctr"/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Precise digital metrics available in near-real time and tied directly to outcomes and audiences</a:t>
            </a:r>
          </a:p>
        </p:txBody>
      </p:sp>
    </p:spTree>
    <p:extLst>
      <p:ext uri="{BB962C8B-B14F-4D97-AF65-F5344CB8AC3E}">
        <p14:creationId xmlns:p14="http://schemas.microsoft.com/office/powerpoint/2010/main" val="21847780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1" ma:contentTypeDescription="Create a new document." ma:contentTypeScope="" ma:versionID="bd9a6589d7b94d8643aa599eeb36df4c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7ac8576cdedd93d288e42c9cbcb88e23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fbcc2d-a520-42b9-8ca7-e090664160a6">
      <UserInfo>
        <DisplayName>Danielle Delauro</DisplayName>
        <AccountId>32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9BEDF-9D61-42A1-A3C9-2A1BF0BE3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db7a3-d8d8-4d5a-8559-ae518cf29f49"/>
    <ds:schemaRef ds:uri="8ffbcc2d-a520-42b9-8ca7-e09066416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541747-AB07-4F61-8DC5-3F9B7111FDDB}">
  <ds:schemaRefs>
    <ds:schemaRef ds:uri="97cdb7a3-d8d8-4d5a-8559-ae518cf29f49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ffbcc2d-a520-42b9-8ca7-e090664160a6"/>
  </ds:schemaRefs>
</ds:datastoreItem>
</file>

<file path=customXml/itemProps3.xml><?xml version="1.0" encoding="utf-8"?>
<ds:datastoreItem xmlns:ds="http://schemas.openxmlformats.org/officeDocument/2006/customXml" ds:itemID="{A68AE2DA-30D8-4137-80A1-2FF66A7CD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8503</TotalTime>
  <Words>1743</Words>
  <Application>Microsoft Office PowerPoint</Application>
  <PresentationFormat>Widescreen</PresentationFormat>
  <Paragraphs>274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Helvetica Light</vt:lpstr>
      <vt:lpstr>Montserrat</vt:lpstr>
      <vt:lpstr>Montserrat Light</vt:lpstr>
      <vt:lpstr>Montserrat Medium</vt:lpstr>
      <vt:lpstr>Montserrat SemiBold</vt:lpstr>
      <vt:lpstr>Trebuchet MS</vt:lpstr>
      <vt:lpstr>1_Office Theme</vt:lpstr>
      <vt:lpstr>2_Office Theme</vt:lpstr>
      <vt:lpstr>3_Office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Anna Pedersen</cp:lastModifiedBy>
  <cp:revision>109</cp:revision>
  <cp:lastPrinted>2021-01-27T19:42:28Z</cp:lastPrinted>
  <dcterms:created xsi:type="dcterms:W3CDTF">2020-08-27T18:25:21Z</dcterms:created>
  <dcterms:modified xsi:type="dcterms:W3CDTF">2021-02-02T21:13:30Z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  <property fmtid="{D5CDD505-2E9C-101B-9397-08002B2CF9AE}" pid="3" name="Order">
    <vt:r8>870600</vt:r8>
  </property>
</Properties>
</file>