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16338" r:id="rId5"/>
    <p:sldId id="16319" r:id="rId6"/>
    <p:sldId id="16320" r:id="rId7"/>
    <p:sldId id="16336" r:id="rId8"/>
    <p:sldId id="16333" r:id="rId9"/>
    <p:sldId id="1632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anne Vita" initials="MV" lastIdx="3" clrIdx="0">
    <p:extLst>
      <p:ext uri="{19B8F6BF-5375-455C-9EA6-DF929625EA0E}">
        <p15:presenceInfo xmlns:p15="http://schemas.microsoft.com/office/powerpoint/2012/main" userId="S::mariannev@thevab.com::35b1102d-d340-4a85-a709-12ee727aa48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CAF43F-35D4-427E-A46D-C7EEBF628C56}" v="1" dt="2021-02-01T19:43:39.750"/>
    <p1510:client id="{3F0BF8B3-2F0A-234E-A03E-3C0809C501DB}" v="3" dt="2021-02-01T17:46:14.6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31" autoAdjust="0"/>
    <p:restoredTop sz="96327"/>
  </p:normalViewPr>
  <p:slideViewPr>
    <p:cSldViewPr snapToGrid="0">
      <p:cViewPr varScale="1">
        <p:scale>
          <a:sx n="76" d="100"/>
          <a:sy n="76" d="100"/>
        </p:scale>
        <p:origin x="126" y="12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ed Kiely" userId="768be38e-2fb5-40ce-925d-bd8e9d9e3c31" providerId="ADAL" clId="{2DCAF43F-35D4-427E-A46D-C7EEBF628C56}"/>
    <pc:docChg chg="custSel modSld">
      <pc:chgData name="Reed Kiely" userId="768be38e-2fb5-40ce-925d-bd8e9d9e3c31" providerId="ADAL" clId="{2DCAF43F-35D4-427E-A46D-C7EEBF628C56}" dt="2021-02-01T19:43:41.393" v="2" actId="167"/>
      <pc:docMkLst>
        <pc:docMk/>
      </pc:docMkLst>
      <pc:sldChg chg="addSp delSp modSp mod">
        <pc:chgData name="Reed Kiely" userId="768be38e-2fb5-40ce-925d-bd8e9d9e3c31" providerId="ADAL" clId="{2DCAF43F-35D4-427E-A46D-C7EEBF628C56}" dt="2021-02-01T19:43:41.393" v="2" actId="167"/>
        <pc:sldMkLst>
          <pc:docMk/>
          <pc:sldMk cId="3933273146" sldId="16338"/>
        </pc:sldMkLst>
        <pc:picChg chg="del">
          <ac:chgData name="Reed Kiely" userId="768be38e-2fb5-40ce-925d-bd8e9d9e3c31" providerId="ADAL" clId="{2DCAF43F-35D4-427E-A46D-C7EEBF628C56}" dt="2021-02-01T19:43:39.509" v="0" actId="478"/>
          <ac:picMkLst>
            <pc:docMk/>
            <pc:sldMk cId="3933273146" sldId="16338"/>
            <ac:picMk id="6" creationId="{954D476B-75F4-5B49-B22D-D114F8A419B0}"/>
          </ac:picMkLst>
        </pc:picChg>
        <pc:picChg chg="add mod ord">
          <ac:chgData name="Reed Kiely" userId="768be38e-2fb5-40ce-925d-bd8e9d9e3c31" providerId="ADAL" clId="{2DCAF43F-35D4-427E-A46D-C7EEBF628C56}" dt="2021-02-01T19:43:41.393" v="2" actId="167"/>
          <ac:picMkLst>
            <pc:docMk/>
            <pc:sldMk cId="3933273146" sldId="16338"/>
            <ac:picMk id="8" creationId="{ABFA089E-D0AC-4A59-8DB6-B2FBB7ACAAE3}"/>
          </ac:picMkLst>
        </pc:picChg>
      </pc:sldChg>
    </pc:docChg>
  </pc:docChgLst>
  <pc:docChgLst>
    <pc:chgData name="Marianne Vita" userId="35b1102d-d340-4a85-a709-12ee727aa48b" providerId="ADAL" clId="{D0287020-F03D-4A1A-BCA5-2868B03CE04E}"/>
    <pc:docChg chg="custSel delSld modSld">
      <pc:chgData name="Marianne Vita" userId="35b1102d-d340-4a85-a709-12ee727aa48b" providerId="ADAL" clId="{D0287020-F03D-4A1A-BCA5-2868B03CE04E}" dt="2021-01-27T19:06:58.984" v="14" actId="478"/>
      <pc:docMkLst>
        <pc:docMk/>
      </pc:docMkLst>
      <pc:sldChg chg="del">
        <pc:chgData name="Marianne Vita" userId="35b1102d-d340-4a85-a709-12ee727aa48b" providerId="ADAL" clId="{D0287020-F03D-4A1A-BCA5-2868B03CE04E}" dt="2021-01-27T16:47:20.145" v="0" actId="47"/>
        <pc:sldMkLst>
          <pc:docMk/>
          <pc:sldMk cId="2508573922" sldId="260"/>
        </pc:sldMkLst>
      </pc:sldChg>
      <pc:sldChg chg="del">
        <pc:chgData name="Marianne Vita" userId="35b1102d-d340-4a85-a709-12ee727aa48b" providerId="ADAL" clId="{D0287020-F03D-4A1A-BCA5-2868B03CE04E}" dt="2021-01-27T16:47:20.145" v="0" actId="47"/>
        <pc:sldMkLst>
          <pc:docMk/>
          <pc:sldMk cId="507461978" sldId="16296"/>
        </pc:sldMkLst>
      </pc:sldChg>
      <pc:sldChg chg="del">
        <pc:chgData name="Marianne Vita" userId="35b1102d-d340-4a85-a709-12ee727aa48b" providerId="ADAL" clId="{D0287020-F03D-4A1A-BCA5-2868B03CE04E}" dt="2021-01-27T16:47:20.145" v="0" actId="47"/>
        <pc:sldMkLst>
          <pc:docMk/>
          <pc:sldMk cId="1605327339" sldId="16298"/>
        </pc:sldMkLst>
      </pc:sldChg>
      <pc:sldChg chg="del">
        <pc:chgData name="Marianne Vita" userId="35b1102d-d340-4a85-a709-12ee727aa48b" providerId="ADAL" clId="{D0287020-F03D-4A1A-BCA5-2868B03CE04E}" dt="2021-01-27T16:47:20.145" v="0" actId="47"/>
        <pc:sldMkLst>
          <pc:docMk/>
          <pc:sldMk cId="2945668371" sldId="16299"/>
        </pc:sldMkLst>
      </pc:sldChg>
      <pc:sldChg chg="del">
        <pc:chgData name="Marianne Vita" userId="35b1102d-d340-4a85-a709-12ee727aa48b" providerId="ADAL" clId="{D0287020-F03D-4A1A-BCA5-2868B03CE04E}" dt="2021-01-27T16:47:20.145" v="0" actId="47"/>
        <pc:sldMkLst>
          <pc:docMk/>
          <pc:sldMk cId="3029421471" sldId="16300"/>
        </pc:sldMkLst>
      </pc:sldChg>
      <pc:sldChg chg="del">
        <pc:chgData name="Marianne Vita" userId="35b1102d-d340-4a85-a709-12ee727aa48b" providerId="ADAL" clId="{D0287020-F03D-4A1A-BCA5-2868B03CE04E}" dt="2021-01-27T16:47:20.145" v="0" actId="47"/>
        <pc:sldMkLst>
          <pc:docMk/>
          <pc:sldMk cId="691460773" sldId="16301"/>
        </pc:sldMkLst>
      </pc:sldChg>
      <pc:sldChg chg="del">
        <pc:chgData name="Marianne Vita" userId="35b1102d-d340-4a85-a709-12ee727aa48b" providerId="ADAL" clId="{D0287020-F03D-4A1A-BCA5-2868B03CE04E}" dt="2021-01-27T16:47:20.145" v="0" actId="47"/>
        <pc:sldMkLst>
          <pc:docMk/>
          <pc:sldMk cId="414373566" sldId="16304"/>
        </pc:sldMkLst>
      </pc:sldChg>
      <pc:sldChg chg="del">
        <pc:chgData name="Marianne Vita" userId="35b1102d-d340-4a85-a709-12ee727aa48b" providerId="ADAL" clId="{D0287020-F03D-4A1A-BCA5-2868B03CE04E}" dt="2021-01-27T16:47:20.145" v="0" actId="47"/>
        <pc:sldMkLst>
          <pc:docMk/>
          <pc:sldMk cId="2944529266" sldId="16305"/>
        </pc:sldMkLst>
      </pc:sldChg>
      <pc:sldChg chg="del">
        <pc:chgData name="Marianne Vita" userId="35b1102d-d340-4a85-a709-12ee727aa48b" providerId="ADAL" clId="{D0287020-F03D-4A1A-BCA5-2868B03CE04E}" dt="2021-01-27T16:47:20.145" v="0" actId="47"/>
        <pc:sldMkLst>
          <pc:docMk/>
          <pc:sldMk cId="36798354" sldId="16306"/>
        </pc:sldMkLst>
      </pc:sldChg>
      <pc:sldChg chg="del">
        <pc:chgData name="Marianne Vita" userId="35b1102d-d340-4a85-a709-12ee727aa48b" providerId="ADAL" clId="{D0287020-F03D-4A1A-BCA5-2868B03CE04E}" dt="2021-01-27T16:47:20.145" v="0" actId="47"/>
        <pc:sldMkLst>
          <pc:docMk/>
          <pc:sldMk cId="1248050308" sldId="16309"/>
        </pc:sldMkLst>
      </pc:sldChg>
      <pc:sldChg chg="del">
        <pc:chgData name="Marianne Vita" userId="35b1102d-d340-4a85-a709-12ee727aa48b" providerId="ADAL" clId="{D0287020-F03D-4A1A-BCA5-2868B03CE04E}" dt="2021-01-27T16:47:20.145" v="0" actId="47"/>
        <pc:sldMkLst>
          <pc:docMk/>
          <pc:sldMk cId="3751171162" sldId="16311"/>
        </pc:sldMkLst>
      </pc:sldChg>
      <pc:sldChg chg="del">
        <pc:chgData name="Marianne Vita" userId="35b1102d-d340-4a85-a709-12ee727aa48b" providerId="ADAL" clId="{D0287020-F03D-4A1A-BCA5-2868B03CE04E}" dt="2021-01-27T16:47:20.145" v="0" actId="47"/>
        <pc:sldMkLst>
          <pc:docMk/>
          <pc:sldMk cId="2718728533" sldId="16313"/>
        </pc:sldMkLst>
      </pc:sldChg>
      <pc:sldChg chg="del">
        <pc:chgData name="Marianne Vita" userId="35b1102d-d340-4a85-a709-12ee727aa48b" providerId="ADAL" clId="{D0287020-F03D-4A1A-BCA5-2868B03CE04E}" dt="2021-01-27T16:47:20.145" v="0" actId="47"/>
        <pc:sldMkLst>
          <pc:docMk/>
          <pc:sldMk cId="4084078249" sldId="16314"/>
        </pc:sldMkLst>
      </pc:sldChg>
      <pc:sldChg chg="del">
        <pc:chgData name="Marianne Vita" userId="35b1102d-d340-4a85-a709-12ee727aa48b" providerId="ADAL" clId="{D0287020-F03D-4A1A-BCA5-2868B03CE04E}" dt="2021-01-27T16:47:20.145" v="0" actId="47"/>
        <pc:sldMkLst>
          <pc:docMk/>
          <pc:sldMk cId="3093524387" sldId="16315"/>
        </pc:sldMkLst>
      </pc:sldChg>
      <pc:sldChg chg="delSp mod">
        <pc:chgData name="Marianne Vita" userId="35b1102d-d340-4a85-a709-12ee727aa48b" providerId="ADAL" clId="{D0287020-F03D-4A1A-BCA5-2868B03CE04E}" dt="2021-01-27T19:06:46.589" v="10" actId="478"/>
        <pc:sldMkLst>
          <pc:docMk/>
          <pc:sldMk cId="3041806620" sldId="16319"/>
        </pc:sldMkLst>
        <pc:spChg chg="del">
          <ac:chgData name="Marianne Vita" userId="35b1102d-d340-4a85-a709-12ee727aa48b" providerId="ADAL" clId="{D0287020-F03D-4A1A-BCA5-2868B03CE04E}" dt="2021-01-27T19:06:46.589" v="10" actId="478"/>
          <ac:spMkLst>
            <pc:docMk/>
            <pc:sldMk cId="3041806620" sldId="16319"/>
            <ac:spMk id="11" creationId="{9D79A3BA-44F7-4138-A0A8-3A12506A5005}"/>
          </ac:spMkLst>
        </pc:spChg>
        <pc:picChg chg="del">
          <ac:chgData name="Marianne Vita" userId="35b1102d-d340-4a85-a709-12ee727aa48b" providerId="ADAL" clId="{D0287020-F03D-4A1A-BCA5-2868B03CE04E}" dt="2021-01-27T19:06:46.589" v="10" actId="478"/>
          <ac:picMkLst>
            <pc:docMk/>
            <pc:sldMk cId="3041806620" sldId="16319"/>
            <ac:picMk id="25" creationId="{007C0E06-A025-6444-A897-359A6F2930CE}"/>
          </ac:picMkLst>
        </pc:picChg>
      </pc:sldChg>
      <pc:sldChg chg="delSp mod">
        <pc:chgData name="Marianne Vita" userId="35b1102d-d340-4a85-a709-12ee727aa48b" providerId="ADAL" clId="{D0287020-F03D-4A1A-BCA5-2868B03CE04E}" dt="2021-01-27T19:06:49.904" v="11" actId="478"/>
        <pc:sldMkLst>
          <pc:docMk/>
          <pc:sldMk cId="1086224441" sldId="16320"/>
        </pc:sldMkLst>
        <pc:spChg chg="del">
          <ac:chgData name="Marianne Vita" userId="35b1102d-d340-4a85-a709-12ee727aa48b" providerId="ADAL" clId="{D0287020-F03D-4A1A-BCA5-2868B03CE04E}" dt="2021-01-27T19:06:49.904" v="11" actId="478"/>
          <ac:spMkLst>
            <pc:docMk/>
            <pc:sldMk cId="1086224441" sldId="16320"/>
            <ac:spMk id="11" creationId="{9D79A3BA-44F7-4138-A0A8-3A12506A5005}"/>
          </ac:spMkLst>
        </pc:spChg>
        <pc:picChg chg="del">
          <ac:chgData name="Marianne Vita" userId="35b1102d-d340-4a85-a709-12ee727aa48b" providerId="ADAL" clId="{D0287020-F03D-4A1A-BCA5-2868B03CE04E}" dt="2021-01-27T19:06:49.904" v="11" actId="478"/>
          <ac:picMkLst>
            <pc:docMk/>
            <pc:sldMk cId="1086224441" sldId="16320"/>
            <ac:picMk id="25" creationId="{007C0E06-A025-6444-A897-359A6F2930CE}"/>
          </ac:picMkLst>
        </pc:picChg>
      </pc:sldChg>
      <pc:sldChg chg="delSp mod">
        <pc:chgData name="Marianne Vita" userId="35b1102d-d340-4a85-a709-12ee727aa48b" providerId="ADAL" clId="{D0287020-F03D-4A1A-BCA5-2868B03CE04E}" dt="2021-01-27T19:06:58.984" v="14" actId="478"/>
        <pc:sldMkLst>
          <pc:docMk/>
          <pc:sldMk cId="1364550070" sldId="16327"/>
        </pc:sldMkLst>
        <pc:spChg chg="del">
          <ac:chgData name="Marianne Vita" userId="35b1102d-d340-4a85-a709-12ee727aa48b" providerId="ADAL" clId="{D0287020-F03D-4A1A-BCA5-2868B03CE04E}" dt="2021-01-27T19:06:58.984" v="14" actId="478"/>
          <ac:spMkLst>
            <pc:docMk/>
            <pc:sldMk cId="1364550070" sldId="16327"/>
            <ac:spMk id="11" creationId="{9D79A3BA-44F7-4138-A0A8-3A12506A5005}"/>
          </ac:spMkLst>
        </pc:spChg>
        <pc:picChg chg="del">
          <ac:chgData name="Marianne Vita" userId="35b1102d-d340-4a85-a709-12ee727aa48b" providerId="ADAL" clId="{D0287020-F03D-4A1A-BCA5-2868B03CE04E}" dt="2021-01-27T19:06:58.984" v="14" actId="478"/>
          <ac:picMkLst>
            <pc:docMk/>
            <pc:sldMk cId="1364550070" sldId="16327"/>
            <ac:picMk id="25" creationId="{007C0E06-A025-6444-A897-359A6F2930CE}"/>
          </ac:picMkLst>
        </pc:picChg>
      </pc:sldChg>
      <pc:sldChg chg="del">
        <pc:chgData name="Marianne Vita" userId="35b1102d-d340-4a85-a709-12ee727aa48b" providerId="ADAL" clId="{D0287020-F03D-4A1A-BCA5-2868B03CE04E}" dt="2021-01-27T16:47:20.145" v="0" actId="47"/>
        <pc:sldMkLst>
          <pc:docMk/>
          <pc:sldMk cId="1433592037" sldId="16328"/>
        </pc:sldMkLst>
      </pc:sldChg>
      <pc:sldChg chg="del">
        <pc:chgData name="Marianne Vita" userId="35b1102d-d340-4a85-a709-12ee727aa48b" providerId="ADAL" clId="{D0287020-F03D-4A1A-BCA5-2868B03CE04E}" dt="2021-01-27T16:47:20.145" v="0" actId="47"/>
        <pc:sldMkLst>
          <pc:docMk/>
          <pc:sldMk cId="2515489192" sldId="16330"/>
        </pc:sldMkLst>
      </pc:sldChg>
      <pc:sldChg chg="del">
        <pc:chgData name="Marianne Vita" userId="35b1102d-d340-4a85-a709-12ee727aa48b" providerId="ADAL" clId="{D0287020-F03D-4A1A-BCA5-2868B03CE04E}" dt="2021-01-27T16:47:20.145" v="0" actId="47"/>
        <pc:sldMkLst>
          <pc:docMk/>
          <pc:sldMk cId="3313408108" sldId="16331"/>
        </pc:sldMkLst>
      </pc:sldChg>
      <pc:sldChg chg="del">
        <pc:chgData name="Marianne Vita" userId="35b1102d-d340-4a85-a709-12ee727aa48b" providerId="ADAL" clId="{D0287020-F03D-4A1A-BCA5-2868B03CE04E}" dt="2021-01-27T16:47:20.145" v="0" actId="47"/>
        <pc:sldMkLst>
          <pc:docMk/>
          <pc:sldMk cId="2546787256" sldId="16332"/>
        </pc:sldMkLst>
      </pc:sldChg>
      <pc:sldChg chg="delSp modSp mod">
        <pc:chgData name="Marianne Vita" userId="35b1102d-d340-4a85-a709-12ee727aa48b" providerId="ADAL" clId="{D0287020-F03D-4A1A-BCA5-2868B03CE04E}" dt="2021-01-27T19:06:55.807" v="13" actId="478"/>
        <pc:sldMkLst>
          <pc:docMk/>
          <pc:sldMk cId="1465774420" sldId="16333"/>
        </pc:sldMkLst>
        <pc:spChg chg="mod">
          <ac:chgData name="Marianne Vita" userId="35b1102d-d340-4a85-a709-12ee727aa48b" providerId="ADAL" clId="{D0287020-F03D-4A1A-BCA5-2868B03CE04E}" dt="2021-01-27T17:18:25.677" v="9" actId="20577"/>
          <ac:spMkLst>
            <pc:docMk/>
            <pc:sldMk cId="1465774420" sldId="16333"/>
            <ac:spMk id="9" creationId="{B03E04A7-B551-462A-BC4E-3156488723A9}"/>
          </ac:spMkLst>
        </pc:spChg>
        <pc:spChg chg="del">
          <ac:chgData name="Marianne Vita" userId="35b1102d-d340-4a85-a709-12ee727aa48b" providerId="ADAL" clId="{D0287020-F03D-4A1A-BCA5-2868B03CE04E}" dt="2021-01-27T19:06:55.807" v="13" actId="478"/>
          <ac:spMkLst>
            <pc:docMk/>
            <pc:sldMk cId="1465774420" sldId="16333"/>
            <ac:spMk id="11" creationId="{9D79A3BA-44F7-4138-A0A8-3A12506A5005}"/>
          </ac:spMkLst>
        </pc:spChg>
        <pc:picChg chg="del">
          <ac:chgData name="Marianne Vita" userId="35b1102d-d340-4a85-a709-12ee727aa48b" providerId="ADAL" clId="{D0287020-F03D-4A1A-BCA5-2868B03CE04E}" dt="2021-01-27T19:06:55.807" v="13" actId="478"/>
          <ac:picMkLst>
            <pc:docMk/>
            <pc:sldMk cId="1465774420" sldId="16333"/>
            <ac:picMk id="25" creationId="{007C0E06-A025-6444-A897-359A6F2930CE}"/>
          </ac:picMkLst>
        </pc:picChg>
      </pc:sldChg>
      <pc:sldChg chg="del">
        <pc:chgData name="Marianne Vita" userId="35b1102d-d340-4a85-a709-12ee727aa48b" providerId="ADAL" clId="{D0287020-F03D-4A1A-BCA5-2868B03CE04E}" dt="2021-01-27T16:47:20.145" v="0" actId="47"/>
        <pc:sldMkLst>
          <pc:docMk/>
          <pc:sldMk cId="1142919002" sldId="16334"/>
        </pc:sldMkLst>
      </pc:sldChg>
      <pc:sldChg chg="del">
        <pc:chgData name="Marianne Vita" userId="35b1102d-d340-4a85-a709-12ee727aa48b" providerId="ADAL" clId="{D0287020-F03D-4A1A-BCA5-2868B03CE04E}" dt="2021-01-27T16:47:20.145" v="0" actId="47"/>
        <pc:sldMkLst>
          <pc:docMk/>
          <pc:sldMk cId="831160800" sldId="16335"/>
        </pc:sldMkLst>
      </pc:sldChg>
      <pc:sldChg chg="delSp mod">
        <pc:chgData name="Marianne Vita" userId="35b1102d-d340-4a85-a709-12ee727aa48b" providerId="ADAL" clId="{D0287020-F03D-4A1A-BCA5-2868B03CE04E}" dt="2021-01-27T19:06:52.954" v="12" actId="478"/>
        <pc:sldMkLst>
          <pc:docMk/>
          <pc:sldMk cId="3077882260" sldId="16336"/>
        </pc:sldMkLst>
        <pc:spChg chg="del">
          <ac:chgData name="Marianne Vita" userId="35b1102d-d340-4a85-a709-12ee727aa48b" providerId="ADAL" clId="{D0287020-F03D-4A1A-BCA5-2868B03CE04E}" dt="2021-01-27T19:06:52.954" v="12" actId="478"/>
          <ac:spMkLst>
            <pc:docMk/>
            <pc:sldMk cId="3077882260" sldId="16336"/>
            <ac:spMk id="11" creationId="{9D79A3BA-44F7-4138-A0A8-3A12506A5005}"/>
          </ac:spMkLst>
        </pc:spChg>
        <pc:picChg chg="del">
          <ac:chgData name="Marianne Vita" userId="35b1102d-d340-4a85-a709-12ee727aa48b" providerId="ADAL" clId="{D0287020-F03D-4A1A-BCA5-2868B03CE04E}" dt="2021-01-27T19:06:52.954" v="12" actId="478"/>
          <ac:picMkLst>
            <pc:docMk/>
            <pc:sldMk cId="3077882260" sldId="16336"/>
            <ac:picMk id="25" creationId="{007C0E06-A025-6444-A897-359A6F2930CE}"/>
          </ac:picMkLst>
        </pc:picChg>
      </pc:sldChg>
      <pc:sldChg chg="del">
        <pc:chgData name="Marianne Vita" userId="35b1102d-d340-4a85-a709-12ee727aa48b" providerId="ADAL" clId="{D0287020-F03D-4A1A-BCA5-2868B03CE04E}" dt="2021-01-27T16:47:20.145" v="0" actId="47"/>
        <pc:sldMkLst>
          <pc:docMk/>
          <pc:sldMk cId="2328194455" sldId="16337"/>
        </pc:sldMkLst>
      </pc:sldChg>
      <pc:sldChg chg="del">
        <pc:chgData name="Marianne Vita" userId="35b1102d-d340-4a85-a709-12ee727aa48b" providerId="ADAL" clId="{D0287020-F03D-4A1A-BCA5-2868B03CE04E}" dt="2021-01-27T16:47:20.145" v="0" actId="47"/>
        <pc:sldMkLst>
          <pc:docMk/>
          <pc:sldMk cId="3499967184" sldId="16338"/>
        </pc:sldMkLst>
      </pc:sldChg>
      <pc:sldChg chg="del">
        <pc:chgData name="Marianne Vita" userId="35b1102d-d340-4a85-a709-12ee727aa48b" providerId="ADAL" clId="{D0287020-F03D-4A1A-BCA5-2868B03CE04E}" dt="2021-01-27T16:47:20.145" v="0" actId="47"/>
        <pc:sldMkLst>
          <pc:docMk/>
          <pc:sldMk cId="1181528762" sldId="16339"/>
        </pc:sldMkLst>
      </pc:sldChg>
      <pc:sldChg chg="del">
        <pc:chgData name="Marianne Vita" userId="35b1102d-d340-4a85-a709-12ee727aa48b" providerId="ADAL" clId="{D0287020-F03D-4A1A-BCA5-2868B03CE04E}" dt="2021-01-27T16:47:20.145" v="0" actId="47"/>
        <pc:sldMkLst>
          <pc:docMk/>
          <pc:sldMk cId="4267621151" sldId="16340"/>
        </pc:sldMkLst>
      </pc:sldChg>
    </pc:docChg>
  </pc:docChgLst>
  <pc:docChgLst>
    <pc:chgData name="Marjory Duran" userId="eba5b1b0-e75f-410a-96d7-03aab38008db" providerId="ADAL" clId="{3F0BF8B3-2F0A-234E-A03E-3C0809C501DB}"/>
    <pc:docChg chg="undo custSel addSld delSld modSld">
      <pc:chgData name="Marjory Duran" userId="eba5b1b0-e75f-410a-96d7-03aab38008db" providerId="ADAL" clId="{3F0BF8B3-2F0A-234E-A03E-3C0809C501DB}" dt="2021-02-01T17:46:14.685" v="14"/>
      <pc:docMkLst>
        <pc:docMk/>
      </pc:docMkLst>
      <pc:sldChg chg="modSp del mod">
        <pc:chgData name="Marjory Duran" userId="eba5b1b0-e75f-410a-96d7-03aab38008db" providerId="ADAL" clId="{3F0BF8B3-2F0A-234E-A03E-3C0809C501DB}" dt="2021-02-01T17:46:11.831" v="12" actId="2696"/>
        <pc:sldMkLst>
          <pc:docMk/>
          <pc:sldMk cId="4112809678" sldId="16318"/>
        </pc:sldMkLst>
        <pc:spChg chg="mod">
          <ac:chgData name="Marjory Duran" userId="eba5b1b0-e75f-410a-96d7-03aab38008db" providerId="ADAL" clId="{3F0BF8B3-2F0A-234E-A03E-3C0809C501DB}" dt="2021-01-29T16:41:44.115" v="3" actId="14100"/>
          <ac:spMkLst>
            <pc:docMk/>
            <pc:sldMk cId="4112809678" sldId="16318"/>
            <ac:spMk id="9" creationId="{8B89BA15-EB2C-407A-A416-3BC45BAD01DD}"/>
          </ac:spMkLst>
        </pc:spChg>
      </pc:sldChg>
      <pc:sldChg chg="addSp delSp modSp add mod">
        <pc:chgData name="Marjory Duran" userId="eba5b1b0-e75f-410a-96d7-03aab38008db" providerId="ADAL" clId="{3F0BF8B3-2F0A-234E-A03E-3C0809C501DB}" dt="2021-02-01T17:46:14.685" v="14"/>
        <pc:sldMkLst>
          <pc:docMk/>
          <pc:sldMk cId="3933273146" sldId="16338"/>
        </pc:sldMkLst>
        <pc:spChg chg="mod">
          <ac:chgData name="Marjory Duran" userId="eba5b1b0-e75f-410a-96d7-03aab38008db" providerId="ADAL" clId="{3F0BF8B3-2F0A-234E-A03E-3C0809C501DB}" dt="2021-01-29T21:45:55.008" v="11" actId="1076"/>
          <ac:spMkLst>
            <pc:docMk/>
            <pc:sldMk cId="3933273146" sldId="16338"/>
            <ac:spMk id="13" creationId="{6F9FECE8-0926-3F48-8D48-4CEFF30BD4AA}"/>
          </ac:spMkLst>
        </pc:spChg>
        <pc:picChg chg="add mod">
          <ac:chgData name="Marjory Duran" userId="eba5b1b0-e75f-410a-96d7-03aab38008db" providerId="ADAL" clId="{3F0BF8B3-2F0A-234E-A03E-3C0809C501DB}" dt="2021-02-01T17:46:14.685" v="14"/>
          <ac:picMkLst>
            <pc:docMk/>
            <pc:sldMk cId="3933273146" sldId="16338"/>
            <ac:picMk id="7" creationId="{9E1C17B3-37FA-864A-9D2F-9D7067DA36FD}"/>
          </ac:picMkLst>
        </pc:picChg>
        <pc:picChg chg="del">
          <ac:chgData name="Marjory Duran" userId="eba5b1b0-e75f-410a-96d7-03aab38008db" providerId="ADAL" clId="{3F0BF8B3-2F0A-234E-A03E-3C0809C501DB}" dt="2021-02-01T17:46:13.772" v="13" actId="478"/>
          <ac:picMkLst>
            <pc:docMk/>
            <pc:sldMk cId="3933273146" sldId="16338"/>
            <ac:picMk id="14" creationId="{90BCF843-D6CC-E249-9354-CBA5E26E7F4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AB11F5-170A-4E00-B660-90E1B563DDF6}" type="datetimeFigureOut">
              <a:rPr lang="en-US" smtClean="0"/>
              <a:t>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25BE89-7CD8-4789-B572-2C95B8EB8385}" type="slidenum">
              <a:rPr lang="en-US" smtClean="0"/>
              <a:t>‹#›</a:t>
            </a:fld>
            <a:endParaRPr lang="en-US"/>
          </a:p>
        </p:txBody>
      </p:sp>
    </p:spTree>
    <p:extLst>
      <p:ext uri="{BB962C8B-B14F-4D97-AF65-F5344CB8AC3E}">
        <p14:creationId xmlns:p14="http://schemas.microsoft.com/office/powerpoint/2010/main" val="182763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EFDA2-DA3B-45C4-9881-AAB802FD2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D19276-CD67-4ED5-9894-F6C19F64E1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C08C155-9903-4298-B546-08D3BCD9A7A6}"/>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C625921F-6703-4025-B56C-3604E0F14B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0E0C9F-E055-4A73-840F-66B4470967A6}"/>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673237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50572-B2E7-45BF-A530-ED80FFA1CD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60108D-7555-45C3-882D-146099B58C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CDCC81-302B-4E53-B2D7-0D4349EB998C}"/>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F028BF01-0556-4B84-BB52-DB8ACA1C4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C9799B-4412-4646-9A74-4A03F81B59A1}"/>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3964835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00D18D-DEB8-46E1-A2A7-D7280C2AC0A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E6BEBF-8C90-4278-938F-A843D991616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17F538-84BF-431C-A14C-FD8009806F29}"/>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D70CA09B-0AEA-43FF-85FB-C0ECE2D584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E23F3B-DAA9-4ED0-A652-A0FAD72C0F5A}"/>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1851143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7BC20-250D-4FE3-A39B-99DE0A9BB3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8C3B7B-808D-40D4-BB8C-8D83E9CC79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148594-3360-41B3-BAD8-B13804D9F568}"/>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85A7DCF0-1E1B-4BD7-B39F-0BC3C2C9C7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14A371-0FB4-42B1-83FD-E838472CDE1B}"/>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4181787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65B4C-5999-48B2-BC23-8120D97304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A6A16F-4A49-4E58-A9D2-268E3E1A58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A34025-A1E9-4840-A09F-04F3D48C7F2B}"/>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82A7EE84-0BDF-467C-9D63-34F3470BDE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BF89D8-EA20-460A-B957-B1C0EB0CE02D}"/>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134657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2380B-AC25-4BD1-B471-AE49981E2A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A4860D-A98C-45E8-9307-3343DCE6E2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F08DB9-1F46-4880-8BBC-B79D9EFFCF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A4B12F2-D467-4E9D-94BA-91F338531415}"/>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6" name="Footer Placeholder 5">
            <a:extLst>
              <a:ext uri="{FF2B5EF4-FFF2-40B4-BE49-F238E27FC236}">
                <a16:creationId xmlns:a16="http://schemas.microsoft.com/office/drawing/2014/main" id="{E7EA1410-7D1E-4E69-85AD-98936C282A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22CFDD-0F1B-465D-BD48-8BBCC491EACF}"/>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4070176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C4467-904F-40A3-8661-6606810CA3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B6367B-537B-49CF-9601-1653172AC5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F5E293-6FE9-4A9C-927F-557DF45CF0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ADA66B2-9560-4135-8FB7-1595A5D17C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C2E639-B983-4107-AD97-42583AA2DFC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D0A78BC-3D15-4B12-B092-B92DBC1801BD}"/>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8" name="Footer Placeholder 7">
            <a:extLst>
              <a:ext uri="{FF2B5EF4-FFF2-40B4-BE49-F238E27FC236}">
                <a16:creationId xmlns:a16="http://schemas.microsoft.com/office/drawing/2014/main" id="{520DF00C-9952-42E5-AC4E-40B133479FF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48F2D1-61C8-4381-BAE2-2285FE15919B}"/>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3070340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DBA91-F39C-4849-83CC-FD197FF4711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C252AD-593A-4EAA-B3C1-B2D52AB07634}"/>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4" name="Footer Placeholder 3">
            <a:extLst>
              <a:ext uri="{FF2B5EF4-FFF2-40B4-BE49-F238E27FC236}">
                <a16:creationId xmlns:a16="http://schemas.microsoft.com/office/drawing/2014/main" id="{9640EA42-1095-4E38-859F-F5EB61190C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9270C13-A15F-4A5C-9588-DD73CBB3238A}"/>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65462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344304-901D-41B4-B430-E46C125AFE88}"/>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3" name="Footer Placeholder 2">
            <a:extLst>
              <a:ext uri="{FF2B5EF4-FFF2-40B4-BE49-F238E27FC236}">
                <a16:creationId xmlns:a16="http://schemas.microsoft.com/office/drawing/2014/main" id="{1596340F-1E40-4462-845F-801EA9D042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F3BF29-ACAD-4CAF-9105-2602E9C8BFC9}"/>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311218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65E18-B80F-4532-95DE-B4266E68EE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6F7BCA2-BBC0-4414-9499-FCDFD72F26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81175B-E6D2-4175-8A0A-982660A12D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E415D5-83C4-4F36-B968-FDB2EB489696}"/>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6" name="Footer Placeholder 5">
            <a:extLst>
              <a:ext uri="{FF2B5EF4-FFF2-40B4-BE49-F238E27FC236}">
                <a16:creationId xmlns:a16="http://schemas.microsoft.com/office/drawing/2014/main" id="{A2FCC426-0AE8-4D9B-B784-D73D7189F9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EBA3F7-2320-404A-BDE7-19F7E02C5344}"/>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195891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002A0-E291-4521-97FF-8EE180BAF2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14D9027-0B4A-4956-8B06-34E50E8206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72C977-B7DD-44EA-A076-00544CA699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E6822E-850B-45A0-BFFA-B540DFDFDFDE}"/>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6" name="Footer Placeholder 5">
            <a:extLst>
              <a:ext uri="{FF2B5EF4-FFF2-40B4-BE49-F238E27FC236}">
                <a16:creationId xmlns:a16="http://schemas.microsoft.com/office/drawing/2014/main" id="{9C5BF479-126E-432D-A8BC-B48AD0F69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0A9CE1-F0B2-4869-AA11-9D6962574C99}"/>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3474426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98BB5F-9BA9-4421-9B54-7FAC1113FA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DDE079-6407-486E-8E8D-AA2F7674F1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7D33DF-29A4-480C-98BD-68CBDB8B4D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1613B878-96F2-45E5-8927-8C6E5E4F13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A65129B-5CFB-4E21-9CD4-7C75B2F866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29A191-FCB7-4DA1-B804-85EB13AE828B}" type="slidenum">
              <a:rPr lang="en-US" smtClean="0"/>
              <a:t>‹#›</a:t>
            </a:fld>
            <a:endParaRPr lang="en-US"/>
          </a:p>
        </p:txBody>
      </p:sp>
    </p:spTree>
    <p:extLst>
      <p:ext uri="{BB962C8B-B14F-4D97-AF65-F5344CB8AC3E}">
        <p14:creationId xmlns:p14="http://schemas.microsoft.com/office/powerpoint/2010/main" val="4040950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thevab.com/insight/halo-effect" TargetMode="External"/><Relationship Id="rId2" Type="http://schemas.openxmlformats.org/officeDocument/2006/relationships/hyperlink" Target="https://www.effectv.com/?utm_source=google&amp;utm_medium=cpc&amp;utm_campaign=Effectv_BR_Exact_National&amp;utm_content=Effectv&amp;utm_term=effectv-43700049191437765&amp;gclid=CjwKCAiAu8SABhAxEiwAsodSZBxKpgEKzaU_BU_e9RA_1M3m4S4Nq9LGl6hlhTpqhKyZyqgn51HKhhoCW5cQAvD_BwE&amp;gclsrc=aw.ds" TargetMode="External"/><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Background pattern&#10;&#10;Description automatically generated">
            <a:extLst>
              <a:ext uri="{FF2B5EF4-FFF2-40B4-BE49-F238E27FC236}">
                <a16:creationId xmlns:a16="http://schemas.microsoft.com/office/drawing/2014/main" id="{ABFA089E-D0AC-4A59-8DB6-B2FBB7ACAAE3}"/>
              </a:ext>
            </a:extLst>
          </p:cNvPr>
          <p:cNvPicPr>
            <a:picLocks noChangeAspect="1"/>
          </p:cNvPicPr>
          <p:nvPr/>
        </p:nvPicPr>
        <p:blipFill rotWithShape="1">
          <a:blip r:embed="rId2">
            <a:extLst>
              <a:ext uri="{28A0092B-C50C-407E-A947-70E740481C1C}">
                <a14:useLocalDpi xmlns:a14="http://schemas.microsoft.com/office/drawing/2010/main" val="0"/>
              </a:ext>
            </a:extLst>
          </a:blip>
          <a:srcRect l="-251" t="33255" r="251" b="23170"/>
          <a:stretch/>
        </p:blipFill>
        <p:spPr>
          <a:xfrm>
            <a:off x="-60569" y="0"/>
            <a:ext cx="12313138" cy="6858000"/>
          </a:xfrm>
          <a:prstGeom prst="rect">
            <a:avLst/>
          </a:prstGeom>
        </p:spPr>
      </p:pic>
      <p:pic>
        <p:nvPicPr>
          <p:cNvPr id="12" name="Picture 11">
            <a:extLst>
              <a:ext uri="{FF2B5EF4-FFF2-40B4-BE49-F238E27FC236}">
                <a16:creationId xmlns:a16="http://schemas.microsoft.com/office/drawing/2014/main" id="{27FF999D-CAE7-6C46-B074-143ACCE6C477}"/>
              </a:ext>
            </a:extLst>
          </p:cNvPr>
          <p:cNvPicPr>
            <a:picLocks noChangeAspect="1"/>
          </p:cNvPicPr>
          <p:nvPr/>
        </p:nvPicPr>
        <p:blipFill>
          <a:blip r:embed="rId3"/>
          <a:stretch>
            <a:fillRect/>
          </a:stretch>
        </p:blipFill>
        <p:spPr>
          <a:xfrm>
            <a:off x="4492243" y="5704798"/>
            <a:ext cx="3207513" cy="783230"/>
          </a:xfrm>
          <a:prstGeom prst="rect">
            <a:avLst/>
          </a:prstGeom>
        </p:spPr>
      </p:pic>
      <p:sp>
        <p:nvSpPr>
          <p:cNvPr id="13" name="TextBox 12">
            <a:extLst>
              <a:ext uri="{FF2B5EF4-FFF2-40B4-BE49-F238E27FC236}">
                <a16:creationId xmlns:a16="http://schemas.microsoft.com/office/drawing/2014/main" id="{6F9FECE8-0926-3F48-8D48-4CEFF30BD4AA}"/>
              </a:ext>
            </a:extLst>
          </p:cNvPr>
          <p:cNvSpPr txBox="1"/>
          <p:nvPr/>
        </p:nvSpPr>
        <p:spPr>
          <a:xfrm>
            <a:off x="483650" y="2309002"/>
            <a:ext cx="8535660" cy="267765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schemeClr val="accent2">
                  <a:lumMod val="75000"/>
                </a:schemeClr>
              </a:solidFill>
              <a:effectLst/>
              <a:uLnTx/>
              <a:uFillTx/>
              <a:latin typeface="Helvetica" pitchFamily="2" charset="0"/>
              <a:ea typeface="+mn-ea"/>
              <a:cs typeface="+mn-cs"/>
            </a:endParaRPr>
          </a:p>
          <a:p>
            <a:r>
              <a:rPr lang="en-US" sz="3200" dirty="0">
                <a:solidFill>
                  <a:schemeClr val="bg1"/>
                </a:solidFill>
                <a:latin typeface="Poppins" pitchFamily="2" charset="77"/>
                <a:ea typeface="Times New Roman" panose="02020603050405020304" pitchFamily="18" charset="0"/>
                <a:cs typeface="Poppins" pitchFamily="2" charset="77"/>
              </a:rPr>
              <a:t>Answering Marketers’ Questions:</a:t>
            </a:r>
          </a:p>
          <a:p>
            <a:pPr lvl="0">
              <a:defRPr/>
            </a:pPr>
            <a:endParaRPr lang="en-US" sz="3200" b="1" i="1" dirty="0">
              <a:solidFill>
                <a:schemeClr val="bg1"/>
              </a:solidFill>
              <a:latin typeface="Poppins" pitchFamily="2" charset="77"/>
              <a:cs typeface="Poppins" pitchFamily="2" charset="77"/>
            </a:endParaRPr>
          </a:p>
          <a:p>
            <a:pPr>
              <a:defRPr/>
            </a:pPr>
            <a:r>
              <a:rPr lang="en-US" sz="2800" i="1" dirty="0">
                <a:solidFill>
                  <a:schemeClr val="bg1"/>
                </a:solidFill>
                <a:latin typeface="Poppins" pitchFamily="2" charset="77"/>
                <a:ea typeface="Calibri" panose="020F0502020204030204" pitchFamily="34" charset="0"/>
                <a:cs typeface="Poppins" pitchFamily="2" charset="77"/>
              </a:rPr>
              <a:t>If I can’t afford to advertise my brand consistently on TV, is there a benefit to running a TV campaign?</a:t>
            </a:r>
            <a:endParaRPr kumimoji="0" lang="en-US" sz="500" b="0" i="1" u="none" strike="noStrike" kern="1200" cap="none" spc="0" normalizeH="0" baseline="0" noProof="0" dirty="0">
              <a:ln>
                <a:noFill/>
              </a:ln>
              <a:solidFill>
                <a:schemeClr val="bg1"/>
              </a:solidFill>
              <a:effectLst/>
              <a:uLnTx/>
              <a:uFillTx/>
              <a:ea typeface="+mn-ea"/>
              <a:cs typeface="+mn-cs"/>
            </a:endParaRPr>
          </a:p>
        </p:txBody>
      </p:sp>
      <p:pic>
        <p:nvPicPr>
          <p:cNvPr id="7" name="Picture 6">
            <a:extLst>
              <a:ext uri="{FF2B5EF4-FFF2-40B4-BE49-F238E27FC236}">
                <a16:creationId xmlns:a16="http://schemas.microsoft.com/office/drawing/2014/main" id="{9E1C17B3-37FA-864A-9D2F-9D7067DA36FD}"/>
              </a:ext>
            </a:extLst>
          </p:cNvPr>
          <p:cNvPicPr>
            <a:picLocks noChangeAspect="1"/>
          </p:cNvPicPr>
          <p:nvPr/>
        </p:nvPicPr>
        <p:blipFill>
          <a:blip r:embed="rId4"/>
          <a:stretch>
            <a:fillRect/>
          </a:stretch>
        </p:blipFill>
        <p:spPr>
          <a:xfrm>
            <a:off x="492760" y="324658"/>
            <a:ext cx="11176000" cy="1295400"/>
          </a:xfrm>
          <a:prstGeom prst="rect">
            <a:avLst/>
          </a:prstGeom>
        </p:spPr>
      </p:pic>
    </p:spTree>
    <p:extLst>
      <p:ext uri="{BB962C8B-B14F-4D97-AF65-F5344CB8AC3E}">
        <p14:creationId xmlns:p14="http://schemas.microsoft.com/office/powerpoint/2010/main" val="3933273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00C90F-32F2-4ED2-9CE3-1A987802A73A}"/>
              </a:ext>
            </a:extLst>
          </p:cNvPr>
          <p:cNvSpPr/>
          <p:nvPr/>
        </p:nvSpPr>
        <p:spPr>
          <a:xfrm>
            <a:off x="0" y="0"/>
            <a:ext cx="4219575" cy="686915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algn="ctr">
              <a:lnSpc>
                <a:spcPct val="107000"/>
              </a:lnSpc>
              <a:spcBef>
                <a:spcPts val="0"/>
              </a:spcBef>
              <a:spcAft>
                <a:spcPts val="800"/>
              </a:spcAft>
            </a:pPr>
            <a:r>
              <a:rPr lang="en-US" sz="2400" dirty="0">
                <a:latin typeface="Calibri" panose="020F0502020204030204" pitchFamily="34" charset="0"/>
                <a:ea typeface="Calibri" panose="020F0502020204030204" pitchFamily="34" charset="0"/>
                <a:cs typeface="Calibri" panose="020F0502020204030204" pitchFamily="34" charset="0"/>
              </a:rPr>
              <a:t>Due to the nature of ad impact, brands reap lingering benefits of their TV advertising even when off-air.</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US" sz="3200" dirty="0"/>
          </a:p>
        </p:txBody>
      </p:sp>
      <p:sp>
        <p:nvSpPr>
          <p:cNvPr id="9" name="Rectangle 8">
            <a:extLst>
              <a:ext uri="{FF2B5EF4-FFF2-40B4-BE49-F238E27FC236}">
                <a16:creationId xmlns:a16="http://schemas.microsoft.com/office/drawing/2014/main" id="{B03E04A7-B551-462A-BC4E-3156488723A9}"/>
              </a:ext>
            </a:extLst>
          </p:cNvPr>
          <p:cNvSpPr/>
          <p:nvPr/>
        </p:nvSpPr>
        <p:spPr>
          <a:xfrm>
            <a:off x="4392142" y="57451"/>
            <a:ext cx="7670327" cy="6507807"/>
          </a:xfrm>
          <a:prstGeom prst="rect">
            <a:avLst/>
          </a:prstGeom>
          <a:noFill/>
        </p:spPr>
        <p:txBody>
          <a:bodyPr wrap="square" rtlCol="0" anchor="t">
            <a:spAutoFit/>
          </a:bodyPr>
          <a:lstStyle/>
          <a:p>
            <a:pPr lvl="0">
              <a:defRPr/>
            </a:pPr>
            <a:endParaRPr lang="en-US" dirty="0"/>
          </a:p>
          <a:p>
            <a:pPr lvl="0">
              <a:defRPr/>
            </a:pPr>
            <a:r>
              <a:rPr lang="en-US" sz="2000" b="1" dirty="0"/>
              <a:t>TV campaigns create a distinct halo effect, especially for younger brands, during the months when they are </a:t>
            </a:r>
            <a:r>
              <a:rPr lang="en-US" sz="2000" b="1" i="1" dirty="0"/>
              <a:t>not airing </a:t>
            </a:r>
            <a:r>
              <a:rPr lang="en-US" sz="2000" b="1" dirty="0"/>
              <a:t>on TV. </a:t>
            </a:r>
          </a:p>
          <a:p>
            <a:pPr marL="0" marR="0">
              <a:lnSpc>
                <a:spcPct val="107000"/>
              </a:lnSpc>
              <a:spcBef>
                <a:spcPts val="0"/>
              </a:spcBef>
              <a:spcAft>
                <a:spcPts val="800"/>
              </a:spcAft>
            </a:pPr>
            <a:endParaRPr lang="en-US" sz="500" dirty="0"/>
          </a:p>
          <a:p>
            <a:pPr marL="0" marR="0">
              <a:lnSpc>
                <a:spcPct val="107000"/>
              </a:lnSpc>
              <a:spcBef>
                <a:spcPts val="0"/>
              </a:spcBef>
              <a:spcAft>
                <a:spcPts val="800"/>
              </a:spcAft>
            </a:pPr>
            <a:r>
              <a:rPr lang="en-US" dirty="0"/>
              <a:t>While the greatest impact of a TV campaign is felt when a brand is actively running a campaign, that impact extends to hiatus weeks. Strong TV investment with relevant and memorable creative messaging builds a sense of mental availability for brands among consumers which is acted on even in months when they are not advertising on TV. This layers on to the consumers that have already entered a brand’s digital storefront in previous months during the campaign and have now become habitual purchasers of the brand online.</a:t>
            </a:r>
          </a:p>
          <a:p>
            <a:pPr>
              <a:lnSpc>
                <a:spcPct val="107000"/>
              </a:lnSpc>
              <a:spcAft>
                <a:spcPts val="800"/>
              </a:spcAft>
            </a:pPr>
            <a:r>
              <a:rPr lang="en-US" dirty="0"/>
              <a:t>Studies have shown that the full impact of advertising’s effect is not seen immediately as sales can be spread across hours, days, weeks, months and even years. Because of this, the impact of TV has historically not been assigned its proper value within attribution models.</a:t>
            </a: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800"/>
              </a:spcAft>
            </a:pPr>
            <a:endParaRPr lang="en-US" dirty="0"/>
          </a:p>
          <a:p>
            <a:pPr marL="0" marR="0">
              <a:lnSpc>
                <a:spcPct val="107000"/>
              </a:lnSpc>
              <a:spcBef>
                <a:spcPts val="0"/>
              </a:spcBef>
              <a:spcAft>
                <a:spcPts val="800"/>
              </a:spcAft>
            </a:pPr>
            <a:endParaRPr lang="en-US" dirty="0"/>
          </a:p>
          <a:p>
            <a:pPr marL="0" marR="0">
              <a:lnSpc>
                <a:spcPct val="107000"/>
              </a:lnSpc>
              <a:spcBef>
                <a:spcPts val="0"/>
              </a:spcBef>
              <a:spcAft>
                <a:spcPts val="800"/>
              </a:spcAft>
            </a:pPr>
            <a:endParaRPr lang="en-US" dirty="0"/>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lvl="0">
              <a:defRPr/>
            </a:pPr>
            <a:endParaRPr kumimoji="0" lang="en-US" b="0" i="0" u="none" strike="noStrike" kern="1200" cap="none" spc="0" normalizeH="0" baseline="0" noProof="0" dirty="0">
              <a:ln>
                <a:noFill/>
              </a:ln>
              <a:solidFill>
                <a:srgbClr val="1F1A62"/>
              </a:solidFill>
              <a:effectLst/>
              <a:uLnTx/>
              <a:uFillTx/>
              <a:ea typeface="+mn-ea"/>
              <a:cs typeface="Helvetica"/>
            </a:endParaRPr>
          </a:p>
        </p:txBody>
      </p:sp>
      <p:sp>
        <p:nvSpPr>
          <p:cNvPr id="10" name="Oval 9">
            <a:extLst>
              <a:ext uri="{FF2B5EF4-FFF2-40B4-BE49-F238E27FC236}">
                <a16:creationId xmlns:a16="http://schemas.microsoft.com/office/drawing/2014/main" id="{8B25BAD2-0A47-4EA7-9288-B1BD4D6CE361}"/>
              </a:ext>
            </a:extLst>
          </p:cNvPr>
          <p:cNvSpPr/>
          <p:nvPr/>
        </p:nvSpPr>
        <p:spPr>
          <a:xfrm>
            <a:off x="10661721" y="5169071"/>
            <a:ext cx="1095886" cy="947732"/>
          </a:xfrm>
          <a:prstGeom prst="ellipse">
            <a:avLst/>
          </a:prstGeom>
          <a:solidFill>
            <a:srgbClr val="1B146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ea typeface="+mn-ea"/>
                <a:cs typeface="+mn-cs"/>
              </a:rPr>
              <a:t>100%</a:t>
            </a:r>
          </a:p>
        </p:txBody>
      </p:sp>
      <p:sp>
        <p:nvSpPr>
          <p:cNvPr id="12" name="Oval 11">
            <a:extLst>
              <a:ext uri="{FF2B5EF4-FFF2-40B4-BE49-F238E27FC236}">
                <a16:creationId xmlns:a16="http://schemas.microsoft.com/office/drawing/2014/main" id="{73D8580E-A08D-4E1A-BACC-D8D2CC3F014C}"/>
              </a:ext>
            </a:extLst>
          </p:cNvPr>
          <p:cNvSpPr/>
          <p:nvPr/>
        </p:nvSpPr>
        <p:spPr>
          <a:xfrm>
            <a:off x="7866024" y="5381956"/>
            <a:ext cx="652485" cy="646331"/>
          </a:xfrm>
          <a:prstGeom prst="ellipse">
            <a:avLst/>
          </a:prstGeom>
          <a:solidFill>
            <a:srgbClr val="4EBEA4"/>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ea typeface="+mn-ea"/>
                <a:cs typeface="+mn-cs"/>
              </a:rPr>
              <a:t>42%</a:t>
            </a:r>
          </a:p>
        </p:txBody>
      </p:sp>
      <p:sp>
        <p:nvSpPr>
          <p:cNvPr id="13" name="Oval 12">
            <a:extLst>
              <a:ext uri="{FF2B5EF4-FFF2-40B4-BE49-F238E27FC236}">
                <a16:creationId xmlns:a16="http://schemas.microsoft.com/office/drawing/2014/main" id="{9EC5EC29-CA09-4F6E-8585-99BE487DE2F8}"/>
              </a:ext>
            </a:extLst>
          </p:cNvPr>
          <p:cNvSpPr/>
          <p:nvPr/>
        </p:nvSpPr>
        <p:spPr>
          <a:xfrm>
            <a:off x="5058045" y="5552850"/>
            <a:ext cx="454216" cy="406222"/>
          </a:xfrm>
          <a:prstGeom prst="ellipse">
            <a:avLst/>
          </a:prstGeom>
          <a:solidFill>
            <a:srgbClr val="00BFF2"/>
          </a:solidFill>
        </p:spPr>
        <p:style>
          <a:lnRef idx="2">
            <a:schemeClr val="accent1">
              <a:shade val="50000"/>
            </a:schemeClr>
          </a:lnRef>
          <a:fillRef idx="1">
            <a:schemeClr val="accent1"/>
          </a:fillRef>
          <a:effectRef idx="0">
            <a:schemeClr val="accent1"/>
          </a:effectRef>
          <a:fontRef idx="minor">
            <a:schemeClr val="lt1"/>
          </a:fontRef>
        </p:style>
        <p:txBody>
          <a:bodyPr lIns="0" rIns="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50" b="1" i="0" u="none" strike="noStrike" kern="1200" cap="none" spc="0" normalizeH="0" baseline="0" noProof="0" dirty="0">
                <a:ln>
                  <a:noFill/>
                </a:ln>
                <a:solidFill>
                  <a:prstClr val="white"/>
                </a:solidFill>
                <a:effectLst/>
                <a:uLnTx/>
                <a:uFillTx/>
                <a:ea typeface="+mn-ea"/>
                <a:cs typeface="+mn-cs"/>
              </a:rPr>
              <a:t>18%</a:t>
            </a:r>
          </a:p>
        </p:txBody>
      </p:sp>
      <p:sp>
        <p:nvSpPr>
          <p:cNvPr id="14" name="Rectangle 13">
            <a:extLst>
              <a:ext uri="{FF2B5EF4-FFF2-40B4-BE49-F238E27FC236}">
                <a16:creationId xmlns:a16="http://schemas.microsoft.com/office/drawing/2014/main" id="{8798193A-5D63-41E1-B0EF-ADEB1125EEEA}"/>
              </a:ext>
            </a:extLst>
          </p:cNvPr>
          <p:cNvSpPr/>
          <p:nvPr/>
        </p:nvSpPr>
        <p:spPr>
          <a:xfrm>
            <a:off x="4163139" y="4886474"/>
            <a:ext cx="1999536" cy="30777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dirty="0">
                <a:ln>
                  <a:noFill/>
                </a:ln>
                <a:solidFill>
                  <a:srgbClr val="1F1A62"/>
                </a:solidFill>
                <a:effectLst/>
                <a:uLnTx/>
                <a:uFillTx/>
                <a:ea typeface="+mn-ea"/>
                <a:cs typeface="+mn-cs"/>
              </a:rPr>
              <a:t>Hours / Days</a:t>
            </a:r>
            <a:endParaRPr kumimoji="0" lang="en-US" sz="1400" b="0" i="0" u="sng" strike="noStrike" kern="1200" cap="none" spc="0" normalizeH="0" baseline="0" noProof="0" dirty="0">
              <a:ln>
                <a:noFill/>
              </a:ln>
              <a:solidFill>
                <a:srgbClr val="1F1A62"/>
              </a:solidFill>
              <a:effectLst/>
              <a:uLnTx/>
              <a:uFillTx/>
              <a:ea typeface="+mn-ea"/>
              <a:cs typeface="+mn-cs"/>
            </a:endParaRPr>
          </a:p>
        </p:txBody>
      </p:sp>
      <p:sp>
        <p:nvSpPr>
          <p:cNvPr id="16" name="Rectangle 15">
            <a:extLst>
              <a:ext uri="{FF2B5EF4-FFF2-40B4-BE49-F238E27FC236}">
                <a16:creationId xmlns:a16="http://schemas.microsoft.com/office/drawing/2014/main" id="{AC5964F6-FBF6-49CD-B341-9F2E9754D31B}"/>
              </a:ext>
            </a:extLst>
          </p:cNvPr>
          <p:cNvSpPr/>
          <p:nvPr/>
        </p:nvSpPr>
        <p:spPr>
          <a:xfrm>
            <a:off x="7144464" y="4886474"/>
            <a:ext cx="1999536" cy="30777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dirty="0">
                <a:ln>
                  <a:noFill/>
                </a:ln>
                <a:solidFill>
                  <a:srgbClr val="1F1A62"/>
                </a:solidFill>
                <a:effectLst/>
                <a:uLnTx/>
                <a:uFillTx/>
                <a:ea typeface="+mn-ea"/>
                <a:cs typeface="+mn-cs"/>
              </a:rPr>
              <a:t>Weeks / Months</a:t>
            </a:r>
            <a:endParaRPr kumimoji="0" lang="en-US" sz="1400" b="0" i="0" u="sng" strike="noStrike" kern="1200" cap="none" spc="0" normalizeH="0" baseline="0" noProof="0" dirty="0">
              <a:ln>
                <a:noFill/>
              </a:ln>
              <a:solidFill>
                <a:srgbClr val="1F1A62"/>
              </a:solidFill>
              <a:effectLst/>
              <a:uLnTx/>
              <a:uFillTx/>
              <a:ea typeface="+mn-ea"/>
              <a:cs typeface="+mn-cs"/>
            </a:endParaRPr>
          </a:p>
        </p:txBody>
      </p:sp>
      <p:sp>
        <p:nvSpPr>
          <p:cNvPr id="17" name="Rectangle 16">
            <a:extLst>
              <a:ext uri="{FF2B5EF4-FFF2-40B4-BE49-F238E27FC236}">
                <a16:creationId xmlns:a16="http://schemas.microsoft.com/office/drawing/2014/main" id="{8ECD0055-B1FB-445B-ADE3-090B69A3EC0A}"/>
              </a:ext>
            </a:extLst>
          </p:cNvPr>
          <p:cNvSpPr/>
          <p:nvPr/>
        </p:nvSpPr>
        <p:spPr>
          <a:xfrm>
            <a:off x="10192464" y="4886474"/>
            <a:ext cx="1999536" cy="30777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dirty="0">
                <a:ln>
                  <a:noFill/>
                </a:ln>
                <a:solidFill>
                  <a:srgbClr val="1F1A62"/>
                </a:solidFill>
                <a:effectLst/>
                <a:uLnTx/>
                <a:uFillTx/>
                <a:ea typeface="+mn-ea"/>
                <a:cs typeface="+mn-cs"/>
              </a:rPr>
              <a:t>Months / Years</a:t>
            </a:r>
            <a:endParaRPr kumimoji="0" lang="en-US" sz="1400" b="0" i="0" u="sng" strike="noStrike" kern="1200" cap="none" spc="0" normalizeH="0" baseline="0" noProof="0" dirty="0">
              <a:ln>
                <a:noFill/>
              </a:ln>
              <a:solidFill>
                <a:srgbClr val="1F1A62"/>
              </a:solidFill>
              <a:effectLst/>
              <a:uLnTx/>
              <a:uFillTx/>
              <a:ea typeface="+mn-ea"/>
              <a:cs typeface="+mn-cs"/>
            </a:endParaRPr>
          </a:p>
        </p:txBody>
      </p:sp>
      <p:sp>
        <p:nvSpPr>
          <p:cNvPr id="18" name="Rectangle 17">
            <a:extLst>
              <a:ext uri="{FF2B5EF4-FFF2-40B4-BE49-F238E27FC236}">
                <a16:creationId xmlns:a16="http://schemas.microsoft.com/office/drawing/2014/main" id="{050254FD-1A33-4726-AB28-C425AFC86E7D}"/>
              </a:ext>
            </a:extLst>
          </p:cNvPr>
          <p:cNvSpPr/>
          <p:nvPr/>
        </p:nvSpPr>
        <p:spPr>
          <a:xfrm>
            <a:off x="4354208" y="5995461"/>
            <a:ext cx="2049480" cy="2616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strike="noStrike" kern="1200" cap="none" spc="0" normalizeH="0" baseline="0" noProof="0" dirty="0">
                <a:ln>
                  <a:noFill/>
                </a:ln>
                <a:solidFill>
                  <a:srgbClr val="1F1A62"/>
                </a:solidFill>
                <a:effectLst/>
                <a:uLnTx/>
                <a:uFillTx/>
                <a:ea typeface="+mn-ea"/>
                <a:cs typeface="+mn-cs"/>
              </a:rPr>
              <a:t>(via digital attribution)</a:t>
            </a:r>
          </a:p>
        </p:txBody>
      </p:sp>
      <p:sp>
        <p:nvSpPr>
          <p:cNvPr id="19" name="Rectangle 18">
            <a:extLst>
              <a:ext uri="{FF2B5EF4-FFF2-40B4-BE49-F238E27FC236}">
                <a16:creationId xmlns:a16="http://schemas.microsoft.com/office/drawing/2014/main" id="{C5A1D865-7A7B-4F5A-BCAD-1CC346FF5A09}"/>
              </a:ext>
            </a:extLst>
          </p:cNvPr>
          <p:cNvSpPr/>
          <p:nvPr/>
        </p:nvSpPr>
        <p:spPr>
          <a:xfrm>
            <a:off x="7146902" y="6029640"/>
            <a:ext cx="2049480" cy="2616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strike="noStrike" kern="1200" cap="none" spc="0" normalizeH="0" baseline="0" noProof="0" dirty="0">
                <a:ln>
                  <a:noFill/>
                </a:ln>
                <a:solidFill>
                  <a:srgbClr val="1F1A62"/>
                </a:solidFill>
                <a:effectLst/>
                <a:uLnTx/>
                <a:uFillTx/>
                <a:ea typeface="+mn-ea"/>
                <a:cs typeface="+mn-cs"/>
              </a:rPr>
              <a:t>(via marketing mix modeling)</a:t>
            </a:r>
          </a:p>
        </p:txBody>
      </p:sp>
      <p:sp>
        <p:nvSpPr>
          <p:cNvPr id="20" name="Rectangle 19">
            <a:extLst>
              <a:ext uri="{FF2B5EF4-FFF2-40B4-BE49-F238E27FC236}">
                <a16:creationId xmlns:a16="http://schemas.microsoft.com/office/drawing/2014/main" id="{EE304D4C-0191-48BC-9CB9-4D2F247858D4}"/>
              </a:ext>
            </a:extLst>
          </p:cNvPr>
          <p:cNvSpPr/>
          <p:nvPr/>
        </p:nvSpPr>
        <p:spPr>
          <a:xfrm>
            <a:off x="10240089" y="6126266"/>
            <a:ext cx="2049480" cy="261610"/>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strike="noStrike" kern="1200" cap="none" spc="0" normalizeH="0" baseline="0" noProof="0" dirty="0">
                <a:ln>
                  <a:noFill/>
                </a:ln>
                <a:solidFill>
                  <a:srgbClr val="1F1A62"/>
                </a:solidFill>
                <a:effectLst/>
                <a:uLnTx/>
                <a:uFillTx/>
                <a:ea typeface="+mn-ea"/>
                <a:cs typeface="+mn-cs"/>
              </a:rPr>
              <a:t>(via brand equity modeling)</a:t>
            </a:r>
          </a:p>
        </p:txBody>
      </p:sp>
      <p:sp>
        <p:nvSpPr>
          <p:cNvPr id="22" name="TextBox 16">
            <a:extLst>
              <a:ext uri="{FF2B5EF4-FFF2-40B4-BE49-F238E27FC236}">
                <a16:creationId xmlns:a16="http://schemas.microsoft.com/office/drawing/2014/main" id="{3E93032A-0166-4D26-9FDD-5297FCCFD6B1}"/>
              </a:ext>
            </a:extLst>
          </p:cNvPr>
          <p:cNvSpPr txBox="1"/>
          <p:nvPr/>
        </p:nvSpPr>
        <p:spPr>
          <a:xfrm>
            <a:off x="4392142" y="6289897"/>
            <a:ext cx="7710211" cy="20005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dirty="0">
                <a:ln>
                  <a:noFill/>
                </a:ln>
                <a:solidFill>
                  <a:srgbClr val="1F1A62"/>
                </a:solidFill>
                <a:effectLst/>
                <a:uLnTx/>
                <a:uFillTx/>
                <a:latin typeface="Helvetica" panose="020B0604020202020204" pitchFamily="34" charset="0"/>
                <a:ea typeface="+mn-ea"/>
                <a:cs typeface="Helvetica" panose="020B0604020202020204" pitchFamily="34" charset="0"/>
              </a:rPr>
              <a:t>Source: Ebiquity, ‘Advertising Through a Recession,’ April 2020.</a:t>
            </a:r>
          </a:p>
        </p:txBody>
      </p:sp>
      <p:sp>
        <p:nvSpPr>
          <p:cNvPr id="23" name="TextBox 22">
            <a:extLst>
              <a:ext uri="{FF2B5EF4-FFF2-40B4-BE49-F238E27FC236}">
                <a16:creationId xmlns:a16="http://schemas.microsoft.com/office/drawing/2014/main" id="{15E42389-91B1-4151-93E8-3B1EA00BF777}"/>
              </a:ext>
            </a:extLst>
          </p:cNvPr>
          <p:cNvSpPr txBox="1"/>
          <p:nvPr/>
        </p:nvSpPr>
        <p:spPr>
          <a:xfrm>
            <a:off x="4192148" y="4527876"/>
            <a:ext cx="7796848" cy="3077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latin typeface="Helvetica" panose="020B0403020202020204" pitchFamily="34" charset="0"/>
                <a:ea typeface="+mn-ea"/>
                <a:cs typeface="+mn-cs"/>
              </a:rPr>
              <a:t>Share of Sales Impact by Timeframe</a:t>
            </a:r>
            <a:endParaRPr kumimoji="0" lang="en-US" sz="1200" b="0" i="0" u="none" strike="noStrike" kern="1200" cap="none" spc="0" normalizeH="0" baseline="0" noProof="0" dirty="0">
              <a:ln>
                <a:noFill/>
              </a:ln>
              <a:solidFill>
                <a:srgbClr val="1F1A62"/>
              </a:solidFill>
              <a:effectLst/>
              <a:uLnTx/>
              <a:uFillTx/>
              <a:latin typeface="Helvetica" panose="020B0403020202020204" pitchFamily="34" charset="0"/>
              <a:ea typeface="+mn-ea"/>
              <a:cs typeface="+mn-cs"/>
            </a:endParaRPr>
          </a:p>
        </p:txBody>
      </p:sp>
    </p:spTree>
    <p:extLst>
      <p:ext uri="{BB962C8B-B14F-4D97-AF65-F5344CB8AC3E}">
        <p14:creationId xmlns:p14="http://schemas.microsoft.com/office/powerpoint/2010/main" val="3041806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03E04A7-B551-462A-BC4E-3156488723A9}"/>
              </a:ext>
            </a:extLst>
          </p:cNvPr>
          <p:cNvSpPr/>
          <p:nvPr/>
        </p:nvSpPr>
        <p:spPr>
          <a:xfrm>
            <a:off x="399213" y="276276"/>
            <a:ext cx="11135562" cy="2158924"/>
          </a:xfrm>
          <a:prstGeom prst="rect">
            <a:avLst/>
          </a:prstGeom>
          <a:noFill/>
        </p:spPr>
        <p:txBody>
          <a:bodyPr wrap="square" rtlCol="0" anchor="t">
            <a:spAutoFit/>
          </a:bodyPr>
          <a:lstStyle/>
          <a:p>
            <a:pPr marL="0" marR="0">
              <a:lnSpc>
                <a:spcPct val="107000"/>
              </a:lnSpc>
              <a:spcBef>
                <a:spcPts val="0"/>
              </a:spcBef>
              <a:spcAft>
                <a:spcPts val="800"/>
              </a:spcAft>
            </a:pPr>
            <a:r>
              <a:rPr lang="en-US" dirty="0"/>
              <a:t>As this chart and the one on the following page show, both DTC and non-DTC brands who invested more heavily in their campaigns on a monthly basis continued to see greater spikes in their website visitors in "off" months after their TV launch versus their pre-launch norms. This was even greater among younger brands.</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800"/>
              </a:spcAft>
            </a:pPr>
            <a:endParaRPr lang="en-US" dirty="0">
              <a:latin typeface="Calibri" panose="020F0502020204030204" pitchFamily="34" charset="0"/>
              <a:ea typeface="Calibri" panose="020F0502020204030204" pitchFamily="34" charset="0"/>
              <a:cs typeface="Calibri" panose="020F0502020204030204" pitchFamily="34" charset="0"/>
            </a:endParaRPr>
          </a:p>
          <a:p>
            <a:pPr lvl="0">
              <a:defRPr/>
            </a:pPr>
            <a:endParaRPr kumimoji="0" lang="en-US" b="0" i="0" u="none" strike="noStrike" kern="1200" cap="none" spc="0" normalizeH="0" baseline="0" noProof="0" dirty="0">
              <a:ln>
                <a:noFill/>
              </a:ln>
              <a:solidFill>
                <a:srgbClr val="1F1A62"/>
              </a:solidFill>
              <a:effectLst/>
              <a:uLnTx/>
              <a:uFillTx/>
              <a:ea typeface="+mn-ea"/>
              <a:cs typeface="Helvetica"/>
            </a:endParaRPr>
          </a:p>
        </p:txBody>
      </p:sp>
      <p:sp>
        <p:nvSpPr>
          <p:cNvPr id="21" name="Text Placeholder 3">
            <a:extLst>
              <a:ext uri="{FF2B5EF4-FFF2-40B4-BE49-F238E27FC236}">
                <a16:creationId xmlns:a16="http://schemas.microsoft.com/office/drawing/2014/main" id="{FB635D1B-7B72-49BE-B99D-15A5B99C8D7A}"/>
              </a:ext>
            </a:extLst>
          </p:cNvPr>
          <p:cNvSpPr txBox="1">
            <a:spLocks/>
          </p:cNvSpPr>
          <p:nvPr/>
        </p:nvSpPr>
        <p:spPr>
          <a:xfrm>
            <a:off x="517926" y="6179554"/>
            <a:ext cx="10572750" cy="350061"/>
          </a:xfrm>
          <a:prstGeom prst="rect">
            <a:avLst/>
          </a:prstGeom>
        </p:spPr>
        <p:txBody>
          <a:bodyPr vert="horz"/>
          <a:lstStyle>
            <a:lvl1pPr marL="0" indent="0" algn="l" defTabSz="457200" rtl="0" eaLnBrk="1" latinLnBrk="0" hangingPunct="1">
              <a:spcBef>
                <a:spcPct val="20000"/>
              </a:spcBef>
              <a:buFont typeface="Arial"/>
              <a:buNone/>
              <a:defRPr sz="9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rPr>
              <a:t>Source: VAB analysis of Nielsen Ad Intel data, TV spend (national cable TV, national broadcast TV, Spanish language broadcast TV, Spanish language cable TV, spot TV, syndicated TV), Jun ‘16 – Jun ’20 (calendar months). VAB analysis of Comscore mediametrix multiplatform (desktop + mobile) media trend data; P18+, Jun ’16 – Jun ‘20 (calendar months).</a:t>
            </a:r>
          </a:p>
        </p:txBody>
      </p:sp>
      <p:sp>
        <p:nvSpPr>
          <p:cNvPr id="22" name="TextBox 21">
            <a:extLst>
              <a:ext uri="{FF2B5EF4-FFF2-40B4-BE49-F238E27FC236}">
                <a16:creationId xmlns:a16="http://schemas.microsoft.com/office/drawing/2014/main" id="{EFCB93E1-1182-43DF-BCA2-1B5B4A3F37D8}"/>
              </a:ext>
            </a:extLst>
          </p:cNvPr>
          <p:cNvSpPr txBox="1"/>
          <p:nvPr/>
        </p:nvSpPr>
        <p:spPr>
          <a:xfrm>
            <a:off x="114300" y="3888474"/>
            <a:ext cx="3209925"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Unique Visitors % increase:</a:t>
            </a:r>
          </a:p>
        </p:txBody>
      </p:sp>
      <p:sp>
        <p:nvSpPr>
          <p:cNvPr id="23" name="TextBox 22">
            <a:extLst>
              <a:ext uri="{FF2B5EF4-FFF2-40B4-BE49-F238E27FC236}">
                <a16:creationId xmlns:a16="http://schemas.microsoft.com/office/drawing/2014/main" id="{CA44FECD-5500-468B-8842-4F032060BAAF}"/>
              </a:ext>
            </a:extLst>
          </p:cNvPr>
          <p:cNvSpPr txBox="1"/>
          <p:nvPr/>
        </p:nvSpPr>
        <p:spPr>
          <a:xfrm>
            <a:off x="114300" y="5040999"/>
            <a:ext cx="3209925"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Unique Visitors increase:</a:t>
            </a:r>
          </a:p>
        </p:txBody>
      </p:sp>
      <p:sp>
        <p:nvSpPr>
          <p:cNvPr id="24" name="Oval 23">
            <a:extLst>
              <a:ext uri="{FF2B5EF4-FFF2-40B4-BE49-F238E27FC236}">
                <a16:creationId xmlns:a16="http://schemas.microsoft.com/office/drawing/2014/main" id="{05C871BA-D4D4-4237-930C-ED49F7BA13C6}"/>
              </a:ext>
            </a:extLst>
          </p:cNvPr>
          <p:cNvSpPr/>
          <p:nvPr/>
        </p:nvSpPr>
        <p:spPr>
          <a:xfrm>
            <a:off x="3762376" y="3367352"/>
            <a:ext cx="1876424" cy="1196011"/>
          </a:xfrm>
          <a:prstGeom prst="ellipse">
            <a:avLst/>
          </a:prstGeom>
          <a:solidFill>
            <a:srgbClr val="00C0F3"/>
          </a:solidFill>
          <a:ln w="57150">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ea typeface="+mn-ea"/>
                <a:cs typeface="+mn-cs"/>
              </a:rPr>
              <a:t>+81%</a:t>
            </a:r>
          </a:p>
        </p:txBody>
      </p:sp>
      <p:sp>
        <p:nvSpPr>
          <p:cNvPr id="26" name="Oval 25">
            <a:extLst>
              <a:ext uri="{FF2B5EF4-FFF2-40B4-BE49-F238E27FC236}">
                <a16:creationId xmlns:a16="http://schemas.microsoft.com/office/drawing/2014/main" id="{36C528FF-4CE9-4BC7-96DC-5BADC48E2A57}"/>
              </a:ext>
            </a:extLst>
          </p:cNvPr>
          <p:cNvSpPr/>
          <p:nvPr/>
        </p:nvSpPr>
        <p:spPr>
          <a:xfrm>
            <a:off x="6553201" y="3367352"/>
            <a:ext cx="1876424" cy="1196011"/>
          </a:xfrm>
          <a:prstGeom prst="ellipse">
            <a:avLst/>
          </a:prstGeom>
          <a:solidFill>
            <a:srgbClr val="00C0F3"/>
          </a:solidFill>
          <a:ln>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ea typeface="+mn-ea"/>
                <a:cs typeface="+mn-cs"/>
              </a:rPr>
              <a:t>+67%</a:t>
            </a:r>
          </a:p>
        </p:txBody>
      </p:sp>
      <p:sp>
        <p:nvSpPr>
          <p:cNvPr id="27" name="Oval 26">
            <a:extLst>
              <a:ext uri="{FF2B5EF4-FFF2-40B4-BE49-F238E27FC236}">
                <a16:creationId xmlns:a16="http://schemas.microsoft.com/office/drawing/2014/main" id="{978A5039-1625-44AE-AD1F-2E4AFA69654D}"/>
              </a:ext>
            </a:extLst>
          </p:cNvPr>
          <p:cNvSpPr/>
          <p:nvPr/>
        </p:nvSpPr>
        <p:spPr>
          <a:xfrm>
            <a:off x="9448801" y="3367352"/>
            <a:ext cx="1876424" cy="1196011"/>
          </a:xfrm>
          <a:prstGeom prst="ellipse">
            <a:avLst/>
          </a:prstGeom>
          <a:solidFill>
            <a:srgbClr val="00C0F3"/>
          </a:solidFill>
          <a:ln>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ea typeface="+mn-ea"/>
                <a:cs typeface="+mn-cs"/>
              </a:rPr>
              <a:t>+6%</a:t>
            </a:r>
          </a:p>
        </p:txBody>
      </p:sp>
      <p:sp>
        <p:nvSpPr>
          <p:cNvPr id="28" name="TextBox 27">
            <a:extLst>
              <a:ext uri="{FF2B5EF4-FFF2-40B4-BE49-F238E27FC236}">
                <a16:creationId xmlns:a16="http://schemas.microsoft.com/office/drawing/2014/main" id="{BEB312DC-B216-4CDB-8B4A-EF0EEF30FD43}"/>
              </a:ext>
            </a:extLst>
          </p:cNvPr>
          <p:cNvSpPr txBox="1"/>
          <p:nvPr/>
        </p:nvSpPr>
        <p:spPr>
          <a:xfrm>
            <a:off x="3895726" y="2783574"/>
            <a:ext cx="1695450"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Three Years Old or Younger</a:t>
            </a:r>
          </a:p>
        </p:txBody>
      </p:sp>
      <p:sp>
        <p:nvSpPr>
          <p:cNvPr id="29" name="TextBox 28">
            <a:extLst>
              <a:ext uri="{FF2B5EF4-FFF2-40B4-BE49-F238E27FC236}">
                <a16:creationId xmlns:a16="http://schemas.microsoft.com/office/drawing/2014/main" id="{ECAC6DA4-18C8-4134-BE3B-53F7D1E11D08}"/>
              </a:ext>
            </a:extLst>
          </p:cNvPr>
          <p:cNvSpPr txBox="1"/>
          <p:nvPr/>
        </p:nvSpPr>
        <p:spPr>
          <a:xfrm>
            <a:off x="6238876" y="2821674"/>
            <a:ext cx="2533650"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Between Four – Seven Years Old</a:t>
            </a:r>
          </a:p>
        </p:txBody>
      </p:sp>
      <p:sp>
        <p:nvSpPr>
          <p:cNvPr id="30" name="TextBox 29">
            <a:extLst>
              <a:ext uri="{FF2B5EF4-FFF2-40B4-BE49-F238E27FC236}">
                <a16:creationId xmlns:a16="http://schemas.microsoft.com/office/drawing/2014/main" id="{24DFD1D7-D14D-4698-A053-798653E9B192}"/>
              </a:ext>
            </a:extLst>
          </p:cNvPr>
          <p:cNvSpPr txBox="1"/>
          <p:nvPr/>
        </p:nvSpPr>
        <p:spPr>
          <a:xfrm>
            <a:off x="9734551" y="2821674"/>
            <a:ext cx="1343024"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Eight Years or Older</a:t>
            </a:r>
          </a:p>
        </p:txBody>
      </p:sp>
      <p:sp>
        <p:nvSpPr>
          <p:cNvPr id="31" name="TextBox 30">
            <a:extLst>
              <a:ext uri="{FF2B5EF4-FFF2-40B4-BE49-F238E27FC236}">
                <a16:creationId xmlns:a16="http://schemas.microsoft.com/office/drawing/2014/main" id="{E5194384-303A-43C7-9473-48D203305F0F}"/>
              </a:ext>
            </a:extLst>
          </p:cNvPr>
          <p:cNvSpPr txBox="1"/>
          <p:nvPr/>
        </p:nvSpPr>
        <p:spPr>
          <a:xfrm>
            <a:off x="4210050" y="5040999"/>
            <a:ext cx="876300"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+470K</a:t>
            </a:r>
          </a:p>
        </p:txBody>
      </p:sp>
      <p:sp>
        <p:nvSpPr>
          <p:cNvPr id="32" name="TextBox 31">
            <a:extLst>
              <a:ext uri="{FF2B5EF4-FFF2-40B4-BE49-F238E27FC236}">
                <a16:creationId xmlns:a16="http://schemas.microsoft.com/office/drawing/2014/main" id="{0B51B8A1-49FE-41C0-AE43-6855FA9315BD}"/>
              </a:ext>
            </a:extLst>
          </p:cNvPr>
          <p:cNvSpPr txBox="1"/>
          <p:nvPr/>
        </p:nvSpPr>
        <p:spPr>
          <a:xfrm>
            <a:off x="7038974" y="5040999"/>
            <a:ext cx="962025"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+1,174K</a:t>
            </a:r>
          </a:p>
        </p:txBody>
      </p:sp>
      <p:sp>
        <p:nvSpPr>
          <p:cNvPr id="33" name="TextBox 32">
            <a:extLst>
              <a:ext uri="{FF2B5EF4-FFF2-40B4-BE49-F238E27FC236}">
                <a16:creationId xmlns:a16="http://schemas.microsoft.com/office/drawing/2014/main" id="{B689DF89-ADB3-4392-8F65-33D88DECF5B4}"/>
              </a:ext>
            </a:extLst>
          </p:cNvPr>
          <p:cNvSpPr txBox="1"/>
          <p:nvPr/>
        </p:nvSpPr>
        <p:spPr>
          <a:xfrm>
            <a:off x="10010775" y="5040999"/>
            <a:ext cx="876300"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+211K</a:t>
            </a:r>
          </a:p>
        </p:txBody>
      </p:sp>
      <p:sp>
        <p:nvSpPr>
          <p:cNvPr id="34" name="Text Placeholder 3">
            <a:extLst>
              <a:ext uri="{FF2B5EF4-FFF2-40B4-BE49-F238E27FC236}">
                <a16:creationId xmlns:a16="http://schemas.microsoft.com/office/drawing/2014/main" id="{649AB56D-387E-491B-A1DD-76C58A8AE729}"/>
              </a:ext>
            </a:extLst>
          </p:cNvPr>
          <p:cNvSpPr txBox="1">
            <a:spLocks/>
          </p:cNvSpPr>
          <p:nvPr/>
        </p:nvSpPr>
        <p:spPr>
          <a:xfrm>
            <a:off x="526968" y="5882566"/>
            <a:ext cx="10572750" cy="245151"/>
          </a:xfrm>
          <a:prstGeom prst="rect">
            <a:avLst/>
          </a:prstGeom>
        </p:spPr>
        <p:txBody>
          <a:bodyPr vert="horz"/>
          <a:lstStyle>
            <a:lvl1pPr marL="0" indent="0" algn="l" defTabSz="457200" rtl="0" eaLnBrk="1" latinLnBrk="0" hangingPunct="1">
              <a:spcBef>
                <a:spcPct val="20000"/>
              </a:spcBef>
              <a:buFont typeface="Arial"/>
              <a:buNone/>
              <a:defRPr sz="9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800" b="0" i="1" u="none" strike="noStrike" kern="1200" cap="none" spc="0" normalizeH="0" baseline="0" noProof="0" dirty="0">
                <a:ln>
                  <a:noFill/>
                </a:ln>
                <a:solidFill>
                  <a:srgbClr val="1F1A62"/>
                </a:solidFill>
                <a:effectLst/>
                <a:uLnTx/>
                <a:uFillTx/>
                <a:latin typeface="Helvetica" pitchFamily="2" charset="0"/>
                <a:ea typeface="+mn-ea"/>
                <a:cs typeface="+mn-cs"/>
              </a:rPr>
              <a:t>*Excludes brands that were not off-air for any months after TV launch</a:t>
            </a:r>
          </a:p>
        </p:txBody>
      </p:sp>
      <p:sp>
        <p:nvSpPr>
          <p:cNvPr id="35" name="TextBox 34">
            <a:extLst>
              <a:ext uri="{FF2B5EF4-FFF2-40B4-BE49-F238E27FC236}">
                <a16:creationId xmlns:a16="http://schemas.microsoft.com/office/drawing/2014/main" id="{DCDDFB4B-9F7E-48B8-A0D5-8FF2E8EFBD0A}"/>
              </a:ext>
            </a:extLst>
          </p:cNvPr>
          <p:cNvSpPr txBox="1"/>
          <p:nvPr/>
        </p:nvSpPr>
        <p:spPr>
          <a:xfrm>
            <a:off x="3762376" y="1574097"/>
            <a:ext cx="7562849"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b="1" i="1" u="sng"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DTC </a:t>
            </a:r>
            <a:r>
              <a:rPr lang="en-US" b="1" i="1" u="sng" dirty="0">
                <a:solidFill>
                  <a:srgbClr val="1F1A62"/>
                </a:solidFill>
                <a:ea typeface="Open Sans" panose="020B0606030504020204" pitchFamily="34" charset="0"/>
                <a:cs typeface="Open Sans" panose="020B0606030504020204" pitchFamily="34" charset="0"/>
              </a:rPr>
              <a:t>Brands</a:t>
            </a:r>
            <a:r>
              <a:rPr lang="en-US" b="1" u="sng" dirty="0">
                <a:solidFill>
                  <a:srgbClr val="1F1A62"/>
                </a:solidFill>
                <a:ea typeface="Open Sans" panose="020B0606030504020204" pitchFamily="34" charset="0"/>
                <a:cs typeface="Open Sans" panose="020B0606030504020204" pitchFamily="34" charset="0"/>
              </a:rPr>
              <a:t>: </a:t>
            </a:r>
            <a:r>
              <a:rPr kumimoji="0" lang="en-US" b="1" i="0" u="sng"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‘When Not On Air” After TV Launch</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b="1" dirty="0">
                <a:solidFill>
                  <a:srgbClr val="1F1A62"/>
                </a:solidFill>
                <a:ea typeface="Open Sans" panose="020B0606030504020204" pitchFamily="34" charset="0"/>
                <a:cs typeface="Open Sans" panose="020B0606030504020204" pitchFamily="34" charset="0"/>
              </a:rPr>
              <a:t>Monthly Average vs. Three-Month Average Prior To TV</a:t>
            </a:r>
            <a:endParaRPr kumimoji="0" lang="en-US" sz="1600" b="1" i="0"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i="0"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Average Website Unique Visitors</a:t>
            </a:r>
            <a:endParaRPr kumimoji="0" lang="en-US" sz="1600" i="0"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086224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1F0A48BD-A344-4970-964D-147A92ACAE37}"/>
              </a:ext>
            </a:extLst>
          </p:cNvPr>
          <p:cNvSpPr txBox="1"/>
          <p:nvPr/>
        </p:nvSpPr>
        <p:spPr>
          <a:xfrm>
            <a:off x="335845" y="4903530"/>
            <a:ext cx="11899192" cy="1200329"/>
          </a:xfrm>
          <a:prstGeom prst="rect">
            <a:avLst/>
          </a:prstGeom>
          <a:solidFill>
            <a:schemeClr val="tx1"/>
          </a:solidFill>
        </p:spPr>
        <p:txBody>
          <a:bodyPr wrap="square">
            <a:spAutoFit/>
          </a:bodyPr>
          <a:lstStyle/>
          <a:p>
            <a:pPr algn="ctr"/>
            <a:r>
              <a:rPr lang="en-US" sz="1800"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Marketer Takeaway:</a:t>
            </a:r>
          </a:p>
          <a:p>
            <a:pPr algn="ctr"/>
            <a:r>
              <a:rPr lang="en-US" i="1" dirty="0">
                <a:solidFill>
                  <a:schemeClr val="bg1"/>
                </a:solidFill>
                <a:latin typeface="Calibri" panose="020F0502020204030204" pitchFamily="34" charset="0"/>
                <a:ea typeface="Calibri" panose="020F0502020204030204" pitchFamily="34" charset="0"/>
                <a:cs typeface="Calibri" panose="020F0502020204030204" pitchFamily="34" charset="0"/>
              </a:rPr>
              <a:t>While the greatest impact of a TV campaign is made while a brand is in flight, the activity is powerful even after a brand is off-air. So while there are proven and significant benefits to a continuity plan, brands who are budgeting for bursts of activity will reap benefit even in between on-air weeks.</a:t>
            </a:r>
            <a:endParaRPr lang="en-US" sz="1800" i="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0" name="Text Placeholder 3">
            <a:extLst>
              <a:ext uri="{FF2B5EF4-FFF2-40B4-BE49-F238E27FC236}">
                <a16:creationId xmlns:a16="http://schemas.microsoft.com/office/drawing/2014/main" id="{5F9A3127-2A82-4EA0-AB93-071F51E742CE}"/>
              </a:ext>
            </a:extLst>
          </p:cNvPr>
          <p:cNvSpPr txBox="1">
            <a:spLocks/>
          </p:cNvSpPr>
          <p:nvPr/>
        </p:nvSpPr>
        <p:spPr>
          <a:xfrm>
            <a:off x="526968" y="6188835"/>
            <a:ext cx="10572750" cy="350061"/>
          </a:xfrm>
          <a:prstGeom prst="rect">
            <a:avLst/>
          </a:prstGeom>
        </p:spPr>
        <p:txBody>
          <a:bodyPr vert="horz"/>
          <a:lstStyle>
            <a:lvl1pPr marL="0" indent="0" algn="l" defTabSz="457200" rtl="0" eaLnBrk="1" latinLnBrk="0" hangingPunct="1">
              <a:spcBef>
                <a:spcPct val="20000"/>
              </a:spcBef>
              <a:buFont typeface="Arial"/>
              <a:buNone/>
              <a:defRPr sz="9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rPr>
              <a:t>Source: VAB analysis of Nielsen Ad Intel data, TV spend (national cable TV, national broadcast TV, Spanish language broadcast TV, Spanish language cable TV, spot TV, syndicated TV), Jun ‘16 – Jun ’20 (calendar months). VAB analysis of Comscore mediametrix multiplatform (desktop + mobile) media trend data; P18+, Jun ’16 – Jun ‘20 (calendar months).</a:t>
            </a:r>
          </a:p>
        </p:txBody>
      </p:sp>
      <p:sp>
        <p:nvSpPr>
          <p:cNvPr id="13" name="TextBox 12">
            <a:extLst>
              <a:ext uri="{FF2B5EF4-FFF2-40B4-BE49-F238E27FC236}">
                <a16:creationId xmlns:a16="http://schemas.microsoft.com/office/drawing/2014/main" id="{1761DB32-68D3-49BD-AAA0-13E2D335F340}"/>
              </a:ext>
            </a:extLst>
          </p:cNvPr>
          <p:cNvSpPr txBox="1"/>
          <p:nvPr/>
        </p:nvSpPr>
        <p:spPr>
          <a:xfrm>
            <a:off x="907013" y="3049076"/>
            <a:ext cx="3209925"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Unique Visitors % increase:</a:t>
            </a:r>
          </a:p>
        </p:txBody>
      </p:sp>
      <p:sp>
        <p:nvSpPr>
          <p:cNvPr id="14" name="TextBox 13">
            <a:extLst>
              <a:ext uri="{FF2B5EF4-FFF2-40B4-BE49-F238E27FC236}">
                <a16:creationId xmlns:a16="http://schemas.microsoft.com/office/drawing/2014/main" id="{DEE78734-3382-4E73-912C-A4B361C89B79}"/>
              </a:ext>
            </a:extLst>
          </p:cNvPr>
          <p:cNvSpPr txBox="1"/>
          <p:nvPr/>
        </p:nvSpPr>
        <p:spPr>
          <a:xfrm>
            <a:off x="907013" y="4201601"/>
            <a:ext cx="3209925"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Unique Visitors increase:</a:t>
            </a:r>
          </a:p>
        </p:txBody>
      </p:sp>
      <p:sp>
        <p:nvSpPr>
          <p:cNvPr id="15" name="Oval 14">
            <a:extLst>
              <a:ext uri="{FF2B5EF4-FFF2-40B4-BE49-F238E27FC236}">
                <a16:creationId xmlns:a16="http://schemas.microsoft.com/office/drawing/2014/main" id="{3548F1B9-7D66-497D-A27D-48E604CE4267}"/>
              </a:ext>
            </a:extLst>
          </p:cNvPr>
          <p:cNvSpPr/>
          <p:nvPr/>
        </p:nvSpPr>
        <p:spPr>
          <a:xfrm>
            <a:off x="4974966" y="2527954"/>
            <a:ext cx="1762124" cy="1196011"/>
          </a:xfrm>
          <a:prstGeom prst="ellipse">
            <a:avLst/>
          </a:prstGeom>
          <a:solidFill>
            <a:srgbClr val="00C0F3"/>
          </a:solidFill>
          <a:ln w="57150">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Helvetica" panose="020B0403020202020204" pitchFamily="34" charset="0"/>
                <a:ea typeface="+mn-ea"/>
                <a:cs typeface="+mn-cs"/>
              </a:rPr>
              <a:t>+44%</a:t>
            </a:r>
          </a:p>
        </p:txBody>
      </p:sp>
      <p:sp>
        <p:nvSpPr>
          <p:cNvPr id="16" name="Oval 15">
            <a:extLst>
              <a:ext uri="{FF2B5EF4-FFF2-40B4-BE49-F238E27FC236}">
                <a16:creationId xmlns:a16="http://schemas.microsoft.com/office/drawing/2014/main" id="{3CA96002-5AE1-4058-B453-D18C4610993B}"/>
              </a:ext>
            </a:extLst>
          </p:cNvPr>
          <p:cNvSpPr/>
          <p:nvPr/>
        </p:nvSpPr>
        <p:spPr>
          <a:xfrm>
            <a:off x="8176340" y="2527954"/>
            <a:ext cx="1762124" cy="1196011"/>
          </a:xfrm>
          <a:prstGeom prst="ellipse">
            <a:avLst/>
          </a:prstGeom>
          <a:solidFill>
            <a:srgbClr val="00C0F3"/>
          </a:solidFill>
          <a:ln>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Helvetica" panose="020B0403020202020204" pitchFamily="34" charset="0"/>
                <a:ea typeface="+mn-ea"/>
                <a:cs typeface="+mn-cs"/>
              </a:rPr>
              <a:t>+11%</a:t>
            </a:r>
          </a:p>
        </p:txBody>
      </p:sp>
      <p:sp>
        <p:nvSpPr>
          <p:cNvPr id="17" name="TextBox 16">
            <a:extLst>
              <a:ext uri="{FF2B5EF4-FFF2-40B4-BE49-F238E27FC236}">
                <a16:creationId xmlns:a16="http://schemas.microsoft.com/office/drawing/2014/main" id="{2CB1638B-0C53-4FE2-94DE-4A28D9A25B47}"/>
              </a:ext>
            </a:extLst>
          </p:cNvPr>
          <p:cNvSpPr txBox="1"/>
          <p:nvPr/>
        </p:nvSpPr>
        <p:spPr>
          <a:xfrm>
            <a:off x="5032116" y="1944176"/>
            <a:ext cx="1695450"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Under Twenty Years Old</a:t>
            </a:r>
          </a:p>
        </p:txBody>
      </p:sp>
      <p:sp>
        <p:nvSpPr>
          <p:cNvPr id="18" name="TextBox 17">
            <a:extLst>
              <a:ext uri="{FF2B5EF4-FFF2-40B4-BE49-F238E27FC236}">
                <a16:creationId xmlns:a16="http://schemas.microsoft.com/office/drawing/2014/main" id="{FED299ED-82C7-4FED-BFF5-82FE59233C29}"/>
              </a:ext>
            </a:extLst>
          </p:cNvPr>
          <p:cNvSpPr txBox="1"/>
          <p:nvPr/>
        </p:nvSpPr>
        <p:spPr>
          <a:xfrm>
            <a:off x="8196359" y="1982276"/>
            <a:ext cx="1714499"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Over Twenty Years Old</a:t>
            </a:r>
          </a:p>
        </p:txBody>
      </p:sp>
      <p:sp>
        <p:nvSpPr>
          <p:cNvPr id="19" name="TextBox 18">
            <a:extLst>
              <a:ext uri="{FF2B5EF4-FFF2-40B4-BE49-F238E27FC236}">
                <a16:creationId xmlns:a16="http://schemas.microsoft.com/office/drawing/2014/main" id="{26B9E3B9-8CEB-4BD8-9487-2B016DD1BFE7}"/>
              </a:ext>
            </a:extLst>
          </p:cNvPr>
          <p:cNvSpPr txBox="1"/>
          <p:nvPr/>
        </p:nvSpPr>
        <p:spPr>
          <a:xfrm>
            <a:off x="5262079" y="4201601"/>
            <a:ext cx="1119478"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+2,263K</a:t>
            </a:r>
          </a:p>
        </p:txBody>
      </p:sp>
      <p:sp>
        <p:nvSpPr>
          <p:cNvPr id="20" name="TextBox 19">
            <a:extLst>
              <a:ext uri="{FF2B5EF4-FFF2-40B4-BE49-F238E27FC236}">
                <a16:creationId xmlns:a16="http://schemas.microsoft.com/office/drawing/2014/main" id="{9D6D5341-A52C-4354-9877-FDF7BCF16DC5}"/>
              </a:ext>
            </a:extLst>
          </p:cNvPr>
          <p:cNvSpPr txBox="1"/>
          <p:nvPr/>
        </p:nvSpPr>
        <p:spPr>
          <a:xfrm>
            <a:off x="8624014" y="4201601"/>
            <a:ext cx="876300" cy="338554"/>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+172K</a:t>
            </a:r>
          </a:p>
        </p:txBody>
      </p:sp>
      <p:sp>
        <p:nvSpPr>
          <p:cNvPr id="21" name="Text Placeholder 3">
            <a:extLst>
              <a:ext uri="{FF2B5EF4-FFF2-40B4-BE49-F238E27FC236}">
                <a16:creationId xmlns:a16="http://schemas.microsoft.com/office/drawing/2014/main" id="{AE8FAC04-B64F-432C-B02D-5BE70163CD54}"/>
              </a:ext>
            </a:extLst>
          </p:cNvPr>
          <p:cNvSpPr txBox="1">
            <a:spLocks/>
          </p:cNvSpPr>
          <p:nvPr/>
        </p:nvSpPr>
        <p:spPr>
          <a:xfrm>
            <a:off x="547473" y="5875630"/>
            <a:ext cx="10572750" cy="245151"/>
          </a:xfrm>
          <a:prstGeom prst="rect">
            <a:avLst/>
          </a:prstGeom>
        </p:spPr>
        <p:txBody>
          <a:bodyPr vert="horz"/>
          <a:lstStyle>
            <a:lvl1pPr marL="0" indent="0" algn="l" defTabSz="457200" rtl="0" eaLnBrk="1" latinLnBrk="0" hangingPunct="1">
              <a:spcBef>
                <a:spcPct val="20000"/>
              </a:spcBef>
              <a:buFont typeface="Arial"/>
              <a:buNone/>
              <a:defRPr sz="9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800" b="0" i="1" u="none" strike="noStrike" kern="1200" cap="none" spc="0" normalizeH="0" baseline="0" noProof="0" dirty="0">
                <a:ln>
                  <a:noFill/>
                </a:ln>
                <a:solidFill>
                  <a:srgbClr val="1F1A62"/>
                </a:solidFill>
                <a:effectLst/>
                <a:uLnTx/>
                <a:uFillTx/>
                <a:latin typeface="Helvetica" pitchFamily="2" charset="0"/>
                <a:ea typeface="+mn-ea"/>
                <a:cs typeface="+mn-cs"/>
              </a:rPr>
              <a:t>*Excludes brands that were not off-air for any months after TV launch</a:t>
            </a:r>
          </a:p>
        </p:txBody>
      </p:sp>
      <p:sp>
        <p:nvSpPr>
          <p:cNvPr id="22" name="TextBox 21">
            <a:extLst>
              <a:ext uri="{FF2B5EF4-FFF2-40B4-BE49-F238E27FC236}">
                <a16:creationId xmlns:a16="http://schemas.microsoft.com/office/drawing/2014/main" id="{BDBF3953-ACEC-432B-94BF-61D3145B071B}"/>
              </a:ext>
            </a:extLst>
          </p:cNvPr>
          <p:cNvSpPr txBox="1"/>
          <p:nvPr/>
        </p:nvSpPr>
        <p:spPr>
          <a:xfrm>
            <a:off x="3743326" y="734699"/>
            <a:ext cx="7562849"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b="1" i="1" u="sng"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Non-DTC Brands</a:t>
            </a:r>
            <a:r>
              <a:rPr kumimoji="0" lang="en-US" b="1" i="0" u="sng"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 ‘When Not On Air” After TV Launch</a:t>
            </a:r>
          </a:p>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b="1" dirty="0">
                <a:solidFill>
                  <a:srgbClr val="1F1A62"/>
                </a:solidFill>
                <a:latin typeface="Helvetica" pitchFamily="2" charset="0"/>
                <a:ea typeface="Open Sans" panose="020B0606030504020204" pitchFamily="34" charset="0"/>
                <a:cs typeface="Open Sans" panose="020B0606030504020204" pitchFamily="34" charset="0"/>
              </a:rPr>
              <a:t>Monthly Average vs. Three-Month Average Prior To TV</a:t>
            </a:r>
            <a:endParaRPr kumimoji="0" lang="en-US" sz="1600" b="1" i="0"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i="0"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rPr>
              <a:t>Average Website Unique Visitors</a:t>
            </a:r>
            <a:endParaRPr kumimoji="0" lang="en-US" sz="1600" i="0" strike="noStrike" kern="1200" cap="none" spc="0" normalizeH="0" baseline="0" noProof="0" dirty="0">
              <a:ln>
                <a:noFill/>
              </a:ln>
              <a:solidFill>
                <a:srgbClr val="1F1A62"/>
              </a:solidFill>
              <a:effectLst/>
              <a:uLnTx/>
              <a:uFillTx/>
              <a:latin typeface="Helvetica" pitchFamily="2"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077882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03E04A7-B551-462A-BC4E-3156488723A9}"/>
              </a:ext>
            </a:extLst>
          </p:cNvPr>
          <p:cNvSpPr/>
          <p:nvPr/>
        </p:nvSpPr>
        <p:spPr>
          <a:xfrm>
            <a:off x="362055" y="204741"/>
            <a:ext cx="11467890" cy="5693866"/>
          </a:xfrm>
          <a:prstGeom prst="rect">
            <a:avLst/>
          </a:prstGeom>
          <a:noFill/>
        </p:spPr>
        <p:txBody>
          <a:bodyPr wrap="square" rtlCol="0" anchor="t">
            <a:spAutoFit/>
          </a:bodyPr>
          <a:lstStyle/>
          <a:p>
            <a:pPr marR="0" lvl="0" algn="l" defTabSz="914400" rtl="0" eaLnBrk="1" fontAlgn="auto" latinLnBrk="0" hangingPunct="1">
              <a:lnSpc>
                <a:spcPct val="100000"/>
              </a:lnSpc>
              <a:spcBef>
                <a:spcPts val="0"/>
              </a:spcBef>
              <a:spcAft>
                <a:spcPts val="0"/>
              </a:spcAft>
              <a:buClrTx/>
              <a:buSzTx/>
              <a:tabLst/>
              <a:defRPr/>
            </a:pPr>
            <a:r>
              <a:rPr lang="en-US" sz="3200" dirty="0">
                <a:effectLst/>
                <a:latin typeface="Calibri" panose="020F0502020204030204" pitchFamily="34" charset="0"/>
                <a:ea typeface="Calibri" panose="020F0502020204030204" pitchFamily="34" charset="0"/>
              </a:rPr>
              <a:t>Related Questions</a:t>
            </a:r>
          </a:p>
          <a:p>
            <a:pPr marR="0" lvl="0" algn="l" defTabSz="914400" rtl="0" eaLnBrk="1" fontAlgn="auto" latinLnBrk="0" hangingPunct="1">
              <a:lnSpc>
                <a:spcPct val="100000"/>
              </a:lnSpc>
              <a:spcBef>
                <a:spcPts val="0"/>
              </a:spcBef>
              <a:spcAft>
                <a:spcPts val="0"/>
              </a:spcAft>
              <a:buClrTx/>
              <a:buSzTx/>
              <a:tabLst/>
              <a:defRPr/>
            </a:pPr>
            <a:endParaRPr lang="en-US" sz="3600" dirty="0">
              <a:solidFill>
                <a:srgbClr val="1F1A62"/>
              </a:solidFill>
              <a:latin typeface="Helvetica"/>
              <a:cs typeface="Helvetica"/>
            </a:endParaRPr>
          </a:p>
          <a:p>
            <a:pPr marR="0" lvl="0" algn="l" defTabSz="914400" rtl="0" eaLnBrk="1" fontAlgn="auto" latinLnBrk="0" hangingPunct="1">
              <a:lnSpc>
                <a:spcPct val="100000"/>
              </a:lnSpc>
              <a:spcBef>
                <a:spcPts val="0"/>
              </a:spcBef>
              <a:spcAft>
                <a:spcPts val="0"/>
              </a:spcAft>
              <a:buClrTx/>
              <a:buSzTx/>
              <a:tabLst/>
              <a:defRPr/>
            </a:pPr>
            <a:r>
              <a:rPr lang="en-US" sz="2000" b="1" dirty="0">
                <a:cs typeface="Helvetica"/>
              </a:rPr>
              <a:t>Additional</a:t>
            </a:r>
            <a:r>
              <a:rPr kumimoji="0" lang="en-US" sz="2000" b="1" i="0" u="none" strike="noStrike" kern="1200" cap="none" spc="0" normalizeH="0" baseline="0" noProof="0" dirty="0">
                <a:ln>
                  <a:noFill/>
                </a:ln>
                <a:effectLst/>
                <a:uLnTx/>
                <a:uFillTx/>
                <a:ea typeface="+mn-ea"/>
                <a:cs typeface="Helvetica"/>
              </a:rPr>
              <a:t> marketer </a:t>
            </a:r>
            <a:r>
              <a:rPr lang="en-US" sz="2000" b="1" dirty="0">
                <a:cs typeface="Helvetica"/>
              </a:rPr>
              <a:t>questions answered</a:t>
            </a:r>
            <a:r>
              <a:rPr kumimoji="0" lang="en-US" sz="2000" b="1" i="0" u="none" strike="noStrike" kern="1200" cap="none" spc="0" normalizeH="0" baseline="0" noProof="0" dirty="0">
                <a:ln>
                  <a:noFill/>
                </a:ln>
                <a:effectLst/>
                <a:uLnTx/>
                <a:uFillTx/>
                <a:ea typeface="+mn-ea"/>
                <a:cs typeface="Helvetica"/>
              </a:rPr>
              <a:t> </a:t>
            </a:r>
            <a:r>
              <a:rPr lang="en-US" sz="2000" b="1" dirty="0">
                <a:cs typeface="Helvetica"/>
              </a:rPr>
              <a:t>by </a:t>
            </a:r>
            <a:r>
              <a:rPr kumimoji="0" lang="en-US" sz="2000" b="1" i="1" u="none" strike="noStrike" kern="1200" cap="none" spc="0" normalizeH="0" baseline="0" noProof="0" dirty="0">
                <a:ln>
                  <a:noFill/>
                </a:ln>
                <a:effectLst/>
                <a:uLnTx/>
                <a:uFillTx/>
                <a:ea typeface="+mn-ea"/>
                <a:cs typeface="Helvetica"/>
              </a:rPr>
              <a:t>The Halo Effect: TV as a Growth Engine</a:t>
            </a:r>
          </a:p>
          <a:p>
            <a:pPr>
              <a:defRPr/>
            </a:pPr>
            <a:endParaRPr lang="en-US" sz="1800" i="1" dirty="0">
              <a:effectLst/>
              <a:ea typeface="Calibri" panose="020F0502020204030204" pitchFamily="34" charset="0"/>
              <a:cs typeface="Calibri" panose="020F0502020204030204" pitchFamily="34" charset="0"/>
            </a:endParaRPr>
          </a:p>
          <a:p>
            <a:pPr>
              <a:defRPr/>
            </a:pPr>
            <a:endParaRPr lang="en-US" dirty="0">
              <a:ea typeface="Calibri" panose="020F0502020204030204" pitchFamily="34" charset="0"/>
              <a:cs typeface="Calibri" panose="020F0502020204030204" pitchFamily="34" charset="0"/>
            </a:endParaRPr>
          </a:p>
          <a:p>
            <a:pPr marL="285750" indent="-285750">
              <a:buBlip>
                <a:blip r:embed="rId2"/>
              </a:buBlip>
              <a:defRPr/>
            </a:pPr>
            <a:r>
              <a:rPr lang="en-US" sz="2000" i="1" dirty="0">
                <a:ea typeface="Times New Roman" panose="02020603050405020304" pitchFamily="18" charset="0"/>
              </a:rPr>
              <a:t>How long will it take to see impact from my TV investment, and does it matter if I’m a direct-to-consumer brand or not?</a:t>
            </a:r>
          </a:p>
          <a:p>
            <a:pPr>
              <a:defRPr/>
            </a:pPr>
            <a:endParaRPr lang="en-US" sz="2000" dirty="0">
              <a:ea typeface="Calibri" panose="020F0502020204030204" pitchFamily="34" charset="0"/>
            </a:endParaRPr>
          </a:p>
          <a:p>
            <a:pPr marL="285750" indent="-285750">
              <a:buBlip>
                <a:blip r:embed="rId2"/>
              </a:buBlip>
              <a:defRPr/>
            </a:pPr>
            <a:r>
              <a:rPr lang="en-US" sz="2000" i="1">
                <a:effectLst/>
                <a:ea typeface="Times New Roman" panose="02020603050405020304" pitchFamily="18" charset="0"/>
              </a:rPr>
              <a:t>How much impact </a:t>
            </a:r>
            <a:r>
              <a:rPr lang="en-US" sz="2000" i="1" dirty="0">
                <a:effectLst/>
                <a:ea typeface="Times New Roman" panose="02020603050405020304" pitchFamily="18" charset="0"/>
              </a:rPr>
              <a:t>have young, first-time advertisers seen from their TV campaigns?</a:t>
            </a:r>
            <a:endParaRPr lang="en-US" sz="2000" i="1" dirty="0">
              <a:ea typeface="Times New Roman" panose="02020603050405020304" pitchFamily="18" charset="0"/>
            </a:endParaRPr>
          </a:p>
          <a:p>
            <a:pPr marL="285750" indent="-285750">
              <a:buBlip>
                <a:blip r:embed="rId2"/>
              </a:buBlip>
              <a:defRPr/>
            </a:pPr>
            <a:endParaRPr lang="en-US" sz="2000" i="1" dirty="0">
              <a:effectLst/>
              <a:ea typeface="Calibri" panose="020F0502020204030204" pitchFamily="34" charset="0"/>
            </a:endParaRPr>
          </a:p>
          <a:p>
            <a:pPr marL="285750" indent="-285750">
              <a:buBlip>
                <a:blip r:embed="rId2"/>
              </a:buBlip>
              <a:defRPr/>
            </a:pPr>
            <a:r>
              <a:rPr lang="en-US" sz="2000" i="1" dirty="0">
                <a:effectLst/>
                <a:ea typeface="Calibri" panose="020F0502020204030204" pitchFamily="34" charset="0"/>
              </a:rPr>
              <a:t>To what extent can a consistent on-air presence impact my business outcomes? </a:t>
            </a:r>
            <a:endParaRPr lang="en-US" sz="2000" i="1" dirty="0">
              <a:ea typeface="Calibri" panose="020F0502020204030204" pitchFamily="34" charset="0"/>
              <a:cs typeface="Times New Roman" panose="02020603050405020304" pitchFamily="18" charset="0"/>
            </a:endParaRPr>
          </a:p>
          <a:p>
            <a:pPr marL="285750" indent="-285750">
              <a:buBlip>
                <a:blip r:embed="rId2"/>
              </a:buBlip>
              <a:defRPr/>
            </a:pPr>
            <a:endParaRPr lang="en-US" sz="2000" i="1" dirty="0">
              <a:effectLst/>
              <a:ea typeface="Times New Roman" panose="02020603050405020304" pitchFamily="18" charset="0"/>
              <a:cs typeface="Times New Roman" panose="02020603050405020304" pitchFamily="18" charset="0"/>
            </a:endParaRPr>
          </a:p>
          <a:p>
            <a:pPr marL="285750" indent="-285750">
              <a:buBlip>
                <a:blip r:embed="rId2"/>
              </a:buBlip>
              <a:defRPr/>
            </a:pPr>
            <a:r>
              <a:rPr lang="en-US" sz="2000" i="1" dirty="0">
                <a:ea typeface="Times New Roman" panose="02020603050405020304" pitchFamily="18" charset="0"/>
                <a:cs typeface="Times New Roman" panose="02020603050405020304" pitchFamily="18" charset="0"/>
              </a:rPr>
              <a:t>How </a:t>
            </a:r>
            <a:r>
              <a:rPr lang="en-US" sz="2000" i="1" dirty="0">
                <a:effectLst/>
                <a:ea typeface="Times New Roman" panose="02020603050405020304" pitchFamily="18" charset="0"/>
              </a:rPr>
              <a:t>should I think about my TV investment? Is there a strategy that is proven to generate better outcomes?</a:t>
            </a:r>
            <a:endParaRPr lang="en-US" sz="2000" i="1" dirty="0">
              <a:effectLst/>
              <a:ea typeface="Calibri" panose="020F0502020204030204" pitchFamily="34" charset="0"/>
              <a:cs typeface="Times New Roman" panose="02020603050405020304" pitchFamily="18" charset="0"/>
            </a:endParaRPr>
          </a:p>
          <a:p>
            <a:pPr>
              <a:defRPr/>
            </a:pPr>
            <a:endParaRPr lang="en-US" sz="2000" i="1" dirty="0">
              <a:effectLst/>
              <a:ea typeface="Calibri" panose="020F0502020204030204" pitchFamily="34" charset="0"/>
            </a:endParaRPr>
          </a:p>
          <a:p>
            <a:pPr marL="285750" indent="-285750">
              <a:buBlip>
                <a:blip r:embed="rId2"/>
              </a:buBlip>
              <a:defRPr/>
            </a:pPr>
            <a:endParaRPr lang="en-US" sz="2000" dirty="0">
              <a:effectLst/>
              <a:ea typeface="Calibri" panose="020F0502020204030204" pitchFamily="34" charset="0"/>
              <a:cs typeface="Times New Roman" panose="02020603050405020304" pitchFamily="18" charset="0"/>
            </a:endParaRPr>
          </a:p>
          <a:p>
            <a:pPr>
              <a:defRPr/>
            </a:pPr>
            <a:endParaRPr lang="en-US"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5774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00C90F-32F2-4ED2-9CE3-1A987802A73A}"/>
              </a:ext>
            </a:extLst>
          </p:cNvPr>
          <p:cNvSpPr/>
          <p:nvPr/>
        </p:nvSpPr>
        <p:spPr>
          <a:xfrm>
            <a:off x="0" y="0"/>
            <a:ext cx="4219575" cy="686915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3200" dirty="0"/>
              <a:t>About our Marketer’s Guide</a:t>
            </a:r>
          </a:p>
          <a:p>
            <a:pPr algn="ctr"/>
            <a:endParaRPr lang="en-US" sz="3200" dirty="0"/>
          </a:p>
          <a:p>
            <a:pPr algn="ctr"/>
            <a:r>
              <a:rPr lang="en-US" sz="3200" i="1" dirty="0"/>
              <a:t>The Halo Effect: TV as a Growth Engine</a:t>
            </a:r>
            <a:endParaRPr lang="en-US" sz="3200" dirty="0"/>
          </a:p>
        </p:txBody>
      </p:sp>
      <p:sp>
        <p:nvSpPr>
          <p:cNvPr id="9" name="Rectangle 8">
            <a:extLst>
              <a:ext uri="{FF2B5EF4-FFF2-40B4-BE49-F238E27FC236}">
                <a16:creationId xmlns:a16="http://schemas.microsoft.com/office/drawing/2014/main" id="{B03E04A7-B551-462A-BC4E-3156488723A9}"/>
              </a:ext>
            </a:extLst>
          </p:cNvPr>
          <p:cNvSpPr/>
          <p:nvPr/>
        </p:nvSpPr>
        <p:spPr>
          <a:xfrm>
            <a:off x="4219575" y="920621"/>
            <a:ext cx="7800975" cy="5016758"/>
          </a:xfrm>
          <a:prstGeom prst="rect">
            <a:avLst/>
          </a:prstGeom>
          <a:noFill/>
        </p:spPr>
        <p:txBody>
          <a:bodyPr wrap="square" rtlCol="0" anchor="t">
            <a:spAutoFit/>
          </a:bodyPr>
          <a:lstStyle/>
          <a:p>
            <a:pPr marR="0" lvl="0" algn="ctr" defTabSz="914400" rtl="0" eaLnBrk="1" fontAlgn="auto" latinLnBrk="0" hangingPunct="1">
              <a:lnSpc>
                <a:spcPct val="100000"/>
              </a:lnSpc>
              <a:spcBef>
                <a:spcPts val="0"/>
              </a:spcBef>
              <a:spcAft>
                <a:spcPts val="0"/>
              </a:spcAft>
              <a:buClrTx/>
              <a:buSzTx/>
              <a:tabLst/>
              <a:defRPr/>
            </a:pPr>
            <a:r>
              <a:rPr lang="en-US" sz="2000" dirty="0"/>
              <a:t>As TV has become more accessible to brands earlier in their life stage through data informed strategies, it is important to consider when is the right time to use TV to take that next leap forward. Historically, brands have waited to invest in TV, however there has been a movement recently by brands towards investing earlier so it’s important to understand the impact of this strategy shift.</a:t>
            </a:r>
          </a:p>
          <a:p>
            <a:pPr marR="0" lvl="0" algn="ctr" defTabSz="914400" rtl="0" eaLnBrk="1" fontAlgn="auto" latinLnBrk="0" hangingPunct="1">
              <a:lnSpc>
                <a:spcPct val="100000"/>
              </a:lnSpc>
              <a:spcBef>
                <a:spcPts val="0"/>
              </a:spcBef>
              <a:spcAft>
                <a:spcPts val="0"/>
              </a:spcAft>
              <a:buClrTx/>
              <a:buSzTx/>
              <a:tabLst/>
              <a:defRPr/>
            </a:pPr>
            <a:endParaRPr lang="en-US" sz="2000" dirty="0"/>
          </a:p>
          <a:p>
            <a:pPr marR="0" lvl="0" algn="ctr" defTabSz="914400" rtl="0" eaLnBrk="1" fontAlgn="auto" latinLnBrk="0" hangingPunct="1">
              <a:lnSpc>
                <a:spcPct val="100000"/>
              </a:lnSpc>
              <a:spcBef>
                <a:spcPts val="0"/>
              </a:spcBef>
              <a:spcAft>
                <a:spcPts val="0"/>
              </a:spcAft>
              <a:buClrTx/>
              <a:buSzTx/>
              <a:tabLst/>
              <a:defRPr/>
            </a:pPr>
            <a:r>
              <a:rPr lang="en-US" sz="2000" dirty="0"/>
              <a:t> To illustrate TV’s influence on driving business outcomes and growth, </a:t>
            </a:r>
            <a:r>
              <a:rPr lang="en-US" sz="2000" dirty="0">
                <a:hlinkClick r:id="rId2"/>
              </a:rPr>
              <a:t>Effectv</a:t>
            </a:r>
            <a:r>
              <a:rPr lang="en-US" sz="2000" dirty="0"/>
              <a:t> and VAB developed </a:t>
            </a:r>
            <a:r>
              <a:rPr lang="en-US" sz="2000" b="1" u="sng" dirty="0">
                <a:hlinkClick r:id="rId3"/>
              </a:rPr>
              <a:t>The Halo Effect: TV as a Growth Engine</a:t>
            </a:r>
            <a:r>
              <a:rPr lang="en-US" sz="2000" b="1" u="sng" dirty="0"/>
              <a:t>,</a:t>
            </a:r>
            <a:r>
              <a:rPr lang="en-US" sz="2000" dirty="0"/>
              <a:t> an expansive analysis of hundreds of brands who have turned to TV as a way to drive their businesses forward. </a:t>
            </a:r>
          </a:p>
          <a:p>
            <a:pPr marR="0" lvl="0" algn="ctr" defTabSz="914400" rtl="0" eaLnBrk="1" fontAlgn="auto" latinLnBrk="0" hangingPunct="1">
              <a:lnSpc>
                <a:spcPct val="100000"/>
              </a:lnSpc>
              <a:spcBef>
                <a:spcPts val="0"/>
              </a:spcBef>
              <a:spcAft>
                <a:spcPts val="0"/>
              </a:spcAft>
              <a:buClrTx/>
              <a:buSzTx/>
              <a:tabLst/>
              <a:defRPr/>
            </a:pPr>
            <a:endParaRPr lang="en-US" sz="2000" dirty="0"/>
          </a:p>
          <a:p>
            <a:pPr marR="0" lvl="0" algn="ctr" defTabSz="914400" rtl="0" eaLnBrk="1" fontAlgn="auto" latinLnBrk="0" hangingPunct="1">
              <a:lnSpc>
                <a:spcPct val="100000"/>
              </a:lnSpc>
              <a:spcBef>
                <a:spcPts val="0"/>
              </a:spcBef>
              <a:spcAft>
                <a:spcPts val="0"/>
              </a:spcAft>
              <a:buClrTx/>
              <a:buSzTx/>
              <a:tabLst/>
              <a:defRPr/>
            </a:pPr>
            <a:r>
              <a:rPr lang="en-US" sz="2000" dirty="0"/>
              <a:t>You may find the full guide, inclusive of methodology, </a:t>
            </a:r>
            <a:r>
              <a:rPr lang="en-US" sz="2000" b="1" u="sng" dirty="0">
                <a:hlinkClick r:id="rId3"/>
              </a:rPr>
              <a:t>here.</a:t>
            </a:r>
            <a:endParaRPr lang="en-US" sz="2000" b="1" u="sng" dirty="0"/>
          </a:p>
          <a:p>
            <a:pPr marR="0" lvl="0" algn="ctr" defTabSz="914400" rtl="0" eaLnBrk="1" fontAlgn="auto" latinLnBrk="0" hangingPunct="1">
              <a:lnSpc>
                <a:spcPct val="100000"/>
              </a:lnSpc>
              <a:spcBef>
                <a:spcPts val="0"/>
              </a:spcBef>
              <a:spcAft>
                <a:spcPts val="0"/>
              </a:spcAft>
              <a:buClrTx/>
              <a:buSzTx/>
              <a:tabLst/>
              <a:defRPr/>
            </a:pPr>
            <a:endParaRPr lang="en-US" sz="2000" dirty="0">
              <a:solidFill>
                <a:srgbClr val="1F1A62"/>
              </a:solidFill>
              <a:latin typeface="Helvetica"/>
              <a:cs typeface="Helvetica"/>
            </a:endParaRPr>
          </a:p>
          <a:p>
            <a:pPr marL="285750" marR="0" lvl="0" indent="-285750" algn="ctr" defTabSz="914400" rtl="0" eaLnBrk="1" fontAlgn="auto" latinLnBrk="0" hangingPunct="1">
              <a:lnSpc>
                <a:spcPct val="100000"/>
              </a:lnSpc>
              <a:spcBef>
                <a:spcPts val="0"/>
              </a:spcBef>
              <a:spcAft>
                <a:spcPts val="0"/>
              </a:spcAft>
              <a:buClrTx/>
              <a:buSzTx/>
              <a:buFontTx/>
              <a:buBlip>
                <a:blip r:embed="rId4"/>
              </a:buBlip>
              <a:tabLst/>
              <a:defRPr/>
            </a:pPr>
            <a:endParaRPr kumimoji="0" lang="en-US" sz="2000" b="0" i="0" u="none" strike="noStrike" kern="1200" cap="none" spc="0" normalizeH="0" baseline="0" noProof="0" dirty="0">
              <a:ln>
                <a:noFill/>
              </a:ln>
              <a:solidFill>
                <a:srgbClr val="1F1A62"/>
              </a:solidFill>
              <a:effectLst/>
              <a:uLnTx/>
              <a:uFillTx/>
              <a:latin typeface="Helvetica"/>
              <a:ea typeface="+mn-ea"/>
              <a:cs typeface="Helvetica"/>
            </a:endParaRPr>
          </a:p>
          <a:p>
            <a:pPr marR="0" lvl="0" algn="ctr" defTabSz="914400" rtl="0" eaLnBrk="1" fontAlgn="auto" latinLnBrk="0" hangingPunct="1">
              <a:lnSpc>
                <a:spcPct val="100000"/>
              </a:lnSpc>
              <a:spcBef>
                <a:spcPts val="0"/>
              </a:spcBef>
              <a:spcAft>
                <a:spcPts val="0"/>
              </a:spcAft>
              <a:buClrTx/>
              <a:buSzTx/>
              <a:tabLst/>
              <a:defRPr/>
            </a:pPr>
            <a:endParaRPr kumimoji="0" lang="en-US" sz="2000" b="0" i="0" u="none" strike="noStrike" kern="1200" cap="none" spc="0" normalizeH="0" baseline="0" noProof="0" dirty="0">
              <a:ln>
                <a:noFill/>
              </a:ln>
              <a:solidFill>
                <a:srgbClr val="1F1A62"/>
              </a:solidFill>
              <a:effectLst/>
              <a:uLnTx/>
              <a:uFillTx/>
              <a:latin typeface="Helvetica"/>
              <a:ea typeface="+mn-ea"/>
              <a:cs typeface="Helvetica"/>
            </a:endParaRPr>
          </a:p>
        </p:txBody>
      </p:sp>
    </p:spTree>
    <p:extLst>
      <p:ext uri="{BB962C8B-B14F-4D97-AF65-F5344CB8AC3E}">
        <p14:creationId xmlns:p14="http://schemas.microsoft.com/office/powerpoint/2010/main" val="13645500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9f6166fe-9f5b-43aa-b8a9-b4d7ad530bda">
      <UserInfo>
        <DisplayName>Jason Wiese</DisplayName>
        <AccountId>51</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D0AAE1E4240B941A4C52734E19288AB" ma:contentTypeVersion="11" ma:contentTypeDescription="Create a new document." ma:contentTypeScope="" ma:versionID="3d5248cd5e3c63b3dd17a94d76e7bc11">
  <xsd:schema xmlns:xsd="http://www.w3.org/2001/XMLSchema" xmlns:xs="http://www.w3.org/2001/XMLSchema" xmlns:p="http://schemas.microsoft.com/office/2006/metadata/properties" xmlns:ns2="a86b28e8-29a6-4ab8-af18-2a7f61acfad2" xmlns:ns3="9f6166fe-9f5b-43aa-b8a9-b4d7ad530bda" targetNamespace="http://schemas.microsoft.com/office/2006/metadata/properties" ma:root="true" ma:fieldsID="1f48c52da0b6e488d028a7b9e2accb24" ns2:_="" ns3:_="">
    <xsd:import namespace="a86b28e8-29a6-4ab8-af18-2a7f61acfad2"/>
    <xsd:import namespace="9f6166fe-9f5b-43aa-b8a9-b4d7ad530bd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6b28e8-29a6-4ab8-af18-2a7f61acfa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6166fe-9f5b-43aa-b8a9-b4d7ad530bd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1880836-24D4-40DE-BA42-C70EE378D94F}">
  <ds:schemaRefs>
    <ds:schemaRef ds:uri="http://schemas.microsoft.com/office/2006/metadata/properties"/>
    <ds:schemaRef ds:uri="http://schemas.microsoft.com/office/infopath/2007/PartnerControls"/>
    <ds:schemaRef ds:uri="8ffbcc2d-a520-42b9-8ca7-e090664160a6"/>
    <ds:schemaRef ds:uri="9f6166fe-9f5b-43aa-b8a9-b4d7ad530bda"/>
  </ds:schemaRefs>
</ds:datastoreItem>
</file>

<file path=customXml/itemProps2.xml><?xml version="1.0" encoding="utf-8"?>
<ds:datastoreItem xmlns:ds="http://schemas.openxmlformats.org/officeDocument/2006/customXml" ds:itemID="{C487BC79-56DF-429B-97F6-1DA5E745F7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6b28e8-29a6-4ab8-af18-2a7f61acfad2"/>
    <ds:schemaRef ds:uri="9f6166fe-9f5b-43aa-b8a9-b4d7ad530b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67E5A5D-90F6-479D-BD00-0FAEE9E89EE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2570</TotalTime>
  <Words>908</Words>
  <Application>Microsoft Office PowerPoint</Application>
  <PresentationFormat>Widescreen</PresentationFormat>
  <Paragraphs>79</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Helvetica</vt:lpstr>
      <vt:lpstr>Poppins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Marianne Vita</dc:creator>
  <cp:lastModifiedBy>Reed Kiely</cp:lastModifiedBy>
  <cp:revision>3</cp:revision>
  <dcterms:created xsi:type="dcterms:W3CDTF">2021-01-14T14:43:44Z</dcterms:created>
  <dcterms:modified xsi:type="dcterms:W3CDTF">2021-02-01T19:43:43Z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0x010100AD0AAE1E4240B941A4C52734E19288AB</vt:lpwstr>
  </property>
</Properties>
</file>