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16338" r:id="rId5"/>
    <p:sldId id="16314" r:id="rId6"/>
    <p:sldId id="16315" r:id="rId7"/>
    <p:sldId id="16328" r:id="rId8"/>
    <p:sldId id="16332" r:id="rId9"/>
    <p:sldId id="1634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nne Vita" initials="MV" lastIdx="3" clrIdx="0">
    <p:extLst>
      <p:ext uri="{19B8F6BF-5375-455C-9EA6-DF929625EA0E}">
        <p15:presenceInfo xmlns:p15="http://schemas.microsoft.com/office/powerpoint/2012/main" userId="S::mariannev@thevab.com::35b1102d-d340-4a85-a709-12ee727aa48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8BDAEA-41FE-4A5D-A56A-6D014710D658}" v="1" dt="2021-02-01T19:42:46.893"/>
    <p1510:client id="{BAD6ACA4-D449-B849-AFF0-9D8A3FA427DF}" v="7" dt="2021-02-01T17:45:21.6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20" autoAdjust="0"/>
    <p:restoredTop sz="96327"/>
  </p:normalViewPr>
  <p:slideViewPr>
    <p:cSldViewPr snapToGrid="0">
      <p:cViewPr varScale="1">
        <p:scale>
          <a:sx n="72" d="100"/>
          <a:sy n="72" d="100"/>
        </p:scale>
        <p:origin x="90" y="12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nne Vita" userId="35b1102d-d340-4a85-a709-12ee727aa48b" providerId="ADAL" clId="{6990BCBD-885B-41F7-95B7-F0DB4C944942}"/>
    <pc:docChg chg="undo custSel addSld delSld modSld">
      <pc:chgData name="Marianne Vita" userId="35b1102d-d340-4a85-a709-12ee727aa48b" providerId="ADAL" clId="{6990BCBD-885B-41F7-95B7-F0DB4C944942}" dt="2021-01-27T19:06:36.931" v="18" actId="478"/>
      <pc:docMkLst>
        <pc:docMk/>
      </pc:docMkLst>
      <pc:sldChg chg="del">
        <pc:chgData name="Marianne Vita" userId="35b1102d-d340-4a85-a709-12ee727aa48b" providerId="ADAL" clId="{6990BCBD-885B-41F7-95B7-F0DB4C944942}" dt="2021-01-27T16:46:38.887" v="0" actId="47"/>
        <pc:sldMkLst>
          <pc:docMk/>
          <pc:sldMk cId="2508573922" sldId="260"/>
        </pc:sldMkLst>
      </pc:sldChg>
      <pc:sldChg chg="del">
        <pc:chgData name="Marianne Vita" userId="35b1102d-d340-4a85-a709-12ee727aa48b" providerId="ADAL" clId="{6990BCBD-885B-41F7-95B7-F0DB4C944942}" dt="2021-01-27T16:46:38.887" v="0" actId="47"/>
        <pc:sldMkLst>
          <pc:docMk/>
          <pc:sldMk cId="507461978" sldId="16296"/>
        </pc:sldMkLst>
      </pc:sldChg>
      <pc:sldChg chg="del">
        <pc:chgData name="Marianne Vita" userId="35b1102d-d340-4a85-a709-12ee727aa48b" providerId="ADAL" clId="{6990BCBD-885B-41F7-95B7-F0DB4C944942}" dt="2021-01-27T16:46:38.887" v="0" actId="47"/>
        <pc:sldMkLst>
          <pc:docMk/>
          <pc:sldMk cId="1605327339" sldId="16298"/>
        </pc:sldMkLst>
      </pc:sldChg>
      <pc:sldChg chg="del">
        <pc:chgData name="Marianne Vita" userId="35b1102d-d340-4a85-a709-12ee727aa48b" providerId="ADAL" clId="{6990BCBD-885B-41F7-95B7-F0DB4C944942}" dt="2021-01-27T16:46:38.887" v="0" actId="47"/>
        <pc:sldMkLst>
          <pc:docMk/>
          <pc:sldMk cId="2945668371" sldId="16299"/>
        </pc:sldMkLst>
      </pc:sldChg>
      <pc:sldChg chg="del">
        <pc:chgData name="Marianne Vita" userId="35b1102d-d340-4a85-a709-12ee727aa48b" providerId="ADAL" clId="{6990BCBD-885B-41F7-95B7-F0DB4C944942}" dt="2021-01-27T16:46:38.887" v="0" actId="47"/>
        <pc:sldMkLst>
          <pc:docMk/>
          <pc:sldMk cId="3029421471" sldId="16300"/>
        </pc:sldMkLst>
      </pc:sldChg>
      <pc:sldChg chg="del">
        <pc:chgData name="Marianne Vita" userId="35b1102d-d340-4a85-a709-12ee727aa48b" providerId="ADAL" clId="{6990BCBD-885B-41F7-95B7-F0DB4C944942}" dt="2021-01-27T16:46:38.887" v="0" actId="47"/>
        <pc:sldMkLst>
          <pc:docMk/>
          <pc:sldMk cId="691460773" sldId="16301"/>
        </pc:sldMkLst>
      </pc:sldChg>
      <pc:sldChg chg="del">
        <pc:chgData name="Marianne Vita" userId="35b1102d-d340-4a85-a709-12ee727aa48b" providerId="ADAL" clId="{6990BCBD-885B-41F7-95B7-F0DB4C944942}" dt="2021-01-27T16:46:38.887" v="0" actId="47"/>
        <pc:sldMkLst>
          <pc:docMk/>
          <pc:sldMk cId="414373566" sldId="16304"/>
        </pc:sldMkLst>
      </pc:sldChg>
      <pc:sldChg chg="del">
        <pc:chgData name="Marianne Vita" userId="35b1102d-d340-4a85-a709-12ee727aa48b" providerId="ADAL" clId="{6990BCBD-885B-41F7-95B7-F0DB4C944942}" dt="2021-01-27T16:46:38.887" v="0" actId="47"/>
        <pc:sldMkLst>
          <pc:docMk/>
          <pc:sldMk cId="2944529266" sldId="16305"/>
        </pc:sldMkLst>
      </pc:sldChg>
      <pc:sldChg chg="del">
        <pc:chgData name="Marianne Vita" userId="35b1102d-d340-4a85-a709-12ee727aa48b" providerId="ADAL" clId="{6990BCBD-885B-41F7-95B7-F0DB4C944942}" dt="2021-01-27T16:46:38.887" v="0" actId="47"/>
        <pc:sldMkLst>
          <pc:docMk/>
          <pc:sldMk cId="36798354" sldId="16306"/>
        </pc:sldMkLst>
      </pc:sldChg>
      <pc:sldChg chg="del">
        <pc:chgData name="Marianne Vita" userId="35b1102d-d340-4a85-a709-12ee727aa48b" providerId="ADAL" clId="{6990BCBD-885B-41F7-95B7-F0DB4C944942}" dt="2021-01-27T16:46:38.887" v="0" actId="47"/>
        <pc:sldMkLst>
          <pc:docMk/>
          <pc:sldMk cId="1248050308" sldId="16309"/>
        </pc:sldMkLst>
      </pc:sldChg>
      <pc:sldChg chg="del">
        <pc:chgData name="Marianne Vita" userId="35b1102d-d340-4a85-a709-12ee727aa48b" providerId="ADAL" clId="{6990BCBD-885B-41F7-95B7-F0DB4C944942}" dt="2021-01-27T16:46:38.887" v="0" actId="47"/>
        <pc:sldMkLst>
          <pc:docMk/>
          <pc:sldMk cId="3751171162" sldId="16311"/>
        </pc:sldMkLst>
      </pc:sldChg>
      <pc:sldChg chg="delSp mod">
        <pc:chgData name="Marianne Vita" userId="35b1102d-d340-4a85-a709-12ee727aa48b" providerId="ADAL" clId="{6990BCBD-885B-41F7-95B7-F0DB4C944942}" dt="2021-01-27T19:06:24.796" v="13" actId="478"/>
        <pc:sldMkLst>
          <pc:docMk/>
          <pc:sldMk cId="4084078249" sldId="16314"/>
        </pc:sldMkLst>
        <pc:spChg chg="del">
          <ac:chgData name="Marianne Vita" userId="35b1102d-d340-4a85-a709-12ee727aa48b" providerId="ADAL" clId="{6990BCBD-885B-41F7-95B7-F0DB4C944942}" dt="2021-01-27T19:06:24.796" v="13" actId="478"/>
          <ac:spMkLst>
            <pc:docMk/>
            <pc:sldMk cId="4084078249" sldId="16314"/>
            <ac:spMk id="11" creationId="{9D79A3BA-44F7-4138-A0A8-3A12506A5005}"/>
          </ac:spMkLst>
        </pc:spChg>
        <pc:picChg chg="del">
          <ac:chgData name="Marianne Vita" userId="35b1102d-d340-4a85-a709-12ee727aa48b" providerId="ADAL" clId="{6990BCBD-885B-41F7-95B7-F0DB4C944942}" dt="2021-01-27T19:06:24.796" v="13" actId="478"/>
          <ac:picMkLst>
            <pc:docMk/>
            <pc:sldMk cId="4084078249" sldId="16314"/>
            <ac:picMk id="25" creationId="{007C0E06-A025-6444-A897-359A6F2930CE}"/>
          </ac:picMkLst>
        </pc:picChg>
      </pc:sldChg>
      <pc:sldChg chg="delSp add del mod">
        <pc:chgData name="Marianne Vita" userId="35b1102d-d340-4a85-a709-12ee727aa48b" providerId="ADAL" clId="{6990BCBD-885B-41F7-95B7-F0DB4C944942}" dt="2021-01-27T19:06:27.450" v="14" actId="478"/>
        <pc:sldMkLst>
          <pc:docMk/>
          <pc:sldMk cId="3093524387" sldId="16315"/>
        </pc:sldMkLst>
        <pc:spChg chg="del">
          <ac:chgData name="Marianne Vita" userId="35b1102d-d340-4a85-a709-12ee727aa48b" providerId="ADAL" clId="{6990BCBD-885B-41F7-95B7-F0DB4C944942}" dt="2021-01-27T19:06:27.450" v="14" actId="478"/>
          <ac:spMkLst>
            <pc:docMk/>
            <pc:sldMk cId="3093524387" sldId="16315"/>
            <ac:spMk id="11" creationId="{9D79A3BA-44F7-4138-A0A8-3A12506A5005}"/>
          </ac:spMkLst>
        </pc:spChg>
        <pc:picChg chg="del">
          <ac:chgData name="Marianne Vita" userId="35b1102d-d340-4a85-a709-12ee727aa48b" providerId="ADAL" clId="{6990BCBD-885B-41F7-95B7-F0DB4C944942}" dt="2021-01-27T19:06:27.450" v="14" actId="478"/>
          <ac:picMkLst>
            <pc:docMk/>
            <pc:sldMk cId="3093524387" sldId="16315"/>
            <ac:picMk id="25" creationId="{007C0E06-A025-6444-A897-359A6F2930CE}"/>
          </ac:picMkLst>
        </pc:picChg>
      </pc:sldChg>
      <pc:sldChg chg="add del">
        <pc:chgData name="Marianne Vita" userId="35b1102d-d340-4a85-a709-12ee727aa48b" providerId="ADAL" clId="{6990BCBD-885B-41F7-95B7-F0DB4C944942}" dt="2021-01-27T16:46:58.756" v="3" actId="47"/>
        <pc:sldMkLst>
          <pc:docMk/>
          <pc:sldMk cId="4112809678" sldId="16318"/>
        </pc:sldMkLst>
      </pc:sldChg>
      <pc:sldChg chg="add del">
        <pc:chgData name="Marianne Vita" userId="35b1102d-d340-4a85-a709-12ee727aa48b" providerId="ADAL" clId="{6990BCBD-885B-41F7-95B7-F0DB4C944942}" dt="2021-01-27T16:46:58.756" v="3" actId="47"/>
        <pc:sldMkLst>
          <pc:docMk/>
          <pc:sldMk cId="3041806620" sldId="16319"/>
        </pc:sldMkLst>
      </pc:sldChg>
      <pc:sldChg chg="add del">
        <pc:chgData name="Marianne Vita" userId="35b1102d-d340-4a85-a709-12ee727aa48b" providerId="ADAL" clId="{6990BCBD-885B-41F7-95B7-F0DB4C944942}" dt="2021-01-27T16:46:58.756" v="3" actId="47"/>
        <pc:sldMkLst>
          <pc:docMk/>
          <pc:sldMk cId="1086224441" sldId="16320"/>
        </pc:sldMkLst>
      </pc:sldChg>
      <pc:sldChg chg="add del">
        <pc:chgData name="Marianne Vita" userId="35b1102d-d340-4a85-a709-12ee727aa48b" providerId="ADAL" clId="{6990BCBD-885B-41F7-95B7-F0DB4C944942}" dt="2021-01-27T16:46:58.756" v="3" actId="47"/>
        <pc:sldMkLst>
          <pc:docMk/>
          <pc:sldMk cId="1364550070" sldId="16327"/>
        </pc:sldMkLst>
      </pc:sldChg>
      <pc:sldChg chg="delSp add del mod">
        <pc:chgData name="Marianne Vita" userId="35b1102d-d340-4a85-a709-12ee727aa48b" providerId="ADAL" clId="{6990BCBD-885B-41F7-95B7-F0DB4C944942}" dt="2021-01-27T19:06:30.111" v="15" actId="478"/>
        <pc:sldMkLst>
          <pc:docMk/>
          <pc:sldMk cId="1433592037" sldId="16328"/>
        </pc:sldMkLst>
        <pc:spChg chg="del">
          <ac:chgData name="Marianne Vita" userId="35b1102d-d340-4a85-a709-12ee727aa48b" providerId="ADAL" clId="{6990BCBD-885B-41F7-95B7-F0DB4C944942}" dt="2021-01-27T19:06:30.111" v="15" actId="478"/>
          <ac:spMkLst>
            <pc:docMk/>
            <pc:sldMk cId="1433592037" sldId="16328"/>
            <ac:spMk id="11" creationId="{9D79A3BA-44F7-4138-A0A8-3A12506A5005}"/>
          </ac:spMkLst>
        </pc:spChg>
        <pc:picChg chg="del">
          <ac:chgData name="Marianne Vita" userId="35b1102d-d340-4a85-a709-12ee727aa48b" providerId="ADAL" clId="{6990BCBD-885B-41F7-95B7-F0DB4C944942}" dt="2021-01-27T19:06:30.111" v="15" actId="478"/>
          <ac:picMkLst>
            <pc:docMk/>
            <pc:sldMk cId="1433592037" sldId="16328"/>
            <ac:picMk id="25" creationId="{007C0E06-A025-6444-A897-359A6F2930CE}"/>
          </ac:picMkLst>
        </pc:picChg>
      </pc:sldChg>
      <pc:sldChg chg="del">
        <pc:chgData name="Marianne Vita" userId="35b1102d-d340-4a85-a709-12ee727aa48b" providerId="ADAL" clId="{6990BCBD-885B-41F7-95B7-F0DB4C944942}" dt="2021-01-27T16:46:38.887" v="0" actId="47"/>
        <pc:sldMkLst>
          <pc:docMk/>
          <pc:sldMk cId="2515489192" sldId="16330"/>
        </pc:sldMkLst>
      </pc:sldChg>
      <pc:sldChg chg="del">
        <pc:chgData name="Marianne Vita" userId="35b1102d-d340-4a85-a709-12ee727aa48b" providerId="ADAL" clId="{6990BCBD-885B-41F7-95B7-F0DB4C944942}" dt="2021-01-27T16:46:38.887" v="0" actId="47"/>
        <pc:sldMkLst>
          <pc:docMk/>
          <pc:sldMk cId="3313408108" sldId="16331"/>
        </pc:sldMkLst>
      </pc:sldChg>
      <pc:sldChg chg="delSp modSp add del mod">
        <pc:chgData name="Marianne Vita" userId="35b1102d-d340-4a85-a709-12ee727aa48b" providerId="ADAL" clId="{6990BCBD-885B-41F7-95B7-F0DB4C944942}" dt="2021-01-27T19:06:33.874" v="17" actId="478"/>
        <pc:sldMkLst>
          <pc:docMk/>
          <pc:sldMk cId="2546787256" sldId="16332"/>
        </pc:sldMkLst>
        <pc:spChg chg="mod">
          <ac:chgData name="Marianne Vita" userId="35b1102d-d340-4a85-a709-12ee727aa48b" providerId="ADAL" clId="{6990BCBD-885B-41F7-95B7-F0DB4C944942}" dt="2021-01-27T17:17:58.900" v="12" actId="20577"/>
          <ac:spMkLst>
            <pc:docMk/>
            <pc:sldMk cId="2546787256" sldId="16332"/>
            <ac:spMk id="9" creationId="{B03E04A7-B551-462A-BC4E-3156488723A9}"/>
          </ac:spMkLst>
        </pc:spChg>
        <pc:spChg chg="del">
          <ac:chgData name="Marianne Vita" userId="35b1102d-d340-4a85-a709-12ee727aa48b" providerId="ADAL" clId="{6990BCBD-885B-41F7-95B7-F0DB4C944942}" dt="2021-01-27T19:06:32.845" v="16" actId="478"/>
          <ac:spMkLst>
            <pc:docMk/>
            <pc:sldMk cId="2546787256" sldId="16332"/>
            <ac:spMk id="11" creationId="{9D79A3BA-44F7-4138-A0A8-3A12506A5005}"/>
          </ac:spMkLst>
        </pc:spChg>
        <pc:picChg chg="del">
          <ac:chgData name="Marianne Vita" userId="35b1102d-d340-4a85-a709-12ee727aa48b" providerId="ADAL" clId="{6990BCBD-885B-41F7-95B7-F0DB4C944942}" dt="2021-01-27T19:06:33.874" v="17" actId="478"/>
          <ac:picMkLst>
            <pc:docMk/>
            <pc:sldMk cId="2546787256" sldId="16332"/>
            <ac:picMk id="25" creationId="{007C0E06-A025-6444-A897-359A6F2930CE}"/>
          </ac:picMkLst>
        </pc:picChg>
      </pc:sldChg>
      <pc:sldChg chg="add del">
        <pc:chgData name="Marianne Vita" userId="35b1102d-d340-4a85-a709-12ee727aa48b" providerId="ADAL" clId="{6990BCBD-885B-41F7-95B7-F0DB4C944942}" dt="2021-01-27T16:46:58.756" v="3" actId="47"/>
        <pc:sldMkLst>
          <pc:docMk/>
          <pc:sldMk cId="1465774420" sldId="16333"/>
        </pc:sldMkLst>
      </pc:sldChg>
      <pc:sldChg chg="del">
        <pc:chgData name="Marianne Vita" userId="35b1102d-d340-4a85-a709-12ee727aa48b" providerId="ADAL" clId="{6990BCBD-885B-41F7-95B7-F0DB4C944942}" dt="2021-01-27T16:46:38.887" v="0" actId="47"/>
        <pc:sldMkLst>
          <pc:docMk/>
          <pc:sldMk cId="1142919002" sldId="16334"/>
        </pc:sldMkLst>
      </pc:sldChg>
      <pc:sldChg chg="del">
        <pc:chgData name="Marianne Vita" userId="35b1102d-d340-4a85-a709-12ee727aa48b" providerId="ADAL" clId="{6990BCBD-885B-41F7-95B7-F0DB4C944942}" dt="2021-01-27T16:46:38.887" v="0" actId="47"/>
        <pc:sldMkLst>
          <pc:docMk/>
          <pc:sldMk cId="831160800" sldId="16335"/>
        </pc:sldMkLst>
      </pc:sldChg>
      <pc:sldChg chg="add del">
        <pc:chgData name="Marianne Vita" userId="35b1102d-d340-4a85-a709-12ee727aa48b" providerId="ADAL" clId="{6990BCBD-885B-41F7-95B7-F0DB4C944942}" dt="2021-01-27T16:46:58.756" v="3" actId="47"/>
        <pc:sldMkLst>
          <pc:docMk/>
          <pc:sldMk cId="3077882260" sldId="16336"/>
        </pc:sldMkLst>
      </pc:sldChg>
      <pc:sldChg chg="del">
        <pc:chgData name="Marianne Vita" userId="35b1102d-d340-4a85-a709-12ee727aa48b" providerId="ADAL" clId="{6990BCBD-885B-41F7-95B7-F0DB4C944942}" dt="2021-01-27T16:46:38.887" v="0" actId="47"/>
        <pc:sldMkLst>
          <pc:docMk/>
          <pc:sldMk cId="2328194455" sldId="16337"/>
        </pc:sldMkLst>
      </pc:sldChg>
      <pc:sldChg chg="del">
        <pc:chgData name="Marianne Vita" userId="35b1102d-d340-4a85-a709-12ee727aa48b" providerId="ADAL" clId="{6990BCBD-885B-41F7-95B7-F0DB4C944942}" dt="2021-01-27T16:46:38.887" v="0" actId="47"/>
        <pc:sldMkLst>
          <pc:docMk/>
          <pc:sldMk cId="3499967184" sldId="16338"/>
        </pc:sldMkLst>
      </pc:sldChg>
      <pc:sldChg chg="del">
        <pc:chgData name="Marianne Vita" userId="35b1102d-d340-4a85-a709-12ee727aa48b" providerId="ADAL" clId="{6990BCBD-885B-41F7-95B7-F0DB4C944942}" dt="2021-01-27T16:46:38.887" v="0" actId="47"/>
        <pc:sldMkLst>
          <pc:docMk/>
          <pc:sldMk cId="1181528762" sldId="16339"/>
        </pc:sldMkLst>
      </pc:sldChg>
      <pc:sldChg chg="delSp add del mod">
        <pc:chgData name="Marianne Vita" userId="35b1102d-d340-4a85-a709-12ee727aa48b" providerId="ADAL" clId="{6990BCBD-885B-41F7-95B7-F0DB4C944942}" dt="2021-01-27T19:06:36.931" v="18" actId="478"/>
        <pc:sldMkLst>
          <pc:docMk/>
          <pc:sldMk cId="4267621151" sldId="16340"/>
        </pc:sldMkLst>
        <pc:spChg chg="del">
          <ac:chgData name="Marianne Vita" userId="35b1102d-d340-4a85-a709-12ee727aa48b" providerId="ADAL" clId="{6990BCBD-885B-41F7-95B7-F0DB4C944942}" dt="2021-01-27T19:06:36.931" v="18" actId="478"/>
          <ac:spMkLst>
            <pc:docMk/>
            <pc:sldMk cId="4267621151" sldId="16340"/>
            <ac:spMk id="11" creationId="{9D79A3BA-44F7-4138-A0A8-3A12506A5005}"/>
          </ac:spMkLst>
        </pc:spChg>
        <pc:picChg chg="del">
          <ac:chgData name="Marianne Vita" userId="35b1102d-d340-4a85-a709-12ee727aa48b" providerId="ADAL" clId="{6990BCBD-885B-41F7-95B7-F0DB4C944942}" dt="2021-01-27T19:06:36.931" v="18" actId="478"/>
          <ac:picMkLst>
            <pc:docMk/>
            <pc:sldMk cId="4267621151" sldId="16340"/>
            <ac:picMk id="25" creationId="{007C0E06-A025-6444-A897-359A6F2930CE}"/>
          </ac:picMkLst>
        </pc:picChg>
      </pc:sldChg>
    </pc:docChg>
  </pc:docChgLst>
  <pc:docChgLst>
    <pc:chgData name="Reed Kiely" userId="768be38e-2fb5-40ce-925d-bd8e9d9e3c31" providerId="ADAL" clId="{048BDAEA-41FE-4A5D-A56A-6D014710D658}"/>
    <pc:docChg chg="custSel modSld">
      <pc:chgData name="Reed Kiely" userId="768be38e-2fb5-40ce-925d-bd8e9d9e3c31" providerId="ADAL" clId="{048BDAEA-41FE-4A5D-A56A-6D014710D658}" dt="2021-02-01T19:42:48.497" v="2" actId="167"/>
      <pc:docMkLst>
        <pc:docMk/>
      </pc:docMkLst>
      <pc:sldChg chg="addSp delSp modSp mod">
        <pc:chgData name="Reed Kiely" userId="768be38e-2fb5-40ce-925d-bd8e9d9e3c31" providerId="ADAL" clId="{048BDAEA-41FE-4A5D-A56A-6D014710D658}" dt="2021-02-01T19:42:48.497" v="2" actId="167"/>
        <pc:sldMkLst>
          <pc:docMk/>
          <pc:sldMk cId="1267121888" sldId="16338"/>
        </pc:sldMkLst>
        <pc:picChg chg="del">
          <ac:chgData name="Reed Kiely" userId="768be38e-2fb5-40ce-925d-bd8e9d9e3c31" providerId="ADAL" clId="{048BDAEA-41FE-4A5D-A56A-6D014710D658}" dt="2021-02-01T19:42:46.672" v="0" actId="478"/>
          <ac:picMkLst>
            <pc:docMk/>
            <pc:sldMk cId="1267121888" sldId="16338"/>
            <ac:picMk id="6" creationId="{954D476B-75F4-5B49-B22D-D114F8A419B0}"/>
          </ac:picMkLst>
        </pc:picChg>
        <pc:picChg chg="add mod ord">
          <ac:chgData name="Reed Kiely" userId="768be38e-2fb5-40ce-925d-bd8e9d9e3c31" providerId="ADAL" clId="{048BDAEA-41FE-4A5D-A56A-6D014710D658}" dt="2021-02-01T19:42:48.497" v="2" actId="167"/>
          <ac:picMkLst>
            <pc:docMk/>
            <pc:sldMk cId="1267121888" sldId="16338"/>
            <ac:picMk id="7" creationId="{ABFA089E-D0AC-4A59-8DB6-B2FBB7ACAAE3}"/>
          </ac:picMkLst>
        </pc:picChg>
      </pc:sldChg>
    </pc:docChg>
  </pc:docChgLst>
  <pc:docChgLst>
    <pc:chgData name="Marjory Duran" userId="eba5b1b0-e75f-410a-96d7-03aab38008db" providerId="ADAL" clId="{BAD6ACA4-D449-B849-AFF0-9D8A3FA427DF}"/>
    <pc:docChg chg="undo custSel addSld delSld modSld">
      <pc:chgData name="Marjory Duran" userId="eba5b1b0-e75f-410a-96d7-03aab38008db" providerId="ADAL" clId="{BAD6ACA4-D449-B849-AFF0-9D8A3FA427DF}" dt="2021-02-01T17:45:21.663" v="17"/>
      <pc:docMkLst>
        <pc:docMk/>
      </pc:docMkLst>
      <pc:sldChg chg="modSp del mod">
        <pc:chgData name="Marjory Duran" userId="eba5b1b0-e75f-410a-96d7-03aab38008db" providerId="ADAL" clId="{BAD6ACA4-D449-B849-AFF0-9D8A3FA427DF}" dt="2021-01-29T21:44:44.229" v="9" actId="2696"/>
        <pc:sldMkLst>
          <pc:docMk/>
          <pc:sldMk cId="2718728533" sldId="16313"/>
        </pc:sldMkLst>
        <pc:spChg chg="mod">
          <ac:chgData name="Marjory Duran" userId="eba5b1b0-e75f-410a-96d7-03aab38008db" providerId="ADAL" clId="{BAD6ACA4-D449-B849-AFF0-9D8A3FA427DF}" dt="2021-01-29T16:40:48.576" v="4" actId="1076"/>
          <ac:spMkLst>
            <pc:docMk/>
            <pc:sldMk cId="2718728533" sldId="16313"/>
            <ac:spMk id="9" creationId="{8B89BA15-EB2C-407A-A416-3BC45BAD01DD}"/>
          </ac:spMkLst>
        </pc:spChg>
      </pc:sldChg>
      <pc:sldChg chg="addSp delSp modSp add mod">
        <pc:chgData name="Marjory Duran" userId="eba5b1b0-e75f-410a-96d7-03aab38008db" providerId="ADAL" clId="{BAD6ACA4-D449-B849-AFF0-9D8A3FA427DF}" dt="2021-02-01T17:45:21.663" v="17"/>
        <pc:sldMkLst>
          <pc:docMk/>
          <pc:sldMk cId="1267121888" sldId="16338"/>
        </pc:sldMkLst>
        <pc:spChg chg="mod">
          <ac:chgData name="Marjory Duran" userId="eba5b1b0-e75f-410a-96d7-03aab38008db" providerId="ADAL" clId="{BAD6ACA4-D449-B849-AFF0-9D8A3FA427DF}" dt="2021-01-29T21:44:07.458" v="8" actId="14100"/>
          <ac:spMkLst>
            <pc:docMk/>
            <pc:sldMk cId="1267121888" sldId="16338"/>
            <ac:spMk id="13" creationId="{6F9FECE8-0926-3F48-8D48-4CEFF30BD4AA}"/>
          </ac:spMkLst>
        </pc:spChg>
        <pc:picChg chg="add del mod">
          <ac:chgData name="Marjory Duran" userId="eba5b1b0-e75f-410a-96d7-03aab38008db" providerId="ADAL" clId="{BAD6ACA4-D449-B849-AFF0-9D8A3FA427DF}" dt="2021-02-01T17:45:14.960" v="12"/>
          <ac:picMkLst>
            <pc:docMk/>
            <pc:sldMk cId="1267121888" sldId="16338"/>
            <ac:picMk id="7" creationId="{39FAA13E-B909-BE4C-A110-A659DE78C38E}"/>
          </ac:picMkLst>
        </pc:picChg>
        <pc:picChg chg="add del mod">
          <ac:chgData name="Marjory Duran" userId="eba5b1b0-e75f-410a-96d7-03aab38008db" providerId="ADAL" clId="{BAD6ACA4-D449-B849-AFF0-9D8A3FA427DF}" dt="2021-02-01T17:45:19.203" v="15"/>
          <ac:picMkLst>
            <pc:docMk/>
            <pc:sldMk cId="1267121888" sldId="16338"/>
            <ac:picMk id="8" creationId="{E7BC2896-26EF-1042-8F8C-17A0BD43F2A5}"/>
          </ac:picMkLst>
        </pc:picChg>
        <pc:picChg chg="add mod">
          <ac:chgData name="Marjory Duran" userId="eba5b1b0-e75f-410a-96d7-03aab38008db" providerId="ADAL" clId="{BAD6ACA4-D449-B849-AFF0-9D8A3FA427DF}" dt="2021-02-01T17:45:21.663" v="17"/>
          <ac:picMkLst>
            <pc:docMk/>
            <pc:sldMk cId="1267121888" sldId="16338"/>
            <ac:picMk id="9" creationId="{B8A45953-91DC-2640-9108-598A4F211A07}"/>
          </ac:picMkLst>
        </pc:picChg>
        <pc:picChg chg="add del">
          <ac:chgData name="Marjory Duran" userId="eba5b1b0-e75f-410a-96d7-03aab38008db" providerId="ADAL" clId="{BAD6ACA4-D449-B849-AFF0-9D8A3FA427DF}" dt="2021-02-01T17:45:20.895" v="16" actId="478"/>
          <ac:picMkLst>
            <pc:docMk/>
            <pc:sldMk cId="1267121888" sldId="16338"/>
            <ac:picMk id="14" creationId="{90BCF843-D6CC-E249-9354-CBA5E26E7F4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AB11F5-170A-4E00-B660-90E1B563DDF6}" type="datetimeFigureOut">
              <a:rPr lang="en-US" smtClean="0"/>
              <a:t>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25BE89-7CD8-4789-B572-2C95B8EB8385}" type="slidenum">
              <a:rPr lang="en-US" smtClean="0"/>
              <a:t>‹#›</a:t>
            </a:fld>
            <a:endParaRPr lang="en-US"/>
          </a:p>
        </p:txBody>
      </p:sp>
    </p:spTree>
    <p:extLst>
      <p:ext uri="{BB962C8B-B14F-4D97-AF65-F5344CB8AC3E}">
        <p14:creationId xmlns:p14="http://schemas.microsoft.com/office/powerpoint/2010/main" val="182763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EFDA2-DA3B-45C4-9881-AAB802FD2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D19276-CD67-4ED5-9894-F6C19F64E1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08C155-9903-4298-B546-08D3BCD9A7A6}"/>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C625921F-6703-4025-B56C-3604E0F14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E0C9F-E055-4A73-840F-66B4470967A6}"/>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673237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50572-B2E7-45BF-A530-ED80FFA1CD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60108D-7555-45C3-882D-146099B58C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CDCC81-302B-4E53-B2D7-0D4349EB998C}"/>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F028BF01-0556-4B84-BB52-DB8ACA1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C9799B-4412-4646-9A74-4A03F81B59A1}"/>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96483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00D18D-DEB8-46E1-A2A7-D7280C2AC0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E6BEBF-8C90-4278-938F-A843D99161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17F538-84BF-431C-A14C-FD8009806F29}"/>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D70CA09B-0AEA-43FF-85FB-C0ECE2D584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E23F3B-DAA9-4ED0-A652-A0FAD72C0F5A}"/>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1851143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7BC20-250D-4FE3-A39B-99DE0A9BB3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8C3B7B-808D-40D4-BB8C-8D83E9CC79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148594-3360-41B3-BAD8-B13804D9F568}"/>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85A7DCF0-1E1B-4BD7-B39F-0BC3C2C9C7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14A371-0FB4-42B1-83FD-E838472CDE1B}"/>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4181787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65B4C-5999-48B2-BC23-8120D97304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A6A16F-4A49-4E58-A9D2-268E3E1A58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A34025-A1E9-4840-A09F-04F3D48C7F2B}"/>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82A7EE84-0BDF-467C-9D63-34F3470BDE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BF89D8-EA20-460A-B957-B1C0EB0CE02D}"/>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134657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2380B-AC25-4BD1-B471-AE49981E2A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A4860D-A98C-45E8-9307-3343DCE6E2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F08DB9-1F46-4880-8BBC-B79D9EFFCF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4B12F2-D467-4E9D-94BA-91F338531415}"/>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E7EA1410-7D1E-4E69-85AD-98936C282A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22CFDD-0F1B-465D-BD48-8BBCC491EACF}"/>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4070176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C4467-904F-40A3-8661-6606810CA3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B6367B-537B-49CF-9601-1653172AC5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5E293-6FE9-4A9C-927F-557DF45CF0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ADA66B2-9560-4135-8FB7-1595A5D17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C2E639-B983-4107-AD97-42583AA2DF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0A78BC-3D15-4B12-B092-B92DBC1801BD}"/>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8" name="Footer Placeholder 7">
            <a:extLst>
              <a:ext uri="{FF2B5EF4-FFF2-40B4-BE49-F238E27FC236}">
                <a16:creationId xmlns:a16="http://schemas.microsoft.com/office/drawing/2014/main" id="{520DF00C-9952-42E5-AC4E-40B133479F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48F2D1-61C8-4381-BAE2-2285FE15919B}"/>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070340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DBA91-F39C-4849-83CC-FD197FF471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C252AD-593A-4EAA-B3C1-B2D52AB07634}"/>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4" name="Footer Placeholder 3">
            <a:extLst>
              <a:ext uri="{FF2B5EF4-FFF2-40B4-BE49-F238E27FC236}">
                <a16:creationId xmlns:a16="http://schemas.microsoft.com/office/drawing/2014/main" id="{9640EA42-1095-4E38-859F-F5EB61190C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270C13-A15F-4A5C-9588-DD73CBB3238A}"/>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65462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344304-901D-41B4-B430-E46C125AFE88}"/>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3" name="Footer Placeholder 2">
            <a:extLst>
              <a:ext uri="{FF2B5EF4-FFF2-40B4-BE49-F238E27FC236}">
                <a16:creationId xmlns:a16="http://schemas.microsoft.com/office/drawing/2014/main" id="{1596340F-1E40-4462-845F-801EA9D042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F3BF29-ACAD-4CAF-9105-2602E9C8BFC9}"/>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311218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65E18-B80F-4532-95DE-B4266E68EE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6F7BCA2-BBC0-4414-9499-FCDFD72F26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81175B-E6D2-4175-8A0A-982660A12D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E415D5-83C4-4F36-B968-FDB2EB489696}"/>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A2FCC426-0AE8-4D9B-B784-D73D7189F9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EBA3F7-2320-404A-BDE7-19F7E02C5344}"/>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195891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002A0-E291-4521-97FF-8EE180BAF2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4D9027-0B4A-4956-8B06-34E50E8206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72C977-B7DD-44EA-A076-00544CA699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E6822E-850B-45A0-BFFA-B540DFDFDFDE}"/>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9C5BF479-126E-432D-A8BC-B48AD0F69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0A9CE1-F0B2-4869-AA11-9D6962574C99}"/>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474426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98BB5F-9BA9-4421-9B54-7FAC1113FA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DDE079-6407-486E-8E8D-AA2F7674F1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7D33DF-29A4-480C-98BD-68CBDB8B4D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1613B878-96F2-45E5-8927-8C6E5E4F13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A65129B-5CFB-4E21-9CD4-7C75B2F866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9A191-FCB7-4DA1-B804-85EB13AE828B}" type="slidenum">
              <a:rPr lang="en-US" smtClean="0"/>
              <a:t>‹#›</a:t>
            </a:fld>
            <a:endParaRPr lang="en-US"/>
          </a:p>
        </p:txBody>
      </p:sp>
    </p:spTree>
    <p:extLst>
      <p:ext uri="{BB962C8B-B14F-4D97-AF65-F5344CB8AC3E}">
        <p14:creationId xmlns:p14="http://schemas.microsoft.com/office/powerpoint/2010/main" val="4040950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thevab.com/insight/halo-effect" TargetMode="External"/><Relationship Id="rId2" Type="http://schemas.openxmlformats.org/officeDocument/2006/relationships/hyperlink" Target="https://www.effectv.com/?utm_source=google&amp;utm_medium=cpc&amp;utm_campaign=Effectv_BR_Exact_National&amp;utm_content=Effectv&amp;utm_term=effectv-43700049191437765&amp;gclid=CjwKCAiAu8SABhAxEiwAsodSZBxKpgEKzaU_BU_e9RA_1M3m4S4Nq9LGl6hlhTpqhKyZyqgn51HKhhoCW5cQAvD_BwE&amp;gclsrc=aw.ds" TargetMode="Externa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Background pattern&#10;&#10;Description automatically generated">
            <a:extLst>
              <a:ext uri="{FF2B5EF4-FFF2-40B4-BE49-F238E27FC236}">
                <a16:creationId xmlns:a16="http://schemas.microsoft.com/office/drawing/2014/main" id="{ABFA089E-D0AC-4A59-8DB6-B2FBB7ACAAE3}"/>
              </a:ext>
            </a:extLst>
          </p:cNvPr>
          <p:cNvPicPr>
            <a:picLocks noChangeAspect="1"/>
          </p:cNvPicPr>
          <p:nvPr/>
        </p:nvPicPr>
        <p:blipFill rotWithShape="1">
          <a:blip r:embed="rId2">
            <a:extLst>
              <a:ext uri="{28A0092B-C50C-407E-A947-70E740481C1C}">
                <a14:useLocalDpi xmlns:a14="http://schemas.microsoft.com/office/drawing/2010/main" val="0"/>
              </a:ext>
            </a:extLst>
          </a:blip>
          <a:srcRect l="-251" t="33255" r="251" b="23170"/>
          <a:stretch/>
        </p:blipFill>
        <p:spPr>
          <a:xfrm>
            <a:off x="-60569" y="0"/>
            <a:ext cx="12313138" cy="6858000"/>
          </a:xfrm>
          <a:prstGeom prst="rect">
            <a:avLst/>
          </a:prstGeom>
        </p:spPr>
      </p:pic>
      <p:pic>
        <p:nvPicPr>
          <p:cNvPr id="12" name="Picture 11">
            <a:extLst>
              <a:ext uri="{FF2B5EF4-FFF2-40B4-BE49-F238E27FC236}">
                <a16:creationId xmlns:a16="http://schemas.microsoft.com/office/drawing/2014/main" id="{27FF999D-CAE7-6C46-B074-143ACCE6C477}"/>
              </a:ext>
            </a:extLst>
          </p:cNvPr>
          <p:cNvPicPr>
            <a:picLocks noChangeAspect="1"/>
          </p:cNvPicPr>
          <p:nvPr/>
        </p:nvPicPr>
        <p:blipFill>
          <a:blip r:embed="rId3"/>
          <a:stretch>
            <a:fillRect/>
          </a:stretch>
        </p:blipFill>
        <p:spPr>
          <a:xfrm>
            <a:off x="4492243" y="5704798"/>
            <a:ext cx="3207513" cy="783230"/>
          </a:xfrm>
          <a:prstGeom prst="rect">
            <a:avLst/>
          </a:prstGeom>
        </p:spPr>
      </p:pic>
      <p:sp>
        <p:nvSpPr>
          <p:cNvPr id="13" name="TextBox 12">
            <a:extLst>
              <a:ext uri="{FF2B5EF4-FFF2-40B4-BE49-F238E27FC236}">
                <a16:creationId xmlns:a16="http://schemas.microsoft.com/office/drawing/2014/main" id="{6F9FECE8-0926-3F48-8D48-4CEFF30BD4AA}"/>
              </a:ext>
            </a:extLst>
          </p:cNvPr>
          <p:cNvSpPr txBox="1"/>
          <p:nvPr/>
        </p:nvSpPr>
        <p:spPr>
          <a:xfrm>
            <a:off x="525213" y="2246656"/>
            <a:ext cx="8691523" cy="276998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accent2">
                  <a:lumMod val="75000"/>
                </a:schemeClr>
              </a:solidFill>
              <a:effectLst/>
              <a:uLnTx/>
              <a:uFillTx/>
              <a:latin typeface="Helvetica" pitchFamily="2" charset="0"/>
              <a:ea typeface="+mn-ea"/>
              <a:cs typeface="+mn-cs"/>
            </a:endParaRPr>
          </a:p>
          <a:p>
            <a:r>
              <a:rPr lang="en-US" sz="3200" dirty="0">
                <a:solidFill>
                  <a:schemeClr val="bg1"/>
                </a:solidFill>
                <a:latin typeface="Poppins" pitchFamily="2" charset="77"/>
                <a:ea typeface="Times New Roman" panose="02020603050405020304" pitchFamily="18" charset="0"/>
                <a:cs typeface="Poppins" pitchFamily="2" charset="77"/>
              </a:rPr>
              <a:t>Answering Marketers’ Questions:</a:t>
            </a:r>
          </a:p>
          <a:p>
            <a:pPr lvl="0">
              <a:defRPr/>
            </a:pPr>
            <a:endParaRPr lang="en-US" sz="3200" b="1" i="1" dirty="0">
              <a:solidFill>
                <a:schemeClr val="bg1"/>
              </a:solidFill>
              <a:latin typeface="Poppins" pitchFamily="2" charset="77"/>
              <a:cs typeface="Poppins" pitchFamily="2" charset="77"/>
            </a:endParaRPr>
          </a:p>
          <a:p>
            <a:pPr marR="0" lvl="0">
              <a:spcBef>
                <a:spcPts val="0"/>
              </a:spcBef>
              <a:spcAft>
                <a:spcPts val="0"/>
              </a:spcAft>
            </a:pPr>
            <a:r>
              <a:rPr lang="en-US" sz="2800" i="1" dirty="0">
                <a:solidFill>
                  <a:schemeClr val="bg1"/>
                </a:solidFill>
                <a:latin typeface="Poppins" pitchFamily="2" charset="77"/>
                <a:ea typeface="Times New Roman" panose="02020603050405020304" pitchFamily="18" charset="0"/>
                <a:cs typeface="Poppins" pitchFamily="2" charset="77"/>
              </a:rPr>
              <a:t>How should I think about my TV investment? Is there a strategy that is proven to generate better outcomes?</a:t>
            </a:r>
            <a:endParaRPr lang="en-US" sz="2800" i="1" dirty="0">
              <a:solidFill>
                <a:schemeClr val="bg1"/>
              </a:solidFill>
              <a:latin typeface="Poppins" pitchFamily="2" charset="77"/>
              <a:ea typeface="Calibri" panose="020F0502020204030204" pitchFamily="34" charset="0"/>
              <a:cs typeface="Poppins" pitchFamily="2" charset="77"/>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600" b="0" i="1" u="none" strike="noStrike" kern="1200" cap="none" spc="0" normalizeH="0" baseline="0" noProof="0" dirty="0">
              <a:ln>
                <a:noFill/>
              </a:ln>
              <a:solidFill>
                <a:schemeClr val="bg1"/>
              </a:solidFill>
              <a:effectLst/>
              <a:uLnTx/>
              <a:uFillTx/>
              <a:ea typeface="+mn-ea"/>
              <a:cs typeface="+mn-cs"/>
            </a:endParaRPr>
          </a:p>
        </p:txBody>
      </p:sp>
      <p:pic>
        <p:nvPicPr>
          <p:cNvPr id="9" name="Picture 8">
            <a:extLst>
              <a:ext uri="{FF2B5EF4-FFF2-40B4-BE49-F238E27FC236}">
                <a16:creationId xmlns:a16="http://schemas.microsoft.com/office/drawing/2014/main" id="{B8A45953-91DC-2640-9108-598A4F211A07}"/>
              </a:ext>
            </a:extLst>
          </p:cNvPr>
          <p:cNvPicPr>
            <a:picLocks noChangeAspect="1"/>
          </p:cNvPicPr>
          <p:nvPr/>
        </p:nvPicPr>
        <p:blipFill>
          <a:blip r:embed="rId4"/>
          <a:stretch>
            <a:fillRect/>
          </a:stretch>
        </p:blipFill>
        <p:spPr>
          <a:xfrm>
            <a:off x="492760" y="324658"/>
            <a:ext cx="11176000" cy="1295400"/>
          </a:xfrm>
          <a:prstGeom prst="rect">
            <a:avLst/>
          </a:prstGeom>
        </p:spPr>
      </p:pic>
    </p:spTree>
    <p:extLst>
      <p:ext uri="{BB962C8B-B14F-4D97-AF65-F5344CB8AC3E}">
        <p14:creationId xmlns:p14="http://schemas.microsoft.com/office/powerpoint/2010/main" val="1267121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00C90F-32F2-4ED2-9CE3-1A987802A73A}"/>
              </a:ext>
            </a:extLst>
          </p:cNvPr>
          <p:cNvSpPr/>
          <p:nvPr/>
        </p:nvSpPr>
        <p:spPr>
          <a:xfrm>
            <a:off x="0" y="0"/>
            <a:ext cx="4219575" cy="68691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algn="ctr">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Calibri" panose="020F0502020204030204" pitchFamily="34" charset="0"/>
              </a:rPr>
              <a:t>Younger brands are investing more aggressively, prioritizing continuity and expanding their customer base, thus posing a challenge to category incumbents.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sz="3200" dirty="0"/>
          </a:p>
        </p:txBody>
      </p:sp>
      <p:sp>
        <p:nvSpPr>
          <p:cNvPr id="9" name="Rectangle 8">
            <a:extLst>
              <a:ext uri="{FF2B5EF4-FFF2-40B4-BE49-F238E27FC236}">
                <a16:creationId xmlns:a16="http://schemas.microsoft.com/office/drawing/2014/main" id="{B03E04A7-B551-462A-BC4E-3156488723A9}"/>
              </a:ext>
            </a:extLst>
          </p:cNvPr>
          <p:cNvSpPr/>
          <p:nvPr/>
        </p:nvSpPr>
        <p:spPr>
          <a:xfrm>
            <a:off x="4414836" y="303672"/>
            <a:ext cx="7448550" cy="4627934"/>
          </a:xfrm>
          <a:prstGeom prst="rect">
            <a:avLst/>
          </a:prstGeom>
          <a:noFill/>
        </p:spPr>
        <p:txBody>
          <a:bodyPr wrap="square" rtlCol="0" anchor="t">
            <a:spAutoFit/>
          </a:bodyPr>
          <a:lstStyle/>
          <a:p>
            <a:pPr lvl="0">
              <a:defRPr/>
            </a:pPr>
            <a:endParaRPr lang="en-US" dirty="0"/>
          </a:p>
          <a:p>
            <a:pPr lvl="0">
              <a:defRPr/>
            </a:pPr>
            <a:r>
              <a:rPr lang="en-US" sz="2000" b="1" dirty="0">
                <a:latin typeface="Calibri" panose="020F0502020204030204" pitchFamily="34" charset="0"/>
                <a:ea typeface="Calibri" panose="020F0502020204030204" pitchFamily="34" charset="0"/>
                <a:cs typeface="Calibri" panose="020F0502020204030204" pitchFamily="34" charset="0"/>
              </a:rPr>
              <a:t>A common theme we observed between DTC and non-DTC brands is the aggressiveness with which younger brands entered the TV marketplace.</a:t>
            </a:r>
            <a:endParaRPr kumimoji="0" lang="en-US" sz="2000" b="0" i="0" u="none" strike="noStrike" kern="1200" cap="none" spc="0" normalizeH="0" baseline="0" noProof="0" dirty="0">
              <a:ln>
                <a:noFill/>
              </a:ln>
              <a:solidFill>
                <a:srgbClr val="1F1A62"/>
              </a:solidFill>
              <a:effectLst/>
              <a:uLnTx/>
              <a:uFillTx/>
              <a:ea typeface="+mn-ea"/>
              <a:cs typeface="Helvetica"/>
            </a:endParaRPr>
          </a:p>
          <a:p>
            <a:pPr lvl="0">
              <a:defRPr/>
            </a:pPr>
            <a:endParaRPr kumimoji="0" lang="en-US" b="0" i="0" u="none" strike="noStrike" kern="1200" cap="none" spc="0" normalizeH="0" baseline="0" noProof="0" dirty="0">
              <a:ln>
                <a:noFill/>
              </a:ln>
              <a:solidFill>
                <a:srgbClr val="1F1A62"/>
              </a:solidFill>
              <a:effectLst/>
              <a:uLnTx/>
              <a:uFillTx/>
              <a:ea typeface="+mn-ea"/>
              <a:cs typeface="Helvetica"/>
            </a:endParaRPr>
          </a:p>
          <a:p>
            <a:pPr marL="0" marR="0">
              <a:lnSpc>
                <a:spcPct val="107000"/>
              </a:lnSpc>
              <a:spcBef>
                <a:spcPts val="0"/>
              </a:spcBef>
              <a:spcAft>
                <a:spcPts val="800"/>
              </a:spcAft>
            </a:pPr>
            <a:endParaRPr lang="en-US" dirty="0"/>
          </a:p>
          <a:p>
            <a:pPr>
              <a:lnSpc>
                <a:spcPct val="107000"/>
              </a:lnSpc>
              <a:spcAft>
                <a:spcPts val="800"/>
              </a:spcAft>
            </a:pPr>
            <a:r>
              <a:rPr lang="en-US" dirty="0"/>
              <a:t>Building brand recognition and establishing legitimacy are crucial for younger brands who may have less awareness prior to their TV campaign launch. </a:t>
            </a:r>
          </a:p>
          <a:p>
            <a:pPr>
              <a:lnSpc>
                <a:spcPct val="107000"/>
              </a:lnSpc>
              <a:spcAft>
                <a:spcPts val="800"/>
              </a:spcAft>
            </a:pPr>
            <a:r>
              <a:rPr lang="en-US" dirty="0"/>
              <a:t>As a result, to challenge the incumbents and establish themselves in a new category, today’s younger brands are spending more aggressively and advertising more consistently. In doing so, they are </a:t>
            </a:r>
            <a:r>
              <a:rPr lang="en-US" sz="1800" dirty="0">
                <a:effectLst/>
                <a:latin typeface="Calibri" panose="020F0502020204030204" pitchFamily="34" charset="0"/>
                <a:ea typeface="Calibri" panose="020F0502020204030204" pitchFamily="34" charset="0"/>
                <a:cs typeface="Calibri" panose="020F0502020204030204" pitchFamily="34" charset="0"/>
              </a:rPr>
              <a:t>increasing their share of voice and, in turn, driving greater market share.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lvl="0">
              <a:defRPr/>
            </a:pPr>
            <a:endParaRPr kumimoji="0" lang="en-US" b="0" i="0" u="none" strike="noStrike" kern="1200" cap="none" spc="0" normalizeH="0" baseline="0" noProof="0" dirty="0">
              <a:ln>
                <a:noFill/>
              </a:ln>
              <a:solidFill>
                <a:srgbClr val="1F1A62"/>
              </a:solidFill>
              <a:effectLst/>
              <a:uLnTx/>
              <a:uFillTx/>
              <a:ea typeface="+mn-ea"/>
              <a:cs typeface="Helvetica"/>
            </a:endParaRPr>
          </a:p>
        </p:txBody>
      </p:sp>
    </p:spTree>
    <p:extLst>
      <p:ext uri="{BB962C8B-B14F-4D97-AF65-F5344CB8AC3E}">
        <p14:creationId xmlns:p14="http://schemas.microsoft.com/office/powerpoint/2010/main" val="4084078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E21CDC6F-49B9-4137-993B-7CF9D6C57605}"/>
              </a:ext>
            </a:extLst>
          </p:cNvPr>
          <p:cNvSpPr txBox="1"/>
          <p:nvPr/>
        </p:nvSpPr>
        <p:spPr>
          <a:xfrm>
            <a:off x="360765" y="359792"/>
            <a:ext cx="11535960" cy="1200329"/>
          </a:xfrm>
          <a:prstGeom prst="rect">
            <a:avLst/>
          </a:prstGeom>
          <a:noFill/>
        </p:spPr>
        <p:txBody>
          <a:bodyPr wrap="square">
            <a:spAutoFit/>
          </a:bodyPr>
          <a:lstStyle/>
          <a:p>
            <a:r>
              <a:rPr lang="en-US" dirty="0"/>
              <a:t>Younger DTC brands spent significantly more, on average, than brands four years old and older. In addition to spending more in total during their TV campaigns, younger DTC brands also spent between 33% - 36% more than older brands in </a:t>
            </a:r>
            <a:r>
              <a:rPr lang="en-US" i="1" dirty="0"/>
              <a:t>each month </a:t>
            </a:r>
            <a:r>
              <a:rPr lang="en-US" dirty="0"/>
              <a:t>they were active on TV. They also had a consistent presence, i.e. more active months, during the four-year measurement period as they worked to establish top-of-mind consumer awareness.</a:t>
            </a:r>
          </a:p>
        </p:txBody>
      </p:sp>
      <p:sp>
        <p:nvSpPr>
          <p:cNvPr id="8" name="Rectangle 7">
            <a:extLst>
              <a:ext uri="{FF2B5EF4-FFF2-40B4-BE49-F238E27FC236}">
                <a16:creationId xmlns:a16="http://schemas.microsoft.com/office/drawing/2014/main" id="{D6A63C30-7690-44BE-A953-213A4676FE13}"/>
              </a:ext>
            </a:extLst>
          </p:cNvPr>
          <p:cNvSpPr/>
          <p:nvPr/>
        </p:nvSpPr>
        <p:spPr>
          <a:xfrm>
            <a:off x="4071938" y="2813714"/>
            <a:ext cx="7112647" cy="26418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3">
            <a:extLst>
              <a:ext uri="{FF2B5EF4-FFF2-40B4-BE49-F238E27FC236}">
                <a16:creationId xmlns:a16="http://schemas.microsoft.com/office/drawing/2014/main" id="{8E631A35-9829-4146-82C8-81F0CD12E770}"/>
              </a:ext>
            </a:extLst>
          </p:cNvPr>
          <p:cNvSpPr txBox="1">
            <a:spLocks/>
          </p:cNvSpPr>
          <p:nvPr/>
        </p:nvSpPr>
        <p:spPr>
          <a:xfrm>
            <a:off x="546751" y="6092716"/>
            <a:ext cx="10572750" cy="35006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Source: VAB analysis of Nielsen Ad Intel data, TV spend (national cable TV, national broadcast TV, Spanish language broadcast TV, Spanish language cable TV, spot TV, syndicated TV), Jun ‘16 – Jun ’20 (calendar months). VAB analysis of </a:t>
            </a:r>
            <a:r>
              <a:rPr kumimoji="0" lang="en-US" sz="800" b="0" i="0" u="none" strike="noStrike" kern="1200" cap="none" spc="0" normalizeH="0" baseline="0" noProof="0" dirty="0" err="1">
                <a:ln>
                  <a:noFill/>
                </a:ln>
                <a:solidFill>
                  <a:srgbClr val="1F1A62"/>
                </a:solidFill>
                <a:effectLst/>
                <a:uLnTx/>
                <a:uFillTx/>
                <a:latin typeface="Helvetica" pitchFamily="2" charset="0"/>
                <a:ea typeface="+mn-ea"/>
                <a:cs typeface="+mn-cs"/>
              </a:rPr>
              <a:t>Comscore</a:t>
            </a: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 </a:t>
            </a:r>
            <a:r>
              <a:rPr kumimoji="0" lang="en-US" sz="800" b="0" i="0" u="none" strike="noStrike" kern="1200" cap="none" spc="0" normalizeH="0" baseline="0" noProof="0" dirty="0" err="1">
                <a:ln>
                  <a:noFill/>
                </a:ln>
                <a:solidFill>
                  <a:srgbClr val="1F1A62"/>
                </a:solidFill>
                <a:effectLst/>
                <a:uLnTx/>
                <a:uFillTx/>
                <a:latin typeface="Helvetica" pitchFamily="2" charset="0"/>
                <a:ea typeface="+mn-ea"/>
                <a:cs typeface="+mn-cs"/>
              </a:rPr>
              <a:t>mediametrix</a:t>
            </a: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 multiplatform (desktop + mobile) media trend data; P18+, Jun ’16 – Jun ‘20 (calendar months).</a:t>
            </a:r>
          </a:p>
        </p:txBody>
      </p:sp>
      <p:sp>
        <p:nvSpPr>
          <p:cNvPr id="12" name="TextBox 11">
            <a:extLst>
              <a:ext uri="{FF2B5EF4-FFF2-40B4-BE49-F238E27FC236}">
                <a16:creationId xmlns:a16="http://schemas.microsoft.com/office/drawing/2014/main" id="{C50AFF2A-9A7A-4EF7-89E9-E8C3F4B40522}"/>
              </a:ext>
            </a:extLst>
          </p:cNvPr>
          <p:cNvSpPr txBox="1"/>
          <p:nvPr/>
        </p:nvSpPr>
        <p:spPr>
          <a:xfrm>
            <a:off x="290512" y="3778265"/>
            <a:ext cx="32099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Average Total TV Spend:</a:t>
            </a:r>
          </a:p>
        </p:txBody>
      </p:sp>
      <p:sp>
        <p:nvSpPr>
          <p:cNvPr id="13" name="TextBox 12">
            <a:extLst>
              <a:ext uri="{FF2B5EF4-FFF2-40B4-BE49-F238E27FC236}">
                <a16:creationId xmlns:a16="http://schemas.microsoft.com/office/drawing/2014/main" id="{7A222637-2587-445B-AB8D-9233AEC1CE16}"/>
              </a:ext>
            </a:extLst>
          </p:cNvPr>
          <p:cNvSpPr txBox="1"/>
          <p:nvPr/>
        </p:nvSpPr>
        <p:spPr>
          <a:xfrm>
            <a:off x="176212" y="5158032"/>
            <a:ext cx="33242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Average # of Active TV Months:</a:t>
            </a:r>
          </a:p>
        </p:txBody>
      </p:sp>
      <p:sp>
        <p:nvSpPr>
          <p:cNvPr id="14" name="TextBox 13">
            <a:extLst>
              <a:ext uri="{FF2B5EF4-FFF2-40B4-BE49-F238E27FC236}">
                <a16:creationId xmlns:a16="http://schemas.microsoft.com/office/drawing/2014/main" id="{C4C58E0D-0AA3-4EA3-82C1-FBB81DD76BD0}"/>
              </a:ext>
            </a:extLst>
          </p:cNvPr>
          <p:cNvSpPr txBox="1"/>
          <p:nvPr/>
        </p:nvSpPr>
        <p:spPr>
          <a:xfrm>
            <a:off x="4071937" y="2813714"/>
            <a:ext cx="2184953" cy="2893100"/>
          </a:xfrm>
          <a:prstGeom prst="rect">
            <a:avLst/>
          </a:prstGeom>
          <a:solidFill>
            <a:schemeClr val="bg1"/>
          </a:solidFill>
          <a:ln w="57150">
            <a:solidFill>
              <a:srgbClr val="E84A99"/>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Three Years Old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or Younger</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p:txBody>
      </p:sp>
      <p:sp>
        <p:nvSpPr>
          <p:cNvPr id="16" name="TextBox 15">
            <a:extLst>
              <a:ext uri="{FF2B5EF4-FFF2-40B4-BE49-F238E27FC236}">
                <a16:creationId xmlns:a16="http://schemas.microsoft.com/office/drawing/2014/main" id="{F46A46AE-9930-4E73-9166-B22F4C027935}"/>
              </a:ext>
            </a:extLst>
          </p:cNvPr>
          <p:cNvSpPr txBox="1"/>
          <p:nvPr/>
        </p:nvSpPr>
        <p:spPr>
          <a:xfrm>
            <a:off x="6777038" y="2813714"/>
            <a:ext cx="2184954" cy="2893100"/>
          </a:xfrm>
          <a:prstGeom prst="rect">
            <a:avLst/>
          </a:prstGeom>
          <a:solidFill>
            <a:schemeClr val="bg1"/>
          </a:solidFill>
          <a:ln>
            <a:solidFill>
              <a:srgbClr val="1B1464"/>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Between Four – Seven </a:t>
            </a:r>
            <a:r>
              <a:rPr kumimoji="0" lang="en-US" sz="1400" b="1" i="0" u="sng"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Years Old</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p:txBody>
      </p:sp>
      <p:sp>
        <p:nvSpPr>
          <p:cNvPr id="19" name="TextBox 18">
            <a:extLst>
              <a:ext uri="{FF2B5EF4-FFF2-40B4-BE49-F238E27FC236}">
                <a16:creationId xmlns:a16="http://schemas.microsoft.com/office/drawing/2014/main" id="{4BBA5ECD-C757-40E2-9BD3-1364C562972B}"/>
              </a:ext>
            </a:extLst>
          </p:cNvPr>
          <p:cNvSpPr txBox="1"/>
          <p:nvPr/>
        </p:nvSpPr>
        <p:spPr>
          <a:xfrm>
            <a:off x="9477130" y="2813714"/>
            <a:ext cx="2184952" cy="2893100"/>
          </a:xfrm>
          <a:prstGeom prst="rect">
            <a:avLst/>
          </a:prstGeom>
          <a:solidFill>
            <a:schemeClr val="bg1"/>
          </a:solidFill>
          <a:ln>
            <a:solidFill>
              <a:srgbClr val="1B1464"/>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Eight Years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or Older</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400" b="1">
              <a:solidFill>
                <a:srgbClr val="1F1A62"/>
              </a:solidFill>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FFC463F8-C32E-4472-A383-F0D75F512C99}"/>
              </a:ext>
            </a:extLst>
          </p:cNvPr>
          <p:cNvSpPr txBox="1"/>
          <p:nvPr/>
        </p:nvSpPr>
        <p:spPr>
          <a:xfrm>
            <a:off x="4770355" y="5158032"/>
            <a:ext cx="876300"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srgbClr val="E84A99"/>
                </a:solidFill>
                <a:effectLst/>
                <a:uLnTx/>
                <a:uFillTx/>
                <a:latin typeface="Helvetica" pitchFamily="2" charset="0"/>
                <a:ea typeface="Open Sans" panose="020B0606030504020204" pitchFamily="34" charset="0"/>
                <a:cs typeface="Open Sans" panose="020B0606030504020204" pitchFamily="34" charset="0"/>
              </a:rPr>
              <a:t>18</a:t>
            </a:r>
          </a:p>
        </p:txBody>
      </p:sp>
      <p:sp>
        <p:nvSpPr>
          <p:cNvPr id="21" name="TextBox 20">
            <a:extLst>
              <a:ext uri="{FF2B5EF4-FFF2-40B4-BE49-F238E27FC236}">
                <a16:creationId xmlns:a16="http://schemas.microsoft.com/office/drawing/2014/main" id="{0D6E0B8E-C87C-4514-BD61-D556B4B64285}"/>
              </a:ext>
            </a:extLst>
          </p:cNvPr>
          <p:cNvSpPr txBox="1"/>
          <p:nvPr/>
        </p:nvSpPr>
        <p:spPr>
          <a:xfrm>
            <a:off x="7392471" y="5158032"/>
            <a:ext cx="9620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14</a:t>
            </a:r>
          </a:p>
        </p:txBody>
      </p:sp>
      <p:sp>
        <p:nvSpPr>
          <p:cNvPr id="22" name="TextBox 21">
            <a:extLst>
              <a:ext uri="{FF2B5EF4-FFF2-40B4-BE49-F238E27FC236}">
                <a16:creationId xmlns:a16="http://schemas.microsoft.com/office/drawing/2014/main" id="{D8AE4E87-C0B7-41A8-AA8A-800394AC3D18}"/>
              </a:ext>
            </a:extLst>
          </p:cNvPr>
          <p:cNvSpPr txBox="1"/>
          <p:nvPr/>
        </p:nvSpPr>
        <p:spPr>
          <a:xfrm>
            <a:off x="10214018" y="5158032"/>
            <a:ext cx="876300"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13</a:t>
            </a:r>
          </a:p>
        </p:txBody>
      </p:sp>
      <p:sp>
        <p:nvSpPr>
          <p:cNvPr id="23" name="TextBox 22">
            <a:extLst>
              <a:ext uri="{FF2B5EF4-FFF2-40B4-BE49-F238E27FC236}">
                <a16:creationId xmlns:a16="http://schemas.microsoft.com/office/drawing/2014/main" id="{D3E051C7-34EC-4B89-B6E2-AE202E0311E9}"/>
              </a:ext>
            </a:extLst>
          </p:cNvPr>
          <p:cNvSpPr txBox="1"/>
          <p:nvPr/>
        </p:nvSpPr>
        <p:spPr>
          <a:xfrm>
            <a:off x="4329872" y="3749690"/>
            <a:ext cx="1316783"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E84A99"/>
                </a:solidFill>
                <a:effectLst/>
                <a:uLnTx/>
                <a:uFillTx/>
                <a:latin typeface="Helvetica" pitchFamily="2" charset="0"/>
                <a:ea typeface="Open Sans" panose="020B0606030504020204" pitchFamily="34" charset="0"/>
                <a:cs typeface="Open Sans" panose="020B0606030504020204" pitchFamily="34" charset="0"/>
              </a:rPr>
              <a:t>$31.3 MM</a:t>
            </a:r>
          </a:p>
        </p:txBody>
      </p:sp>
      <p:sp>
        <p:nvSpPr>
          <p:cNvPr id="24" name="TextBox 23">
            <a:extLst>
              <a:ext uri="{FF2B5EF4-FFF2-40B4-BE49-F238E27FC236}">
                <a16:creationId xmlns:a16="http://schemas.microsoft.com/office/drawing/2014/main" id="{CE4F16D0-5383-4C8E-B6F6-BF8E84FECDBD}"/>
              </a:ext>
            </a:extLst>
          </p:cNvPr>
          <p:cNvSpPr txBox="1"/>
          <p:nvPr/>
        </p:nvSpPr>
        <p:spPr>
          <a:xfrm>
            <a:off x="7037713" y="3749690"/>
            <a:ext cx="1316783"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$22.8 MM</a:t>
            </a:r>
          </a:p>
        </p:txBody>
      </p:sp>
      <p:sp>
        <p:nvSpPr>
          <p:cNvPr id="26" name="TextBox 25">
            <a:extLst>
              <a:ext uri="{FF2B5EF4-FFF2-40B4-BE49-F238E27FC236}">
                <a16:creationId xmlns:a16="http://schemas.microsoft.com/office/drawing/2014/main" id="{7A934A49-4118-4DA4-997C-EE401AD0CB5F}"/>
              </a:ext>
            </a:extLst>
          </p:cNvPr>
          <p:cNvSpPr txBox="1"/>
          <p:nvPr/>
        </p:nvSpPr>
        <p:spPr>
          <a:xfrm>
            <a:off x="9747295" y="3749690"/>
            <a:ext cx="1343024"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$21.0 MM</a:t>
            </a:r>
          </a:p>
        </p:txBody>
      </p:sp>
      <p:sp>
        <p:nvSpPr>
          <p:cNvPr id="27" name="TextBox 26">
            <a:extLst>
              <a:ext uri="{FF2B5EF4-FFF2-40B4-BE49-F238E27FC236}">
                <a16:creationId xmlns:a16="http://schemas.microsoft.com/office/drawing/2014/main" id="{1E5C2B01-2465-4D82-9B99-3B4450B378E0}"/>
              </a:ext>
            </a:extLst>
          </p:cNvPr>
          <p:cNvSpPr txBox="1"/>
          <p:nvPr/>
        </p:nvSpPr>
        <p:spPr>
          <a:xfrm>
            <a:off x="290512" y="4350544"/>
            <a:ext cx="3209925" cy="584775"/>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Average Monthly TV Spend (‘When On TV’):</a:t>
            </a:r>
          </a:p>
        </p:txBody>
      </p:sp>
      <p:sp>
        <p:nvSpPr>
          <p:cNvPr id="28" name="TextBox 27">
            <a:extLst>
              <a:ext uri="{FF2B5EF4-FFF2-40B4-BE49-F238E27FC236}">
                <a16:creationId xmlns:a16="http://schemas.microsoft.com/office/drawing/2014/main" id="{7DD361C1-F068-4E1E-BB5E-7AD591923648}"/>
              </a:ext>
            </a:extLst>
          </p:cNvPr>
          <p:cNvSpPr txBox="1"/>
          <p:nvPr/>
        </p:nvSpPr>
        <p:spPr>
          <a:xfrm>
            <a:off x="4447209" y="4443851"/>
            <a:ext cx="1199446"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E84A99"/>
                </a:solidFill>
                <a:effectLst/>
                <a:uLnTx/>
                <a:uFillTx/>
                <a:latin typeface="Helvetica" pitchFamily="2" charset="0"/>
                <a:ea typeface="Open Sans" panose="020B0606030504020204" pitchFamily="34" charset="0"/>
                <a:cs typeface="Open Sans" panose="020B0606030504020204" pitchFamily="34" charset="0"/>
              </a:rPr>
              <a:t>$1.8 MM</a:t>
            </a:r>
          </a:p>
        </p:txBody>
      </p:sp>
      <p:sp>
        <p:nvSpPr>
          <p:cNvPr id="29" name="TextBox 28">
            <a:extLst>
              <a:ext uri="{FF2B5EF4-FFF2-40B4-BE49-F238E27FC236}">
                <a16:creationId xmlns:a16="http://schemas.microsoft.com/office/drawing/2014/main" id="{75C10EF1-E8B4-4BFA-86C2-EB7D48A54054}"/>
              </a:ext>
            </a:extLst>
          </p:cNvPr>
          <p:cNvSpPr txBox="1"/>
          <p:nvPr/>
        </p:nvSpPr>
        <p:spPr>
          <a:xfrm>
            <a:off x="7037713" y="4443851"/>
            <a:ext cx="1316783"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$1.3 MM</a:t>
            </a:r>
          </a:p>
        </p:txBody>
      </p:sp>
      <p:sp>
        <p:nvSpPr>
          <p:cNvPr id="30" name="TextBox 29">
            <a:extLst>
              <a:ext uri="{FF2B5EF4-FFF2-40B4-BE49-F238E27FC236}">
                <a16:creationId xmlns:a16="http://schemas.microsoft.com/office/drawing/2014/main" id="{50D2E843-5985-46EB-89AB-E125318B753F}"/>
              </a:ext>
            </a:extLst>
          </p:cNvPr>
          <p:cNvSpPr txBox="1"/>
          <p:nvPr/>
        </p:nvSpPr>
        <p:spPr>
          <a:xfrm>
            <a:off x="9890872" y="4443851"/>
            <a:ext cx="1199446"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$1.3 MM</a:t>
            </a:r>
          </a:p>
        </p:txBody>
      </p:sp>
      <p:sp>
        <p:nvSpPr>
          <p:cNvPr id="31" name="TextBox 30">
            <a:extLst>
              <a:ext uri="{FF2B5EF4-FFF2-40B4-BE49-F238E27FC236}">
                <a16:creationId xmlns:a16="http://schemas.microsoft.com/office/drawing/2014/main" id="{067AFBFD-E1CF-4E14-8EE2-9D9FE2FC2B37}"/>
              </a:ext>
            </a:extLst>
          </p:cNvPr>
          <p:cNvSpPr txBox="1"/>
          <p:nvPr/>
        </p:nvSpPr>
        <p:spPr>
          <a:xfrm>
            <a:off x="4071938" y="1876458"/>
            <a:ext cx="7590144" cy="61555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DTC Brands’ Average TV Activity</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Four-Year Period: June 2016 – June 2020</a:t>
            </a:r>
            <a:endParaRPr kumimoji="0" lang="en-US" sz="1800" b="0" i="0" u="none" strike="noStrike" kern="1200" cap="none" spc="0" normalizeH="0" baseline="0" noProof="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93524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03E04A7-B551-462A-BC4E-3156488723A9}"/>
              </a:ext>
            </a:extLst>
          </p:cNvPr>
          <p:cNvSpPr/>
          <p:nvPr/>
        </p:nvSpPr>
        <p:spPr>
          <a:xfrm>
            <a:off x="305612" y="381241"/>
            <a:ext cx="11257738" cy="2031325"/>
          </a:xfrm>
          <a:prstGeom prst="rect">
            <a:avLst/>
          </a:prstGeom>
          <a:noFill/>
        </p:spPr>
        <p:txBody>
          <a:bodyPr wrap="square" rtlCol="0" anchor="t">
            <a:spAutoFit/>
          </a:bodyPr>
          <a:lstStyle/>
          <a:p>
            <a:pPr>
              <a:defRPr/>
            </a:pPr>
            <a:r>
              <a:rPr lang="en-US" dirty="0"/>
              <a:t>Similarly, younger non-DTC brands invested in their TV campaigns at higher spending levels than the older brand segment as they looked to build product legitimacy and increase their share of voice. </a:t>
            </a:r>
            <a:r>
              <a:rPr lang="en-US" sz="1800" dirty="0">
                <a:effectLst/>
                <a:latin typeface="Calibri" panose="020F0502020204030204" pitchFamily="34" charset="0"/>
                <a:ea typeface="Calibri" panose="020F0502020204030204" pitchFamily="34" charset="0"/>
                <a:cs typeface="Calibri" panose="020F0502020204030204" pitchFamily="34" charset="0"/>
              </a:rPr>
              <a:t>While there was practically no discernable difference in the number of active TV months between the two life stages during the measurement period, younger brands did spend almost 50% more than older brands during each month they were active on TV. This consistently higher investment level was a contributing factor to the </a:t>
            </a:r>
            <a:r>
              <a:rPr lang="en-US" sz="1800" u="sng" dirty="0">
                <a:effectLst/>
                <a:latin typeface="Calibri" panose="020F0502020204030204" pitchFamily="34" charset="0"/>
                <a:ea typeface="Calibri" panose="020F0502020204030204" pitchFamily="34" charset="0"/>
                <a:cs typeface="Calibri" panose="020F0502020204030204" pitchFamily="34" charset="0"/>
              </a:rPr>
              <a:t>greater lifts </a:t>
            </a:r>
            <a:r>
              <a:rPr lang="en-US" sz="1800" dirty="0">
                <a:effectLst/>
                <a:latin typeface="Calibri" panose="020F0502020204030204" pitchFamily="34" charset="0"/>
                <a:ea typeface="Calibri" panose="020F0502020204030204" pitchFamily="34" charset="0"/>
                <a:cs typeface="Calibri" panose="020F0502020204030204" pitchFamily="34" charset="0"/>
              </a:rPr>
              <a:t>that brands within the younger life stage experienced.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0">
              <a:defRPr/>
            </a:pPr>
            <a:endParaRPr kumimoji="0" lang="en-US" b="0" i="0" u="none" strike="noStrike" kern="1200" cap="none" spc="0" normalizeH="0" baseline="0" noProof="0" dirty="0">
              <a:ln>
                <a:noFill/>
              </a:ln>
              <a:solidFill>
                <a:srgbClr val="1F1A62"/>
              </a:solidFill>
              <a:effectLst/>
              <a:uLnTx/>
              <a:uFillTx/>
              <a:latin typeface="Helvetica"/>
              <a:ea typeface="+mn-ea"/>
              <a:cs typeface="Helvetica"/>
            </a:endParaRPr>
          </a:p>
        </p:txBody>
      </p:sp>
      <p:sp>
        <p:nvSpPr>
          <p:cNvPr id="10" name="TextBox 9">
            <a:extLst>
              <a:ext uri="{FF2B5EF4-FFF2-40B4-BE49-F238E27FC236}">
                <a16:creationId xmlns:a16="http://schemas.microsoft.com/office/drawing/2014/main" id="{A7B891E4-E265-45CF-A0C6-8260BC7E4E53}"/>
              </a:ext>
            </a:extLst>
          </p:cNvPr>
          <p:cNvSpPr txBox="1"/>
          <p:nvPr/>
        </p:nvSpPr>
        <p:spPr>
          <a:xfrm>
            <a:off x="146404" y="4955806"/>
            <a:ext cx="11899192" cy="1200329"/>
          </a:xfrm>
          <a:prstGeom prst="rect">
            <a:avLst/>
          </a:prstGeom>
          <a:solidFill>
            <a:schemeClr val="tx1"/>
          </a:solidFill>
        </p:spPr>
        <p:txBody>
          <a:bodyPr wrap="square">
            <a:spAutoFit/>
          </a:bodyPr>
          <a:lstStyle/>
          <a:p>
            <a:pPr algn="ctr"/>
            <a:r>
              <a:rPr lang="en-US" sz="18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Marketer Takeaway:</a:t>
            </a:r>
          </a:p>
          <a:p>
            <a:pPr algn="ctr"/>
            <a:r>
              <a:rPr lang="en-US" i="1" dirty="0">
                <a:solidFill>
                  <a:schemeClr val="bg1"/>
                </a:solidFill>
                <a:latin typeface="Calibri" panose="020F0502020204030204" pitchFamily="34" charset="0"/>
                <a:ea typeface="Calibri" panose="020F0502020204030204" pitchFamily="34" charset="0"/>
                <a:cs typeface="Calibri" panose="020F0502020204030204" pitchFamily="34" charset="0"/>
              </a:rPr>
              <a:t>By increasing share of voice, there is an opportunity for younger brands to steal market share from incumbent brands. Similarly, incumbent brands can protect themselves by maintaining spend and a continuous TV presence. </a:t>
            </a:r>
          </a:p>
          <a:p>
            <a:pPr algn="ctr"/>
            <a:endParaRPr lang="en-US" sz="1800"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8" name="Text Placeholder 3">
            <a:extLst>
              <a:ext uri="{FF2B5EF4-FFF2-40B4-BE49-F238E27FC236}">
                <a16:creationId xmlns:a16="http://schemas.microsoft.com/office/drawing/2014/main" id="{757C5D5B-4F23-418C-AC22-59A69C095286}"/>
              </a:ext>
            </a:extLst>
          </p:cNvPr>
          <p:cNvSpPr txBox="1">
            <a:spLocks/>
          </p:cNvSpPr>
          <p:nvPr/>
        </p:nvSpPr>
        <p:spPr>
          <a:xfrm>
            <a:off x="526968" y="6178474"/>
            <a:ext cx="10572750" cy="35006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Source: VAB analysis of Nielsen Ad Intel data, TV spend (national cable TV, national broadcast TV, Spanish language broadcast TV, Spanish language cable TV, spot TV, syndicated TV), Jun ‘16 – Jun ’20 (calendar months). VAB analysis of Comscore mediametrix multiplatform (desktop + mobile) media trend data; P18+, Jun ’16 – Jun ‘20 (calendar months).</a:t>
            </a:r>
          </a:p>
        </p:txBody>
      </p:sp>
      <p:sp>
        <p:nvSpPr>
          <p:cNvPr id="12" name="TextBox 11">
            <a:extLst>
              <a:ext uri="{FF2B5EF4-FFF2-40B4-BE49-F238E27FC236}">
                <a16:creationId xmlns:a16="http://schemas.microsoft.com/office/drawing/2014/main" id="{5AEFD30A-9220-4508-B5C1-8E4794E97551}"/>
              </a:ext>
            </a:extLst>
          </p:cNvPr>
          <p:cNvSpPr txBox="1"/>
          <p:nvPr/>
        </p:nvSpPr>
        <p:spPr>
          <a:xfrm>
            <a:off x="963385" y="3767175"/>
            <a:ext cx="32099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Total TV Spend:</a:t>
            </a:r>
          </a:p>
        </p:txBody>
      </p:sp>
      <p:sp>
        <p:nvSpPr>
          <p:cNvPr id="13" name="TextBox 12">
            <a:extLst>
              <a:ext uri="{FF2B5EF4-FFF2-40B4-BE49-F238E27FC236}">
                <a16:creationId xmlns:a16="http://schemas.microsoft.com/office/drawing/2014/main" id="{20B306C7-010F-41C1-A7D6-392CC28E44BE}"/>
              </a:ext>
            </a:extLst>
          </p:cNvPr>
          <p:cNvSpPr txBox="1"/>
          <p:nvPr/>
        </p:nvSpPr>
        <p:spPr>
          <a:xfrm>
            <a:off x="755781" y="5146942"/>
            <a:ext cx="3417530"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Average # of Active TV Months:</a:t>
            </a:r>
          </a:p>
        </p:txBody>
      </p:sp>
      <p:sp>
        <p:nvSpPr>
          <p:cNvPr id="14" name="TextBox 13">
            <a:extLst>
              <a:ext uri="{FF2B5EF4-FFF2-40B4-BE49-F238E27FC236}">
                <a16:creationId xmlns:a16="http://schemas.microsoft.com/office/drawing/2014/main" id="{E6940240-877D-4B1B-A8F8-86375357DC0E}"/>
              </a:ext>
            </a:extLst>
          </p:cNvPr>
          <p:cNvSpPr txBox="1"/>
          <p:nvPr/>
        </p:nvSpPr>
        <p:spPr>
          <a:xfrm>
            <a:off x="5870903" y="5146942"/>
            <a:ext cx="876300"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16</a:t>
            </a:r>
          </a:p>
        </p:txBody>
      </p:sp>
      <p:sp>
        <p:nvSpPr>
          <p:cNvPr id="16" name="TextBox 15">
            <a:extLst>
              <a:ext uri="{FF2B5EF4-FFF2-40B4-BE49-F238E27FC236}">
                <a16:creationId xmlns:a16="http://schemas.microsoft.com/office/drawing/2014/main" id="{3B2BD451-C743-43AE-AD32-535A13D2F8FE}"/>
              </a:ext>
            </a:extLst>
          </p:cNvPr>
          <p:cNvSpPr txBox="1"/>
          <p:nvPr/>
        </p:nvSpPr>
        <p:spPr>
          <a:xfrm>
            <a:off x="9380961" y="5146942"/>
            <a:ext cx="9620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17</a:t>
            </a:r>
          </a:p>
        </p:txBody>
      </p:sp>
      <p:sp>
        <p:nvSpPr>
          <p:cNvPr id="17" name="TextBox 16">
            <a:extLst>
              <a:ext uri="{FF2B5EF4-FFF2-40B4-BE49-F238E27FC236}">
                <a16:creationId xmlns:a16="http://schemas.microsoft.com/office/drawing/2014/main" id="{3DFA747B-ADBE-4FD4-8F3A-D764697C412F}"/>
              </a:ext>
            </a:extLst>
          </p:cNvPr>
          <p:cNvSpPr txBox="1"/>
          <p:nvPr/>
        </p:nvSpPr>
        <p:spPr>
          <a:xfrm>
            <a:off x="5356446" y="3738600"/>
            <a:ext cx="1390757"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600" b="1" dirty="0">
                <a:solidFill>
                  <a:srgbClr val="E84A99"/>
                </a:solidFill>
                <a:latin typeface="Helvetica" pitchFamily="2" charset="0"/>
              </a:rPr>
              <a:t>$25,695,323</a:t>
            </a:r>
          </a:p>
        </p:txBody>
      </p:sp>
      <p:sp>
        <p:nvSpPr>
          <p:cNvPr id="18" name="TextBox 17">
            <a:extLst>
              <a:ext uri="{FF2B5EF4-FFF2-40B4-BE49-F238E27FC236}">
                <a16:creationId xmlns:a16="http://schemas.microsoft.com/office/drawing/2014/main" id="{2139CC3F-BF48-4F98-AEFA-80AF9029F6CD}"/>
              </a:ext>
            </a:extLst>
          </p:cNvPr>
          <p:cNvSpPr txBox="1"/>
          <p:nvPr/>
        </p:nvSpPr>
        <p:spPr>
          <a:xfrm>
            <a:off x="8957391" y="3738600"/>
            <a:ext cx="138559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$19,296,057</a:t>
            </a:r>
          </a:p>
        </p:txBody>
      </p:sp>
      <p:sp>
        <p:nvSpPr>
          <p:cNvPr id="19" name="TextBox 18">
            <a:extLst>
              <a:ext uri="{FF2B5EF4-FFF2-40B4-BE49-F238E27FC236}">
                <a16:creationId xmlns:a16="http://schemas.microsoft.com/office/drawing/2014/main" id="{E9E09474-D888-4509-8534-4CB4D9A11DD0}"/>
              </a:ext>
            </a:extLst>
          </p:cNvPr>
          <p:cNvSpPr txBox="1"/>
          <p:nvPr/>
        </p:nvSpPr>
        <p:spPr>
          <a:xfrm>
            <a:off x="963385" y="4339454"/>
            <a:ext cx="3209925" cy="584775"/>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Monthly TV Spend (‘When On TV’):</a:t>
            </a:r>
          </a:p>
        </p:txBody>
      </p:sp>
      <p:sp>
        <p:nvSpPr>
          <p:cNvPr id="20" name="TextBox 19">
            <a:extLst>
              <a:ext uri="{FF2B5EF4-FFF2-40B4-BE49-F238E27FC236}">
                <a16:creationId xmlns:a16="http://schemas.microsoft.com/office/drawing/2014/main" id="{1C8B6018-C59D-4645-B429-17227A729CD3}"/>
              </a:ext>
            </a:extLst>
          </p:cNvPr>
          <p:cNvSpPr txBox="1"/>
          <p:nvPr/>
        </p:nvSpPr>
        <p:spPr>
          <a:xfrm>
            <a:off x="5399117" y="4361491"/>
            <a:ext cx="1266828"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en-US" sz="1600" b="1" dirty="0">
                <a:solidFill>
                  <a:srgbClr val="E84A99"/>
                </a:solidFill>
                <a:latin typeface="Helvetica" pitchFamily="2" charset="0"/>
              </a:rPr>
              <a:t>$1,576,233</a:t>
            </a:r>
          </a:p>
        </p:txBody>
      </p:sp>
      <p:sp>
        <p:nvSpPr>
          <p:cNvPr id="21" name="TextBox 20">
            <a:extLst>
              <a:ext uri="{FF2B5EF4-FFF2-40B4-BE49-F238E27FC236}">
                <a16:creationId xmlns:a16="http://schemas.microsoft.com/office/drawing/2014/main" id="{32FE7068-C107-4886-BE0C-25BD3E553ED5}"/>
              </a:ext>
            </a:extLst>
          </p:cNvPr>
          <p:cNvSpPr txBox="1"/>
          <p:nvPr/>
        </p:nvSpPr>
        <p:spPr>
          <a:xfrm>
            <a:off x="8957391" y="4432761"/>
            <a:ext cx="138559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$1,057,526</a:t>
            </a:r>
          </a:p>
        </p:txBody>
      </p:sp>
      <p:sp>
        <p:nvSpPr>
          <p:cNvPr id="22" name="TextBox 21">
            <a:extLst>
              <a:ext uri="{FF2B5EF4-FFF2-40B4-BE49-F238E27FC236}">
                <a16:creationId xmlns:a16="http://schemas.microsoft.com/office/drawing/2014/main" id="{03360E86-352D-4D08-AB89-777CE47675D2}"/>
              </a:ext>
            </a:extLst>
          </p:cNvPr>
          <p:cNvSpPr txBox="1"/>
          <p:nvPr/>
        </p:nvSpPr>
        <p:spPr>
          <a:xfrm>
            <a:off x="5265767" y="2961247"/>
            <a:ext cx="1695450"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Under Twenty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Years Old</a:t>
            </a:r>
          </a:p>
        </p:txBody>
      </p:sp>
      <p:sp>
        <p:nvSpPr>
          <p:cNvPr id="23" name="TextBox 22">
            <a:extLst>
              <a:ext uri="{FF2B5EF4-FFF2-40B4-BE49-F238E27FC236}">
                <a16:creationId xmlns:a16="http://schemas.microsoft.com/office/drawing/2014/main" id="{16996C7F-CD57-449E-AB56-258D9394F6D5}"/>
              </a:ext>
            </a:extLst>
          </p:cNvPr>
          <p:cNvSpPr txBox="1"/>
          <p:nvPr/>
        </p:nvSpPr>
        <p:spPr>
          <a:xfrm>
            <a:off x="8793905" y="2961247"/>
            <a:ext cx="1714499"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Over Twenty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Years Old</a:t>
            </a:r>
          </a:p>
        </p:txBody>
      </p:sp>
      <p:sp>
        <p:nvSpPr>
          <p:cNvPr id="24" name="TextBox 23">
            <a:extLst>
              <a:ext uri="{FF2B5EF4-FFF2-40B4-BE49-F238E27FC236}">
                <a16:creationId xmlns:a16="http://schemas.microsoft.com/office/drawing/2014/main" id="{6CEF45DA-4466-4096-8FE0-06E20B6E28DA}"/>
              </a:ext>
            </a:extLst>
          </p:cNvPr>
          <p:cNvSpPr txBox="1"/>
          <p:nvPr/>
        </p:nvSpPr>
        <p:spPr>
          <a:xfrm>
            <a:off x="5399117" y="2104789"/>
            <a:ext cx="5242638" cy="61555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b="1" i="0"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Non-DTC Brands’ Average TV Activity</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solidFill>
                  <a:srgbClr val="1F1A62"/>
                </a:solidFill>
                <a:ea typeface="Open Sans" panose="020B0606030504020204" pitchFamily="34" charset="0"/>
                <a:cs typeface="Open Sans" panose="020B0606030504020204" pitchFamily="34" charset="0"/>
              </a:rPr>
              <a:t>Four-Year Period: June 2016 – June 2020</a:t>
            </a:r>
            <a:endParaRPr kumimoji="0" lang="en-US" i="0"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endParaRPr>
          </a:p>
        </p:txBody>
      </p:sp>
      <p:sp>
        <p:nvSpPr>
          <p:cNvPr id="3" name="Rectangle 2">
            <a:extLst>
              <a:ext uri="{FF2B5EF4-FFF2-40B4-BE49-F238E27FC236}">
                <a16:creationId xmlns:a16="http://schemas.microsoft.com/office/drawing/2014/main" id="{05A239DE-7C0F-4358-ACE9-A03B03306192}"/>
              </a:ext>
            </a:extLst>
          </p:cNvPr>
          <p:cNvSpPr/>
          <p:nvPr/>
        </p:nvSpPr>
        <p:spPr>
          <a:xfrm>
            <a:off x="5019675" y="2720343"/>
            <a:ext cx="2205038" cy="213264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75EB8061-BE33-4657-A7A1-03FB3D9BAD7C}"/>
              </a:ext>
            </a:extLst>
          </p:cNvPr>
          <p:cNvSpPr/>
          <p:nvPr/>
        </p:nvSpPr>
        <p:spPr>
          <a:xfrm>
            <a:off x="8591550" y="2771752"/>
            <a:ext cx="2205038" cy="213264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33592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03E04A7-B551-462A-BC4E-3156488723A9}"/>
              </a:ext>
            </a:extLst>
          </p:cNvPr>
          <p:cNvSpPr/>
          <p:nvPr/>
        </p:nvSpPr>
        <p:spPr>
          <a:xfrm>
            <a:off x="362055" y="204741"/>
            <a:ext cx="11467890" cy="6494085"/>
          </a:xfrm>
          <a:prstGeom prst="rect">
            <a:avLst/>
          </a:prstGeom>
          <a:noFill/>
        </p:spPr>
        <p:txBody>
          <a:bodyPr wrap="square" rtlCol="0" anchor="t">
            <a:spAutoFit/>
          </a:bodyPr>
          <a:lstStyle/>
          <a:p>
            <a:pPr marR="0" lvl="0" algn="l" defTabSz="914400" rtl="0" eaLnBrk="1" fontAlgn="auto" latinLnBrk="0" hangingPunct="1">
              <a:lnSpc>
                <a:spcPct val="100000"/>
              </a:lnSpc>
              <a:spcBef>
                <a:spcPts val="0"/>
              </a:spcBef>
              <a:spcAft>
                <a:spcPts val="0"/>
              </a:spcAft>
              <a:buClrTx/>
              <a:buSzTx/>
              <a:tabLst/>
              <a:defRPr/>
            </a:pPr>
            <a:r>
              <a:rPr lang="en-US" sz="3200" dirty="0">
                <a:effectLst/>
                <a:latin typeface="Calibri" panose="020F0502020204030204" pitchFamily="34" charset="0"/>
                <a:ea typeface="Calibri" panose="020F0502020204030204" pitchFamily="34" charset="0"/>
              </a:rPr>
              <a:t>Related Questions</a:t>
            </a:r>
          </a:p>
          <a:p>
            <a:pPr marR="0" lvl="0" algn="l" defTabSz="914400" rtl="0" eaLnBrk="1" fontAlgn="auto" latinLnBrk="0" hangingPunct="1">
              <a:lnSpc>
                <a:spcPct val="100000"/>
              </a:lnSpc>
              <a:spcBef>
                <a:spcPts val="0"/>
              </a:spcBef>
              <a:spcAft>
                <a:spcPts val="0"/>
              </a:spcAft>
              <a:buClrTx/>
              <a:buSzTx/>
              <a:tabLst/>
              <a:defRPr/>
            </a:pPr>
            <a:endParaRPr lang="en-US" sz="3600" dirty="0">
              <a:solidFill>
                <a:srgbClr val="1F1A62"/>
              </a:solidFill>
              <a:latin typeface="Helvetica"/>
              <a:cs typeface="Helvetica"/>
            </a:endParaRPr>
          </a:p>
          <a:p>
            <a:pPr marR="0" lvl="0" algn="l" defTabSz="914400" rtl="0" eaLnBrk="1" fontAlgn="auto" latinLnBrk="0" hangingPunct="1">
              <a:lnSpc>
                <a:spcPct val="100000"/>
              </a:lnSpc>
              <a:spcBef>
                <a:spcPts val="0"/>
              </a:spcBef>
              <a:spcAft>
                <a:spcPts val="0"/>
              </a:spcAft>
              <a:buClrTx/>
              <a:buSzTx/>
              <a:tabLst/>
              <a:defRPr/>
            </a:pPr>
            <a:r>
              <a:rPr lang="en-US" sz="2000" b="1" dirty="0">
                <a:cs typeface="Helvetica"/>
              </a:rPr>
              <a:t>Additional</a:t>
            </a:r>
            <a:r>
              <a:rPr kumimoji="0" lang="en-US" sz="2000" b="1" i="0" u="none" strike="noStrike" kern="1200" cap="none" spc="0" normalizeH="0" baseline="0" noProof="0" dirty="0">
                <a:ln>
                  <a:noFill/>
                </a:ln>
                <a:effectLst/>
                <a:uLnTx/>
                <a:uFillTx/>
                <a:ea typeface="+mn-ea"/>
                <a:cs typeface="Helvetica"/>
              </a:rPr>
              <a:t> marketer </a:t>
            </a:r>
            <a:r>
              <a:rPr lang="en-US" sz="2000" b="1" dirty="0">
                <a:cs typeface="Helvetica"/>
              </a:rPr>
              <a:t>questions answered</a:t>
            </a:r>
            <a:r>
              <a:rPr kumimoji="0" lang="en-US" sz="2000" b="1" i="0" u="none" strike="noStrike" kern="1200" cap="none" spc="0" normalizeH="0" baseline="0" noProof="0" dirty="0">
                <a:ln>
                  <a:noFill/>
                </a:ln>
                <a:effectLst/>
                <a:uLnTx/>
                <a:uFillTx/>
                <a:ea typeface="+mn-ea"/>
                <a:cs typeface="Helvetica"/>
              </a:rPr>
              <a:t> </a:t>
            </a:r>
            <a:r>
              <a:rPr lang="en-US" sz="2000" b="1" dirty="0">
                <a:cs typeface="Helvetica"/>
              </a:rPr>
              <a:t>by </a:t>
            </a:r>
            <a:r>
              <a:rPr kumimoji="0" lang="en-US" sz="2000" b="1" i="1" u="none" strike="noStrike" kern="1200" cap="none" spc="0" normalizeH="0" baseline="0" noProof="0" dirty="0">
                <a:ln>
                  <a:noFill/>
                </a:ln>
                <a:effectLst/>
                <a:uLnTx/>
                <a:uFillTx/>
                <a:ea typeface="+mn-ea"/>
                <a:cs typeface="Helvetica"/>
              </a:rPr>
              <a:t>The Halo Effect: TV as a Growth Engine</a:t>
            </a:r>
          </a:p>
          <a:p>
            <a:pPr>
              <a:defRPr/>
            </a:pPr>
            <a:endParaRPr lang="en-US" sz="1800" i="1" dirty="0">
              <a:effectLst/>
              <a:ea typeface="Calibri" panose="020F0502020204030204" pitchFamily="34" charset="0"/>
              <a:cs typeface="Calibri" panose="020F0502020204030204" pitchFamily="34" charset="0"/>
            </a:endParaRPr>
          </a:p>
          <a:p>
            <a:pPr>
              <a:defRPr/>
            </a:pPr>
            <a:endParaRPr lang="en-US" dirty="0">
              <a:ea typeface="Calibri" panose="020F0502020204030204" pitchFamily="34" charset="0"/>
              <a:cs typeface="Calibri" panose="020F0502020204030204" pitchFamily="34" charset="0"/>
            </a:endParaRPr>
          </a:p>
          <a:p>
            <a:pPr marL="285750" indent="-285750">
              <a:buBlip>
                <a:blip r:embed="rId2"/>
              </a:buBlip>
              <a:defRPr/>
            </a:pPr>
            <a:r>
              <a:rPr lang="en-US" sz="2000" i="1" dirty="0">
                <a:ea typeface="Times New Roman" panose="02020603050405020304" pitchFamily="18" charset="0"/>
              </a:rPr>
              <a:t>How long will it take to see impact from my TV investment, and does it matter if I’m a direct-to-consumer brand or not?</a:t>
            </a:r>
          </a:p>
          <a:p>
            <a:pPr>
              <a:defRPr/>
            </a:pPr>
            <a:endParaRPr lang="en-US" sz="2000" dirty="0">
              <a:ea typeface="Calibri" panose="020F0502020204030204" pitchFamily="34" charset="0"/>
            </a:endParaRPr>
          </a:p>
          <a:p>
            <a:pPr marL="285750" indent="-285750">
              <a:buBlip>
                <a:blip r:embed="rId2"/>
              </a:buBlip>
              <a:defRPr/>
            </a:pPr>
            <a:r>
              <a:rPr lang="en-US" sz="2000" i="1">
                <a:effectLst/>
                <a:ea typeface="Times New Roman" panose="02020603050405020304" pitchFamily="18" charset="0"/>
              </a:rPr>
              <a:t>How much impact </a:t>
            </a:r>
            <a:r>
              <a:rPr lang="en-US" sz="2000" i="1" dirty="0">
                <a:effectLst/>
                <a:ea typeface="Times New Roman" panose="02020603050405020304" pitchFamily="18" charset="0"/>
              </a:rPr>
              <a:t>have young, first-time advertisers seen from their TV campaigns?</a:t>
            </a:r>
            <a:endParaRPr lang="en-US" sz="2000" i="1" dirty="0">
              <a:ea typeface="Times New Roman" panose="02020603050405020304" pitchFamily="18" charset="0"/>
            </a:endParaRPr>
          </a:p>
          <a:p>
            <a:pPr marL="285750" indent="-285750">
              <a:buBlip>
                <a:blip r:embed="rId2"/>
              </a:buBlip>
              <a:defRPr/>
            </a:pPr>
            <a:endParaRPr lang="en-US" sz="2000" i="1" dirty="0">
              <a:effectLst/>
              <a:ea typeface="Calibri" panose="020F0502020204030204" pitchFamily="34" charset="0"/>
            </a:endParaRPr>
          </a:p>
          <a:p>
            <a:pPr marL="285750" indent="-285750">
              <a:buBlip>
                <a:blip r:embed="rId2"/>
              </a:buBlip>
              <a:defRPr/>
            </a:pPr>
            <a:r>
              <a:rPr lang="en-US" sz="2000" i="1" dirty="0">
                <a:effectLst/>
                <a:ea typeface="Calibri" panose="020F0502020204030204" pitchFamily="34" charset="0"/>
              </a:rPr>
              <a:t>To what extent can a consistent on-air presence impact my business outcomes? </a:t>
            </a:r>
            <a:endParaRPr lang="en-US" sz="2000" i="1" dirty="0">
              <a:ea typeface="Calibri" panose="020F0502020204030204" pitchFamily="34" charset="0"/>
              <a:cs typeface="Times New Roman" panose="02020603050405020304" pitchFamily="18" charset="0"/>
            </a:endParaRPr>
          </a:p>
          <a:p>
            <a:pPr>
              <a:defRPr/>
            </a:pPr>
            <a:endParaRPr lang="en-US" sz="2000" i="1" dirty="0">
              <a:ea typeface="Calibri" panose="020F0502020204030204" pitchFamily="34" charset="0"/>
            </a:endParaRPr>
          </a:p>
          <a:p>
            <a:pPr marL="285750" indent="-285750">
              <a:buBlip>
                <a:blip r:embed="rId2"/>
              </a:buBlip>
              <a:defRPr/>
            </a:pPr>
            <a:r>
              <a:rPr lang="en-US" sz="2000" i="1" dirty="0">
                <a:effectLst/>
                <a:ea typeface="Calibri" panose="020F0502020204030204" pitchFamily="34" charset="0"/>
                <a:cs typeface="Calibri" panose="020F0502020204030204" pitchFamily="34" charset="0"/>
              </a:rPr>
              <a:t>If I can’t afford to advertise my brand consistently on TV, is there a benefit to running a TV campaign</a:t>
            </a:r>
            <a:r>
              <a:rPr lang="en-US" sz="2000" b="1" i="1" dirty="0">
                <a:solidFill>
                  <a:schemeClr val="bg1"/>
                </a:solidFill>
                <a:effectLst/>
                <a:ea typeface="Calibri" panose="020F0502020204030204" pitchFamily="34" charset="0"/>
                <a:cs typeface="Calibri" panose="020F0502020204030204" pitchFamily="34" charset="0"/>
              </a:rPr>
              <a:t>? </a:t>
            </a:r>
            <a:endParaRPr lang="en-US" sz="2000" i="1" dirty="0">
              <a:effectLst/>
              <a:ea typeface="Times New Roman" panose="02020603050405020304" pitchFamily="18" charset="0"/>
            </a:endParaRPr>
          </a:p>
          <a:p>
            <a:pPr marL="285750" indent="-285750">
              <a:buBlip>
                <a:blip r:embed="rId2"/>
              </a:buBlip>
              <a:defRPr/>
            </a:pPr>
            <a:endParaRPr lang="en-US" sz="2000" i="1" dirty="0">
              <a:effectLst/>
              <a:ea typeface="Calibri" panose="020F0502020204030204" pitchFamily="34" charset="0"/>
            </a:endParaRPr>
          </a:p>
          <a:p>
            <a:pPr marL="285750" indent="-285750">
              <a:buBlip>
                <a:blip r:embed="rId2"/>
              </a:buBlip>
              <a:defRPr/>
            </a:pPr>
            <a:endParaRPr lang="en-US" sz="2000" dirty="0">
              <a:effectLst/>
              <a:ea typeface="Calibri" panose="020F0502020204030204" pitchFamily="34" charset="0"/>
              <a:cs typeface="Times New Roman" panose="02020603050405020304" pitchFamily="18" charset="0"/>
            </a:endParaRPr>
          </a:p>
          <a:p>
            <a:pPr marL="285750" indent="-285750">
              <a:buBlip>
                <a:blip r:embed="rId2"/>
              </a:buBlip>
              <a:defRPr/>
            </a:pPr>
            <a:endParaRPr lang="en-US" sz="2000" dirty="0">
              <a:effectLst/>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endParaRPr kumimoji="0" lang="en-US" sz="3600" b="0" i="0" u="none" strike="noStrike" kern="1200" cap="none" spc="0" normalizeH="0" baseline="0" noProof="0" dirty="0">
              <a:ln>
                <a:noFill/>
              </a:ln>
              <a:effectLst/>
              <a:uLnTx/>
              <a:uFillTx/>
              <a:latin typeface="Helvetica"/>
              <a:ea typeface="+mn-ea"/>
              <a:cs typeface="Helvetica"/>
            </a:endParaRPr>
          </a:p>
          <a:p>
            <a:pPr marR="0" lvl="0" algn="l" defTabSz="914400" rtl="0" eaLnBrk="1" fontAlgn="auto" latinLnBrk="0" hangingPunct="1">
              <a:lnSpc>
                <a:spcPct val="100000"/>
              </a:lnSpc>
              <a:spcBef>
                <a:spcPts val="0"/>
              </a:spcBef>
              <a:spcAft>
                <a:spcPts val="0"/>
              </a:spcAft>
              <a:buClrTx/>
              <a:buSzTx/>
              <a:tabLst/>
              <a:defRPr/>
            </a:pPr>
            <a:endParaRPr kumimoji="0" lang="en-US" sz="3600" b="0" i="0" u="none" strike="noStrike" kern="1200" cap="none" spc="0" normalizeH="0" baseline="0" noProof="0" dirty="0">
              <a:ln>
                <a:noFill/>
              </a:ln>
              <a:solidFill>
                <a:srgbClr val="1F1A62"/>
              </a:solidFill>
              <a:effectLst/>
              <a:uLnTx/>
              <a:uFillTx/>
              <a:latin typeface="Helvetica"/>
              <a:ea typeface="+mn-ea"/>
              <a:cs typeface="Helvetica"/>
            </a:endParaRPr>
          </a:p>
        </p:txBody>
      </p:sp>
    </p:spTree>
    <p:extLst>
      <p:ext uri="{BB962C8B-B14F-4D97-AF65-F5344CB8AC3E}">
        <p14:creationId xmlns:p14="http://schemas.microsoft.com/office/powerpoint/2010/main" val="2546787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00C90F-32F2-4ED2-9CE3-1A987802A73A}"/>
              </a:ext>
            </a:extLst>
          </p:cNvPr>
          <p:cNvSpPr/>
          <p:nvPr/>
        </p:nvSpPr>
        <p:spPr>
          <a:xfrm>
            <a:off x="0" y="0"/>
            <a:ext cx="4219575" cy="68691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3200" dirty="0"/>
              <a:t>About our Marketer’s Guide</a:t>
            </a:r>
          </a:p>
          <a:p>
            <a:pPr algn="ctr"/>
            <a:endParaRPr lang="en-US" sz="3200" dirty="0"/>
          </a:p>
          <a:p>
            <a:pPr algn="ctr"/>
            <a:r>
              <a:rPr lang="en-US" sz="3200" i="1" dirty="0"/>
              <a:t>The Halo Effect: TV as a Growth Engine</a:t>
            </a:r>
            <a:endParaRPr lang="en-US" sz="3200" dirty="0"/>
          </a:p>
        </p:txBody>
      </p:sp>
      <p:sp>
        <p:nvSpPr>
          <p:cNvPr id="9" name="Rectangle 8">
            <a:extLst>
              <a:ext uri="{FF2B5EF4-FFF2-40B4-BE49-F238E27FC236}">
                <a16:creationId xmlns:a16="http://schemas.microsoft.com/office/drawing/2014/main" id="{B03E04A7-B551-462A-BC4E-3156488723A9}"/>
              </a:ext>
            </a:extLst>
          </p:cNvPr>
          <p:cNvSpPr/>
          <p:nvPr/>
        </p:nvSpPr>
        <p:spPr>
          <a:xfrm>
            <a:off x="4219575" y="920621"/>
            <a:ext cx="7800975" cy="5016758"/>
          </a:xfrm>
          <a:prstGeom prst="rect">
            <a:avLst/>
          </a:prstGeom>
          <a:noFill/>
        </p:spPr>
        <p:txBody>
          <a:bodyPr wrap="square" rtlCol="0" anchor="t">
            <a:spAutoFit/>
          </a:bodyPr>
          <a:lstStyle/>
          <a:p>
            <a:pPr marR="0" lvl="0" algn="ctr" defTabSz="914400" rtl="0" eaLnBrk="1" fontAlgn="auto" latinLnBrk="0" hangingPunct="1">
              <a:lnSpc>
                <a:spcPct val="100000"/>
              </a:lnSpc>
              <a:spcBef>
                <a:spcPts val="0"/>
              </a:spcBef>
              <a:spcAft>
                <a:spcPts val="0"/>
              </a:spcAft>
              <a:buClrTx/>
              <a:buSzTx/>
              <a:tabLst/>
              <a:defRPr/>
            </a:pPr>
            <a:r>
              <a:rPr lang="en-US" sz="2000" dirty="0"/>
              <a:t>As TV has become more accessible to brands earlier in their life stage through data informed strategies, it is important to consider when is the right time to use TV to take that next leap forward. Historically, brands have waited to invest in TV, however there has been a movement recently by brands towards investing earlier so it’s important to understand the impact of this strategy shift.</a:t>
            </a:r>
          </a:p>
          <a:p>
            <a:pPr marR="0" lvl="0" algn="ctr" defTabSz="914400" rtl="0" eaLnBrk="1" fontAlgn="auto" latinLnBrk="0" hangingPunct="1">
              <a:lnSpc>
                <a:spcPct val="100000"/>
              </a:lnSpc>
              <a:spcBef>
                <a:spcPts val="0"/>
              </a:spcBef>
              <a:spcAft>
                <a:spcPts val="0"/>
              </a:spcAft>
              <a:buClrTx/>
              <a:buSzTx/>
              <a:tabLst/>
              <a:defRPr/>
            </a:pPr>
            <a:endParaRPr lang="en-US" sz="2000" dirty="0"/>
          </a:p>
          <a:p>
            <a:pPr marR="0" lvl="0" algn="ctr" defTabSz="914400" rtl="0" eaLnBrk="1" fontAlgn="auto" latinLnBrk="0" hangingPunct="1">
              <a:lnSpc>
                <a:spcPct val="100000"/>
              </a:lnSpc>
              <a:spcBef>
                <a:spcPts val="0"/>
              </a:spcBef>
              <a:spcAft>
                <a:spcPts val="0"/>
              </a:spcAft>
              <a:buClrTx/>
              <a:buSzTx/>
              <a:tabLst/>
              <a:defRPr/>
            </a:pPr>
            <a:r>
              <a:rPr lang="en-US" sz="2000" dirty="0"/>
              <a:t> To illustrate TV’s influence on driving business outcomes and growth, </a:t>
            </a:r>
            <a:r>
              <a:rPr lang="en-US" sz="2000" dirty="0">
                <a:hlinkClick r:id="rId2"/>
              </a:rPr>
              <a:t>Effectv</a:t>
            </a:r>
            <a:r>
              <a:rPr lang="en-US" sz="2000" dirty="0"/>
              <a:t> and VAB developed </a:t>
            </a:r>
            <a:r>
              <a:rPr lang="en-US" sz="2000" b="1" u="sng" dirty="0">
                <a:hlinkClick r:id="rId3"/>
              </a:rPr>
              <a:t>The Halo Effect: TV as a Growth Engine</a:t>
            </a:r>
            <a:r>
              <a:rPr lang="en-US" sz="2000" b="1" u="sng" dirty="0"/>
              <a:t>,</a:t>
            </a:r>
            <a:r>
              <a:rPr lang="en-US" sz="2000" dirty="0"/>
              <a:t> an expansive analysis of hundreds of brands who have turned to TV as a way to drive their businesses forward. </a:t>
            </a:r>
          </a:p>
          <a:p>
            <a:pPr marR="0" lvl="0" algn="ctr" defTabSz="914400" rtl="0" eaLnBrk="1" fontAlgn="auto" latinLnBrk="0" hangingPunct="1">
              <a:lnSpc>
                <a:spcPct val="100000"/>
              </a:lnSpc>
              <a:spcBef>
                <a:spcPts val="0"/>
              </a:spcBef>
              <a:spcAft>
                <a:spcPts val="0"/>
              </a:spcAft>
              <a:buClrTx/>
              <a:buSzTx/>
              <a:tabLst/>
              <a:defRPr/>
            </a:pPr>
            <a:endParaRPr lang="en-US" sz="2000" dirty="0"/>
          </a:p>
          <a:p>
            <a:pPr marR="0" lvl="0" algn="ctr" defTabSz="914400" rtl="0" eaLnBrk="1" fontAlgn="auto" latinLnBrk="0" hangingPunct="1">
              <a:lnSpc>
                <a:spcPct val="100000"/>
              </a:lnSpc>
              <a:spcBef>
                <a:spcPts val="0"/>
              </a:spcBef>
              <a:spcAft>
                <a:spcPts val="0"/>
              </a:spcAft>
              <a:buClrTx/>
              <a:buSzTx/>
              <a:tabLst/>
              <a:defRPr/>
            </a:pPr>
            <a:r>
              <a:rPr lang="en-US" sz="2000" dirty="0"/>
              <a:t>You may find the full guide, inclusive of methodology, </a:t>
            </a:r>
            <a:r>
              <a:rPr lang="en-US" sz="2000" b="1" u="sng" dirty="0">
                <a:hlinkClick r:id="rId3"/>
              </a:rPr>
              <a:t>here.</a:t>
            </a:r>
            <a:endParaRPr lang="en-US" sz="2000" b="1" u="sng" dirty="0"/>
          </a:p>
          <a:p>
            <a:pPr marR="0" lvl="0" algn="ctr" defTabSz="914400" rtl="0" eaLnBrk="1" fontAlgn="auto" latinLnBrk="0" hangingPunct="1">
              <a:lnSpc>
                <a:spcPct val="100000"/>
              </a:lnSpc>
              <a:spcBef>
                <a:spcPts val="0"/>
              </a:spcBef>
              <a:spcAft>
                <a:spcPts val="0"/>
              </a:spcAft>
              <a:buClrTx/>
              <a:buSzTx/>
              <a:tabLst/>
              <a:defRPr/>
            </a:pPr>
            <a:endParaRPr lang="en-US" sz="2000" dirty="0">
              <a:solidFill>
                <a:srgbClr val="1F1A62"/>
              </a:solidFill>
              <a:latin typeface="Helvetica"/>
              <a:cs typeface="Helvetica"/>
            </a:endParaRPr>
          </a:p>
          <a:p>
            <a:pPr marL="285750" marR="0" lvl="0" indent="-285750" algn="ctr" defTabSz="914400" rtl="0" eaLnBrk="1" fontAlgn="auto" latinLnBrk="0" hangingPunct="1">
              <a:lnSpc>
                <a:spcPct val="100000"/>
              </a:lnSpc>
              <a:spcBef>
                <a:spcPts val="0"/>
              </a:spcBef>
              <a:spcAft>
                <a:spcPts val="0"/>
              </a:spcAft>
              <a:buClrTx/>
              <a:buSzTx/>
              <a:buFontTx/>
              <a:buBlip>
                <a:blip r:embed="rId4"/>
              </a:buBlip>
              <a:tabLst/>
              <a:defRPr/>
            </a:pPr>
            <a:endParaRPr kumimoji="0" lang="en-US" sz="2000" b="0" i="0" u="none" strike="noStrike" kern="1200" cap="none" spc="0" normalizeH="0" baseline="0" noProof="0" dirty="0">
              <a:ln>
                <a:noFill/>
              </a:ln>
              <a:solidFill>
                <a:srgbClr val="1F1A62"/>
              </a:solidFill>
              <a:effectLst/>
              <a:uLnTx/>
              <a:uFillTx/>
              <a:latin typeface="Helvetica"/>
              <a:ea typeface="+mn-ea"/>
              <a:cs typeface="Helvetica"/>
            </a:endParaRPr>
          </a:p>
          <a:p>
            <a:pPr marR="0" lvl="0" algn="ctr" defTabSz="914400" rtl="0" eaLnBrk="1" fontAlgn="auto" latinLnBrk="0" hangingPunct="1">
              <a:lnSpc>
                <a:spcPct val="100000"/>
              </a:lnSpc>
              <a:spcBef>
                <a:spcPts val="0"/>
              </a:spcBef>
              <a:spcAft>
                <a:spcPts val="0"/>
              </a:spcAft>
              <a:buClrTx/>
              <a:buSzTx/>
              <a:tabLst/>
              <a:defRPr/>
            </a:pPr>
            <a:endParaRPr kumimoji="0" lang="en-US" sz="2000" b="0" i="0" u="none" strike="noStrike" kern="1200" cap="none" spc="0" normalizeH="0" baseline="0" noProof="0" dirty="0">
              <a:ln>
                <a:noFill/>
              </a:ln>
              <a:solidFill>
                <a:srgbClr val="1F1A62"/>
              </a:solidFill>
              <a:effectLst/>
              <a:uLnTx/>
              <a:uFillTx/>
              <a:latin typeface="Helvetica"/>
              <a:ea typeface="+mn-ea"/>
              <a:cs typeface="Helvetica"/>
            </a:endParaRPr>
          </a:p>
        </p:txBody>
      </p:sp>
    </p:spTree>
    <p:extLst>
      <p:ext uri="{BB962C8B-B14F-4D97-AF65-F5344CB8AC3E}">
        <p14:creationId xmlns:p14="http://schemas.microsoft.com/office/powerpoint/2010/main" val="42676211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9f6166fe-9f5b-43aa-b8a9-b4d7ad530bda">
      <UserInfo>
        <DisplayName>Jason Wiese</DisplayName>
        <AccountId>51</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D0AAE1E4240B941A4C52734E19288AB" ma:contentTypeVersion="11" ma:contentTypeDescription="Create a new document." ma:contentTypeScope="" ma:versionID="3d5248cd5e3c63b3dd17a94d76e7bc11">
  <xsd:schema xmlns:xsd="http://www.w3.org/2001/XMLSchema" xmlns:xs="http://www.w3.org/2001/XMLSchema" xmlns:p="http://schemas.microsoft.com/office/2006/metadata/properties" xmlns:ns2="a86b28e8-29a6-4ab8-af18-2a7f61acfad2" xmlns:ns3="9f6166fe-9f5b-43aa-b8a9-b4d7ad530bda" targetNamespace="http://schemas.microsoft.com/office/2006/metadata/properties" ma:root="true" ma:fieldsID="1f48c52da0b6e488d028a7b9e2accb24" ns2:_="" ns3:_="">
    <xsd:import namespace="a86b28e8-29a6-4ab8-af18-2a7f61acfad2"/>
    <xsd:import namespace="9f6166fe-9f5b-43aa-b8a9-b4d7ad530bd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6b28e8-29a6-4ab8-af18-2a7f61acfa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6166fe-9f5b-43aa-b8a9-b4d7ad530bd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7E5A5D-90F6-479D-BD00-0FAEE9E89EE0}">
  <ds:schemaRefs>
    <ds:schemaRef ds:uri="http://schemas.microsoft.com/sharepoint/v3/contenttype/forms"/>
  </ds:schemaRefs>
</ds:datastoreItem>
</file>

<file path=customXml/itemProps2.xml><?xml version="1.0" encoding="utf-8"?>
<ds:datastoreItem xmlns:ds="http://schemas.openxmlformats.org/officeDocument/2006/customXml" ds:itemID="{21880836-24D4-40DE-BA42-C70EE378D94F}">
  <ds:schemaRefs>
    <ds:schemaRef ds:uri="http://schemas.microsoft.com/office/2006/metadata/properties"/>
    <ds:schemaRef ds:uri="http://schemas.microsoft.com/office/infopath/2007/PartnerControls"/>
    <ds:schemaRef ds:uri="8ffbcc2d-a520-42b9-8ca7-e090664160a6"/>
    <ds:schemaRef ds:uri="9f6166fe-9f5b-43aa-b8a9-b4d7ad530bda"/>
  </ds:schemaRefs>
</ds:datastoreItem>
</file>

<file path=customXml/itemProps3.xml><?xml version="1.0" encoding="utf-8"?>
<ds:datastoreItem xmlns:ds="http://schemas.openxmlformats.org/officeDocument/2006/customXml" ds:itemID="{60AB4FB9-8A48-4EEF-9A47-3910A07397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6b28e8-29a6-4ab8-af18-2a7f61acfad2"/>
    <ds:schemaRef ds:uri="9f6166fe-9f5b-43aa-b8a9-b4d7ad530b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2581</TotalTime>
  <Words>872</Words>
  <Application>Microsoft Office PowerPoint</Application>
  <PresentationFormat>Widescreen</PresentationFormat>
  <Paragraphs>102</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Helvetica</vt:lpstr>
      <vt:lpstr>Poppins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Marianne Vita</dc:creator>
  <cp:lastModifiedBy>Reed Kiely</cp:lastModifiedBy>
  <cp:revision>3</cp:revision>
  <dcterms:created xsi:type="dcterms:W3CDTF">2021-01-14T14:43:44Z</dcterms:created>
  <dcterms:modified xsi:type="dcterms:W3CDTF">2021-02-01T19:42:56Z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0x010100AD0AAE1E4240B941A4C52734E19288AB</vt:lpwstr>
  </property>
</Properties>
</file>