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16339" r:id="rId5"/>
    <p:sldId id="16301" r:id="rId6"/>
    <p:sldId id="16309" r:id="rId7"/>
    <p:sldId id="16304" r:id="rId8"/>
    <p:sldId id="16330" r:id="rId9"/>
    <p:sldId id="1633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nne Vita" initials="MV" lastIdx="3" clrIdx="0">
    <p:extLst>
      <p:ext uri="{19B8F6BF-5375-455C-9EA6-DF929625EA0E}">
        <p15:presenceInfo xmlns:p15="http://schemas.microsoft.com/office/powerpoint/2012/main" userId="S::mariannev@thevab.com::35b1102d-d340-4a85-a709-12ee727aa48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A67A67-7B98-4492-8879-F5B40AB0EAE1}" v="12" dt="2021-02-01T19:41:13.054"/>
    <p1510:client id="{B89538A3-94D5-2543-BDE0-AD1C7C98C096}" v="3" dt="2021-02-01T17:43:16.6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31" autoAdjust="0"/>
    <p:restoredTop sz="94660"/>
  </p:normalViewPr>
  <p:slideViewPr>
    <p:cSldViewPr snapToGrid="0">
      <p:cViewPr varScale="1">
        <p:scale>
          <a:sx n="72" d="100"/>
          <a:sy n="72" d="100"/>
        </p:scale>
        <p:origin x="90" y="13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jory Duran" userId="eba5b1b0-e75f-410a-96d7-03aab38008db" providerId="ADAL" clId="{B89538A3-94D5-2543-BDE0-AD1C7C98C096}"/>
    <pc:docChg chg="custSel addSld delSld modSld">
      <pc:chgData name="Marjory Duran" userId="eba5b1b0-e75f-410a-96d7-03aab38008db" providerId="ADAL" clId="{B89538A3-94D5-2543-BDE0-AD1C7C98C096}" dt="2021-02-01T17:43:16.696" v="24"/>
      <pc:docMkLst>
        <pc:docMk/>
      </pc:docMkLst>
      <pc:sldChg chg="modSp del mod">
        <pc:chgData name="Marjory Duran" userId="eba5b1b0-e75f-410a-96d7-03aab38008db" providerId="ADAL" clId="{B89538A3-94D5-2543-BDE0-AD1C7C98C096}" dt="2021-01-29T21:39:07.404" v="21" actId="2696"/>
        <pc:sldMkLst>
          <pc:docMk/>
          <pc:sldMk cId="3029421471" sldId="16300"/>
        </pc:sldMkLst>
        <pc:spChg chg="mod">
          <ac:chgData name="Marjory Duran" userId="eba5b1b0-e75f-410a-96d7-03aab38008db" providerId="ADAL" clId="{B89538A3-94D5-2543-BDE0-AD1C7C98C096}" dt="2021-01-29T16:28:20.335" v="7" actId="1076"/>
          <ac:spMkLst>
            <pc:docMk/>
            <pc:sldMk cId="3029421471" sldId="16300"/>
            <ac:spMk id="9" creationId="{8B89BA15-EB2C-407A-A416-3BC45BAD01DD}"/>
          </ac:spMkLst>
        </pc:spChg>
      </pc:sldChg>
      <pc:sldChg chg="addSp delSp modSp add mod">
        <pc:chgData name="Marjory Duran" userId="eba5b1b0-e75f-410a-96d7-03aab38008db" providerId="ADAL" clId="{B89538A3-94D5-2543-BDE0-AD1C7C98C096}" dt="2021-02-01T17:43:16.696" v="24"/>
        <pc:sldMkLst>
          <pc:docMk/>
          <pc:sldMk cId="217818593" sldId="16339"/>
        </pc:sldMkLst>
        <pc:spChg chg="add mod">
          <ac:chgData name="Marjory Duran" userId="eba5b1b0-e75f-410a-96d7-03aab38008db" providerId="ADAL" clId="{B89538A3-94D5-2543-BDE0-AD1C7C98C096}" dt="2021-01-29T21:46:50.917" v="22" actId="14100"/>
          <ac:spMkLst>
            <pc:docMk/>
            <pc:sldMk cId="217818593" sldId="16339"/>
            <ac:spMk id="7" creationId="{18B7D199-0AF1-CA48-8EC0-4D4F1003E24D}"/>
          </ac:spMkLst>
        </pc:spChg>
        <pc:spChg chg="del">
          <ac:chgData name="Marjory Duran" userId="eba5b1b0-e75f-410a-96d7-03aab38008db" providerId="ADAL" clId="{B89538A3-94D5-2543-BDE0-AD1C7C98C096}" dt="2021-01-29T21:36:21.774" v="9" actId="478"/>
          <ac:spMkLst>
            <pc:docMk/>
            <pc:sldMk cId="217818593" sldId="16339"/>
            <ac:spMk id="13" creationId="{6F9FECE8-0926-3F48-8D48-4CEFF30BD4AA}"/>
          </ac:spMkLst>
        </pc:spChg>
        <pc:picChg chg="add mod">
          <ac:chgData name="Marjory Duran" userId="eba5b1b0-e75f-410a-96d7-03aab38008db" providerId="ADAL" clId="{B89538A3-94D5-2543-BDE0-AD1C7C98C096}" dt="2021-02-01T17:43:16.696" v="24"/>
          <ac:picMkLst>
            <pc:docMk/>
            <pc:sldMk cId="217818593" sldId="16339"/>
            <ac:picMk id="8" creationId="{7E01B425-763A-3B4E-9176-A133AEF0DFF4}"/>
          </ac:picMkLst>
        </pc:picChg>
        <pc:picChg chg="del">
          <ac:chgData name="Marjory Duran" userId="eba5b1b0-e75f-410a-96d7-03aab38008db" providerId="ADAL" clId="{B89538A3-94D5-2543-BDE0-AD1C7C98C096}" dt="2021-02-01T17:43:15.704" v="23" actId="478"/>
          <ac:picMkLst>
            <pc:docMk/>
            <pc:sldMk cId="217818593" sldId="16339"/>
            <ac:picMk id="14" creationId="{90BCF843-D6CC-E249-9354-CBA5E26E7F45}"/>
          </ac:picMkLst>
        </pc:picChg>
      </pc:sldChg>
    </pc:docChg>
  </pc:docChgLst>
  <pc:docChgLst>
    <pc:chgData name="Marianne Vita" userId="35b1102d-d340-4a85-a709-12ee727aa48b" providerId="ADAL" clId="{162D1828-6FB2-47C4-B0DF-767FE3864447}"/>
    <pc:docChg chg="custSel delSld modSld">
      <pc:chgData name="Marianne Vita" userId="35b1102d-d340-4a85-a709-12ee727aa48b" providerId="ADAL" clId="{162D1828-6FB2-47C4-B0DF-767FE3864447}" dt="2021-01-27T19:05:46.971" v="15" actId="478"/>
      <pc:docMkLst>
        <pc:docMk/>
      </pc:docMkLst>
      <pc:sldChg chg="del">
        <pc:chgData name="Marianne Vita" userId="35b1102d-d340-4a85-a709-12ee727aa48b" providerId="ADAL" clId="{162D1828-6FB2-47C4-B0DF-767FE3864447}" dt="2021-01-27T16:45:46.210" v="0" actId="47"/>
        <pc:sldMkLst>
          <pc:docMk/>
          <pc:sldMk cId="2508573922" sldId="260"/>
        </pc:sldMkLst>
      </pc:sldChg>
      <pc:sldChg chg="del">
        <pc:chgData name="Marianne Vita" userId="35b1102d-d340-4a85-a709-12ee727aa48b" providerId="ADAL" clId="{162D1828-6FB2-47C4-B0DF-767FE3864447}" dt="2021-01-27T16:45:46.210" v="0" actId="47"/>
        <pc:sldMkLst>
          <pc:docMk/>
          <pc:sldMk cId="507461978" sldId="16296"/>
        </pc:sldMkLst>
      </pc:sldChg>
      <pc:sldChg chg="del">
        <pc:chgData name="Marianne Vita" userId="35b1102d-d340-4a85-a709-12ee727aa48b" providerId="ADAL" clId="{162D1828-6FB2-47C4-B0DF-767FE3864447}" dt="2021-01-27T16:45:46.210" v="0" actId="47"/>
        <pc:sldMkLst>
          <pc:docMk/>
          <pc:sldMk cId="1605327339" sldId="16298"/>
        </pc:sldMkLst>
      </pc:sldChg>
      <pc:sldChg chg="del">
        <pc:chgData name="Marianne Vita" userId="35b1102d-d340-4a85-a709-12ee727aa48b" providerId="ADAL" clId="{162D1828-6FB2-47C4-B0DF-767FE3864447}" dt="2021-01-27T16:45:46.210" v="0" actId="47"/>
        <pc:sldMkLst>
          <pc:docMk/>
          <pc:sldMk cId="2945668371" sldId="16299"/>
        </pc:sldMkLst>
      </pc:sldChg>
      <pc:sldChg chg="modSp mod">
        <pc:chgData name="Marianne Vita" userId="35b1102d-d340-4a85-a709-12ee727aa48b" providerId="ADAL" clId="{162D1828-6FB2-47C4-B0DF-767FE3864447}" dt="2021-01-27T17:17:25.110" v="10" actId="20577"/>
        <pc:sldMkLst>
          <pc:docMk/>
          <pc:sldMk cId="3029421471" sldId="16300"/>
        </pc:sldMkLst>
        <pc:spChg chg="mod">
          <ac:chgData name="Marianne Vita" userId="35b1102d-d340-4a85-a709-12ee727aa48b" providerId="ADAL" clId="{162D1828-6FB2-47C4-B0DF-767FE3864447}" dt="2021-01-27T17:17:25.110" v="10" actId="20577"/>
          <ac:spMkLst>
            <pc:docMk/>
            <pc:sldMk cId="3029421471" sldId="16300"/>
            <ac:spMk id="9" creationId="{8B89BA15-EB2C-407A-A416-3BC45BAD01DD}"/>
          </ac:spMkLst>
        </pc:spChg>
      </pc:sldChg>
      <pc:sldChg chg="delSp mod">
        <pc:chgData name="Marianne Vita" userId="35b1102d-d340-4a85-a709-12ee727aa48b" providerId="ADAL" clId="{162D1828-6FB2-47C4-B0DF-767FE3864447}" dt="2021-01-27T19:05:35.079" v="11" actId="478"/>
        <pc:sldMkLst>
          <pc:docMk/>
          <pc:sldMk cId="691460773" sldId="16301"/>
        </pc:sldMkLst>
        <pc:spChg chg="del">
          <ac:chgData name="Marianne Vita" userId="35b1102d-d340-4a85-a709-12ee727aa48b" providerId="ADAL" clId="{162D1828-6FB2-47C4-B0DF-767FE3864447}" dt="2021-01-27T19:05:35.079" v="11" actId="478"/>
          <ac:spMkLst>
            <pc:docMk/>
            <pc:sldMk cId="691460773" sldId="16301"/>
            <ac:spMk id="11" creationId="{9D79A3BA-44F7-4138-A0A8-3A12506A5005}"/>
          </ac:spMkLst>
        </pc:spChg>
        <pc:picChg chg="del">
          <ac:chgData name="Marianne Vita" userId="35b1102d-d340-4a85-a709-12ee727aa48b" providerId="ADAL" clId="{162D1828-6FB2-47C4-B0DF-767FE3864447}" dt="2021-01-27T19:05:35.079" v="11" actId="478"/>
          <ac:picMkLst>
            <pc:docMk/>
            <pc:sldMk cId="691460773" sldId="16301"/>
            <ac:picMk id="25" creationId="{007C0E06-A025-6444-A897-359A6F2930CE}"/>
          </ac:picMkLst>
        </pc:picChg>
      </pc:sldChg>
      <pc:sldChg chg="delSp mod">
        <pc:chgData name="Marianne Vita" userId="35b1102d-d340-4a85-a709-12ee727aa48b" providerId="ADAL" clId="{162D1828-6FB2-47C4-B0DF-767FE3864447}" dt="2021-01-27T19:05:40.494" v="13" actId="478"/>
        <pc:sldMkLst>
          <pc:docMk/>
          <pc:sldMk cId="414373566" sldId="16304"/>
        </pc:sldMkLst>
        <pc:spChg chg="del">
          <ac:chgData name="Marianne Vita" userId="35b1102d-d340-4a85-a709-12ee727aa48b" providerId="ADAL" clId="{162D1828-6FB2-47C4-B0DF-767FE3864447}" dt="2021-01-27T19:05:40.494" v="13" actId="478"/>
          <ac:spMkLst>
            <pc:docMk/>
            <pc:sldMk cId="414373566" sldId="16304"/>
            <ac:spMk id="11" creationId="{9D79A3BA-44F7-4138-A0A8-3A12506A5005}"/>
          </ac:spMkLst>
        </pc:spChg>
        <pc:picChg chg="del">
          <ac:chgData name="Marianne Vita" userId="35b1102d-d340-4a85-a709-12ee727aa48b" providerId="ADAL" clId="{162D1828-6FB2-47C4-B0DF-767FE3864447}" dt="2021-01-27T19:05:40.494" v="13" actId="478"/>
          <ac:picMkLst>
            <pc:docMk/>
            <pc:sldMk cId="414373566" sldId="16304"/>
            <ac:picMk id="25" creationId="{007C0E06-A025-6444-A897-359A6F2930CE}"/>
          </ac:picMkLst>
        </pc:picChg>
      </pc:sldChg>
      <pc:sldChg chg="del">
        <pc:chgData name="Marianne Vita" userId="35b1102d-d340-4a85-a709-12ee727aa48b" providerId="ADAL" clId="{162D1828-6FB2-47C4-B0DF-767FE3864447}" dt="2021-01-27T16:45:52.507" v="1" actId="47"/>
        <pc:sldMkLst>
          <pc:docMk/>
          <pc:sldMk cId="2944529266" sldId="16305"/>
        </pc:sldMkLst>
      </pc:sldChg>
      <pc:sldChg chg="del">
        <pc:chgData name="Marianne Vita" userId="35b1102d-d340-4a85-a709-12ee727aa48b" providerId="ADAL" clId="{162D1828-6FB2-47C4-B0DF-767FE3864447}" dt="2021-01-27T16:45:52.507" v="1" actId="47"/>
        <pc:sldMkLst>
          <pc:docMk/>
          <pc:sldMk cId="36798354" sldId="16306"/>
        </pc:sldMkLst>
      </pc:sldChg>
      <pc:sldChg chg="delSp mod">
        <pc:chgData name="Marianne Vita" userId="35b1102d-d340-4a85-a709-12ee727aa48b" providerId="ADAL" clId="{162D1828-6FB2-47C4-B0DF-767FE3864447}" dt="2021-01-27T19:05:38.024" v="12" actId="478"/>
        <pc:sldMkLst>
          <pc:docMk/>
          <pc:sldMk cId="1248050308" sldId="16309"/>
        </pc:sldMkLst>
        <pc:spChg chg="del">
          <ac:chgData name="Marianne Vita" userId="35b1102d-d340-4a85-a709-12ee727aa48b" providerId="ADAL" clId="{162D1828-6FB2-47C4-B0DF-767FE3864447}" dt="2021-01-27T19:05:38.024" v="12" actId="478"/>
          <ac:spMkLst>
            <pc:docMk/>
            <pc:sldMk cId="1248050308" sldId="16309"/>
            <ac:spMk id="11" creationId="{9D79A3BA-44F7-4138-A0A8-3A12506A5005}"/>
          </ac:spMkLst>
        </pc:spChg>
        <pc:picChg chg="del">
          <ac:chgData name="Marianne Vita" userId="35b1102d-d340-4a85-a709-12ee727aa48b" providerId="ADAL" clId="{162D1828-6FB2-47C4-B0DF-767FE3864447}" dt="2021-01-27T19:05:38.024" v="12" actId="478"/>
          <ac:picMkLst>
            <pc:docMk/>
            <pc:sldMk cId="1248050308" sldId="16309"/>
            <ac:picMk id="25" creationId="{007C0E06-A025-6444-A897-359A6F2930CE}"/>
          </ac:picMkLst>
        </pc:picChg>
      </pc:sldChg>
      <pc:sldChg chg="del">
        <pc:chgData name="Marianne Vita" userId="35b1102d-d340-4a85-a709-12ee727aa48b" providerId="ADAL" clId="{162D1828-6FB2-47C4-B0DF-767FE3864447}" dt="2021-01-27T16:45:52.507" v="1" actId="47"/>
        <pc:sldMkLst>
          <pc:docMk/>
          <pc:sldMk cId="3751171162" sldId="16311"/>
        </pc:sldMkLst>
      </pc:sldChg>
      <pc:sldChg chg="del">
        <pc:chgData name="Marianne Vita" userId="35b1102d-d340-4a85-a709-12ee727aa48b" providerId="ADAL" clId="{162D1828-6FB2-47C4-B0DF-767FE3864447}" dt="2021-01-27T16:45:52.507" v="1" actId="47"/>
        <pc:sldMkLst>
          <pc:docMk/>
          <pc:sldMk cId="2718728533" sldId="16313"/>
        </pc:sldMkLst>
      </pc:sldChg>
      <pc:sldChg chg="del">
        <pc:chgData name="Marianne Vita" userId="35b1102d-d340-4a85-a709-12ee727aa48b" providerId="ADAL" clId="{162D1828-6FB2-47C4-B0DF-767FE3864447}" dt="2021-01-27T16:45:52.507" v="1" actId="47"/>
        <pc:sldMkLst>
          <pc:docMk/>
          <pc:sldMk cId="4084078249" sldId="16314"/>
        </pc:sldMkLst>
      </pc:sldChg>
      <pc:sldChg chg="del">
        <pc:chgData name="Marianne Vita" userId="35b1102d-d340-4a85-a709-12ee727aa48b" providerId="ADAL" clId="{162D1828-6FB2-47C4-B0DF-767FE3864447}" dt="2021-01-27T16:45:52.507" v="1" actId="47"/>
        <pc:sldMkLst>
          <pc:docMk/>
          <pc:sldMk cId="3093524387" sldId="16315"/>
        </pc:sldMkLst>
      </pc:sldChg>
      <pc:sldChg chg="del">
        <pc:chgData name="Marianne Vita" userId="35b1102d-d340-4a85-a709-12ee727aa48b" providerId="ADAL" clId="{162D1828-6FB2-47C4-B0DF-767FE3864447}" dt="2021-01-27T16:45:52.507" v="1" actId="47"/>
        <pc:sldMkLst>
          <pc:docMk/>
          <pc:sldMk cId="4112809678" sldId="16318"/>
        </pc:sldMkLst>
      </pc:sldChg>
      <pc:sldChg chg="del">
        <pc:chgData name="Marianne Vita" userId="35b1102d-d340-4a85-a709-12ee727aa48b" providerId="ADAL" clId="{162D1828-6FB2-47C4-B0DF-767FE3864447}" dt="2021-01-27T16:45:52.507" v="1" actId="47"/>
        <pc:sldMkLst>
          <pc:docMk/>
          <pc:sldMk cId="3041806620" sldId="16319"/>
        </pc:sldMkLst>
      </pc:sldChg>
      <pc:sldChg chg="del">
        <pc:chgData name="Marianne Vita" userId="35b1102d-d340-4a85-a709-12ee727aa48b" providerId="ADAL" clId="{162D1828-6FB2-47C4-B0DF-767FE3864447}" dt="2021-01-27T16:45:52.507" v="1" actId="47"/>
        <pc:sldMkLst>
          <pc:docMk/>
          <pc:sldMk cId="1086224441" sldId="16320"/>
        </pc:sldMkLst>
      </pc:sldChg>
      <pc:sldChg chg="del">
        <pc:chgData name="Marianne Vita" userId="35b1102d-d340-4a85-a709-12ee727aa48b" providerId="ADAL" clId="{162D1828-6FB2-47C4-B0DF-767FE3864447}" dt="2021-01-27T16:45:52.507" v="1" actId="47"/>
        <pc:sldMkLst>
          <pc:docMk/>
          <pc:sldMk cId="1364550070" sldId="16327"/>
        </pc:sldMkLst>
      </pc:sldChg>
      <pc:sldChg chg="del">
        <pc:chgData name="Marianne Vita" userId="35b1102d-d340-4a85-a709-12ee727aa48b" providerId="ADAL" clId="{162D1828-6FB2-47C4-B0DF-767FE3864447}" dt="2021-01-27T16:45:52.507" v="1" actId="47"/>
        <pc:sldMkLst>
          <pc:docMk/>
          <pc:sldMk cId="1433592037" sldId="16328"/>
        </pc:sldMkLst>
      </pc:sldChg>
      <pc:sldChg chg="delSp mod">
        <pc:chgData name="Marianne Vita" userId="35b1102d-d340-4a85-a709-12ee727aa48b" providerId="ADAL" clId="{162D1828-6FB2-47C4-B0DF-767FE3864447}" dt="2021-01-27T19:05:43.493" v="14" actId="478"/>
        <pc:sldMkLst>
          <pc:docMk/>
          <pc:sldMk cId="2515489192" sldId="16330"/>
        </pc:sldMkLst>
        <pc:spChg chg="del">
          <ac:chgData name="Marianne Vita" userId="35b1102d-d340-4a85-a709-12ee727aa48b" providerId="ADAL" clId="{162D1828-6FB2-47C4-B0DF-767FE3864447}" dt="2021-01-27T19:05:43.493" v="14" actId="478"/>
          <ac:spMkLst>
            <pc:docMk/>
            <pc:sldMk cId="2515489192" sldId="16330"/>
            <ac:spMk id="11" creationId="{9D79A3BA-44F7-4138-A0A8-3A12506A5005}"/>
          </ac:spMkLst>
        </pc:spChg>
        <pc:picChg chg="del">
          <ac:chgData name="Marianne Vita" userId="35b1102d-d340-4a85-a709-12ee727aa48b" providerId="ADAL" clId="{162D1828-6FB2-47C4-B0DF-767FE3864447}" dt="2021-01-27T19:05:43.493" v="14" actId="478"/>
          <ac:picMkLst>
            <pc:docMk/>
            <pc:sldMk cId="2515489192" sldId="16330"/>
            <ac:picMk id="25" creationId="{007C0E06-A025-6444-A897-359A6F2930CE}"/>
          </ac:picMkLst>
        </pc:picChg>
      </pc:sldChg>
      <pc:sldChg chg="del">
        <pc:chgData name="Marianne Vita" userId="35b1102d-d340-4a85-a709-12ee727aa48b" providerId="ADAL" clId="{162D1828-6FB2-47C4-B0DF-767FE3864447}" dt="2021-01-27T16:45:52.507" v="1" actId="47"/>
        <pc:sldMkLst>
          <pc:docMk/>
          <pc:sldMk cId="3313408108" sldId="16331"/>
        </pc:sldMkLst>
      </pc:sldChg>
      <pc:sldChg chg="del">
        <pc:chgData name="Marianne Vita" userId="35b1102d-d340-4a85-a709-12ee727aa48b" providerId="ADAL" clId="{162D1828-6FB2-47C4-B0DF-767FE3864447}" dt="2021-01-27T16:45:52.507" v="1" actId="47"/>
        <pc:sldMkLst>
          <pc:docMk/>
          <pc:sldMk cId="2546787256" sldId="16332"/>
        </pc:sldMkLst>
      </pc:sldChg>
      <pc:sldChg chg="del">
        <pc:chgData name="Marianne Vita" userId="35b1102d-d340-4a85-a709-12ee727aa48b" providerId="ADAL" clId="{162D1828-6FB2-47C4-B0DF-767FE3864447}" dt="2021-01-27T16:45:52.507" v="1" actId="47"/>
        <pc:sldMkLst>
          <pc:docMk/>
          <pc:sldMk cId="1465774420" sldId="16333"/>
        </pc:sldMkLst>
      </pc:sldChg>
      <pc:sldChg chg="del">
        <pc:chgData name="Marianne Vita" userId="35b1102d-d340-4a85-a709-12ee727aa48b" providerId="ADAL" clId="{162D1828-6FB2-47C4-B0DF-767FE3864447}" dt="2021-01-27T16:45:46.210" v="0" actId="47"/>
        <pc:sldMkLst>
          <pc:docMk/>
          <pc:sldMk cId="1142919002" sldId="16334"/>
        </pc:sldMkLst>
      </pc:sldChg>
      <pc:sldChg chg="del">
        <pc:chgData name="Marianne Vita" userId="35b1102d-d340-4a85-a709-12ee727aa48b" providerId="ADAL" clId="{162D1828-6FB2-47C4-B0DF-767FE3864447}" dt="2021-01-27T16:45:52.507" v="1" actId="47"/>
        <pc:sldMkLst>
          <pc:docMk/>
          <pc:sldMk cId="831160800" sldId="16335"/>
        </pc:sldMkLst>
      </pc:sldChg>
      <pc:sldChg chg="del">
        <pc:chgData name="Marianne Vita" userId="35b1102d-d340-4a85-a709-12ee727aa48b" providerId="ADAL" clId="{162D1828-6FB2-47C4-B0DF-767FE3864447}" dt="2021-01-27T16:45:52.507" v="1" actId="47"/>
        <pc:sldMkLst>
          <pc:docMk/>
          <pc:sldMk cId="3077882260" sldId="16336"/>
        </pc:sldMkLst>
      </pc:sldChg>
      <pc:sldChg chg="del">
        <pc:chgData name="Marianne Vita" userId="35b1102d-d340-4a85-a709-12ee727aa48b" providerId="ADAL" clId="{162D1828-6FB2-47C4-B0DF-767FE3864447}" dt="2021-01-27T16:45:46.210" v="0" actId="47"/>
        <pc:sldMkLst>
          <pc:docMk/>
          <pc:sldMk cId="2328194455" sldId="16337"/>
        </pc:sldMkLst>
      </pc:sldChg>
      <pc:sldChg chg="delSp mod">
        <pc:chgData name="Marianne Vita" userId="35b1102d-d340-4a85-a709-12ee727aa48b" providerId="ADAL" clId="{162D1828-6FB2-47C4-B0DF-767FE3864447}" dt="2021-01-27T19:05:46.971" v="15" actId="478"/>
        <pc:sldMkLst>
          <pc:docMk/>
          <pc:sldMk cId="3499967184" sldId="16338"/>
        </pc:sldMkLst>
        <pc:spChg chg="del">
          <ac:chgData name="Marianne Vita" userId="35b1102d-d340-4a85-a709-12ee727aa48b" providerId="ADAL" clId="{162D1828-6FB2-47C4-B0DF-767FE3864447}" dt="2021-01-27T19:05:46.971" v="15" actId="478"/>
          <ac:spMkLst>
            <pc:docMk/>
            <pc:sldMk cId="3499967184" sldId="16338"/>
            <ac:spMk id="11" creationId="{9D79A3BA-44F7-4138-A0A8-3A12506A5005}"/>
          </ac:spMkLst>
        </pc:spChg>
        <pc:picChg chg="del">
          <ac:chgData name="Marianne Vita" userId="35b1102d-d340-4a85-a709-12ee727aa48b" providerId="ADAL" clId="{162D1828-6FB2-47C4-B0DF-767FE3864447}" dt="2021-01-27T19:05:46.971" v="15" actId="478"/>
          <ac:picMkLst>
            <pc:docMk/>
            <pc:sldMk cId="3499967184" sldId="16338"/>
            <ac:picMk id="25" creationId="{007C0E06-A025-6444-A897-359A6F2930CE}"/>
          </ac:picMkLst>
        </pc:picChg>
      </pc:sldChg>
      <pc:sldChg chg="del">
        <pc:chgData name="Marianne Vita" userId="35b1102d-d340-4a85-a709-12ee727aa48b" providerId="ADAL" clId="{162D1828-6FB2-47C4-B0DF-767FE3864447}" dt="2021-01-27T16:45:52.507" v="1" actId="47"/>
        <pc:sldMkLst>
          <pc:docMk/>
          <pc:sldMk cId="1181528762" sldId="16339"/>
        </pc:sldMkLst>
      </pc:sldChg>
      <pc:sldChg chg="del">
        <pc:chgData name="Marianne Vita" userId="35b1102d-d340-4a85-a709-12ee727aa48b" providerId="ADAL" clId="{162D1828-6FB2-47C4-B0DF-767FE3864447}" dt="2021-01-27T16:45:52.507" v="1" actId="47"/>
        <pc:sldMkLst>
          <pc:docMk/>
          <pc:sldMk cId="4267621151" sldId="16340"/>
        </pc:sldMkLst>
      </pc:sldChg>
    </pc:docChg>
  </pc:docChgLst>
  <pc:docChgLst>
    <pc:chgData name="Reed Kiely" userId="768be38e-2fb5-40ce-925d-bd8e9d9e3c31" providerId="ADAL" clId="{ADA67A67-7B98-4492-8879-F5B40AB0EAE1}"/>
    <pc:docChg chg="custSel modSld">
      <pc:chgData name="Reed Kiely" userId="768be38e-2fb5-40ce-925d-bd8e9d9e3c31" providerId="ADAL" clId="{ADA67A67-7B98-4492-8879-F5B40AB0EAE1}" dt="2021-02-01T19:41:13.054" v="13"/>
      <pc:docMkLst>
        <pc:docMk/>
      </pc:docMkLst>
      <pc:sldChg chg="modAnim">
        <pc:chgData name="Reed Kiely" userId="768be38e-2fb5-40ce-925d-bd8e9d9e3c31" providerId="ADAL" clId="{ADA67A67-7B98-4492-8879-F5B40AB0EAE1}" dt="2021-02-01T19:41:13.054" v="13"/>
        <pc:sldMkLst>
          <pc:docMk/>
          <pc:sldMk cId="414373566" sldId="16304"/>
        </pc:sldMkLst>
      </pc:sldChg>
      <pc:sldChg chg="modAnim">
        <pc:chgData name="Reed Kiely" userId="768be38e-2fb5-40ce-925d-bd8e9d9e3c31" providerId="ADAL" clId="{ADA67A67-7B98-4492-8879-F5B40AB0EAE1}" dt="2021-02-01T19:41:09.973" v="9"/>
        <pc:sldMkLst>
          <pc:docMk/>
          <pc:sldMk cId="1248050308" sldId="16309"/>
        </pc:sldMkLst>
      </pc:sldChg>
      <pc:sldChg chg="addSp delSp modSp mod">
        <pc:chgData name="Reed Kiely" userId="768be38e-2fb5-40ce-925d-bd8e9d9e3c31" providerId="ADAL" clId="{ADA67A67-7B98-4492-8879-F5B40AB0EAE1}" dt="2021-02-01T19:40:51.509" v="4" actId="167"/>
        <pc:sldMkLst>
          <pc:docMk/>
          <pc:sldMk cId="217818593" sldId="16339"/>
        </pc:sldMkLst>
        <pc:picChg chg="del">
          <ac:chgData name="Reed Kiely" userId="768be38e-2fb5-40ce-925d-bd8e9d9e3c31" providerId="ADAL" clId="{ADA67A67-7B98-4492-8879-F5B40AB0EAE1}" dt="2021-02-01T19:40:48.048" v="0" actId="478"/>
          <ac:picMkLst>
            <pc:docMk/>
            <pc:sldMk cId="217818593" sldId="16339"/>
            <ac:picMk id="6" creationId="{954D476B-75F4-5B49-B22D-D114F8A419B0}"/>
          </ac:picMkLst>
        </pc:picChg>
        <pc:picChg chg="add del mod">
          <ac:chgData name="Reed Kiely" userId="768be38e-2fb5-40ce-925d-bd8e9d9e3c31" providerId="ADAL" clId="{ADA67A67-7B98-4492-8879-F5B40AB0EAE1}" dt="2021-02-01T19:40:49.115" v="2"/>
          <ac:picMkLst>
            <pc:docMk/>
            <pc:sldMk cId="217818593" sldId="16339"/>
            <ac:picMk id="9" creationId="{4EB1AD9B-211D-49B9-A42E-5748DA959BB8}"/>
          </ac:picMkLst>
        </pc:picChg>
        <pc:picChg chg="add mod ord">
          <ac:chgData name="Reed Kiely" userId="768be38e-2fb5-40ce-925d-bd8e9d9e3c31" providerId="ADAL" clId="{ADA67A67-7B98-4492-8879-F5B40AB0EAE1}" dt="2021-02-01T19:40:51.509" v="4" actId="167"/>
          <ac:picMkLst>
            <pc:docMk/>
            <pc:sldMk cId="217818593" sldId="16339"/>
            <ac:picMk id="10" creationId="{ABFA089E-D0AC-4A59-8DB6-B2FBB7ACAAE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AB11F5-170A-4E00-B660-90E1B563DDF6}" type="datetimeFigureOut">
              <a:rPr lang="en-US" smtClean="0"/>
              <a:t>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25BE89-7CD8-4789-B572-2C95B8EB8385}" type="slidenum">
              <a:rPr lang="en-US" smtClean="0"/>
              <a:t>‹#›</a:t>
            </a:fld>
            <a:endParaRPr lang="en-US"/>
          </a:p>
        </p:txBody>
      </p:sp>
    </p:spTree>
    <p:extLst>
      <p:ext uri="{BB962C8B-B14F-4D97-AF65-F5344CB8AC3E}">
        <p14:creationId xmlns:p14="http://schemas.microsoft.com/office/powerpoint/2010/main" val="182763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EFDA2-DA3B-45C4-9881-AAB802FD2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D19276-CD67-4ED5-9894-F6C19F64E1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C08C155-9903-4298-B546-08D3BCD9A7A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C625921F-6703-4025-B56C-3604E0F14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0E0C9F-E055-4A73-840F-66B4470967A6}"/>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73237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50572-B2E7-45BF-A530-ED80FFA1CD5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460108D-7555-45C3-882D-146099B58C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DCC81-302B-4E53-B2D7-0D4349EB998C}"/>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F028BF01-0556-4B84-BB52-DB8ACA1C4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C9799B-4412-4646-9A74-4A03F81B59A1}"/>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96483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E00D18D-DEB8-46E1-A2A7-D7280C2AC0A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E6BEBF-8C90-4278-938F-A843D991616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17F538-84BF-431C-A14C-FD8009806F29}"/>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D70CA09B-0AEA-43FF-85FB-C0ECE2D584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E23F3B-DAA9-4ED0-A652-A0FAD72C0F5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851143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7BC20-250D-4FE3-A39B-99DE0A9BB39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8C3B7B-808D-40D4-BB8C-8D83E9CC79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148594-3360-41B3-BAD8-B13804D9F56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5A7DCF0-1E1B-4BD7-B39F-0BC3C2C9C7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14A371-0FB4-42B1-83FD-E838472CDE1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18178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65B4C-5999-48B2-BC23-8120D97304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A6A16F-4A49-4E58-A9D2-268E3E1A58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A34025-A1E9-4840-A09F-04F3D48C7F2B}"/>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82A7EE84-0BDF-467C-9D63-34F3470BDE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BF89D8-EA20-460A-B957-B1C0EB0CE02D}"/>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13465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380B-AC25-4BD1-B471-AE49981E2A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A4860D-A98C-45E8-9307-3343DCE6E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BF08DB9-1F46-4880-8BBC-B79D9EFFC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A4B12F2-D467-4E9D-94BA-91F338531415}"/>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E7EA1410-7D1E-4E69-85AD-98936C282A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22CFDD-0F1B-465D-BD48-8BBCC491EACF}"/>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4070176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C4467-904F-40A3-8661-6606810CA3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5B6367B-537B-49CF-9601-1653172AC5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5E293-6FE9-4A9C-927F-557DF45CF0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ADA66B2-9560-4135-8FB7-1595A5D17C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5C2E639-B983-4107-AD97-42583AA2DF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0A78BC-3D15-4B12-B092-B92DBC1801BD}"/>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8" name="Footer Placeholder 7">
            <a:extLst>
              <a:ext uri="{FF2B5EF4-FFF2-40B4-BE49-F238E27FC236}">
                <a16:creationId xmlns:a16="http://schemas.microsoft.com/office/drawing/2014/main" id="{520DF00C-9952-42E5-AC4E-40B133479FF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48F2D1-61C8-4381-BAE2-2285FE15919B}"/>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070340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DBA91-F39C-4849-83CC-FD197FF4711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C252AD-593A-4EAA-B3C1-B2D52AB07634}"/>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4" name="Footer Placeholder 3">
            <a:extLst>
              <a:ext uri="{FF2B5EF4-FFF2-40B4-BE49-F238E27FC236}">
                <a16:creationId xmlns:a16="http://schemas.microsoft.com/office/drawing/2014/main" id="{9640EA42-1095-4E38-859F-F5EB61190C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9270C13-A15F-4A5C-9588-DD73CBB3238A}"/>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65462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344304-901D-41B4-B430-E46C125AFE88}"/>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3" name="Footer Placeholder 2">
            <a:extLst>
              <a:ext uri="{FF2B5EF4-FFF2-40B4-BE49-F238E27FC236}">
                <a16:creationId xmlns:a16="http://schemas.microsoft.com/office/drawing/2014/main" id="{1596340F-1E40-4462-845F-801EA9D0422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F3BF29-ACAD-4CAF-9105-2602E9C8BFC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2311218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5E18-B80F-4532-95DE-B4266E68E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6F7BCA2-BBC0-4414-9499-FCDFD72F26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81175B-E6D2-4175-8A0A-982660A12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E415D5-83C4-4F36-B968-FDB2EB489696}"/>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A2FCC426-0AE8-4D9B-B784-D73D7189F9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BA3F7-2320-404A-BDE7-19F7E02C5344}"/>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19589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002A0-E291-4521-97FF-8EE180BAF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14D9027-0B4A-4956-8B06-34E50E820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72C977-B7DD-44EA-A076-00544CA699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E6822E-850B-45A0-BFFA-B540DFDFDFDE}"/>
              </a:ext>
            </a:extLst>
          </p:cNvPr>
          <p:cNvSpPr>
            <a:spLocks noGrp="1"/>
          </p:cNvSpPr>
          <p:nvPr>
            <p:ph type="dt" sz="half" idx="10"/>
          </p:nvPr>
        </p:nvSpPr>
        <p:spPr/>
        <p:txBody>
          <a:bodyPr/>
          <a:lstStyle/>
          <a:p>
            <a:fld id="{EE328A72-23B8-42AB-93FB-B403A8899EBA}" type="datetimeFigureOut">
              <a:rPr lang="en-US" smtClean="0"/>
              <a:t>2/1/2021</a:t>
            </a:fld>
            <a:endParaRPr lang="en-US"/>
          </a:p>
        </p:txBody>
      </p:sp>
      <p:sp>
        <p:nvSpPr>
          <p:cNvPr id="6" name="Footer Placeholder 5">
            <a:extLst>
              <a:ext uri="{FF2B5EF4-FFF2-40B4-BE49-F238E27FC236}">
                <a16:creationId xmlns:a16="http://schemas.microsoft.com/office/drawing/2014/main" id="{9C5BF479-126E-432D-A8BC-B48AD0F69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0A9CE1-F0B2-4869-AA11-9D6962574C99}"/>
              </a:ext>
            </a:extLst>
          </p:cNvPr>
          <p:cNvSpPr>
            <a:spLocks noGrp="1"/>
          </p:cNvSpPr>
          <p:nvPr>
            <p:ph type="sldNum" sz="quarter" idx="12"/>
          </p:nvPr>
        </p:nvSpPr>
        <p:spPr/>
        <p:txBody>
          <a:bodyPr/>
          <a:lstStyle/>
          <a:p>
            <a:fld id="{9D29A191-FCB7-4DA1-B804-85EB13AE828B}" type="slidenum">
              <a:rPr lang="en-US" smtClean="0"/>
              <a:t>‹#›</a:t>
            </a:fld>
            <a:endParaRPr lang="en-US"/>
          </a:p>
        </p:txBody>
      </p:sp>
    </p:spTree>
    <p:extLst>
      <p:ext uri="{BB962C8B-B14F-4D97-AF65-F5344CB8AC3E}">
        <p14:creationId xmlns:p14="http://schemas.microsoft.com/office/powerpoint/2010/main" val="34744262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98BB5F-9BA9-4421-9B54-7FAC1113FA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DDE079-6407-486E-8E8D-AA2F7674F1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D33DF-29A4-480C-98BD-68CBDB8B4DE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A72-23B8-42AB-93FB-B403A8899EBA}" type="datetimeFigureOut">
              <a:rPr lang="en-US" smtClean="0"/>
              <a:t>2/1/2021</a:t>
            </a:fld>
            <a:endParaRPr lang="en-US"/>
          </a:p>
        </p:txBody>
      </p:sp>
      <p:sp>
        <p:nvSpPr>
          <p:cNvPr id="5" name="Footer Placeholder 4">
            <a:extLst>
              <a:ext uri="{FF2B5EF4-FFF2-40B4-BE49-F238E27FC236}">
                <a16:creationId xmlns:a16="http://schemas.microsoft.com/office/drawing/2014/main" id="{1613B878-96F2-45E5-8927-8C6E5E4F13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A65129B-5CFB-4E21-9CD4-7C75B2F866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29A191-FCB7-4DA1-B804-85EB13AE828B}" type="slidenum">
              <a:rPr lang="en-US" smtClean="0"/>
              <a:t>‹#›</a:t>
            </a:fld>
            <a:endParaRPr lang="en-US"/>
          </a:p>
        </p:txBody>
      </p:sp>
    </p:spTree>
    <p:extLst>
      <p:ext uri="{BB962C8B-B14F-4D97-AF65-F5344CB8AC3E}">
        <p14:creationId xmlns:p14="http://schemas.microsoft.com/office/powerpoint/2010/main" val="4040950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thevab.com/insight/halo-effect" TargetMode="External"/><Relationship Id="rId2" Type="http://schemas.openxmlformats.org/officeDocument/2006/relationships/hyperlink" Target="https://www.effectv.com/?utm_source=google&amp;utm_medium=cpc&amp;utm_campaign=Effectv_BR_Exact_National&amp;utm_content=Effectv&amp;utm_term=effectv-43700049191437765&amp;gclid=CjwKCAiAu8SABhAxEiwAsodSZBxKpgEKzaU_BU_e9RA_1M3m4S4Nq9LGl6hlhTpqhKyZyqgn51HKhhoCW5cQAvD_BwE&amp;gclsrc=aw.ds"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ABFA089E-D0AC-4A59-8DB6-B2FBB7ACAAE3}"/>
              </a:ext>
            </a:extLst>
          </p:cNvPr>
          <p:cNvPicPr>
            <a:picLocks noChangeAspect="1"/>
          </p:cNvPicPr>
          <p:nvPr/>
        </p:nvPicPr>
        <p:blipFill rotWithShape="1">
          <a:blip r:embed="rId2">
            <a:extLst>
              <a:ext uri="{28A0092B-C50C-407E-A947-70E740481C1C}">
                <a14:useLocalDpi xmlns:a14="http://schemas.microsoft.com/office/drawing/2010/main" val="0"/>
              </a:ext>
            </a:extLst>
          </a:blip>
          <a:srcRect l="-251" t="33255" r="251" b="23170"/>
          <a:stretch/>
        </p:blipFill>
        <p:spPr>
          <a:xfrm>
            <a:off x="-70338" y="0"/>
            <a:ext cx="12313138" cy="6858000"/>
          </a:xfrm>
          <a:prstGeom prst="rect">
            <a:avLst/>
          </a:prstGeom>
        </p:spPr>
      </p:pic>
      <p:pic>
        <p:nvPicPr>
          <p:cNvPr id="12" name="Picture 11">
            <a:extLst>
              <a:ext uri="{FF2B5EF4-FFF2-40B4-BE49-F238E27FC236}">
                <a16:creationId xmlns:a16="http://schemas.microsoft.com/office/drawing/2014/main" id="{27FF999D-CAE7-6C46-B074-143ACCE6C477}"/>
              </a:ext>
            </a:extLst>
          </p:cNvPr>
          <p:cNvPicPr>
            <a:picLocks noChangeAspect="1"/>
          </p:cNvPicPr>
          <p:nvPr/>
        </p:nvPicPr>
        <p:blipFill>
          <a:blip r:embed="rId3"/>
          <a:stretch>
            <a:fillRect/>
          </a:stretch>
        </p:blipFill>
        <p:spPr>
          <a:xfrm>
            <a:off x="4492243" y="5704798"/>
            <a:ext cx="3207513" cy="783230"/>
          </a:xfrm>
          <a:prstGeom prst="rect">
            <a:avLst/>
          </a:prstGeom>
        </p:spPr>
      </p:pic>
      <p:sp>
        <p:nvSpPr>
          <p:cNvPr id="7" name="TextBox 6">
            <a:extLst>
              <a:ext uri="{FF2B5EF4-FFF2-40B4-BE49-F238E27FC236}">
                <a16:creationId xmlns:a16="http://schemas.microsoft.com/office/drawing/2014/main" id="{18B7D199-0AF1-CA48-8EC0-4D4F1003E24D}"/>
              </a:ext>
            </a:extLst>
          </p:cNvPr>
          <p:cNvSpPr txBox="1"/>
          <p:nvPr/>
        </p:nvSpPr>
        <p:spPr>
          <a:xfrm>
            <a:off x="562598" y="2888287"/>
            <a:ext cx="8869638" cy="1754326"/>
          </a:xfrm>
          <a:prstGeom prst="rect">
            <a:avLst/>
          </a:prstGeom>
          <a:noFill/>
        </p:spPr>
        <p:txBody>
          <a:bodyPr wrap="square" rtlCol="0">
            <a:spAutoFit/>
          </a:bodyPr>
          <a:lstStyle/>
          <a:p>
            <a:r>
              <a:rPr lang="en-US" sz="3200" dirty="0">
                <a:solidFill>
                  <a:schemeClr val="bg1"/>
                </a:solidFill>
                <a:latin typeface="Poppins" pitchFamily="2" charset="77"/>
                <a:ea typeface="Times New Roman" panose="02020603050405020304" pitchFamily="18" charset="0"/>
                <a:cs typeface="Poppins" pitchFamily="2" charset="77"/>
              </a:rPr>
              <a:t>Answering Marketers’ Questions:</a:t>
            </a:r>
          </a:p>
          <a:p>
            <a:pPr marR="0" lvl="0">
              <a:spcBef>
                <a:spcPts val="0"/>
              </a:spcBef>
              <a:spcAft>
                <a:spcPts val="0"/>
              </a:spcAft>
            </a:pPr>
            <a:endParaRPr lang="en-US" sz="2000" b="1" dirty="0">
              <a:solidFill>
                <a:schemeClr val="accent2">
                  <a:lumMod val="75000"/>
                </a:schemeClr>
              </a:solidFill>
              <a:latin typeface="Poppins" pitchFamily="2" charset="77"/>
              <a:cs typeface="Poppins" pitchFamily="2" charset="77"/>
            </a:endParaRPr>
          </a:p>
          <a:p>
            <a:pPr marR="0" lvl="0">
              <a:spcBef>
                <a:spcPts val="0"/>
              </a:spcBef>
              <a:spcAft>
                <a:spcPts val="0"/>
              </a:spcAft>
            </a:pPr>
            <a:r>
              <a:rPr lang="en-US" sz="2800" i="1" dirty="0">
                <a:solidFill>
                  <a:schemeClr val="bg1"/>
                </a:solidFill>
                <a:effectLst/>
                <a:latin typeface="Poppins" pitchFamily="2" charset="77"/>
                <a:ea typeface="Times New Roman" panose="02020603050405020304" pitchFamily="18" charset="0"/>
                <a:cs typeface="Poppins" pitchFamily="2" charset="77"/>
              </a:rPr>
              <a:t>How much impact have young, first-time advertisers seen from their TV campaigns?</a:t>
            </a:r>
            <a:endParaRPr lang="en-US" sz="2800" i="1" dirty="0">
              <a:solidFill>
                <a:schemeClr val="bg1"/>
              </a:solidFill>
              <a:effectLst/>
              <a:latin typeface="Poppins" pitchFamily="2" charset="77"/>
              <a:ea typeface="Calibri" panose="020F0502020204030204" pitchFamily="34" charset="0"/>
              <a:cs typeface="Poppins" pitchFamily="2" charset="77"/>
            </a:endParaRPr>
          </a:p>
        </p:txBody>
      </p:sp>
      <p:pic>
        <p:nvPicPr>
          <p:cNvPr id="8" name="Picture 7">
            <a:extLst>
              <a:ext uri="{FF2B5EF4-FFF2-40B4-BE49-F238E27FC236}">
                <a16:creationId xmlns:a16="http://schemas.microsoft.com/office/drawing/2014/main" id="{7E01B425-763A-3B4E-9176-A133AEF0DFF4}"/>
              </a:ext>
            </a:extLst>
          </p:cNvPr>
          <p:cNvPicPr>
            <a:picLocks noChangeAspect="1"/>
          </p:cNvPicPr>
          <p:nvPr/>
        </p:nvPicPr>
        <p:blipFill>
          <a:blip r:embed="rId4"/>
          <a:stretch>
            <a:fillRect/>
          </a:stretch>
        </p:blipFill>
        <p:spPr>
          <a:xfrm>
            <a:off x="492760" y="324658"/>
            <a:ext cx="11176000" cy="1295400"/>
          </a:xfrm>
          <a:prstGeom prst="rect">
            <a:avLst/>
          </a:prstGeom>
        </p:spPr>
      </p:pic>
    </p:spTree>
    <p:extLst>
      <p:ext uri="{BB962C8B-B14F-4D97-AF65-F5344CB8AC3E}">
        <p14:creationId xmlns:p14="http://schemas.microsoft.com/office/powerpoint/2010/main" val="21781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latin typeface="Calibri" panose="020F0502020204030204" pitchFamily="34" charset="0"/>
                <a:ea typeface="Calibri" panose="020F0502020204030204" pitchFamily="34" charset="0"/>
                <a:cs typeface="Calibri" panose="020F0502020204030204" pitchFamily="34" charset="0"/>
              </a:rPr>
              <a:t>TV advertising can significantly impact young brands, often at a greater rate than older, more established brands.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410073" y="598947"/>
            <a:ext cx="7448550" cy="5416868"/>
          </a:xfrm>
          <a:prstGeom prst="rect">
            <a:avLst/>
          </a:prstGeom>
          <a:noFill/>
        </p:spPr>
        <p:txBody>
          <a:bodyPr wrap="square" rtlCol="0" anchor="t">
            <a:spAutoFit/>
          </a:bodyPr>
          <a:lstStyle/>
          <a:p>
            <a:pPr lvl="0">
              <a:defRPr/>
            </a:pPr>
            <a:endParaRPr lang="en-US" dirty="0"/>
          </a:p>
          <a:p>
            <a:pPr lvl="0">
              <a:defRPr/>
            </a:pPr>
            <a:r>
              <a:rPr lang="en-US" sz="2000" b="1" dirty="0"/>
              <a:t>Brands that advertise on TV see immediate results, regardless of life stage. </a:t>
            </a: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a:p>
            <a:pPr lvl="0">
              <a:defRPr/>
            </a:pPr>
            <a:r>
              <a:rPr lang="en-US" dirty="0">
                <a:cs typeface="Helvetica"/>
              </a:rPr>
              <a:t>The conventional marketer’s playbook has brands waiting until they are more established before they advertise on TV. </a:t>
            </a:r>
            <a:r>
              <a:rPr lang="en-US" dirty="0"/>
              <a:t>DTC brands in particular have typically established their customer base through social media and other digital channels. However, to grow beyond their initial loyal, niche consumers they are adding platforms that provide a broader audience for increased penetration. TV, with its broad reach and increased targeting capabilities, can provide an accelerated timeline to that evolution and growth trajectory. </a:t>
            </a:r>
          </a:p>
          <a:p>
            <a:pPr lvl="0">
              <a:defRPr/>
            </a:pPr>
            <a:endParaRPr lang="en-US" dirty="0"/>
          </a:p>
          <a:p>
            <a:pPr lvl="0">
              <a:defRPr/>
            </a:pPr>
            <a:endParaRPr lang="en-US" dirty="0"/>
          </a:p>
          <a:p>
            <a:pPr>
              <a:defRPr/>
            </a:pPr>
            <a:r>
              <a:rPr lang="en-US" dirty="0"/>
              <a:t>An analysis of brands across life stages makes it clear that there is a significant business benefit for younger DTC brands who advertise on TV.</a:t>
            </a:r>
          </a:p>
          <a:p>
            <a:pPr>
              <a:defRPr/>
            </a:pPr>
            <a:endParaRPr lang="en-US" dirty="0"/>
          </a:p>
          <a:p>
            <a:pPr>
              <a:defRPr/>
            </a:pPr>
            <a:endParaRPr kumimoji="0" lang="en-US" b="0" i="0" u="none" strike="noStrike" kern="1200" cap="none" spc="0" normalizeH="0" baseline="0" noProof="0" dirty="0">
              <a:ln>
                <a:noFill/>
              </a:ln>
              <a:effectLst/>
              <a:uLnTx/>
              <a:uFillTx/>
              <a:latin typeface="Helvetica"/>
              <a:ea typeface="+mn-ea"/>
              <a:cs typeface="Helvetica"/>
            </a:endParaRPr>
          </a:p>
          <a:p>
            <a:pPr lvl="0">
              <a:defRPr/>
            </a:pPr>
            <a:endParaRPr kumimoji="0" lang="en-US" b="0" i="0" u="none" strike="noStrike" kern="1200" cap="none" spc="0" normalizeH="0" baseline="0" noProof="0" dirty="0">
              <a:ln>
                <a:noFill/>
              </a:ln>
              <a:solidFill>
                <a:srgbClr val="1F1A62"/>
              </a:solidFill>
              <a:effectLst/>
              <a:uLnTx/>
              <a:uFillTx/>
              <a:ea typeface="+mn-ea"/>
              <a:cs typeface="Helvetica"/>
            </a:endParaRPr>
          </a:p>
        </p:txBody>
      </p:sp>
    </p:spTree>
    <p:extLst>
      <p:ext uri="{BB962C8B-B14F-4D97-AF65-F5344CB8AC3E}">
        <p14:creationId xmlns:p14="http://schemas.microsoft.com/office/powerpoint/2010/main" val="691460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EEA94B31-38AB-4FA0-8B59-6013DAC6DA09}"/>
              </a:ext>
            </a:extLst>
          </p:cNvPr>
          <p:cNvSpPr txBox="1"/>
          <p:nvPr/>
        </p:nvSpPr>
        <p:spPr>
          <a:xfrm>
            <a:off x="345369" y="262372"/>
            <a:ext cx="11565644" cy="2862322"/>
          </a:xfrm>
          <a:prstGeom prst="rect">
            <a:avLst/>
          </a:prstGeom>
          <a:noFill/>
        </p:spPr>
        <p:txBody>
          <a:bodyPr wrap="square">
            <a:spAutoFit/>
          </a:bodyPr>
          <a:lstStyle/>
          <a:p>
            <a:pPr>
              <a:defRPr/>
            </a:pPr>
            <a:r>
              <a:rPr lang="en-US" dirty="0"/>
              <a:t>DTC brands 3 years old or younger saw the </a:t>
            </a:r>
            <a:r>
              <a:rPr lang="en-US" i="1" dirty="0"/>
              <a:t>greatest impact </a:t>
            </a:r>
            <a:r>
              <a:rPr lang="en-US" dirty="0"/>
              <a:t>of their TV campaigns with website traffic during the months with TV advertising more than doubling (+138%) vs. pre-launch. This triple-digit increase equates to an average of over 800K more visitors to these younger brands’ digital platforms each month they were airing on TV compared to pre-TV launch norms.</a:t>
            </a:r>
            <a:r>
              <a:rPr lang="en-US" dirty="0">
                <a:cs typeface="Helvetica"/>
              </a:rPr>
              <a:t> </a:t>
            </a:r>
          </a:p>
          <a:p>
            <a:pPr>
              <a:defRPr/>
            </a:pPr>
            <a:endParaRPr lang="en-US" dirty="0">
              <a:cs typeface="Helvetica"/>
            </a:endParaRPr>
          </a:p>
          <a:p>
            <a:pPr>
              <a:defRPr/>
            </a:pPr>
            <a:r>
              <a:rPr lang="en-US" dirty="0">
                <a:cs typeface="Helvetica"/>
              </a:rPr>
              <a:t>Similarly, older brands also reaped significant business impact of their campaigns. Brands between four and seven years old saw a +72% average increase in website traffic, equating to nearly 1.4 million potential new customers. Established brands eight years old or more also experienced a double-digit increase of +23% in website traffic, resulting in 803k increase in visitors.</a:t>
            </a:r>
            <a:endParaRPr kumimoji="0" lang="en-US" b="0" i="0" u="none" strike="noStrike" kern="1200" cap="none" spc="0" normalizeH="0" baseline="0" noProof="0" dirty="0">
              <a:ln>
                <a:noFill/>
              </a:ln>
              <a:effectLst/>
              <a:uLnTx/>
              <a:uFillTx/>
              <a:ea typeface="+mn-ea"/>
              <a:cs typeface="Helvetica"/>
            </a:endParaRPr>
          </a:p>
          <a:p>
            <a:pPr>
              <a:defRPr/>
            </a:pPr>
            <a:endParaRPr lang="en-US" dirty="0"/>
          </a:p>
        </p:txBody>
      </p:sp>
      <p:sp>
        <p:nvSpPr>
          <p:cNvPr id="13" name="Rectangle 12">
            <a:extLst>
              <a:ext uri="{FF2B5EF4-FFF2-40B4-BE49-F238E27FC236}">
                <a16:creationId xmlns:a16="http://schemas.microsoft.com/office/drawing/2014/main" id="{02D7F0BF-7A68-40E6-9F40-D999602A895C}"/>
              </a:ext>
            </a:extLst>
          </p:cNvPr>
          <p:cNvSpPr/>
          <p:nvPr/>
        </p:nvSpPr>
        <p:spPr>
          <a:xfrm>
            <a:off x="464332" y="5297112"/>
            <a:ext cx="10797322" cy="584775"/>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14" name="Text Placeholder 3">
            <a:extLst>
              <a:ext uri="{FF2B5EF4-FFF2-40B4-BE49-F238E27FC236}">
                <a16:creationId xmlns:a16="http://schemas.microsoft.com/office/drawing/2014/main" id="{E7396D63-45E1-4D28-854D-188C41D283C3}"/>
              </a:ext>
            </a:extLst>
          </p:cNvPr>
          <p:cNvSpPr txBox="1">
            <a:spLocks/>
          </p:cNvSpPr>
          <p:nvPr/>
        </p:nvSpPr>
        <p:spPr>
          <a:xfrm>
            <a:off x="526244" y="6238668"/>
            <a:ext cx="10572750"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700" b="0" i="0" u="none" strike="noStrike" kern="1200" cap="none" spc="0" normalizeH="0" baseline="0" noProof="0" dirty="0">
                <a:ln>
                  <a:noFill/>
                </a:ln>
                <a:solidFill>
                  <a:srgbClr val="1F1A62"/>
                </a:solidFill>
                <a:effectLst/>
                <a:uLnTx/>
                <a:uFillTx/>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700" b="0" i="0" u="none" strike="noStrike" kern="1200" cap="none" spc="0" normalizeH="0" baseline="0" noProof="0" dirty="0" err="1">
                <a:ln>
                  <a:noFill/>
                </a:ln>
                <a:solidFill>
                  <a:srgbClr val="1F1A62"/>
                </a:solidFill>
                <a:effectLst/>
                <a:uLnTx/>
                <a:uFillTx/>
                <a:ea typeface="+mn-ea"/>
                <a:cs typeface="+mn-cs"/>
              </a:rPr>
              <a:t>mediametrix</a:t>
            </a:r>
            <a:r>
              <a:rPr kumimoji="0" lang="en-US" sz="700" b="0" i="0" u="none" strike="noStrike" kern="1200" cap="none" spc="0" normalizeH="0" baseline="0" noProof="0" dirty="0">
                <a:ln>
                  <a:noFill/>
                </a:ln>
                <a:solidFill>
                  <a:srgbClr val="1F1A62"/>
                </a:solidFill>
                <a:effectLst/>
                <a:uLnTx/>
                <a:uFillTx/>
                <a:ea typeface="+mn-ea"/>
                <a:cs typeface="+mn-cs"/>
              </a:rPr>
              <a:t> multiplatform (desktop + mobile) media trend data; P18+, Jun ’16 – Jun ‘20 (calendar months). </a:t>
            </a:r>
            <a:r>
              <a:rPr kumimoji="0" lang="en-US" sz="700" b="0" i="0" u="sng" strike="noStrike" kern="1200" cap="none" spc="0" normalizeH="0" baseline="0" noProof="0" dirty="0">
                <a:ln>
                  <a:noFill/>
                </a:ln>
                <a:solidFill>
                  <a:srgbClr val="1F1A62"/>
                </a:solidFill>
                <a:effectLst/>
                <a:uLnTx/>
                <a:uFillTx/>
                <a:ea typeface="+mn-ea"/>
                <a:cs typeface="+mn-cs"/>
              </a:rPr>
              <a:t>Measurement Time Period: June 2016 – June 2020</a:t>
            </a:r>
            <a:r>
              <a:rPr kumimoji="0" lang="en-US" sz="700" b="0" i="0" strike="noStrike" kern="1200" cap="none" spc="0" normalizeH="0" baseline="0" noProof="0" dirty="0">
                <a:ln>
                  <a:noFill/>
                </a:ln>
                <a:solidFill>
                  <a:srgbClr val="1F1A62"/>
                </a:solidFill>
                <a:effectLst/>
                <a:uLnTx/>
                <a:uFillTx/>
                <a:ea typeface="+mn-ea"/>
                <a:cs typeface="+mn-cs"/>
              </a:rPr>
              <a:t>.</a:t>
            </a:r>
          </a:p>
        </p:txBody>
      </p:sp>
      <p:sp>
        <p:nvSpPr>
          <p:cNvPr id="16" name="TextBox 15">
            <a:extLst>
              <a:ext uri="{FF2B5EF4-FFF2-40B4-BE49-F238E27FC236}">
                <a16:creationId xmlns:a16="http://schemas.microsoft.com/office/drawing/2014/main" id="{30FCB3AF-3A47-4C53-822E-F513859FCDA7}"/>
              </a:ext>
            </a:extLst>
          </p:cNvPr>
          <p:cNvSpPr txBox="1"/>
          <p:nvPr/>
        </p:nvSpPr>
        <p:spPr>
          <a:xfrm>
            <a:off x="-907624" y="4337576"/>
            <a:ext cx="3209925"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17" name="TextBox 16">
            <a:extLst>
              <a:ext uri="{FF2B5EF4-FFF2-40B4-BE49-F238E27FC236}">
                <a16:creationId xmlns:a16="http://schemas.microsoft.com/office/drawing/2014/main" id="{51B1359F-B690-4FE9-9D2A-B3A70B3C8C24}"/>
              </a:ext>
            </a:extLst>
          </p:cNvPr>
          <p:cNvSpPr txBox="1"/>
          <p:nvPr/>
        </p:nvSpPr>
        <p:spPr>
          <a:xfrm>
            <a:off x="-741971" y="5347235"/>
            <a:ext cx="3209925" cy="523220"/>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a:t>
            </a:r>
            <a:r>
              <a:rPr kumimoji="0" lang="en-US" sz="1400" b="1" i="0" u="none" strike="noStrike" kern="1200" cap="none" spc="0" normalizeH="0" noProof="0" dirty="0">
                <a:ln>
                  <a:noFill/>
                </a:ln>
                <a:solidFill>
                  <a:srgbClr val="1F1A62"/>
                </a:solidFill>
                <a:effectLst/>
                <a:uLnTx/>
                <a:uFillTx/>
                <a:ea typeface="Open Sans" panose="020B0606030504020204" pitchFamily="34" charset="0"/>
                <a:cs typeface="Open Sans" panose="020B0606030504020204" pitchFamily="34" charset="0"/>
              </a:rPr>
              <a:t> Monthly</a:t>
            </a:r>
            <a:endPar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18" name="Oval 17">
            <a:extLst>
              <a:ext uri="{FF2B5EF4-FFF2-40B4-BE49-F238E27FC236}">
                <a16:creationId xmlns:a16="http://schemas.microsoft.com/office/drawing/2014/main" id="{5258297C-045C-4B89-AF72-2CD3955D2347}"/>
              </a:ext>
            </a:extLst>
          </p:cNvPr>
          <p:cNvSpPr/>
          <p:nvPr/>
        </p:nvSpPr>
        <p:spPr>
          <a:xfrm>
            <a:off x="2754686" y="4366680"/>
            <a:ext cx="1475394" cy="771101"/>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prstClr val="white"/>
                </a:solidFill>
                <a:effectLst/>
                <a:uLnTx/>
                <a:uFillTx/>
                <a:ea typeface="+mn-ea"/>
                <a:cs typeface="+mn-cs"/>
              </a:rPr>
              <a:t>+138%</a:t>
            </a:r>
          </a:p>
        </p:txBody>
      </p:sp>
      <p:sp>
        <p:nvSpPr>
          <p:cNvPr id="19" name="Oval 18">
            <a:extLst>
              <a:ext uri="{FF2B5EF4-FFF2-40B4-BE49-F238E27FC236}">
                <a16:creationId xmlns:a16="http://schemas.microsoft.com/office/drawing/2014/main" id="{D9AC571F-523E-4F3D-BBF0-63AB53205397}"/>
              </a:ext>
            </a:extLst>
          </p:cNvPr>
          <p:cNvSpPr/>
          <p:nvPr/>
        </p:nvSpPr>
        <p:spPr>
          <a:xfrm>
            <a:off x="5545511" y="4366680"/>
            <a:ext cx="1475394" cy="77110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prstClr val="white"/>
                </a:solidFill>
                <a:effectLst/>
                <a:uLnTx/>
                <a:uFillTx/>
                <a:ea typeface="+mn-ea"/>
                <a:cs typeface="+mn-cs"/>
              </a:rPr>
              <a:t>+72%</a:t>
            </a:r>
          </a:p>
        </p:txBody>
      </p:sp>
      <p:sp>
        <p:nvSpPr>
          <p:cNvPr id="20" name="Oval 19">
            <a:extLst>
              <a:ext uri="{FF2B5EF4-FFF2-40B4-BE49-F238E27FC236}">
                <a16:creationId xmlns:a16="http://schemas.microsoft.com/office/drawing/2014/main" id="{1D7BBB5E-1217-4267-8CEF-C077AD198068}"/>
              </a:ext>
            </a:extLst>
          </p:cNvPr>
          <p:cNvSpPr/>
          <p:nvPr/>
        </p:nvSpPr>
        <p:spPr>
          <a:xfrm>
            <a:off x="8441111" y="4366680"/>
            <a:ext cx="1475394" cy="771101"/>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prstClr val="white"/>
                </a:solidFill>
                <a:effectLst/>
                <a:uLnTx/>
                <a:uFillTx/>
                <a:ea typeface="+mn-ea"/>
                <a:cs typeface="+mn-cs"/>
              </a:rPr>
              <a:t>+23%</a:t>
            </a:r>
          </a:p>
        </p:txBody>
      </p:sp>
      <p:sp>
        <p:nvSpPr>
          <p:cNvPr id="21" name="TextBox 20">
            <a:extLst>
              <a:ext uri="{FF2B5EF4-FFF2-40B4-BE49-F238E27FC236}">
                <a16:creationId xmlns:a16="http://schemas.microsoft.com/office/drawing/2014/main" id="{E41A044B-9D57-4EDD-9B3A-55779B6BDF2E}"/>
              </a:ext>
            </a:extLst>
          </p:cNvPr>
          <p:cNvSpPr txBox="1"/>
          <p:nvPr/>
        </p:nvSpPr>
        <p:spPr>
          <a:xfrm>
            <a:off x="2602286" y="3660798"/>
            <a:ext cx="1695450"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Three Years Old or Younger</a:t>
            </a:r>
          </a:p>
        </p:txBody>
      </p:sp>
      <p:sp>
        <p:nvSpPr>
          <p:cNvPr id="22" name="TextBox 21">
            <a:extLst>
              <a:ext uri="{FF2B5EF4-FFF2-40B4-BE49-F238E27FC236}">
                <a16:creationId xmlns:a16="http://schemas.microsoft.com/office/drawing/2014/main" id="{47F22F29-7B91-4903-974D-F42B6AD288D4}"/>
              </a:ext>
            </a:extLst>
          </p:cNvPr>
          <p:cNvSpPr txBox="1"/>
          <p:nvPr/>
        </p:nvSpPr>
        <p:spPr>
          <a:xfrm>
            <a:off x="4945436" y="3698898"/>
            <a:ext cx="253365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Between Four – Seven Years Old</a:t>
            </a:r>
          </a:p>
        </p:txBody>
      </p:sp>
      <p:sp>
        <p:nvSpPr>
          <p:cNvPr id="23" name="TextBox 22">
            <a:extLst>
              <a:ext uri="{FF2B5EF4-FFF2-40B4-BE49-F238E27FC236}">
                <a16:creationId xmlns:a16="http://schemas.microsoft.com/office/drawing/2014/main" id="{A2E86719-5B30-48CA-B0A6-B7D723FE1BD0}"/>
              </a:ext>
            </a:extLst>
          </p:cNvPr>
          <p:cNvSpPr txBox="1"/>
          <p:nvPr/>
        </p:nvSpPr>
        <p:spPr>
          <a:xfrm>
            <a:off x="8441111" y="3698898"/>
            <a:ext cx="1343024" cy="46166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Eight Years or Older</a:t>
            </a:r>
          </a:p>
        </p:txBody>
      </p:sp>
      <p:sp>
        <p:nvSpPr>
          <p:cNvPr id="24" name="TextBox 23">
            <a:extLst>
              <a:ext uri="{FF2B5EF4-FFF2-40B4-BE49-F238E27FC236}">
                <a16:creationId xmlns:a16="http://schemas.microsoft.com/office/drawing/2014/main" id="{18A51BE2-0983-4B3B-A641-E569BC6E66BE}"/>
              </a:ext>
            </a:extLst>
          </p:cNvPr>
          <p:cNvSpPr txBox="1"/>
          <p:nvPr/>
        </p:nvSpPr>
        <p:spPr>
          <a:xfrm>
            <a:off x="2872768" y="5480747"/>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E84A99"/>
                </a:solidFill>
                <a:effectLst/>
                <a:uLnTx/>
                <a:uFillTx/>
                <a:ea typeface="Open Sans" panose="020B0606030504020204" pitchFamily="34" charset="0"/>
                <a:cs typeface="Open Sans" panose="020B0606030504020204" pitchFamily="34" charset="0"/>
              </a:rPr>
              <a:t>+811K</a:t>
            </a:r>
          </a:p>
        </p:txBody>
      </p:sp>
      <p:sp>
        <p:nvSpPr>
          <p:cNvPr id="26" name="TextBox 25">
            <a:extLst>
              <a:ext uri="{FF2B5EF4-FFF2-40B4-BE49-F238E27FC236}">
                <a16:creationId xmlns:a16="http://schemas.microsoft.com/office/drawing/2014/main" id="{3790A92D-6F32-47EA-BA56-48643059589E}"/>
              </a:ext>
            </a:extLst>
          </p:cNvPr>
          <p:cNvSpPr txBox="1"/>
          <p:nvPr/>
        </p:nvSpPr>
        <p:spPr>
          <a:xfrm>
            <a:off x="5701692" y="5480747"/>
            <a:ext cx="962025"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a:ln>
                  <a:noFill/>
                </a:ln>
                <a:solidFill>
                  <a:srgbClr val="1F1A62"/>
                </a:solidFill>
                <a:effectLst/>
                <a:uLnTx/>
                <a:uFillTx/>
                <a:ea typeface="Open Sans" panose="020B0606030504020204" pitchFamily="34" charset="0"/>
                <a:cs typeface="Open Sans" panose="020B0606030504020204" pitchFamily="34" charset="0"/>
              </a:rPr>
              <a:t>+1,383K</a:t>
            </a:r>
          </a:p>
        </p:txBody>
      </p:sp>
      <p:sp>
        <p:nvSpPr>
          <p:cNvPr id="27" name="TextBox 26">
            <a:extLst>
              <a:ext uri="{FF2B5EF4-FFF2-40B4-BE49-F238E27FC236}">
                <a16:creationId xmlns:a16="http://schemas.microsoft.com/office/drawing/2014/main" id="{D2881F60-751E-4628-8643-F122AFE24B75}"/>
              </a:ext>
            </a:extLst>
          </p:cNvPr>
          <p:cNvSpPr txBox="1"/>
          <p:nvPr/>
        </p:nvSpPr>
        <p:spPr>
          <a:xfrm>
            <a:off x="8673493" y="5480747"/>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+803K</a:t>
            </a:r>
          </a:p>
        </p:txBody>
      </p:sp>
      <p:sp>
        <p:nvSpPr>
          <p:cNvPr id="28" name="TextBox 27">
            <a:extLst>
              <a:ext uri="{FF2B5EF4-FFF2-40B4-BE49-F238E27FC236}">
                <a16:creationId xmlns:a16="http://schemas.microsoft.com/office/drawing/2014/main" id="{030795F4-5EA6-4CA4-84FA-C0DD91A7C9C4}"/>
              </a:ext>
            </a:extLst>
          </p:cNvPr>
          <p:cNvSpPr txBox="1"/>
          <p:nvPr/>
        </p:nvSpPr>
        <p:spPr>
          <a:xfrm>
            <a:off x="697339" y="2919297"/>
            <a:ext cx="10797321"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b="1" i="1" u="sng" dirty="0">
                <a:solidFill>
                  <a:srgbClr val="1F1A62"/>
                </a:solidFill>
                <a:ea typeface="Open Sans" panose="020B0606030504020204" pitchFamily="34" charset="0"/>
                <a:cs typeface="Open Sans" panose="020B0606030504020204" pitchFamily="34" charset="0"/>
              </a:rPr>
              <a:t>DTC Brands</a:t>
            </a:r>
            <a:r>
              <a:rPr lang="en-US" sz="1600" b="1" u="sng" dirty="0">
                <a:solidFill>
                  <a:srgbClr val="1F1A62"/>
                </a:solidFill>
                <a:ea typeface="Open Sans" panose="020B0606030504020204" pitchFamily="34" charset="0"/>
                <a:cs typeface="Open Sans" panose="020B0606030504020204" pitchFamily="34" charset="0"/>
              </a:rPr>
              <a:t>: ‘</a:t>
            </a:r>
            <a:r>
              <a:rPr kumimoji="0" lang="en-US" sz="16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When On TV’ Monthly Average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endParaRPr kumimoji="0" lang="en-US" sz="16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248050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266701" y="37199"/>
            <a:ext cx="11534775" cy="2585323"/>
          </a:xfrm>
          <a:prstGeom prst="rect">
            <a:avLst/>
          </a:prstGeom>
          <a:noFill/>
        </p:spPr>
        <p:txBody>
          <a:bodyPr wrap="square" rtlCol="0" anchor="t">
            <a:spAutoFit/>
          </a:bodyPr>
          <a:lstStyle/>
          <a:p>
            <a:pPr lvl="0">
              <a:defRPr/>
            </a:pPr>
            <a:endParaRPr lang="en-US" dirty="0"/>
          </a:p>
          <a:p>
            <a:pPr lvl="0">
              <a:defRPr/>
            </a:pPr>
            <a:r>
              <a:rPr lang="en-US" dirty="0"/>
              <a:t>We also see TV’s ability to drive impact for younger, non-DTC brands. Among these brands, the average unique visitors during months with TV advertising were 50% higher than their pre-TV launch website visitor norms.</a:t>
            </a:r>
          </a:p>
          <a:p>
            <a:pPr lvl="0">
              <a:defRPr/>
            </a:pPr>
            <a:endParaRPr lang="en-US" dirty="0"/>
          </a:p>
          <a:p>
            <a:pPr lvl="0">
              <a:defRPr/>
            </a:pPr>
            <a:r>
              <a:rPr lang="en-US" dirty="0"/>
              <a:t>This is in comparison to a +21% increase for brands in the older life stage. As we observed with the direct-to-consumer segment, TV advertising can drive consumer awareness and brand recall, especially for younger brands, which translates to a huge wave of new consumers entering a brand’s digital storefront. In fact, the 50% average increase among the younger brand segment equates to an average of 2.3 million potential new online customers each month they were on TV, compared to pre-TV launch months.</a:t>
            </a:r>
            <a:endParaRPr kumimoji="0" lang="en-US" b="0" i="0" u="none" strike="noStrike" kern="1200" cap="none" spc="0" normalizeH="0" baseline="0" noProof="0" dirty="0">
              <a:ln>
                <a:noFill/>
              </a:ln>
              <a:solidFill>
                <a:srgbClr val="1F1A62"/>
              </a:solidFill>
              <a:effectLst/>
              <a:uLnTx/>
              <a:uFillTx/>
              <a:latin typeface="Helvetica"/>
              <a:ea typeface="+mn-ea"/>
              <a:cs typeface="Helvetica"/>
            </a:endParaRPr>
          </a:p>
        </p:txBody>
      </p:sp>
      <p:sp>
        <p:nvSpPr>
          <p:cNvPr id="10" name="TextBox 9">
            <a:extLst>
              <a:ext uri="{FF2B5EF4-FFF2-40B4-BE49-F238E27FC236}">
                <a16:creationId xmlns:a16="http://schemas.microsoft.com/office/drawing/2014/main" id="{A7B891E4-E265-45CF-A0C6-8260BC7E4E53}"/>
              </a:ext>
            </a:extLst>
          </p:cNvPr>
          <p:cNvSpPr txBox="1"/>
          <p:nvPr/>
        </p:nvSpPr>
        <p:spPr>
          <a:xfrm>
            <a:off x="204788" y="5206332"/>
            <a:ext cx="11899192" cy="923330"/>
          </a:xfrm>
          <a:prstGeom prst="rect">
            <a:avLst/>
          </a:prstGeom>
          <a:solidFill>
            <a:schemeClr val="tx1"/>
          </a:solidFill>
        </p:spPr>
        <p:txBody>
          <a:bodyPr wrap="square">
            <a:spAutoFit/>
          </a:bodyPr>
          <a:lstStyle/>
          <a:p>
            <a:pPr algn="ctr"/>
            <a:r>
              <a:rPr lang="en-US" sz="18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Marketer Takeaway:</a:t>
            </a:r>
          </a:p>
          <a:p>
            <a:pPr algn="ctr"/>
            <a:r>
              <a:rPr lang="en-US" sz="1800" dirty="0">
                <a:solidFill>
                  <a:schemeClr val="bg1"/>
                </a:solidFill>
                <a:latin typeface="Calibri" panose="020F0502020204030204" pitchFamily="34" charset="0"/>
                <a:ea typeface="Calibri" panose="020F0502020204030204" pitchFamily="34" charset="0"/>
                <a:cs typeface="Calibri" panose="020F0502020204030204" pitchFamily="34" charset="0"/>
              </a:rPr>
              <a:t>Regardless of your brand’s life stage – whether a new category entrant or an incumbent -  a TV campaign will drive immediate and sustained interest, action and a larger customer base.</a:t>
            </a:r>
          </a:p>
        </p:txBody>
      </p:sp>
      <p:sp>
        <p:nvSpPr>
          <p:cNvPr id="8" name="Rectangle 7">
            <a:extLst>
              <a:ext uri="{FF2B5EF4-FFF2-40B4-BE49-F238E27FC236}">
                <a16:creationId xmlns:a16="http://schemas.microsoft.com/office/drawing/2014/main" id="{EC98CEA1-224F-46AA-9D2B-F9D327E461D0}"/>
              </a:ext>
            </a:extLst>
          </p:cNvPr>
          <p:cNvSpPr/>
          <p:nvPr/>
        </p:nvSpPr>
        <p:spPr>
          <a:xfrm>
            <a:off x="1046670" y="4570729"/>
            <a:ext cx="9624768" cy="492443"/>
          </a:xfrm>
          <a:prstGeom prst="rect">
            <a:avLst/>
          </a:prstGeom>
          <a:solidFill>
            <a:schemeClr val="bg1"/>
          </a:solidFill>
          <a:ln w="28575">
            <a:solidFill>
              <a:srgbClr val="1F1A6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12" name="TextBox 11">
            <a:extLst>
              <a:ext uri="{FF2B5EF4-FFF2-40B4-BE49-F238E27FC236}">
                <a16:creationId xmlns:a16="http://schemas.microsoft.com/office/drawing/2014/main" id="{64D16EE9-3EAD-483C-A702-991C74087E7B}"/>
              </a:ext>
            </a:extLst>
          </p:cNvPr>
          <p:cNvSpPr txBox="1"/>
          <p:nvPr/>
        </p:nvSpPr>
        <p:spPr>
          <a:xfrm>
            <a:off x="87767" y="3912400"/>
            <a:ext cx="3209925"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 increase:</a:t>
            </a:r>
          </a:p>
        </p:txBody>
      </p:sp>
      <p:sp>
        <p:nvSpPr>
          <p:cNvPr id="13" name="TextBox 12">
            <a:extLst>
              <a:ext uri="{FF2B5EF4-FFF2-40B4-BE49-F238E27FC236}">
                <a16:creationId xmlns:a16="http://schemas.microsoft.com/office/drawing/2014/main" id="{92459A08-EA9D-4A0A-8176-CCD04C989869}"/>
              </a:ext>
            </a:extLst>
          </p:cNvPr>
          <p:cNvSpPr txBox="1"/>
          <p:nvPr/>
        </p:nvSpPr>
        <p:spPr>
          <a:xfrm>
            <a:off x="0" y="4559366"/>
            <a:ext cx="3209925"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Monthly</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Unique Visitors increase:</a:t>
            </a:r>
          </a:p>
        </p:txBody>
      </p:sp>
      <p:sp>
        <p:nvSpPr>
          <p:cNvPr id="14" name="Oval 13">
            <a:extLst>
              <a:ext uri="{FF2B5EF4-FFF2-40B4-BE49-F238E27FC236}">
                <a16:creationId xmlns:a16="http://schemas.microsoft.com/office/drawing/2014/main" id="{0F0609C8-77A4-4444-92F2-A0918FEFEC32}"/>
              </a:ext>
            </a:extLst>
          </p:cNvPr>
          <p:cNvSpPr/>
          <p:nvPr/>
        </p:nvSpPr>
        <p:spPr>
          <a:xfrm>
            <a:off x="3803392" y="3712193"/>
            <a:ext cx="1420098" cy="742300"/>
          </a:xfrm>
          <a:prstGeom prst="ellipse">
            <a:avLst/>
          </a:prstGeom>
          <a:solidFill>
            <a:srgbClr val="00C0F3"/>
          </a:solidFill>
          <a:ln w="57150">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uLnTx/>
                <a:uFillTx/>
                <a:ea typeface="+mn-ea"/>
                <a:cs typeface="+mn-cs"/>
              </a:rPr>
              <a:t>+50%</a:t>
            </a:r>
          </a:p>
        </p:txBody>
      </p:sp>
      <p:sp>
        <p:nvSpPr>
          <p:cNvPr id="16" name="Oval 15">
            <a:extLst>
              <a:ext uri="{FF2B5EF4-FFF2-40B4-BE49-F238E27FC236}">
                <a16:creationId xmlns:a16="http://schemas.microsoft.com/office/drawing/2014/main" id="{5C9CDA35-BA66-46BF-ACA3-40DF6928F775}"/>
              </a:ext>
            </a:extLst>
          </p:cNvPr>
          <p:cNvSpPr/>
          <p:nvPr/>
        </p:nvSpPr>
        <p:spPr>
          <a:xfrm>
            <a:off x="7004766" y="3712193"/>
            <a:ext cx="1420098" cy="742300"/>
          </a:xfrm>
          <a:prstGeom prst="ellipse">
            <a:avLst/>
          </a:prstGeom>
          <a:solidFill>
            <a:srgbClr val="00C0F3"/>
          </a:solidFill>
          <a:ln>
            <a:solidFill>
              <a:srgbClr val="1B14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prstClr val="white"/>
                </a:solidFill>
                <a:effectLst/>
                <a:uLnTx/>
                <a:uFillTx/>
                <a:ea typeface="+mn-ea"/>
                <a:cs typeface="+mn-cs"/>
              </a:rPr>
              <a:t>+21%</a:t>
            </a:r>
          </a:p>
        </p:txBody>
      </p:sp>
      <p:sp>
        <p:nvSpPr>
          <p:cNvPr id="17" name="TextBox 16">
            <a:extLst>
              <a:ext uri="{FF2B5EF4-FFF2-40B4-BE49-F238E27FC236}">
                <a16:creationId xmlns:a16="http://schemas.microsoft.com/office/drawing/2014/main" id="{E8BCCE1B-C5BD-4D19-A9A5-2A9479A7515D}"/>
              </a:ext>
            </a:extLst>
          </p:cNvPr>
          <p:cNvSpPr txBox="1"/>
          <p:nvPr/>
        </p:nvSpPr>
        <p:spPr>
          <a:xfrm>
            <a:off x="3481436" y="3279729"/>
            <a:ext cx="2064010"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Under Twenty Years Old</a:t>
            </a:r>
          </a:p>
        </p:txBody>
      </p:sp>
      <p:sp>
        <p:nvSpPr>
          <p:cNvPr id="18" name="TextBox 17">
            <a:extLst>
              <a:ext uri="{FF2B5EF4-FFF2-40B4-BE49-F238E27FC236}">
                <a16:creationId xmlns:a16="http://schemas.microsoft.com/office/drawing/2014/main" id="{7337CEA8-0DF0-4F78-A3EA-B02D10488880}"/>
              </a:ext>
            </a:extLst>
          </p:cNvPr>
          <p:cNvSpPr txBox="1"/>
          <p:nvPr/>
        </p:nvSpPr>
        <p:spPr>
          <a:xfrm>
            <a:off x="6957140" y="3305359"/>
            <a:ext cx="1714499" cy="27699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Over Twenty Years Old</a:t>
            </a:r>
          </a:p>
        </p:txBody>
      </p:sp>
      <p:sp>
        <p:nvSpPr>
          <p:cNvPr id="19" name="TextBox 18">
            <a:extLst>
              <a:ext uri="{FF2B5EF4-FFF2-40B4-BE49-F238E27FC236}">
                <a16:creationId xmlns:a16="http://schemas.microsoft.com/office/drawing/2014/main" id="{7EF49750-6A04-4905-9D6C-F2E05458A9D0}"/>
              </a:ext>
            </a:extLst>
          </p:cNvPr>
          <p:cNvSpPr txBox="1"/>
          <p:nvPr/>
        </p:nvSpPr>
        <p:spPr>
          <a:xfrm>
            <a:off x="3712612" y="4726023"/>
            <a:ext cx="1119478"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E84A99"/>
                </a:solidFill>
                <a:effectLst/>
                <a:uLnTx/>
                <a:uFillTx/>
                <a:ea typeface="Open Sans" panose="020B0606030504020204" pitchFamily="34" charset="0"/>
                <a:cs typeface="Open Sans" panose="020B0606030504020204" pitchFamily="34" charset="0"/>
              </a:rPr>
              <a:t>+2,302K</a:t>
            </a:r>
          </a:p>
        </p:txBody>
      </p:sp>
      <p:sp>
        <p:nvSpPr>
          <p:cNvPr id="20" name="TextBox 19">
            <a:extLst>
              <a:ext uri="{FF2B5EF4-FFF2-40B4-BE49-F238E27FC236}">
                <a16:creationId xmlns:a16="http://schemas.microsoft.com/office/drawing/2014/main" id="{0BE50FC4-D5B9-4811-83A9-66FE9F56E83A}"/>
              </a:ext>
            </a:extLst>
          </p:cNvPr>
          <p:cNvSpPr txBox="1"/>
          <p:nvPr/>
        </p:nvSpPr>
        <p:spPr>
          <a:xfrm>
            <a:off x="7166689" y="4669947"/>
            <a:ext cx="876300" cy="307777"/>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+315K</a:t>
            </a:r>
          </a:p>
        </p:txBody>
      </p:sp>
      <p:sp>
        <p:nvSpPr>
          <p:cNvPr id="21" name="TextBox 20">
            <a:extLst>
              <a:ext uri="{FF2B5EF4-FFF2-40B4-BE49-F238E27FC236}">
                <a16:creationId xmlns:a16="http://schemas.microsoft.com/office/drawing/2014/main" id="{07F44F8F-B5E3-4E5F-B5BB-47AA72855C11}"/>
              </a:ext>
            </a:extLst>
          </p:cNvPr>
          <p:cNvSpPr txBox="1"/>
          <p:nvPr/>
        </p:nvSpPr>
        <p:spPr>
          <a:xfrm>
            <a:off x="158684" y="2677645"/>
            <a:ext cx="11945296" cy="55399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600" b="1" i="1"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Non-DTC Brands</a:t>
            </a:r>
            <a:r>
              <a:rPr kumimoji="0" lang="en-US" sz="1600" b="1" i="0" u="sng"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 ‘When On TV’ Monthly Average vs. Three-Month Average Prior To TV</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1F1A62"/>
                </a:solidFill>
                <a:effectLst/>
                <a:uLnTx/>
                <a:uFillTx/>
                <a:ea typeface="Open Sans" panose="020B0606030504020204" pitchFamily="34" charset="0"/>
                <a:cs typeface="Open Sans" panose="020B0606030504020204" pitchFamily="34" charset="0"/>
              </a:rPr>
              <a:t>Average Website Unique Visitors</a:t>
            </a:r>
          </a:p>
        </p:txBody>
      </p:sp>
      <p:sp>
        <p:nvSpPr>
          <p:cNvPr id="22" name="Text Placeholder 3">
            <a:extLst>
              <a:ext uri="{FF2B5EF4-FFF2-40B4-BE49-F238E27FC236}">
                <a16:creationId xmlns:a16="http://schemas.microsoft.com/office/drawing/2014/main" id="{E6A20005-014B-498E-B169-96DDD520EB4B}"/>
              </a:ext>
            </a:extLst>
          </p:cNvPr>
          <p:cNvSpPr txBox="1">
            <a:spLocks/>
          </p:cNvSpPr>
          <p:nvPr/>
        </p:nvSpPr>
        <p:spPr>
          <a:xfrm>
            <a:off x="505452" y="6184785"/>
            <a:ext cx="11504811" cy="350061"/>
          </a:xfrm>
          <a:prstGeom prst="rect">
            <a:avLst/>
          </a:prstGeom>
        </p:spPr>
        <p:txBody>
          <a:bodyPr vert="horz"/>
          <a:lstStyle>
            <a:lvl1pPr marL="0" indent="0" algn="l" defTabSz="457200" rtl="0" eaLnBrk="1" latinLnBrk="0" hangingPunct="1">
              <a:spcBef>
                <a:spcPct val="20000"/>
              </a:spcBef>
              <a:buFont typeface="Arial"/>
              <a:buNone/>
              <a:defRPr sz="900"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8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24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20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Source: VAB analysis of Nielsen Ad Intel data, TV spend (national cable TV, national broadcast TV, Spanish language broadcast TV, Spanish language cable TV, spot TV, syndicated TV), Jun ‘16 – Jun ’20 (calendar months). VAB analysis of Comscore </a:t>
            </a:r>
            <a:r>
              <a:rPr kumimoji="0" lang="en-US" sz="800" b="0" i="0" u="none" strike="noStrike" kern="1200" cap="none" spc="0" normalizeH="0" baseline="0" noProof="0" dirty="0" err="1">
                <a:ln>
                  <a:noFill/>
                </a:ln>
                <a:solidFill>
                  <a:srgbClr val="1F1A62"/>
                </a:solidFill>
                <a:effectLst/>
                <a:uLnTx/>
                <a:uFillTx/>
                <a:latin typeface="Helvetica" pitchFamily="2" charset="0"/>
                <a:ea typeface="+mn-ea"/>
                <a:cs typeface="+mn-cs"/>
              </a:rPr>
              <a:t>mediametrix</a:t>
            </a:r>
            <a:r>
              <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rPr>
              <a:t> multiplatform (desktop + mobile) media trend data; P18+, Jun ’16 – Jun ‘20 (calendar months). </a:t>
            </a:r>
            <a:r>
              <a:rPr kumimoji="0" lang="en-US" sz="800" b="0" i="0" u="sng" strike="noStrike" kern="1200" cap="none" spc="0" normalizeH="0" baseline="0" noProof="0" dirty="0">
                <a:ln>
                  <a:noFill/>
                </a:ln>
                <a:solidFill>
                  <a:srgbClr val="1F1A62"/>
                </a:solidFill>
                <a:effectLst/>
                <a:uLnTx/>
                <a:uFillTx/>
                <a:latin typeface="Helvetica" pitchFamily="2" charset="0"/>
                <a:ea typeface="+mn-ea"/>
                <a:cs typeface="+mn-cs"/>
              </a:rPr>
              <a:t>Measurement Time Period: June 2016 – June 2020.</a:t>
            </a:r>
            <a:endParaRPr kumimoji="0" lang="en-US" sz="800" b="0" i="0" u="none" strike="noStrike" kern="1200" cap="none" spc="0" normalizeH="0" baseline="0" noProof="0" dirty="0">
              <a:ln>
                <a:noFill/>
              </a:ln>
              <a:solidFill>
                <a:srgbClr val="1F1A62"/>
              </a:solidFill>
              <a:effectLst/>
              <a:uLnTx/>
              <a:uFillTx/>
              <a:latin typeface="Helvetica" pitchFamily="2" charset="0"/>
              <a:ea typeface="+mn-ea"/>
              <a:cs typeface="+mn-cs"/>
            </a:endParaRPr>
          </a:p>
        </p:txBody>
      </p:sp>
    </p:spTree>
    <p:extLst>
      <p:ext uri="{BB962C8B-B14F-4D97-AF65-F5344CB8AC3E}">
        <p14:creationId xmlns:p14="http://schemas.microsoft.com/office/powerpoint/2010/main" val="414373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03E04A7-B551-462A-BC4E-3156488723A9}"/>
              </a:ext>
            </a:extLst>
          </p:cNvPr>
          <p:cNvSpPr/>
          <p:nvPr/>
        </p:nvSpPr>
        <p:spPr>
          <a:xfrm>
            <a:off x="362055" y="204741"/>
            <a:ext cx="11467890" cy="5878532"/>
          </a:xfrm>
          <a:prstGeom prst="rect">
            <a:avLst/>
          </a:prstGeom>
          <a:noFill/>
        </p:spPr>
        <p:txBody>
          <a:bodyPr wrap="square"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3200" dirty="0">
                <a:effectLst/>
                <a:latin typeface="Calibri" panose="020F0502020204030204" pitchFamily="34" charset="0"/>
                <a:ea typeface="Calibri" panose="020F0502020204030204" pitchFamily="34" charset="0"/>
              </a:rPr>
              <a:t>Related Questions</a:t>
            </a:r>
          </a:p>
          <a:p>
            <a:pPr marR="0" lvl="0" algn="l" defTabSz="914400" rtl="0" eaLnBrk="1" fontAlgn="auto" latinLnBrk="0" hangingPunct="1">
              <a:lnSpc>
                <a:spcPct val="100000"/>
              </a:lnSpc>
              <a:spcBef>
                <a:spcPts val="0"/>
              </a:spcBef>
              <a:spcAft>
                <a:spcPts val="0"/>
              </a:spcAft>
              <a:buClrTx/>
              <a:buSzTx/>
              <a:tabLst/>
              <a:defRPr/>
            </a:pPr>
            <a:endParaRPr lang="en-US" sz="3600" dirty="0">
              <a:solidFill>
                <a:srgbClr val="1F1A62"/>
              </a:solidFill>
              <a:latin typeface="Helvetica"/>
              <a:cs typeface="Helvetica"/>
            </a:endParaRPr>
          </a:p>
          <a:p>
            <a:pPr marR="0" lvl="0" algn="l" defTabSz="914400" rtl="0" eaLnBrk="1" fontAlgn="auto" latinLnBrk="0" hangingPunct="1">
              <a:lnSpc>
                <a:spcPct val="100000"/>
              </a:lnSpc>
              <a:spcBef>
                <a:spcPts val="0"/>
              </a:spcBef>
              <a:spcAft>
                <a:spcPts val="0"/>
              </a:spcAft>
              <a:buClrTx/>
              <a:buSzTx/>
              <a:tabLst/>
              <a:defRPr/>
            </a:pPr>
            <a:r>
              <a:rPr lang="en-US" sz="2000" b="1" dirty="0">
                <a:cs typeface="Helvetica"/>
              </a:rPr>
              <a:t>Additional</a:t>
            </a:r>
            <a:r>
              <a:rPr kumimoji="0" lang="en-US" sz="2000" b="1" i="0" u="none" strike="noStrike" kern="1200" cap="none" spc="0" normalizeH="0" baseline="0" noProof="0" dirty="0">
                <a:ln>
                  <a:noFill/>
                </a:ln>
                <a:effectLst/>
                <a:uLnTx/>
                <a:uFillTx/>
                <a:ea typeface="+mn-ea"/>
                <a:cs typeface="Helvetica"/>
              </a:rPr>
              <a:t> marketer </a:t>
            </a:r>
            <a:r>
              <a:rPr lang="en-US" sz="2000" b="1" dirty="0">
                <a:cs typeface="Helvetica"/>
              </a:rPr>
              <a:t>questions answered</a:t>
            </a:r>
            <a:r>
              <a:rPr kumimoji="0" lang="en-US" sz="2000" b="1" i="0" u="none" strike="noStrike" kern="1200" cap="none" spc="0" normalizeH="0" baseline="0" noProof="0" dirty="0">
                <a:ln>
                  <a:noFill/>
                </a:ln>
                <a:effectLst/>
                <a:uLnTx/>
                <a:uFillTx/>
                <a:ea typeface="+mn-ea"/>
                <a:cs typeface="Helvetica"/>
              </a:rPr>
              <a:t> </a:t>
            </a:r>
            <a:r>
              <a:rPr lang="en-US" sz="2000" b="1" dirty="0">
                <a:cs typeface="Helvetica"/>
              </a:rPr>
              <a:t>by </a:t>
            </a:r>
            <a:r>
              <a:rPr kumimoji="0" lang="en-US" sz="2000" b="1" i="1" u="none" strike="noStrike" kern="1200" cap="none" spc="0" normalizeH="0" baseline="0" noProof="0" dirty="0">
                <a:ln>
                  <a:noFill/>
                </a:ln>
                <a:effectLst/>
                <a:uLnTx/>
                <a:uFillTx/>
                <a:ea typeface="+mn-ea"/>
                <a:cs typeface="Helvetica"/>
              </a:rPr>
              <a:t>The Halo Effect: TV as a Growth Engine</a:t>
            </a:r>
          </a:p>
          <a:p>
            <a:pPr>
              <a:defRPr/>
            </a:pPr>
            <a:endParaRPr lang="en-US" sz="1800" i="1" dirty="0">
              <a:effectLst/>
              <a:ea typeface="Calibri" panose="020F0502020204030204" pitchFamily="34" charset="0"/>
              <a:cs typeface="Calibri" panose="020F0502020204030204" pitchFamily="34" charset="0"/>
            </a:endParaRPr>
          </a:p>
          <a:p>
            <a:pPr>
              <a:defRPr/>
            </a:pPr>
            <a:endParaRPr lang="en-US" dirty="0">
              <a:ea typeface="Calibri" panose="020F0502020204030204" pitchFamily="34" charset="0"/>
              <a:cs typeface="Calibri" panose="020F0502020204030204" pitchFamily="34" charset="0"/>
            </a:endParaRPr>
          </a:p>
          <a:p>
            <a:pPr marL="285750" indent="-285750">
              <a:buBlip>
                <a:blip r:embed="rId2"/>
              </a:buBlip>
              <a:defRPr/>
            </a:pPr>
            <a:r>
              <a:rPr lang="en-US" sz="2000" i="1" dirty="0">
                <a:ea typeface="Times New Roman" panose="02020603050405020304" pitchFamily="18" charset="0"/>
              </a:rPr>
              <a:t>How long will it take to see impact from my TV investment, and does it matter if I’m a direct-to-consumer brand or not?</a:t>
            </a:r>
          </a:p>
          <a:p>
            <a:pPr>
              <a:defRPr/>
            </a:pPr>
            <a:endParaRPr lang="en-US" sz="2000" i="1" dirty="0">
              <a:effectLst/>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rPr>
              <a:t>To what extent can a consistent on-air presence impact my business outcomes? </a:t>
            </a:r>
            <a:endParaRPr lang="en-US" sz="2000" i="1" dirty="0">
              <a:ea typeface="Calibri" panose="020F0502020204030204" pitchFamily="34" charset="0"/>
              <a:cs typeface="Times New Roman" panose="02020603050405020304" pitchFamily="18" charset="0"/>
            </a:endParaRPr>
          </a:p>
          <a:p>
            <a:pPr marL="285750" indent="-285750">
              <a:buBlip>
                <a:blip r:embed="rId2"/>
              </a:buBlip>
              <a:defRPr/>
            </a:pPr>
            <a:endParaRPr lang="en-US" sz="2000" i="1" dirty="0">
              <a:effectLst/>
              <a:ea typeface="Times New Roman" panose="02020603050405020304" pitchFamily="18" charset="0"/>
              <a:cs typeface="Times New Roman" panose="02020603050405020304" pitchFamily="18" charset="0"/>
            </a:endParaRPr>
          </a:p>
          <a:p>
            <a:pPr marL="285750" indent="-285750">
              <a:buBlip>
                <a:blip r:embed="rId2"/>
              </a:buBlip>
              <a:defRPr/>
            </a:pPr>
            <a:r>
              <a:rPr lang="en-US" sz="2000" i="1" dirty="0">
                <a:ea typeface="Times New Roman" panose="02020603050405020304" pitchFamily="18" charset="0"/>
                <a:cs typeface="Times New Roman" panose="02020603050405020304" pitchFamily="18" charset="0"/>
              </a:rPr>
              <a:t>How </a:t>
            </a:r>
            <a:r>
              <a:rPr lang="en-US" sz="2000" i="1" dirty="0">
                <a:effectLst/>
                <a:ea typeface="Times New Roman" panose="02020603050405020304" pitchFamily="18" charset="0"/>
              </a:rPr>
              <a:t>should I think about my TV investment? Is there a strategy that is proven to generate better outcomes?</a:t>
            </a:r>
            <a:endParaRPr lang="en-US" sz="2000" i="1" dirty="0">
              <a:effectLst/>
              <a:ea typeface="Calibri" panose="020F0502020204030204" pitchFamily="34" charset="0"/>
              <a:cs typeface="Times New Roman" panose="02020603050405020304" pitchFamily="18" charset="0"/>
            </a:endParaRPr>
          </a:p>
          <a:p>
            <a:pPr>
              <a:defRPr/>
            </a:pPr>
            <a:endParaRPr lang="en-US" sz="2000" i="1" dirty="0">
              <a:ea typeface="Calibri" panose="020F0502020204030204" pitchFamily="34" charset="0"/>
            </a:endParaRPr>
          </a:p>
          <a:p>
            <a:pPr marL="285750" indent="-285750">
              <a:buBlip>
                <a:blip r:embed="rId2"/>
              </a:buBlip>
              <a:defRPr/>
            </a:pPr>
            <a:r>
              <a:rPr lang="en-US" sz="2000" i="1" dirty="0">
                <a:effectLst/>
                <a:ea typeface="Calibri" panose="020F0502020204030204" pitchFamily="34" charset="0"/>
                <a:cs typeface="Calibri" panose="020F0502020204030204" pitchFamily="34" charset="0"/>
              </a:rPr>
              <a:t>If I can’t afford to advertise my brand consistently on TV, is there a benefit to running a TV campaign</a:t>
            </a:r>
            <a:r>
              <a:rPr lang="en-US" sz="2000" b="1" i="1" dirty="0">
                <a:solidFill>
                  <a:schemeClr val="bg1"/>
                </a:solidFill>
                <a:effectLst/>
                <a:ea typeface="Calibri" panose="020F0502020204030204" pitchFamily="34" charset="0"/>
                <a:cs typeface="Calibri" panose="020F0502020204030204" pitchFamily="34" charset="0"/>
              </a:rPr>
              <a:t>? </a:t>
            </a:r>
            <a:endParaRPr lang="en-US" sz="2000" i="1" dirty="0">
              <a:effectLst/>
              <a:ea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endParaRPr kumimoji="0" lang="en-US" sz="3600" b="0" i="0" u="none" strike="noStrike" kern="1200" cap="none" spc="0" normalizeH="0" baseline="0" noProof="0" dirty="0">
              <a:ln>
                <a:noFill/>
              </a:ln>
              <a:effectLst/>
              <a:uLnTx/>
              <a:uFillTx/>
              <a:latin typeface="Helvetica"/>
              <a:ea typeface="+mn-ea"/>
              <a:cs typeface="Helvetica"/>
            </a:endParaRPr>
          </a:p>
          <a:p>
            <a:pPr marR="0" lvl="0" algn="l" defTabSz="914400" rtl="0" eaLnBrk="1" fontAlgn="auto" latinLnBrk="0" hangingPunct="1">
              <a:lnSpc>
                <a:spcPct val="100000"/>
              </a:lnSpc>
              <a:spcBef>
                <a:spcPts val="0"/>
              </a:spcBef>
              <a:spcAft>
                <a:spcPts val="0"/>
              </a:spcAft>
              <a:buClrTx/>
              <a:buSzTx/>
              <a:tabLst/>
              <a:defRPr/>
            </a:pPr>
            <a:endParaRPr kumimoji="0" lang="en-US" sz="36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2515489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00C90F-32F2-4ED2-9CE3-1A987802A73A}"/>
              </a:ext>
            </a:extLst>
          </p:cNvPr>
          <p:cNvSpPr/>
          <p:nvPr/>
        </p:nvSpPr>
        <p:spPr>
          <a:xfrm>
            <a:off x="0" y="0"/>
            <a:ext cx="4219575" cy="686915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3200" dirty="0"/>
              <a:t>About our Marketer’s Guide</a:t>
            </a:r>
          </a:p>
          <a:p>
            <a:pPr algn="ctr"/>
            <a:endParaRPr lang="en-US" sz="3200" dirty="0"/>
          </a:p>
          <a:p>
            <a:pPr algn="ctr"/>
            <a:r>
              <a:rPr lang="en-US" sz="3200" i="1" dirty="0"/>
              <a:t>The Halo Effect: TV as a Growth Engine</a:t>
            </a:r>
            <a:endParaRPr lang="en-US" sz="3200" dirty="0"/>
          </a:p>
        </p:txBody>
      </p:sp>
      <p:sp>
        <p:nvSpPr>
          <p:cNvPr id="9" name="Rectangle 8">
            <a:extLst>
              <a:ext uri="{FF2B5EF4-FFF2-40B4-BE49-F238E27FC236}">
                <a16:creationId xmlns:a16="http://schemas.microsoft.com/office/drawing/2014/main" id="{B03E04A7-B551-462A-BC4E-3156488723A9}"/>
              </a:ext>
            </a:extLst>
          </p:cNvPr>
          <p:cNvSpPr/>
          <p:nvPr/>
        </p:nvSpPr>
        <p:spPr>
          <a:xfrm>
            <a:off x="4219575" y="920621"/>
            <a:ext cx="7800975" cy="5016758"/>
          </a:xfrm>
          <a:prstGeom prst="rect">
            <a:avLst/>
          </a:prstGeom>
          <a:noFill/>
        </p:spPr>
        <p:txBody>
          <a:bodyPr wrap="square" rtlCol="0" anchor="t">
            <a:spAutoFit/>
          </a:bodyPr>
          <a:lstStyle/>
          <a:p>
            <a:pPr marR="0" lvl="0" algn="ctr" defTabSz="914400" rtl="0" eaLnBrk="1" fontAlgn="auto" latinLnBrk="0" hangingPunct="1">
              <a:lnSpc>
                <a:spcPct val="100000"/>
              </a:lnSpc>
              <a:spcBef>
                <a:spcPts val="0"/>
              </a:spcBef>
              <a:spcAft>
                <a:spcPts val="0"/>
              </a:spcAft>
              <a:buClrTx/>
              <a:buSzTx/>
              <a:tabLst/>
              <a:defRPr/>
            </a:pPr>
            <a:r>
              <a:rPr lang="en-US" sz="2000" dirty="0"/>
              <a:t>As TV has become more accessible to brands earlier in their life stage through data informed strategies, it is important to consider when is the right time to use TV to take that next leap forward. Historically, brands have waited to invest in TV, however there has been a movement recently by brands towards investing earlier so it’s important to understand the impact of this strategy shift.</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 To illustrate TV’s influence on driving business outcomes and growth, </a:t>
            </a:r>
            <a:r>
              <a:rPr lang="en-US" sz="2000" dirty="0">
                <a:hlinkClick r:id="rId2"/>
              </a:rPr>
              <a:t>Effectv</a:t>
            </a:r>
            <a:r>
              <a:rPr lang="en-US" sz="2000" dirty="0"/>
              <a:t> and VAB developed </a:t>
            </a:r>
            <a:r>
              <a:rPr lang="en-US" sz="2000" b="1" u="sng" dirty="0">
                <a:hlinkClick r:id="rId3"/>
              </a:rPr>
              <a:t>The Halo Effect: TV as a Growth Engine</a:t>
            </a:r>
            <a:r>
              <a:rPr lang="en-US" sz="2000" b="1" u="sng" dirty="0"/>
              <a:t>,</a:t>
            </a:r>
            <a:r>
              <a:rPr lang="en-US" sz="2000" dirty="0"/>
              <a:t> an expansive analysis of hundreds of brands who have turned to TV as a way to drive their businesses forward. </a:t>
            </a:r>
          </a:p>
          <a:p>
            <a:pPr marR="0" lvl="0" algn="ctr" defTabSz="914400" rtl="0" eaLnBrk="1" fontAlgn="auto" latinLnBrk="0" hangingPunct="1">
              <a:lnSpc>
                <a:spcPct val="100000"/>
              </a:lnSpc>
              <a:spcBef>
                <a:spcPts val="0"/>
              </a:spcBef>
              <a:spcAft>
                <a:spcPts val="0"/>
              </a:spcAft>
              <a:buClrTx/>
              <a:buSzTx/>
              <a:tabLst/>
              <a:defRPr/>
            </a:pPr>
            <a:endParaRPr lang="en-US" sz="2000" dirty="0"/>
          </a:p>
          <a:p>
            <a:pPr marR="0" lvl="0" algn="ctr" defTabSz="914400" rtl="0" eaLnBrk="1" fontAlgn="auto" latinLnBrk="0" hangingPunct="1">
              <a:lnSpc>
                <a:spcPct val="100000"/>
              </a:lnSpc>
              <a:spcBef>
                <a:spcPts val="0"/>
              </a:spcBef>
              <a:spcAft>
                <a:spcPts val="0"/>
              </a:spcAft>
              <a:buClrTx/>
              <a:buSzTx/>
              <a:tabLst/>
              <a:defRPr/>
            </a:pPr>
            <a:r>
              <a:rPr lang="en-US" sz="2000" dirty="0"/>
              <a:t>You may find the full guide, inclusive of methodology, </a:t>
            </a:r>
            <a:r>
              <a:rPr lang="en-US" sz="2000" b="1" u="sng" dirty="0">
                <a:hlinkClick r:id="rId3"/>
              </a:rPr>
              <a:t>here.</a:t>
            </a:r>
            <a:endParaRPr lang="en-US" sz="2000" b="1" u="sng" dirty="0"/>
          </a:p>
          <a:p>
            <a:pPr marR="0" lvl="0" algn="ctr" defTabSz="914400" rtl="0" eaLnBrk="1" fontAlgn="auto" latinLnBrk="0" hangingPunct="1">
              <a:lnSpc>
                <a:spcPct val="100000"/>
              </a:lnSpc>
              <a:spcBef>
                <a:spcPts val="0"/>
              </a:spcBef>
              <a:spcAft>
                <a:spcPts val="0"/>
              </a:spcAft>
              <a:buClrTx/>
              <a:buSzTx/>
              <a:tabLst/>
              <a:defRPr/>
            </a:pPr>
            <a:endParaRPr lang="en-US" sz="2000" dirty="0">
              <a:solidFill>
                <a:srgbClr val="1F1A62"/>
              </a:solidFill>
              <a:latin typeface="Helvetica"/>
              <a:cs typeface="Helvetica"/>
            </a:endParaRPr>
          </a:p>
          <a:p>
            <a:pPr marL="285750" marR="0" lvl="0" indent="-285750" algn="ctr" defTabSz="914400" rtl="0" eaLnBrk="1" fontAlgn="auto" latinLnBrk="0" hangingPunct="1">
              <a:lnSpc>
                <a:spcPct val="100000"/>
              </a:lnSpc>
              <a:spcBef>
                <a:spcPts val="0"/>
              </a:spcBef>
              <a:spcAft>
                <a:spcPts val="0"/>
              </a:spcAft>
              <a:buClrTx/>
              <a:buSzTx/>
              <a:buFontTx/>
              <a:buBlip>
                <a:blip r:embed="rId4"/>
              </a:buBlip>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a:p>
            <a:pPr marR="0" lvl="0" algn="ctr" defTabSz="914400" rtl="0" eaLnBrk="1" fontAlgn="auto" latinLnBrk="0" hangingPunct="1">
              <a:lnSpc>
                <a:spcPct val="100000"/>
              </a:lnSpc>
              <a:spcBef>
                <a:spcPts val="0"/>
              </a:spcBef>
              <a:spcAft>
                <a:spcPts val="0"/>
              </a:spcAft>
              <a:buClrTx/>
              <a:buSzTx/>
              <a:tabLst/>
              <a:defRPr/>
            </a:pPr>
            <a:endParaRPr kumimoji="0" lang="en-US" sz="2000" b="0" i="0" u="none" strike="noStrike" kern="1200" cap="none" spc="0" normalizeH="0" baseline="0" noProof="0" dirty="0">
              <a:ln>
                <a:noFill/>
              </a:ln>
              <a:solidFill>
                <a:srgbClr val="1F1A62"/>
              </a:solidFill>
              <a:effectLst/>
              <a:uLnTx/>
              <a:uFillTx/>
              <a:latin typeface="Helvetica"/>
              <a:ea typeface="+mn-ea"/>
              <a:cs typeface="Helvetica"/>
            </a:endParaRPr>
          </a:p>
        </p:txBody>
      </p:sp>
    </p:spTree>
    <p:extLst>
      <p:ext uri="{BB962C8B-B14F-4D97-AF65-F5344CB8AC3E}">
        <p14:creationId xmlns:p14="http://schemas.microsoft.com/office/powerpoint/2010/main" val="3499967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0AAE1E4240B941A4C52734E19288AB" ma:contentTypeVersion="11" ma:contentTypeDescription="Create a new document." ma:contentTypeScope="" ma:versionID="3d5248cd5e3c63b3dd17a94d76e7bc11">
  <xsd:schema xmlns:xsd="http://www.w3.org/2001/XMLSchema" xmlns:xs="http://www.w3.org/2001/XMLSchema" xmlns:p="http://schemas.microsoft.com/office/2006/metadata/properties" xmlns:ns2="a86b28e8-29a6-4ab8-af18-2a7f61acfad2" xmlns:ns3="9f6166fe-9f5b-43aa-b8a9-b4d7ad530bda" targetNamespace="http://schemas.microsoft.com/office/2006/metadata/properties" ma:root="true" ma:fieldsID="1f48c52da0b6e488d028a7b9e2accb24" ns2:_="" ns3:_="">
    <xsd:import namespace="a86b28e8-29a6-4ab8-af18-2a7f61acfad2"/>
    <xsd:import namespace="9f6166fe-9f5b-43aa-b8a9-b4d7ad530bd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6b28e8-29a6-4ab8-af18-2a7f61acfa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f6166fe-9f5b-43aa-b8a9-b4d7ad530bd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9f6166fe-9f5b-43aa-b8a9-b4d7ad530bda">
      <UserInfo>
        <DisplayName>Jason Wiese</DisplayName>
        <AccountId>51</AccountId>
        <AccountType/>
      </UserInfo>
    </SharedWithUsers>
  </documentManagement>
</p:properties>
</file>

<file path=customXml/itemProps1.xml><?xml version="1.0" encoding="utf-8"?>
<ds:datastoreItem xmlns:ds="http://schemas.openxmlformats.org/officeDocument/2006/customXml" ds:itemID="{9B5EC0C4-4847-4962-BFCD-7628E53CFC6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86b28e8-29a6-4ab8-af18-2a7f61acfad2"/>
    <ds:schemaRef ds:uri="9f6166fe-9f5b-43aa-b8a9-b4d7ad530b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7E5A5D-90F6-479D-BD00-0FAEE9E89EE0}">
  <ds:schemaRefs>
    <ds:schemaRef ds:uri="http://schemas.microsoft.com/sharepoint/v3/contenttype/forms"/>
  </ds:schemaRefs>
</ds:datastoreItem>
</file>

<file path=customXml/itemProps3.xml><?xml version="1.0" encoding="utf-8"?>
<ds:datastoreItem xmlns:ds="http://schemas.openxmlformats.org/officeDocument/2006/customXml" ds:itemID="{21880836-24D4-40DE-BA42-C70EE378D94F}">
  <ds:schemaRefs>
    <ds:schemaRef ds:uri="http://www.w3.org/XML/1998/namespace"/>
    <ds:schemaRef ds:uri="http://schemas.microsoft.com/office/2006/documentManagement/types"/>
    <ds:schemaRef ds:uri="http://schemas.microsoft.com/office/infopath/2007/PartnerControls"/>
    <ds:schemaRef ds:uri="http://purl.org/dc/terms/"/>
    <ds:schemaRef ds:uri="http://purl.org/dc/dcmitype/"/>
    <ds:schemaRef ds:uri="http://schemas.microsoft.com/office/2006/metadata/properties"/>
    <ds:schemaRef ds:uri="8ffbcc2d-a520-42b9-8ca7-e090664160a6"/>
    <ds:schemaRef ds:uri="http://schemas.openxmlformats.org/package/2006/metadata/core-properties"/>
    <ds:schemaRef ds:uri="97cdb7a3-d8d8-4d5a-8559-ae518cf29f49"/>
    <ds:schemaRef ds:uri="http://purl.org/dc/elements/1.1/"/>
    <ds:schemaRef ds:uri="9f6166fe-9f5b-43aa-b8a9-b4d7ad530bda"/>
  </ds:schemaRefs>
</ds:datastoreItem>
</file>

<file path=docProps/app.xml><?xml version="1.0" encoding="utf-8"?>
<Properties xmlns="http://schemas.openxmlformats.org/officeDocument/2006/extended-properties" xmlns:vt="http://schemas.openxmlformats.org/officeDocument/2006/docPropsVTypes">
  <TotalTime>2581</TotalTime>
  <Words>989</Words>
  <Application>Microsoft Office PowerPoint</Application>
  <PresentationFormat>Widescreen</PresentationFormat>
  <Paragraphs>72</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Helvetica</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Marianne Vita</dc:creator>
  <cp:lastModifiedBy>Reed Kiely</cp:lastModifiedBy>
  <cp:revision>3</cp:revision>
  <dcterms:created xsi:type="dcterms:W3CDTF">2021-01-14T14:43:44Z</dcterms:created>
  <dcterms:modified xsi:type="dcterms:W3CDTF">2021-02-01T19:41:17Z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0x010100AD0AAE1E4240B941A4C52734E19288AB</vt:lpwstr>
  </property>
</Properties>
</file>