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theme/themeOverride5.xml" ContentType="application/vnd.openxmlformats-officedocument.themeOverride+xml"/>
  <Override PartName="/ppt/charts/chart14.xml" ContentType="application/vnd.openxmlformats-officedocument.drawingml.chart+xml"/>
  <Override PartName="/ppt/theme/themeOverride6.xml" ContentType="application/vnd.openxmlformats-officedocument.themeOverride+xml"/>
  <Override PartName="/ppt/notesSlides/notesSlide11.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16.xml" ContentType="application/vnd.openxmlformats-officedocument.drawingml.chart+xml"/>
  <Override PartName="/ppt/theme/themeOverride7.xml" ContentType="application/vnd.openxmlformats-officedocument.themeOverride+xml"/>
  <Override PartName="/ppt/notesSlides/notesSlide13.xml" ContentType="application/vnd.openxmlformats-officedocument.presentationml.notesSlide+xml"/>
  <Override PartName="/ppt/charts/chart17.xml" ContentType="application/vnd.openxmlformats-officedocument.drawingml.chart+xml"/>
  <Override PartName="/ppt/notesSlides/notesSlide14.xml" ContentType="application/vnd.openxmlformats-officedocument.presentationml.notesSlide+xml"/>
  <Override PartName="/ppt/charts/chart1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64" r:id="rId2"/>
    <p:sldMasterId id="2147483676" r:id="rId3"/>
    <p:sldMasterId id="2147483680" r:id="rId4"/>
    <p:sldMasterId id="2147483693" r:id="rId5"/>
    <p:sldMasterId id="2147483696" r:id="rId6"/>
    <p:sldMasterId id="2147483698" r:id="rId7"/>
    <p:sldMasterId id="2147483712" r:id="rId8"/>
    <p:sldMasterId id="2147483719" r:id="rId9"/>
    <p:sldMasterId id="2147483722" r:id="rId10"/>
    <p:sldMasterId id="2147483735" r:id="rId11"/>
    <p:sldMasterId id="2147483742" r:id="rId12"/>
  </p:sldMasterIdLst>
  <p:notesMasterIdLst>
    <p:notesMasterId r:id="rId62"/>
  </p:notesMasterIdLst>
  <p:handoutMasterIdLst>
    <p:handoutMasterId r:id="rId63"/>
  </p:handoutMasterIdLst>
  <p:sldIdLst>
    <p:sldId id="429" r:id="rId13"/>
    <p:sldId id="475" r:id="rId14"/>
    <p:sldId id="431" r:id="rId15"/>
    <p:sldId id="433" r:id="rId16"/>
    <p:sldId id="601" r:id="rId17"/>
    <p:sldId id="558" r:id="rId18"/>
    <p:sldId id="560" r:id="rId19"/>
    <p:sldId id="561" r:id="rId20"/>
    <p:sldId id="575" r:id="rId21"/>
    <p:sldId id="576" r:id="rId22"/>
    <p:sldId id="610" r:id="rId23"/>
    <p:sldId id="520" r:id="rId24"/>
    <p:sldId id="509" r:id="rId25"/>
    <p:sldId id="521" r:id="rId26"/>
    <p:sldId id="436" r:id="rId27"/>
    <p:sldId id="611" r:id="rId28"/>
    <p:sldId id="597" r:id="rId29"/>
    <p:sldId id="605" r:id="rId30"/>
    <p:sldId id="606" r:id="rId31"/>
    <p:sldId id="608" r:id="rId32"/>
    <p:sldId id="581" r:id="rId33"/>
    <p:sldId id="525" r:id="rId34"/>
    <p:sldId id="446" r:id="rId35"/>
    <p:sldId id="609" r:id="rId36"/>
    <p:sldId id="481" r:id="rId37"/>
    <p:sldId id="549" r:id="rId38"/>
    <p:sldId id="484" r:id="rId39"/>
    <p:sldId id="540" r:id="rId40"/>
    <p:sldId id="541" r:id="rId41"/>
    <p:sldId id="460" r:id="rId42"/>
    <p:sldId id="612" r:id="rId43"/>
    <p:sldId id="596" r:id="rId44"/>
    <p:sldId id="586" r:id="rId45"/>
    <p:sldId id="598" r:id="rId46"/>
    <p:sldId id="585" r:id="rId47"/>
    <p:sldId id="590" r:id="rId48"/>
    <p:sldId id="591" r:id="rId49"/>
    <p:sldId id="592" r:id="rId50"/>
    <p:sldId id="557" r:id="rId51"/>
    <p:sldId id="527" r:id="rId52"/>
    <p:sldId id="285" r:id="rId53"/>
    <p:sldId id="537" r:id="rId54"/>
    <p:sldId id="496" r:id="rId55"/>
    <p:sldId id="538" r:id="rId56"/>
    <p:sldId id="535" r:id="rId57"/>
    <p:sldId id="493" r:id="rId58"/>
    <p:sldId id="613" r:id="rId59"/>
    <p:sldId id="614" r:id="rId60"/>
    <p:sldId id="599"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8A0"/>
    <a:srgbClr val="00AF75"/>
    <a:srgbClr val="99FF99"/>
    <a:srgbClr val="B9CDE5"/>
    <a:srgbClr val="E6E6E6"/>
    <a:srgbClr val="00AF78"/>
    <a:srgbClr val="EFEF96"/>
    <a:srgbClr val="3775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p:normalViewPr>
  <p:slideViewPr>
    <p:cSldViewPr snapToGrid="0" snapToObjects="1">
      <p:cViewPr varScale="1">
        <p:scale>
          <a:sx n="108" d="100"/>
          <a:sy n="108" d="100"/>
        </p:scale>
        <p:origin x="195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622"/>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7.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a:solidFill>
                  <a:schemeClr val="tx1"/>
                </a:solidFill>
              </a:defRPr>
            </a:pPr>
            <a:r>
              <a:rPr lang="en-US" sz="1800" b="1" dirty="0">
                <a:solidFill>
                  <a:schemeClr val="tx1"/>
                </a:solidFill>
              </a:rPr>
              <a:t>Average A18+ Audience</a:t>
            </a:r>
            <a:r>
              <a:rPr lang="en-US" sz="1800" b="1" baseline="0" dirty="0">
                <a:solidFill>
                  <a:schemeClr val="tx1"/>
                </a:solidFill>
              </a:rPr>
              <a:t> Per Minute</a:t>
            </a:r>
            <a:endParaRPr lang="en-US" sz="1800" b="1" dirty="0">
              <a:solidFill>
                <a:schemeClr val="tx1"/>
              </a:solidFill>
            </a:endParaRPr>
          </a:p>
        </c:rich>
      </c:tx>
      <c:layout>
        <c:manualLayout>
          <c:xMode val="edge"/>
          <c:yMode val="edge"/>
          <c:x val="0.33289927821522308"/>
          <c:y val="2.9580094279904375E-2"/>
        </c:manualLayout>
      </c:layout>
      <c:overlay val="0"/>
    </c:title>
    <c:autoTitleDeleted val="0"/>
    <c:plotArea>
      <c:layout/>
      <c:barChart>
        <c:barDir val="col"/>
        <c:grouping val="clustered"/>
        <c:varyColors val="0"/>
        <c:ser>
          <c:idx val="0"/>
          <c:order val="0"/>
          <c:tx>
            <c:strRef>
              <c:f>Sheet1!$B$1</c:f>
              <c:strCache>
                <c:ptCount val="1"/>
                <c:pt idx="0">
                  <c:v>#</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CEF2-4440-BA1A-E08D6A106C54}"/>
              </c:ext>
            </c:extLst>
          </c:dPt>
          <c:dPt>
            <c:idx val="3"/>
            <c:invertIfNegative val="0"/>
            <c:bubble3D val="0"/>
            <c:extLst>
              <c:ext xmlns:c16="http://schemas.microsoft.com/office/drawing/2014/chart" uri="{C3380CC4-5D6E-409C-BE32-E72D297353CC}">
                <c16:uniqueId val="{00000003-CEF2-4440-BA1A-E08D6A106C54}"/>
              </c:ext>
            </c:extLst>
          </c:dPt>
          <c:dPt>
            <c:idx val="6"/>
            <c:invertIfNegative val="0"/>
            <c:bubble3D val="0"/>
            <c:extLst>
              <c:ext xmlns:c16="http://schemas.microsoft.com/office/drawing/2014/chart" uri="{C3380CC4-5D6E-409C-BE32-E72D297353CC}">
                <c16:uniqueId val="{00000005-CEF2-4440-BA1A-E08D6A106C54}"/>
              </c:ext>
            </c:extLst>
          </c:dPt>
          <c:dPt>
            <c:idx val="9"/>
            <c:invertIfNegative val="0"/>
            <c:bubble3D val="0"/>
            <c:extLst>
              <c:ext xmlns:c16="http://schemas.microsoft.com/office/drawing/2014/chart" uri="{C3380CC4-5D6E-409C-BE32-E72D297353CC}">
                <c16:uniqueId val="{00000007-CEF2-4440-BA1A-E08D6A106C54}"/>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TV-Connected Devices</c:v>
                </c:pt>
                <c:pt idx="2">
                  <c:v>PC Video</c:v>
                </c:pt>
                <c:pt idx="3">
                  <c:v>Smartphone Video</c:v>
                </c:pt>
                <c:pt idx="4">
                  <c:v>Tablet Video</c:v>
                </c:pt>
              </c:strCache>
            </c:strRef>
          </c:cat>
          <c:val>
            <c:numRef>
              <c:f>Sheet1!$B$2:$B$6</c:f>
              <c:numCache>
                <c:formatCode>#,##0</c:formatCode>
                <c:ptCount val="5"/>
                <c:pt idx="0">
                  <c:v>50515506</c:v>
                </c:pt>
                <c:pt idx="1">
                  <c:v>6313225</c:v>
                </c:pt>
                <c:pt idx="2">
                  <c:v>3144797</c:v>
                </c:pt>
                <c:pt idx="3">
                  <c:v>1083633</c:v>
                </c:pt>
                <c:pt idx="4">
                  <c:v>439240</c:v>
                </c:pt>
              </c:numCache>
            </c:numRef>
          </c:val>
          <c:extLst>
            <c:ext xmlns:c16="http://schemas.microsoft.com/office/drawing/2014/chart" uri="{C3380CC4-5D6E-409C-BE32-E72D297353CC}">
              <c16:uniqueId val="{00000008-CEF2-4440-BA1A-E08D6A106C54}"/>
            </c:ext>
          </c:extLst>
        </c:ser>
        <c:dLbls>
          <c:showLegendKey val="0"/>
          <c:showVal val="1"/>
          <c:showCatName val="0"/>
          <c:showSerName val="0"/>
          <c:showPercent val="0"/>
          <c:showBubbleSize val="0"/>
        </c:dLbls>
        <c:gapWidth val="150"/>
        <c:overlap val="-25"/>
        <c:axId val="44425216"/>
        <c:axId val="44456192"/>
      </c:barChart>
      <c:catAx>
        <c:axId val="44425216"/>
        <c:scaling>
          <c:orientation val="minMax"/>
        </c:scaling>
        <c:delete val="0"/>
        <c:axPos val="b"/>
        <c:numFmt formatCode="General" sourceLinked="0"/>
        <c:majorTickMark val="none"/>
        <c:minorTickMark val="none"/>
        <c:tickLblPos val="nextTo"/>
        <c:txPr>
          <a:bodyPr/>
          <a:lstStyle/>
          <a:p>
            <a:pPr>
              <a:defRPr sz="1400" b="1"/>
            </a:pPr>
            <a:endParaRPr lang="en-US"/>
          </a:p>
        </c:txPr>
        <c:crossAx val="44456192"/>
        <c:crosses val="autoZero"/>
        <c:auto val="1"/>
        <c:lblAlgn val="ctr"/>
        <c:lblOffset val="100"/>
        <c:noMultiLvlLbl val="0"/>
      </c:catAx>
      <c:valAx>
        <c:axId val="44456192"/>
        <c:scaling>
          <c:orientation val="minMax"/>
        </c:scaling>
        <c:delete val="1"/>
        <c:axPos val="l"/>
        <c:numFmt formatCode="#,##0" sourceLinked="1"/>
        <c:majorTickMark val="out"/>
        <c:minorTickMark val="none"/>
        <c:tickLblPos val="nextTo"/>
        <c:crossAx val="4442521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53297688345607E-3"/>
          <c:y val="2.3605150214592276E-2"/>
          <c:w val="0.97660818713450492"/>
          <c:h val="0.74034334763948728"/>
        </c:manualLayout>
      </c:layout>
      <c:barChart>
        <c:barDir val="col"/>
        <c:grouping val="stacked"/>
        <c:varyColors val="0"/>
        <c:ser>
          <c:idx val="0"/>
          <c:order val="0"/>
          <c:tx>
            <c:strRef>
              <c:f>Sheet1!$A$2</c:f>
              <c:strCache>
                <c:ptCount val="1"/>
                <c:pt idx="0">
                  <c:v>Playback</c:v>
                </c:pt>
              </c:strCache>
            </c:strRef>
          </c:tx>
          <c:spPr>
            <a:solidFill>
              <a:schemeClr val="bg1">
                <a:lumMod val="65000"/>
              </a:schemeClr>
            </a:solidFill>
            <a:ln w="9685">
              <a:solidFill>
                <a:schemeClr val="tx1"/>
              </a:solidFill>
              <a:prstDash val="solid"/>
            </a:ln>
          </c:spPr>
          <c:invertIfNegative val="0"/>
          <c:dLbls>
            <c:spPr>
              <a:noFill/>
              <a:ln w="19370">
                <a:noFill/>
              </a:ln>
            </c:spPr>
            <c:txPr>
              <a:bodyPr wrap="square" lIns="38100" tIns="19050" rIns="38100" bIns="19050" anchor="ctr">
                <a:spAutoFit/>
              </a:bodyPr>
              <a:lstStyle/>
              <a:p>
                <a:pPr>
                  <a:defRPr sz="1400" b="1" i="0">
                    <a:solidFill>
                      <a:schemeClr val="tx1"/>
                    </a:solidFill>
                    <a:latin typeface="Trebuchet MS" panose="020B0603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P2-11</c:v>
                </c:pt>
                <c:pt idx="1">
                  <c:v>P12-17</c:v>
                </c:pt>
                <c:pt idx="2">
                  <c:v>P18-24</c:v>
                </c:pt>
                <c:pt idx="3">
                  <c:v>P25-34</c:v>
                </c:pt>
                <c:pt idx="4">
                  <c:v>P35-49</c:v>
                </c:pt>
                <c:pt idx="5">
                  <c:v>P50+</c:v>
                </c:pt>
                <c:pt idx="6">
                  <c:v>F18-49</c:v>
                </c:pt>
                <c:pt idx="7">
                  <c:v>M18-49</c:v>
                </c:pt>
              </c:strCache>
            </c:strRef>
          </c:cat>
          <c:val>
            <c:numRef>
              <c:f>Sheet1!$B$2:$I$2</c:f>
              <c:numCache>
                <c:formatCode>0%</c:formatCode>
                <c:ptCount val="8"/>
                <c:pt idx="0">
                  <c:v>0.21000000000000008</c:v>
                </c:pt>
                <c:pt idx="1">
                  <c:v>0.2</c:v>
                </c:pt>
                <c:pt idx="2">
                  <c:v>0.18000000000000008</c:v>
                </c:pt>
                <c:pt idx="3">
                  <c:v>0.24000000000000007</c:v>
                </c:pt>
                <c:pt idx="4">
                  <c:v>0.24000000000000007</c:v>
                </c:pt>
                <c:pt idx="5">
                  <c:v>0.21000000000000008</c:v>
                </c:pt>
                <c:pt idx="6">
                  <c:v>0.25</c:v>
                </c:pt>
                <c:pt idx="7">
                  <c:v>0.21000000000000008</c:v>
                </c:pt>
              </c:numCache>
            </c:numRef>
          </c:val>
          <c:extLst>
            <c:ext xmlns:c16="http://schemas.microsoft.com/office/drawing/2014/chart" uri="{C3380CC4-5D6E-409C-BE32-E72D297353CC}">
              <c16:uniqueId val="{00000000-A004-4B32-A240-C38E8A37AAFE}"/>
            </c:ext>
          </c:extLst>
        </c:ser>
        <c:ser>
          <c:idx val="1"/>
          <c:order val="1"/>
          <c:tx>
            <c:strRef>
              <c:f>Sheet1!$A$3</c:f>
              <c:strCache>
                <c:ptCount val="1"/>
                <c:pt idx="0">
                  <c:v>Live Minutes</c:v>
                </c:pt>
              </c:strCache>
            </c:strRef>
          </c:tx>
          <c:spPr>
            <a:solidFill>
              <a:schemeClr val="accent1"/>
            </a:solidFill>
            <a:ln w="9685">
              <a:solidFill>
                <a:schemeClr val="tx1"/>
              </a:solidFill>
              <a:prstDash val="solid"/>
            </a:ln>
          </c:spPr>
          <c:invertIfNegative val="0"/>
          <c:dLbls>
            <c:spPr>
              <a:noFill/>
              <a:ln w="19370">
                <a:noFill/>
              </a:ln>
            </c:spPr>
            <c:txPr>
              <a:bodyPr wrap="square" lIns="38100" tIns="19050" rIns="38100" bIns="19050" anchor="ctr">
                <a:spAutoFit/>
              </a:bodyPr>
              <a:lstStyle/>
              <a:p>
                <a:pPr>
                  <a:defRPr sz="1400" b="1" i="0">
                    <a:solidFill>
                      <a:schemeClr val="tx1"/>
                    </a:solidFill>
                    <a:latin typeface="Trebuchet MS" panose="020B0603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P2-11</c:v>
                </c:pt>
                <c:pt idx="1">
                  <c:v>P12-17</c:v>
                </c:pt>
                <c:pt idx="2">
                  <c:v>P18-24</c:v>
                </c:pt>
                <c:pt idx="3">
                  <c:v>P25-34</c:v>
                </c:pt>
                <c:pt idx="4">
                  <c:v>P35-49</c:v>
                </c:pt>
                <c:pt idx="5">
                  <c:v>P50+</c:v>
                </c:pt>
                <c:pt idx="6">
                  <c:v>F18-49</c:v>
                </c:pt>
                <c:pt idx="7">
                  <c:v>M18-49</c:v>
                </c:pt>
              </c:strCache>
            </c:strRef>
          </c:cat>
          <c:val>
            <c:numRef>
              <c:f>Sheet1!$B$3:$I$3</c:f>
              <c:numCache>
                <c:formatCode>0%</c:formatCode>
                <c:ptCount val="8"/>
                <c:pt idx="0">
                  <c:v>0.79</c:v>
                </c:pt>
                <c:pt idx="1">
                  <c:v>0.8</c:v>
                </c:pt>
                <c:pt idx="2">
                  <c:v>0.82000000000000028</c:v>
                </c:pt>
                <c:pt idx="3">
                  <c:v>0.76000000000000034</c:v>
                </c:pt>
                <c:pt idx="4">
                  <c:v>0.76000000000000034</c:v>
                </c:pt>
                <c:pt idx="5">
                  <c:v>0.79</c:v>
                </c:pt>
                <c:pt idx="6">
                  <c:v>0.75000000000000033</c:v>
                </c:pt>
                <c:pt idx="7">
                  <c:v>0.79</c:v>
                </c:pt>
              </c:numCache>
            </c:numRef>
          </c:val>
          <c:extLst>
            <c:ext xmlns:c16="http://schemas.microsoft.com/office/drawing/2014/chart" uri="{C3380CC4-5D6E-409C-BE32-E72D297353CC}">
              <c16:uniqueId val="{00000001-A004-4B32-A240-C38E8A37AAFE}"/>
            </c:ext>
          </c:extLst>
        </c:ser>
        <c:dLbls>
          <c:showLegendKey val="0"/>
          <c:showVal val="1"/>
          <c:showCatName val="0"/>
          <c:showSerName val="0"/>
          <c:showPercent val="0"/>
          <c:showBubbleSize val="0"/>
        </c:dLbls>
        <c:gapWidth val="150"/>
        <c:overlap val="100"/>
        <c:axId val="127100032"/>
        <c:axId val="127101568"/>
      </c:barChart>
      <c:catAx>
        <c:axId val="127100032"/>
        <c:scaling>
          <c:orientation val="minMax"/>
        </c:scaling>
        <c:delete val="0"/>
        <c:axPos val="b"/>
        <c:numFmt formatCode="General" sourceLinked="1"/>
        <c:majorTickMark val="out"/>
        <c:minorTickMark val="none"/>
        <c:tickLblPos val="nextTo"/>
        <c:spPr>
          <a:ln w="2421">
            <a:solidFill>
              <a:schemeClr val="tx1"/>
            </a:solidFill>
            <a:prstDash val="solid"/>
          </a:ln>
        </c:spPr>
        <c:txPr>
          <a:bodyPr rot="0" vert="horz"/>
          <a:lstStyle/>
          <a:p>
            <a:pPr>
              <a:defRPr sz="1200" b="0" i="0">
                <a:latin typeface="Trebuchet MS" panose="020B0603020202020204" pitchFamily="34" charset="0"/>
              </a:defRPr>
            </a:pPr>
            <a:endParaRPr lang="en-US"/>
          </a:p>
        </c:txPr>
        <c:crossAx val="127101568"/>
        <c:crosses val="autoZero"/>
        <c:auto val="1"/>
        <c:lblAlgn val="ctr"/>
        <c:lblOffset val="100"/>
        <c:tickLblSkip val="1"/>
        <c:tickMarkSkip val="1"/>
        <c:noMultiLvlLbl val="0"/>
      </c:catAx>
      <c:valAx>
        <c:axId val="127101568"/>
        <c:scaling>
          <c:orientation val="minMax"/>
        </c:scaling>
        <c:delete val="1"/>
        <c:axPos val="l"/>
        <c:numFmt formatCode="0%" sourceLinked="1"/>
        <c:majorTickMark val="out"/>
        <c:minorTickMark val="none"/>
        <c:tickLblPos val="none"/>
        <c:crossAx val="127100032"/>
        <c:crosses val="autoZero"/>
        <c:crossBetween val="between"/>
      </c:valAx>
      <c:spPr>
        <a:noFill/>
        <a:ln w="19370">
          <a:noFill/>
        </a:ln>
      </c:spPr>
    </c:plotArea>
    <c:legend>
      <c:legendPos val="b"/>
      <c:layout>
        <c:manualLayout>
          <c:xMode val="edge"/>
          <c:yMode val="edge"/>
          <c:x val="0.31228071007513691"/>
          <c:y val="0.9033981860776984"/>
          <c:w val="0.37543859649122807"/>
          <c:h val="8.1545064377683024E-2"/>
        </c:manualLayout>
      </c:layout>
      <c:overlay val="0"/>
      <c:spPr>
        <a:noFill/>
        <a:ln w="2421">
          <a:solidFill>
            <a:schemeClr val="tx1"/>
          </a:solidFill>
          <a:prstDash val="solid"/>
        </a:ln>
      </c:spPr>
      <c:txPr>
        <a:bodyPr/>
        <a:lstStyle/>
        <a:p>
          <a:pPr>
            <a:defRPr sz="1100" b="0" i="0">
              <a:latin typeface="Trebuchet MS" panose="020B0603020202020204" pitchFamily="34" charset="0"/>
            </a:defRPr>
          </a:pPr>
          <a:endParaRPr lang="en-US"/>
        </a:p>
      </c:txPr>
    </c:legend>
    <c:plotVisOnly val="1"/>
    <c:dispBlanksAs val="gap"/>
    <c:showDLblsOverMax val="0"/>
  </c:chart>
  <c:spPr>
    <a:noFill/>
    <a:ln>
      <a:noFill/>
    </a:ln>
  </c:spPr>
  <c:txPr>
    <a:bodyPr/>
    <a:lstStyle/>
    <a:p>
      <a:pPr>
        <a:defRPr sz="1000" b="1" i="0" u="none" strike="noStrike" baseline="0">
          <a:solidFill>
            <a:schemeClr val="tx1"/>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7305983374339"/>
          <c:y val="0.30106576375908589"/>
          <c:w val="0.6208269816819737"/>
          <c:h val="0.61279799774697064"/>
        </c:manualLayout>
      </c:layout>
      <c:pieChart>
        <c:varyColors val="1"/>
        <c:ser>
          <c:idx val="0"/>
          <c:order val="0"/>
          <c:tx>
            <c:strRef>
              <c:f>Sheet1!$B$1</c:f>
              <c:strCache>
                <c:ptCount val="1"/>
                <c:pt idx="0">
                  <c:v>#</c:v>
                </c:pt>
              </c:strCache>
            </c:strRef>
          </c:tx>
          <c:explosion val="18"/>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C244-4977-A0B3-D8127D06D80C}"/>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C244-4977-A0B3-D8127D06D80C}"/>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C244-4977-A0B3-D8127D06D80C}"/>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C244-4977-A0B3-D8127D06D80C}"/>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C244-4977-A0B3-D8127D06D80C}"/>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C244-4977-A0B3-D8127D06D80C}"/>
              </c:ext>
            </c:extLst>
          </c:dPt>
          <c:dPt>
            <c:idx val="6"/>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C244-4977-A0B3-D8127D06D80C}"/>
              </c:ext>
            </c:extLst>
          </c:dPt>
          <c:dPt>
            <c:idx val="7"/>
            <c:bubble3D val="0"/>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5BDF-4E5E-80FB-B2A7C3334279}"/>
              </c:ext>
            </c:extLst>
          </c:dPt>
          <c:dLbls>
            <c:dLbl>
              <c:idx val="0"/>
              <c:layout>
                <c:manualLayout>
                  <c:x val="-5.3677067002947138E-2"/>
                  <c:y val="2.3070945813744258E-2"/>
                </c:manualLayout>
              </c:layout>
              <c:tx>
                <c:rich>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fld id="{960FFF3D-2112-465E-93DF-2ABCE9478D00}" type="CATEGORYNAME">
                      <a:rPr lang="en-US" smtClean="0"/>
                      <a:pPr algn="ctr">
                        <a:defRPr b="1" u="sng">
                          <a:solidFill>
                            <a:schemeClr val="tx1"/>
                          </a:solidFill>
                        </a:defRPr>
                      </a:pPr>
                      <a:t>[CATEGORY NAME]</a:t>
                    </a:fld>
                    <a:r>
                      <a:rPr lang="en-US" dirty="0"/>
                      <a:t>:</a:t>
                    </a:r>
                  </a:p>
                  <a:p>
                    <a:pPr algn="ctr">
                      <a:defRPr b="1" u="sng">
                        <a:solidFill>
                          <a:schemeClr val="tx1"/>
                        </a:solidFill>
                      </a:defRPr>
                    </a:pPr>
                    <a:fld id="{E2B566D5-5B0E-4D96-8A3F-953334AB2D08}" type="VALUE">
                      <a:rPr lang="en-US" u="none" baseline="0" smtClean="0"/>
                      <a:pPr algn="ctr">
                        <a:defRPr b="1" u="sng">
                          <a:solidFill>
                            <a:schemeClr val="tx1"/>
                          </a:solidFill>
                        </a:defRPr>
                      </a:pPr>
                      <a:t>[VALUE]</a:t>
                    </a:fld>
                    <a:r>
                      <a:rPr lang="en-US" u="none" baseline="0" dirty="0"/>
                      <a:t> (90%)</a:t>
                    </a:r>
                  </a:p>
                </c:rich>
              </c:tx>
              <c:spPr>
                <a:noFill/>
                <a:ln>
                  <a:noFill/>
                </a:ln>
                <a:effectLst/>
              </c:spPr>
              <c:txPr>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7655870616885553"/>
                      <c:h val="6.9318035709475923E-2"/>
                    </c:manualLayout>
                  </c15:layout>
                  <c15:dlblFieldTable/>
                  <c15:showDataLabelsRange val="0"/>
                </c:ext>
                <c:ext xmlns:c16="http://schemas.microsoft.com/office/drawing/2014/chart" uri="{C3380CC4-5D6E-409C-BE32-E72D297353CC}">
                  <c16:uniqueId val="{00000001-C244-4977-A0B3-D8127D06D80C}"/>
                </c:ext>
              </c:extLst>
            </c:dLbl>
            <c:dLbl>
              <c:idx val="1"/>
              <c:layout>
                <c:manualLayout>
                  <c:x val="-0.14137346151968044"/>
                  <c:y val="0.11324381824652952"/>
                </c:manualLayout>
              </c:layout>
              <c:tx>
                <c:rich>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fld id="{D59AFA92-8F79-4311-BFE2-95B487F1A6C6}"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285F38A7-EA25-4A3C-8944-12DED70F04F5}" type="VALUE">
                      <a:rPr lang="en-US" b="1" u="none" baseline="0" smtClean="0"/>
                      <a:pPr algn="ctr">
                        <a:defRPr b="1" u="sng">
                          <a:solidFill>
                            <a:schemeClr val="tx1"/>
                          </a:solidFill>
                        </a:defRPr>
                      </a:pPr>
                      <a:t>[VALUE]</a:t>
                    </a:fld>
                    <a:r>
                      <a:rPr lang="en-US" b="1" u="none" baseline="0" dirty="0"/>
                      <a:t> (5%)</a:t>
                    </a:r>
                  </a:p>
                </c:rich>
              </c:tx>
              <c:spPr>
                <a:noFill/>
                <a:ln>
                  <a:noFill/>
                </a:ln>
                <a:effectLst/>
              </c:spPr>
              <c:txPr>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44-4977-A0B3-D8127D06D80C}"/>
                </c:ext>
              </c:extLst>
            </c:dLbl>
            <c:dLbl>
              <c:idx val="2"/>
              <c:layout>
                <c:manualLayout>
                  <c:x val="-0.13574442430620776"/>
                  <c:y val="3.4219082423774877E-4"/>
                </c:manualLayout>
              </c:layout>
              <c:tx>
                <c:rich>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fld id="{B4C50A76-22C6-4BA1-A643-D5623476B8B0}" type="CATEGORYNAME">
                      <a:rPr lang="en-US" b="1" smtClean="0"/>
                      <a:pPr algn="ctr">
                        <a:defRPr b="1" u="sng">
                          <a:solidFill>
                            <a:schemeClr val="tx1"/>
                          </a:solidFill>
                        </a:defRPr>
                      </a:pPr>
                      <a:t>[CATEGORY NAME]</a:t>
                    </a:fld>
                    <a:r>
                      <a:rPr lang="en-US" b="1" baseline="0" dirty="0"/>
                      <a:t>:</a:t>
                    </a:r>
                  </a:p>
                  <a:p>
                    <a:pPr algn="ctr">
                      <a:defRPr b="1" u="sng">
                        <a:solidFill>
                          <a:schemeClr val="tx1"/>
                        </a:solidFill>
                      </a:defRPr>
                    </a:pPr>
                    <a:fld id="{8D32A7C1-23E0-4862-B6B9-38099806B09A}"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3759163620755729"/>
                      <c:h val="8.4377820003899623E-2"/>
                    </c:manualLayout>
                  </c15:layout>
                  <c15:dlblFieldTable/>
                  <c15:showDataLabelsRange val="0"/>
                </c:ext>
                <c:ext xmlns:c16="http://schemas.microsoft.com/office/drawing/2014/chart" uri="{C3380CC4-5D6E-409C-BE32-E72D297353CC}">
                  <c16:uniqueId val="{00000005-C244-4977-A0B3-D8127D06D80C}"/>
                </c:ext>
              </c:extLst>
            </c:dLbl>
            <c:dLbl>
              <c:idx val="3"/>
              <c:layout>
                <c:manualLayout>
                  <c:x val="-0.15021184415854863"/>
                  <c:y val="-0.12449156287866514"/>
                </c:manualLayout>
              </c:layout>
              <c:tx>
                <c:rich>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fld id="{FC9AA80D-8F7E-42DB-935D-FFE0BF738240}"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07ACC4F6-6D96-4AEF-880B-943B37B66E2D}"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44-4977-A0B3-D8127D06D80C}"/>
                </c:ext>
              </c:extLst>
            </c:dLbl>
            <c:dLbl>
              <c:idx val="4"/>
              <c:layout>
                <c:manualLayout>
                  <c:x val="-8.5088124471909624E-2"/>
                  <c:y val="-0.29178289720096379"/>
                </c:manualLayout>
              </c:layout>
              <c:tx>
                <c:rich>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fld id="{B43DC4CF-AEF7-4F84-8CB8-40793607E458}"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44F5D637-17B7-4264-811B-EDD01AA9B810}"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3361011744672829"/>
                      <c:h val="8.2226422247553374E-2"/>
                    </c:manualLayout>
                  </c15:layout>
                  <c15:dlblFieldTable/>
                  <c15:showDataLabelsRange val="0"/>
                </c:ext>
                <c:ext xmlns:c16="http://schemas.microsoft.com/office/drawing/2014/chart" uri="{C3380CC4-5D6E-409C-BE32-E72D297353CC}">
                  <c16:uniqueId val="{00000009-C244-4977-A0B3-D8127D06D80C}"/>
                </c:ext>
              </c:extLst>
            </c:dLbl>
            <c:dLbl>
              <c:idx val="5"/>
              <c:layout>
                <c:manualLayout>
                  <c:x val="0.11957571507259926"/>
                  <c:y val="-0.29285063421342444"/>
                </c:manualLayout>
              </c:layout>
              <c:tx>
                <c:rich>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fld id="{A6FB4875-5495-43E2-A656-029D8EB06365}"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AFB01982-C31B-4DC0-87E5-D4747D177A3D}"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4257466226441731"/>
                      <c:h val="9.8125251666952101E-2"/>
                    </c:manualLayout>
                  </c15:layout>
                  <c15:dlblFieldTable/>
                  <c15:showDataLabelsRange val="0"/>
                </c:ext>
                <c:ext xmlns:c16="http://schemas.microsoft.com/office/drawing/2014/chart" uri="{C3380CC4-5D6E-409C-BE32-E72D297353CC}">
                  <c16:uniqueId val="{0000000B-C244-4977-A0B3-D8127D06D80C}"/>
                </c:ext>
              </c:extLst>
            </c:dLbl>
            <c:dLbl>
              <c:idx val="6"/>
              <c:layout>
                <c:manualLayout>
                  <c:x val="9.6521666929187868E-3"/>
                  <c:y val="-0.32238822429897041"/>
                </c:manualLayout>
              </c:layout>
              <c:spPr>
                <a:noFill/>
                <a:ln>
                  <a:noFill/>
                </a:ln>
                <a:effectLst/>
              </c:spPr>
              <c:txPr>
                <a:bodyPr rot="0" spcFirstLastPara="1" vertOverflow="ellipsis" vert="horz" wrap="square" lIns="38100" tIns="19050" rIns="38100" bIns="19050" anchor="ctr" anchorCtr="0">
                  <a:noAutofit/>
                </a:bodyPr>
                <a:lstStyle/>
                <a:p>
                  <a:pPr algn="l">
                    <a:defRPr sz="1197" b="0"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9969622275376698"/>
                      <c:h val="4.0510819751999737E-2"/>
                    </c:manualLayout>
                  </c15:layout>
                </c:ext>
                <c:ext xmlns:c16="http://schemas.microsoft.com/office/drawing/2014/chart" uri="{C3380CC4-5D6E-409C-BE32-E72D297353CC}">
                  <c16:uniqueId val="{0000000D-C244-4977-A0B3-D8127D06D80C}"/>
                </c:ext>
              </c:extLst>
            </c:dLbl>
            <c:dLbl>
              <c:idx val="7"/>
              <c:layout>
                <c:manualLayout>
                  <c:x val="-2.6249428327627219E-2"/>
                  <c:y val="-0.36326486637024807"/>
                </c:manualLayout>
              </c:layout>
              <c:spPr>
                <a:noFill/>
                <a:ln>
                  <a:noFill/>
                </a:ln>
                <a:effectLst/>
              </c:spPr>
              <c:txPr>
                <a:bodyPr rot="0" spcFirstLastPara="1" vertOverflow="ellipsis" vert="horz" wrap="square" lIns="38100" tIns="19050" rIns="38100" bIns="19050" anchor="ctr" anchorCtr="0">
                  <a:noAutofit/>
                </a:bodyPr>
                <a:lstStyle/>
                <a:p>
                  <a:pPr algn="l">
                    <a:defRPr sz="1197" b="0"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8261544076866202"/>
                      <c:h val="4.350126263332102E-2"/>
                    </c:manualLayout>
                  </c15:layout>
                </c:ext>
                <c:ext xmlns:c16="http://schemas.microsoft.com/office/drawing/2014/chart" uri="{C3380CC4-5D6E-409C-BE32-E72D297353CC}">
                  <c16:uniqueId val="{0000000F-5BDF-4E5E-80FB-B2A7C3334279}"/>
                </c:ext>
              </c:extLst>
            </c:dLbl>
            <c:spPr>
              <a:noFill/>
              <a:ln>
                <a:noFill/>
              </a:ln>
              <a:effectLst/>
            </c:spPr>
            <c:txPr>
              <a:bodyPr rot="0" spcFirstLastPara="1" vertOverflow="ellipsis" vert="horz" wrap="square" lIns="38100" tIns="19050" rIns="38100" bIns="19050" anchor="ctr" anchorCtr="0">
                <a:spAutoFit/>
              </a:bodyPr>
              <a:lstStyle/>
              <a:p>
                <a:pPr algn="l">
                  <a:defRPr sz="1197" b="0" i="0" u="sng" strike="noStrike" kern="1200" baseline="0">
                    <a:solidFill>
                      <a:schemeClr val="tx1"/>
                    </a:solidFill>
                    <a:latin typeface="+mn-lt"/>
                    <a:ea typeface="+mn-ea"/>
                    <a:cs typeface="+mn-cs"/>
                  </a:defRPr>
                </a:pPr>
                <a:endParaRPr lang="en-US"/>
              </a:p>
            </c:txPr>
            <c:dLblPos val="inEnd"/>
            <c:showLegendKey val="0"/>
            <c:showVal val="1"/>
            <c:showCatName val="1"/>
            <c:showSerName val="0"/>
            <c:showPercent val="0"/>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Sheet1!$A$2:$A$6</c:f>
              <c:strCache>
                <c:ptCount val="5"/>
                <c:pt idx="0">
                  <c:v>Ad-Supported TV</c:v>
                </c:pt>
                <c:pt idx="1">
                  <c:v>Pay-TV</c:v>
                </c:pt>
                <c:pt idx="2">
                  <c:v>PPV</c:v>
                </c:pt>
                <c:pt idx="3">
                  <c:v>PBS</c:v>
                </c:pt>
                <c:pt idx="4">
                  <c:v>Twitch</c:v>
                </c:pt>
              </c:strCache>
            </c:strRef>
          </c:cat>
          <c:val>
            <c:numRef>
              <c:f>Sheet1!$B$2:$B$6</c:f>
              <c:numCache>
                <c:formatCode>0</c:formatCode>
                <c:ptCount val="5"/>
                <c:pt idx="0">
                  <c:v>53</c:v>
                </c:pt>
                <c:pt idx="1">
                  <c:v>3</c:v>
                </c:pt>
                <c:pt idx="2">
                  <c:v>1</c:v>
                </c:pt>
                <c:pt idx="3">
                  <c:v>1</c:v>
                </c:pt>
                <c:pt idx="4">
                  <c:v>1</c:v>
                </c:pt>
              </c:numCache>
            </c:numRef>
          </c:val>
          <c:extLst>
            <c:ext xmlns:c16="http://schemas.microsoft.com/office/drawing/2014/chart" uri="{C3380CC4-5D6E-409C-BE32-E72D297353CC}">
              <c16:uniqueId val="{0000000E-C244-4977-A0B3-D8127D06D80C}"/>
            </c:ext>
          </c:extLst>
        </c:ser>
        <c:dLbls>
          <c:showLegendKey val="0"/>
          <c:showVal val="0"/>
          <c:showCatName val="0"/>
          <c:showSerName val="0"/>
          <c:showPercent val="0"/>
          <c:showBubbleSize val="0"/>
          <c:showLeaderLines val="1"/>
        </c:dLbls>
        <c:firstSliceAng val="28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“In which</a:t>
            </a:r>
            <a:r>
              <a:rPr lang="en-US" sz="1600" baseline="0" dirty="0">
                <a:solidFill>
                  <a:schemeClr val="tx1"/>
                </a:solidFill>
              </a:rPr>
              <a:t> places are you most likely to find advertising that…”</a:t>
            </a:r>
          </a:p>
          <a:p>
            <a:pPr>
              <a:defRPr/>
            </a:pPr>
            <a:r>
              <a:rPr lang="en-US" sz="1600" baseline="0" dirty="0">
                <a:solidFill>
                  <a:schemeClr val="tx1"/>
                </a:solidFill>
              </a:rPr>
              <a:t> </a:t>
            </a:r>
            <a:r>
              <a:rPr lang="en-US" sz="1400" baseline="0" dirty="0">
                <a:solidFill>
                  <a:schemeClr val="tx1"/>
                </a:solidFill>
              </a:rPr>
              <a:t>(% agree)</a:t>
            </a:r>
            <a:endParaRPr lang="en-US" sz="1600" dirty="0">
              <a:solidFill>
                <a:schemeClr val="tx1"/>
              </a:solidFill>
            </a:endParaRPr>
          </a:p>
        </c:rich>
      </c:tx>
      <c:layout>
        <c:manualLayout>
          <c:xMode val="edge"/>
          <c:yMode val="edge"/>
          <c:x val="0.13880783223971285"/>
          <c:y val="3.26305256712024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540776182230896E-2"/>
          <c:y val="0.24139337768762908"/>
          <c:w val="0.96891844763553825"/>
          <c:h val="0.49199952610085201"/>
        </c:manualLayout>
      </c:layout>
      <c:barChart>
        <c:barDir val="col"/>
        <c:grouping val="clustered"/>
        <c:varyColors val="0"/>
        <c:ser>
          <c:idx val="0"/>
          <c:order val="0"/>
          <c:tx>
            <c:strRef>
              <c:f>Sheet1!$B$1</c:f>
              <c:strCache>
                <c:ptCount val="1"/>
                <c:pt idx="0">
                  <c:v>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...Sticks in your memory</c:v>
                </c:pt>
                <c:pt idx="1">
                  <c:v>...Makes you laugh</c:v>
                </c:pt>
                <c:pt idx="2">
                  <c:v>...You like</c:v>
                </c:pt>
                <c:pt idx="3">
                  <c:v>...Makes you feel emotional</c:v>
                </c:pt>
              </c:strCache>
            </c:strRef>
          </c:cat>
          <c:val>
            <c:numRef>
              <c:f>Sheet1!$B$2:$B$5</c:f>
              <c:numCache>
                <c:formatCode>0%</c:formatCode>
                <c:ptCount val="4"/>
                <c:pt idx="0">
                  <c:v>0.64</c:v>
                </c:pt>
                <c:pt idx="1">
                  <c:v>0.62</c:v>
                </c:pt>
                <c:pt idx="2">
                  <c:v>0.54</c:v>
                </c:pt>
                <c:pt idx="3">
                  <c:v>0.57999999999999996</c:v>
                </c:pt>
              </c:numCache>
            </c:numRef>
          </c:val>
          <c:extLst>
            <c:ext xmlns:c16="http://schemas.microsoft.com/office/drawing/2014/chart" uri="{C3380CC4-5D6E-409C-BE32-E72D297353CC}">
              <c16:uniqueId val="{00000000-6926-4D67-BC1B-79D5D837F427}"/>
            </c:ext>
          </c:extLst>
        </c:ser>
        <c:ser>
          <c:idx val="1"/>
          <c:order val="1"/>
          <c:tx>
            <c:strRef>
              <c:f>Sheet1!$C$1</c:f>
              <c:strCache>
                <c:ptCount val="1"/>
                <c:pt idx="0">
                  <c:v>Next Best Competitor(s)</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...Sticks in your memory</c:v>
                </c:pt>
                <c:pt idx="1">
                  <c:v>...Makes you laugh</c:v>
                </c:pt>
                <c:pt idx="2">
                  <c:v>...You like</c:v>
                </c:pt>
                <c:pt idx="3">
                  <c:v>...Makes you feel emotional</c:v>
                </c:pt>
              </c:strCache>
            </c:strRef>
          </c:cat>
          <c:val>
            <c:numRef>
              <c:f>Sheet1!$C$2:$C$5</c:f>
              <c:numCache>
                <c:formatCode>0%</c:formatCode>
                <c:ptCount val="4"/>
                <c:pt idx="0">
                  <c:v>0.1</c:v>
                </c:pt>
                <c:pt idx="1">
                  <c:v>0.17</c:v>
                </c:pt>
                <c:pt idx="2">
                  <c:v>0.13</c:v>
                </c:pt>
                <c:pt idx="3">
                  <c:v>0.09</c:v>
                </c:pt>
              </c:numCache>
            </c:numRef>
          </c:val>
          <c:extLst>
            <c:ext xmlns:c16="http://schemas.microsoft.com/office/drawing/2014/chart" uri="{C3380CC4-5D6E-409C-BE32-E72D297353CC}">
              <c16:uniqueId val="{00000001-6926-4D67-BC1B-79D5D837F427}"/>
            </c:ext>
          </c:extLst>
        </c:ser>
        <c:dLbls>
          <c:showLegendKey val="0"/>
          <c:showVal val="0"/>
          <c:showCatName val="0"/>
          <c:showSerName val="0"/>
          <c:showPercent val="0"/>
          <c:showBubbleSize val="0"/>
        </c:dLbls>
        <c:gapWidth val="219"/>
        <c:overlap val="-27"/>
        <c:axId val="492720072"/>
        <c:axId val="492722040"/>
      </c:barChart>
      <c:catAx>
        <c:axId val="49272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92722040"/>
        <c:crosses val="autoZero"/>
        <c:auto val="1"/>
        <c:lblAlgn val="ctr"/>
        <c:lblOffset val="100"/>
        <c:noMultiLvlLbl val="0"/>
      </c:catAx>
      <c:valAx>
        <c:axId val="492722040"/>
        <c:scaling>
          <c:orientation val="minMax"/>
        </c:scaling>
        <c:delete val="1"/>
        <c:axPos val="l"/>
        <c:numFmt formatCode="0%" sourceLinked="1"/>
        <c:majorTickMark val="none"/>
        <c:minorTickMark val="none"/>
        <c:tickLblPos val="nextTo"/>
        <c:crossAx val="49272007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u="none"/>
            </a:pPr>
            <a:r>
              <a:rPr lang="en-US" sz="1800" b="1" u="none" dirty="0"/>
              <a:t>Ad</a:t>
            </a:r>
            <a:r>
              <a:rPr lang="en-US" sz="1800" b="1" u="none" baseline="0" dirty="0"/>
              <a:t> Recall</a:t>
            </a:r>
            <a:endParaRPr lang="en-US" sz="1800" b="1" u="none" dirty="0"/>
          </a:p>
        </c:rich>
      </c:tx>
      <c:layout>
        <c:manualLayout>
          <c:xMode val="edge"/>
          <c:yMode val="edge"/>
          <c:x val="0.1982443936336489"/>
          <c:y val="7.2841052758140346E-2"/>
        </c:manualLayout>
      </c:layout>
      <c:overlay val="0"/>
    </c:title>
    <c:autoTitleDeleted val="0"/>
    <c:plotArea>
      <c:layout>
        <c:manualLayout>
          <c:layoutTarget val="inner"/>
          <c:xMode val="edge"/>
          <c:yMode val="edge"/>
          <c:x val="1.5951960960744246E-2"/>
          <c:y val="0.348338910183149"/>
          <c:w val="0.44313154464311"/>
          <c:h val="0.48967698280734917"/>
        </c:manualLayout>
      </c:layout>
      <c:barChart>
        <c:barDir val="col"/>
        <c:grouping val="clustered"/>
        <c:varyColors val="0"/>
        <c:ser>
          <c:idx val="0"/>
          <c:order val="0"/>
          <c:tx>
            <c:strRef>
              <c:f>Sheet1!$B$1</c:f>
              <c:strCache>
                <c:ptCount val="1"/>
                <c:pt idx="0">
                  <c:v>Recall</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FAEC-456E-962C-6F78315F0B5C}"/>
              </c:ext>
            </c:extLst>
          </c:dPt>
          <c:dPt>
            <c:idx val="2"/>
            <c:invertIfNegative val="0"/>
            <c:bubble3D val="0"/>
            <c:extLst>
              <c:ext xmlns:c16="http://schemas.microsoft.com/office/drawing/2014/chart" uri="{C3380CC4-5D6E-409C-BE32-E72D297353CC}">
                <c16:uniqueId val="{00000002-FAEC-456E-962C-6F78315F0B5C}"/>
              </c:ext>
            </c:extLst>
          </c:dPt>
          <c:dPt>
            <c:idx val="3"/>
            <c:invertIfNegative val="0"/>
            <c:bubble3D val="0"/>
            <c:extLst>
              <c:ext xmlns:c16="http://schemas.microsoft.com/office/drawing/2014/chart" uri="{C3380CC4-5D6E-409C-BE32-E72D297353CC}">
                <c16:uniqueId val="{00000003-FAEC-456E-962C-6F78315F0B5C}"/>
              </c:ext>
            </c:extLst>
          </c:dPt>
          <c:dPt>
            <c:idx val="4"/>
            <c:invertIfNegative val="0"/>
            <c:bubble3D val="0"/>
            <c:extLst>
              <c:ext xmlns:c16="http://schemas.microsoft.com/office/drawing/2014/chart" uri="{C3380CC4-5D6E-409C-BE32-E72D297353CC}">
                <c16:uniqueId val="{00000004-FAEC-456E-962C-6F78315F0B5C}"/>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TV</c:v>
                </c:pt>
                <c:pt idx="1">
                  <c:v>Tablet</c:v>
                </c:pt>
                <c:pt idx="2">
                  <c:v>Computer</c:v>
                </c:pt>
                <c:pt idx="3">
                  <c:v>Smartphone</c:v>
                </c:pt>
              </c:strCache>
            </c:strRef>
          </c:cat>
          <c:val>
            <c:numRef>
              <c:f>Sheet1!$B$2:$B$5</c:f>
              <c:numCache>
                <c:formatCode>0%</c:formatCode>
                <c:ptCount val="4"/>
                <c:pt idx="0">
                  <c:v>0.62</c:v>
                </c:pt>
                <c:pt idx="1">
                  <c:v>0.47</c:v>
                </c:pt>
                <c:pt idx="2">
                  <c:v>0.45</c:v>
                </c:pt>
                <c:pt idx="3">
                  <c:v>0.46</c:v>
                </c:pt>
              </c:numCache>
            </c:numRef>
          </c:val>
          <c:extLst>
            <c:ext xmlns:c16="http://schemas.microsoft.com/office/drawing/2014/chart" uri="{C3380CC4-5D6E-409C-BE32-E72D297353CC}">
              <c16:uniqueId val="{00000005-FAEC-456E-962C-6F78315F0B5C}"/>
            </c:ext>
          </c:extLst>
        </c:ser>
        <c:dLbls>
          <c:showLegendKey val="0"/>
          <c:showVal val="1"/>
          <c:showCatName val="0"/>
          <c:showSerName val="0"/>
          <c:showPercent val="0"/>
          <c:showBubbleSize val="0"/>
        </c:dLbls>
        <c:gapWidth val="150"/>
        <c:overlap val="-25"/>
        <c:axId val="115564544"/>
        <c:axId val="115569024"/>
      </c:barChart>
      <c:catAx>
        <c:axId val="115564544"/>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115569024"/>
        <c:crosses val="autoZero"/>
        <c:auto val="1"/>
        <c:lblAlgn val="ctr"/>
        <c:lblOffset val="100"/>
        <c:noMultiLvlLbl val="0"/>
      </c:catAx>
      <c:valAx>
        <c:axId val="115569024"/>
        <c:scaling>
          <c:orientation val="minMax"/>
        </c:scaling>
        <c:delete val="1"/>
        <c:axPos val="l"/>
        <c:numFmt formatCode="0%" sourceLinked="1"/>
        <c:majorTickMark val="out"/>
        <c:minorTickMark val="none"/>
        <c:tickLblPos val="nextTo"/>
        <c:crossAx val="115564544"/>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0"/>
            </a:pPr>
            <a:r>
              <a:rPr lang="en-US" sz="1800" b="1" baseline="0" dirty="0"/>
              <a:t>Attention Paid</a:t>
            </a:r>
            <a:endParaRPr lang="en-US" sz="1800" b="1" dirty="0"/>
          </a:p>
        </c:rich>
      </c:tx>
      <c:layout>
        <c:manualLayout>
          <c:xMode val="edge"/>
          <c:yMode val="edge"/>
          <c:x val="0.31772974004584575"/>
          <c:y val="4.9705246180770199E-2"/>
        </c:manualLayout>
      </c:layout>
      <c:overlay val="0"/>
    </c:title>
    <c:autoTitleDeleted val="0"/>
    <c:plotArea>
      <c:layout>
        <c:manualLayout>
          <c:layoutTarget val="inner"/>
          <c:xMode val="edge"/>
          <c:yMode val="edge"/>
          <c:x val="1.5951960960744246E-2"/>
          <c:y val="0.348338910183149"/>
          <c:w val="0.98404816312181398"/>
          <c:h val="0.48967698280734917"/>
        </c:manualLayout>
      </c:layout>
      <c:barChart>
        <c:barDir val="col"/>
        <c:grouping val="clustered"/>
        <c:varyColors val="0"/>
        <c:ser>
          <c:idx val="0"/>
          <c:order val="0"/>
          <c:tx>
            <c:strRef>
              <c:f>Sheet1!$B$1</c:f>
              <c:strCache>
                <c:ptCount val="1"/>
                <c:pt idx="0">
                  <c:v>Attention</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E175-4BA3-BF35-486D599171C2}"/>
              </c:ext>
            </c:extLst>
          </c:dPt>
          <c:dPt>
            <c:idx val="2"/>
            <c:invertIfNegative val="0"/>
            <c:bubble3D val="0"/>
            <c:extLst>
              <c:ext xmlns:c16="http://schemas.microsoft.com/office/drawing/2014/chart" uri="{C3380CC4-5D6E-409C-BE32-E72D297353CC}">
                <c16:uniqueId val="{00000002-E175-4BA3-BF35-486D599171C2}"/>
              </c:ext>
            </c:extLst>
          </c:dPt>
          <c:dPt>
            <c:idx val="3"/>
            <c:invertIfNegative val="0"/>
            <c:bubble3D val="0"/>
            <c:extLst>
              <c:ext xmlns:c16="http://schemas.microsoft.com/office/drawing/2014/chart" uri="{C3380CC4-5D6E-409C-BE32-E72D297353CC}">
                <c16:uniqueId val="{00000003-E175-4BA3-BF35-486D599171C2}"/>
              </c:ext>
            </c:extLst>
          </c:dPt>
          <c:dPt>
            <c:idx val="4"/>
            <c:invertIfNegative val="0"/>
            <c:bubble3D val="0"/>
            <c:extLst>
              <c:ext xmlns:c16="http://schemas.microsoft.com/office/drawing/2014/chart" uri="{C3380CC4-5D6E-409C-BE32-E72D297353CC}">
                <c16:uniqueId val="{00000004-E175-4BA3-BF35-486D599171C2}"/>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TV</c:v>
                </c:pt>
                <c:pt idx="1">
                  <c:v>Tablet</c:v>
                </c:pt>
                <c:pt idx="2">
                  <c:v>Computer</c:v>
                </c:pt>
                <c:pt idx="3">
                  <c:v>Smartphone</c:v>
                </c:pt>
              </c:strCache>
            </c:strRef>
          </c:cat>
          <c:val>
            <c:numRef>
              <c:f>Sheet1!$B$2:$B$5</c:f>
              <c:numCache>
                <c:formatCode>0%</c:formatCode>
                <c:ptCount val="4"/>
                <c:pt idx="0">
                  <c:v>0.28999999999999998</c:v>
                </c:pt>
                <c:pt idx="1">
                  <c:v>0.17</c:v>
                </c:pt>
                <c:pt idx="2">
                  <c:v>0.2</c:v>
                </c:pt>
                <c:pt idx="3">
                  <c:v>0.23</c:v>
                </c:pt>
              </c:numCache>
            </c:numRef>
          </c:val>
          <c:extLst>
            <c:ext xmlns:c16="http://schemas.microsoft.com/office/drawing/2014/chart" uri="{C3380CC4-5D6E-409C-BE32-E72D297353CC}">
              <c16:uniqueId val="{00000005-E175-4BA3-BF35-486D599171C2}"/>
            </c:ext>
          </c:extLst>
        </c:ser>
        <c:dLbls>
          <c:showLegendKey val="0"/>
          <c:showVal val="1"/>
          <c:showCatName val="0"/>
          <c:showSerName val="0"/>
          <c:showPercent val="0"/>
          <c:showBubbleSize val="0"/>
        </c:dLbls>
        <c:gapWidth val="150"/>
        <c:overlap val="-25"/>
        <c:axId val="115564544"/>
        <c:axId val="115569024"/>
      </c:barChart>
      <c:catAx>
        <c:axId val="115564544"/>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115569024"/>
        <c:crosses val="autoZero"/>
        <c:auto val="1"/>
        <c:lblAlgn val="ctr"/>
        <c:lblOffset val="100"/>
        <c:noMultiLvlLbl val="0"/>
      </c:catAx>
      <c:valAx>
        <c:axId val="115569024"/>
        <c:scaling>
          <c:orientation val="minMax"/>
        </c:scaling>
        <c:delete val="1"/>
        <c:axPos val="l"/>
        <c:numFmt formatCode="0%" sourceLinked="1"/>
        <c:majorTickMark val="out"/>
        <c:minorTickMark val="none"/>
        <c:tickLblPos val="nextTo"/>
        <c:crossAx val="115564544"/>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“In which</a:t>
            </a:r>
            <a:r>
              <a:rPr lang="en-US" sz="1600" baseline="0" dirty="0">
                <a:solidFill>
                  <a:schemeClr val="tx1"/>
                </a:solidFill>
              </a:rPr>
              <a:t> places are you most likely to find advertising that…”</a:t>
            </a:r>
            <a:endParaRPr lang="en-US" sz="1600" dirty="0">
              <a:solidFill>
                <a:schemeClr val="tx1"/>
              </a:solidFill>
            </a:endParaRPr>
          </a:p>
        </c:rich>
      </c:tx>
      <c:layout>
        <c:manualLayout>
          <c:xMode val="edge"/>
          <c:yMode val="edge"/>
          <c:x val="0.15858700192618855"/>
          <c:y val="2.900491170773554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540776182230896E-2"/>
          <c:y val="0.24139337768762908"/>
          <c:w val="0.96891844763553825"/>
          <c:h val="0.49199952610085201"/>
        </c:manualLayout>
      </c:layout>
      <c:barChart>
        <c:barDir val="col"/>
        <c:grouping val="clustered"/>
        <c:varyColors val="0"/>
        <c:ser>
          <c:idx val="0"/>
          <c:order val="0"/>
          <c:tx>
            <c:strRef>
              <c:f>Sheet1!$B$1</c:f>
              <c:strCache>
                <c:ptCount val="1"/>
                <c:pt idx="0">
                  <c:v>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...Makes brands famous</c:v>
                </c:pt>
                <c:pt idx="1">
                  <c:v>...Draws your attention to brands/products</c:v>
                </c:pt>
              </c:strCache>
            </c:strRef>
          </c:cat>
          <c:val>
            <c:numRef>
              <c:f>Sheet1!$B$2:$B$3</c:f>
              <c:numCache>
                <c:formatCode>0%</c:formatCode>
                <c:ptCount val="2"/>
                <c:pt idx="0">
                  <c:v>0.66</c:v>
                </c:pt>
                <c:pt idx="1">
                  <c:v>0.55000000000000004</c:v>
                </c:pt>
              </c:numCache>
            </c:numRef>
          </c:val>
          <c:extLst>
            <c:ext xmlns:c16="http://schemas.microsoft.com/office/drawing/2014/chart" uri="{C3380CC4-5D6E-409C-BE32-E72D297353CC}">
              <c16:uniqueId val="{00000000-6926-4D67-BC1B-79D5D837F427}"/>
            </c:ext>
          </c:extLst>
        </c:ser>
        <c:ser>
          <c:idx val="1"/>
          <c:order val="1"/>
          <c:tx>
            <c:strRef>
              <c:f>Sheet1!$C$1</c:f>
              <c:strCache>
                <c:ptCount val="1"/>
                <c:pt idx="0">
                  <c:v>Next Best Competitor</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...Makes brands famous</c:v>
                </c:pt>
                <c:pt idx="1">
                  <c:v>...Draws your attention to brands/products</c:v>
                </c:pt>
              </c:strCache>
            </c:strRef>
          </c:cat>
          <c:val>
            <c:numRef>
              <c:f>Sheet1!$C$2:$C$3</c:f>
              <c:numCache>
                <c:formatCode>0%</c:formatCode>
                <c:ptCount val="2"/>
                <c:pt idx="0">
                  <c:v>0.12</c:v>
                </c:pt>
                <c:pt idx="1">
                  <c:v>0.13</c:v>
                </c:pt>
              </c:numCache>
            </c:numRef>
          </c:val>
          <c:extLst>
            <c:ext xmlns:c16="http://schemas.microsoft.com/office/drawing/2014/chart" uri="{C3380CC4-5D6E-409C-BE32-E72D297353CC}">
              <c16:uniqueId val="{00000001-6926-4D67-BC1B-79D5D837F427}"/>
            </c:ext>
          </c:extLst>
        </c:ser>
        <c:dLbls>
          <c:showLegendKey val="0"/>
          <c:showVal val="0"/>
          <c:showCatName val="0"/>
          <c:showSerName val="0"/>
          <c:showPercent val="0"/>
          <c:showBubbleSize val="0"/>
        </c:dLbls>
        <c:gapWidth val="219"/>
        <c:overlap val="-27"/>
        <c:axId val="492720072"/>
        <c:axId val="492722040"/>
      </c:barChart>
      <c:catAx>
        <c:axId val="49272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2722040"/>
        <c:crosses val="autoZero"/>
        <c:auto val="1"/>
        <c:lblAlgn val="ctr"/>
        <c:lblOffset val="100"/>
        <c:noMultiLvlLbl val="0"/>
      </c:catAx>
      <c:valAx>
        <c:axId val="492722040"/>
        <c:scaling>
          <c:orientation val="minMax"/>
        </c:scaling>
        <c:delete val="1"/>
        <c:axPos val="l"/>
        <c:numFmt formatCode="0%" sourceLinked="1"/>
        <c:majorTickMark val="none"/>
        <c:minorTickMark val="none"/>
        <c:tickLblPos val="nextTo"/>
        <c:crossAx val="49272007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 </a:t>
            </a:r>
            <a:r>
              <a:rPr lang="en-US" sz="1800" baseline="0" dirty="0"/>
              <a:t>Lift Driven by TV Only &amp; Digital Only</a:t>
            </a:r>
            <a:endParaRPr lang="en-US" sz="1800" dirty="0"/>
          </a:p>
        </c:rich>
      </c:tx>
      <c:layout>
        <c:manualLayout>
          <c:xMode val="edge"/>
          <c:yMode val="edge"/>
          <c:x val="0.29830669420559008"/>
          <c:y val="1.6537483696012216E-3"/>
        </c:manualLayout>
      </c:layout>
      <c:overlay val="0"/>
    </c:title>
    <c:autoTitleDeleted val="0"/>
    <c:plotArea>
      <c:layout>
        <c:manualLayout>
          <c:layoutTarget val="inner"/>
          <c:xMode val="edge"/>
          <c:yMode val="edge"/>
          <c:x val="2.1752674037378517E-2"/>
          <c:y val="0.23110230704820989"/>
          <c:w val="0.9680960780785115"/>
          <c:h val="0.48967698280734917"/>
        </c:manualLayout>
      </c:layout>
      <c:barChart>
        <c:barDir val="col"/>
        <c:grouping val="stacked"/>
        <c:varyColors val="0"/>
        <c:ser>
          <c:idx val="0"/>
          <c:order val="0"/>
          <c:tx>
            <c:strRef>
              <c:f>Sheet1!$B$1</c:f>
              <c:strCache>
                <c:ptCount val="1"/>
                <c:pt idx="0">
                  <c:v>TV only</c:v>
                </c:pt>
              </c:strCache>
            </c:strRef>
          </c:tx>
          <c:spPr>
            <a:solidFill>
              <a:srgbClr val="4F81BD"/>
            </a:solidFill>
          </c:spPr>
          <c:invertIfNegative val="0"/>
          <c:dPt>
            <c:idx val="0"/>
            <c:invertIfNegative val="0"/>
            <c:bubble3D val="0"/>
            <c:extLst>
              <c:ext xmlns:c16="http://schemas.microsoft.com/office/drawing/2014/chart" uri="{C3380CC4-5D6E-409C-BE32-E72D297353CC}">
                <c16:uniqueId val="{00000001-B878-46D3-A079-481342F0121C}"/>
              </c:ext>
            </c:extLst>
          </c:dPt>
          <c:dPt>
            <c:idx val="2"/>
            <c:invertIfNegative val="0"/>
            <c:bubble3D val="0"/>
            <c:extLst>
              <c:ext xmlns:c16="http://schemas.microsoft.com/office/drawing/2014/chart" uri="{C3380CC4-5D6E-409C-BE32-E72D297353CC}">
                <c16:uniqueId val="{00000002-B878-46D3-A079-481342F0121C}"/>
              </c:ext>
            </c:extLst>
          </c:dPt>
          <c:dPt>
            <c:idx val="3"/>
            <c:invertIfNegative val="0"/>
            <c:bubble3D val="0"/>
            <c:extLst>
              <c:ext xmlns:c16="http://schemas.microsoft.com/office/drawing/2014/chart" uri="{C3380CC4-5D6E-409C-BE32-E72D297353CC}">
                <c16:uniqueId val="{00000003-B878-46D3-A079-481342F0121C}"/>
              </c:ext>
            </c:extLst>
          </c:dPt>
          <c:dPt>
            <c:idx val="4"/>
            <c:invertIfNegative val="0"/>
            <c:bubble3D val="0"/>
            <c:extLst>
              <c:ext xmlns:c16="http://schemas.microsoft.com/office/drawing/2014/chart" uri="{C3380CC4-5D6E-409C-BE32-E72D297353CC}">
                <c16:uniqueId val="{00000004-B878-46D3-A079-481342F0121C}"/>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Brand Familiarity</c:v>
                </c:pt>
                <c:pt idx="1">
                  <c:v>Brand Opinion</c:v>
                </c:pt>
                <c:pt idx="2">
                  <c:v>Brand Recommendation</c:v>
                </c:pt>
                <c:pt idx="3">
                  <c:v>Brand Association</c:v>
                </c:pt>
                <c:pt idx="4">
                  <c:v>Purchase Intent</c:v>
                </c:pt>
              </c:strCache>
            </c:strRef>
          </c:cat>
          <c:val>
            <c:numRef>
              <c:f>Sheet1!$B$2:$B$6</c:f>
              <c:numCache>
                <c:formatCode>0%</c:formatCode>
                <c:ptCount val="5"/>
                <c:pt idx="0">
                  <c:v>0.3</c:v>
                </c:pt>
                <c:pt idx="1">
                  <c:v>0.38</c:v>
                </c:pt>
                <c:pt idx="2">
                  <c:v>0.62</c:v>
                </c:pt>
                <c:pt idx="3">
                  <c:v>0.37</c:v>
                </c:pt>
                <c:pt idx="4">
                  <c:v>0.27</c:v>
                </c:pt>
              </c:numCache>
            </c:numRef>
          </c:val>
          <c:extLst>
            <c:ext xmlns:c16="http://schemas.microsoft.com/office/drawing/2014/chart" uri="{C3380CC4-5D6E-409C-BE32-E72D297353CC}">
              <c16:uniqueId val="{00000005-B878-46D3-A079-481342F0121C}"/>
            </c:ext>
          </c:extLst>
        </c:ser>
        <c:ser>
          <c:idx val="1"/>
          <c:order val="1"/>
          <c:tx>
            <c:strRef>
              <c:f>Sheet1!$C$1</c:f>
              <c:strCache>
                <c:ptCount val="1"/>
                <c:pt idx="0">
                  <c:v>Digital only</c:v>
                </c:pt>
              </c:strCache>
            </c:strRef>
          </c:tx>
          <c:spPr>
            <a:solidFill>
              <a:srgbClr val="00AF75"/>
            </a:solidFill>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B878-46D3-A079-481342F0121C}"/>
                </c:ext>
              </c:extLst>
            </c:dLbl>
            <c:dLbl>
              <c:idx val="3"/>
              <c:delete val="1"/>
              <c:extLst>
                <c:ext xmlns:c15="http://schemas.microsoft.com/office/drawing/2012/chart" uri="{CE6537A1-D6FC-4f65-9D91-7224C49458BB}"/>
                <c:ext xmlns:c16="http://schemas.microsoft.com/office/drawing/2014/chart" uri="{C3380CC4-5D6E-409C-BE32-E72D297353CC}">
                  <c16:uniqueId val="{00000008-B878-46D3-A079-481342F0121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Brand Familiarity</c:v>
                </c:pt>
                <c:pt idx="1">
                  <c:v>Brand Opinion</c:v>
                </c:pt>
                <c:pt idx="2">
                  <c:v>Brand Recommendation</c:v>
                </c:pt>
                <c:pt idx="3">
                  <c:v>Brand Association</c:v>
                </c:pt>
                <c:pt idx="4">
                  <c:v>Purchase Intent</c:v>
                </c:pt>
              </c:strCache>
            </c:strRef>
          </c:cat>
          <c:val>
            <c:numRef>
              <c:f>Sheet1!$C$2:$C$6</c:f>
              <c:numCache>
                <c:formatCode>0%</c:formatCode>
                <c:ptCount val="5"/>
                <c:pt idx="0">
                  <c:v>7.0000000000000007E-2</c:v>
                </c:pt>
                <c:pt idx="1">
                  <c:v>0.15</c:v>
                </c:pt>
                <c:pt idx="2" formatCode="General">
                  <c:v>0</c:v>
                </c:pt>
                <c:pt idx="3" formatCode="General">
                  <c:v>0</c:v>
                </c:pt>
                <c:pt idx="4">
                  <c:v>0.28999999999999998</c:v>
                </c:pt>
              </c:numCache>
            </c:numRef>
          </c:val>
          <c:extLst>
            <c:ext xmlns:c16="http://schemas.microsoft.com/office/drawing/2014/chart" uri="{C3380CC4-5D6E-409C-BE32-E72D297353CC}">
              <c16:uniqueId val="{00000006-B878-46D3-A079-481342F0121C}"/>
            </c:ext>
          </c:extLst>
        </c:ser>
        <c:dLbls>
          <c:showLegendKey val="0"/>
          <c:showVal val="1"/>
          <c:showCatName val="0"/>
          <c:showSerName val="0"/>
          <c:showPercent val="0"/>
          <c:showBubbleSize val="0"/>
        </c:dLbls>
        <c:gapWidth val="150"/>
        <c:overlap val="100"/>
        <c:axId val="115564544"/>
        <c:axId val="115569024"/>
      </c:barChart>
      <c:catAx>
        <c:axId val="115564544"/>
        <c:scaling>
          <c:orientation val="minMax"/>
        </c:scaling>
        <c:delete val="0"/>
        <c:axPos val="b"/>
        <c:numFmt formatCode="General" sourceLinked="0"/>
        <c:majorTickMark val="none"/>
        <c:minorTickMark val="none"/>
        <c:tickLblPos val="nextTo"/>
        <c:crossAx val="115569024"/>
        <c:crosses val="autoZero"/>
        <c:auto val="1"/>
        <c:lblAlgn val="ctr"/>
        <c:lblOffset val="100"/>
        <c:noMultiLvlLbl val="0"/>
      </c:catAx>
      <c:valAx>
        <c:axId val="115569024"/>
        <c:scaling>
          <c:orientation val="minMax"/>
        </c:scaling>
        <c:delete val="1"/>
        <c:axPos val="l"/>
        <c:numFmt formatCode="0%" sourceLinked="1"/>
        <c:majorTickMark val="out"/>
        <c:minorTickMark val="none"/>
        <c:tickLblPos val="nextTo"/>
        <c:crossAx val="115564544"/>
        <c:crosses val="autoZero"/>
        <c:crossBetween val="between"/>
      </c:valAx>
    </c:plotArea>
    <c:legend>
      <c:legendPos val="b"/>
      <c:layout>
        <c:manualLayout>
          <c:xMode val="edge"/>
          <c:yMode val="edge"/>
          <c:x val="0.37280840381732588"/>
          <c:y val="0.9126426632869491"/>
          <c:w val="0.27178533159525092"/>
          <c:h val="8.7357336713050904E-2"/>
        </c:manualLayout>
      </c:layout>
      <c:overlay val="0"/>
      <c:txPr>
        <a:bodyPr/>
        <a:lstStyle/>
        <a:p>
          <a:pPr>
            <a:defRPr sz="1600"/>
          </a:pPr>
          <a:endParaRPr lang="en-US"/>
        </a:p>
      </c:txPr>
    </c:legend>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7289506845874"/>
          <c:y val="0.20977526856916109"/>
          <c:w val="0.72478224642787437"/>
          <c:h val="0.56531969590982611"/>
        </c:manualLayout>
      </c:layout>
      <c:barChart>
        <c:barDir val="col"/>
        <c:grouping val="stacked"/>
        <c:varyColors val="0"/>
        <c:ser>
          <c:idx val="0"/>
          <c:order val="0"/>
          <c:tx>
            <c:strRef>
              <c:f>Sheet1!$B$1</c:f>
              <c:strCache>
                <c:ptCount val="1"/>
                <c:pt idx="0">
                  <c:v>$$$</c:v>
                </c:pt>
              </c:strCache>
            </c:strRef>
          </c:tx>
          <c:spPr>
            <a:solidFill>
              <a:srgbClr val="3682B4"/>
            </a:solidFill>
          </c:spPr>
          <c:invertIfNegative val="0"/>
          <c:dPt>
            <c:idx val="1"/>
            <c:invertIfNegative val="0"/>
            <c:bubble3D val="0"/>
            <c:spPr>
              <a:solidFill>
                <a:srgbClr val="50C8A0"/>
              </a:solidFill>
            </c:spPr>
            <c:extLst>
              <c:ext xmlns:c16="http://schemas.microsoft.com/office/drawing/2014/chart" uri="{C3380CC4-5D6E-409C-BE32-E72D297353CC}">
                <c16:uniqueId val="{00000001-3B38-4EF7-B8D5-4BDB76DAA5AA}"/>
              </c:ext>
            </c:extLst>
          </c:dPt>
          <c:dPt>
            <c:idx val="2"/>
            <c:invertIfNegative val="0"/>
            <c:bubble3D val="0"/>
            <c:spPr>
              <a:solidFill>
                <a:srgbClr val="50C8A0"/>
              </a:solidFill>
            </c:spPr>
            <c:extLst>
              <c:ext xmlns:c16="http://schemas.microsoft.com/office/drawing/2014/chart" uri="{C3380CC4-5D6E-409C-BE32-E72D297353CC}">
                <c16:uniqueId val="{00000003-3B38-4EF7-B8D5-4BDB76DAA5AA}"/>
              </c:ext>
            </c:extLst>
          </c:dPt>
          <c:dPt>
            <c:idx val="3"/>
            <c:invertIfNegative val="0"/>
            <c:bubble3D val="0"/>
            <c:spPr>
              <a:solidFill>
                <a:srgbClr val="50C8A0"/>
              </a:solidFill>
            </c:spPr>
            <c:extLst>
              <c:ext xmlns:c16="http://schemas.microsoft.com/office/drawing/2014/chart" uri="{C3380CC4-5D6E-409C-BE32-E72D297353CC}">
                <c16:uniqueId val="{00000005-3B38-4EF7-B8D5-4BDB76DAA5AA}"/>
              </c:ext>
            </c:extLst>
          </c:dPt>
          <c:dLbls>
            <c:dLbl>
              <c:idx val="0"/>
              <c:layout>
                <c:manualLayout>
                  <c:x val="0"/>
                  <c:y val="-0.23576467086964398"/>
                </c:manualLayout>
              </c:layout>
              <c:tx>
                <c:rich>
                  <a:bodyPr/>
                  <a:lstStyle/>
                  <a:p>
                    <a:r>
                      <a:rPr lang="en-US" dirty="0"/>
                      <a:t>+</a:t>
                    </a:r>
                    <a:fld id="{FEB1DFD8-B394-41DE-AF92-BFFB0BEA8292}"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B38-4EF7-B8D5-4BDB76DAA5AA}"/>
                </c:ext>
              </c:extLst>
            </c:dLbl>
            <c:dLbl>
              <c:idx val="1"/>
              <c:layout>
                <c:manualLayout>
                  <c:x val="0"/>
                  <c:y val="-0.14934453191115654"/>
                </c:manualLayout>
              </c:layout>
              <c:tx>
                <c:rich>
                  <a:bodyPr/>
                  <a:lstStyle/>
                  <a:p>
                    <a:r>
                      <a:rPr lang="en-US" dirty="0"/>
                      <a:t>+</a:t>
                    </a:r>
                    <a:fld id="{BB65B0A3-2A81-47FC-803F-9E063B44AB4F}"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B38-4EF7-B8D5-4BDB76DAA5AA}"/>
                </c:ext>
              </c:extLst>
            </c:dLbl>
            <c:dLbl>
              <c:idx val="2"/>
              <c:layout>
                <c:manualLayout>
                  <c:x val="3.7444592322738871E-3"/>
                  <c:y val="-0.31130954666075983"/>
                </c:manualLayout>
              </c:layout>
              <c:tx>
                <c:rich>
                  <a:bodyPr/>
                  <a:lstStyle/>
                  <a:p>
                    <a:r>
                      <a:rPr lang="en-US" dirty="0"/>
                      <a:t>+</a:t>
                    </a:r>
                    <a:fld id="{A9864240-9AFD-4D55-B320-29BECF7FD1A3}"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38-4EF7-B8D5-4BDB76DAA5AA}"/>
                </c:ext>
              </c:extLst>
            </c:dLbl>
            <c:dLbl>
              <c:idx val="3"/>
              <c:layout>
                <c:manualLayout>
                  <c:x val="3.7444592322738186E-3"/>
                  <c:y val="-0.16170953388671666"/>
                </c:manualLayout>
              </c:layout>
              <c:tx>
                <c:rich>
                  <a:bodyPr/>
                  <a:lstStyle/>
                  <a:p>
                    <a:r>
                      <a:rPr lang="en-US" dirty="0"/>
                      <a:t>+</a:t>
                    </a:r>
                    <a:fld id="{989DAA13-0054-47B3-A472-CBCF0FD853CB}"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38-4EF7-B8D5-4BDB76DAA5AA}"/>
                </c:ext>
              </c:extLst>
            </c:dLbl>
            <c:spPr>
              <a:noFill/>
              <a:ln>
                <a:noFill/>
              </a:ln>
              <a:effectLst/>
            </c:spPr>
            <c:txPr>
              <a:bodyPr wrap="square" lIns="38100" tIns="19050" rIns="38100" bIns="19050" anchor="ctr">
                <a:spAutoFit/>
              </a:bodyPr>
              <a:lstStyle/>
              <a:p>
                <a:pPr>
                  <a:defRPr sz="1600" b="1">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TV Spend Increase </c:v>
                </c:pt>
                <c:pt idx="1">
                  <c:v>Social Actions</c:v>
                </c:pt>
              </c:strCache>
            </c:strRef>
          </c:cat>
          <c:val>
            <c:numRef>
              <c:f>Sheet1!$B$2:$B$3</c:f>
              <c:numCache>
                <c:formatCode>0%</c:formatCode>
                <c:ptCount val="2"/>
                <c:pt idx="0">
                  <c:v>0.25</c:v>
                </c:pt>
                <c:pt idx="1">
                  <c:v>0.38</c:v>
                </c:pt>
              </c:numCache>
            </c:numRef>
          </c:val>
          <c:extLst>
            <c:ext xmlns:c16="http://schemas.microsoft.com/office/drawing/2014/chart" uri="{C3380CC4-5D6E-409C-BE32-E72D297353CC}">
              <c16:uniqueId val="{00000007-3B38-4EF7-B8D5-4BDB76DAA5AA}"/>
            </c:ext>
          </c:extLst>
        </c:ser>
        <c:dLbls>
          <c:showLegendKey val="0"/>
          <c:showVal val="1"/>
          <c:showCatName val="0"/>
          <c:showSerName val="0"/>
          <c:showPercent val="0"/>
          <c:showBubbleSize val="0"/>
        </c:dLbls>
        <c:gapWidth val="150"/>
        <c:overlap val="100"/>
        <c:axId val="123667584"/>
        <c:axId val="123669120"/>
      </c:barChart>
      <c:catAx>
        <c:axId val="123667584"/>
        <c:scaling>
          <c:orientation val="minMax"/>
        </c:scaling>
        <c:delete val="0"/>
        <c:axPos val="b"/>
        <c:numFmt formatCode="General" sourceLinked="0"/>
        <c:majorTickMark val="out"/>
        <c:minorTickMark val="none"/>
        <c:tickLblPos val="nextTo"/>
        <c:txPr>
          <a:bodyPr/>
          <a:lstStyle/>
          <a:p>
            <a:pPr>
              <a:defRPr sz="1400" b="1"/>
            </a:pPr>
            <a:endParaRPr lang="en-US"/>
          </a:p>
        </c:txPr>
        <c:crossAx val="123669120"/>
        <c:crosses val="autoZero"/>
        <c:auto val="1"/>
        <c:lblAlgn val="ctr"/>
        <c:lblOffset val="100"/>
        <c:noMultiLvlLbl val="0"/>
      </c:catAx>
      <c:valAx>
        <c:axId val="123669120"/>
        <c:scaling>
          <c:orientation val="minMax"/>
        </c:scaling>
        <c:delete val="1"/>
        <c:axPos val="l"/>
        <c:numFmt formatCode="0%" sourceLinked="1"/>
        <c:majorTickMark val="out"/>
        <c:minorTickMark val="none"/>
        <c:tickLblPos val="nextTo"/>
        <c:crossAx val="12366758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7289506845874"/>
          <c:y val="0.20977526856916109"/>
          <c:w val="0.72478224642787437"/>
          <c:h val="0.56531969590982611"/>
        </c:manualLayout>
      </c:layout>
      <c:barChart>
        <c:barDir val="col"/>
        <c:grouping val="stacked"/>
        <c:varyColors val="0"/>
        <c:ser>
          <c:idx val="0"/>
          <c:order val="0"/>
          <c:tx>
            <c:strRef>
              <c:f>Sheet1!$B$1</c:f>
              <c:strCache>
                <c:ptCount val="1"/>
                <c:pt idx="0">
                  <c:v>$$$</c:v>
                </c:pt>
              </c:strCache>
            </c:strRef>
          </c:tx>
          <c:spPr>
            <a:solidFill>
              <a:srgbClr val="3682B4"/>
            </a:solidFill>
          </c:spPr>
          <c:invertIfNegative val="0"/>
          <c:dPt>
            <c:idx val="1"/>
            <c:invertIfNegative val="0"/>
            <c:bubble3D val="0"/>
            <c:spPr>
              <a:solidFill>
                <a:srgbClr val="50C8A0"/>
              </a:solidFill>
            </c:spPr>
            <c:extLst>
              <c:ext xmlns:c16="http://schemas.microsoft.com/office/drawing/2014/chart" uri="{C3380CC4-5D6E-409C-BE32-E72D297353CC}">
                <c16:uniqueId val="{00000001-C3C1-4153-B2F5-732D1FC34B8B}"/>
              </c:ext>
            </c:extLst>
          </c:dPt>
          <c:dPt>
            <c:idx val="2"/>
            <c:invertIfNegative val="0"/>
            <c:bubble3D val="0"/>
            <c:spPr>
              <a:solidFill>
                <a:srgbClr val="50C8A0"/>
              </a:solidFill>
            </c:spPr>
            <c:extLst>
              <c:ext xmlns:c16="http://schemas.microsoft.com/office/drawing/2014/chart" uri="{C3380CC4-5D6E-409C-BE32-E72D297353CC}">
                <c16:uniqueId val="{00000000-863F-49A5-8E37-EAE130ABF3FB}"/>
              </c:ext>
            </c:extLst>
          </c:dPt>
          <c:dPt>
            <c:idx val="3"/>
            <c:invertIfNegative val="0"/>
            <c:bubble3D val="0"/>
            <c:spPr>
              <a:solidFill>
                <a:srgbClr val="50C8A0"/>
              </a:solidFill>
            </c:spPr>
            <c:extLst>
              <c:ext xmlns:c16="http://schemas.microsoft.com/office/drawing/2014/chart" uri="{C3380CC4-5D6E-409C-BE32-E72D297353CC}">
                <c16:uniqueId val="{00000001-863F-49A5-8E37-EAE130ABF3FB}"/>
              </c:ext>
            </c:extLst>
          </c:dPt>
          <c:dLbls>
            <c:dLbl>
              <c:idx val="0"/>
              <c:layout>
                <c:manualLayout>
                  <c:x val="-1.7161906558779285E-17"/>
                  <c:y val="-0.15378642836080117"/>
                </c:manualLayout>
              </c:layout>
              <c:tx>
                <c:rich>
                  <a:bodyPr/>
                  <a:lstStyle/>
                  <a:p>
                    <a:r>
                      <a:rPr lang="en-US" dirty="0"/>
                      <a:t>+</a:t>
                    </a:r>
                    <a:fld id="{FEB1DFD8-B394-41DE-AF92-BFFB0BEA8292}"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3C1-4153-B2F5-732D1FC34B8B}"/>
                </c:ext>
              </c:extLst>
            </c:dLbl>
            <c:dLbl>
              <c:idx val="1"/>
              <c:layout>
                <c:manualLayout>
                  <c:x val="-5.6166888484107278E-3"/>
                  <c:y val="-0.31330073460940133"/>
                </c:manualLayout>
              </c:layout>
              <c:tx>
                <c:rich>
                  <a:bodyPr/>
                  <a:lstStyle/>
                  <a:p>
                    <a:r>
                      <a:rPr lang="en-US" dirty="0"/>
                      <a:t>+</a:t>
                    </a:r>
                    <a:fld id="{BB65B0A3-2A81-47FC-803F-9E063B44AB4F}"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C1-4153-B2F5-732D1FC34B8B}"/>
                </c:ext>
              </c:extLst>
            </c:dLbl>
            <c:dLbl>
              <c:idx val="2"/>
              <c:layout>
                <c:manualLayout>
                  <c:x val="3.7444592322738871E-3"/>
                  <c:y val="-0.28542172518208958"/>
                </c:manualLayout>
              </c:layout>
              <c:tx>
                <c:rich>
                  <a:bodyPr/>
                  <a:lstStyle/>
                  <a:p>
                    <a:r>
                      <a:rPr lang="en-US" dirty="0"/>
                      <a:t>+</a:t>
                    </a:r>
                    <a:fld id="{A9864240-9AFD-4D55-B320-29BECF7FD1A3}"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3F-49A5-8E37-EAE130ABF3FB}"/>
                </c:ext>
              </c:extLst>
            </c:dLbl>
            <c:dLbl>
              <c:idx val="3"/>
              <c:layout>
                <c:manualLayout>
                  <c:x val="1.8722296161369093E-3"/>
                  <c:y val="-0.29546327819317958"/>
                </c:manualLayout>
              </c:layout>
              <c:tx>
                <c:rich>
                  <a:bodyPr/>
                  <a:lstStyle/>
                  <a:p>
                    <a:r>
                      <a:rPr lang="en-US" dirty="0"/>
                      <a:t>+</a:t>
                    </a:r>
                    <a:fld id="{989DAA13-0054-47B3-A472-CBCF0FD853CB}" type="VALUE">
                      <a:rPr lang="en-US" smtClean="0"/>
                      <a:pPr/>
                      <a:t>[VALUE]</a:t>
                    </a:fld>
                    <a:endParaRPr lang="en-US" dirty="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3F-49A5-8E37-EAE130ABF3FB}"/>
                </c:ext>
              </c:extLst>
            </c:dLbl>
            <c:spPr>
              <a:noFill/>
              <a:ln>
                <a:noFill/>
              </a:ln>
              <a:effectLst/>
            </c:spPr>
            <c:txPr>
              <a:bodyPr wrap="square" lIns="38100" tIns="19050" rIns="38100" bIns="19050" anchor="ctr">
                <a:spAutoFit/>
              </a:bodyPr>
              <a:lstStyle/>
              <a:p>
                <a:pPr>
                  <a:defRPr sz="1600" b="1">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 TV Spend</c:v>
                </c:pt>
                <c:pt idx="1">
                  <c:v>Search Queries</c:v>
                </c:pt>
                <c:pt idx="2">
                  <c:v>Social Actions</c:v>
                </c:pt>
                <c:pt idx="3">
                  <c:v>Views of Ad Online</c:v>
                </c:pt>
              </c:strCache>
            </c:strRef>
          </c:cat>
          <c:val>
            <c:numRef>
              <c:f>Sheet1!$B$2:$B$5</c:f>
              <c:numCache>
                <c:formatCode>0%</c:formatCode>
                <c:ptCount val="4"/>
                <c:pt idx="0">
                  <c:v>0.59</c:v>
                </c:pt>
                <c:pt idx="1">
                  <c:v>1.6</c:v>
                </c:pt>
                <c:pt idx="2">
                  <c:v>1.95</c:v>
                </c:pt>
                <c:pt idx="3">
                  <c:v>1.85</c:v>
                </c:pt>
              </c:numCache>
            </c:numRef>
          </c:val>
          <c:extLst>
            <c:ext xmlns:c16="http://schemas.microsoft.com/office/drawing/2014/chart" uri="{C3380CC4-5D6E-409C-BE32-E72D297353CC}">
              <c16:uniqueId val="{00000002-C3C1-4153-B2F5-732D1FC34B8B}"/>
            </c:ext>
          </c:extLst>
        </c:ser>
        <c:dLbls>
          <c:showLegendKey val="0"/>
          <c:showVal val="1"/>
          <c:showCatName val="0"/>
          <c:showSerName val="0"/>
          <c:showPercent val="0"/>
          <c:showBubbleSize val="0"/>
        </c:dLbls>
        <c:gapWidth val="150"/>
        <c:overlap val="100"/>
        <c:axId val="123667584"/>
        <c:axId val="123669120"/>
      </c:barChart>
      <c:catAx>
        <c:axId val="123667584"/>
        <c:scaling>
          <c:orientation val="minMax"/>
        </c:scaling>
        <c:delete val="0"/>
        <c:axPos val="b"/>
        <c:numFmt formatCode="General" sourceLinked="0"/>
        <c:majorTickMark val="out"/>
        <c:minorTickMark val="none"/>
        <c:tickLblPos val="nextTo"/>
        <c:txPr>
          <a:bodyPr/>
          <a:lstStyle/>
          <a:p>
            <a:pPr>
              <a:defRPr sz="1100" b="1"/>
            </a:pPr>
            <a:endParaRPr lang="en-US"/>
          </a:p>
        </c:txPr>
        <c:crossAx val="123669120"/>
        <c:crosses val="autoZero"/>
        <c:auto val="1"/>
        <c:lblAlgn val="ctr"/>
        <c:lblOffset val="100"/>
        <c:noMultiLvlLbl val="0"/>
      </c:catAx>
      <c:valAx>
        <c:axId val="123669120"/>
        <c:scaling>
          <c:orientation val="minMax"/>
        </c:scaling>
        <c:delete val="1"/>
        <c:axPos val="l"/>
        <c:numFmt formatCode="0%" sourceLinked="1"/>
        <c:majorTickMark val="out"/>
        <c:minorTickMark val="none"/>
        <c:tickLblPos val="nextTo"/>
        <c:crossAx val="12366758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sz="1800" u="none" dirty="0">
                <a:solidFill>
                  <a:schemeClr val="tx1"/>
                </a:solidFill>
              </a:rPr>
              <a:t>2016 TV Spend</a:t>
            </a:r>
          </a:p>
          <a:p>
            <a:pPr>
              <a:defRPr>
                <a:solidFill>
                  <a:schemeClr val="tx1"/>
                </a:solidFill>
              </a:defRPr>
            </a:pPr>
            <a:r>
              <a:rPr lang="en-US" sz="1400" i="1" u="none" dirty="0">
                <a:solidFill>
                  <a:schemeClr val="tx1"/>
                </a:solidFill>
              </a:rPr>
              <a:t>(000)</a:t>
            </a:r>
          </a:p>
        </c:rich>
      </c:tx>
      <c:layout>
        <c:manualLayout>
          <c:xMode val="edge"/>
          <c:yMode val="edge"/>
          <c:x val="0.38748915004123063"/>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3658016113643856"/>
          <c:y val="0.26137088538219411"/>
          <c:w val="0.23955050876554015"/>
          <c:h val="0.57429161773862747"/>
        </c:manualLayout>
      </c:layout>
      <c:pieChart>
        <c:varyColors val="1"/>
        <c:ser>
          <c:idx val="0"/>
          <c:order val="0"/>
          <c:tx>
            <c:strRef>
              <c:f>Sheet1!$B$1</c:f>
              <c:strCache>
                <c:ptCount val="1"/>
                <c:pt idx="0">
                  <c:v>$$$</c:v>
                </c:pt>
              </c:strCache>
            </c:strRef>
          </c:tx>
          <c:dPt>
            <c:idx val="0"/>
            <c:bubble3D val="0"/>
            <c:spPr>
              <a:solidFill>
                <a:srgbClr val="3682B4"/>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0-3887-4CDE-AE17-26CABFEF9D15}"/>
              </c:ext>
            </c:extLst>
          </c:dPt>
          <c:dPt>
            <c:idx val="1"/>
            <c:bubble3D val="0"/>
            <c:spPr>
              <a:solidFill>
                <a:srgbClr val="50C8A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887-4CDE-AE17-26CABFEF9D15}"/>
              </c:ext>
            </c:extLst>
          </c:dPt>
          <c:dPt>
            <c:idx val="2"/>
            <c:bubble3D val="0"/>
            <c:spPr>
              <a:solidFill>
                <a:srgbClr val="FAB98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2-3887-4CDE-AE17-26CABFEF9D15}"/>
              </c:ext>
            </c:extLst>
          </c:dPt>
          <c:dPt>
            <c:idx val="3"/>
            <c:bubble3D val="0"/>
            <c:spPr>
              <a:solidFill>
                <a:srgbClr val="FF000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887-4CDE-AE17-26CABFEF9D15}"/>
              </c:ext>
            </c:extLst>
          </c:dPt>
          <c:dPt>
            <c:idx val="4"/>
            <c:bubble3D val="0"/>
            <c:spPr>
              <a:solidFill>
                <a:srgbClr val="EFEF96"/>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3887-4CDE-AE17-26CABFEF9D15}"/>
              </c:ext>
            </c:extLst>
          </c:dPt>
          <c:dLbls>
            <c:dLbl>
              <c:idx val="0"/>
              <c:layout>
                <c:manualLayout>
                  <c:x val="3.4615385925779195E-2"/>
                  <c:y val="-3.457747819100435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87-4CDE-AE17-26CABFEF9D15}"/>
                </c:ext>
              </c:extLst>
            </c:dLbl>
            <c:dLbl>
              <c:idx val="1"/>
              <c:layout>
                <c:manualLayout>
                  <c:x val="-9.9519234536615486E-2"/>
                  <c:y val="7.607045202020958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87-4CDE-AE17-26CABFEF9D15}"/>
                </c:ext>
              </c:extLst>
            </c:dLbl>
            <c:dLbl>
              <c:idx val="2"/>
              <c:layout>
                <c:manualLayout>
                  <c:x val="4.326923240722412E-2"/>
                  <c:y val="-0.183260634412323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87-4CDE-AE17-26CABFEF9D15}"/>
                </c:ext>
              </c:extLst>
            </c:dLbl>
            <c:dLbl>
              <c:idx val="4"/>
              <c:layout>
                <c:manualLayout>
                  <c:x val="8.6538464814448185E-2"/>
                  <c:y val="0.1141056780303143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87-4CDE-AE17-26CABFEF9D1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Facebook</c:v>
                </c:pt>
                <c:pt idx="1">
                  <c:v>Amazon</c:v>
                </c:pt>
                <c:pt idx="2">
                  <c:v>Apple</c:v>
                </c:pt>
                <c:pt idx="3">
                  <c:v>Netflix</c:v>
                </c:pt>
                <c:pt idx="4">
                  <c:v>Google</c:v>
                </c:pt>
              </c:strCache>
            </c:strRef>
          </c:cat>
          <c:val>
            <c:numRef>
              <c:f>Sheet1!$B$2:$B$6</c:f>
              <c:numCache>
                <c:formatCode>"$"#,##0</c:formatCode>
                <c:ptCount val="5"/>
                <c:pt idx="0">
                  <c:v>44165.8</c:v>
                </c:pt>
                <c:pt idx="1">
                  <c:v>385226.4</c:v>
                </c:pt>
                <c:pt idx="2">
                  <c:v>591064.4</c:v>
                </c:pt>
                <c:pt idx="3">
                  <c:v>33905.9</c:v>
                </c:pt>
                <c:pt idx="4">
                  <c:v>326965</c:v>
                </c:pt>
              </c:numCache>
            </c:numRef>
          </c:val>
          <c:extLst>
            <c:ext xmlns:c16="http://schemas.microsoft.com/office/drawing/2014/chart" uri="{C3380CC4-5D6E-409C-BE32-E72D297353CC}">
              <c16:uniqueId val="{00000000-7702-4CFD-B751-47D9EB6EDA3A}"/>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a:pPr>
            <a:r>
              <a:rPr lang="en-US" sz="1800" b="1" dirty="0"/>
              <a:t>Average A18-34 Audience Per Minute</a:t>
            </a:r>
          </a:p>
        </c:rich>
      </c:tx>
      <c:layout>
        <c:manualLayout>
          <c:xMode val="edge"/>
          <c:yMode val="edge"/>
          <c:x val="0.31860918997381005"/>
          <c:y val="3.0425407366295076E-2"/>
        </c:manualLayout>
      </c:layout>
      <c:overlay val="0"/>
    </c:title>
    <c:autoTitleDeleted val="0"/>
    <c:plotArea>
      <c:layout>
        <c:manualLayout>
          <c:layoutTarget val="inner"/>
          <c:xMode val="edge"/>
          <c:yMode val="edge"/>
          <c:x val="1.5951960960744246E-2"/>
          <c:y val="0.348338910183149"/>
          <c:w val="0.9680960780785115"/>
          <c:h val="0.48967698280734917"/>
        </c:manualLayout>
      </c:layout>
      <c:barChart>
        <c:barDir val="col"/>
        <c:grouping val="clustered"/>
        <c:varyColors val="0"/>
        <c:ser>
          <c:idx val="0"/>
          <c:order val="0"/>
          <c:tx>
            <c:strRef>
              <c:f>Sheet1!$B$1</c:f>
              <c:strCache>
                <c:ptCount val="1"/>
                <c:pt idx="0">
                  <c:v>%</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9E3A-4FA1-A0DE-E7C53EBEEA72}"/>
              </c:ext>
            </c:extLst>
          </c:dPt>
          <c:dPt>
            <c:idx val="2"/>
            <c:invertIfNegative val="0"/>
            <c:bubble3D val="0"/>
            <c:extLst>
              <c:ext xmlns:c16="http://schemas.microsoft.com/office/drawing/2014/chart" uri="{C3380CC4-5D6E-409C-BE32-E72D297353CC}">
                <c16:uniqueId val="{00000003-334B-4EF4-BDBC-04ACBD729973}"/>
              </c:ext>
            </c:extLst>
          </c:dPt>
          <c:dPt>
            <c:idx val="3"/>
            <c:invertIfNegative val="0"/>
            <c:bubble3D val="0"/>
            <c:extLst>
              <c:ext xmlns:c16="http://schemas.microsoft.com/office/drawing/2014/chart" uri="{C3380CC4-5D6E-409C-BE32-E72D297353CC}">
                <c16:uniqueId val="{00000003-9E3A-4FA1-A0DE-E7C53EBEEA72}"/>
              </c:ext>
            </c:extLst>
          </c:dPt>
          <c:dPt>
            <c:idx val="4"/>
            <c:invertIfNegative val="0"/>
            <c:bubble3D val="0"/>
            <c:extLst>
              <c:ext xmlns:c16="http://schemas.microsoft.com/office/drawing/2014/chart" uri="{C3380CC4-5D6E-409C-BE32-E72D297353CC}">
                <c16:uniqueId val="{00000007-334B-4EF4-BDBC-04ACBD729973}"/>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TV-Connected Devices</c:v>
                </c:pt>
                <c:pt idx="2">
                  <c:v>PC Video</c:v>
                </c:pt>
                <c:pt idx="3">
                  <c:v>Smartphone Video</c:v>
                </c:pt>
                <c:pt idx="4">
                  <c:v>Tablet Video</c:v>
                </c:pt>
              </c:strCache>
            </c:strRef>
          </c:cat>
          <c:val>
            <c:numRef>
              <c:f>Sheet1!$B$2:$B$6</c:f>
              <c:numCache>
                <c:formatCode>#,##0</c:formatCode>
                <c:ptCount val="5"/>
                <c:pt idx="0">
                  <c:v>8442826</c:v>
                </c:pt>
                <c:pt idx="1">
                  <c:v>3184227</c:v>
                </c:pt>
                <c:pt idx="2">
                  <c:v>1252361</c:v>
                </c:pt>
                <c:pt idx="3">
                  <c:v>531833</c:v>
                </c:pt>
                <c:pt idx="4">
                  <c:v>204698</c:v>
                </c:pt>
              </c:numCache>
            </c:numRef>
          </c:val>
          <c:extLst>
            <c:ext xmlns:c16="http://schemas.microsoft.com/office/drawing/2014/chart" uri="{C3380CC4-5D6E-409C-BE32-E72D297353CC}">
              <c16:uniqueId val="{00000008-9E3A-4FA1-A0DE-E7C53EBEEA72}"/>
            </c:ext>
          </c:extLst>
        </c:ser>
        <c:dLbls>
          <c:showLegendKey val="0"/>
          <c:showVal val="1"/>
          <c:showCatName val="0"/>
          <c:showSerName val="0"/>
          <c:showPercent val="0"/>
          <c:showBubbleSize val="0"/>
        </c:dLbls>
        <c:gapWidth val="150"/>
        <c:overlap val="-25"/>
        <c:axId val="115564544"/>
        <c:axId val="115569024"/>
      </c:barChart>
      <c:catAx>
        <c:axId val="115564544"/>
        <c:scaling>
          <c:orientation val="minMax"/>
        </c:scaling>
        <c:delete val="0"/>
        <c:axPos val="b"/>
        <c:numFmt formatCode="General" sourceLinked="0"/>
        <c:majorTickMark val="none"/>
        <c:minorTickMark val="none"/>
        <c:tickLblPos val="nextTo"/>
        <c:crossAx val="115569024"/>
        <c:crosses val="autoZero"/>
        <c:auto val="1"/>
        <c:lblAlgn val="ctr"/>
        <c:lblOffset val="100"/>
        <c:noMultiLvlLbl val="0"/>
      </c:catAx>
      <c:valAx>
        <c:axId val="115569024"/>
        <c:scaling>
          <c:orientation val="minMax"/>
        </c:scaling>
        <c:delete val="1"/>
        <c:axPos val="l"/>
        <c:numFmt formatCode="#,##0" sourceLinked="1"/>
        <c:majorTickMark val="out"/>
        <c:minorTickMark val="none"/>
        <c:tickLblPos val="nextTo"/>
        <c:crossAx val="115564544"/>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53209834378749E-2"/>
          <c:y val="4.8940806524334191E-2"/>
          <c:w val="0.96949358033124255"/>
          <c:h val="0.89373530997672124"/>
        </c:manualLayout>
      </c:layout>
      <c:barChart>
        <c:barDir val="col"/>
        <c:grouping val="clustered"/>
        <c:varyColors val="0"/>
        <c:ser>
          <c:idx val="0"/>
          <c:order val="0"/>
          <c:tx>
            <c:strRef>
              <c:f>Sheet1!$B$1</c:f>
              <c:strCache>
                <c:ptCount val="1"/>
                <c:pt idx="0">
                  <c:v>Series 1</c:v>
                </c:pt>
              </c:strCache>
            </c:strRef>
          </c:tx>
          <c:spPr>
            <a:solidFill>
              <a:srgbClr val="00AF75"/>
            </a:solidFill>
          </c:spPr>
          <c:invertIfNegative val="0"/>
          <c:dPt>
            <c:idx val="0"/>
            <c:invertIfNegative val="0"/>
            <c:bubble3D val="0"/>
            <c:extLst>
              <c:ext xmlns:c16="http://schemas.microsoft.com/office/drawing/2014/chart" uri="{C3380CC4-5D6E-409C-BE32-E72D297353CC}">
                <c16:uniqueId val="{00000001-1441-49B7-A4F2-515DBF0FED62}"/>
              </c:ext>
            </c:extLst>
          </c:dPt>
          <c:dLbls>
            <c:dLbl>
              <c:idx val="1"/>
              <c:layout>
                <c:manualLayout>
                  <c:x val="0"/>
                  <c:y val="3.31410185912814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88-46B3-9298-815252A24057}"/>
                </c:ext>
              </c:extLst>
            </c:dLbl>
            <c:dLbl>
              <c:idx val="2"/>
              <c:layout>
                <c:manualLayout>
                  <c:x val="1.386655439488977E-3"/>
                  <c:y val="4.1295843470048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41-49B7-A4F2-515DBF0FED62}"/>
                </c:ext>
              </c:extLst>
            </c:dLbl>
            <c:dLbl>
              <c:idx val="3"/>
              <c:layout>
                <c:manualLayout>
                  <c:x val="-4.159966318466931E-3"/>
                  <c:y val="1.3998374963650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01-427A-9AE6-7DBEAC7501B2}"/>
                </c:ext>
              </c:extLst>
            </c:dLbl>
            <c:spPr>
              <a:noFill/>
              <a:ln>
                <a:noFill/>
              </a:ln>
              <a:effectLst/>
            </c:spPr>
            <c:txPr>
              <a:bodyPr/>
              <a:lstStyle/>
              <a:p>
                <a:pPr>
                  <a:defRPr sz="105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Sheet1!$A$2:$A$22</c:f>
              <c:strCache>
                <c:ptCount val="21"/>
                <c:pt idx="0">
                  <c:v>TV Brands</c:v>
                </c:pt>
                <c:pt idx="1">
                  <c:v>Facebook</c:v>
                </c:pt>
                <c:pt idx="2">
                  <c:v>YouTube</c:v>
                </c:pt>
                <c:pt idx="3">
                  <c:v>Pandora</c:v>
                </c:pt>
                <c:pt idx="4">
                  <c:v>Google</c:v>
                </c:pt>
                <c:pt idx="5">
                  <c:v>Spotify</c:v>
                </c:pt>
                <c:pt idx="6">
                  <c:v>Instagram</c:v>
                </c:pt>
                <c:pt idx="7">
                  <c:v>Yahoo</c:v>
                </c:pt>
                <c:pt idx="8">
                  <c:v>Snapchat</c:v>
                </c:pt>
                <c:pt idx="9">
                  <c:v>Amazon</c:v>
                </c:pt>
                <c:pt idx="10">
                  <c:v>Messenger</c:v>
                </c:pt>
                <c:pt idx="11">
                  <c:v>Pinterest</c:v>
                </c:pt>
                <c:pt idx="12">
                  <c:v>AOL</c:v>
                </c:pt>
                <c:pt idx="13">
                  <c:v>Twitter</c:v>
                </c:pt>
                <c:pt idx="14">
                  <c:v>Twitch</c:v>
                </c:pt>
                <c:pt idx="15">
                  <c:v>LinkedIn</c:v>
                </c:pt>
                <c:pt idx="16">
                  <c:v>eBay</c:v>
                </c:pt>
                <c:pt idx="17">
                  <c:v>WhatsApp</c:v>
                </c:pt>
                <c:pt idx="18">
                  <c:v>VEVO</c:v>
                </c:pt>
                <c:pt idx="19">
                  <c:v>Reddit</c:v>
                </c:pt>
                <c:pt idx="20">
                  <c:v>Buzzfeed</c:v>
                </c:pt>
              </c:strCache>
            </c:strRef>
          </c:cat>
          <c:val>
            <c:numRef>
              <c:f>Sheet1!$B$2:$B$22</c:f>
              <c:numCache>
                <c:formatCode>#,##0.0</c:formatCode>
                <c:ptCount val="21"/>
                <c:pt idx="0">
                  <c:v>33947.300000000003</c:v>
                </c:pt>
                <c:pt idx="1">
                  <c:v>3473.2</c:v>
                </c:pt>
                <c:pt idx="2">
                  <c:v>2712.8</c:v>
                </c:pt>
                <c:pt idx="3">
                  <c:v>2092.6</c:v>
                </c:pt>
                <c:pt idx="4">
                  <c:v>1236</c:v>
                </c:pt>
                <c:pt idx="5">
                  <c:v>730.5</c:v>
                </c:pt>
                <c:pt idx="6">
                  <c:v>678.4</c:v>
                </c:pt>
                <c:pt idx="7">
                  <c:v>602.20000000000005</c:v>
                </c:pt>
                <c:pt idx="8">
                  <c:v>412.7</c:v>
                </c:pt>
                <c:pt idx="9">
                  <c:v>223.1</c:v>
                </c:pt>
                <c:pt idx="10">
                  <c:v>204.6</c:v>
                </c:pt>
                <c:pt idx="11">
                  <c:v>152.4</c:v>
                </c:pt>
                <c:pt idx="12">
                  <c:v>129.5</c:v>
                </c:pt>
                <c:pt idx="13">
                  <c:v>121.2</c:v>
                </c:pt>
                <c:pt idx="14">
                  <c:v>101</c:v>
                </c:pt>
                <c:pt idx="15">
                  <c:v>74.7</c:v>
                </c:pt>
                <c:pt idx="16">
                  <c:v>71.599999999999994</c:v>
                </c:pt>
                <c:pt idx="17">
                  <c:v>68.8</c:v>
                </c:pt>
                <c:pt idx="18">
                  <c:v>63.2</c:v>
                </c:pt>
                <c:pt idx="19">
                  <c:v>54.6</c:v>
                </c:pt>
                <c:pt idx="20">
                  <c:v>31.7</c:v>
                </c:pt>
              </c:numCache>
            </c:numRef>
          </c:val>
          <c:extLst>
            <c:ext xmlns:c16="http://schemas.microsoft.com/office/drawing/2014/chart" uri="{C3380CC4-5D6E-409C-BE32-E72D297353CC}">
              <c16:uniqueId val="{00000003-1441-49B7-A4F2-515DBF0FED62}"/>
            </c:ext>
          </c:extLst>
        </c:ser>
        <c:dLbls>
          <c:showLegendKey val="0"/>
          <c:showVal val="1"/>
          <c:showCatName val="0"/>
          <c:showSerName val="0"/>
          <c:showPercent val="0"/>
          <c:showBubbleSize val="0"/>
        </c:dLbls>
        <c:gapWidth val="150"/>
        <c:overlap val="-25"/>
        <c:axId val="137145728"/>
        <c:axId val="137153152"/>
      </c:barChart>
      <c:catAx>
        <c:axId val="137145728"/>
        <c:scaling>
          <c:orientation val="minMax"/>
        </c:scaling>
        <c:delete val="0"/>
        <c:axPos val="b"/>
        <c:numFmt formatCode="General" sourceLinked="0"/>
        <c:majorTickMark val="none"/>
        <c:minorTickMark val="none"/>
        <c:tickLblPos val="nextTo"/>
        <c:txPr>
          <a:bodyPr/>
          <a:lstStyle/>
          <a:p>
            <a:pPr>
              <a:defRPr sz="600" b="1"/>
            </a:pPr>
            <a:endParaRPr lang="en-US"/>
          </a:p>
        </c:txPr>
        <c:crossAx val="137153152"/>
        <c:crosses val="autoZero"/>
        <c:auto val="1"/>
        <c:lblAlgn val="ctr"/>
        <c:lblOffset val="100"/>
        <c:noMultiLvlLbl val="0"/>
      </c:catAx>
      <c:valAx>
        <c:axId val="137153152"/>
        <c:scaling>
          <c:orientation val="minMax"/>
        </c:scaling>
        <c:delete val="1"/>
        <c:axPos val="l"/>
        <c:numFmt formatCode="#,##0.0" sourceLinked="1"/>
        <c:majorTickMark val="out"/>
        <c:minorTickMark val="none"/>
        <c:tickLblPos val="nextTo"/>
        <c:crossAx val="1371457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9898955400793E-2"/>
          <c:y val="0"/>
          <c:w val="0.96949358033124255"/>
          <c:h val="0.89474985327281631"/>
        </c:manualLayout>
      </c:layout>
      <c:barChart>
        <c:barDir val="col"/>
        <c:grouping val="clustered"/>
        <c:varyColors val="0"/>
        <c:ser>
          <c:idx val="0"/>
          <c:order val="0"/>
          <c:tx>
            <c:strRef>
              <c:f>Sheet1!$B$1</c:f>
              <c:strCache>
                <c:ptCount val="1"/>
                <c:pt idx="0">
                  <c:v>Series 1</c:v>
                </c:pt>
              </c:strCache>
            </c:strRef>
          </c:tx>
          <c:spPr>
            <a:solidFill>
              <a:srgbClr val="00AF75"/>
            </a:solidFill>
          </c:spPr>
          <c:invertIfNegative val="0"/>
          <c:dPt>
            <c:idx val="0"/>
            <c:invertIfNegative val="0"/>
            <c:bubble3D val="0"/>
            <c:extLst>
              <c:ext xmlns:c16="http://schemas.microsoft.com/office/drawing/2014/chart" uri="{C3380CC4-5D6E-409C-BE32-E72D297353CC}">
                <c16:uniqueId val="{00000001-1441-49B7-A4F2-515DBF0FED62}"/>
              </c:ext>
            </c:extLst>
          </c:dPt>
          <c:dLbls>
            <c:dLbl>
              <c:idx val="1"/>
              <c:layout>
                <c:manualLayout>
                  <c:x val="2.773310878977954E-3"/>
                  <c:y val="-4.2153982190440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88-46B3-9298-815252A24057}"/>
                </c:ext>
              </c:extLst>
            </c:dLbl>
            <c:dLbl>
              <c:idx val="2"/>
              <c:layout>
                <c:manualLayout>
                  <c:x val="-1.3866554394889898E-3"/>
                  <c:y val="1.9188304338749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41-49B7-A4F2-515DBF0FED62}"/>
                </c:ext>
              </c:extLst>
            </c:dLbl>
            <c:dLbl>
              <c:idx val="3"/>
              <c:layout>
                <c:manualLayout>
                  <c:x val="-1.386655439488977E-3"/>
                  <c:y val="1.4106068119581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6A-4D54-A36C-D27F7C7C6E72}"/>
                </c:ext>
              </c:extLst>
            </c:dLbl>
            <c:spPr>
              <a:noFill/>
              <a:ln>
                <a:noFill/>
              </a:ln>
              <a:effectLst/>
            </c:spPr>
            <c:txPr>
              <a:bodyPr/>
              <a:lstStyle/>
              <a:p>
                <a:pPr>
                  <a:defRPr sz="105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Sheet1!$A$2:$A$22</c:f>
              <c:strCache>
                <c:ptCount val="21"/>
                <c:pt idx="0">
                  <c:v>TV Brands</c:v>
                </c:pt>
                <c:pt idx="1">
                  <c:v>YouTube</c:v>
                </c:pt>
                <c:pt idx="2">
                  <c:v>Pandora</c:v>
                </c:pt>
                <c:pt idx="3">
                  <c:v>Facebook</c:v>
                </c:pt>
                <c:pt idx="4">
                  <c:v>Spotify</c:v>
                </c:pt>
                <c:pt idx="5">
                  <c:v>Instagram</c:v>
                </c:pt>
                <c:pt idx="6">
                  <c:v>Google</c:v>
                </c:pt>
                <c:pt idx="7">
                  <c:v>Snapchat</c:v>
                </c:pt>
                <c:pt idx="8">
                  <c:v>Messenger</c:v>
                </c:pt>
                <c:pt idx="9">
                  <c:v>Yahoo</c:v>
                </c:pt>
                <c:pt idx="10">
                  <c:v>Twitch</c:v>
                </c:pt>
                <c:pt idx="11">
                  <c:v>Amazon</c:v>
                </c:pt>
                <c:pt idx="12">
                  <c:v>Twitter</c:v>
                </c:pt>
                <c:pt idx="13">
                  <c:v>Pinterest</c:v>
                </c:pt>
                <c:pt idx="14">
                  <c:v>WhatsApp</c:v>
                </c:pt>
                <c:pt idx="15">
                  <c:v>Reddit</c:v>
                </c:pt>
                <c:pt idx="16">
                  <c:v>VEVO</c:v>
                </c:pt>
                <c:pt idx="17">
                  <c:v>Buzzfeed</c:v>
                </c:pt>
                <c:pt idx="18">
                  <c:v>LinkedIn</c:v>
                </c:pt>
                <c:pt idx="19">
                  <c:v>eBay</c:v>
                </c:pt>
                <c:pt idx="20">
                  <c:v>AOL</c:v>
                </c:pt>
              </c:strCache>
            </c:strRef>
          </c:cat>
          <c:val>
            <c:numRef>
              <c:f>Sheet1!$B$2:$B$22</c:f>
              <c:numCache>
                <c:formatCode>#,##0.0</c:formatCode>
                <c:ptCount val="21"/>
                <c:pt idx="0">
                  <c:v>4749.1000000000004</c:v>
                </c:pt>
                <c:pt idx="1">
                  <c:v>1485.9</c:v>
                </c:pt>
                <c:pt idx="2">
                  <c:v>1120.9000000000001</c:v>
                </c:pt>
                <c:pt idx="3">
                  <c:v>1101.8</c:v>
                </c:pt>
                <c:pt idx="4">
                  <c:v>532.29999999999995</c:v>
                </c:pt>
                <c:pt idx="5">
                  <c:v>504.1</c:v>
                </c:pt>
                <c:pt idx="6">
                  <c:v>480.8</c:v>
                </c:pt>
                <c:pt idx="7">
                  <c:v>367.6</c:v>
                </c:pt>
                <c:pt idx="8">
                  <c:v>91</c:v>
                </c:pt>
                <c:pt idx="9">
                  <c:v>85</c:v>
                </c:pt>
                <c:pt idx="10">
                  <c:v>84.1</c:v>
                </c:pt>
                <c:pt idx="11">
                  <c:v>71.8</c:v>
                </c:pt>
                <c:pt idx="12">
                  <c:v>68</c:v>
                </c:pt>
                <c:pt idx="13">
                  <c:v>66.7</c:v>
                </c:pt>
                <c:pt idx="14">
                  <c:v>43.8</c:v>
                </c:pt>
                <c:pt idx="15">
                  <c:v>41.6</c:v>
                </c:pt>
                <c:pt idx="16">
                  <c:v>34.700000000000003</c:v>
                </c:pt>
                <c:pt idx="17">
                  <c:v>24.9</c:v>
                </c:pt>
                <c:pt idx="18">
                  <c:v>21.8</c:v>
                </c:pt>
                <c:pt idx="19">
                  <c:v>13.4</c:v>
                </c:pt>
                <c:pt idx="20">
                  <c:v>8.8000000000000007</c:v>
                </c:pt>
              </c:numCache>
            </c:numRef>
          </c:val>
          <c:extLst>
            <c:ext xmlns:c16="http://schemas.microsoft.com/office/drawing/2014/chart" uri="{C3380CC4-5D6E-409C-BE32-E72D297353CC}">
              <c16:uniqueId val="{00000003-1441-49B7-A4F2-515DBF0FED62}"/>
            </c:ext>
          </c:extLst>
        </c:ser>
        <c:dLbls>
          <c:showLegendKey val="0"/>
          <c:showVal val="1"/>
          <c:showCatName val="0"/>
          <c:showSerName val="0"/>
          <c:showPercent val="0"/>
          <c:showBubbleSize val="0"/>
        </c:dLbls>
        <c:gapWidth val="150"/>
        <c:overlap val="-25"/>
        <c:axId val="136920448"/>
        <c:axId val="136923776"/>
      </c:barChart>
      <c:catAx>
        <c:axId val="136920448"/>
        <c:scaling>
          <c:orientation val="minMax"/>
        </c:scaling>
        <c:delete val="0"/>
        <c:axPos val="b"/>
        <c:numFmt formatCode="General" sourceLinked="0"/>
        <c:majorTickMark val="none"/>
        <c:minorTickMark val="none"/>
        <c:tickLblPos val="nextTo"/>
        <c:txPr>
          <a:bodyPr/>
          <a:lstStyle/>
          <a:p>
            <a:pPr>
              <a:defRPr sz="600" b="1"/>
            </a:pPr>
            <a:endParaRPr lang="en-US"/>
          </a:p>
        </c:txPr>
        <c:crossAx val="136923776"/>
        <c:crosses val="autoZero"/>
        <c:auto val="1"/>
        <c:lblAlgn val="ctr"/>
        <c:lblOffset val="100"/>
        <c:noMultiLvlLbl val="0"/>
      </c:catAx>
      <c:valAx>
        <c:axId val="136923776"/>
        <c:scaling>
          <c:orientation val="minMax"/>
        </c:scaling>
        <c:delete val="1"/>
        <c:axPos val="l"/>
        <c:numFmt formatCode="#,##0.0" sourceLinked="1"/>
        <c:majorTickMark val="out"/>
        <c:minorTickMark val="none"/>
        <c:tickLblPos val="nextTo"/>
        <c:crossAx val="1369204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224247539218614E-2"/>
          <c:y val="0"/>
          <c:w val="0.93755150492156281"/>
          <c:h val="0.96065463052916678"/>
        </c:manualLayout>
      </c:layout>
      <c:barChart>
        <c:barDir val="bar"/>
        <c:grouping val="clustered"/>
        <c:varyColors val="0"/>
        <c:ser>
          <c:idx val="0"/>
          <c:order val="0"/>
          <c:tx>
            <c:strRef>
              <c:f>Sheet1!$B$1</c:f>
              <c:strCache>
                <c:ptCount val="1"/>
                <c:pt idx="0">
                  <c:v>.com</c:v>
                </c:pt>
              </c:strCache>
            </c:strRef>
          </c:tx>
          <c:spPr>
            <a:solidFill>
              <a:srgbClr val="50C8A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Entertainment</c:v>
                </c:pt>
                <c:pt idx="1">
                  <c:v>News</c:v>
                </c:pt>
                <c:pt idx="2">
                  <c:v>Discovery + Discovery.com</c:v>
                </c:pt>
                <c:pt idx="3">
                  <c:v>ESPN + ESPN.com</c:v>
                </c:pt>
                <c:pt idx="4">
                  <c:v>Home</c:v>
                </c:pt>
              </c:strCache>
            </c:strRef>
          </c:cat>
          <c:val>
            <c:numRef>
              <c:f>Sheet1!$B$2:$B$6</c:f>
              <c:numCache>
                <c:formatCode>#,##0</c:formatCode>
                <c:ptCount val="5"/>
                <c:pt idx="0">
                  <c:v>32297</c:v>
                </c:pt>
                <c:pt idx="1">
                  <c:v>83109</c:v>
                </c:pt>
                <c:pt idx="2">
                  <c:v>42143</c:v>
                </c:pt>
                <c:pt idx="3">
                  <c:v>17604</c:v>
                </c:pt>
                <c:pt idx="4" formatCode="General">
                  <c:v>12066</c:v>
                </c:pt>
              </c:numCache>
            </c:numRef>
          </c:val>
          <c:extLst>
            <c:ext xmlns:c16="http://schemas.microsoft.com/office/drawing/2014/chart" uri="{C3380CC4-5D6E-409C-BE32-E72D297353CC}">
              <c16:uniqueId val="{00000000-B07C-46A5-823E-E53FB42590D1}"/>
            </c:ext>
          </c:extLst>
        </c:ser>
        <c:ser>
          <c:idx val="1"/>
          <c:order val="1"/>
          <c:tx>
            <c:strRef>
              <c:f>Sheet1!$C$1</c:f>
              <c:strCache>
                <c:ptCount val="1"/>
                <c:pt idx="0">
                  <c:v>TV + .com</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Entertainment</c:v>
                </c:pt>
                <c:pt idx="1">
                  <c:v>News</c:v>
                </c:pt>
                <c:pt idx="2">
                  <c:v>Discovery + Discovery.com</c:v>
                </c:pt>
                <c:pt idx="3">
                  <c:v>ESPN + ESPN.com</c:v>
                </c:pt>
                <c:pt idx="4">
                  <c:v>Home</c:v>
                </c:pt>
              </c:strCache>
            </c:strRef>
          </c:cat>
          <c:val>
            <c:numRef>
              <c:f>Sheet1!$C$2:$C$6</c:f>
              <c:numCache>
                <c:formatCode>#,##0</c:formatCode>
                <c:ptCount val="5"/>
                <c:pt idx="0">
                  <c:v>94852</c:v>
                </c:pt>
                <c:pt idx="1">
                  <c:v>177412</c:v>
                </c:pt>
                <c:pt idx="2">
                  <c:v>86157</c:v>
                </c:pt>
                <c:pt idx="3">
                  <c:v>158022</c:v>
                </c:pt>
                <c:pt idx="4" formatCode="General">
                  <c:v>97489</c:v>
                </c:pt>
              </c:numCache>
            </c:numRef>
          </c:val>
          <c:extLst>
            <c:ext xmlns:c16="http://schemas.microsoft.com/office/drawing/2014/chart" uri="{C3380CC4-5D6E-409C-BE32-E72D297353CC}">
              <c16:uniqueId val="{00000001-B07C-46A5-823E-E53FB42590D1}"/>
            </c:ext>
          </c:extLst>
        </c:ser>
        <c:dLbls>
          <c:showLegendKey val="0"/>
          <c:showVal val="0"/>
          <c:showCatName val="0"/>
          <c:showSerName val="0"/>
          <c:showPercent val="0"/>
          <c:showBubbleSize val="0"/>
        </c:dLbls>
        <c:gapWidth val="182"/>
        <c:axId val="426011400"/>
        <c:axId val="426018616"/>
      </c:barChart>
      <c:catAx>
        <c:axId val="426011400"/>
        <c:scaling>
          <c:orientation val="minMax"/>
        </c:scaling>
        <c:delete val="1"/>
        <c:axPos val="l"/>
        <c:numFmt formatCode="General" sourceLinked="1"/>
        <c:majorTickMark val="none"/>
        <c:minorTickMark val="none"/>
        <c:tickLblPos val="nextTo"/>
        <c:crossAx val="426018616"/>
        <c:crosses val="autoZero"/>
        <c:auto val="1"/>
        <c:lblAlgn val="ctr"/>
        <c:lblOffset val="100"/>
        <c:noMultiLvlLbl val="0"/>
      </c:catAx>
      <c:valAx>
        <c:axId val="426018616"/>
        <c:scaling>
          <c:orientation val="minMax"/>
        </c:scaling>
        <c:delete val="1"/>
        <c:axPos val="b"/>
        <c:numFmt formatCode="#,##0" sourceLinked="1"/>
        <c:majorTickMark val="none"/>
        <c:minorTickMark val="none"/>
        <c:tickLblPos val="nextTo"/>
        <c:crossAx val="426011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dirty="0"/>
              <a:t>% Who</a:t>
            </a:r>
            <a:r>
              <a:rPr lang="en-US" sz="2000" baseline="0" dirty="0"/>
              <a:t> </a:t>
            </a:r>
            <a:r>
              <a:rPr lang="en-US" sz="2000" dirty="0"/>
              <a:t>“Highly Enjoy” Viewing Content on Device</a:t>
            </a:r>
          </a:p>
        </c:rich>
      </c:tx>
      <c:layout>
        <c:manualLayout>
          <c:xMode val="edge"/>
          <c:yMode val="edge"/>
          <c:x val="0.18954332401869747"/>
          <c:y val="4.9705246180770206E-2"/>
        </c:manualLayout>
      </c:layout>
      <c:overlay val="0"/>
    </c:title>
    <c:autoTitleDeleted val="0"/>
    <c:plotArea>
      <c:layout>
        <c:manualLayout>
          <c:layoutTarget val="inner"/>
          <c:xMode val="edge"/>
          <c:yMode val="edge"/>
          <c:x val="1.5951960960744246E-2"/>
          <c:y val="0.348338910183149"/>
          <c:w val="0.9680960780785115"/>
          <c:h val="0.48967698280734917"/>
        </c:manualLayout>
      </c:layout>
      <c:barChart>
        <c:barDir val="col"/>
        <c:grouping val="clustered"/>
        <c:varyColors val="0"/>
        <c:ser>
          <c:idx val="0"/>
          <c:order val="0"/>
          <c:tx>
            <c:strRef>
              <c:f>Sheet1!$B$1</c:f>
              <c:strCache>
                <c:ptCount val="1"/>
                <c:pt idx="0">
                  <c:v>%</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FAEC-456E-962C-6F78315F0B5C}"/>
              </c:ext>
            </c:extLst>
          </c:dPt>
          <c:dPt>
            <c:idx val="2"/>
            <c:invertIfNegative val="0"/>
            <c:bubble3D val="0"/>
            <c:extLst>
              <c:ext xmlns:c16="http://schemas.microsoft.com/office/drawing/2014/chart" uri="{C3380CC4-5D6E-409C-BE32-E72D297353CC}">
                <c16:uniqueId val="{00000002-FAEC-456E-962C-6F78315F0B5C}"/>
              </c:ext>
            </c:extLst>
          </c:dPt>
          <c:dPt>
            <c:idx val="3"/>
            <c:invertIfNegative val="0"/>
            <c:bubble3D val="0"/>
            <c:extLst>
              <c:ext xmlns:c16="http://schemas.microsoft.com/office/drawing/2014/chart" uri="{C3380CC4-5D6E-409C-BE32-E72D297353CC}">
                <c16:uniqueId val="{00000003-FAEC-456E-962C-6F78315F0B5C}"/>
              </c:ext>
            </c:extLst>
          </c:dPt>
          <c:dPt>
            <c:idx val="4"/>
            <c:invertIfNegative val="0"/>
            <c:bubble3D val="0"/>
            <c:extLst>
              <c:ext xmlns:c16="http://schemas.microsoft.com/office/drawing/2014/chart" uri="{C3380CC4-5D6E-409C-BE32-E72D297353CC}">
                <c16:uniqueId val="{00000004-FAEC-456E-962C-6F78315F0B5C}"/>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TV</c:v>
                </c:pt>
                <c:pt idx="1">
                  <c:v>Tablet</c:v>
                </c:pt>
                <c:pt idx="2">
                  <c:v>Computer</c:v>
                </c:pt>
                <c:pt idx="3">
                  <c:v>Smartphone</c:v>
                </c:pt>
              </c:strCache>
            </c:strRef>
          </c:cat>
          <c:val>
            <c:numRef>
              <c:f>Sheet1!$B$2:$B$5</c:f>
              <c:numCache>
                <c:formatCode>0%</c:formatCode>
                <c:ptCount val="4"/>
                <c:pt idx="0">
                  <c:v>0.89</c:v>
                </c:pt>
                <c:pt idx="1">
                  <c:v>0.63</c:v>
                </c:pt>
                <c:pt idx="2">
                  <c:v>0.54</c:v>
                </c:pt>
                <c:pt idx="3">
                  <c:v>0.53</c:v>
                </c:pt>
              </c:numCache>
            </c:numRef>
          </c:val>
          <c:extLst>
            <c:ext xmlns:c16="http://schemas.microsoft.com/office/drawing/2014/chart" uri="{C3380CC4-5D6E-409C-BE32-E72D297353CC}">
              <c16:uniqueId val="{00000005-FAEC-456E-962C-6F78315F0B5C}"/>
            </c:ext>
          </c:extLst>
        </c:ser>
        <c:dLbls>
          <c:showLegendKey val="0"/>
          <c:showVal val="1"/>
          <c:showCatName val="0"/>
          <c:showSerName val="0"/>
          <c:showPercent val="0"/>
          <c:showBubbleSize val="0"/>
        </c:dLbls>
        <c:gapWidth val="150"/>
        <c:overlap val="-25"/>
        <c:axId val="115564544"/>
        <c:axId val="115569024"/>
      </c:barChart>
      <c:catAx>
        <c:axId val="115564544"/>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115569024"/>
        <c:crosses val="autoZero"/>
        <c:auto val="1"/>
        <c:lblAlgn val="ctr"/>
        <c:lblOffset val="100"/>
        <c:noMultiLvlLbl val="0"/>
      </c:catAx>
      <c:valAx>
        <c:axId val="115569024"/>
        <c:scaling>
          <c:orientation val="minMax"/>
        </c:scaling>
        <c:delete val="1"/>
        <c:axPos val="l"/>
        <c:numFmt formatCode="0%" sourceLinked="1"/>
        <c:majorTickMark val="out"/>
        <c:minorTickMark val="none"/>
        <c:tickLblPos val="nextTo"/>
        <c:crossAx val="115564544"/>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1" dirty="0">
                <a:solidFill>
                  <a:schemeClr val="tx1"/>
                </a:solidFill>
              </a:rPr>
              <a:t>Monthly Hours Watching Video on TV, PC, Smartphone (P2+)</a:t>
            </a:r>
          </a:p>
        </c:rich>
      </c:tx>
      <c:layout>
        <c:manualLayout>
          <c:xMode val="edge"/>
          <c:yMode val="edge"/>
          <c:x val="0.15459476109967202"/>
          <c:y val="0.126860925023125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9066706948087318E-2"/>
          <c:y val="0.32340685118686163"/>
          <c:w val="0.96238426159659285"/>
          <c:h val="0.45682570317098881"/>
        </c:manualLayout>
      </c:layout>
      <c:barChart>
        <c:barDir val="col"/>
        <c:grouping val="clustered"/>
        <c:varyColors val="0"/>
        <c:ser>
          <c:idx val="0"/>
          <c:order val="0"/>
          <c:tx>
            <c:strRef>
              <c:f>Sheet1!$B$1</c:f>
              <c:strCache>
                <c:ptCount val="1"/>
                <c:pt idx="0">
                  <c:v>TV</c:v>
                </c:pt>
              </c:strCache>
            </c:strRef>
          </c:tx>
          <c:spPr>
            <a:solidFill>
              <a:schemeClr val="accent1"/>
            </a:solidFill>
            <a:ln w="28575">
              <a:noFill/>
            </a:ln>
            <a:effectLst/>
          </c:spPr>
          <c:invertIfNegative val="0"/>
          <c:dLbls>
            <c:dLbl>
              <c:idx val="0"/>
              <c:layout>
                <c:manualLayout>
                  <c:x val="-4.7209501891692139E-3"/>
                  <c:y val="-2.555740297276014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0F-4AB4-A08D-D34E10CE3C61}"/>
                </c:ext>
              </c:extLst>
            </c:dLbl>
            <c:dLbl>
              <c:idx val="1"/>
              <c:layout>
                <c:manualLayout>
                  <c:x val="-1.3013376070413411E-3"/>
                  <c:y val="-8.6370545713548592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0F-4AB4-A08D-D34E10CE3C61}"/>
                </c:ext>
              </c:extLst>
            </c:dLbl>
            <c:dLbl>
              <c:idx val="2"/>
              <c:layout>
                <c:manualLayout>
                  <c:x val="3.4196125821279199E-3"/>
                  <c:y val="-4.545407698112347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0F-4AB4-A08D-D34E10CE3C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c:f>
              <c:strCache>
                <c:ptCount val="1"/>
                <c:pt idx="0">
                  <c:v>Adults 18+</c:v>
                </c:pt>
              </c:strCache>
            </c:strRef>
          </c:cat>
          <c:val>
            <c:numRef>
              <c:f>Sheet1!$B$2:$B$2</c:f>
              <c:numCache>
                <c:formatCode>General</c:formatCode>
                <c:ptCount val="1"/>
                <c:pt idx="0">
                  <c:v>159</c:v>
                </c:pt>
              </c:numCache>
            </c:numRef>
          </c:val>
          <c:extLst>
            <c:ext xmlns:c16="http://schemas.microsoft.com/office/drawing/2014/chart" uri="{C3380CC4-5D6E-409C-BE32-E72D297353CC}">
              <c16:uniqueId val="{00000000-E00F-4AB4-A08D-D34E10CE3C61}"/>
            </c:ext>
          </c:extLst>
        </c:ser>
        <c:ser>
          <c:idx val="1"/>
          <c:order val="1"/>
          <c:tx>
            <c:strRef>
              <c:f>Sheet1!$C$1</c:f>
              <c:strCache>
                <c:ptCount val="1"/>
                <c:pt idx="0">
                  <c:v>Video on PC</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Adults 18+</c:v>
                </c:pt>
              </c:strCache>
            </c:strRef>
          </c:cat>
          <c:val>
            <c:numRef>
              <c:f>Sheet1!$C$2:$C$2</c:f>
              <c:numCache>
                <c:formatCode>General</c:formatCode>
                <c:ptCount val="1"/>
                <c:pt idx="0">
                  <c:v>23</c:v>
                </c:pt>
              </c:numCache>
            </c:numRef>
          </c:val>
          <c:extLst>
            <c:ext xmlns:c16="http://schemas.microsoft.com/office/drawing/2014/chart" uri="{C3380CC4-5D6E-409C-BE32-E72D297353CC}">
              <c16:uniqueId val="{00000000-DF61-42BE-9FC9-19A6352A2867}"/>
            </c:ext>
          </c:extLst>
        </c:ser>
        <c:ser>
          <c:idx val="2"/>
          <c:order val="2"/>
          <c:tx>
            <c:strRef>
              <c:f>Sheet1!$D$1</c:f>
              <c:strCache>
                <c:ptCount val="1"/>
                <c:pt idx="0">
                  <c:v>Video on Smartphone</c:v>
                </c:pt>
              </c:strCache>
            </c:strRef>
          </c:tx>
          <c:spPr>
            <a:solidFill>
              <a:schemeClr val="bg1">
                <a:lumMod val="65000"/>
              </a:schemeClr>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DF61-42BE-9FC9-19A6352A286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Adults 18+</c:v>
                </c:pt>
              </c:strCache>
            </c:strRef>
          </c:cat>
          <c:val>
            <c:numRef>
              <c:f>Sheet1!$D$2:$D$2</c:f>
              <c:numCache>
                <c:formatCode>General</c:formatCode>
                <c:ptCount val="1"/>
                <c:pt idx="0">
                  <c:v>4.5</c:v>
                </c:pt>
              </c:numCache>
            </c:numRef>
          </c:val>
          <c:extLst>
            <c:ext xmlns:c16="http://schemas.microsoft.com/office/drawing/2014/chart" uri="{C3380CC4-5D6E-409C-BE32-E72D297353CC}">
              <c16:uniqueId val="{00000001-DF61-42BE-9FC9-19A6352A2867}"/>
            </c:ext>
          </c:extLst>
        </c:ser>
        <c:dLbls>
          <c:showLegendKey val="0"/>
          <c:showVal val="0"/>
          <c:showCatName val="0"/>
          <c:showSerName val="0"/>
          <c:showPercent val="0"/>
          <c:showBubbleSize val="0"/>
        </c:dLbls>
        <c:gapWidth val="219"/>
        <c:overlap val="-27"/>
        <c:axId val="481274976"/>
        <c:axId val="481275304"/>
      </c:barChart>
      <c:catAx>
        <c:axId val="48127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1275304"/>
        <c:crosses val="autoZero"/>
        <c:auto val="1"/>
        <c:lblAlgn val="ctr"/>
        <c:lblOffset val="100"/>
        <c:noMultiLvlLbl val="0"/>
      </c:catAx>
      <c:valAx>
        <c:axId val="481275304"/>
        <c:scaling>
          <c:orientation val="minMax"/>
        </c:scaling>
        <c:delete val="1"/>
        <c:axPos val="l"/>
        <c:numFmt formatCode="General" sourceLinked="1"/>
        <c:majorTickMark val="none"/>
        <c:minorTickMark val="none"/>
        <c:tickLblPos val="nextTo"/>
        <c:crossAx val="48127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dirty="0">
                <a:solidFill>
                  <a:schemeClr val="tx1"/>
                </a:solidFill>
              </a:rPr>
              <a:t>Monthly Hours Watching Video – TV, PC, Smartphone</a:t>
            </a:r>
          </a:p>
        </c:rich>
      </c:tx>
      <c:layout>
        <c:manualLayout>
          <c:xMode val="edge"/>
          <c:yMode val="edge"/>
          <c:x val="0.17237674652673721"/>
          <c:y val="1.874829320388806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7615738403407116E-2"/>
          <c:y val="0.20276427726259946"/>
          <c:w val="0.96238426159659285"/>
          <c:h val="0.46240835694423565"/>
        </c:manualLayout>
      </c:layout>
      <c:barChart>
        <c:barDir val="col"/>
        <c:grouping val="clustered"/>
        <c:varyColors val="0"/>
        <c:ser>
          <c:idx val="0"/>
          <c:order val="0"/>
          <c:tx>
            <c:strRef>
              <c:f>Sheet1!$B$1</c:f>
              <c:strCache>
                <c:ptCount val="1"/>
                <c:pt idx="0">
                  <c:v>TV</c:v>
                </c:pt>
              </c:strCache>
            </c:strRef>
          </c:tx>
          <c:spPr>
            <a:solidFill>
              <a:schemeClr val="accent1"/>
            </a:solidFill>
            <a:ln w="28575">
              <a:noFill/>
            </a:ln>
            <a:effectLst/>
          </c:spPr>
          <c:invertIfNegative val="0"/>
          <c:dLbls>
            <c:dLbl>
              <c:idx val="0"/>
              <c:layout>
                <c:manualLayout>
                  <c:x val="-4.7209501891692139E-3"/>
                  <c:y val="-2.555740297276014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0F-4AB4-A08D-D34E10CE3C61}"/>
                </c:ext>
              </c:extLst>
            </c:dLbl>
            <c:dLbl>
              <c:idx val="1"/>
              <c:layout>
                <c:manualLayout>
                  <c:x val="-1.3013376070413411E-3"/>
                  <c:y val="-8.6370545713548592E-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r>
                      <a:rPr lang="en-US" dirty="0"/>
                      <a:t>102</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0F-4AB4-A08D-D34E10CE3C61}"/>
                </c:ext>
              </c:extLst>
            </c:dLbl>
            <c:dLbl>
              <c:idx val="2"/>
              <c:layout>
                <c:manualLayout>
                  <c:x val="3.4196125821279199E-3"/>
                  <c:y val="-4.545407698112347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0F-4AB4-A08D-D34E10CE3C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18-24</c:v>
                </c:pt>
                <c:pt idx="1">
                  <c:v>25-34</c:v>
                </c:pt>
              </c:strCache>
            </c:strRef>
          </c:cat>
          <c:val>
            <c:numRef>
              <c:f>Sheet1!$B$2:$B$3</c:f>
              <c:numCache>
                <c:formatCode>General</c:formatCode>
                <c:ptCount val="2"/>
                <c:pt idx="0">
                  <c:v>72</c:v>
                </c:pt>
                <c:pt idx="1">
                  <c:v>101.5</c:v>
                </c:pt>
              </c:numCache>
            </c:numRef>
          </c:val>
          <c:extLst>
            <c:ext xmlns:c16="http://schemas.microsoft.com/office/drawing/2014/chart" uri="{C3380CC4-5D6E-409C-BE32-E72D297353CC}">
              <c16:uniqueId val="{00000000-E00F-4AB4-A08D-D34E10CE3C61}"/>
            </c:ext>
          </c:extLst>
        </c:ser>
        <c:ser>
          <c:idx val="1"/>
          <c:order val="1"/>
          <c:tx>
            <c:strRef>
              <c:f>Sheet1!$C$1</c:f>
              <c:strCache>
                <c:ptCount val="1"/>
                <c:pt idx="0">
                  <c:v>Video on PC</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18-24</c:v>
                </c:pt>
                <c:pt idx="1">
                  <c:v>25-34</c:v>
                </c:pt>
              </c:strCache>
            </c:strRef>
          </c:cat>
          <c:val>
            <c:numRef>
              <c:f>Sheet1!$C$2:$C$3</c:f>
              <c:numCache>
                <c:formatCode>General</c:formatCode>
                <c:ptCount val="2"/>
                <c:pt idx="0">
                  <c:v>37</c:v>
                </c:pt>
                <c:pt idx="1">
                  <c:v>32</c:v>
                </c:pt>
              </c:numCache>
            </c:numRef>
          </c:val>
          <c:extLst>
            <c:ext xmlns:c16="http://schemas.microsoft.com/office/drawing/2014/chart" uri="{C3380CC4-5D6E-409C-BE32-E72D297353CC}">
              <c16:uniqueId val="{00000000-DF61-42BE-9FC9-19A6352A2867}"/>
            </c:ext>
          </c:extLst>
        </c:ser>
        <c:ser>
          <c:idx val="2"/>
          <c:order val="2"/>
          <c:tx>
            <c:strRef>
              <c:f>Sheet1!$D$1</c:f>
              <c:strCache>
                <c:ptCount val="1"/>
                <c:pt idx="0">
                  <c:v>Video on Smartphone</c:v>
                </c:pt>
              </c:strCache>
            </c:strRef>
          </c:tx>
          <c:spPr>
            <a:solidFill>
              <a:schemeClr val="bg1">
                <a:lumMod val="65000"/>
              </a:schemeClr>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DF61-42BE-9FC9-19A6352A286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18-24</c:v>
                </c:pt>
                <c:pt idx="1">
                  <c:v>25-34</c:v>
                </c:pt>
              </c:strCache>
            </c:strRef>
          </c:cat>
          <c:val>
            <c:numRef>
              <c:f>Sheet1!$D$2:$D$3</c:f>
              <c:numCache>
                <c:formatCode>General</c:formatCode>
                <c:ptCount val="2"/>
                <c:pt idx="0">
                  <c:v>7</c:v>
                </c:pt>
                <c:pt idx="1">
                  <c:v>6</c:v>
                </c:pt>
              </c:numCache>
            </c:numRef>
          </c:val>
          <c:extLst>
            <c:ext xmlns:c16="http://schemas.microsoft.com/office/drawing/2014/chart" uri="{C3380CC4-5D6E-409C-BE32-E72D297353CC}">
              <c16:uniqueId val="{00000001-DF61-42BE-9FC9-19A6352A2867}"/>
            </c:ext>
          </c:extLst>
        </c:ser>
        <c:dLbls>
          <c:showLegendKey val="0"/>
          <c:showVal val="0"/>
          <c:showCatName val="0"/>
          <c:showSerName val="0"/>
          <c:showPercent val="0"/>
          <c:showBubbleSize val="0"/>
        </c:dLbls>
        <c:gapWidth val="219"/>
        <c:overlap val="-27"/>
        <c:axId val="481274976"/>
        <c:axId val="481275304"/>
      </c:barChart>
      <c:catAx>
        <c:axId val="481274976"/>
        <c:scaling>
          <c:orientation val="minMax"/>
        </c:scaling>
        <c:delete val="1"/>
        <c:axPos val="b"/>
        <c:numFmt formatCode="General" sourceLinked="1"/>
        <c:majorTickMark val="none"/>
        <c:minorTickMark val="none"/>
        <c:tickLblPos val="nextTo"/>
        <c:crossAx val="481275304"/>
        <c:crosses val="autoZero"/>
        <c:auto val="1"/>
        <c:lblAlgn val="ctr"/>
        <c:lblOffset val="100"/>
        <c:noMultiLvlLbl val="0"/>
      </c:catAx>
      <c:valAx>
        <c:axId val="481275304"/>
        <c:scaling>
          <c:orientation val="minMax"/>
        </c:scaling>
        <c:delete val="1"/>
        <c:axPos val="l"/>
        <c:numFmt formatCode="General" sourceLinked="1"/>
        <c:majorTickMark val="none"/>
        <c:minorTickMark val="none"/>
        <c:tickLblPos val="nextTo"/>
        <c:crossAx val="48127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9.0130848246265591E-2"/>
          <c:w val="0.96887860271386705"/>
          <c:h val="0.83709229040292843"/>
        </c:manualLayout>
      </c:layout>
      <c:barChart>
        <c:barDir val="col"/>
        <c:grouping val="clustered"/>
        <c:varyColors val="0"/>
        <c:ser>
          <c:idx val="0"/>
          <c:order val="0"/>
          <c:tx>
            <c:strRef>
              <c:f>Sheet1!$B$1</c:f>
              <c:strCache>
                <c:ptCount val="1"/>
                <c:pt idx="0">
                  <c:v>Ad-Supported Cable</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_("$"* #,##0.0_);_("$"* \(#,##0.0\);_("$"* "-"??_);_(@_)</c:formatCode>
                <c:ptCount val="8"/>
                <c:pt idx="0">
                  <c:v>24.3</c:v>
                </c:pt>
                <c:pt idx="1">
                  <c:v>26.5</c:v>
                </c:pt>
                <c:pt idx="2">
                  <c:v>29</c:v>
                </c:pt>
                <c:pt idx="3">
                  <c:v>30.8</c:v>
                </c:pt>
                <c:pt idx="4">
                  <c:v>32.6</c:v>
                </c:pt>
                <c:pt idx="5">
                  <c:v>34.800000000000004</c:v>
                </c:pt>
                <c:pt idx="6">
                  <c:v>36.700000000000003</c:v>
                </c:pt>
                <c:pt idx="7">
                  <c:v>38.6</c:v>
                </c:pt>
              </c:numCache>
            </c:numRef>
          </c:val>
          <c:extLst>
            <c:ext xmlns:c16="http://schemas.microsoft.com/office/drawing/2014/chart" uri="{C3380CC4-5D6E-409C-BE32-E72D297353CC}">
              <c16:uniqueId val="{00000000-3EC4-48DC-B120-2848150F2309}"/>
            </c:ext>
          </c:extLst>
        </c:ser>
        <c:ser>
          <c:idx val="1"/>
          <c:order val="1"/>
          <c:tx>
            <c:strRef>
              <c:f>Sheet1!$C$1</c:f>
              <c:strCache>
                <c:ptCount val="1"/>
                <c:pt idx="0">
                  <c:v>Broadcast</c:v>
                </c:pt>
              </c:strCache>
            </c:strRef>
          </c:tx>
          <c:spPr>
            <a:solidFill>
              <a:srgbClr val="50C8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_("$"* #,##0.0_);_("$"* \(#,##0.0\);_("$"* "-"??_);_(@_)</c:formatCode>
                <c:ptCount val="8"/>
                <c:pt idx="0">
                  <c:v>13.3</c:v>
                </c:pt>
                <c:pt idx="1">
                  <c:v>12.8</c:v>
                </c:pt>
                <c:pt idx="2">
                  <c:v>14.3</c:v>
                </c:pt>
                <c:pt idx="3">
                  <c:v>13.9</c:v>
                </c:pt>
                <c:pt idx="4">
                  <c:v>15.1</c:v>
                </c:pt>
                <c:pt idx="5">
                  <c:v>14.5</c:v>
                </c:pt>
                <c:pt idx="6">
                  <c:v>16</c:v>
                </c:pt>
                <c:pt idx="7">
                  <c:v>15.1</c:v>
                </c:pt>
              </c:numCache>
            </c:numRef>
          </c:val>
          <c:extLst>
            <c:ext xmlns:c16="http://schemas.microsoft.com/office/drawing/2014/chart" uri="{C3380CC4-5D6E-409C-BE32-E72D297353CC}">
              <c16:uniqueId val="{00000001-3EC4-48DC-B120-2848150F2309}"/>
            </c:ext>
          </c:extLst>
        </c:ser>
        <c:dLbls>
          <c:showLegendKey val="0"/>
          <c:showVal val="0"/>
          <c:showCatName val="0"/>
          <c:showSerName val="0"/>
          <c:showPercent val="0"/>
          <c:showBubbleSize val="0"/>
        </c:dLbls>
        <c:gapWidth val="73"/>
        <c:axId val="304024400"/>
        <c:axId val="304023616"/>
      </c:barChart>
      <c:catAx>
        <c:axId val="304024400"/>
        <c:scaling>
          <c:orientation val="minMax"/>
        </c:scaling>
        <c:delete val="0"/>
        <c:axPos val="b"/>
        <c:numFmt formatCode="General" sourceLinked="1"/>
        <c:majorTickMark val="out"/>
        <c:minorTickMark val="none"/>
        <c:tickLblPos val="nextTo"/>
        <c:crossAx val="304023616"/>
        <c:crosses val="autoZero"/>
        <c:auto val="1"/>
        <c:lblAlgn val="ctr"/>
        <c:lblOffset val="100"/>
        <c:noMultiLvlLbl val="0"/>
      </c:catAx>
      <c:valAx>
        <c:axId val="304023616"/>
        <c:scaling>
          <c:orientation val="minMax"/>
        </c:scaling>
        <c:delete val="1"/>
        <c:axPos val="l"/>
        <c:numFmt formatCode="_(&quot;$&quot;* #,##0.0_);_(&quot;$&quot;* \(#,##0.0\);_(&quot;$&quot;* &quot;-&quot;??_);_(@_)" sourceLinked="1"/>
        <c:majorTickMark val="out"/>
        <c:minorTickMark val="none"/>
        <c:tickLblPos val="none"/>
        <c:crossAx val="304024400"/>
        <c:crosses val="autoZero"/>
        <c:crossBetween val="between"/>
      </c:valAx>
    </c:plotArea>
    <c:legend>
      <c:legendPos val="t"/>
      <c:layout>
        <c:manualLayout>
          <c:xMode val="edge"/>
          <c:yMode val="edge"/>
          <c:x val="0.34600678165766857"/>
          <c:y val="0.17885191155608673"/>
          <c:w val="0.31346375805241128"/>
          <c:h val="4.7206389472804651E-2"/>
        </c:manualLayout>
      </c:layout>
      <c:overlay val="0"/>
      <c:txPr>
        <a:bodyPr/>
        <a:lstStyle/>
        <a:p>
          <a:pPr>
            <a:defRPr sz="1200"/>
          </a:pPr>
          <a:endParaRPr lang="en-US"/>
        </a:p>
      </c:txPr>
    </c:legend>
    <c:plotVisOnly val="1"/>
    <c:dispBlanksAs val="gap"/>
    <c:showDLblsOverMax val="0"/>
  </c:chart>
  <c:txPr>
    <a:bodyPr/>
    <a:lstStyle/>
    <a:p>
      <a:pPr>
        <a:defRPr sz="1400">
          <a:latin typeface="Trebuchet MS" panose="020B0603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image" Target="../media/image17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image" Target="../media/image1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CBB22-18E6-4055-BEFB-43A23B51D985}" type="doc">
      <dgm:prSet loTypeId="urn:microsoft.com/office/officeart/2005/8/layout/pList2" loCatId="list" qsTypeId="urn:microsoft.com/office/officeart/2005/8/quickstyle/simple1" qsCatId="simple" csTypeId="urn:microsoft.com/office/officeart/2005/8/colors/accent1_2" csCatId="accent1" phldr="1"/>
      <dgm:spPr/>
    </dgm:pt>
    <dgm:pt modelId="{C708E24E-27D7-4F51-8712-7436584CC8FB}">
      <dgm:prSet phldrT="[Text]" custT="1"/>
      <dgm:spPr/>
      <dgm:t>
        <a:bodyPr/>
        <a:lstStyle/>
        <a:p>
          <a:r>
            <a:rPr lang="en-US" sz="2600" b="1" dirty="0"/>
            <a:t>Reach</a:t>
          </a:r>
        </a:p>
        <a:p>
          <a:r>
            <a:rPr lang="en-US" sz="1600" dirty="0"/>
            <a:t>Offers unparalleled awareness-driving ability</a:t>
          </a:r>
        </a:p>
      </dgm:t>
    </dgm:pt>
    <dgm:pt modelId="{6701B655-0114-41E1-B676-D8A34C1FA1DC}" type="parTrans" cxnId="{F9CBF62C-A74A-40FA-AF27-97852CF7EE58}">
      <dgm:prSet/>
      <dgm:spPr/>
      <dgm:t>
        <a:bodyPr/>
        <a:lstStyle/>
        <a:p>
          <a:endParaRPr lang="en-US"/>
        </a:p>
      </dgm:t>
    </dgm:pt>
    <dgm:pt modelId="{DF95DFE0-50C8-4197-A7E7-17098A098337}" type="sibTrans" cxnId="{F9CBF62C-A74A-40FA-AF27-97852CF7EE58}">
      <dgm:prSet/>
      <dgm:spPr/>
      <dgm:t>
        <a:bodyPr/>
        <a:lstStyle/>
        <a:p>
          <a:endParaRPr lang="en-US"/>
        </a:p>
      </dgm:t>
    </dgm:pt>
    <dgm:pt modelId="{FA58FD32-80C3-4B95-918C-C381501146FD}">
      <dgm:prSet phldrT="[Text]" custT="1"/>
      <dgm:spPr/>
      <dgm:t>
        <a:bodyPr/>
        <a:lstStyle/>
        <a:p>
          <a:pPr marL="0" lvl="0" indent="0" algn="ctr" defTabSz="1244600">
            <a:lnSpc>
              <a:spcPct val="90000"/>
            </a:lnSpc>
            <a:spcBef>
              <a:spcPct val="0"/>
            </a:spcBef>
            <a:spcAft>
              <a:spcPct val="35000"/>
            </a:spcAft>
            <a:buNone/>
          </a:pPr>
          <a:r>
            <a:rPr lang="en-US" sz="2600" b="1" kern="1200" dirty="0">
              <a:solidFill>
                <a:prstClr val="white"/>
              </a:solidFill>
              <a:latin typeface="Trebuchet MS"/>
              <a:ea typeface="+mn-ea"/>
              <a:cs typeface="+mn-cs"/>
            </a:rPr>
            <a:t>Relevance</a:t>
          </a:r>
        </a:p>
        <a:p>
          <a:pPr marL="0" lvl="0" algn="ctr" defTabSz="844550">
            <a:lnSpc>
              <a:spcPct val="90000"/>
            </a:lnSpc>
            <a:spcBef>
              <a:spcPct val="0"/>
            </a:spcBef>
            <a:spcAft>
              <a:spcPct val="35000"/>
            </a:spcAft>
            <a:buNone/>
          </a:pPr>
          <a:r>
            <a:rPr lang="en-US" sz="1600" kern="1200" dirty="0"/>
            <a:t>Engages consumers &amp; provokes real-time conversation</a:t>
          </a:r>
        </a:p>
      </dgm:t>
    </dgm:pt>
    <dgm:pt modelId="{A7A3D12E-C983-4A74-996E-EB0FFE0FD824}" type="parTrans" cxnId="{0A866B61-3D56-4F7F-89B2-DAFFF9A4B8F0}">
      <dgm:prSet/>
      <dgm:spPr/>
      <dgm:t>
        <a:bodyPr/>
        <a:lstStyle/>
        <a:p>
          <a:endParaRPr lang="en-US"/>
        </a:p>
      </dgm:t>
    </dgm:pt>
    <dgm:pt modelId="{03CFA482-C32C-4E6D-B07D-F068665252C0}" type="sibTrans" cxnId="{0A866B61-3D56-4F7F-89B2-DAFFF9A4B8F0}">
      <dgm:prSet/>
      <dgm:spPr/>
      <dgm:t>
        <a:bodyPr/>
        <a:lstStyle/>
        <a:p>
          <a:endParaRPr lang="en-US"/>
        </a:p>
      </dgm:t>
    </dgm:pt>
    <dgm:pt modelId="{8C5E22EC-8B19-4113-8F52-0EB868DA23B6}">
      <dgm:prSet phldrT="[Text]" custT="1"/>
      <dgm:spPr/>
      <dgm:t>
        <a:bodyPr/>
        <a:lstStyle/>
        <a:p>
          <a:r>
            <a:rPr lang="en-US" sz="2600" dirty="0"/>
            <a:t>Results</a:t>
          </a:r>
        </a:p>
        <a:p>
          <a:r>
            <a:rPr lang="en-US" sz="1600" dirty="0"/>
            <a:t>Ignites the response that builds brand health &amp; drives business</a:t>
          </a:r>
        </a:p>
      </dgm:t>
    </dgm:pt>
    <dgm:pt modelId="{3BB82EBE-CA41-4750-AFFD-D709EDA2D107}" type="parTrans" cxnId="{2D9A0141-C630-46DB-A9D1-36AEAB5BB927}">
      <dgm:prSet/>
      <dgm:spPr/>
      <dgm:t>
        <a:bodyPr/>
        <a:lstStyle/>
        <a:p>
          <a:endParaRPr lang="en-US"/>
        </a:p>
      </dgm:t>
    </dgm:pt>
    <dgm:pt modelId="{9C1C8E80-11D3-4358-8AD3-720E743F7E65}" type="sibTrans" cxnId="{2D9A0141-C630-46DB-A9D1-36AEAB5BB927}">
      <dgm:prSet/>
      <dgm:spPr/>
      <dgm:t>
        <a:bodyPr/>
        <a:lstStyle/>
        <a:p>
          <a:endParaRPr lang="en-US"/>
        </a:p>
      </dgm:t>
    </dgm:pt>
    <dgm:pt modelId="{5BBBCA01-772E-446B-903B-1609D6EC361A}" type="pres">
      <dgm:prSet presAssocID="{242CBB22-18E6-4055-BEFB-43A23B51D985}" presName="Name0" presStyleCnt="0">
        <dgm:presLayoutVars>
          <dgm:dir/>
          <dgm:resizeHandles val="exact"/>
        </dgm:presLayoutVars>
      </dgm:prSet>
      <dgm:spPr/>
    </dgm:pt>
    <dgm:pt modelId="{CAA7D137-2343-4993-8DE9-9B69A38858C9}" type="pres">
      <dgm:prSet presAssocID="{242CBB22-18E6-4055-BEFB-43A23B51D985}" presName="bkgdShp" presStyleLbl="alignAccFollowNode1" presStyleIdx="0" presStyleCnt="1"/>
      <dgm:spPr/>
    </dgm:pt>
    <dgm:pt modelId="{E4ABA0EA-F4C6-49C4-B97E-B2E54D604798}" type="pres">
      <dgm:prSet presAssocID="{242CBB22-18E6-4055-BEFB-43A23B51D985}" presName="linComp" presStyleCnt="0"/>
      <dgm:spPr/>
    </dgm:pt>
    <dgm:pt modelId="{B82A251B-2B32-4A87-8F67-727A92EBC5F8}" type="pres">
      <dgm:prSet presAssocID="{C708E24E-27D7-4F51-8712-7436584CC8FB}" presName="compNode" presStyleCnt="0"/>
      <dgm:spPr/>
    </dgm:pt>
    <dgm:pt modelId="{573C0B4C-A03F-402A-B4D6-37B2171A28EC}" type="pres">
      <dgm:prSet presAssocID="{C708E24E-27D7-4F51-8712-7436584CC8FB}" presName="node" presStyleLbl="node1" presStyleIdx="0" presStyleCnt="3">
        <dgm:presLayoutVars>
          <dgm:bulletEnabled val="1"/>
        </dgm:presLayoutVars>
      </dgm:prSet>
      <dgm:spPr/>
    </dgm:pt>
    <dgm:pt modelId="{26C3A4A9-DF5A-4F4D-8501-BCD098E7B0EF}" type="pres">
      <dgm:prSet presAssocID="{C708E24E-27D7-4F51-8712-7436584CC8FB}" presName="invisiNode" presStyleLbl="node1" presStyleIdx="0" presStyleCnt="3"/>
      <dgm:spPr/>
    </dgm:pt>
    <dgm:pt modelId="{5B135CB2-0662-4102-8DB9-457A78C962AC}" type="pres">
      <dgm:prSet presAssocID="{C708E24E-27D7-4F51-8712-7436584CC8FB}" presName="imagNode" presStyleLbl="fgImgPlace1" presStyleIdx="0" presStyleCnt="3"/>
      <dgm:spPr>
        <a:blipFill rotWithShape="1">
          <a:blip xmlns:r="http://schemas.openxmlformats.org/officeDocument/2006/relationships" r:embed="rId1"/>
          <a:srcRect/>
          <a:stretch>
            <a:fillRect l="-26000" r="-26000"/>
          </a:stretch>
        </a:blipFill>
      </dgm:spPr>
    </dgm:pt>
    <dgm:pt modelId="{E56E42C1-B391-4E9A-B8C5-F8E79AE20D51}" type="pres">
      <dgm:prSet presAssocID="{DF95DFE0-50C8-4197-A7E7-17098A098337}" presName="sibTrans" presStyleLbl="sibTrans2D1" presStyleIdx="0" presStyleCnt="0"/>
      <dgm:spPr/>
    </dgm:pt>
    <dgm:pt modelId="{03F20A1E-7EEA-472A-89BA-AA64345D34AB}" type="pres">
      <dgm:prSet presAssocID="{FA58FD32-80C3-4B95-918C-C381501146FD}" presName="compNode" presStyleCnt="0"/>
      <dgm:spPr/>
    </dgm:pt>
    <dgm:pt modelId="{E2226109-2325-4A74-8024-EFECD1606DB1}" type="pres">
      <dgm:prSet presAssocID="{FA58FD32-80C3-4B95-918C-C381501146FD}" presName="node" presStyleLbl="node1" presStyleIdx="1" presStyleCnt="3">
        <dgm:presLayoutVars>
          <dgm:bulletEnabled val="1"/>
        </dgm:presLayoutVars>
      </dgm:prSet>
      <dgm:spPr/>
    </dgm:pt>
    <dgm:pt modelId="{605771F4-1FAB-4746-B7B7-01D244EFE0A9}" type="pres">
      <dgm:prSet presAssocID="{FA58FD32-80C3-4B95-918C-C381501146FD}" presName="invisiNode" presStyleLbl="node1" presStyleIdx="1" presStyleCnt="3"/>
      <dgm:spPr/>
    </dgm:pt>
    <dgm:pt modelId="{A427C0CA-C2BB-4EDA-9827-3BBDDBF643A8}" type="pres">
      <dgm:prSet presAssocID="{FA58FD32-80C3-4B95-918C-C381501146FD}" presName="imagNode" presStyleLbl="fgImgPlace1" presStyleIdx="1" presStyleCnt="3"/>
      <dgm:spPr>
        <a:blipFill rotWithShape="1">
          <a:blip xmlns:r="http://schemas.openxmlformats.org/officeDocument/2006/relationships" r:embed="rId2"/>
          <a:srcRect/>
          <a:stretch>
            <a:fillRect t="-17000" b="-17000"/>
          </a:stretch>
        </a:blipFill>
      </dgm:spPr>
    </dgm:pt>
    <dgm:pt modelId="{F049A1FB-C344-4D87-8720-30DF030CFF1D}" type="pres">
      <dgm:prSet presAssocID="{03CFA482-C32C-4E6D-B07D-F068665252C0}" presName="sibTrans" presStyleLbl="sibTrans2D1" presStyleIdx="0" presStyleCnt="0"/>
      <dgm:spPr/>
    </dgm:pt>
    <dgm:pt modelId="{D86EAD3E-0DD8-47E3-B703-6D90243211EC}" type="pres">
      <dgm:prSet presAssocID="{8C5E22EC-8B19-4113-8F52-0EB868DA23B6}" presName="compNode" presStyleCnt="0"/>
      <dgm:spPr/>
    </dgm:pt>
    <dgm:pt modelId="{E8572172-8AD2-45C0-8EC6-EEA1B9EDF6FC}" type="pres">
      <dgm:prSet presAssocID="{8C5E22EC-8B19-4113-8F52-0EB868DA23B6}" presName="node" presStyleLbl="node1" presStyleIdx="2" presStyleCnt="3">
        <dgm:presLayoutVars>
          <dgm:bulletEnabled val="1"/>
        </dgm:presLayoutVars>
      </dgm:prSet>
      <dgm:spPr/>
    </dgm:pt>
    <dgm:pt modelId="{BE34F451-556D-4BA9-95EC-54C5D8AC3ED7}" type="pres">
      <dgm:prSet presAssocID="{8C5E22EC-8B19-4113-8F52-0EB868DA23B6}" presName="invisiNode" presStyleLbl="node1" presStyleIdx="2" presStyleCnt="3"/>
      <dgm:spPr/>
    </dgm:pt>
    <dgm:pt modelId="{D1BBBA28-5EE8-4DEB-858B-6930B0B79C4B}" type="pres">
      <dgm:prSet presAssocID="{8C5E22EC-8B19-4113-8F52-0EB868DA23B6}" presName="imagNode" presStyleLbl="fgImgPlace1" presStyleIdx="2" presStyleCnt="3"/>
      <dgm:spPr>
        <a:blipFill rotWithShape="1">
          <a:blip xmlns:r="http://schemas.openxmlformats.org/officeDocument/2006/relationships" r:embed="rId3"/>
          <a:srcRect/>
          <a:stretch>
            <a:fillRect l="-6000" r="-6000"/>
          </a:stretch>
        </a:blipFill>
      </dgm:spPr>
    </dgm:pt>
  </dgm:ptLst>
  <dgm:cxnLst>
    <dgm:cxn modelId="{DBCCF70A-B5C5-42C7-B75A-207693F16892}" type="presOf" srcId="{03CFA482-C32C-4E6D-B07D-F068665252C0}" destId="{F049A1FB-C344-4D87-8720-30DF030CFF1D}" srcOrd="0" destOrd="0" presId="urn:microsoft.com/office/officeart/2005/8/layout/pList2"/>
    <dgm:cxn modelId="{F9CBF62C-A74A-40FA-AF27-97852CF7EE58}" srcId="{242CBB22-18E6-4055-BEFB-43A23B51D985}" destId="{C708E24E-27D7-4F51-8712-7436584CC8FB}" srcOrd="0" destOrd="0" parTransId="{6701B655-0114-41E1-B676-D8A34C1FA1DC}" sibTransId="{DF95DFE0-50C8-4197-A7E7-17098A098337}"/>
    <dgm:cxn modelId="{2D9A0141-C630-46DB-A9D1-36AEAB5BB927}" srcId="{242CBB22-18E6-4055-BEFB-43A23B51D985}" destId="{8C5E22EC-8B19-4113-8F52-0EB868DA23B6}" srcOrd="2" destOrd="0" parTransId="{3BB82EBE-CA41-4750-AFFD-D709EDA2D107}" sibTransId="{9C1C8E80-11D3-4358-8AD3-720E743F7E65}"/>
    <dgm:cxn modelId="{0A866B61-3D56-4F7F-89B2-DAFFF9A4B8F0}" srcId="{242CBB22-18E6-4055-BEFB-43A23B51D985}" destId="{FA58FD32-80C3-4B95-918C-C381501146FD}" srcOrd="1" destOrd="0" parTransId="{A7A3D12E-C983-4A74-996E-EB0FFE0FD824}" sibTransId="{03CFA482-C32C-4E6D-B07D-F068665252C0}"/>
    <dgm:cxn modelId="{0F856986-95F4-4F75-9586-0BE27E2FF2A6}" type="presOf" srcId="{8C5E22EC-8B19-4113-8F52-0EB868DA23B6}" destId="{E8572172-8AD2-45C0-8EC6-EEA1B9EDF6FC}" srcOrd="0" destOrd="0" presId="urn:microsoft.com/office/officeart/2005/8/layout/pList2"/>
    <dgm:cxn modelId="{151E3590-B3BF-4932-AEE4-768E193FF718}" type="presOf" srcId="{DF95DFE0-50C8-4197-A7E7-17098A098337}" destId="{E56E42C1-B391-4E9A-B8C5-F8E79AE20D51}" srcOrd="0" destOrd="0" presId="urn:microsoft.com/office/officeart/2005/8/layout/pList2"/>
    <dgm:cxn modelId="{CDC61F9E-63D6-470B-B830-A74B4FF64284}" type="presOf" srcId="{C708E24E-27D7-4F51-8712-7436584CC8FB}" destId="{573C0B4C-A03F-402A-B4D6-37B2171A28EC}" srcOrd="0" destOrd="0" presId="urn:microsoft.com/office/officeart/2005/8/layout/pList2"/>
    <dgm:cxn modelId="{2A01FEC6-77F9-4C2A-8C61-62385AB06F19}" type="presOf" srcId="{FA58FD32-80C3-4B95-918C-C381501146FD}" destId="{E2226109-2325-4A74-8024-EFECD1606DB1}" srcOrd="0" destOrd="0" presId="urn:microsoft.com/office/officeart/2005/8/layout/pList2"/>
    <dgm:cxn modelId="{FD9AC7D3-ED95-4F7B-99A5-1DE53AB841DC}" type="presOf" srcId="{242CBB22-18E6-4055-BEFB-43A23B51D985}" destId="{5BBBCA01-772E-446B-903B-1609D6EC361A}" srcOrd="0" destOrd="0" presId="urn:microsoft.com/office/officeart/2005/8/layout/pList2"/>
    <dgm:cxn modelId="{EC995928-2A36-4579-97D5-5D806DDC7515}" type="presParOf" srcId="{5BBBCA01-772E-446B-903B-1609D6EC361A}" destId="{CAA7D137-2343-4993-8DE9-9B69A38858C9}" srcOrd="0" destOrd="0" presId="urn:microsoft.com/office/officeart/2005/8/layout/pList2"/>
    <dgm:cxn modelId="{06B9D4B2-3419-48F2-8EA1-EABB4DBC44C1}" type="presParOf" srcId="{5BBBCA01-772E-446B-903B-1609D6EC361A}" destId="{E4ABA0EA-F4C6-49C4-B97E-B2E54D604798}" srcOrd="1" destOrd="0" presId="urn:microsoft.com/office/officeart/2005/8/layout/pList2"/>
    <dgm:cxn modelId="{0AEC9CD2-02D2-42C3-BEBB-3E26DE02FD1E}" type="presParOf" srcId="{E4ABA0EA-F4C6-49C4-B97E-B2E54D604798}" destId="{B82A251B-2B32-4A87-8F67-727A92EBC5F8}" srcOrd="0" destOrd="0" presId="urn:microsoft.com/office/officeart/2005/8/layout/pList2"/>
    <dgm:cxn modelId="{F47DD260-7525-41E9-8AE2-704F304011EA}" type="presParOf" srcId="{B82A251B-2B32-4A87-8F67-727A92EBC5F8}" destId="{573C0B4C-A03F-402A-B4D6-37B2171A28EC}" srcOrd="0" destOrd="0" presId="urn:microsoft.com/office/officeart/2005/8/layout/pList2"/>
    <dgm:cxn modelId="{D43E811F-D438-4810-8370-B7A3FAC61E7B}" type="presParOf" srcId="{B82A251B-2B32-4A87-8F67-727A92EBC5F8}" destId="{26C3A4A9-DF5A-4F4D-8501-BCD098E7B0EF}" srcOrd="1" destOrd="0" presId="urn:microsoft.com/office/officeart/2005/8/layout/pList2"/>
    <dgm:cxn modelId="{73C98134-75FF-4EE2-8767-EF7882F7A279}" type="presParOf" srcId="{B82A251B-2B32-4A87-8F67-727A92EBC5F8}" destId="{5B135CB2-0662-4102-8DB9-457A78C962AC}" srcOrd="2" destOrd="0" presId="urn:microsoft.com/office/officeart/2005/8/layout/pList2"/>
    <dgm:cxn modelId="{970933F1-84DA-465F-8A6D-5684B62B0DF4}" type="presParOf" srcId="{E4ABA0EA-F4C6-49C4-B97E-B2E54D604798}" destId="{E56E42C1-B391-4E9A-B8C5-F8E79AE20D51}" srcOrd="1" destOrd="0" presId="urn:microsoft.com/office/officeart/2005/8/layout/pList2"/>
    <dgm:cxn modelId="{765B5544-E1A8-43E2-AE68-E5695A6C5CED}" type="presParOf" srcId="{E4ABA0EA-F4C6-49C4-B97E-B2E54D604798}" destId="{03F20A1E-7EEA-472A-89BA-AA64345D34AB}" srcOrd="2" destOrd="0" presId="urn:microsoft.com/office/officeart/2005/8/layout/pList2"/>
    <dgm:cxn modelId="{79AF609F-B5F5-4068-A2CE-ABD5503D98A2}" type="presParOf" srcId="{03F20A1E-7EEA-472A-89BA-AA64345D34AB}" destId="{E2226109-2325-4A74-8024-EFECD1606DB1}" srcOrd="0" destOrd="0" presId="urn:microsoft.com/office/officeart/2005/8/layout/pList2"/>
    <dgm:cxn modelId="{3F9A6F11-B6D2-4581-842E-24E3A62694DB}" type="presParOf" srcId="{03F20A1E-7EEA-472A-89BA-AA64345D34AB}" destId="{605771F4-1FAB-4746-B7B7-01D244EFE0A9}" srcOrd="1" destOrd="0" presId="urn:microsoft.com/office/officeart/2005/8/layout/pList2"/>
    <dgm:cxn modelId="{72C751DA-B81A-4523-8721-18435981428E}" type="presParOf" srcId="{03F20A1E-7EEA-472A-89BA-AA64345D34AB}" destId="{A427C0CA-C2BB-4EDA-9827-3BBDDBF643A8}" srcOrd="2" destOrd="0" presId="urn:microsoft.com/office/officeart/2005/8/layout/pList2"/>
    <dgm:cxn modelId="{22278662-E1EA-47A2-9AB8-93C14E7A076C}" type="presParOf" srcId="{E4ABA0EA-F4C6-49C4-B97E-B2E54D604798}" destId="{F049A1FB-C344-4D87-8720-30DF030CFF1D}" srcOrd="3" destOrd="0" presId="urn:microsoft.com/office/officeart/2005/8/layout/pList2"/>
    <dgm:cxn modelId="{9F4754E9-5EDF-42D7-9CF7-C1681C039982}" type="presParOf" srcId="{E4ABA0EA-F4C6-49C4-B97E-B2E54D604798}" destId="{D86EAD3E-0DD8-47E3-B703-6D90243211EC}" srcOrd="4" destOrd="0" presId="urn:microsoft.com/office/officeart/2005/8/layout/pList2"/>
    <dgm:cxn modelId="{8D70DE0A-D5D4-4D89-B518-1E36E9419C04}" type="presParOf" srcId="{D86EAD3E-0DD8-47E3-B703-6D90243211EC}" destId="{E8572172-8AD2-45C0-8EC6-EEA1B9EDF6FC}" srcOrd="0" destOrd="0" presId="urn:microsoft.com/office/officeart/2005/8/layout/pList2"/>
    <dgm:cxn modelId="{98FA9747-03AC-458C-9CED-45E26A537CF7}" type="presParOf" srcId="{D86EAD3E-0DD8-47E3-B703-6D90243211EC}" destId="{BE34F451-556D-4BA9-95EC-54C5D8AC3ED7}" srcOrd="1" destOrd="0" presId="urn:microsoft.com/office/officeart/2005/8/layout/pList2"/>
    <dgm:cxn modelId="{5F85196B-1C85-4406-B0B8-BBBDF92DE0BB}" type="presParOf" srcId="{D86EAD3E-0DD8-47E3-B703-6D90243211EC}" destId="{D1BBBA28-5EE8-4DEB-858B-6930B0B79C4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97C11C-5014-4A48-99A8-5704ED5C684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E8A4172-0E46-4510-B6DC-336E1698AD72}">
      <dgm:prSet phldrT="[Text]" custT="1"/>
      <dgm:spPr/>
      <dgm:t>
        <a:bodyPr/>
        <a:lstStyle/>
        <a:p>
          <a:r>
            <a:rPr lang="en-US" sz="1600" b="1" dirty="0"/>
            <a:t>Precision</a:t>
          </a:r>
        </a:p>
      </dgm:t>
    </dgm:pt>
    <dgm:pt modelId="{55BABCF4-081A-4850-93E2-7579DF21D6DA}" type="parTrans" cxnId="{25940A95-6030-4B5A-9920-709B0C3B86A9}">
      <dgm:prSet/>
      <dgm:spPr/>
      <dgm:t>
        <a:bodyPr/>
        <a:lstStyle/>
        <a:p>
          <a:endParaRPr lang="en-US" sz="1200"/>
        </a:p>
      </dgm:t>
    </dgm:pt>
    <dgm:pt modelId="{5D19345B-303F-45D3-B3D2-AAE973D14906}" type="sibTrans" cxnId="{25940A95-6030-4B5A-9920-709B0C3B86A9}">
      <dgm:prSet/>
      <dgm:spPr/>
      <dgm:t>
        <a:bodyPr/>
        <a:lstStyle/>
        <a:p>
          <a:endParaRPr lang="en-US" sz="1200"/>
        </a:p>
      </dgm:t>
    </dgm:pt>
    <dgm:pt modelId="{567F4D15-F3F7-4A1A-AD2A-75C9229DFBBA}">
      <dgm:prSet phldrT="[Text]" custT="1"/>
      <dgm:spPr/>
      <dgm:t>
        <a:bodyPr/>
        <a:lstStyle/>
        <a:p>
          <a:r>
            <a:rPr lang="en-US" sz="1600" b="1" dirty="0"/>
            <a:t>Customized Creative / Tracking</a:t>
          </a:r>
        </a:p>
      </dgm:t>
    </dgm:pt>
    <dgm:pt modelId="{84E3416E-A118-4330-B3DB-FE98FE05007D}" type="parTrans" cxnId="{716DCEEA-44CC-4234-9C45-1F71CE8D20DF}">
      <dgm:prSet/>
      <dgm:spPr/>
      <dgm:t>
        <a:bodyPr/>
        <a:lstStyle/>
        <a:p>
          <a:endParaRPr lang="en-US" sz="1200"/>
        </a:p>
      </dgm:t>
    </dgm:pt>
    <dgm:pt modelId="{61B51E4D-16C4-4CCF-9590-38491E14A92B}" type="sibTrans" cxnId="{716DCEEA-44CC-4234-9C45-1F71CE8D20DF}">
      <dgm:prSet/>
      <dgm:spPr/>
      <dgm:t>
        <a:bodyPr/>
        <a:lstStyle/>
        <a:p>
          <a:endParaRPr lang="en-US" sz="1200"/>
        </a:p>
      </dgm:t>
    </dgm:pt>
    <dgm:pt modelId="{D0A0600C-82C3-4EEB-8320-32B50477884B}">
      <dgm:prSet phldrT="[Text]" custT="1"/>
      <dgm:spPr/>
      <dgm:t>
        <a:bodyPr/>
        <a:lstStyle/>
        <a:p>
          <a:r>
            <a:rPr lang="en-US" sz="1600" b="1" dirty="0"/>
            <a:t>Minimized Waste</a:t>
          </a:r>
        </a:p>
      </dgm:t>
    </dgm:pt>
    <dgm:pt modelId="{C2BB3808-5BA2-4E5D-ACE6-FBA44BDC8988}" type="parTrans" cxnId="{DC7D36FD-6800-4B89-842E-6AA9BDA1A91F}">
      <dgm:prSet/>
      <dgm:spPr/>
      <dgm:t>
        <a:bodyPr/>
        <a:lstStyle/>
        <a:p>
          <a:endParaRPr lang="en-US" sz="1200"/>
        </a:p>
      </dgm:t>
    </dgm:pt>
    <dgm:pt modelId="{B0980AA3-ECAE-4211-A140-DC57325F7D0F}" type="sibTrans" cxnId="{DC7D36FD-6800-4B89-842E-6AA9BDA1A91F}">
      <dgm:prSet/>
      <dgm:spPr/>
      <dgm:t>
        <a:bodyPr/>
        <a:lstStyle/>
        <a:p>
          <a:endParaRPr lang="en-US" sz="1200"/>
        </a:p>
      </dgm:t>
    </dgm:pt>
    <dgm:pt modelId="{998A9FCF-2071-4B0B-884C-AB2A40295FBD}">
      <dgm:prSet custT="1"/>
      <dgm:spPr/>
      <dgm:t>
        <a:bodyPr/>
        <a:lstStyle/>
        <a:p>
          <a:pPr>
            <a:buFont typeface="Arial" panose="020B0604020202020204" pitchFamily="34" charset="0"/>
            <a:buChar char="•"/>
          </a:pPr>
          <a:r>
            <a:rPr lang="en-US" sz="1200" dirty="0"/>
            <a:t>Goes </a:t>
          </a:r>
          <a:r>
            <a:rPr kumimoji="0" lang="en-US" sz="1200" strike="noStrike" cap="none" spc="0" normalizeH="0" baseline="0" noProof="0" dirty="0">
              <a:ln>
                <a:noFill/>
              </a:ln>
              <a:solidFill>
                <a:sysClr val="windowText" lastClr="000000"/>
              </a:solidFill>
              <a:effectLst/>
              <a:uLnTx/>
              <a:uFillTx/>
              <a:latin typeface="Trebuchet MS" panose="020B0603020202020204" pitchFamily="34" charset="0"/>
            </a:rPr>
            <a:t>beyond</a:t>
          </a:r>
          <a:r>
            <a:rPr kumimoji="0" lang="en-US" sz="1200" strike="noStrike" cap="none" spc="0" normalizeH="0" noProof="0" dirty="0">
              <a:ln>
                <a:noFill/>
              </a:ln>
              <a:solidFill>
                <a:sysClr val="windowText" lastClr="000000"/>
              </a:solidFill>
              <a:effectLst/>
              <a:uLnTx/>
              <a:uFillTx/>
              <a:latin typeface="Trebuchet MS" panose="020B0603020202020204" pitchFamily="34" charset="0"/>
            </a:rPr>
            <a:t> the traditional buying demographics to buy based on granular demographics, geography, transactional / consumption &amp; behavioral activities</a:t>
          </a:r>
          <a:r>
            <a:rPr lang="en-US" sz="1200" dirty="0"/>
            <a:t> </a:t>
          </a:r>
        </a:p>
      </dgm:t>
    </dgm:pt>
    <dgm:pt modelId="{BB4F3B32-F7BF-4817-9A21-E27AD28F966C}" type="parTrans" cxnId="{FD0D7738-6D28-41D8-8F51-01EE49D9F9DC}">
      <dgm:prSet/>
      <dgm:spPr/>
      <dgm:t>
        <a:bodyPr/>
        <a:lstStyle/>
        <a:p>
          <a:endParaRPr lang="en-US" sz="1200"/>
        </a:p>
      </dgm:t>
    </dgm:pt>
    <dgm:pt modelId="{DBE941E7-D059-4C59-8FCE-3B579080CFCB}" type="sibTrans" cxnId="{FD0D7738-6D28-41D8-8F51-01EE49D9F9DC}">
      <dgm:prSet/>
      <dgm:spPr/>
      <dgm:t>
        <a:bodyPr/>
        <a:lstStyle/>
        <a:p>
          <a:endParaRPr lang="en-US" sz="1200"/>
        </a:p>
      </dgm:t>
    </dgm:pt>
    <dgm:pt modelId="{3974C99D-1F42-4C9F-BC13-3EE711FCF6AF}">
      <dgm:prSet custT="1"/>
      <dgm:spPr/>
      <dgm:t>
        <a:bodyPr/>
        <a:lstStyle/>
        <a:p>
          <a:pPr>
            <a:buFont typeface="Arial" panose="020B0604020202020204" pitchFamily="34" charset="0"/>
            <a:buChar char="•"/>
          </a:pPr>
          <a:r>
            <a:rPr lang="en-US" sz="1200" dirty="0">
              <a:solidFill>
                <a:sysClr val="windowText" lastClr="000000"/>
              </a:solidFill>
              <a:latin typeface="Trebuchet MS" panose="020B0603020202020204" pitchFamily="34" charset="0"/>
            </a:rPr>
            <a:t>Ability to tailor creative message for different target segments &amp; optimize based on HHs response</a:t>
          </a:r>
          <a:endParaRPr lang="en-US" sz="1200" dirty="0"/>
        </a:p>
      </dgm:t>
    </dgm:pt>
    <dgm:pt modelId="{64E59F3A-631D-4BB7-96BF-A1D6EB2E0A7C}" type="parTrans" cxnId="{CDFEE958-0EEB-4BD6-94E5-9FF450AEE737}">
      <dgm:prSet/>
      <dgm:spPr/>
      <dgm:t>
        <a:bodyPr/>
        <a:lstStyle/>
        <a:p>
          <a:endParaRPr lang="en-US" sz="1200"/>
        </a:p>
      </dgm:t>
    </dgm:pt>
    <dgm:pt modelId="{FC127E8A-03EC-4D3E-891D-DF57092AC30F}" type="sibTrans" cxnId="{CDFEE958-0EEB-4BD6-94E5-9FF450AEE737}">
      <dgm:prSet/>
      <dgm:spPr/>
      <dgm:t>
        <a:bodyPr/>
        <a:lstStyle/>
        <a:p>
          <a:endParaRPr lang="en-US" sz="1200"/>
        </a:p>
      </dgm:t>
    </dgm:pt>
    <dgm:pt modelId="{293CCE0D-B143-4C4C-B243-8F3537747066}">
      <dgm:prSet phldrT="[Text]" custT="1"/>
      <dgm:spPr/>
      <dgm:t>
        <a:bodyPr/>
        <a:lstStyle/>
        <a:p>
          <a:r>
            <a:rPr lang="en-US" sz="1600" b="1" dirty="0"/>
            <a:t>ROI Measurement &amp; Testing</a:t>
          </a:r>
        </a:p>
      </dgm:t>
    </dgm:pt>
    <dgm:pt modelId="{6A9C6DA2-8C38-4815-81B2-ACDF63F1E434}" type="parTrans" cxnId="{C8927A59-D9A2-4FFE-B9C7-B8BE5FD52F58}">
      <dgm:prSet/>
      <dgm:spPr/>
      <dgm:t>
        <a:bodyPr/>
        <a:lstStyle/>
        <a:p>
          <a:endParaRPr lang="en-US" sz="1200"/>
        </a:p>
      </dgm:t>
    </dgm:pt>
    <dgm:pt modelId="{9BE412D8-7EB8-426F-879D-D0E6ADBD5B72}" type="sibTrans" cxnId="{C8927A59-D9A2-4FFE-B9C7-B8BE5FD52F58}">
      <dgm:prSet/>
      <dgm:spPr/>
      <dgm:t>
        <a:bodyPr/>
        <a:lstStyle/>
        <a:p>
          <a:endParaRPr lang="en-US" sz="1200"/>
        </a:p>
      </dgm:t>
    </dgm:pt>
    <dgm:pt modelId="{3B98AB7F-5FFA-460E-BF5B-53ED8644C217}">
      <dgm:prSet custT="1"/>
      <dgm:spPr/>
      <dgm:t>
        <a:bodyPr/>
        <a:lstStyle/>
        <a:p>
          <a:pPr>
            <a:buFont typeface="Arial" panose="020B0604020202020204" pitchFamily="34" charset="0"/>
            <a:buChar char="•"/>
          </a:pPr>
          <a:r>
            <a:rPr lang="en-US" sz="1200">
              <a:solidFill>
                <a:sysClr val="windowText" lastClr="000000"/>
              </a:solidFill>
              <a:latin typeface="Trebuchet MS" panose="020B0603020202020204" pitchFamily="34" charset="0"/>
            </a:rPr>
            <a:t>In-depth post-campaign reporting with attribution tracking through media providers and third-party data partners</a:t>
          </a:r>
          <a:endParaRPr lang="en-US" sz="1200"/>
        </a:p>
      </dgm:t>
    </dgm:pt>
    <dgm:pt modelId="{0211C75D-3F1E-4A88-B38D-B3E6BCF4359F}" type="parTrans" cxnId="{7B3D8563-8014-4DFB-9E80-2C34194B1EE0}">
      <dgm:prSet/>
      <dgm:spPr/>
      <dgm:t>
        <a:bodyPr/>
        <a:lstStyle/>
        <a:p>
          <a:endParaRPr lang="en-US" sz="1200"/>
        </a:p>
      </dgm:t>
    </dgm:pt>
    <dgm:pt modelId="{7342E1EF-5CE2-49E5-B4CA-3340A6D98E7A}" type="sibTrans" cxnId="{7B3D8563-8014-4DFB-9E80-2C34194B1EE0}">
      <dgm:prSet/>
      <dgm:spPr/>
      <dgm:t>
        <a:bodyPr/>
        <a:lstStyle/>
        <a:p>
          <a:endParaRPr lang="en-US" sz="1200"/>
        </a:p>
      </dgm:t>
    </dgm:pt>
    <dgm:pt modelId="{83E1AA1B-493E-46A8-88B5-FAFF4AF03685}">
      <dgm:prSet custT="1"/>
      <dgm:spPr/>
      <dgm:t>
        <a:bodyPr/>
        <a:lstStyle/>
        <a:p>
          <a:pPr>
            <a:buClrTx/>
            <a:buSzTx/>
            <a:buFont typeface="Arial" panose="020B0604020202020204" pitchFamily="34" charset="0"/>
            <a:buChar char="•"/>
          </a:pPr>
          <a:r>
            <a:rPr lang="en-US" sz="1200" noProof="0" dirty="0">
              <a:solidFill>
                <a:sysClr val="windowText" lastClr="000000"/>
              </a:solidFill>
              <a:latin typeface="Trebuchet MS" panose="020B0603020202020204" pitchFamily="34" charset="0"/>
            </a:rPr>
            <a:t>Reduction of </a:t>
          </a:r>
          <a:r>
            <a:rPr lang="en-US" sz="1200" dirty="0">
              <a:solidFill>
                <a:sysClr val="windowText" lastClr="000000"/>
              </a:solidFill>
              <a:latin typeface="Trebuchet MS" panose="020B0603020202020204" pitchFamily="34" charset="0"/>
            </a:rPr>
            <a:t>non-targeted </a:t>
          </a:r>
          <a:r>
            <a:rPr lang="en-US" sz="1200" noProof="0" dirty="0">
              <a:solidFill>
                <a:sysClr val="windowText" lastClr="000000"/>
              </a:solidFill>
              <a:latin typeface="Trebuchet MS" panose="020B0603020202020204" pitchFamily="34" charset="0"/>
            </a:rPr>
            <a:t>ad impressions by eliminating ads seen by viewers who are unlikely to take</a:t>
          </a:r>
          <a:r>
            <a:rPr lang="en-US" sz="1200" dirty="0">
              <a:solidFill>
                <a:sysClr val="windowText" lastClr="000000"/>
              </a:solidFill>
              <a:latin typeface="Trebuchet MS" panose="020B0603020202020204" pitchFamily="34" charset="0"/>
            </a:rPr>
            <a:t> action, but also allowing advertisers to frequency cap to avoid message wear-out</a:t>
          </a:r>
          <a:endParaRPr lang="en-US" sz="1200" dirty="0"/>
        </a:p>
      </dgm:t>
    </dgm:pt>
    <dgm:pt modelId="{C8030F62-9B30-4317-8E6A-E82721F00EA0}" type="parTrans" cxnId="{D2A8A088-13C6-4722-A319-ACABDD7009EC}">
      <dgm:prSet/>
      <dgm:spPr/>
      <dgm:t>
        <a:bodyPr/>
        <a:lstStyle/>
        <a:p>
          <a:endParaRPr lang="en-US" sz="1200"/>
        </a:p>
      </dgm:t>
    </dgm:pt>
    <dgm:pt modelId="{E1AAD5EB-B3F9-4D46-B3F7-4FE72925B711}" type="sibTrans" cxnId="{D2A8A088-13C6-4722-A319-ACABDD7009EC}">
      <dgm:prSet/>
      <dgm:spPr/>
      <dgm:t>
        <a:bodyPr/>
        <a:lstStyle/>
        <a:p>
          <a:endParaRPr lang="en-US" sz="1200"/>
        </a:p>
      </dgm:t>
    </dgm:pt>
    <dgm:pt modelId="{E0BE0DB0-E885-488D-A259-95954066D317}" type="pres">
      <dgm:prSet presAssocID="{AA97C11C-5014-4A48-99A8-5704ED5C6844}" presName="linear" presStyleCnt="0">
        <dgm:presLayoutVars>
          <dgm:dir/>
          <dgm:animLvl val="lvl"/>
          <dgm:resizeHandles val="exact"/>
        </dgm:presLayoutVars>
      </dgm:prSet>
      <dgm:spPr/>
    </dgm:pt>
    <dgm:pt modelId="{2C8ACC44-2C17-4A0F-A20F-B961C1030A2D}" type="pres">
      <dgm:prSet presAssocID="{8E8A4172-0E46-4510-B6DC-336E1698AD72}" presName="parentLin" presStyleCnt="0"/>
      <dgm:spPr/>
    </dgm:pt>
    <dgm:pt modelId="{41AAE581-DADC-4FC7-89DF-B7E908D9817C}" type="pres">
      <dgm:prSet presAssocID="{8E8A4172-0E46-4510-B6DC-336E1698AD72}" presName="parentLeftMargin" presStyleLbl="node1" presStyleIdx="0" presStyleCnt="4"/>
      <dgm:spPr/>
    </dgm:pt>
    <dgm:pt modelId="{67EA1D2F-F472-4DAB-8E73-AB8C6B85F45E}" type="pres">
      <dgm:prSet presAssocID="{8E8A4172-0E46-4510-B6DC-336E1698AD72}" presName="parentText" presStyleLbl="node1" presStyleIdx="0" presStyleCnt="4">
        <dgm:presLayoutVars>
          <dgm:chMax val="0"/>
          <dgm:bulletEnabled val="1"/>
        </dgm:presLayoutVars>
      </dgm:prSet>
      <dgm:spPr/>
    </dgm:pt>
    <dgm:pt modelId="{5454898E-4664-45F0-A7A4-B3C21293E903}" type="pres">
      <dgm:prSet presAssocID="{8E8A4172-0E46-4510-B6DC-336E1698AD72}" presName="negativeSpace" presStyleCnt="0"/>
      <dgm:spPr/>
    </dgm:pt>
    <dgm:pt modelId="{D3E54E78-A292-4E5D-9107-331624514FAD}" type="pres">
      <dgm:prSet presAssocID="{8E8A4172-0E46-4510-B6DC-336E1698AD72}" presName="childText" presStyleLbl="conFgAcc1" presStyleIdx="0" presStyleCnt="4">
        <dgm:presLayoutVars>
          <dgm:bulletEnabled val="1"/>
        </dgm:presLayoutVars>
      </dgm:prSet>
      <dgm:spPr/>
    </dgm:pt>
    <dgm:pt modelId="{48537C38-62C7-4922-A505-7D3F9FC4A496}" type="pres">
      <dgm:prSet presAssocID="{5D19345B-303F-45D3-B3D2-AAE973D14906}" presName="spaceBetweenRectangles" presStyleCnt="0"/>
      <dgm:spPr/>
    </dgm:pt>
    <dgm:pt modelId="{E3A0CEF3-A69C-4E94-AFF1-C4AF3A87160C}" type="pres">
      <dgm:prSet presAssocID="{567F4D15-F3F7-4A1A-AD2A-75C9229DFBBA}" presName="parentLin" presStyleCnt="0"/>
      <dgm:spPr/>
    </dgm:pt>
    <dgm:pt modelId="{DA4EB739-7859-47E8-A567-C14DC86ADFDE}" type="pres">
      <dgm:prSet presAssocID="{567F4D15-F3F7-4A1A-AD2A-75C9229DFBBA}" presName="parentLeftMargin" presStyleLbl="node1" presStyleIdx="0" presStyleCnt="4"/>
      <dgm:spPr/>
    </dgm:pt>
    <dgm:pt modelId="{C5E1F06E-BB86-42CE-8237-982E002D12D1}" type="pres">
      <dgm:prSet presAssocID="{567F4D15-F3F7-4A1A-AD2A-75C9229DFBBA}" presName="parentText" presStyleLbl="node1" presStyleIdx="1" presStyleCnt="4">
        <dgm:presLayoutVars>
          <dgm:chMax val="0"/>
          <dgm:bulletEnabled val="1"/>
        </dgm:presLayoutVars>
      </dgm:prSet>
      <dgm:spPr/>
    </dgm:pt>
    <dgm:pt modelId="{280493F9-FC24-428F-ABAF-00724DE63EB0}" type="pres">
      <dgm:prSet presAssocID="{567F4D15-F3F7-4A1A-AD2A-75C9229DFBBA}" presName="negativeSpace" presStyleCnt="0"/>
      <dgm:spPr/>
    </dgm:pt>
    <dgm:pt modelId="{3116E602-4D7A-42DF-B8ED-21D528C7BCEA}" type="pres">
      <dgm:prSet presAssocID="{567F4D15-F3F7-4A1A-AD2A-75C9229DFBBA}" presName="childText" presStyleLbl="conFgAcc1" presStyleIdx="1" presStyleCnt="4" custLinFactNeighborY="-6323">
        <dgm:presLayoutVars>
          <dgm:bulletEnabled val="1"/>
        </dgm:presLayoutVars>
      </dgm:prSet>
      <dgm:spPr/>
    </dgm:pt>
    <dgm:pt modelId="{A3E4D8C8-6FFA-40E4-8E14-0E02ECE24D03}" type="pres">
      <dgm:prSet presAssocID="{61B51E4D-16C4-4CCF-9590-38491E14A92B}" presName="spaceBetweenRectangles" presStyleCnt="0"/>
      <dgm:spPr/>
    </dgm:pt>
    <dgm:pt modelId="{054FBBF5-AE36-4FAA-B923-A4E35C85C705}" type="pres">
      <dgm:prSet presAssocID="{D0A0600C-82C3-4EEB-8320-32B50477884B}" presName="parentLin" presStyleCnt="0"/>
      <dgm:spPr/>
    </dgm:pt>
    <dgm:pt modelId="{965C038F-CF15-4DD9-92F7-E7AB3E997D35}" type="pres">
      <dgm:prSet presAssocID="{D0A0600C-82C3-4EEB-8320-32B50477884B}" presName="parentLeftMargin" presStyleLbl="node1" presStyleIdx="1" presStyleCnt="4"/>
      <dgm:spPr/>
    </dgm:pt>
    <dgm:pt modelId="{E8C627CF-C169-41F3-8521-7BE20638723E}" type="pres">
      <dgm:prSet presAssocID="{D0A0600C-82C3-4EEB-8320-32B50477884B}" presName="parentText" presStyleLbl="node1" presStyleIdx="2" presStyleCnt="4">
        <dgm:presLayoutVars>
          <dgm:chMax val="0"/>
          <dgm:bulletEnabled val="1"/>
        </dgm:presLayoutVars>
      </dgm:prSet>
      <dgm:spPr/>
    </dgm:pt>
    <dgm:pt modelId="{7AFCC98B-B04C-432F-8DCC-9DB3F62F32A9}" type="pres">
      <dgm:prSet presAssocID="{D0A0600C-82C3-4EEB-8320-32B50477884B}" presName="negativeSpace" presStyleCnt="0"/>
      <dgm:spPr/>
    </dgm:pt>
    <dgm:pt modelId="{75C56F4B-BB32-40F3-A6E8-F49F99592F79}" type="pres">
      <dgm:prSet presAssocID="{D0A0600C-82C3-4EEB-8320-32B50477884B}" presName="childText" presStyleLbl="conFgAcc1" presStyleIdx="2" presStyleCnt="4">
        <dgm:presLayoutVars>
          <dgm:bulletEnabled val="1"/>
        </dgm:presLayoutVars>
      </dgm:prSet>
      <dgm:spPr/>
    </dgm:pt>
    <dgm:pt modelId="{05CB7324-CE62-4EA5-BAA5-FAF3C7B8B097}" type="pres">
      <dgm:prSet presAssocID="{B0980AA3-ECAE-4211-A140-DC57325F7D0F}" presName="spaceBetweenRectangles" presStyleCnt="0"/>
      <dgm:spPr/>
    </dgm:pt>
    <dgm:pt modelId="{0B0531DE-0330-4241-A1B1-8E85304432C8}" type="pres">
      <dgm:prSet presAssocID="{293CCE0D-B143-4C4C-B243-8F3537747066}" presName="parentLin" presStyleCnt="0"/>
      <dgm:spPr/>
    </dgm:pt>
    <dgm:pt modelId="{C136B7E2-BC15-45D0-A828-0BE4A2296382}" type="pres">
      <dgm:prSet presAssocID="{293CCE0D-B143-4C4C-B243-8F3537747066}" presName="parentLeftMargin" presStyleLbl="node1" presStyleIdx="2" presStyleCnt="4"/>
      <dgm:spPr/>
    </dgm:pt>
    <dgm:pt modelId="{D07E8994-58F6-4119-BD4E-AB234ABA1AEE}" type="pres">
      <dgm:prSet presAssocID="{293CCE0D-B143-4C4C-B243-8F3537747066}" presName="parentText" presStyleLbl="node1" presStyleIdx="3" presStyleCnt="4">
        <dgm:presLayoutVars>
          <dgm:chMax val="0"/>
          <dgm:bulletEnabled val="1"/>
        </dgm:presLayoutVars>
      </dgm:prSet>
      <dgm:spPr/>
    </dgm:pt>
    <dgm:pt modelId="{BE394601-8AA2-4158-A964-706B310C77E1}" type="pres">
      <dgm:prSet presAssocID="{293CCE0D-B143-4C4C-B243-8F3537747066}" presName="negativeSpace" presStyleCnt="0"/>
      <dgm:spPr/>
    </dgm:pt>
    <dgm:pt modelId="{ECA5DFE8-D030-44B4-A5A8-02442E1E7035}" type="pres">
      <dgm:prSet presAssocID="{293CCE0D-B143-4C4C-B243-8F3537747066}" presName="childText" presStyleLbl="conFgAcc1" presStyleIdx="3" presStyleCnt="4">
        <dgm:presLayoutVars>
          <dgm:bulletEnabled val="1"/>
        </dgm:presLayoutVars>
      </dgm:prSet>
      <dgm:spPr/>
    </dgm:pt>
  </dgm:ptLst>
  <dgm:cxnLst>
    <dgm:cxn modelId="{FD0D7738-6D28-41D8-8F51-01EE49D9F9DC}" srcId="{8E8A4172-0E46-4510-B6DC-336E1698AD72}" destId="{998A9FCF-2071-4B0B-884C-AB2A40295FBD}" srcOrd="0" destOrd="0" parTransId="{BB4F3B32-F7BF-4817-9A21-E27AD28F966C}" sibTransId="{DBE941E7-D059-4C59-8FCE-3B579080CFCB}"/>
    <dgm:cxn modelId="{7B3D8563-8014-4DFB-9E80-2C34194B1EE0}" srcId="{293CCE0D-B143-4C4C-B243-8F3537747066}" destId="{3B98AB7F-5FFA-460E-BF5B-53ED8644C217}" srcOrd="0" destOrd="0" parTransId="{0211C75D-3F1E-4A88-B38D-B3E6BCF4359F}" sibTransId="{7342E1EF-5CE2-49E5-B4CA-3340A6D98E7A}"/>
    <dgm:cxn modelId="{3EED0448-DB28-4D65-B2D5-15372E6A2CDA}" type="presOf" srcId="{567F4D15-F3F7-4A1A-AD2A-75C9229DFBBA}" destId="{C5E1F06E-BB86-42CE-8237-982E002D12D1}" srcOrd="1" destOrd="0" presId="urn:microsoft.com/office/officeart/2005/8/layout/list1"/>
    <dgm:cxn modelId="{512F3971-9587-4158-BFAE-F17150448FC7}" type="presOf" srcId="{D0A0600C-82C3-4EEB-8320-32B50477884B}" destId="{965C038F-CF15-4DD9-92F7-E7AB3E997D35}" srcOrd="0" destOrd="0" presId="urn:microsoft.com/office/officeart/2005/8/layout/list1"/>
    <dgm:cxn modelId="{3A300255-7298-4BA0-B7A3-D1D50CB21366}" type="presOf" srcId="{D0A0600C-82C3-4EEB-8320-32B50477884B}" destId="{E8C627CF-C169-41F3-8521-7BE20638723E}" srcOrd="1" destOrd="0" presId="urn:microsoft.com/office/officeart/2005/8/layout/list1"/>
    <dgm:cxn modelId="{34417F55-BD65-463F-92B0-1C7DEBC34EA0}" type="presOf" srcId="{8E8A4172-0E46-4510-B6DC-336E1698AD72}" destId="{41AAE581-DADC-4FC7-89DF-B7E908D9817C}" srcOrd="0" destOrd="0" presId="urn:microsoft.com/office/officeart/2005/8/layout/list1"/>
    <dgm:cxn modelId="{CDFEE958-0EEB-4BD6-94E5-9FF450AEE737}" srcId="{567F4D15-F3F7-4A1A-AD2A-75C9229DFBBA}" destId="{3974C99D-1F42-4C9F-BC13-3EE711FCF6AF}" srcOrd="0" destOrd="0" parTransId="{64E59F3A-631D-4BB7-96BF-A1D6EB2E0A7C}" sibTransId="{FC127E8A-03EC-4D3E-891D-DF57092AC30F}"/>
    <dgm:cxn modelId="{C8927A59-D9A2-4FFE-B9C7-B8BE5FD52F58}" srcId="{AA97C11C-5014-4A48-99A8-5704ED5C6844}" destId="{293CCE0D-B143-4C4C-B243-8F3537747066}" srcOrd="3" destOrd="0" parTransId="{6A9C6DA2-8C38-4815-81B2-ACDF63F1E434}" sibTransId="{9BE412D8-7EB8-426F-879D-D0E6ADBD5B72}"/>
    <dgm:cxn modelId="{8F223385-060A-4D4B-8F91-FF9EC5CE8ADD}" type="presOf" srcId="{293CCE0D-B143-4C4C-B243-8F3537747066}" destId="{C136B7E2-BC15-45D0-A828-0BE4A2296382}" srcOrd="0" destOrd="0" presId="urn:microsoft.com/office/officeart/2005/8/layout/list1"/>
    <dgm:cxn modelId="{D2A8A088-13C6-4722-A319-ACABDD7009EC}" srcId="{D0A0600C-82C3-4EEB-8320-32B50477884B}" destId="{83E1AA1B-493E-46A8-88B5-FAFF4AF03685}" srcOrd="0" destOrd="0" parTransId="{C8030F62-9B30-4317-8E6A-E82721F00EA0}" sibTransId="{E1AAD5EB-B3F9-4D46-B3F7-4FE72925B711}"/>
    <dgm:cxn modelId="{09DA208F-4FA7-4618-A237-66567539809C}" type="presOf" srcId="{567F4D15-F3F7-4A1A-AD2A-75C9229DFBBA}" destId="{DA4EB739-7859-47E8-A567-C14DC86ADFDE}" srcOrd="0" destOrd="0" presId="urn:microsoft.com/office/officeart/2005/8/layout/list1"/>
    <dgm:cxn modelId="{25940A95-6030-4B5A-9920-709B0C3B86A9}" srcId="{AA97C11C-5014-4A48-99A8-5704ED5C6844}" destId="{8E8A4172-0E46-4510-B6DC-336E1698AD72}" srcOrd="0" destOrd="0" parTransId="{55BABCF4-081A-4850-93E2-7579DF21D6DA}" sibTransId="{5D19345B-303F-45D3-B3D2-AAE973D14906}"/>
    <dgm:cxn modelId="{232A9C95-036A-42A7-8CC6-C883F60ED56F}" type="presOf" srcId="{3B98AB7F-5FFA-460E-BF5B-53ED8644C217}" destId="{ECA5DFE8-D030-44B4-A5A8-02442E1E7035}" srcOrd="0" destOrd="0" presId="urn:microsoft.com/office/officeart/2005/8/layout/list1"/>
    <dgm:cxn modelId="{3BE9569C-D3AA-4ABC-904A-2EEF5202D908}" type="presOf" srcId="{998A9FCF-2071-4B0B-884C-AB2A40295FBD}" destId="{D3E54E78-A292-4E5D-9107-331624514FAD}" srcOrd="0" destOrd="0" presId="urn:microsoft.com/office/officeart/2005/8/layout/list1"/>
    <dgm:cxn modelId="{0FA0C4CB-5F8D-4C1D-A6F0-6B6DE05127FE}" type="presOf" srcId="{3974C99D-1F42-4C9F-BC13-3EE711FCF6AF}" destId="{3116E602-4D7A-42DF-B8ED-21D528C7BCEA}" srcOrd="0" destOrd="0" presId="urn:microsoft.com/office/officeart/2005/8/layout/list1"/>
    <dgm:cxn modelId="{6518D7D3-7E1C-4A9F-86D7-2FDC6045DE14}" type="presOf" srcId="{293CCE0D-B143-4C4C-B243-8F3537747066}" destId="{D07E8994-58F6-4119-BD4E-AB234ABA1AEE}" srcOrd="1" destOrd="0" presId="urn:microsoft.com/office/officeart/2005/8/layout/list1"/>
    <dgm:cxn modelId="{7900A4D5-34C5-4922-88EB-C9B31D2556BA}" type="presOf" srcId="{AA97C11C-5014-4A48-99A8-5704ED5C6844}" destId="{E0BE0DB0-E885-488D-A259-95954066D317}" srcOrd="0" destOrd="0" presId="urn:microsoft.com/office/officeart/2005/8/layout/list1"/>
    <dgm:cxn modelId="{A87A75D8-086A-472D-8970-EDA66EE73396}" type="presOf" srcId="{83E1AA1B-493E-46A8-88B5-FAFF4AF03685}" destId="{75C56F4B-BB32-40F3-A6E8-F49F99592F79}" srcOrd="0" destOrd="0" presId="urn:microsoft.com/office/officeart/2005/8/layout/list1"/>
    <dgm:cxn modelId="{716DCEEA-44CC-4234-9C45-1F71CE8D20DF}" srcId="{AA97C11C-5014-4A48-99A8-5704ED5C6844}" destId="{567F4D15-F3F7-4A1A-AD2A-75C9229DFBBA}" srcOrd="1" destOrd="0" parTransId="{84E3416E-A118-4330-B3DB-FE98FE05007D}" sibTransId="{61B51E4D-16C4-4CCF-9590-38491E14A92B}"/>
    <dgm:cxn modelId="{AD36FBF7-0A32-4045-90D0-DBC66F5867FB}" type="presOf" srcId="{8E8A4172-0E46-4510-B6DC-336E1698AD72}" destId="{67EA1D2F-F472-4DAB-8E73-AB8C6B85F45E}" srcOrd="1" destOrd="0" presId="urn:microsoft.com/office/officeart/2005/8/layout/list1"/>
    <dgm:cxn modelId="{DC7D36FD-6800-4B89-842E-6AA9BDA1A91F}" srcId="{AA97C11C-5014-4A48-99A8-5704ED5C6844}" destId="{D0A0600C-82C3-4EEB-8320-32B50477884B}" srcOrd="2" destOrd="0" parTransId="{C2BB3808-5BA2-4E5D-ACE6-FBA44BDC8988}" sibTransId="{B0980AA3-ECAE-4211-A140-DC57325F7D0F}"/>
    <dgm:cxn modelId="{AAAF3BCA-13FD-4801-B47A-B6CB80C7B890}" type="presParOf" srcId="{E0BE0DB0-E885-488D-A259-95954066D317}" destId="{2C8ACC44-2C17-4A0F-A20F-B961C1030A2D}" srcOrd="0" destOrd="0" presId="urn:microsoft.com/office/officeart/2005/8/layout/list1"/>
    <dgm:cxn modelId="{7CC07E48-A249-4350-A15B-5B0F949E96C0}" type="presParOf" srcId="{2C8ACC44-2C17-4A0F-A20F-B961C1030A2D}" destId="{41AAE581-DADC-4FC7-89DF-B7E908D9817C}" srcOrd="0" destOrd="0" presId="urn:microsoft.com/office/officeart/2005/8/layout/list1"/>
    <dgm:cxn modelId="{E4625F66-8261-4497-BB63-87474B1F11E5}" type="presParOf" srcId="{2C8ACC44-2C17-4A0F-A20F-B961C1030A2D}" destId="{67EA1D2F-F472-4DAB-8E73-AB8C6B85F45E}" srcOrd="1" destOrd="0" presId="urn:microsoft.com/office/officeart/2005/8/layout/list1"/>
    <dgm:cxn modelId="{3E34D3CA-0D75-4963-8BF2-C5DC5DD4D5F2}" type="presParOf" srcId="{E0BE0DB0-E885-488D-A259-95954066D317}" destId="{5454898E-4664-45F0-A7A4-B3C21293E903}" srcOrd="1" destOrd="0" presId="urn:microsoft.com/office/officeart/2005/8/layout/list1"/>
    <dgm:cxn modelId="{566E7F38-238C-4162-9DB2-5B7E54C65622}" type="presParOf" srcId="{E0BE0DB0-E885-488D-A259-95954066D317}" destId="{D3E54E78-A292-4E5D-9107-331624514FAD}" srcOrd="2" destOrd="0" presId="urn:microsoft.com/office/officeart/2005/8/layout/list1"/>
    <dgm:cxn modelId="{E93D4600-CD7F-47C5-8A29-15C70EE24605}" type="presParOf" srcId="{E0BE0DB0-E885-488D-A259-95954066D317}" destId="{48537C38-62C7-4922-A505-7D3F9FC4A496}" srcOrd="3" destOrd="0" presId="urn:microsoft.com/office/officeart/2005/8/layout/list1"/>
    <dgm:cxn modelId="{07496CB6-38FE-4E0B-8E41-12E9FA33A27E}" type="presParOf" srcId="{E0BE0DB0-E885-488D-A259-95954066D317}" destId="{E3A0CEF3-A69C-4E94-AFF1-C4AF3A87160C}" srcOrd="4" destOrd="0" presId="urn:microsoft.com/office/officeart/2005/8/layout/list1"/>
    <dgm:cxn modelId="{01CF2F93-59DE-4031-956D-788AF0552A31}" type="presParOf" srcId="{E3A0CEF3-A69C-4E94-AFF1-C4AF3A87160C}" destId="{DA4EB739-7859-47E8-A567-C14DC86ADFDE}" srcOrd="0" destOrd="0" presId="urn:microsoft.com/office/officeart/2005/8/layout/list1"/>
    <dgm:cxn modelId="{26C43357-56BC-4B2E-A412-1064E88C2135}" type="presParOf" srcId="{E3A0CEF3-A69C-4E94-AFF1-C4AF3A87160C}" destId="{C5E1F06E-BB86-42CE-8237-982E002D12D1}" srcOrd="1" destOrd="0" presId="urn:microsoft.com/office/officeart/2005/8/layout/list1"/>
    <dgm:cxn modelId="{7C4F456C-63C0-48E6-8576-31C5D4F4F6FE}" type="presParOf" srcId="{E0BE0DB0-E885-488D-A259-95954066D317}" destId="{280493F9-FC24-428F-ABAF-00724DE63EB0}" srcOrd="5" destOrd="0" presId="urn:microsoft.com/office/officeart/2005/8/layout/list1"/>
    <dgm:cxn modelId="{DB4AFC64-A3F6-4809-AD0C-5970673A2BE6}" type="presParOf" srcId="{E0BE0DB0-E885-488D-A259-95954066D317}" destId="{3116E602-4D7A-42DF-B8ED-21D528C7BCEA}" srcOrd="6" destOrd="0" presId="urn:microsoft.com/office/officeart/2005/8/layout/list1"/>
    <dgm:cxn modelId="{A2EF1D67-94B3-4BC9-86F9-630DBF505092}" type="presParOf" srcId="{E0BE0DB0-E885-488D-A259-95954066D317}" destId="{A3E4D8C8-6FFA-40E4-8E14-0E02ECE24D03}" srcOrd="7" destOrd="0" presId="urn:microsoft.com/office/officeart/2005/8/layout/list1"/>
    <dgm:cxn modelId="{53193362-F164-44B5-ABE8-70DCAB0E683A}" type="presParOf" srcId="{E0BE0DB0-E885-488D-A259-95954066D317}" destId="{054FBBF5-AE36-4FAA-B923-A4E35C85C705}" srcOrd="8" destOrd="0" presId="urn:microsoft.com/office/officeart/2005/8/layout/list1"/>
    <dgm:cxn modelId="{ABE8FFC1-77D5-49F4-AD2B-E5B0078617CA}" type="presParOf" srcId="{054FBBF5-AE36-4FAA-B923-A4E35C85C705}" destId="{965C038F-CF15-4DD9-92F7-E7AB3E997D35}" srcOrd="0" destOrd="0" presId="urn:microsoft.com/office/officeart/2005/8/layout/list1"/>
    <dgm:cxn modelId="{B03396A7-F3C8-4599-8723-3F1E78A7AD34}" type="presParOf" srcId="{054FBBF5-AE36-4FAA-B923-A4E35C85C705}" destId="{E8C627CF-C169-41F3-8521-7BE20638723E}" srcOrd="1" destOrd="0" presId="urn:microsoft.com/office/officeart/2005/8/layout/list1"/>
    <dgm:cxn modelId="{3F36BF5E-AB37-4BCB-9BA6-66968859E081}" type="presParOf" srcId="{E0BE0DB0-E885-488D-A259-95954066D317}" destId="{7AFCC98B-B04C-432F-8DCC-9DB3F62F32A9}" srcOrd="9" destOrd="0" presId="urn:microsoft.com/office/officeart/2005/8/layout/list1"/>
    <dgm:cxn modelId="{A425BC2F-F92A-47EE-8B04-0673CADBCF69}" type="presParOf" srcId="{E0BE0DB0-E885-488D-A259-95954066D317}" destId="{75C56F4B-BB32-40F3-A6E8-F49F99592F79}" srcOrd="10" destOrd="0" presId="urn:microsoft.com/office/officeart/2005/8/layout/list1"/>
    <dgm:cxn modelId="{D297404F-5144-45D0-B4BA-2DA5FA3FB1B8}" type="presParOf" srcId="{E0BE0DB0-E885-488D-A259-95954066D317}" destId="{05CB7324-CE62-4EA5-BAA5-FAF3C7B8B097}" srcOrd="11" destOrd="0" presId="urn:microsoft.com/office/officeart/2005/8/layout/list1"/>
    <dgm:cxn modelId="{319382E3-8F3E-48C8-B690-5F55B07B23C9}" type="presParOf" srcId="{E0BE0DB0-E885-488D-A259-95954066D317}" destId="{0B0531DE-0330-4241-A1B1-8E85304432C8}" srcOrd="12" destOrd="0" presId="urn:microsoft.com/office/officeart/2005/8/layout/list1"/>
    <dgm:cxn modelId="{FB180CD4-C3D6-4830-A64A-CA74C9D330CB}" type="presParOf" srcId="{0B0531DE-0330-4241-A1B1-8E85304432C8}" destId="{C136B7E2-BC15-45D0-A828-0BE4A2296382}" srcOrd="0" destOrd="0" presId="urn:microsoft.com/office/officeart/2005/8/layout/list1"/>
    <dgm:cxn modelId="{6DB2A47F-BF86-4525-A66A-CE9C21AC340E}" type="presParOf" srcId="{0B0531DE-0330-4241-A1B1-8E85304432C8}" destId="{D07E8994-58F6-4119-BD4E-AB234ABA1AEE}" srcOrd="1" destOrd="0" presId="urn:microsoft.com/office/officeart/2005/8/layout/list1"/>
    <dgm:cxn modelId="{AD0F19DF-1C3E-4BC7-9DCD-D9F056681CD3}" type="presParOf" srcId="{E0BE0DB0-E885-488D-A259-95954066D317}" destId="{BE394601-8AA2-4158-A964-706B310C77E1}" srcOrd="13" destOrd="0" presId="urn:microsoft.com/office/officeart/2005/8/layout/list1"/>
    <dgm:cxn modelId="{0F833955-1612-4427-B2EF-ACF1300B05DF}" type="presParOf" srcId="{E0BE0DB0-E885-488D-A259-95954066D317}" destId="{ECA5DFE8-D030-44B4-A5A8-02442E1E703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EB99A-9436-401F-BC95-28E9FBA1E4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499271-5BD1-4C85-B3A1-73C6C4A04E03}">
      <dgm:prSet phldrT="[Text]" custT="1"/>
      <dgm:spPr>
        <a:solidFill>
          <a:schemeClr val="accent1"/>
        </a:solidFill>
      </dgm:spPr>
      <dgm:t>
        <a:bodyPr/>
        <a:lstStyle/>
        <a:p>
          <a:r>
            <a:rPr lang="en-US" sz="1400" i="0" dirty="0">
              <a:solidFill>
                <a:schemeClr val="bg1"/>
              </a:solidFill>
            </a:rPr>
            <a:t>Perception: </a:t>
          </a:r>
          <a:r>
            <a:rPr kumimoji="0" lang="en-US" sz="1400" i="0" u="none" strike="noStrike" cap="none" spc="0" normalizeH="0" baseline="0" noProof="0" dirty="0">
              <a:ln>
                <a:noFill/>
              </a:ln>
              <a:solidFill>
                <a:schemeClr val="bg1"/>
              </a:solidFill>
              <a:effectLst/>
              <a:uLnTx/>
              <a:uFillTx/>
              <a:latin typeface="Trebuchet MS"/>
              <a:ea typeface="+mn-ea"/>
              <a:cs typeface="+mn-cs"/>
            </a:rPr>
            <a:t>Viewers are moving to online video; YouTube’s audience has grown greater than that of TV</a:t>
          </a:r>
          <a:endParaRPr lang="en-US" sz="1400" i="0" dirty="0">
            <a:solidFill>
              <a:schemeClr val="bg1"/>
            </a:solidFill>
          </a:endParaRPr>
        </a:p>
      </dgm:t>
    </dgm:pt>
    <dgm:pt modelId="{12313F51-943E-491F-B00D-C51441B35224}" type="parTrans" cxnId="{AC656AC4-6E86-4D1B-B8BB-FA38C93AA012}">
      <dgm:prSet/>
      <dgm:spPr/>
      <dgm:t>
        <a:bodyPr/>
        <a:lstStyle/>
        <a:p>
          <a:endParaRPr lang="en-US" sz="1400" i="0">
            <a:solidFill>
              <a:schemeClr val="bg1"/>
            </a:solidFill>
          </a:endParaRPr>
        </a:p>
      </dgm:t>
    </dgm:pt>
    <dgm:pt modelId="{6EEEAD4F-A330-45DE-A6ED-32CB0C032CBE}" type="sibTrans" cxnId="{AC656AC4-6E86-4D1B-B8BB-FA38C93AA012}">
      <dgm:prSet/>
      <dgm:spPr/>
      <dgm:t>
        <a:bodyPr/>
        <a:lstStyle/>
        <a:p>
          <a:endParaRPr lang="en-US" sz="1400" i="0">
            <a:solidFill>
              <a:schemeClr val="bg1"/>
            </a:solidFill>
          </a:endParaRPr>
        </a:p>
      </dgm:t>
    </dgm:pt>
    <dgm:pt modelId="{D2027178-C64F-4898-8475-2AE3F8613296}">
      <dgm:prSet phldrT="[Text]" custT="1"/>
      <dgm:spPr>
        <a:solidFill>
          <a:schemeClr val="accent1"/>
        </a:solidFill>
      </dgm:spPr>
      <dgm:t>
        <a:bodyPr/>
        <a:lstStyle/>
        <a:p>
          <a:r>
            <a:rPr lang="en-US" sz="1400" i="0" dirty="0">
              <a:solidFill>
                <a:schemeClr val="bg1"/>
              </a:solidFill>
            </a:rPr>
            <a:t>Perception: TV is only relevant to certain demos, and definitely not Millennials</a:t>
          </a:r>
        </a:p>
      </dgm:t>
    </dgm:pt>
    <dgm:pt modelId="{CA58A753-76B3-4158-A7D3-7E48E428CD48}" type="parTrans" cxnId="{D5FDEC47-30C1-4A59-8677-9F9E0C2031A0}">
      <dgm:prSet/>
      <dgm:spPr/>
      <dgm:t>
        <a:bodyPr/>
        <a:lstStyle/>
        <a:p>
          <a:endParaRPr lang="en-US" sz="1400" i="0">
            <a:solidFill>
              <a:schemeClr val="bg1"/>
            </a:solidFill>
          </a:endParaRPr>
        </a:p>
      </dgm:t>
    </dgm:pt>
    <dgm:pt modelId="{968D8BFA-BC3F-4D33-828A-848C230B832F}" type="sibTrans" cxnId="{D5FDEC47-30C1-4A59-8677-9F9E0C2031A0}">
      <dgm:prSet/>
      <dgm:spPr/>
      <dgm:t>
        <a:bodyPr/>
        <a:lstStyle/>
        <a:p>
          <a:endParaRPr lang="en-US" sz="1400" i="0">
            <a:solidFill>
              <a:schemeClr val="bg1"/>
            </a:solidFill>
          </a:endParaRPr>
        </a:p>
      </dgm:t>
    </dgm:pt>
    <dgm:pt modelId="{7B3164A9-8279-4D93-87F9-EA152C9EDBB0}">
      <dgm:prSet phldrT="[Text]" custT="1"/>
      <dgm:spPr>
        <a:solidFill>
          <a:schemeClr val="accent1"/>
        </a:solidFill>
      </dgm:spPr>
      <dgm:t>
        <a:bodyPr/>
        <a:lstStyle/>
        <a:p>
          <a:r>
            <a:rPr lang="en-US" sz="1400" i="0" dirty="0">
              <a:solidFill>
                <a:schemeClr val="bg1"/>
              </a:solidFill>
            </a:rPr>
            <a:t>Perception: </a:t>
          </a:r>
          <a:r>
            <a:rPr kumimoji="0" lang="en-US" sz="1400" i="0" u="none" strike="noStrike" cap="none" spc="0" normalizeH="0" baseline="0" noProof="0" dirty="0">
              <a:ln>
                <a:noFill/>
              </a:ln>
              <a:solidFill>
                <a:schemeClr val="bg1"/>
              </a:solidFill>
              <a:effectLst/>
              <a:uLnTx/>
              <a:uFillTx/>
              <a:latin typeface="Trebuchet MS"/>
              <a:ea typeface="+mn-ea"/>
              <a:cs typeface="+mn-cs"/>
            </a:rPr>
            <a:t>Nobody’s watching live TV anymore - people are cord-cutting, time-shifting, or watching SVOD</a:t>
          </a:r>
          <a:endParaRPr lang="en-US" sz="1400" i="0" dirty="0">
            <a:solidFill>
              <a:schemeClr val="bg1"/>
            </a:solidFill>
          </a:endParaRPr>
        </a:p>
      </dgm:t>
    </dgm:pt>
    <dgm:pt modelId="{0080B033-6456-47EF-8541-B22C5DB7988D}" type="parTrans" cxnId="{B8432F40-FC58-452D-B95F-3E1206F21971}">
      <dgm:prSet/>
      <dgm:spPr/>
      <dgm:t>
        <a:bodyPr/>
        <a:lstStyle/>
        <a:p>
          <a:endParaRPr lang="en-US" sz="1400" i="0">
            <a:solidFill>
              <a:schemeClr val="bg1"/>
            </a:solidFill>
          </a:endParaRPr>
        </a:p>
      </dgm:t>
    </dgm:pt>
    <dgm:pt modelId="{A6336C98-C771-4746-B55A-90F328CA1133}" type="sibTrans" cxnId="{B8432F40-FC58-452D-B95F-3E1206F21971}">
      <dgm:prSet/>
      <dgm:spPr/>
      <dgm:t>
        <a:bodyPr/>
        <a:lstStyle/>
        <a:p>
          <a:endParaRPr lang="en-US" sz="1400" i="0">
            <a:solidFill>
              <a:schemeClr val="bg1"/>
            </a:solidFill>
          </a:endParaRPr>
        </a:p>
      </dgm:t>
    </dgm:pt>
    <dgm:pt modelId="{F798F06C-B3E5-4F86-9EAC-F2B265BE4E58}">
      <dgm:prSet custT="1"/>
      <dgm:spPr>
        <a:ln>
          <a:solidFill>
            <a:srgbClr val="00AF75"/>
          </a:solidFill>
        </a:ln>
      </dgm:spPr>
      <dgm:t>
        <a:bodyPr/>
        <a:lstStyle/>
        <a:p>
          <a:pPr>
            <a:buClr>
              <a:srgbClr val="00AF75"/>
            </a:buClr>
            <a:buFont typeface="Wingdings" panose="05000000000000000000" pitchFamily="2" charset="2"/>
            <a:buChar char="ü"/>
          </a:pPr>
          <a:r>
            <a:rPr lang="en-US" sz="1400" i="0" dirty="0">
              <a:solidFill>
                <a:schemeClr val="bg1"/>
              </a:solidFill>
            </a:rPr>
            <a:t> </a:t>
          </a:r>
          <a:r>
            <a:rPr lang="en-US" sz="1400" b="1" i="0" dirty="0"/>
            <a:t>The TV audience is 15x larger than that watching video on a PC. For every hour a viewer spends with YouTube, she spends over 13 with TV</a:t>
          </a:r>
          <a:r>
            <a:rPr lang="en-US" sz="1400" b="1" i="0" dirty="0">
              <a:solidFill>
                <a:schemeClr val="bg1"/>
              </a:solidFill>
            </a:rPr>
            <a:t> </a:t>
          </a:r>
          <a:r>
            <a:rPr lang="en-US" sz="1400" i="0" dirty="0">
              <a:solidFill>
                <a:schemeClr val="bg1"/>
              </a:solidFill>
            </a:rPr>
            <a:t>service</a:t>
          </a:r>
        </a:p>
      </dgm:t>
    </dgm:pt>
    <dgm:pt modelId="{6CC7E646-D9BB-40B6-88F3-28FBAE1DC18F}" type="parTrans" cxnId="{4EFF51F4-4117-42E5-AA32-3633750FD65E}">
      <dgm:prSet/>
      <dgm:spPr/>
      <dgm:t>
        <a:bodyPr/>
        <a:lstStyle/>
        <a:p>
          <a:endParaRPr lang="en-US" sz="1400" i="0">
            <a:solidFill>
              <a:schemeClr val="bg1"/>
            </a:solidFill>
          </a:endParaRPr>
        </a:p>
      </dgm:t>
    </dgm:pt>
    <dgm:pt modelId="{203CD943-9101-404B-8615-FD3DCD0B9C02}" type="sibTrans" cxnId="{4EFF51F4-4117-42E5-AA32-3633750FD65E}">
      <dgm:prSet/>
      <dgm:spPr/>
      <dgm:t>
        <a:bodyPr/>
        <a:lstStyle/>
        <a:p>
          <a:endParaRPr lang="en-US" sz="1400" i="0">
            <a:solidFill>
              <a:schemeClr val="bg1"/>
            </a:solidFill>
          </a:endParaRPr>
        </a:p>
      </dgm:t>
    </dgm:pt>
    <dgm:pt modelId="{6313B991-9246-49E0-AEA5-3C1E492A4388}">
      <dgm:prSet custT="1"/>
      <dgm:spPr>
        <a:ln>
          <a:solidFill>
            <a:srgbClr val="00AF75"/>
          </a:solidFill>
        </a:ln>
      </dgm:spPr>
      <dgm:t>
        <a:bodyPr/>
        <a:lstStyle/>
        <a:p>
          <a:pPr>
            <a:buClr>
              <a:srgbClr val="00AF75"/>
            </a:buClr>
            <a:buFont typeface="Wingdings" panose="05000000000000000000" pitchFamily="2" charset="2"/>
            <a:buChar char="ü"/>
          </a:pPr>
          <a:r>
            <a:rPr lang="en-US" sz="1400" i="0" dirty="0">
              <a:solidFill>
                <a:schemeClr val="bg1"/>
              </a:solidFill>
            </a:rPr>
            <a:t> </a:t>
          </a:r>
          <a:r>
            <a:rPr lang="en-US" sz="1400" b="1" i="0" dirty="0"/>
            <a:t>Younger Millennials spend 10x more time watching TV than video on a Smartphone </a:t>
          </a:r>
          <a:r>
            <a:rPr lang="en-US" sz="1400" i="0" dirty="0">
              <a:solidFill>
                <a:schemeClr val="bg1"/>
              </a:solidFill>
            </a:rPr>
            <a:t>ross generations, including Millennials</a:t>
          </a:r>
        </a:p>
      </dgm:t>
    </dgm:pt>
    <dgm:pt modelId="{971ED502-DD3D-401B-9CAA-2C5AA61F9A15}" type="parTrans" cxnId="{BECA78F3-1B28-4F8A-A1F8-FD0C218BDDA9}">
      <dgm:prSet/>
      <dgm:spPr/>
      <dgm:t>
        <a:bodyPr/>
        <a:lstStyle/>
        <a:p>
          <a:endParaRPr lang="en-US" sz="1400" i="0">
            <a:solidFill>
              <a:schemeClr val="bg1"/>
            </a:solidFill>
          </a:endParaRPr>
        </a:p>
      </dgm:t>
    </dgm:pt>
    <dgm:pt modelId="{F9B1A58B-3B82-48F0-A60B-2A79C8832DA7}" type="sibTrans" cxnId="{BECA78F3-1B28-4F8A-A1F8-FD0C218BDDA9}">
      <dgm:prSet/>
      <dgm:spPr/>
      <dgm:t>
        <a:bodyPr/>
        <a:lstStyle/>
        <a:p>
          <a:endParaRPr lang="en-US" sz="1400" i="0">
            <a:solidFill>
              <a:schemeClr val="bg1"/>
            </a:solidFill>
          </a:endParaRPr>
        </a:p>
      </dgm:t>
    </dgm:pt>
    <dgm:pt modelId="{CD5E2C06-2265-4FDD-B2DE-383896FB9127}">
      <dgm:prSet custT="1"/>
      <dgm:spPr>
        <a:ln>
          <a:solidFill>
            <a:srgbClr val="00AF75"/>
          </a:solidFill>
        </a:ln>
      </dgm:spPr>
      <dgm:t>
        <a:bodyPr/>
        <a:lstStyle/>
        <a:p>
          <a:pPr>
            <a:buClr>
              <a:srgbClr val="00AF75"/>
            </a:buClr>
            <a:buFont typeface="Wingdings" panose="05000000000000000000" pitchFamily="2" charset="2"/>
            <a:buChar char="ü"/>
          </a:pPr>
          <a:r>
            <a:rPr lang="en-US" sz="1400" i="0" dirty="0">
              <a:solidFill>
                <a:schemeClr val="bg1"/>
              </a:solidFill>
            </a:rPr>
            <a:t> </a:t>
          </a:r>
          <a:r>
            <a:rPr lang="en-US" sz="1400" b="1" i="0" dirty="0"/>
            <a:t>Only 4% of Households are broadband only; more than 77% of Primetime viewing is live</a:t>
          </a:r>
          <a:endParaRPr lang="en-US" sz="1400" b="1" i="0" dirty="0">
            <a:solidFill>
              <a:schemeClr val="bg1"/>
            </a:solidFill>
          </a:endParaRPr>
        </a:p>
      </dgm:t>
    </dgm:pt>
    <dgm:pt modelId="{6E39C643-F080-4DBD-8C86-06040F721859}" type="parTrans" cxnId="{98428FF8-A53E-4FBA-BE3D-1F7825612A8E}">
      <dgm:prSet/>
      <dgm:spPr/>
      <dgm:t>
        <a:bodyPr/>
        <a:lstStyle/>
        <a:p>
          <a:endParaRPr lang="en-US" sz="1400" i="0">
            <a:solidFill>
              <a:schemeClr val="bg1"/>
            </a:solidFill>
          </a:endParaRPr>
        </a:p>
      </dgm:t>
    </dgm:pt>
    <dgm:pt modelId="{19B7686B-AC48-4F7F-B069-25B81FC201C1}" type="sibTrans" cxnId="{98428FF8-A53E-4FBA-BE3D-1F7825612A8E}">
      <dgm:prSet/>
      <dgm:spPr/>
      <dgm:t>
        <a:bodyPr/>
        <a:lstStyle/>
        <a:p>
          <a:endParaRPr lang="en-US" sz="1400" i="0">
            <a:solidFill>
              <a:schemeClr val="bg1"/>
            </a:solidFill>
          </a:endParaRPr>
        </a:p>
      </dgm:t>
    </dgm:pt>
    <dgm:pt modelId="{533E0C23-68A3-4E4F-92A0-3F0D7954691D}">
      <dgm:prSet phldrT="[Text]" custT="1"/>
      <dgm:spPr>
        <a:solidFill>
          <a:schemeClr val="accent1"/>
        </a:solidFill>
      </dgm:spPr>
      <dgm:t>
        <a:bodyPr/>
        <a:lstStyle/>
        <a:p>
          <a:r>
            <a:rPr lang="en-US" sz="1400" i="0" dirty="0">
              <a:solidFill>
                <a:schemeClr val="bg1"/>
              </a:solidFill>
            </a:rPr>
            <a:t>Perception: </a:t>
          </a:r>
          <a:r>
            <a:rPr kumimoji="0" lang="en-US" sz="1400" i="0" u="none" strike="noStrike" cap="none" spc="0" normalizeH="0" baseline="0" noProof="0" dirty="0">
              <a:ln>
                <a:noFill/>
              </a:ln>
              <a:solidFill>
                <a:schemeClr val="bg1"/>
              </a:solidFill>
              <a:effectLst/>
              <a:uLnTx/>
              <a:uFillTx/>
              <a:latin typeface="Trebuchet MS"/>
              <a:ea typeface="+mn-ea"/>
              <a:cs typeface="+mn-cs"/>
            </a:rPr>
            <a:t>TV content isn’t relevant and so TV advertisers will be viewed as out of touch</a:t>
          </a:r>
          <a:endParaRPr lang="en-US" sz="1400" i="0" dirty="0">
            <a:solidFill>
              <a:schemeClr val="bg1"/>
            </a:solidFill>
          </a:endParaRPr>
        </a:p>
      </dgm:t>
    </dgm:pt>
    <dgm:pt modelId="{9439D4B0-30F6-43E5-B8E6-5A2E7AA2C71E}" type="parTrans" cxnId="{614B1E2B-06D5-4EBD-981F-13DE63D2CC46}">
      <dgm:prSet/>
      <dgm:spPr/>
      <dgm:t>
        <a:bodyPr/>
        <a:lstStyle/>
        <a:p>
          <a:endParaRPr lang="en-US" sz="1400"/>
        </a:p>
      </dgm:t>
    </dgm:pt>
    <dgm:pt modelId="{D6F87A34-3E42-41AE-922E-351D0C54B74A}" type="sibTrans" cxnId="{614B1E2B-06D5-4EBD-981F-13DE63D2CC46}">
      <dgm:prSet/>
      <dgm:spPr/>
      <dgm:t>
        <a:bodyPr/>
        <a:lstStyle/>
        <a:p>
          <a:endParaRPr lang="en-US" sz="1400"/>
        </a:p>
      </dgm:t>
    </dgm:pt>
    <dgm:pt modelId="{C88F2A33-9B36-4EC8-8DCB-DBB843AF0E2E}">
      <dgm:prSet custT="1"/>
      <dgm:spPr>
        <a:ln>
          <a:solidFill>
            <a:srgbClr val="00AF75"/>
          </a:solidFill>
        </a:ln>
      </dgm:spPr>
      <dgm:t>
        <a:bodyPr/>
        <a:lstStyle/>
        <a:p>
          <a:pPr>
            <a:buClr>
              <a:srgbClr val="00AF75"/>
            </a:buClr>
            <a:buFont typeface="Wingdings" panose="05000000000000000000" pitchFamily="2" charset="2"/>
            <a:buChar char="ü"/>
          </a:pPr>
          <a:r>
            <a:rPr lang="en-US" sz="1400" b="1" i="0" dirty="0">
              <a:solidFill>
                <a:schemeClr val="tx1"/>
              </a:solidFill>
            </a:rPr>
            <a:t>Nearly 80% of primetime Twitter trending topics were about ad-supported TV </a:t>
          </a:r>
          <a:endParaRPr lang="en-US" sz="1400" b="1" i="0" dirty="0">
            <a:solidFill>
              <a:schemeClr val="bg1"/>
            </a:solidFill>
          </a:endParaRPr>
        </a:p>
      </dgm:t>
    </dgm:pt>
    <dgm:pt modelId="{BCAB53A1-AF34-4644-BE65-E45D016C543B}" type="parTrans" cxnId="{A635FC44-B2CF-4E5E-99E2-1B98149BBC24}">
      <dgm:prSet/>
      <dgm:spPr/>
      <dgm:t>
        <a:bodyPr/>
        <a:lstStyle/>
        <a:p>
          <a:endParaRPr lang="en-US" sz="1400"/>
        </a:p>
      </dgm:t>
    </dgm:pt>
    <dgm:pt modelId="{019C64F4-E106-40A5-8BBA-8643A71045D3}" type="sibTrans" cxnId="{A635FC44-B2CF-4E5E-99E2-1B98149BBC24}">
      <dgm:prSet/>
      <dgm:spPr/>
      <dgm:t>
        <a:bodyPr/>
        <a:lstStyle/>
        <a:p>
          <a:endParaRPr lang="en-US" sz="1400"/>
        </a:p>
      </dgm:t>
    </dgm:pt>
    <dgm:pt modelId="{DEDBFE75-5D7A-40DE-B555-D52781CB4F64}" type="pres">
      <dgm:prSet presAssocID="{A8BEB99A-9436-401F-BC95-28E9FBA1E46F}" presName="linear" presStyleCnt="0">
        <dgm:presLayoutVars>
          <dgm:dir/>
          <dgm:animLvl val="lvl"/>
          <dgm:resizeHandles val="exact"/>
        </dgm:presLayoutVars>
      </dgm:prSet>
      <dgm:spPr/>
    </dgm:pt>
    <dgm:pt modelId="{0CC7B271-02BD-44F0-AEA4-E2F825524F58}" type="pres">
      <dgm:prSet presAssocID="{36499271-5BD1-4C85-B3A1-73C6C4A04E03}" presName="parentLin" presStyleCnt="0"/>
      <dgm:spPr/>
    </dgm:pt>
    <dgm:pt modelId="{F567EE0F-7961-46D5-AE07-D099C2EFC3CC}" type="pres">
      <dgm:prSet presAssocID="{36499271-5BD1-4C85-B3A1-73C6C4A04E03}" presName="parentLeftMargin" presStyleLbl="node1" presStyleIdx="0" presStyleCnt="4"/>
      <dgm:spPr/>
    </dgm:pt>
    <dgm:pt modelId="{15A58857-2A87-49F9-B608-6FA47CCF3DFD}" type="pres">
      <dgm:prSet presAssocID="{36499271-5BD1-4C85-B3A1-73C6C4A04E03}" presName="parentText" presStyleLbl="node1" presStyleIdx="0" presStyleCnt="4" custScaleY="110509">
        <dgm:presLayoutVars>
          <dgm:chMax val="0"/>
          <dgm:bulletEnabled val="1"/>
        </dgm:presLayoutVars>
      </dgm:prSet>
      <dgm:spPr/>
    </dgm:pt>
    <dgm:pt modelId="{F316C138-4B64-4D7D-B480-E7BB5321C9B3}" type="pres">
      <dgm:prSet presAssocID="{36499271-5BD1-4C85-B3A1-73C6C4A04E03}" presName="negativeSpace" presStyleCnt="0"/>
      <dgm:spPr/>
    </dgm:pt>
    <dgm:pt modelId="{E044A20F-34B4-402F-AA92-9B2466D002DA}" type="pres">
      <dgm:prSet presAssocID="{36499271-5BD1-4C85-B3A1-73C6C4A04E03}" presName="childText" presStyleLbl="conFgAcc1" presStyleIdx="0" presStyleCnt="4">
        <dgm:presLayoutVars>
          <dgm:bulletEnabled val="1"/>
        </dgm:presLayoutVars>
      </dgm:prSet>
      <dgm:spPr/>
    </dgm:pt>
    <dgm:pt modelId="{BDAF8D42-84B2-4096-85E0-6881F38766BC}" type="pres">
      <dgm:prSet presAssocID="{6EEEAD4F-A330-45DE-A6ED-32CB0C032CBE}" presName="spaceBetweenRectangles" presStyleCnt="0"/>
      <dgm:spPr/>
    </dgm:pt>
    <dgm:pt modelId="{23976568-96F3-48BD-86A6-4423AD6EA7AD}" type="pres">
      <dgm:prSet presAssocID="{D2027178-C64F-4898-8475-2AE3F8613296}" presName="parentLin" presStyleCnt="0"/>
      <dgm:spPr/>
    </dgm:pt>
    <dgm:pt modelId="{F58E78FC-4A3F-4ED6-B14F-867AF401ED42}" type="pres">
      <dgm:prSet presAssocID="{D2027178-C64F-4898-8475-2AE3F8613296}" presName="parentLeftMargin" presStyleLbl="node1" presStyleIdx="0" presStyleCnt="4"/>
      <dgm:spPr/>
    </dgm:pt>
    <dgm:pt modelId="{50B63390-5461-460F-9313-4D23BC62F683}" type="pres">
      <dgm:prSet presAssocID="{D2027178-C64F-4898-8475-2AE3F8613296}" presName="parentText" presStyleLbl="node1" presStyleIdx="1" presStyleCnt="4" custScaleY="126773">
        <dgm:presLayoutVars>
          <dgm:chMax val="0"/>
          <dgm:bulletEnabled val="1"/>
        </dgm:presLayoutVars>
      </dgm:prSet>
      <dgm:spPr/>
    </dgm:pt>
    <dgm:pt modelId="{A09E4905-7DED-45F0-8D2B-24C0FF79EBCA}" type="pres">
      <dgm:prSet presAssocID="{D2027178-C64F-4898-8475-2AE3F8613296}" presName="negativeSpace" presStyleCnt="0"/>
      <dgm:spPr/>
    </dgm:pt>
    <dgm:pt modelId="{D205A212-C442-4EA5-BA9F-FA672ACAD912}" type="pres">
      <dgm:prSet presAssocID="{D2027178-C64F-4898-8475-2AE3F8613296}" presName="childText" presStyleLbl="conFgAcc1" presStyleIdx="1" presStyleCnt="4">
        <dgm:presLayoutVars>
          <dgm:bulletEnabled val="1"/>
        </dgm:presLayoutVars>
      </dgm:prSet>
      <dgm:spPr/>
    </dgm:pt>
    <dgm:pt modelId="{396197BD-E4A8-429D-A43B-F86B2F2746E2}" type="pres">
      <dgm:prSet presAssocID="{968D8BFA-BC3F-4D33-828A-848C230B832F}" presName="spaceBetweenRectangles" presStyleCnt="0"/>
      <dgm:spPr/>
    </dgm:pt>
    <dgm:pt modelId="{7B868963-BF60-4E86-86D8-A3E02DFE4BC9}" type="pres">
      <dgm:prSet presAssocID="{7B3164A9-8279-4D93-87F9-EA152C9EDBB0}" presName="parentLin" presStyleCnt="0"/>
      <dgm:spPr/>
    </dgm:pt>
    <dgm:pt modelId="{FD692BDA-4052-4053-8F0B-A613BD80F081}" type="pres">
      <dgm:prSet presAssocID="{7B3164A9-8279-4D93-87F9-EA152C9EDBB0}" presName="parentLeftMargin" presStyleLbl="node1" presStyleIdx="1" presStyleCnt="4"/>
      <dgm:spPr/>
    </dgm:pt>
    <dgm:pt modelId="{7CE2CF4A-89E7-4AE8-BEDB-317C3086F63C}" type="pres">
      <dgm:prSet presAssocID="{7B3164A9-8279-4D93-87F9-EA152C9EDBB0}" presName="parentText" presStyleLbl="node1" presStyleIdx="2" presStyleCnt="4" custScaleY="117370">
        <dgm:presLayoutVars>
          <dgm:chMax val="0"/>
          <dgm:bulletEnabled val="1"/>
        </dgm:presLayoutVars>
      </dgm:prSet>
      <dgm:spPr/>
    </dgm:pt>
    <dgm:pt modelId="{77186C3D-FFEE-4434-9B40-F957949D3011}" type="pres">
      <dgm:prSet presAssocID="{7B3164A9-8279-4D93-87F9-EA152C9EDBB0}" presName="negativeSpace" presStyleCnt="0"/>
      <dgm:spPr/>
    </dgm:pt>
    <dgm:pt modelId="{E145EF05-B44B-4729-AE86-CE2ED73268C2}" type="pres">
      <dgm:prSet presAssocID="{7B3164A9-8279-4D93-87F9-EA152C9EDBB0}" presName="childText" presStyleLbl="conFgAcc1" presStyleIdx="2" presStyleCnt="4">
        <dgm:presLayoutVars>
          <dgm:bulletEnabled val="1"/>
        </dgm:presLayoutVars>
      </dgm:prSet>
      <dgm:spPr/>
    </dgm:pt>
    <dgm:pt modelId="{80CAC1DC-EAC8-4B1E-9F6C-BFA1070E23BF}" type="pres">
      <dgm:prSet presAssocID="{A6336C98-C771-4746-B55A-90F328CA1133}" presName="spaceBetweenRectangles" presStyleCnt="0"/>
      <dgm:spPr/>
    </dgm:pt>
    <dgm:pt modelId="{73C7F96F-A05C-466F-9864-6CD846C6475B}" type="pres">
      <dgm:prSet presAssocID="{533E0C23-68A3-4E4F-92A0-3F0D7954691D}" presName="parentLin" presStyleCnt="0"/>
      <dgm:spPr/>
    </dgm:pt>
    <dgm:pt modelId="{83011183-B51E-4EA0-9DFF-CA5B7207F5E6}" type="pres">
      <dgm:prSet presAssocID="{533E0C23-68A3-4E4F-92A0-3F0D7954691D}" presName="parentLeftMargin" presStyleLbl="node1" presStyleIdx="2" presStyleCnt="4" custScaleY="54062"/>
      <dgm:spPr/>
    </dgm:pt>
    <dgm:pt modelId="{784C87CB-467B-4934-AFF5-2EC01EA540B5}" type="pres">
      <dgm:prSet presAssocID="{533E0C23-68A3-4E4F-92A0-3F0D7954691D}" presName="parentText" presStyleLbl="node1" presStyleIdx="3" presStyleCnt="4">
        <dgm:presLayoutVars>
          <dgm:chMax val="0"/>
          <dgm:bulletEnabled val="1"/>
        </dgm:presLayoutVars>
      </dgm:prSet>
      <dgm:spPr/>
    </dgm:pt>
    <dgm:pt modelId="{E42E0D8E-D7CB-496A-AFD5-425A574C3E65}" type="pres">
      <dgm:prSet presAssocID="{533E0C23-68A3-4E4F-92A0-3F0D7954691D}" presName="negativeSpace" presStyleCnt="0"/>
      <dgm:spPr/>
    </dgm:pt>
    <dgm:pt modelId="{FB88928A-3AA3-4F38-9C9D-BCDFE504EFEC}" type="pres">
      <dgm:prSet presAssocID="{533E0C23-68A3-4E4F-92A0-3F0D7954691D}" presName="childText" presStyleLbl="conFgAcc1" presStyleIdx="3" presStyleCnt="4">
        <dgm:presLayoutVars>
          <dgm:bulletEnabled val="1"/>
        </dgm:presLayoutVars>
      </dgm:prSet>
      <dgm:spPr/>
    </dgm:pt>
  </dgm:ptLst>
  <dgm:cxnLst>
    <dgm:cxn modelId="{060D2607-91BA-48FF-891F-3AF842DBE733}" type="presOf" srcId="{CD5E2C06-2265-4FDD-B2DE-383896FB9127}" destId="{E145EF05-B44B-4729-AE86-CE2ED73268C2}" srcOrd="0" destOrd="0" presId="urn:microsoft.com/office/officeart/2005/8/layout/list1"/>
    <dgm:cxn modelId="{614B1E2B-06D5-4EBD-981F-13DE63D2CC46}" srcId="{A8BEB99A-9436-401F-BC95-28E9FBA1E46F}" destId="{533E0C23-68A3-4E4F-92A0-3F0D7954691D}" srcOrd="3" destOrd="0" parTransId="{9439D4B0-30F6-43E5-B8E6-5A2E7AA2C71E}" sibTransId="{D6F87A34-3E42-41AE-922E-351D0C54B74A}"/>
    <dgm:cxn modelId="{F877453A-6E02-4705-A77F-386B0E8F6055}" type="presOf" srcId="{F798F06C-B3E5-4F86-9EAC-F2B265BE4E58}" destId="{E044A20F-34B4-402F-AA92-9B2466D002DA}" srcOrd="0" destOrd="0" presId="urn:microsoft.com/office/officeart/2005/8/layout/list1"/>
    <dgm:cxn modelId="{2352D03F-2AD6-447D-9D9A-35F78ABA591F}" type="presOf" srcId="{7B3164A9-8279-4D93-87F9-EA152C9EDBB0}" destId="{7CE2CF4A-89E7-4AE8-BEDB-317C3086F63C}" srcOrd="1" destOrd="0" presId="urn:microsoft.com/office/officeart/2005/8/layout/list1"/>
    <dgm:cxn modelId="{B8432F40-FC58-452D-B95F-3E1206F21971}" srcId="{A8BEB99A-9436-401F-BC95-28E9FBA1E46F}" destId="{7B3164A9-8279-4D93-87F9-EA152C9EDBB0}" srcOrd="2" destOrd="0" parTransId="{0080B033-6456-47EF-8541-B22C5DB7988D}" sibTransId="{A6336C98-C771-4746-B55A-90F328CA1133}"/>
    <dgm:cxn modelId="{A635FC44-B2CF-4E5E-99E2-1B98149BBC24}" srcId="{533E0C23-68A3-4E4F-92A0-3F0D7954691D}" destId="{C88F2A33-9B36-4EC8-8DCB-DBB843AF0E2E}" srcOrd="0" destOrd="0" parTransId="{BCAB53A1-AF34-4644-BE65-E45D016C543B}" sibTransId="{019C64F4-E106-40A5-8BBA-8643A71045D3}"/>
    <dgm:cxn modelId="{CF0DEC46-9664-4007-AC31-A0C295B78E1A}" type="presOf" srcId="{6313B991-9246-49E0-AEA5-3C1E492A4388}" destId="{D205A212-C442-4EA5-BA9F-FA672ACAD912}" srcOrd="0" destOrd="0" presId="urn:microsoft.com/office/officeart/2005/8/layout/list1"/>
    <dgm:cxn modelId="{D5FDEC47-30C1-4A59-8677-9F9E0C2031A0}" srcId="{A8BEB99A-9436-401F-BC95-28E9FBA1E46F}" destId="{D2027178-C64F-4898-8475-2AE3F8613296}" srcOrd="1" destOrd="0" parTransId="{CA58A753-76B3-4158-A7D3-7E48E428CD48}" sibTransId="{968D8BFA-BC3F-4D33-828A-848C230B832F}"/>
    <dgm:cxn modelId="{43770A73-E815-4B58-9836-C1D58B5BEDF9}" type="presOf" srcId="{7B3164A9-8279-4D93-87F9-EA152C9EDBB0}" destId="{FD692BDA-4052-4053-8F0B-A613BD80F081}" srcOrd="0" destOrd="0" presId="urn:microsoft.com/office/officeart/2005/8/layout/list1"/>
    <dgm:cxn modelId="{F7BC3A80-4417-4D42-A12E-16A2CFAD773A}" type="presOf" srcId="{D2027178-C64F-4898-8475-2AE3F8613296}" destId="{50B63390-5461-460F-9313-4D23BC62F683}" srcOrd="1" destOrd="0" presId="urn:microsoft.com/office/officeart/2005/8/layout/list1"/>
    <dgm:cxn modelId="{567BF0A6-571E-47E6-9682-C77D39B85510}" type="presOf" srcId="{36499271-5BD1-4C85-B3A1-73C6C4A04E03}" destId="{F567EE0F-7961-46D5-AE07-D099C2EFC3CC}" srcOrd="0" destOrd="0" presId="urn:microsoft.com/office/officeart/2005/8/layout/list1"/>
    <dgm:cxn modelId="{A5B6D0B0-ACB5-4846-BF76-7C50D3407426}" type="presOf" srcId="{D2027178-C64F-4898-8475-2AE3F8613296}" destId="{F58E78FC-4A3F-4ED6-B14F-867AF401ED42}" srcOrd="0" destOrd="0" presId="urn:microsoft.com/office/officeart/2005/8/layout/list1"/>
    <dgm:cxn modelId="{1B9221B7-3017-4B73-9933-A05A01A0E430}" type="presOf" srcId="{36499271-5BD1-4C85-B3A1-73C6C4A04E03}" destId="{15A58857-2A87-49F9-B608-6FA47CCF3DFD}" srcOrd="1" destOrd="0" presId="urn:microsoft.com/office/officeart/2005/8/layout/list1"/>
    <dgm:cxn modelId="{AC656AC4-6E86-4D1B-B8BB-FA38C93AA012}" srcId="{A8BEB99A-9436-401F-BC95-28E9FBA1E46F}" destId="{36499271-5BD1-4C85-B3A1-73C6C4A04E03}" srcOrd="0" destOrd="0" parTransId="{12313F51-943E-491F-B00D-C51441B35224}" sibTransId="{6EEEAD4F-A330-45DE-A6ED-32CB0C032CBE}"/>
    <dgm:cxn modelId="{07BB93C5-74E9-4B9C-9125-B91A06B53184}" type="presOf" srcId="{C88F2A33-9B36-4EC8-8DCB-DBB843AF0E2E}" destId="{FB88928A-3AA3-4F38-9C9D-BCDFE504EFEC}" srcOrd="0" destOrd="0" presId="urn:microsoft.com/office/officeart/2005/8/layout/list1"/>
    <dgm:cxn modelId="{73FFD7C6-8C98-471E-B43A-41317CF3136F}" type="presOf" srcId="{533E0C23-68A3-4E4F-92A0-3F0D7954691D}" destId="{784C87CB-467B-4934-AFF5-2EC01EA540B5}" srcOrd="1" destOrd="0" presId="urn:microsoft.com/office/officeart/2005/8/layout/list1"/>
    <dgm:cxn modelId="{688022C7-7253-4682-BA69-421FB25C7557}" type="presOf" srcId="{A8BEB99A-9436-401F-BC95-28E9FBA1E46F}" destId="{DEDBFE75-5D7A-40DE-B555-D52781CB4F64}" srcOrd="0" destOrd="0" presId="urn:microsoft.com/office/officeart/2005/8/layout/list1"/>
    <dgm:cxn modelId="{53A80FCA-EAB4-47A3-A588-874E623A12E6}" type="presOf" srcId="{533E0C23-68A3-4E4F-92A0-3F0D7954691D}" destId="{83011183-B51E-4EA0-9DFF-CA5B7207F5E6}" srcOrd="0" destOrd="0" presId="urn:microsoft.com/office/officeart/2005/8/layout/list1"/>
    <dgm:cxn modelId="{BECA78F3-1B28-4F8A-A1F8-FD0C218BDDA9}" srcId="{D2027178-C64F-4898-8475-2AE3F8613296}" destId="{6313B991-9246-49E0-AEA5-3C1E492A4388}" srcOrd="0" destOrd="0" parTransId="{971ED502-DD3D-401B-9CAA-2C5AA61F9A15}" sibTransId="{F9B1A58B-3B82-48F0-A60B-2A79C8832DA7}"/>
    <dgm:cxn modelId="{4EFF51F4-4117-42E5-AA32-3633750FD65E}" srcId="{36499271-5BD1-4C85-B3A1-73C6C4A04E03}" destId="{F798F06C-B3E5-4F86-9EAC-F2B265BE4E58}" srcOrd="0" destOrd="0" parTransId="{6CC7E646-D9BB-40B6-88F3-28FBAE1DC18F}" sibTransId="{203CD943-9101-404B-8615-FD3DCD0B9C02}"/>
    <dgm:cxn modelId="{98428FF8-A53E-4FBA-BE3D-1F7825612A8E}" srcId="{7B3164A9-8279-4D93-87F9-EA152C9EDBB0}" destId="{CD5E2C06-2265-4FDD-B2DE-383896FB9127}" srcOrd="0" destOrd="0" parTransId="{6E39C643-F080-4DBD-8C86-06040F721859}" sibTransId="{19B7686B-AC48-4F7F-B069-25B81FC201C1}"/>
    <dgm:cxn modelId="{62364E59-2BCB-4478-B6BC-E0A1C5A53772}" type="presParOf" srcId="{DEDBFE75-5D7A-40DE-B555-D52781CB4F64}" destId="{0CC7B271-02BD-44F0-AEA4-E2F825524F58}" srcOrd="0" destOrd="0" presId="urn:microsoft.com/office/officeart/2005/8/layout/list1"/>
    <dgm:cxn modelId="{4E1CFE9B-30A8-43A5-8610-90E5F948038C}" type="presParOf" srcId="{0CC7B271-02BD-44F0-AEA4-E2F825524F58}" destId="{F567EE0F-7961-46D5-AE07-D099C2EFC3CC}" srcOrd="0" destOrd="0" presId="urn:microsoft.com/office/officeart/2005/8/layout/list1"/>
    <dgm:cxn modelId="{7E98E977-6B17-4B97-AC24-26A6C3D9442B}" type="presParOf" srcId="{0CC7B271-02BD-44F0-AEA4-E2F825524F58}" destId="{15A58857-2A87-49F9-B608-6FA47CCF3DFD}" srcOrd="1" destOrd="0" presId="urn:microsoft.com/office/officeart/2005/8/layout/list1"/>
    <dgm:cxn modelId="{920F4D31-39FE-4BB8-AF5D-49F8C261D7D6}" type="presParOf" srcId="{DEDBFE75-5D7A-40DE-B555-D52781CB4F64}" destId="{F316C138-4B64-4D7D-B480-E7BB5321C9B3}" srcOrd="1" destOrd="0" presId="urn:microsoft.com/office/officeart/2005/8/layout/list1"/>
    <dgm:cxn modelId="{AE5F445C-2EFB-42E2-B5F8-2F04CC3580B5}" type="presParOf" srcId="{DEDBFE75-5D7A-40DE-B555-D52781CB4F64}" destId="{E044A20F-34B4-402F-AA92-9B2466D002DA}" srcOrd="2" destOrd="0" presId="urn:microsoft.com/office/officeart/2005/8/layout/list1"/>
    <dgm:cxn modelId="{B02FA1A1-B9FB-4DB7-BCAF-26F303BB592F}" type="presParOf" srcId="{DEDBFE75-5D7A-40DE-B555-D52781CB4F64}" destId="{BDAF8D42-84B2-4096-85E0-6881F38766BC}" srcOrd="3" destOrd="0" presId="urn:microsoft.com/office/officeart/2005/8/layout/list1"/>
    <dgm:cxn modelId="{8A41398B-FDD1-4E54-BC33-4B31BFAD061E}" type="presParOf" srcId="{DEDBFE75-5D7A-40DE-B555-D52781CB4F64}" destId="{23976568-96F3-48BD-86A6-4423AD6EA7AD}" srcOrd="4" destOrd="0" presId="urn:microsoft.com/office/officeart/2005/8/layout/list1"/>
    <dgm:cxn modelId="{2B8DC8F9-4CAC-4603-A639-1E542232516D}" type="presParOf" srcId="{23976568-96F3-48BD-86A6-4423AD6EA7AD}" destId="{F58E78FC-4A3F-4ED6-B14F-867AF401ED42}" srcOrd="0" destOrd="0" presId="urn:microsoft.com/office/officeart/2005/8/layout/list1"/>
    <dgm:cxn modelId="{04E62EB7-F803-45A0-8D0A-DCB964F369FE}" type="presParOf" srcId="{23976568-96F3-48BD-86A6-4423AD6EA7AD}" destId="{50B63390-5461-460F-9313-4D23BC62F683}" srcOrd="1" destOrd="0" presId="urn:microsoft.com/office/officeart/2005/8/layout/list1"/>
    <dgm:cxn modelId="{B5B3B103-2926-4B9B-A78F-6A92F2C320C7}" type="presParOf" srcId="{DEDBFE75-5D7A-40DE-B555-D52781CB4F64}" destId="{A09E4905-7DED-45F0-8D2B-24C0FF79EBCA}" srcOrd="5" destOrd="0" presId="urn:microsoft.com/office/officeart/2005/8/layout/list1"/>
    <dgm:cxn modelId="{0074D126-410F-4D52-9B51-38A04785B43A}" type="presParOf" srcId="{DEDBFE75-5D7A-40DE-B555-D52781CB4F64}" destId="{D205A212-C442-4EA5-BA9F-FA672ACAD912}" srcOrd="6" destOrd="0" presId="urn:microsoft.com/office/officeart/2005/8/layout/list1"/>
    <dgm:cxn modelId="{0B4CAB6E-BC05-44D7-9F53-BBAD54ECC5A8}" type="presParOf" srcId="{DEDBFE75-5D7A-40DE-B555-D52781CB4F64}" destId="{396197BD-E4A8-429D-A43B-F86B2F2746E2}" srcOrd="7" destOrd="0" presId="urn:microsoft.com/office/officeart/2005/8/layout/list1"/>
    <dgm:cxn modelId="{213F6B89-11FF-44EF-93A3-27913713863D}" type="presParOf" srcId="{DEDBFE75-5D7A-40DE-B555-D52781CB4F64}" destId="{7B868963-BF60-4E86-86D8-A3E02DFE4BC9}" srcOrd="8" destOrd="0" presId="urn:microsoft.com/office/officeart/2005/8/layout/list1"/>
    <dgm:cxn modelId="{DF8D7B77-7588-436A-A010-15BB586FEEA2}" type="presParOf" srcId="{7B868963-BF60-4E86-86D8-A3E02DFE4BC9}" destId="{FD692BDA-4052-4053-8F0B-A613BD80F081}" srcOrd="0" destOrd="0" presId="urn:microsoft.com/office/officeart/2005/8/layout/list1"/>
    <dgm:cxn modelId="{98F0C432-35F3-4546-B713-34B8F62F0DE3}" type="presParOf" srcId="{7B868963-BF60-4E86-86D8-A3E02DFE4BC9}" destId="{7CE2CF4A-89E7-4AE8-BEDB-317C3086F63C}" srcOrd="1" destOrd="0" presId="urn:microsoft.com/office/officeart/2005/8/layout/list1"/>
    <dgm:cxn modelId="{FE064C48-2813-4554-8B64-7C1A6E420580}" type="presParOf" srcId="{DEDBFE75-5D7A-40DE-B555-D52781CB4F64}" destId="{77186C3D-FFEE-4434-9B40-F957949D3011}" srcOrd="9" destOrd="0" presId="urn:microsoft.com/office/officeart/2005/8/layout/list1"/>
    <dgm:cxn modelId="{C74914EA-0BE5-48D8-9F54-9B3A5A262FAC}" type="presParOf" srcId="{DEDBFE75-5D7A-40DE-B555-D52781CB4F64}" destId="{E145EF05-B44B-4729-AE86-CE2ED73268C2}" srcOrd="10" destOrd="0" presId="urn:microsoft.com/office/officeart/2005/8/layout/list1"/>
    <dgm:cxn modelId="{3BBE7447-63FD-42E4-B64F-B941725879B9}" type="presParOf" srcId="{DEDBFE75-5D7A-40DE-B555-D52781CB4F64}" destId="{80CAC1DC-EAC8-4B1E-9F6C-BFA1070E23BF}" srcOrd="11" destOrd="0" presId="urn:microsoft.com/office/officeart/2005/8/layout/list1"/>
    <dgm:cxn modelId="{174FCCAE-579A-46A6-ADB4-B4CF8295B4D9}" type="presParOf" srcId="{DEDBFE75-5D7A-40DE-B555-D52781CB4F64}" destId="{73C7F96F-A05C-466F-9864-6CD846C6475B}" srcOrd="12" destOrd="0" presId="urn:microsoft.com/office/officeart/2005/8/layout/list1"/>
    <dgm:cxn modelId="{DC1374E6-0200-46E9-A537-E4E72E638D0B}" type="presParOf" srcId="{73C7F96F-A05C-466F-9864-6CD846C6475B}" destId="{83011183-B51E-4EA0-9DFF-CA5B7207F5E6}" srcOrd="0" destOrd="0" presId="urn:microsoft.com/office/officeart/2005/8/layout/list1"/>
    <dgm:cxn modelId="{E227B058-69C8-4D3A-9528-24328D919AC5}" type="presParOf" srcId="{73C7F96F-A05C-466F-9864-6CD846C6475B}" destId="{784C87CB-467B-4934-AFF5-2EC01EA540B5}" srcOrd="1" destOrd="0" presId="urn:microsoft.com/office/officeart/2005/8/layout/list1"/>
    <dgm:cxn modelId="{43426106-4225-4D69-BCF0-365E34ADE51A}" type="presParOf" srcId="{DEDBFE75-5D7A-40DE-B555-D52781CB4F64}" destId="{E42E0D8E-D7CB-496A-AFD5-425A574C3E65}" srcOrd="13" destOrd="0" presId="urn:microsoft.com/office/officeart/2005/8/layout/list1"/>
    <dgm:cxn modelId="{8DB648E0-7C59-4759-9F1C-23029E034BFC}" type="presParOf" srcId="{DEDBFE75-5D7A-40DE-B555-D52781CB4F64}" destId="{FB88928A-3AA3-4F38-9C9D-BCDFE504EFE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8BEB99A-9436-401F-BC95-28E9FBA1E4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2027178-C64F-4898-8475-2AE3F8613296}">
      <dgm:prSet phldrT="[Text]" custT="1"/>
      <dgm:spPr>
        <a:solidFill>
          <a:schemeClr val="accent1"/>
        </a:solidFill>
      </dgm:spPr>
      <dgm:t>
        <a:bodyPr/>
        <a:lstStyle/>
        <a:p>
          <a:r>
            <a:rPr lang="en-US" sz="1400" i="0" dirty="0">
              <a:solidFill>
                <a:schemeClr val="bg1"/>
              </a:solidFill>
            </a:rPr>
            <a:t>Perception: TV advertisers don’t need to be on both the network and its website</a:t>
          </a:r>
        </a:p>
      </dgm:t>
    </dgm:pt>
    <dgm:pt modelId="{CA58A753-76B3-4158-A7D3-7E48E428CD48}" type="parTrans" cxnId="{D5FDEC47-30C1-4A59-8677-9F9E0C2031A0}">
      <dgm:prSet/>
      <dgm:spPr/>
      <dgm:t>
        <a:bodyPr/>
        <a:lstStyle/>
        <a:p>
          <a:endParaRPr lang="en-US" sz="1200" i="0">
            <a:solidFill>
              <a:schemeClr val="tx1"/>
            </a:solidFill>
          </a:endParaRPr>
        </a:p>
      </dgm:t>
    </dgm:pt>
    <dgm:pt modelId="{968D8BFA-BC3F-4D33-828A-848C230B832F}" type="sibTrans" cxnId="{D5FDEC47-30C1-4A59-8677-9F9E0C2031A0}">
      <dgm:prSet/>
      <dgm:spPr/>
      <dgm:t>
        <a:bodyPr/>
        <a:lstStyle/>
        <a:p>
          <a:endParaRPr lang="en-US" sz="1200" i="0">
            <a:solidFill>
              <a:schemeClr val="tx1"/>
            </a:solidFill>
          </a:endParaRPr>
        </a:p>
      </dgm:t>
    </dgm:pt>
    <dgm:pt modelId="{7B3164A9-8279-4D93-87F9-EA152C9EDBB0}">
      <dgm:prSet phldrT="[Text]" custT="1"/>
      <dgm:spPr>
        <a:solidFill>
          <a:schemeClr val="accent1"/>
        </a:solidFill>
      </dgm:spPr>
      <dgm:t>
        <a:bodyPr/>
        <a:lstStyle/>
        <a:p>
          <a:r>
            <a:rPr lang="en-US" sz="1400" i="0" dirty="0">
              <a:solidFill>
                <a:schemeClr val="bg1"/>
              </a:solidFill>
            </a:rPr>
            <a:t>Perception: </a:t>
          </a:r>
          <a:r>
            <a:rPr kumimoji="0" lang="en-US" sz="1400" i="0" u="none" strike="noStrike" cap="none" spc="0" normalizeH="0" baseline="0" noProof="0" dirty="0">
              <a:ln>
                <a:noFill/>
              </a:ln>
              <a:solidFill>
                <a:schemeClr val="bg1"/>
              </a:solidFill>
              <a:effectLst/>
              <a:uLnTx/>
              <a:uFillTx/>
              <a:latin typeface="Trebuchet MS"/>
              <a:ea typeface="+mn-ea"/>
              <a:cs typeface="+mn-cs"/>
            </a:rPr>
            <a:t>TV is too upper funnel and has limited ability to make a sales impact or drive consumers online</a:t>
          </a:r>
          <a:endParaRPr lang="en-US" sz="1400" i="0" dirty="0">
            <a:solidFill>
              <a:schemeClr val="bg1"/>
            </a:solidFill>
          </a:endParaRPr>
        </a:p>
      </dgm:t>
    </dgm:pt>
    <dgm:pt modelId="{0080B033-6456-47EF-8541-B22C5DB7988D}" type="parTrans" cxnId="{B8432F40-FC58-452D-B95F-3E1206F21971}">
      <dgm:prSet/>
      <dgm:spPr/>
      <dgm:t>
        <a:bodyPr/>
        <a:lstStyle/>
        <a:p>
          <a:endParaRPr lang="en-US" sz="1200" i="0">
            <a:solidFill>
              <a:schemeClr val="tx1"/>
            </a:solidFill>
          </a:endParaRPr>
        </a:p>
      </dgm:t>
    </dgm:pt>
    <dgm:pt modelId="{A6336C98-C771-4746-B55A-90F328CA1133}" type="sibTrans" cxnId="{B8432F40-FC58-452D-B95F-3E1206F21971}">
      <dgm:prSet/>
      <dgm:spPr/>
      <dgm:t>
        <a:bodyPr/>
        <a:lstStyle/>
        <a:p>
          <a:endParaRPr lang="en-US" sz="1200" i="0">
            <a:solidFill>
              <a:schemeClr val="tx1"/>
            </a:solidFill>
          </a:endParaRPr>
        </a:p>
      </dgm:t>
    </dgm:pt>
    <dgm:pt modelId="{6313B991-9246-49E0-AEA5-3C1E492A4388}">
      <dgm:prSet custT="1"/>
      <dgm:spPr>
        <a:ln>
          <a:solidFill>
            <a:srgbClr val="00AF75"/>
          </a:solidFill>
        </a:ln>
      </dgm:spPr>
      <dgm:t>
        <a:bodyPr/>
        <a:lstStyle/>
        <a:p>
          <a:pPr>
            <a:buClr>
              <a:srgbClr val="00AF75"/>
            </a:buClr>
            <a:buFont typeface="Wingdings" panose="05000000000000000000" pitchFamily="2" charset="2"/>
            <a:buChar char="ü"/>
          </a:pPr>
          <a:r>
            <a:rPr lang="en-US" sz="1400" b="1" i="0" dirty="0"/>
            <a:t>Across a variety of genres, TV brand websites rank in the top 5 for time spent</a:t>
          </a:r>
          <a:endParaRPr lang="en-US" sz="1400" b="1" i="0" dirty="0">
            <a:solidFill>
              <a:schemeClr val="tx1"/>
            </a:solidFill>
          </a:endParaRPr>
        </a:p>
      </dgm:t>
    </dgm:pt>
    <dgm:pt modelId="{971ED502-DD3D-401B-9CAA-2C5AA61F9A15}" type="parTrans" cxnId="{BECA78F3-1B28-4F8A-A1F8-FD0C218BDDA9}">
      <dgm:prSet/>
      <dgm:spPr/>
      <dgm:t>
        <a:bodyPr/>
        <a:lstStyle/>
        <a:p>
          <a:endParaRPr lang="en-US" i="0">
            <a:solidFill>
              <a:schemeClr val="tx1"/>
            </a:solidFill>
          </a:endParaRPr>
        </a:p>
      </dgm:t>
    </dgm:pt>
    <dgm:pt modelId="{F9B1A58B-3B82-48F0-A60B-2A79C8832DA7}" type="sibTrans" cxnId="{BECA78F3-1B28-4F8A-A1F8-FD0C218BDDA9}">
      <dgm:prSet/>
      <dgm:spPr/>
      <dgm:t>
        <a:bodyPr/>
        <a:lstStyle/>
        <a:p>
          <a:endParaRPr lang="en-US" i="0">
            <a:solidFill>
              <a:schemeClr val="tx1"/>
            </a:solidFill>
          </a:endParaRPr>
        </a:p>
      </dgm:t>
    </dgm:pt>
    <dgm:pt modelId="{CD5E2C06-2265-4FDD-B2DE-383896FB9127}">
      <dgm:prSet custT="1"/>
      <dgm:spPr>
        <a:ln>
          <a:solidFill>
            <a:srgbClr val="00AF75"/>
          </a:solidFill>
        </a:ln>
      </dgm:spPr>
      <dgm:t>
        <a:bodyPr/>
        <a:lstStyle/>
        <a:p>
          <a:pPr>
            <a:buClr>
              <a:srgbClr val="00AF75"/>
            </a:buClr>
            <a:buFont typeface="Wingdings" panose="05000000000000000000" pitchFamily="2" charset="2"/>
            <a:buChar char="ü"/>
          </a:pPr>
          <a:r>
            <a:rPr lang="en-US" sz="1400" i="0" dirty="0">
              <a:solidFill>
                <a:schemeClr val="tx1"/>
              </a:solidFill>
            </a:rPr>
            <a:t> </a:t>
          </a:r>
          <a:r>
            <a:rPr lang="en-US" sz="1400" b="1" i="0" dirty="0"/>
            <a:t>88% of pure-play Internet brands saw a direct correlation between TV spend and site visits</a:t>
          </a:r>
          <a:endParaRPr lang="en-US" sz="1400" b="1" i="0" dirty="0">
            <a:solidFill>
              <a:schemeClr val="tx1"/>
            </a:solidFill>
          </a:endParaRPr>
        </a:p>
      </dgm:t>
    </dgm:pt>
    <dgm:pt modelId="{6E39C643-F080-4DBD-8C86-06040F721859}" type="parTrans" cxnId="{98428FF8-A53E-4FBA-BE3D-1F7825612A8E}">
      <dgm:prSet/>
      <dgm:spPr/>
      <dgm:t>
        <a:bodyPr/>
        <a:lstStyle/>
        <a:p>
          <a:endParaRPr lang="en-US" i="0">
            <a:solidFill>
              <a:schemeClr val="tx1"/>
            </a:solidFill>
          </a:endParaRPr>
        </a:p>
      </dgm:t>
    </dgm:pt>
    <dgm:pt modelId="{19B7686B-AC48-4F7F-B069-25B81FC201C1}" type="sibTrans" cxnId="{98428FF8-A53E-4FBA-BE3D-1F7825612A8E}">
      <dgm:prSet/>
      <dgm:spPr/>
      <dgm:t>
        <a:bodyPr/>
        <a:lstStyle/>
        <a:p>
          <a:endParaRPr lang="en-US" i="0">
            <a:solidFill>
              <a:schemeClr val="tx1"/>
            </a:solidFill>
          </a:endParaRPr>
        </a:p>
      </dgm:t>
    </dgm:pt>
    <dgm:pt modelId="{F1E4F037-7DEC-464B-BE76-93A09C86C483}">
      <dgm:prSet phldrT="[Text]" custT="1"/>
      <dgm:spPr>
        <a:solidFill>
          <a:schemeClr val="accent1"/>
        </a:solidFill>
      </dgm:spPr>
      <dgm:t>
        <a:bodyPr/>
        <a:lstStyle/>
        <a:p>
          <a:r>
            <a:rPr lang="en-US" sz="1400" i="0" dirty="0">
              <a:solidFill>
                <a:schemeClr val="bg1"/>
              </a:solidFill>
            </a:rPr>
            <a:t>Perception: Bigger brands don’t need TV and smaller brands can’t benefit from it</a:t>
          </a:r>
        </a:p>
      </dgm:t>
    </dgm:pt>
    <dgm:pt modelId="{0F268C8F-F231-47CD-8E89-4604F96AF343}" type="parTrans" cxnId="{990A268B-27E7-4128-A66D-0F24259B6179}">
      <dgm:prSet/>
      <dgm:spPr/>
      <dgm:t>
        <a:bodyPr/>
        <a:lstStyle/>
        <a:p>
          <a:endParaRPr lang="en-US" i="0">
            <a:solidFill>
              <a:schemeClr val="tx1"/>
            </a:solidFill>
          </a:endParaRPr>
        </a:p>
      </dgm:t>
    </dgm:pt>
    <dgm:pt modelId="{518D1641-34FC-402D-A162-DAC76DC85874}" type="sibTrans" cxnId="{990A268B-27E7-4128-A66D-0F24259B6179}">
      <dgm:prSet/>
      <dgm:spPr/>
      <dgm:t>
        <a:bodyPr/>
        <a:lstStyle/>
        <a:p>
          <a:endParaRPr lang="en-US" i="0">
            <a:solidFill>
              <a:schemeClr val="tx1"/>
            </a:solidFill>
          </a:endParaRPr>
        </a:p>
      </dgm:t>
    </dgm:pt>
    <dgm:pt modelId="{85D878D0-3A13-481C-B310-D6D7C2395E04}">
      <dgm:prSet custT="1"/>
      <dgm:spPr>
        <a:ln>
          <a:solidFill>
            <a:srgbClr val="00AF75"/>
          </a:solidFill>
        </a:ln>
      </dgm:spPr>
      <dgm:t>
        <a:bodyPr/>
        <a:lstStyle/>
        <a:p>
          <a:pPr>
            <a:buClr>
              <a:srgbClr val="00AF75"/>
            </a:buClr>
            <a:buFont typeface="Wingdings" panose="05000000000000000000" pitchFamily="2" charset="2"/>
            <a:buChar char="ü"/>
          </a:pPr>
          <a:r>
            <a:rPr lang="en-US" sz="1800" i="0" dirty="0">
              <a:solidFill>
                <a:schemeClr val="tx1"/>
              </a:solidFill>
            </a:rPr>
            <a:t> </a:t>
          </a:r>
          <a:r>
            <a:rPr lang="en-US" sz="1400" b="1" i="0" dirty="0"/>
            <a:t>TV drives double-digit increases in web traffic for niche brands like </a:t>
          </a:r>
          <a:r>
            <a:rPr lang="en-US" sz="1400" b="1" i="0" dirty="0" err="1"/>
            <a:t>Birchbox</a:t>
          </a:r>
          <a:r>
            <a:rPr lang="en-US" sz="1400" b="1" i="0" dirty="0"/>
            <a:t>, to larger, more established brands like GM</a:t>
          </a:r>
          <a:endParaRPr lang="en-US" sz="1800" b="1" i="0" dirty="0">
            <a:solidFill>
              <a:schemeClr val="tx1"/>
            </a:solidFill>
          </a:endParaRPr>
        </a:p>
      </dgm:t>
    </dgm:pt>
    <dgm:pt modelId="{6E9F3FC6-0824-4416-B9CB-3D7F02214BD8}" type="parTrans" cxnId="{842B8EB4-C508-48F5-910A-68EB9B3559E3}">
      <dgm:prSet/>
      <dgm:spPr/>
      <dgm:t>
        <a:bodyPr/>
        <a:lstStyle/>
        <a:p>
          <a:endParaRPr lang="en-US" i="0">
            <a:solidFill>
              <a:schemeClr val="tx1"/>
            </a:solidFill>
          </a:endParaRPr>
        </a:p>
      </dgm:t>
    </dgm:pt>
    <dgm:pt modelId="{F785B01C-0D99-49AC-8702-21360365E00A}" type="sibTrans" cxnId="{842B8EB4-C508-48F5-910A-68EB9B3559E3}">
      <dgm:prSet/>
      <dgm:spPr/>
      <dgm:t>
        <a:bodyPr/>
        <a:lstStyle/>
        <a:p>
          <a:endParaRPr lang="en-US" i="0">
            <a:solidFill>
              <a:schemeClr val="tx1"/>
            </a:solidFill>
          </a:endParaRPr>
        </a:p>
      </dgm:t>
    </dgm:pt>
    <dgm:pt modelId="{DEDBFE75-5D7A-40DE-B555-D52781CB4F64}" type="pres">
      <dgm:prSet presAssocID="{A8BEB99A-9436-401F-BC95-28E9FBA1E46F}" presName="linear" presStyleCnt="0">
        <dgm:presLayoutVars>
          <dgm:dir/>
          <dgm:animLvl val="lvl"/>
          <dgm:resizeHandles val="exact"/>
        </dgm:presLayoutVars>
      </dgm:prSet>
      <dgm:spPr/>
    </dgm:pt>
    <dgm:pt modelId="{23976568-96F3-48BD-86A6-4423AD6EA7AD}" type="pres">
      <dgm:prSet presAssocID="{D2027178-C64F-4898-8475-2AE3F8613296}" presName="parentLin" presStyleCnt="0"/>
      <dgm:spPr/>
    </dgm:pt>
    <dgm:pt modelId="{F58E78FC-4A3F-4ED6-B14F-867AF401ED42}" type="pres">
      <dgm:prSet presAssocID="{D2027178-C64F-4898-8475-2AE3F8613296}" presName="parentLeftMargin" presStyleLbl="node1" presStyleIdx="0" presStyleCnt="3"/>
      <dgm:spPr/>
    </dgm:pt>
    <dgm:pt modelId="{50B63390-5461-460F-9313-4D23BC62F683}" type="pres">
      <dgm:prSet presAssocID="{D2027178-C64F-4898-8475-2AE3F8613296}" presName="parentText" presStyleLbl="node1" presStyleIdx="0" presStyleCnt="3" custScaleY="66658">
        <dgm:presLayoutVars>
          <dgm:chMax val="0"/>
          <dgm:bulletEnabled val="1"/>
        </dgm:presLayoutVars>
      </dgm:prSet>
      <dgm:spPr/>
    </dgm:pt>
    <dgm:pt modelId="{A09E4905-7DED-45F0-8D2B-24C0FF79EBCA}" type="pres">
      <dgm:prSet presAssocID="{D2027178-C64F-4898-8475-2AE3F8613296}" presName="negativeSpace" presStyleCnt="0"/>
      <dgm:spPr/>
    </dgm:pt>
    <dgm:pt modelId="{D205A212-C442-4EA5-BA9F-FA672ACAD912}" type="pres">
      <dgm:prSet presAssocID="{D2027178-C64F-4898-8475-2AE3F8613296}" presName="childText" presStyleLbl="conFgAcc1" presStyleIdx="0" presStyleCnt="3">
        <dgm:presLayoutVars>
          <dgm:bulletEnabled val="1"/>
        </dgm:presLayoutVars>
      </dgm:prSet>
      <dgm:spPr/>
    </dgm:pt>
    <dgm:pt modelId="{396197BD-E4A8-429D-A43B-F86B2F2746E2}" type="pres">
      <dgm:prSet presAssocID="{968D8BFA-BC3F-4D33-828A-848C230B832F}" presName="spaceBetweenRectangles" presStyleCnt="0"/>
      <dgm:spPr/>
    </dgm:pt>
    <dgm:pt modelId="{7B868963-BF60-4E86-86D8-A3E02DFE4BC9}" type="pres">
      <dgm:prSet presAssocID="{7B3164A9-8279-4D93-87F9-EA152C9EDBB0}" presName="parentLin" presStyleCnt="0"/>
      <dgm:spPr/>
    </dgm:pt>
    <dgm:pt modelId="{FD692BDA-4052-4053-8F0B-A613BD80F081}" type="pres">
      <dgm:prSet presAssocID="{7B3164A9-8279-4D93-87F9-EA152C9EDBB0}" presName="parentLeftMargin" presStyleLbl="node1" presStyleIdx="0" presStyleCnt="3"/>
      <dgm:spPr/>
    </dgm:pt>
    <dgm:pt modelId="{7CE2CF4A-89E7-4AE8-BEDB-317C3086F63C}" type="pres">
      <dgm:prSet presAssocID="{7B3164A9-8279-4D93-87F9-EA152C9EDBB0}" presName="parentText" presStyleLbl="node1" presStyleIdx="1" presStyleCnt="3" custScaleY="66658">
        <dgm:presLayoutVars>
          <dgm:chMax val="0"/>
          <dgm:bulletEnabled val="1"/>
        </dgm:presLayoutVars>
      </dgm:prSet>
      <dgm:spPr/>
    </dgm:pt>
    <dgm:pt modelId="{77186C3D-FFEE-4434-9B40-F957949D3011}" type="pres">
      <dgm:prSet presAssocID="{7B3164A9-8279-4D93-87F9-EA152C9EDBB0}" presName="negativeSpace" presStyleCnt="0"/>
      <dgm:spPr/>
    </dgm:pt>
    <dgm:pt modelId="{E145EF05-B44B-4729-AE86-CE2ED73268C2}" type="pres">
      <dgm:prSet presAssocID="{7B3164A9-8279-4D93-87F9-EA152C9EDBB0}" presName="childText" presStyleLbl="conFgAcc1" presStyleIdx="1" presStyleCnt="3">
        <dgm:presLayoutVars>
          <dgm:bulletEnabled val="1"/>
        </dgm:presLayoutVars>
      </dgm:prSet>
      <dgm:spPr/>
    </dgm:pt>
    <dgm:pt modelId="{DAFD2FFE-3288-4026-A71F-182AF6CDF9F6}" type="pres">
      <dgm:prSet presAssocID="{A6336C98-C771-4746-B55A-90F328CA1133}" presName="spaceBetweenRectangles" presStyleCnt="0"/>
      <dgm:spPr/>
    </dgm:pt>
    <dgm:pt modelId="{E22C5354-3BE7-481A-8293-8C2F71DD9137}" type="pres">
      <dgm:prSet presAssocID="{F1E4F037-7DEC-464B-BE76-93A09C86C483}" presName="parentLin" presStyleCnt="0"/>
      <dgm:spPr/>
    </dgm:pt>
    <dgm:pt modelId="{67DE63BC-C56D-4305-87EF-C9168436A7D4}" type="pres">
      <dgm:prSet presAssocID="{F1E4F037-7DEC-464B-BE76-93A09C86C483}" presName="parentLeftMargin" presStyleLbl="node1" presStyleIdx="1" presStyleCnt="3"/>
      <dgm:spPr/>
    </dgm:pt>
    <dgm:pt modelId="{992D6DF4-1C9D-40CA-A883-F8119C104ECF}" type="pres">
      <dgm:prSet presAssocID="{F1E4F037-7DEC-464B-BE76-93A09C86C483}" presName="parentText" presStyleLbl="node1" presStyleIdx="2" presStyleCnt="3" custScaleY="66658">
        <dgm:presLayoutVars>
          <dgm:chMax val="0"/>
          <dgm:bulletEnabled val="1"/>
        </dgm:presLayoutVars>
      </dgm:prSet>
      <dgm:spPr/>
    </dgm:pt>
    <dgm:pt modelId="{E0083BBE-3538-4109-A9F1-93E0B7CB349B}" type="pres">
      <dgm:prSet presAssocID="{F1E4F037-7DEC-464B-BE76-93A09C86C483}" presName="negativeSpace" presStyleCnt="0"/>
      <dgm:spPr/>
    </dgm:pt>
    <dgm:pt modelId="{CD55CB34-BCEA-461C-9099-FCE2FCF1004A}" type="pres">
      <dgm:prSet presAssocID="{F1E4F037-7DEC-464B-BE76-93A09C86C483}" presName="childText" presStyleLbl="conFgAcc1" presStyleIdx="2" presStyleCnt="3">
        <dgm:presLayoutVars>
          <dgm:bulletEnabled val="1"/>
        </dgm:presLayoutVars>
      </dgm:prSet>
      <dgm:spPr/>
    </dgm:pt>
  </dgm:ptLst>
  <dgm:cxnLst>
    <dgm:cxn modelId="{060D2607-91BA-48FF-891F-3AF842DBE733}" type="presOf" srcId="{CD5E2C06-2265-4FDD-B2DE-383896FB9127}" destId="{E145EF05-B44B-4729-AE86-CE2ED73268C2}" srcOrd="0" destOrd="0" presId="urn:microsoft.com/office/officeart/2005/8/layout/list1"/>
    <dgm:cxn modelId="{2352D03F-2AD6-447D-9D9A-35F78ABA591F}" type="presOf" srcId="{7B3164A9-8279-4D93-87F9-EA152C9EDBB0}" destId="{7CE2CF4A-89E7-4AE8-BEDB-317C3086F63C}" srcOrd="1" destOrd="0" presId="urn:microsoft.com/office/officeart/2005/8/layout/list1"/>
    <dgm:cxn modelId="{B8432F40-FC58-452D-B95F-3E1206F21971}" srcId="{A8BEB99A-9436-401F-BC95-28E9FBA1E46F}" destId="{7B3164A9-8279-4D93-87F9-EA152C9EDBB0}" srcOrd="1" destOrd="0" parTransId="{0080B033-6456-47EF-8541-B22C5DB7988D}" sibTransId="{A6336C98-C771-4746-B55A-90F328CA1133}"/>
    <dgm:cxn modelId="{DF93745B-4192-401E-B963-CA790FB53E99}" type="presOf" srcId="{F1E4F037-7DEC-464B-BE76-93A09C86C483}" destId="{992D6DF4-1C9D-40CA-A883-F8119C104ECF}" srcOrd="1" destOrd="0" presId="urn:microsoft.com/office/officeart/2005/8/layout/list1"/>
    <dgm:cxn modelId="{CF0DEC46-9664-4007-AC31-A0C295B78E1A}" type="presOf" srcId="{6313B991-9246-49E0-AEA5-3C1E492A4388}" destId="{D205A212-C442-4EA5-BA9F-FA672ACAD912}" srcOrd="0" destOrd="0" presId="urn:microsoft.com/office/officeart/2005/8/layout/list1"/>
    <dgm:cxn modelId="{D5FDEC47-30C1-4A59-8677-9F9E0C2031A0}" srcId="{A8BEB99A-9436-401F-BC95-28E9FBA1E46F}" destId="{D2027178-C64F-4898-8475-2AE3F8613296}" srcOrd="0" destOrd="0" parTransId="{CA58A753-76B3-4158-A7D3-7E48E428CD48}" sibTransId="{968D8BFA-BC3F-4D33-828A-848C230B832F}"/>
    <dgm:cxn modelId="{43770A73-E815-4B58-9836-C1D58B5BEDF9}" type="presOf" srcId="{7B3164A9-8279-4D93-87F9-EA152C9EDBB0}" destId="{FD692BDA-4052-4053-8F0B-A613BD80F081}" srcOrd="0" destOrd="0" presId="urn:microsoft.com/office/officeart/2005/8/layout/list1"/>
    <dgm:cxn modelId="{1507EC7A-FFEE-40A5-AE91-B6C11197CE65}" type="presOf" srcId="{85D878D0-3A13-481C-B310-D6D7C2395E04}" destId="{CD55CB34-BCEA-461C-9099-FCE2FCF1004A}" srcOrd="0" destOrd="0" presId="urn:microsoft.com/office/officeart/2005/8/layout/list1"/>
    <dgm:cxn modelId="{F7BC3A80-4417-4D42-A12E-16A2CFAD773A}" type="presOf" srcId="{D2027178-C64F-4898-8475-2AE3F8613296}" destId="{50B63390-5461-460F-9313-4D23BC62F683}" srcOrd="1" destOrd="0" presId="urn:microsoft.com/office/officeart/2005/8/layout/list1"/>
    <dgm:cxn modelId="{990A268B-27E7-4128-A66D-0F24259B6179}" srcId="{A8BEB99A-9436-401F-BC95-28E9FBA1E46F}" destId="{F1E4F037-7DEC-464B-BE76-93A09C86C483}" srcOrd="2" destOrd="0" parTransId="{0F268C8F-F231-47CD-8E89-4604F96AF343}" sibTransId="{518D1641-34FC-402D-A162-DAC76DC85874}"/>
    <dgm:cxn modelId="{A5B6D0B0-ACB5-4846-BF76-7C50D3407426}" type="presOf" srcId="{D2027178-C64F-4898-8475-2AE3F8613296}" destId="{F58E78FC-4A3F-4ED6-B14F-867AF401ED42}" srcOrd="0" destOrd="0" presId="urn:microsoft.com/office/officeart/2005/8/layout/list1"/>
    <dgm:cxn modelId="{842B8EB4-C508-48F5-910A-68EB9B3559E3}" srcId="{F1E4F037-7DEC-464B-BE76-93A09C86C483}" destId="{85D878D0-3A13-481C-B310-D6D7C2395E04}" srcOrd="0" destOrd="0" parTransId="{6E9F3FC6-0824-4416-B9CB-3D7F02214BD8}" sibTransId="{F785B01C-0D99-49AC-8702-21360365E00A}"/>
    <dgm:cxn modelId="{688022C7-7253-4682-BA69-421FB25C7557}" type="presOf" srcId="{A8BEB99A-9436-401F-BC95-28E9FBA1E46F}" destId="{DEDBFE75-5D7A-40DE-B555-D52781CB4F64}" srcOrd="0" destOrd="0" presId="urn:microsoft.com/office/officeart/2005/8/layout/list1"/>
    <dgm:cxn modelId="{6AA2ACC9-9564-44E4-A1A9-F3EB80CBABC4}" type="presOf" srcId="{F1E4F037-7DEC-464B-BE76-93A09C86C483}" destId="{67DE63BC-C56D-4305-87EF-C9168436A7D4}" srcOrd="0" destOrd="0" presId="urn:microsoft.com/office/officeart/2005/8/layout/list1"/>
    <dgm:cxn modelId="{BECA78F3-1B28-4F8A-A1F8-FD0C218BDDA9}" srcId="{D2027178-C64F-4898-8475-2AE3F8613296}" destId="{6313B991-9246-49E0-AEA5-3C1E492A4388}" srcOrd="0" destOrd="0" parTransId="{971ED502-DD3D-401B-9CAA-2C5AA61F9A15}" sibTransId="{F9B1A58B-3B82-48F0-A60B-2A79C8832DA7}"/>
    <dgm:cxn modelId="{98428FF8-A53E-4FBA-BE3D-1F7825612A8E}" srcId="{7B3164A9-8279-4D93-87F9-EA152C9EDBB0}" destId="{CD5E2C06-2265-4FDD-B2DE-383896FB9127}" srcOrd="0" destOrd="0" parTransId="{6E39C643-F080-4DBD-8C86-06040F721859}" sibTransId="{19B7686B-AC48-4F7F-B069-25B81FC201C1}"/>
    <dgm:cxn modelId="{8A41398B-FDD1-4E54-BC33-4B31BFAD061E}" type="presParOf" srcId="{DEDBFE75-5D7A-40DE-B555-D52781CB4F64}" destId="{23976568-96F3-48BD-86A6-4423AD6EA7AD}" srcOrd="0" destOrd="0" presId="urn:microsoft.com/office/officeart/2005/8/layout/list1"/>
    <dgm:cxn modelId="{2B8DC8F9-4CAC-4603-A639-1E542232516D}" type="presParOf" srcId="{23976568-96F3-48BD-86A6-4423AD6EA7AD}" destId="{F58E78FC-4A3F-4ED6-B14F-867AF401ED42}" srcOrd="0" destOrd="0" presId="urn:microsoft.com/office/officeart/2005/8/layout/list1"/>
    <dgm:cxn modelId="{04E62EB7-F803-45A0-8D0A-DCB964F369FE}" type="presParOf" srcId="{23976568-96F3-48BD-86A6-4423AD6EA7AD}" destId="{50B63390-5461-460F-9313-4D23BC62F683}" srcOrd="1" destOrd="0" presId="urn:microsoft.com/office/officeart/2005/8/layout/list1"/>
    <dgm:cxn modelId="{B5B3B103-2926-4B9B-A78F-6A92F2C320C7}" type="presParOf" srcId="{DEDBFE75-5D7A-40DE-B555-D52781CB4F64}" destId="{A09E4905-7DED-45F0-8D2B-24C0FF79EBCA}" srcOrd="1" destOrd="0" presId="urn:microsoft.com/office/officeart/2005/8/layout/list1"/>
    <dgm:cxn modelId="{0074D126-410F-4D52-9B51-38A04785B43A}" type="presParOf" srcId="{DEDBFE75-5D7A-40DE-B555-D52781CB4F64}" destId="{D205A212-C442-4EA5-BA9F-FA672ACAD912}" srcOrd="2" destOrd="0" presId="urn:microsoft.com/office/officeart/2005/8/layout/list1"/>
    <dgm:cxn modelId="{0B4CAB6E-BC05-44D7-9F53-BBAD54ECC5A8}" type="presParOf" srcId="{DEDBFE75-5D7A-40DE-B555-D52781CB4F64}" destId="{396197BD-E4A8-429D-A43B-F86B2F2746E2}" srcOrd="3" destOrd="0" presId="urn:microsoft.com/office/officeart/2005/8/layout/list1"/>
    <dgm:cxn modelId="{213F6B89-11FF-44EF-93A3-27913713863D}" type="presParOf" srcId="{DEDBFE75-5D7A-40DE-B555-D52781CB4F64}" destId="{7B868963-BF60-4E86-86D8-A3E02DFE4BC9}" srcOrd="4" destOrd="0" presId="urn:microsoft.com/office/officeart/2005/8/layout/list1"/>
    <dgm:cxn modelId="{DF8D7B77-7588-436A-A010-15BB586FEEA2}" type="presParOf" srcId="{7B868963-BF60-4E86-86D8-A3E02DFE4BC9}" destId="{FD692BDA-4052-4053-8F0B-A613BD80F081}" srcOrd="0" destOrd="0" presId="urn:microsoft.com/office/officeart/2005/8/layout/list1"/>
    <dgm:cxn modelId="{98F0C432-35F3-4546-B713-34B8F62F0DE3}" type="presParOf" srcId="{7B868963-BF60-4E86-86D8-A3E02DFE4BC9}" destId="{7CE2CF4A-89E7-4AE8-BEDB-317C3086F63C}" srcOrd="1" destOrd="0" presId="urn:microsoft.com/office/officeart/2005/8/layout/list1"/>
    <dgm:cxn modelId="{FE064C48-2813-4554-8B64-7C1A6E420580}" type="presParOf" srcId="{DEDBFE75-5D7A-40DE-B555-D52781CB4F64}" destId="{77186C3D-FFEE-4434-9B40-F957949D3011}" srcOrd="5" destOrd="0" presId="urn:microsoft.com/office/officeart/2005/8/layout/list1"/>
    <dgm:cxn modelId="{C74914EA-0BE5-48D8-9F54-9B3A5A262FAC}" type="presParOf" srcId="{DEDBFE75-5D7A-40DE-B555-D52781CB4F64}" destId="{E145EF05-B44B-4729-AE86-CE2ED73268C2}" srcOrd="6" destOrd="0" presId="urn:microsoft.com/office/officeart/2005/8/layout/list1"/>
    <dgm:cxn modelId="{DA9EC3C0-68C8-4622-8B08-E8000CEB7CBE}" type="presParOf" srcId="{DEDBFE75-5D7A-40DE-B555-D52781CB4F64}" destId="{DAFD2FFE-3288-4026-A71F-182AF6CDF9F6}" srcOrd="7" destOrd="0" presId="urn:microsoft.com/office/officeart/2005/8/layout/list1"/>
    <dgm:cxn modelId="{7BFB3528-68C8-42F2-80BC-352BCEB7D951}" type="presParOf" srcId="{DEDBFE75-5D7A-40DE-B555-D52781CB4F64}" destId="{E22C5354-3BE7-481A-8293-8C2F71DD9137}" srcOrd="8" destOrd="0" presId="urn:microsoft.com/office/officeart/2005/8/layout/list1"/>
    <dgm:cxn modelId="{3520D365-9776-4BDF-AA4A-DC812798E691}" type="presParOf" srcId="{E22C5354-3BE7-481A-8293-8C2F71DD9137}" destId="{67DE63BC-C56D-4305-87EF-C9168436A7D4}" srcOrd="0" destOrd="0" presId="urn:microsoft.com/office/officeart/2005/8/layout/list1"/>
    <dgm:cxn modelId="{59B51815-50A3-4376-9954-2DD40CDA2A3A}" type="presParOf" srcId="{E22C5354-3BE7-481A-8293-8C2F71DD9137}" destId="{992D6DF4-1C9D-40CA-A883-F8119C104ECF}" srcOrd="1" destOrd="0" presId="urn:microsoft.com/office/officeart/2005/8/layout/list1"/>
    <dgm:cxn modelId="{D8FF67AA-6B6E-4FCE-B80D-7D5F6588B822}" type="presParOf" srcId="{DEDBFE75-5D7A-40DE-B555-D52781CB4F64}" destId="{E0083BBE-3538-4109-A9F1-93E0B7CB349B}" srcOrd="9" destOrd="0" presId="urn:microsoft.com/office/officeart/2005/8/layout/list1"/>
    <dgm:cxn modelId="{BE084CC2-2A64-49A1-8BEC-DB4614859232}" type="presParOf" srcId="{DEDBFE75-5D7A-40DE-B555-D52781CB4F64}" destId="{CD55CB34-BCEA-461C-9099-FCE2FCF1004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7D137-2343-4993-8DE9-9B69A38858C9}">
      <dsp:nvSpPr>
        <dsp:cNvPr id="0" name=""/>
        <dsp:cNvSpPr/>
      </dsp:nvSpPr>
      <dsp:spPr>
        <a:xfrm>
          <a:off x="0" y="0"/>
          <a:ext cx="7090179" cy="163363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135CB2-0662-4102-8DB9-457A78C962AC}">
      <dsp:nvSpPr>
        <dsp:cNvPr id="0" name=""/>
        <dsp:cNvSpPr/>
      </dsp:nvSpPr>
      <dsp:spPr>
        <a:xfrm>
          <a:off x="212705" y="217818"/>
          <a:ext cx="2082740" cy="1198000"/>
        </a:xfrm>
        <a:prstGeom prst="roundRect">
          <a:avLst>
            <a:gd name="adj" fmla="val 10000"/>
          </a:avLst>
        </a:prstGeom>
        <a:blipFill rotWithShape="1">
          <a:blip xmlns:r="http://schemas.openxmlformats.org/officeDocument/2006/relationships" r:embed="rId1"/>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3C0B4C-A03F-402A-B4D6-37B2171A28EC}">
      <dsp:nvSpPr>
        <dsp:cNvPr id="0" name=""/>
        <dsp:cNvSpPr/>
      </dsp:nvSpPr>
      <dsp:spPr>
        <a:xfrm rot="10800000">
          <a:off x="212705" y="1633636"/>
          <a:ext cx="2082740" cy="199666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b="1" kern="1200" dirty="0"/>
            <a:t>Reach</a:t>
          </a:r>
        </a:p>
        <a:p>
          <a:pPr marL="0" lvl="0" indent="0" algn="ctr" defTabSz="1155700">
            <a:lnSpc>
              <a:spcPct val="90000"/>
            </a:lnSpc>
            <a:spcBef>
              <a:spcPct val="0"/>
            </a:spcBef>
            <a:spcAft>
              <a:spcPct val="35000"/>
            </a:spcAft>
            <a:buNone/>
          </a:pPr>
          <a:r>
            <a:rPr lang="en-US" sz="1600" kern="1200" dirty="0"/>
            <a:t>Offers unparalleled awareness-driving ability</a:t>
          </a:r>
        </a:p>
      </dsp:txBody>
      <dsp:txXfrm rot="10800000">
        <a:off x="274109" y="1633636"/>
        <a:ext cx="1959932" cy="1935263"/>
      </dsp:txXfrm>
    </dsp:sp>
    <dsp:sp modelId="{A427C0CA-C2BB-4EDA-9827-3BBDDBF643A8}">
      <dsp:nvSpPr>
        <dsp:cNvPr id="0" name=""/>
        <dsp:cNvSpPr/>
      </dsp:nvSpPr>
      <dsp:spPr>
        <a:xfrm>
          <a:off x="2503719" y="217818"/>
          <a:ext cx="2082740" cy="1198000"/>
        </a:xfrm>
        <a:prstGeom prst="roundRect">
          <a:avLst>
            <a:gd name="adj" fmla="val 10000"/>
          </a:avLst>
        </a:prstGeom>
        <a:blipFill rotWithShape="1">
          <a:blip xmlns:r="http://schemas.openxmlformats.org/officeDocument/2006/relationships" r:embed="rId2"/>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226109-2325-4A74-8024-EFECD1606DB1}">
      <dsp:nvSpPr>
        <dsp:cNvPr id="0" name=""/>
        <dsp:cNvSpPr/>
      </dsp:nvSpPr>
      <dsp:spPr>
        <a:xfrm rot="10800000">
          <a:off x="2503719" y="1633636"/>
          <a:ext cx="2082740" cy="199666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244600">
            <a:lnSpc>
              <a:spcPct val="90000"/>
            </a:lnSpc>
            <a:spcBef>
              <a:spcPct val="0"/>
            </a:spcBef>
            <a:spcAft>
              <a:spcPct val="35000"/>
            </a:spcAft>
            <a:buNone/>
          </a:pPr>
          <a:r>
            <a:rPr lang="en-US" sz="2600" b="1" kern="1200" dirty="0">
              <a:solidFill>
                <a:prstClr val="white"/>
              </a:solidFill>
              <a:latin typeface="Trebuchet MS"/>
              <a:ea typeface="+mn-ea"/>
              <a:cs typeface="+mn-cs"/>
            </a:rPr>
            <a:t>Relevance</a:t>
          </a:r>
        </a:p>
        <a:p>
          <a:pPr marL="0" lvl="0" algn="ctr" defTabSz="844550">
            <a:lnSpc>
              <a:spcPct val="90000"/>
            </a:lnSpc>
            <a:spcBef>
              <a:spcPct val="0"/>
            </a:spcBef>
            <a:spcAft>
              <a:spcPct val="35000"/>
            </a:spcAft>
            <a:buNone/>
          </a:pPr>
          <a:r>
            <a:rPr lang="en-US" sz="1600" kern="1200" dirty="0"/>
            <a:t>Engages consumers &amp; provokes real-time conversation</a:t>
          </a:r>
        </a:p>
      </dsp:txBody>
      <dsp:txXfrm rot="10800000">
        <a:off x="2565123" y="1633636"/>
        <a:ext cx="1959932" cy="1935263"/>
      </dsp:txXfrm>
    </dsp:sp>
    <dsp:sp modelId="{D1BBBA28-5EE8-4DEB-858B-6930B0B79C4B}">
      <dsp:nvSpPr>
        <dsp:cNvPr id="0" name=""/>
        <dsp:cNvSpPr/>
      </dsp:nvSpPr>
      <dsp:spPr>
        <a:xfrm>
          <a:off x="4794733" y="217818"/>
          <a:ext cx="2082740" cy="1198000"/>
        </a:xfrm>
        <a:prstGeom prst="roundRect">
          <a:avLst>
            <a:gd name="adj" fmla="val 10000"/>
          </a:avLst>
        </a:prstGeom>
        <a:blipFill rotWithShape="1">
          <a:blip xmlns:r="http://schemas.openxmlformats.org/officeDocument/2006/relationships" r:embed="rId3"/>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572172-8AD2-45C0-8EC6-EEA1B9EDF6FC}">
      <dsp:nvSpPr>
        <dsp:cNvPr id="0" name=""/>
        <dsp:cNvSpPr/>
      </dsp:nvSpPr>
      <dsp:spPr>
        <a:xfrm rot="10800000">
          <a:off x="4794733" y="1633636"/>
          <a:ext cx="2082740" cy="199666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t>Results</a:t>
          </a:r>
        </a:p>
        <a:p>
          <a:pPr marL="0" lvl="0" indent="0" algn="ctr" defTabSz="1155700">
            <a:lnSpc>
              <a:spcPct val="90000"/>
            </a:lnSpc>
            <a:spcBef>
              <a:spcPct val="0"/>
            </a:spcBef>
            <a:spcAft>
              <a:spcPct val="35000"/>
            </a:spcAft>
            <a:buNone/>
          </a:pPr>
          <a:r>
            <a:rPr lang="en-US" sz="1600" kern="1200" dirty="0"/>
            <a:t>Ignites the response that builds brand health &amp; drives business</a:t>
          </a:r>
        </a:p>
      </dsp:txBody>
      <dsp:txXfrm rot="10800000">
        <a:off x="4856137" y="1633636"/>
        <a:ext cx="1959932" cy="1935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54E78-A292-4E5D-9107-331624514FAD}">
      <dsp:nvSpPr>
        <dsp:cNvPr id="0" name=""/>
        <dsp:cNvSpPr/>
      </dsp:nvSpPr>
      <dsp:spPr>
        <a:xfrm>
          <a:off x="0" y="223585"/>
          <a:ext cx="6968972"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70" tIns="291592" rIns="5408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Goes </a:t>
          </a:r>
          <a:r>
            <a:rPr kumimoji="0" lang="en-US" sz="1200" strike="noStrike" kern="1200" cap="none" spc="0" normalizeH="0" baseline="0" noProof="0" dirty="0">
              <a:ln>
                <a:noFill/>
              </a:ln>
              <a:solidFill>
                <a:sysClr val="windowText" lastClr="000000"/>
              </a:solidFill>
              <a:effectLst/>
              <a:uLnTx/>
              <a:uFillTx/>
              <a:latin typeface="Trebuchet MS" panose="020B0603020202020204" pitchFamily="34" charset="0"/>
            </a:rPr>
            <a:t>beyond</a:t>
          </a:r>
          <a:r>
            <a:rPr kumimoji="0" lang="en-US" sz="1200" strike="noStrike" kern="1200" cap="none" spc="0" normalizeH="0" noProof="0" dirty="0">
              <a:ln>
                <a:noFill/>
              </a:ln>
              <a:solidFill>
                <a:sysClr val="windowText" lastClr="000000"/>
              </a:solidFill>
              <a:effectLst/>
              <a:uLnTx/>
              <a:uFillTx/>
              <a:latin typeface="Trebuchet MS" panose="020B0603020202020204" pitchFamily="34" charset="0"/>
            </a:rPr>
            <a:t> the traditional buying demographics to buy based on granular demographics, geography, transactional / consumption &amp; behavioral activities</a:t>
          </a:r>
          <a:r>
            <a:rPr lang="en-US" sz="1200" kern="1200" dirty="0"/>
            <a:t> </a:t>
          </a:r>
        </a:p>
      </dsp:txBody>
      <dsp:txXfrm>
        <a:off x="0" y="223585"/>
        <a:ext cx="6968972" cy="705600"/>
      </dsp:txXfrm>
    </dsp:sp>
    <dsp:sp modelId="{67EA1D2F-F472-4DAB-8E73-AB8C6B85F45E}">
      <dsp:nvSpPr>
        <dsp:cNvPr id="0" name=""/>
        <dsp:cNvSpPr/>
      </dsp:nvSpPr>
      <dsp:spPr>
        <a:xfrm>
          <a:off x="348448" y="16945"/>
          <a:ext cx="48782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387" tIns="0" rIns="184387" bIns="0" numCol="1" spcCol="1270" anchor="ctr" anchorCtr="0">
          <a:noAutofit/>
        </a:bodyPr>
        <a:lstStyle/>
        <a:p>
          <a:pPr marL="0" lvl="0" indent="0" algn="l" defTabSz="711200">
            <a:lnSpc>
              <a:spcPct val="90000"/>
            </a:lnSpc>
            <a:spcBef>
              <a:spcPct val="0"/>
            </a:spcBef>
            <a:spcAft>
              <a:spcPct val="35000"/>
            </a:spcAft>
            <a:buNone/>
          </a:pPr>
          <a:r>
            <a:rPr lang="en-US" sz="1600" b="1" kern="1200" dirty="0"/>
            <a:t>Precision</a:t>
          </a:r>
        </a:p>
      </dsp:txBody>
      <dsp:txXfrm>
        <a:off x="368623" y="37120"/>
        <a:ext cx="4837930" cy="372930"/>
      </dsp:txXfrm>
    </dsp:sp>
    <dsp:sp modelId="{3116E602-4D7A-42DF-B8ED-21D528C7BCEA}">
      <dsp:nvSpPr>
        <dsp:cNvPr id="0" name=""/>
        <dsp:cNvSpPr/>
      </dsp:nvSpPr>
      <dsp:spPr>
        <a:xfrm>
          <a:off x="0" y="1206644"/>
          <a:ext cx="6968972"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70" tIns="291592" rIns="5408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solidFill>
                <a:sysClr val="windowText" lastClr="000000"/>
              </a:solidFill>
              <a:latin typeface="Trebuchet MS" panose="020B0603020202020204" pitchFamily="34" charset="0"/>
            </a:rPr>
            <a:t>Ability to tailor creative message for different target segments &amp; optimize based on HHs response</a:t>
          </a:r>
          <a:endParaRPr lang="en-US" sz="1200" kern="1200" dirty="0"/>
        </a:p>
      </dsp:txBody>
      <dsp:txXfrm>
        <a:off x="0" y="1206644"/>
        <a:ext cx="6968972" cy="705600"/>
      </dsp:txXfrm>
    </dsp:sp>
    <dsp:sp modelId="{C5E1F06E-BB86-42CE-8237-982E002D12D1}">
      <dsp:nvSpPr>
        <dsp:cNvPr id="0" name=""/>
        <dsp:cNvSpPr/>
      </dsp:nvSpPr>
      <dsp:spPr>
        <a:xfrm>
          <a:off x="348448" y="1004785"/>
          <a:ext cx="48782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387" tIns="0" rIns="184387" bIns="0" numCol="1" spcCol="1270" anchor="ctr" anchorCtr="0">
          <a:noAutofit/>
        </a:bodyPr>
        <a:lstStyle/>
        <a:p>
          <a:pPr marL="0" lvl="0" indent="0" algn="l" defTabSz="711200">
            <a:lnSpc>
              <a:spcPct val="90000"/>
            </a:lnSpc>
            <a:spcBef>
              <a:spcPct val="0"/>
            </a:spcBef>
            <a:spcAft>
              <a:spcPct val="35000"/>
            </a:spcAft>
            <a:buNone/>
          </a:pPr>
          <a:r>
            <a:rPr lang="en-US" sz="1600" b="1" kern="1200" dirty="0"/>
            <a:t>Customized Creative / Tracking</a:t>
          </a:r>
        </a:p>
      </dsp:txBody>
      <dsp:txXfrm>
        <a:off x="368623" y="1024960"/>
        <a:ext cx="4837930" cy="372930"/>
      </dsp:txXfrm>
    </dsp:sp>
    <dsp:sp modelId="{75C56F4B-BB32-40F3-A6E8-F49F99592F79}">
      <dsp:nvSpPr>
        <dsp:cNvPr id="0" name=""/>
        <dsp:cNvSpPr/>
      </dsp:nvSpPr>
      <dsp:spPr>
        <a:xfrm>
          <a:off x="0" y="2199265"/>
          <a:ext cx="6968972" cy="8599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70" tIns="291592" rIns="540870" bIns="85344" numCol="1" spcCol="1270" anchor="t" anchorCtr="0">
          <a:noAutofit/>
        </a:bodyPr>
        <a:lstStyle/>
        <a:p>
          <a:pPr marL="114300" lvl="1" indent="-114300" algn="l" defTabSz="533400">
            <a:lnSpc>
              <a:spcPct val="90000"/>
            </a:lnSpc>
            <a:spcBef>
              <a:spcPct val="0"/>
            </a:spcBef>
            <a:spcAft>
              <a:spcPct val="15000"/>
            </a:spcAft>
            <a:buClrTx/>
            <a:buSzTx/>
            <a:buFont typeface="Arial" panose="020B0604020202020204" pitchFamily="34" charset="0"/>
            <a:buChar char="•"/>
          </a:pPr>
          <a:r>
            <a:rPr lang="en-US" sz="1200" kern="1200" noProof="0" dirty="0">
              <a:solidFill>
                <a:sysClr val="windowText" lastClr="000000"/>
              </a:solidFill>
              <a:latin typeface="Trebuchet MS" panose="020B0603020202020204" pitchFamily="34" charset="0"/>
            </a:rPr>
            <a:t>Reduction of </a:t>
          </a:r>
          <a:r>
            <a:rPr lang="en-US" sz="1200" kern="1200" dirty="0">
              <a:solidFill>
                <a:sysClr val="windowText" lastClr="000000"/>
              </a:solidFill>
              <a:latin typeface="Trebuchet MS" panose="020B0603020202020204" pitchFamily="34" charset="0"/>
            </a:rPr>
            <a:t>non-targeted </a:t>
          </a:r>
          <a:r>
            <a:rPr lang="en-US" sz="1200" kern="1200" noProof="0" dirty="0">
              <a:solidFill>
                <a:sysClr val="windowText" lastClr="000000"/>
              </a:solidFill>
              <a:latin typeface="Trebuchet MS" panose="020B0603020202020204" pitchFamily="34" charset="0"/>
            </a:rPr>
            <a:t>ad impressions by eliminating ads seen by viewers who are unlikely to take</a:t>
          </a:r>
          <a:r>
            <a:rPr lang="en-US" sz="1200" kern="1200" dirty="0">
              <a:solidFill>
                <a:sysClr val="windowText" lastClr="000000"/>
              </a:solidFill>
              <a:latin typeface="Trebuchet MS" panose="020B0603020202020204" pitchFamily="34" charset="0"/>
            </a:rPr>
            <a:t> action, but also allowing advertisers to frequency cap to avoid message wear-out</a:t>
          </a:r>
          <a:endParaRPr lang="en-US" sz="1200" kern="1200" dirty="0"/>
        </a:p>
      </dsp:txBody>
      <dsp:txXfrm>
        <a:off x="0" y="2199265"/>
        <a:ext cx="6968972" cy="859950"/>
      </dsp:txXfrm>
    </dsp:sp>
    <dsp:sp modelId="{E8C627CF-C169-41F3-8521-7BE20638723E}">
      <dsp:nvSpPr>
        <dsp:cNvPr id="0" name=""/>
        <dsp:cNvSpPr/>
      </dsp:nvSpPr>
      <dsp:spPr>
        <a:xfrm>
          <a:off x="348448" y="1992625"/>
          <a:ext cx="48782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387" tIns="0" rIns="184387" bIns="0" numCol="1" spcCol="1270" anchor="ctr" anchorCtr="0">
          <a:noAutofit/>
        </a:bodyPr>
        <a:lstStyle/>
        <a:p>
          <a:pPr marL="0" lvl="0" indent="0" algn="l" defTabSz="711200">
            <a:lnSpc>
              <a:spcPct val="90000"/>
            </a:lnSpc>
            <a:spcBef>
              <a:spcPct val="0"/>
            </a:spcBef>
            <a:spcAft>
              <a:spcPct val="35000"/>
            </a:spcAft>
            <a:buNone/>
          </a:pPr>
          <a:r>
            <a:rPr lang="en-US" sz="1600" b="1" kern="1200" dirty="0"/>
            <a:t>Minimized Waste</a:t>
          </a:r>
        </a:p>
      </dsp:txBody>
      <dsp:txXfrm>
        <a:off x="368623" y="2012800"/>
        <a:ext cx="4837930" cy="372930"/>
      </dsp:txXfrm>
    </dsp:sp>
    <dsp:sp modelId="{ECA5DFE8-D030-44B4-A5A8-02442E1E7035}">
      <dsp:nvSpPr>
        <dsp:cNvPr id="0" name=""/>
        <dsp:cNvSpPr/>
      </dsp:nvSpPr>
      <dsp:spPr>
        <a:xfrm>
          <a:off x="0" y="3341455"/>
          <a:ext cx="6968972"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70" tIns="291592" rIns="5408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solidFill>
                <a:sysClr val="windowText" lastClr="000000"/>
              </a:solidFill>
              <a:latin typeface="Trebuchet MS" panose="020B0603020202020204" pitchFamily="34" charset="0"/>
            </a:rPr>
            <a:t>In-depth post-campaign reporting with attribution tracking through media providers and third-party data partners</a:t>
          </a:r>
          <a:endParaRPr lang="en-US" sz="1200" kern="1200"/>
        </a:p>
      </dsp:txBody>
      <dsp:txXfrm>
        <a:off x="0" y="3341455"/>
        <a:ext cx="6968972" cy="705600"/>
      </dsp:txXfrm>
    </dsp:sp>
    <dsp:sp modelId="{D07E8994-58F6-4119-BD4E-AB234ABA1AEE}">
      <dsp:nvSpPr>
        <dsp:cNvPr id="0" name=""/>
        <dsp:cNvSpPr/>
      </dsp:nvSpPr>
      <dsp:spPr>
        <a:xfrm>
          <a:off x="348448" y="3134814"/>
          <a:ext cx="487828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387" tIns="0" rIns="184387" bIns="0" numCol="1" spcCol="1270" anchor="ctr" anchorCtr="0">
          <a:noAutofit/>
        </a:bodyPr>
        <a:lstStyle/>
        <a:p>
          <a:pPr marL="0" lvl="0" indent="0" algn="l" defTabSz="711200">
            <a:lnSpc>
              <a:spcPct val="90000"/>
            </a:lnSpc>
            <a:spcBef>
              <a:spcPct val="0"/>
            </a:spcBef>
            <a:spcAft>
              <a:spcPct val="35000"/>
            </a:spcAft>
            <a:buNone/>
          </a:pPr>
          <a:r>
            <a:rPr lang="en-US" sz="1600" b="1" kern="1200" dirty="0"/>
            <a:t>ROI Measurement &amp; Testing</a:t>
          </a:r>
        </a:p>
      </dsp:txBody>
      <dsp:txXfrm>
        <a:off x="368623" y="3154989"/>
        <a:ext cx="4837930"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4A20F-34B4-402F-AA92-9B2466D002DA}">
      <dsp:nvSpPr>
        <dsp:cNvPr id="0" name=""/>
        <dsp:cNvSpPr/>
      </dsp:nvSpPr>
      <dsp:spPr>
        <a:xfrm>
          <a:off x="0" y="377262"/>
          <a:ext cx="8323385" cy="830025"/>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354076"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i="0" kern="1200" dirty="0">
              <a:solidFill>
                <a:schemeClr val="bg1"/>
              </a:solidFill>
            </a:rPr>
            <a:t> </a:t>
          </a:r>
          <a:r>
            <a:rPr lang="en-US" sz="1400" b="1" i="0" kern="1200" dirty="0"/>
            <a:t>The TV audience is 15x larger than that watching video on a PC. For every hour a viewer spends with YouTube, she spends over 13 with TV</a:t>
          </a:r>
          <a:r>
            <a:rPr lang="en-US" sz="1400" b="1" i="0" kern="1200" dirty="0">
              <a:solidFill>
                <a:schemeClr val="bg1"/>
              </a:solidFill>
            </a:rPr>
            <a:t> </a:t>
          </a:r>
          <a:r>
            <a:rPr lang="en-US" sz="1400" i="0" kern="1200" dirty="0">
              <a:solidFill>
                <a:schemeClr val="bg1"/>
              </a:solidFill>
            </a:rPr>
            <a:t>service</a:t>
          </a:r>
        </a:p>
      </dsp:txBody>
      <dsp:txXfrm>
        <a:off x="0" y="377262"/>
        <a:ext cx="8323385" cy="830025"/>
      </dsp:txXfrm>
    </dsp:sp>
    <dsp:sp modelId="{15A58857-2A87-49F9-B608-6FA47CCF3DFD}">
      <dsp:nvSpPr>
        <dsp:cNvPr id="0" name=""/>
        <dsp:cNvSpPr/>
      </dsp:nvSpPr>
      <dsp:spPr>
        <a:xfrm>
          <a:off x="416169" y="73603"/>
          <a:ext cx="5826369" cy="554578"/>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a:t>
          </a:r>
          <a:r>
            <a:rPr kumimoji="0" lang="en-US" sz="1400" i="0" u="none" strike="noStrike" kern="1200" cap="none" spc="0" normalizeH="0" baseline="0" noProof="0" dirty="0">
              <a:ln>
                <a:noFill/>
              </a:ln>
              <a:solidFill>
                <a:schemeClr val="bg1"/>
              </a:solidFill>
              <a:effectLst/>
              <a:uLnTx/>
              <a:uFillTx/>
              <a:latin typeface="Trebuchet MS"/>
              <a:ea typeface="+mn-ea"/>
              <a:cs typeface="+mn-cs"/>
            </a:rPr>
            <a:t>Viewers are moving to online video; YouTube’s audience has grown greater than that of TV</a:t>
          </a:r>
          <a:endParaRPr lang="en-US" sz="1400" i="0" kern="1200" dirty="0">
            <a:solidFill>
              <a:schemeClr val="bg1"/>
            </a:solidFill>
          </a:endParaRPr>
        </a:p>
      </dsp:txBody>
      <dsp:txXfrm>
        <a:off x="443241" y="100675"/>
        <a:ext cx="5772225" cy="500434"/>
      </dsp:txXfrm>
    </dsp:sp>
    <dsp:sp modelId="{D205A212-C442-4EA5-BA9F-FA672ACAD912}">
      <dsp:nvSpPr>
        <dsp:cNvPr id="0" name=""/>
        <dsp:cNvSpPr/>
      </dsp:nvSpPr>
      <dsp:spPr>
        <a:xfrm>
          <a:off x="0" y="1684364"/>
          <a:ext cx="8323385" cy="830025"/>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354076"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i="0" kern="1200" dirty="0">
              <a:solidFill>
                <a:schemeClr val="bg1"/>
              </a:solidFill>
            </a:rPr>
            <a:t> </a:t>
          </a:r>
          <a:r>
            <a:rPr lang="en-US" sz="1400" b="1" i="0" kern="1200" dirty="0"/>
            <a:t>Younger Millennials spend 10x more time watching TV than video on a Smartphone </a:t>
          </a:r>
          <a:r>
            <a:rPr lang="en-US" sz="1400" i="0" kern="1200" dirty="0">
              <a:solidFill>
                <a:schemeClr val="bg1"/>
              </a:solidFill>
            </a:rPr>
            <a:t>ross generations, including Millennials</a:t>
          </a:r>
        </a:p>
      </dsp:txBody>
      <dsp:txXfrm>
        <a:off x="0" y="1684364"/>
        <a:ext cx="8323385" cy="830025"/>
      </dsp:txXfrm>
    </dsp:sp>
    <dsp:sp modelId="{50B63390-5461-460F-9313-4D23BC62F683}">
      <dsp:nvSpPr>
        <dsp:cNvPr id="0" name=""/>
        <dsp:cNvSpPr/>
      </dsp:nvSpPr>
      <dsp:spPr>
        <a:xfrm>
          <a:off x="416169" y="1299087"/>
          <a:ext cx="5826369" cy="636197"/>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TV is only relevant to certain demos, and definitely not Millennials</a:t>
          </a:r>
        </a:p>
      </dsp:txBody>
      <dsp:txXfrm>
        <a:off x="447226" y="1330144"/>
        <a:ext cx="5764255" cy="574083"/>
      </dsp:txXfrm>
    </dsp:sp>
    <dsp:sp modelId="{E145EF05-B44B-4729-AE86-CE2ED73268C2}">
      <dsp:nvSpPr>
        <dsp:cNvPr id="0" name=""/>
        <dsp:cNvSpPr/>
      </dsp:nvSpPr>
      <dsp:spPr>
        <a:xfrm>
          <a:off x="0" y="2944279"/>
          <a:ext cx="8323385" cy="830025"/>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354076"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i="0" kern="1200" dirty="0">
              <a:solidFill>
                <a:schemeClr val="bg1"/>
              </a:solidFill>
            </a:rPr>
            <a:t> </a:t>
          </a:r>
          <a:r>
            <a:rPr lang="en-US" sz="1400" b="1" i="0" kern="1200" dirty="0"/>
            <a:t>Only 4% of Households are broadband only; more than 77% of Primetime viewing is live</a:t>
          </a:r>
          <a:endParaRPr lang="en-US" sz="1400" b="1" i="0" kern="1200" dirty="0">
            <a:solidFill>
              <a:schemeClr val="bg1"/>
            </a:solidFill>
          </a:endParaRPr>
        </a:p>
      </dsp:txBody>
      <dsp:txXfrm>
        <a:off x="0" y="2944279"/>
        <a:ext cx="8323385" cy="830025"/>
      </dsp:txXfrm>
    </dsp:sp>
    <dsp:sp modelId="{7CE2CF4A-89E7-4AE8-BEDB-317C3086F63C}">
      <dsp:nvSpPr>
        <dsp:cNvPr id="0" name=""/>
        <dsp:cNvSpPr/>
      </dsp:nvSpPr>
      <dsp:spPr>
        <a:xfrm>
          <a:off x="416169" y="2606189"/>
          <a:ext cx="5826369" cy="589009"/>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a:t>
          </a:r>
          <a:r>
            <a:rPr kumimoji="0" lang="en-US" sz="1400" i="0" u="none" strike="noStrike" kern="1200" cap="none" spc="0" normalizeH="0" baseline="0" noProof="0" dirty="0">
              <a:ln>
                <a:noFill/>
              </a:ln>
              <a:solidFill>
                <a:schemeClr val="bg1"/>
              </a:solidFill>
              <a:effectLst/>
              <a:uLnTx/>
              <a:uFillTx/>
              <a:latin typeface="Trebuchet MS"/>
              <a:ea typeface="+mn-ea"/>
              <a:cs typeface="+mn-cs"/>
            </a:rPr>
            <a:t>Nobody’s watching live TV anymore - people are cord-cutting, time-shifting, or watching SVOD</a:t>
          </a:r>
          <a:endParaRPr lang="en-US" sz="1400" i="0" kern="1200" dirty="0">
            <a:solidFill>
              <a:schemeClr val="bg1"/>
            </a:solidFill>
          </a:endParaRPr>
        </a:p>
      </dsp:txBody>
      <dsp:txXfrm>
        <a:off x="444922" y="2634942"/>
        <a:ext cx="5768863" cy="531503"/>
      </dsp:txXfrm>
    </dsp:sp>
    <dsp:sp modelId="{FB88928A-3AA3-4F38-9C9D-BCDFE504EFEC}">
      <dsp:nvSpPr>
        <dsp:cNvPr id="0" name=""/>
        <dsp:cNvSpPr/>
      </dsp:nvSpPr>
      <dsp:spPr>
        <a:xfrm>
          <a:off x="0" y="4117024"/>
          <a:ext cx="8323385" cy="6426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354076"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b="1" i="0" kern="1200" dirty="0">
              <a:solidFill>
                <a:schemeClr val="tx1"/>
              </a:solidFill>
            </a:rPr>
            <a:t>Nearly 80% of primetime Twitter trending topics were about ad-supported TV </a:t>
          </a:r>
          <a:endParaRPr lang="en-US" sz="1400" b="1" i="0" kern="1200" dirty="0">
            <a:solidFill>
              <a:schemeClr val="bg1"/>
            </a:solidFill>
          </a:endParaRPr>
        </a:p>
      </dsp:txBody>
      <dsp:txXfrm>
        <a:off x="0" y="4117024"/>
        <a:ext cx="8323385" cy="642600"/>
      </dsp:txXfrm>
    </dsp:sp>
    <dsp:sp modelId="{784C87CB-467B-4934-AFF5-2EC01EA540B5}">
      <dsp:nvSpPr>
        <dsp:cNvPr id="0" name=""/>
        <dsp:cNvSpPr/>
      </dsp:nvSpPr>
      <dsp:spPr>
        <a:xfrm>
          <a:off x="416169" y="3866104"/>
          <a:ext cx="5826369" cy="50184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a:t>
          </a:r>
          <a:r>
            <a:rPr kumimoji="0" lang="en-US" sz="1400" i="0" u="none" strike="noStrike" kern="1200" cap="none" spc="0" normalizeH="0" baseline="0" noProof="0" dirty="0">
              <a:ln>
                <a:noFill/>
              </a:ln>
              <a:solidFill>
                <a:schemeClr val="bg1"/>
              </a:solidFill>
              <a:effectLst/>
              <a:uLnTx/>
              <a:uFillTx/>
              <a:latin typeface="Trebuchet MS"/>
              <a:ea typeface="+mn-ea"/>
              <a:cs typeface="+mn-cs"/>
            </a:rPr>
            <a:t>TV content isn’t relevant and so TV advertisers will be viewed as out of touch</a:t>
          </a:r>
          <a:endParaRPr lang="en-US" sz="1400" i="0" kern="1200" dirty="0">
            <a:solidFill>
              <a:schemeClr val="bg1"/>
            </a:solidFill>
          </a:endParaRPr>
        </a:p>
      </dsp:txBody>
      <dsp:txXfrm>
        <a:off x="440667" y="3890602"/>
        <a:ext cx="5777373"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5A212-C442-4EA5-BA9F-FA672ACAD912}">
      <dsp:nvSpPr>
        <dsp:cNvPr id="0" name=""/>
        <dsp:cNvSpPr/>
      </dsp:nvSpPr>
      <dsp:spPr>
        <a:xfrm>
          <a:off x="0" y="165778"/>
          <a:ext cx="8323385" cy="9576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666496"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b="1" i="0" kern="1200" dirty="0"/>
            <a:t>Across a variety of genres, TV brand websites rank in the top 5 for time spent</a:t>
          </a:r>
          <a:endParaRPr lang="en-US" sz="1400" b="1" i="0" kern="1200" dirty="0">
            <a:solidFill>
              <a:schemeClr val="tx1"/>
            </a:solidFill>
          </a:endParaRPr>
        </a:p>
      </dsp:txBody>
      <dsp:txXfrm>
        <a:off x="0" y="165778"/>
        <a:ext cx="8323385" cy="957600"/>
      </dsp:txXfrm>
    </dsp:sp>
    <dsp:sp modelId="{50B63390-5461-460F-9313-4D23BC62F683}">
      <dsp:nvSpPr>
        <dsp:cNvPr id="0" name=""/>
        <dsp:cNvSpPr/>
      </dsp:nvSpPr>
      <dsp:spPr>
        <a:xfrm>
          <a:off x="416169" y="8420"/>
          <a:ext cx="5826369" cy="629678"/>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TV advertisers don’t need to be on both the network and its website</a:t>
          </a:r>
        </a:p>
      </dsp:txBody>
      <dsp:txXfrm>
        <a:off x="446907" y="39158"/>
        <a:ext cx="5764893" cy="568202"/>
      </dsp:txXfrm>
    </dsp:sp>
    <dsp:sp modelId="{E145EF05-B44B-4729-AE86-CE2ED73268C2}">
      <dsp:nvSpPr>
        <dsp:cNvPr id="0" name=""/>
        <dsp:cNvSpPr/>
      </dsp:nvSpPr>
      <dsp:spPr>
        <a:xfrm>
          <a:off x="0" y="1453536"/>
          <a:ext cx="8323385" cy="11592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666496"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i="0" kern="1200" dirty="0">
              <a:solidFill>
                <a:schemeClr val="tx1"/>
              </a:solidFill>
            </a:rPr>
            <a:t> </a:t>
          </a:r>
          <a:r>
            <a:rPr lang="en-US" sz="1400" b="1" i="0" kern="1200" dirty="0"/>
            <a:t>88% of pure-play Internet brands saw a direct correlation between TV spend and site visits</a:t>
          </a:r>
          <a:endParaRPr lang="en-US" sz="1400" b="1" i="0" kern="1200" dirty="0">
            <a:solidFill>
              <a:schemeClr val="tx1"/>
            </a:solidFill>
          </a:endParaRPr>
        </a:p>
      </dsp:txBody>
      <dsp:txXfrm>
        <a:off x="0" y="1453536"/>
        <a:ext cx="8323385" cy="1159200"/>
      </dsp:txXfrm>
    </dsp:sp>
    <dsp:sp modelId="{7CE2CF4A-89E7-4AE8-BEDB-317C3086F63C}">
      <dsp:nvSpPr>
        <dsp:cNvPr id="0" name=""/>
        <dsp:cNvSpPr/>
      </dsp:nvSpPr>
      <dsp:spPr>
        <a:xfrm>
          <a:off x="416169" y="1296178"/>
          <a:ext cx="5826369" cy="629678"/>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a:t>
          </a:r>
          <a:r>
            <a:rPr kumimoji="0" lang="en-US" sz="1400" i="0" u="none" strike="noStrike" kern="1200" cap="none" spc="0" normalizeH="0" baseline="0" noProof="0" dirty="0">
              <a:ln>
                <a:noFill/>
              </a:ln>
              <a:solidFill>
                <a:schemeClr val="bg1"/>
              </a:solidFill>
              <a:effectLst/>
              <a:uLnTx/>
              <a:uFillTx/>
              <a:latin typeface="Trebuchet MS"/>
              <a:ea typeface="+mn-ea"/>
              <a:cs typeface="+mn-cs"/>
            </a:rPr>
            <a:t>TV is too upper funnel and has limited ability to make a sales impact or drive consumers online</a:t>
          </a:r>
          <a:endParaRPr lang="en-US" sz="1400" i="0" kern="1200" dirty="0">
            <a:solidFill>
              <a:schemeClr val="bg1"/>
            </a:solidFill>
          </a:endParaRPr>
        </a:p>
      </dsp:txBody>
      <dsp:txXfrm>
        <a:off x="446907" y="1326916"/>
        <a:ext cx="5764893" cy="568202"/>
      </dsp:txXfrm>
    </dsp:sp>
    <dsp:sp modelId="{CD55CB34-BCEA-461C-9099-FCE2FCF1004A}">
      <dsp:nvSpPr>
        <dsp:cNvPr id="0" name=""/>
        <dsp:cNvSpPr/>
      </dsp:nvSpPr>
      <dsp:spPr>
        <a:xfrm>
          <a:off x="0" y="2942894"/>
          <a:ext cx="8323385" cy="12348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666496" rIns="645987" bIns="128016" numCol="1" spcCol="1270" anchor="t" anchorCtr="0">
          <a:noAutofit/>
        </a:bodyPr>
        <a:lstStyle/>
        <a:p>
          <a:pPr marL="171450" lvl="1" indent="-171450" algn="l" defTabSz="800100">
            <a:lnSpc>
              <a:spcPct val="90000"/>
            </a:lnSpc>
            <a:spcBef>
              <a:spcPct val="0"/>
            </a:spcBef>
            <a:spcAft>
              <a:spcPct val="15000"/>
            </a:spcAft>
            <a:buClr>
              <a:srgbClr val="00AF75"/>
            </a:buClr>
            <a:buFont typeface="Wingdings" panose="05000000000000000000" pitchFamily="2" charset="2"/>
            <a:buChar char="ü"/>
          </a:pPr>
          <a:r>
            <a:rPr lang="en-US" sz="1800" i="0" kern="1200" dirty="0">
              <a:solidFill>
                <a:schemeClr val="tx1"/>
              </a:solidFill>
            </a:rPr>
            <a:t> </a:t>
          </a:r>
          <a:r>
            <a:rPr lang="en-US" sz="1400" b="1" i="0" kern="1200" dirty="0"/>
            <a:t>TV drives double-digit increases in web traffic for niche brands like </a:t>
          </a:r>
          <a:r>
            <a:rPr lang="en-US" sz="1400" b="1" i="0" kern="1200" dirty="0" err="1"/>
            <a:t>Birchbox</a:t>
          </a:r>
          <a:r>
            <a:rPr lang="en-US" sz="1400" b="1" i="0" kern="1200" dirty="0"/>
            <a:t>, to larger, more established brands like GM</a:t>
          </a:r>
          <a:endParaRPr lang="en-US" sz="1800" b="1" i="0" kern="1200" dirty="0">
            <a:solidFill>
              <a:schemeClr val="tx1"/>
            </a:solidFill>
          </a:endParaRPr>
        </a:p>
      </dsp:txBody>
      <dsp:txXfrm>
        <a:off x="0" y="2942894"/>
        <a:ext cx="8323385" cy="1234800"/>
      </dsp:txXfrm>
    </dsp:sp>
    <dsp:sp modelId="{992D6DF4-1C9D-40CA-A883-F8119C104ECF}">
      <dsp:nvSpPr>
        <dsp:cNvPr id="0" name=""/>
        <dsp:cNvSpPr/>
      </dsp:nvSpPr>
      <dsp:spPr>
        <a:xfrm>
          <a:off x="416169" y="2785536"/>
          <a:ext cx="5826369" cy="629678"/>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i="0" kern="1200" dirty="0">
              <a:solidFill>
                <a:schemeClr val="bg1"/>
              </a:solidFill>
            </a:rPr>
            <a:t>Perception: Bigger brands don’t need TV and smaller brands can’t benefit from it</a:t>
          </a:r>
        </a:p>
      </dsp:txBody>
      <dsp:txXfrm>
        <a:off x="446907" y="2816274"/>
        <a:ext cx="5764893" cy="56820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6.png"/><Relationship Id="rId1" Type="http://schemas.openxmlformats.org/officeDocument/2006/relationships/image" Target="../media/image177.png"/></Relationships>
</file>

<file path=ppt/drawings/drawing1.xml><?xml version="1.0" encoding="utf-8"?>
<c:userShapes xmlns:c="http://schemas.openxmlformats.org/drawingml/2006/chart">
  <cdr:relSizeAnchor xmlns:cdr="http://schemas.openxmlformats.org/drawingml/2006/chartDrawing">
    <cdr:from>
      <cdr:x>0.71336</cdr:x>
      <cdr:y>0.69319</cdr:y>
    </cdr:from>
    <cdr:to>
      <cdr:x>0.80727</cdr:x>
      <cdr:y>0.81185</cdr:y>
    </cdr:to>
    <cdr:pic>
      <cdr:nvPicPr>
        <cdr:cNvPr id="2" name="Picture 1">
          <a:extLst xmlns:a="http://schemas.openxmlformats.org/drawingml/2006/main">
            <a:ext uri="{FF2B5EF4-FFF2-40B4-BE49-F238E27FC236}">
              <a16:creationId xmlns:a16="http://schemas.microsoft.com/office/drawing/2014/main" id="{C56DD51E-6309-417B-BC95-E73A698997B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0730"/>
        <a:stretch xmlns:a="http://schemas.openxmlformats.org/drawingml/2006/main"/>
      </cdr:blipFill>
      <cdr:spPr>
        <a:xfrm xmlns:a="http://schemas.openxmlformats.org/drawingml/2006/main">
          <a:off x="5298626" y="3241479"/>
          <a:ext cx="697534" cy="554871"/>
        </a:xfrm>
        <a:prstGeom xmlns:a="http://schemas.openxmlformats.org/drawingml/2006/main" prst="rect">
          <a:avLst/>
        </a:prstGeom>
      </cdr:spPr>
    </cdr:pic>
  </cdr:relSizeAnchor>
  <cdr:relSizeAnchor xmlns:cdr="http://schemas.openxmlformats.org/drawingml/2006/chartDrawing">
    <cdr:from>
      <cdr:x>0.60941</cdr:x>
      <cdr:y>0.72343</cdr:y>
    </cdr:from>
    <cdr:to>
      <cdr:x>0.69575</cdr:x>
      <cdr:y>0.81486</cdr:y>
    </cdr:to>
    <cdr:pic>
      <cdr:nvPicPr>
        <cdr:cNvPr id="3" name="Picture 2">
          <a:extLst xmlns:a="http://schemas.openxmlformats.org/drawingml/2006/main">
            <a:ext uri="{FF2B5EF4-FFF2-40B4-BE49-F238E27FC236}">
              <a16:creationId xmlns:a16="http://schemas.microsoft.com/office/drawing/2014/main" id="{AE1801EF-4355-4EF1-BF2A-E5E5399DD69D}"/>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l="18863" r="18072"/>
        <a:stretch xmlns:a="http://schemas.openxmlformats.org/drawingml/2006/main"/>
      </cdr:blipFill>
      <cdr:spPr>
        <a:xfrm xmlns:a="http://schemas.openxmlformats.org/drawingml/2006/main">
          <a:off x="4526525" y="3114149"/>
          <a:ext cx="641317" cy="393593"/>
        </a:xfrm>
        <a:prstGeom xmlns:a="http://schemas.openxmlformats.org/drawingml/2006/main" prst="rect">
          <a:avLst/>
        </a:prstGeom>
      </cdr:spPr>
    </cdr:pic>
  </cdr:relSizeAnchor>
  <cdr:relSizeAnchor xmlns:cdr="http://schemas.openxmlformats.org/drawingml/2006/chartDrawing">
    <cdr:from>
      <cdr:x>0.84218</cdr:x>
      <cdr:y>0.69747</cdr:y>
    </cdr:from>
    <cdr:to>
      <cdr:x>0.9072</cdr:x>
      <cdr:y>0.83382</cdr:y>
    </cdr:to>
    <cdr:pic>
      <cdr:nvPicPr>
        <cdr:cNvPr id="4" name="Picture 3">
          <a:extLst xmlns:a="http://schemas.openxmlformats.org/drawingml/2006/main">
            <a:ext uri="{FF2B5EF4-FFF2-40B4-BE49-F238E27FC236}">
              <a16:creationId xmlns:a16="http://schemas.microsoft.com/office/drawing/2014/main" id="{2CB4B1E9-0326-449D-8E7A-CA989F6E0ED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6255531" y="3261479"/>
          <a:ext cx="482892" cy="63760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40D3F6F-F03E-48DF-B7A9-4411C2991FA0}" type="datetimeFigureOut">
              <a:rPr lang="en-US" smtClean="0"/>
              <a:t>9/20/2017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022483C-FA85-4966-A295-2F94A00D2249}" type="slidenum">
              <a:rPr lang="en-US" smtClean="0"/>
              <a:t>‹#›</a:t>
            </a:fld>
            <a:endParaRPr lang="en-US"/>
          </a:p>
        </p:txBody>
      </p:sp>
    </p:spTree>
    <p:extLst>
      <p:ext uri="{BB962C8B-B14F-4D97-AF65-F5344CB8AC3E}">
        <p14:creationId xmlns:p14="http://schemas.microsoft.com/office/powerpoint/2010/main" val="1324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A9710A7-E58B-4982-AF86-A86D781786F1}" type="datetimeFigureOut">
              <a:rPr lang="en-US" smtClean="0"/>
              <a:t>9/20/2017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3803F0-FE89-486D-A7F2-F0F257240CF3}" type="slidenum">
              <a:rPr lang="en-US" smtClean="0"/>
              <a:t>‹#›</a:t>
            </a:fld>
            <a:endParaRPr lang="en-US"/>
          </a:p>
        </p:txBody>
      </p:sp>
    </p:spTree>
    <p:extLst>
      <p:ext uri="{BB962C8B-B14F-4D97-AF65-F5344CB8AC3E}">
        <p14:creationId xmlns:p14="http://schemas.microsoft.com/office/powerpoint/2010/main" val="1455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7521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1211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0064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69212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+7%, Views of Ad Online +14%</a:t>
            </a:r>
          </a:p>
        </p:txBody>
      </p:sp>
      <p:sp>
        <p:nvSpPr>
          <p:cNvPr id="4" name="Slide Number Placeholder 3"/>
          <p:cNvSpPr>
            <a:spLocks noGrp="1"/>
          </p:cNvSpPr>
          <p:nvPr>
            <p:ph type="sldNum" sz="quarter" idx="10"/>
          </p:nvPr>
        </p:nvSpPr>
        <p:spPr/>
        <p:txBody>
          <a:bodyPr/>
          <a:lstStyle/>
          <a:p>
            <a:fld id="{4F3803F0-FE89-486D-A7F2-F0F257240CF3}" type="slidenum">
              <a:rPr lang="en-US" smtClean="0"/>
              <a:t>37</a:t>
            </a:fld>
            <a:endParaRPr lang="en-US"/>
          </a:p>
        </p:txBody>
      </p:sp>
    </p:spTree>
    <p:extLst>
      <p:ext uri="{BB962C8B-B14F-4D97-AF65-F5344CB8AC3E}">
        <p14:creationId xmlns:p14="http://schemas.microsoft.com/office/powerpoint/2010/main" val="151763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063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57928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6413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723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7033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7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300" b="0"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5234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312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8217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9556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7123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326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defTabSz="474739" eaLnBrk="0" fontAlgn="base" hangingPunct="0">
              <a:spcBef>
                <a:spcPct val="30000"/>
              </a:spcBef>
              <a:spcAft>
                <a:spcPct val="0"/>
              </a:spcAft>
              <a:defRPr sz="1200">
                <a:solidFill>
                  <a:schemeClr val="tx1"/>
                </a:solidFill>
                <a:latin typeface="Calibri" panose="020F0502020204030204" pitchFamily="34" charset="0"/>
              </a:defRPr>
            </a:lvl6pPr>
            <a:lvl7pPr marL="3085801" indent="-237369" defTabSz="474739" eaLnBrk="0" fontAlgn="base" hangingPunct="0">
              <a:spcBef>
                <a:spcPct val="30000"/>
              </a:spcBef>
              <a:spcAft>
                <a:spcPct val="0"/>
              </a:spcAft>
              <a:defRPr sz="1200">
                <a:solidFill>
                  <a:schemeClr val="tx1"/>
                </a:solidFill>
                <a:latin typeface="Calibri" panose="020F0502020204030204" pitchFamily="34" charset="0"/>
              </a:defRPr>
            </a:lvl7pPr>
            <a:lvl8pPr marL="3560540" indent="-237369" defTabSz="474739" eaLnBrk="0" fontAlgn="base" hangingPunct="0">
              <a:spcBef>
                <a:spcPct val="30000"/>
              </a:spcBef>
              <a:spcAft>
                <a:spcPct val="0"/>
              </a:spcAft>
              <a:defRPr sz="1200">
                <a:solidFill>
                  <a:schemeClr val="tx1"/>
                </a:solidFill>
                <a:latin typeface="Calibri" panose="020F0502020204030204" pitchFamily="34" charset="0"/>
              </a:defRPr>
            </a:lvl8pPr>
            <a:lvl9pPr marL="4035279" indent="-237369" defTabSz="4747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C341B3-526A-441A-9AC4-847EAD3C9BE8}" type="slidenum">
              <a:rPr lang="en-US" altLang="en-US" smtClean="0"/>
              <a:pPr>
                <a:spcBef>
                  <a:spcPct val="0"/>
                </a:spcBef>
              </a:pPr>
              <a:t>29</a:t>
            </a:fld>
            <a:endParaRPr lang="en-US" altLang="en-US" dirty="0"/>
          </a:p>
        </p:txBody>
      </p:sp>
    </p:spTree>
    <p:extLst>
      <p:ext uri="{BB962C8B-B14F-4D97-AF65-F5344CB8AC3E}">
        <p14:creationId xmlns:p14="http://schemas.microsoft.com/office/powerpoint/2010/main" val="3578523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7296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5442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138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86242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1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9561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2151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165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07"/>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82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solidFill>
                <a:prstClr val="white"/>
              </a:solidFill>
            </a:endParaRP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4164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3"/>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78908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78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953297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6596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41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770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67770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424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5330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9590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288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6"/>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6"/>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147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solidFill>
                <a:prstClr val="white"/>
              </a:solidFill>
            </a:endParaRP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1701181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98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2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CA86A7DC-A899-4A19-99FC-880B7FE36863}"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1411644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12089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967714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15350" y="6623185"/>
            <a:ext cx="2057400" cy="365125"/>
          </a:xfrm>
          <a:prstGeom prst="rect">
            <a:avLst/>
          </a:prstGeom>
        </p:spPr>
        <p:txBody>
          <a:bodyPr/>
          <a:lstStyle>
            <a:lvl1pPr>
              <a:defRPr sz="1200"/>
            </a:lvl1pPr>
          </a:lstStyle>
          <a:p>
            <a:fld id="{3A62515F-A571-4526-9A1A-96E514A63B3F}" type="slidenum">
              <a:rPr lang="en-US" smtClean="0"/>
              <a:pPr/>
              <a:t>‹#›</a:t>
            </a:fld>
            <a:endParaRPr lang="en-US"/>
          </a:p>
        </p:txBody>
      </p:sp>
    </p:spTree>
    <p:extLst>
      <p:ext uri="{BB962C8B-B14F-4D97-AF65-F5344CB8AC3E}">
        <p14:creationId xmlns:p14="http://schemas.microsoft.com/office/powerpoint/2010/main" val="2817666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708982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419985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97334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945727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25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792658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458200" y="6572521"/>
            <a:ext cx="2133600" cy="365125"/>
          </a:xfrm>
          <a:prstGeom prst="rect">
            <a:avLst/>
          </a:prstGeom>
        </p:spPr>
        <p:txBody>
          <a:bodyPr/>
          <a:lstStyle>
            <a:lvl1pPr>
              <a:defRPr sz="1400"/>
            </a:lvl1p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8539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678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281567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301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5359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297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783512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281814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15350" y="6623185"/>
            <a:ext cx="2057400" cy="365125"/>
          </a:xfrm>
          <a:prstGeom prst="rect">
            <a:avLst/>
          </a:prstGeom>
        </p:spPr>
        <p:txBody>
          <a:bodyPr/>
          <a:lstStyle>
            <a:lvl1pPr>
              <a:defRPr sz="1200"/>
            </a:lvl1pPr>
          </a:lstStyle>
          <a:p>
            <a:fld id="{3A62515F-A571-4526-9A1A-96E514A63B3F}" type="slidenum">
              <a:rPr lang="en-US" smtClean="0"/>
              <a:pPr/>
              <a:t>‹#›</a:t>
            </a:fld>
            <a:endParaRPr lang="en-US"/>
          </a:p>
        </p:txBody>
      </p:sp>
    </p:spTree>
    <p:extLst>
      <p:ext uri="{BB962C8B-B14F-4D97-AF65-F5344CB8AC3E}">
        <p14:creationId xmlns:p14="http://schemas.microsoft.com/office/powerpoint/2010/main" val="3408400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225605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633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2206841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2708818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1675874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3932850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3385374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183179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1754992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1145800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134520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8F1A-6EAF-41E4-8984-64748F195C8C}" type="slidenum">
              <a:rPr lang="en-US" smtClean="0"/>
              <a:t>‹#›</a:t>
            </a:fld>
            <a:endParaRPr lang="en-US"/>
          </a:p>
        </p:txBody>
      </p:sp>
    </p:spTree>
    <p:extLst>
      <p:ext uri="{BB962C8B-B14F-4D97-AF65-F5344CB8AC3E}">
        <p14:creationId xmlns:p14="http://schemas.microsoft.com/office/powerpoint/2010/main" val="369793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4"/>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79418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pPr defTabSz="457200"/>
            <a:endParaRPr lang="en-US" dirty="0">
              <a:solidFill>
                <a:prstClr val="white"/>
              </a:solidFill>
            </a:endParaRP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09074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17214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pPr defTabSz="457200"/>
            <a:r>
              <a:rPr lang="en-US" dirty="0">
                <a:solidFill>
                  <a:srgbClr val="EFEF96"/>
                </a:solidFill>
              </a:rPr>
              <a:t>VIDEO ADVERTISING BUREAU    </a:t>
            </a:r>
            <a:r>
              <a:rPr lang="en-US" dirty="0">
                <a:solidFill>
                  <a:prstClr val="white"/>
                </a:solidFill>
              </a:rPr>
              <a:t>DEFINITELY MAYBE: Looking For Correlation Between Historical TV Spend &amp; Financial Results</a:t>
            </a: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46981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0230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70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4752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446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KOA:Users:kenanderson:Desktop:Projects:Cable%20First:images:CABLE1STa.jpg" TargetMode="Externa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KOA:Users:kenanderson:Desktop:Projects:Cable%20First:images:CABLE1STb.jpg" TargetMode="Externa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7.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2.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709" r:id="rId2"/>
    <p:sldLayoutId id="2147483710" r:id="rId3"/>
    <p:sldLayoutId id="2147483717" r:id="rId4"/>
    <p:sldLayoutId id="2147483739"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E8F1A-6EAF-41E4-8984-64748F195C8C}" type="slidenum">
              <a:rPr lang="en-US" smtClean="0"/>
              <a:t>‹#›</a:t>
            </a:fld>
            <a:endParaRPr lang="en-US"/>
          </a:p>
        </p:txBody>
      </p:sp>
    </p:spTree>
    <p:extLst>
      <p:ext uri="{BB962C8B-B14F-4D97-AF65-F5344CB8AC3E}">
        <p14:creationId xmlns:p14="http://schemas.microsoft.com/office/powerpoint/2010/main" val="20723016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393709"/>
      </p:ext>
    </p:extLst>
  </p:cSld>
  <p:clrMap bg1="lt1" tx1="dk1" bg2="lt2" tx2="dk2" accent1="accent1" accent2="accent2" accent3="accent3" accent4="accent4" accent5="accent5" accent6="accent6" hlink="hlink" folHlink="folHlink"/>
  <p:sldLayoutIdLst>
    <p:sldLayoutId id="2147483736" r:id="rId1"/>
    <p:sldLayoutId id="214748373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161860"/>
      </p:ext>
    </p:extLst>
  </p:cSld>
  <p:clrMap bg1="lt1" tx1="dk1" bg2="lt2" tx2="dk2" accent1="accent1" accent2="accent2" accent3="accent3" accent4="accent4" accent5="accent5" accent6="accent6" hlink="hlink" folHlink="folHlink"/>
  <p:sldLayoutIdLst>
    <p:sldLayoutId id="2147483743" r:id="rId1"/>
    <p:sldLayoutId id="214748374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7" descr="KOA:Users:kenanderson:Desktop:Projects:Cable First:images:CABLE1STa.jpg"/>
          <p:cNvPicPr>
            <a:picLocks noChangeAspect="1" noChangeArrowheads="1"/>
          </p:cNvPicPr>
          <p:nvPr/>
        </p:nvPicPr>
        <p:blipFill>
          <a:blip r:link="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1231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301936"/>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KOA:Users:kenanderson:Desktop:Projects:Cable First:images:CABLE1STb.jpg"/>
          <p:cNvPicPr>
            <a:picLocks noChangeAspect="1" noChangeArrowheads="1"/>
          </p:cNvPicPr>
          <p:nvPr/>
        </p:nvPicPr>
        <p:blipFill>
          <a:blip r:link="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347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620857"/>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699"/>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035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40" r:id="rId9"/>
    <p:sldLayoutId id="2147483741"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27814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99172165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4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1.png"/><Relationship Id="rId21" Type="http://schemas.openxmlformats.org/officeDocument/2006/relationships/image" Target="../media/image199.jpe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jpeg"/><Relationship Id="rId2" Type="http://schemas.openxmlformats.org/officeDocument/2006/relationships/chart" Target="../charts/chart4.xml"/><Relationship Id="rId16" Type="http://schemas.openxmlformats.org/officeDocument/2006/relationships/image" Target="../media/image194.jpeg"/><Relationship Id="rId20" Type="http://schemas.openxmlformats.org/officeDocument/2006/relationships/image" Target="../media/image198.png"/><Relationship Id="rId1" Type="http://schemas.openxmlformats.org/officeDocument/2006/relationships/slideLayout" Target="../slideLayouts/slideLayout40.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jpeg"/><Relationship Id="rId15" Type="http://schemas.openxmlformats.org/officeDocument/2006/relationships/image" Target="../media/image193.png"/><Relationship Id="rId23" Type="http://schemas.openxmlformats.org/officeDocument/2006/relationships/image" Target="../media/image201.pn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jpe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s>
</file>

<file path=ppt/slides/_rels/slide11.xml.rels><?xml version="1.0" encoding="UTF-8" standalone="yes"?>
<Relationships xmlns="http://schemas.openxmlformats.org/package/2006/relationships"><Relationship Id="rId8" Type="http://schemas.openxmlformats.org/officeDocument/2006/relationships/image" Target="../media/image207.jpeg"/><Relationship Id="rId13" Type="http://schemas.openxmlformats.org/officeDocument/2006/relationships/image" Target="../media/image212.png"/><Relationship Id="rId18" Type="http://schemas.openxmlformats.org/officeDocument/2006/relationships/image" Target="../media/image217.jpeg"/><Relationship Id="rId26" Type="http://schemas.openxmlformats.org/officeDocument/2006/relationships/image" Target="../media/image225.jpeg"/><Relationship Id="rId3" Type="http://schemas.openxmlformats.org/officeDocument/2006/relationships/image" Target="../media/image203.png"/><Relationship Id="rId21" Type="http://schemas.openxmlformats.org/officeDocument/2006/relationships/image" Target="../media/image220.jpeg"/><Relationship Id="rId7" Type="http://schemas.openxmlformats.org/officeDocument/2006/relationships/image" Target="../media/image206.jpeg"/><Relationship Id="rId12" Type="http://schemas.openxmlformats.org/officeDocument/2006/relationships/image" Target="../media/image211.jpeg"/><Relationship Id="rId17" Type="http://schemas.openxmlformats.org/officeDocument/2006/relationships/image" Target="../media/image216.jpeg"/><Relationship Id="rId25" Type="http://schemas.openxmlformats.org/officeDocument/2006/relationships/image" Target="../media/image224.jpeg"/><Relationship Id="rId2" Type="http://schemas.openxmlformats.org/officeDocument/2006/relationships/image" Target="../media/image202.png"/><Relationship Id="rId16" Type="http://schemas.openxmlformats.org/officeDocument/2006/relationships/image" Target="../media/image215.jpeg"/><Relationship Id="rId20" Type="http://schemas.openxmlformats.org/officeDocument/2006/relationships/image" Target="../media/image219.jpeg"/><Relationship Id="rId1" Type="http://schemas.openxmlformats.org/officeDocument/2006/relationships/slideLayout" Target="../slideLayouts/slideLayout63.xml"/><Relationship Id="rId6" Type="http://schemas.openxmlformats.org/officeDocument/2006/relationships/image" Target="../media/image205.png"/><Relationship Id="rId11" Type="http://schemas.openxmlformats.org/officeDocument/2006/relationships/image" Target="../media/image210.jpeg"/><Relationship Id="rId24" Type="http://schemas.openxmlformats.org/officeDocument/2006/relationships/image" Target="../media/image223.png"/><Relationship Id="rId5" Type="http://schemas.openxmlformats.org/officeDocument/2006/relationships/image" Target="../media/image184.png"/><Relationship Id="rId15" Type="http://schemas.openxmlformats.org/officeDocument/2006/relationships/image" Target="../media/image214.jpeg"/><Relationship Id="rId23" Type="http://schemas.openxmlformats.org/officeDocument/2006/relationships/image" Target="../media/image222.jpeg"/><Relationship Id="rId10" Type="http://schemas.openxmlformats.org/officeDocument/2006/relationships/image" Target="../media/image209.png"/><Relationship Id="rId19" Type="http://schemas.openxmlformats.org/officeDocument/2006/relationships/image" Target="../media/image218.jpeg"/><Relationship Id="rId4" Type="http://schemas.openxmlformats.org/officeDocument/2006/relationships/image" Target="../media/image204.png"/><Relationship Id="rId9" Type="http://schemas.openxmlformats.org/officeDocument/2006/relationships/image" Target="../media/image208.jpeg"/><Relationship Id="rId14" Type="http://schemas.openxmlformats.org/officeDocument/2006/relationships/image" Target="../media/image213.jpeg"/><Relationship Id="rId22" Type="http://schemas.openxmlformats.org/officeDocument/2006/relationships/image" Target="../media/image2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7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8.png"/><Relationship Id="rId5" Type="http://schemas.openxmlformats.org/officeDocument/2006/relationships/image" Target="../media/image176.png"/><Relationship Id="rId4" Type="http://schemas.openxmlformats.org/officeDocument/2006/relationships/image" Target="../media/image177.png"/></Relationships>
</file>

<file path=ppt/slides/_rels/slide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chart" Target="../charts/chart7.xml"/><Relationship Id="rId1" Type="http://schemas.openxmlformats.org/officeDocument/2006/relationships/slideLayout" Target="../slideLayouts/slideLayout34.xml"/><Relationship Id="rId5" Type="http://schemas.openxmlformats.org/officeDocument/2006/relationships/image" Target="../media/image178.png"/><Relationship Id="rId4" Type="http://schemas.openxmlformats.org/officeDocument/2006/relationships/image" Target="../media/image176.png"/></Relationships>
</file>

<file path=ppt/slides/_rels/slide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chart" Target="../charts/chart8.xml"/><Relationship Id="rId1" Type="http://schemas.openxmlformats.org/officeDocument/2006/relationships/slideLayout" Target="../slideLayouts/slideLayout34.xml"/><Relationship Id="rId5" Type="http://schemas.openxmlformats.org/officeDocument/2006/relationships/image" Target="../media/image178.png"/><Relationship Id="rId4" Type="http://schemas.openxmlformats.org/officeDocument/2006/relationships/image" Target="../media/image176.png"/></Relationships>
</file>

<file path=ppt/slides/_rels/slide2.xml.rels><?xml version="1.0" encoding="UTF-8" standalone="yes"?>
<Relationships xmlns="http://schemas.openxmlformats.org/package/2006/relationships"><Relationship Id="rId26" Type="http://schemas.openxmlformats.org/officeDocument/2006/relationships/image" Target="../media/image28.png"/><Relationship Id="rId117" Type="http://schemas.openxmlformats.org/officeDocument/2006/relationships/image" Target="../media/image116.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89" Type="http://schemas.openxmlformats.org/officeDocument/2006/relationships/image" Target="../media/image91.png"/><Relationship Id="rId112" Type="http://schemas.openxmlformats.org/officeDocument/2006/relationships/image" Target="../media/image111.png"/><Relationship Id="rId133" Type="http://schemas.openxmlformats.org/officeDocument/2006/relationships/image" Target="../media/image132.png"/><Relationship Id="rId138" Type="http://schemas.openxmlformats.org/officeDocument/2006/relationships/image" Target="../media/image137.png"/><Relationship Id="rId154" Type="http://schemas.openxmlformats.org/officeDocument/2006/relationships/image" Target="../media/image153.png"/><Relationship Id="rId159" Type="http://schemas.openxmlformats.org/officeDocument/2006/relationships/image" Target="../media/image158.png"/><Relationship Id="rId170" Type="http://schemas.openxmlformats.org/officeDocument/2006/relationships/image" Target="../media/image169.png"/><Relationship Id="rId16" Type="http://schemas.openxmlformats.org/officeDocument/2006/relationships/image" Target="../media/image18.png"/><Relationship Id="rId107" Type="http://schemas.openxmlformats.org/officeDocument/2006/relationships/hyperlink" Target="http://www.google.com/url?sa=i&amp;rct=j&amp;q=&amp;esrc=s&amp;frm=1&amp;source=images&amp;cd=&amp;cad=rja&amp;docid=z5exkpy_iHBryM&amp;tbnid=t4w2ke_vnpHxYM:&amp;ved=0CAUQjRw&amp;url=http://www.iphonefaq.org/archives/972613&amp;ei=44ybUd_6BZT84APJ1oDQDQ&amp;bvm=bv.46751780,d.dmg&amp;psig=AFQjCNFCASSlSgYDcFoz37VFzlFFfLDrzg&amp;ust=1369235035093002" TargetMode="External"/><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102" Type="http://schemas.openxmlformats.org/officeDocument/2006/relationships/image" Target="../media/image104.png"/><Relationship Id="rId123" Type="http://schemas.openxmlformats.org/officeDocument/2006/relationships/image" Target="../media/image122.png"/><Relationship Id="rId128" Type="http://schemas.openxmlformats.org/officeDocument/2006/relationships/image" Target="../media/image127.png"/><Relationship Id="rId144" Type="http://schemas.openxmlformats.org/officeDocument/2006/relationships/image" Target="../media/image143.png"/><Relationship Id="rId149" Type="http://schemas.openxmlformats.org/officeDocument/2006/relationships/image" Target="../media/image148.png"/><Relationship Id="rId5" Type="http://schemas.openxmlformats.org/officeDocument/2006/relationships/image" Target="../media/image7.png"/><Relationship Id="rId90" Type="http://schemas.openxmlformats.org/officeDocument/2006/relationships/image" Target="../media/image92.png"/><Relationship Id="rId95" Type="http://schemas.openxmlformats.org/officeDocument/2006/relationships/image" Target="../media/image97.png"/><Relationship Id="rId160" Type="http://schemas.openxmlformats.org/officeDocument/2006/relationships/image" Target="../media/image159.png"/><Relationship Id="rId165" Type="http://schemas.openxmlformats.org/officeDocument/2006/relationships/image" Target="../media/image164.png"/><Relationship Id="rId22" Type="http://schemas.openxmlformats.org/officeDocument/2006/relationships/image" Target="../media/image24.png"/><Relationship Id="rId27" Type="http://schemas.openxmlformats.org/officeDocument/2006/relationships/image" Target="../media/image29.png"/><Relationship Id="rId43" Type="http://schemas.openxmlformats.org/officeDocument/2006/relationships/image" Target="../media/image45.png"/><Relationship Id="rId48" Type="http://schemas.openxmlformats.org/officeDocument/2006/relationships/image" Target="../media/image50.png"/><Relationship Id="rId64" Type="http://schemas.openxmlformats.org/officeDocument/2006/relationships/image" Target="../media/image66.png"/><Relationship Id="rId69" Type="http://schemas.openxmlformats.org/officeDocument/2006/relationships/image" Target="../media/image71.png"/><Relationship Id="rId113" Type="http://schemas.openxmlformats.org/officeDocument/2006/relationships/image" Target="../media/image112.png"/><Relationship Id="rId118" Type="http://schemas.openxmlformats.org/officeDocument/2006/relationships/image" Target="../media/image117.png"/><Relationship Id="rId134" Type="http://schemas.openxmlformats.org/officeDocument/2006/relationships/image" Target="../media/image133.png"/><Relationship Id="rId139" Type="http://schemas.openxmlformats.org/officeDocument/2006/relationships/image" Target="../media/image138.png"/><Relationship Id="rId80" Type="http://schemas.openxmlformats.org/officeDocument/2006/relationships/image" Target="../media/image82.png"/><Relationship Id="rId85" Type="http://schemas.openxmlformats.org/officeDocument/2006/relationships/image" Target="../media/image87.png"/><Relationship Id="rId150" Type="http://schemas.openxmlformats.org/officeDocument/2006/relationships/image" Target="../media/image149.png"/><Relationship Id="rId155" Type="http://schemas.openxmlformats.org/officeDocument/2006/relationships/image" Target="../media/image154.png"/><Relationship Id="rId171" Type="http://schemas.openxmlformats.org/officeDocument/2006/relationships/image" Target="../media/image170.png"/><Relationship Id="rId12" Type="http://schemas.openxmlformats.org/officeDocument/2006/relationships/image" Target="../media/image14.png"/><Relationship Id="rId17" Type="http://schemas.openxmlformats.org/officeDocument/2006/relationships/image" Target="../media/image19.png"/><Relationship Id="rId33" Type="http://schemas.openxmlformats.org/officeDocument/2006/relationships/image" Target="../media/image35.png"/><Relationship Id="rId38" Type="http://schemas.openxmlformats.org/officeDocument/2006/relationships/image" Target="../media/image40.png"/><Relationship Id="rId59" Type="http://schemas.openxmlformats.org/officeDocument/2006/relationships/image" Target="../media/image61.png"/><Relationship Id="rId103" Type="http://schemas.openxmlformats.org/officeDocument/2006/relationships/hyperlink" Target="http://www.google.com/url?sa=i&amp;rct=j&amp;q=&amp;esrc=s&amp;frm=1&amp;source=images&amp;cd=&amp;cad=rja&amp;docid=Gw50CGS-Jy0tlM&amp;tbnid=7Svkkerwof1DtM:&amp;ved=0CAUQjRw&amp;url=http://ipod.about.com/od/bestiphoneapps/tp/Great-Apps-For-Watching-Tv-On-The-Iphone.01.htm&amp;ei=gyeaUcnaM4z84AOYwIG4DQ&amp;bvm=bv.46751780,d.dmg&amp;psig=AFQjCNFITJTPJ5iVEtKOsBSnHIB2XFgTiA&amp;ust=1369143543750133" TargetMode="External"/><Relationship Id="rId108" Type="http://schemas.openxmlformats.org/officeDocument/2006/relationships/image" Target="../media/image107.jpeg"/><Relationship Id="rId124" Type="http://schemas.openxmlformats.org/officeDocument/2006/relationships/image" Target="../media/image123.png"/><Relationship Id="rId129" Type="http://schemas.openxmlformats.org/officeDocument/2006/relationships/image" Target="../media/image128.png"/><Relationship Id="rId54" Type="http://schemas.openxmlformats.org/officeDocument/2006/relationships/image" Target="../media/image56.png"/><Relationship Id="rId70" Type="http://schemas.openxmlformats.org/officeDocument/2006/relationships/image" Target="../media/image72.png"/><Relationship Id="rId75" Type="http://schemas.openxmlformats.org/officeDocument/2006/relationships/image" Target="../media/image77.png"/><Relationship Id="rId91" Type="http://schemas.openxmlformats.org/officeDocument/2006/relationships/image" Target="../media/image93.png"/><Relationship Id="rId96" Type="http://schemas.openxmlformats.org/officeDocument/2006/relationships/image" Target="../media/image98.png"/><Relationship Id="rId140" Type="http://schemas.openxmlformats.org/officeDocument/2006/relationships/image" Target="../media/image139.png"/><Relationship Id="rId145" Type="http://schemas.openxmlformats.org/officeDocument/2006/relationships/image" Target="../media/image144.png"/><Relationship Id="rId161" Type="http://schemas.openxmlformats.org/officeDocument/2006/relationships/image" Target="../media/image160.png"/><Relationship Id="rId166" Type="http://schemas.openxmlformats.org/officeDocument/2006/relationships/image" Target="../media/image165.png"/><Relationship Id="rId1" Type="http://schemas.openxmlformats.org/officeDocument/2006/relationships/slideLayout" Target="../slideLayouts/slideLayout39.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57" Type="http://schemas.openxmlformats.org/officeDocument/2006/relationships/image" Target="../media/image59.png"/><Relationship Id="rId106" Type="http://schemas.openxmlformats.org/officeDocument/2006/relationships/image" Target="../media/image106.png"/><Relationship Id="rId114" Type="http://schemas.openxmlformats.org/officeDocument/2006/relationships/image" Target="../media/image113.png"/><Relationship Id="rId119" Type="http://schemas.openxmlformats.org/officeDocument/2006/relationships/image" Target="../media/image118.png"/><Relationship Id="rId127" Type="http://schemas.openxmlformats.org/officeDocument/2006/relationships/image" Target="../media/image126.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86" Type="http://schemas.openxmlformats.org/officeDocument/2006/relationships/image" Target="../media/image88.png"/><Relationship Id="rId94" Type="http://schemas.openxmlformats.org/officeDocument/2006/relationships/image" Target="../media/image96.png"/><Relationship Id="rId99" Type="http://schemas.openxmlformats.org/officeDocument/2006/relationships/image" Target="../media/image101.jpeg"/><Relationship Id="rId101" Type="http://schemas.openxmlformats.org/officeDocument/2006/relationships/image" Target="../media/image103.png"/><Relationship Id="rId122" Type="http://schemas.openxmlformats.org/officeDocument/2006/relationships/image" Target="../media/image121.png"/><Relationship Id="rId130" Type="http://schemas.openxmlformats.org/officeDocument/2006/relationships/image" Target="../media/image129.png"/><Relationship Id="rId135" Type="http://schemas.openxmlformats.org/officeDocument/2006/relationships/image" Target="../media/image134.png"/><Relationship Id="rId143" Type="http://schemas.openxmlformats.org/officeDocument/2006/relationships/image" Target="../media/image142.png"/><Relationship Id="rId148" Type="http://schemas.openxmlformats.org/officeDocument/2006/relationships/image" Target="../media/image147.png"/><Relationship Id="rId151" Type="http://schemas.openxmlformats.org/officeDocument/2006/relationships/image" Target="../media/image150.png"/><Relationship Id="rId156" Type="http://schemas.openxmlformats.org/officeDocument/2006/relationships/image" Target="../media/image155.png"/><Relationship Id="rId164" Type="http://schemas.openxmlformats.org/officeDocument/2006/relationships/image" Target="../media/image163.png"/><Relationship Id="rId169" Type="http://schemas.openxmlformats.org/officeDocument/2006/relationships/image" Target="../media/image168.png"/><Relationship Id="rId4" Type="http://schemas.openxmlformats.org/officeDocument/2006/relationships/image" Target="../media/image6.png"/><Relationship Id="rId9" Type="http://schemas.openxmlformats.org/officeDocument/2006/relationships/image" Target="../media/image11.png"/><Relationship Id="rId172" Type="http://schemas.openxmlformats.org/officeDocument/2006/relationships/image" Target="../media/image17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109" Type="http://schemas.openxmlformats.org/officeDocument/2006/relationships/image" Target="../media/image108.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97" Type="http://schemas.openxmlformats.org/officeDocument/2006/relationships/image" Target="../media/image99.png"/><Relationship Id="rId104" Type="http://schemas.openxmlformats.org/officeDocument/2006/relationships/image" Target="../media/image105.jpeg"/><Relationship Id="rId120" Type="http://schemas.openxmlformats.org/officeDocument/2006/relationships/image" Target="../media/image119.png"/><Relationship Id="rId125" Type="http://schemas.openxmlformats.org/officeDocument/2006/relationships/image" Target="../media/image124.png"/><Relationship Id="rId141" Type="http://schemas.openxmlformats.org/officeDocument/2006/relationships/image" Target="../media/image140.png"/><Relationship Id="rId146" Type="http://schemas.openxmlformats.org/officeDocument/2006/relationships/image" Target="../media/image145.png"/><Relationship Id="rId167" Type="http://schemas.openxmlformats.org/officeDocument/2006/relationships/image" Target="../media/image166.png"/><Relationship Id="rId7" Type="http://schemas.openxmlformats.org/officeDocument/2006/relationships/image" Target="../media/image9.png"/><Relationship Id="rId71" Type="http://schemas.openxmlformats.org/officeDocument/2006/relationships/image" Target="../media/image73.png"/><Relationship Id="rId92" Type="http://schemas.openxmlformats.org/officeDocument/2006/relationships/image" Target="../media/image94.png"/><Relationship Id="rId162" Type="http://schemas.openxmlformats.org/officeDocument/2006/relationships/image" Target="../media/image161.png"/><Relationship Id="rId2" Type="http://schemas.openxmlformats.org/officeDocument/2006/relationships/notesSlide" Target="../notesSlides/notesSlide1.xml"/><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 Id="rId87" Type="http://schemas.openxmlformats.org/officeDocument/2006/relationships/image" Target="../media/image89.png"/><Relationship Id="rId110" Type="http://schemas.openxmlformats.org/officeDocument/2006/relationships/image" Target="../media/image109.png"/><Relationship Id="rId115" Type="http://schemas.openxmlformats.org/officeDocument/2006/relationships/image" Target="../media/image114.png"/><Relationship Id="rId131" Type="http://schemas.openxmlformats.org/officeDocument/2006/relationships/image" Target="../media/image130.png"/><Relationship Id="rId136" Type="http://schemas.openxmlformats.org/officeDocument/2006/relationships/image" Target="../media/image135.png"/><Relationship Id="rId157" Type="http://schemas.openxmlformats.org/officeDocument/2006/relationships/image" Target="../media/image156.png"/><Relationship Id="rId61" Type="http://schemas.openxmlformats.org/officeDocument/2006/relationships/image" Target="../media/image63.png"/><Relationship Id="rId82" Type="http://schemas.openxmlformats.org/officeDocument/2006/relationships/image" Target="../media/image84.png"/><Relationship Id="rId152" Type="http://schemas.openxmlformats.org/officeDocument/2006/relationships/image" Target="../media/image151.png"/><Relationship Id="rId19" Type="http://schemas.openxmlformats.org/officeDocument/2006/relationships/image" Target="../media/image21.png"/><Relationship Id="rId14" Type="http://schemas.openxmlformats.org/officeDocument/2006/relationships/image" Target="../media/image16.png"/><Relationship Id="rId30" Type="http://schemas.openxmlformats.org/officeDocument/2006/relationships/image" Target="../media/image32.png"/><Relationship Id="rId35" Type="http://schemas.openxmlformats.org/officeDocument/2006/relationships/image" Target="../media/image37.png"/><Relationship Id="rId56" Type="http://schemas.openxmlformats.org/officeDocument/2006/relationships/image" Target="../media/image58.png"/><Relationship Id="rId77" Type="http://schemas.openxmlformats.org/officeDocument/2006/relationships/image" Target="../media/image79.png"/><Relationship Id="rId100" Type="http://schemas.openxmlformats.org/officeDocument/2006/relationships/image" Target="../media/image102.png"/><Relationship Id="rId105" Type="http://schemas.openxmlformats.org/officeDocument/2006/relationships/hyperlink" Target="http://www.bottlerocketapps.com/blog/bottle-rocket-apps-launches-both-tbs-and-tnt-for-ipad" TargetMode="External"/><Relationship Id="rId126" Type="http://schemas.openxmlformats.org/officeDocument/2006/relationships/image" Target="../media/image125.png"/><Relationship Id="rId147" Type="http://schemas.openxmlformats.org/officeDocument/2006/relationships/image" Target="../media/image146.png"/><Relationship Id="rId168" Type="http://schemas.openxmlformats.org/officeDocument/2006/relationships/image" Target="../media/image167.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93" Type="http://schemas.openxmlformats.org/officeDocument/2006/relationships/image" Target="../media/image95.png"/><Relationship Id="rId98" Type="http://schemas.openxmlformats.org/officeDocument/2006/relationships/image" Target="../media/image100.png"/><Relationship Id="rId121" Type="http://schemas.openxmlformats.org/officeDocument/2006/relationships/image" Target="../media/image120.png"/><Relationship Id="rId142" Type="http://schemas.openxmlformats.org/officeDocument/2006/relationships/image" Target="../media/image141.png"/><Relationship Id="rId163" Type="http://schemas.openxmlformats.org/officeDocument/2006/relationships/image" Target="../media/image162.png"/><Relationship Id="rId3" Type="http://schemas.openxmlformats.org/officeDocument/2006/relationships/image" Target="../media/image5.png"/><Relationship Id="rId25" Type="http://schemas.openxmlformats.org/officeDocument/2006/relationships/image" Target="../media/image27.png"/><Relationship Id="rId46" Type="http://schemas.openxmlformats.org/officeDocument/2006/relationships/image" Target="../media/image48.png"/><Relationship Id="rId67" Type="http://schemas.openxmlformats.org/officeDocument/2006/relationships/image" Target="../media/image69.png"/><Relationship Id="rId116" Type="http://schemas.openxmlformats.org/officeDocument/2006/relationships/image" Target="../media/image115.png"/><Relationship Id="rId137" Type="http://schemas.openxmlformats.org/officeDocument/2006/relationships/image" Target="../media/image136.png"/><Relationship Id="rId158" Type="http://schemas.openxmlformats.org/officeDocument/2006/relationships/image" Target="../media/image157.png"/><Relationship Id="rId20" Type="http://schemas.openxmlformats.org/officeDocument/2006/relationships/image" Target="../media/image22.png"/><Relationship Id="rId41" Type="http://schemas.openxmlformats.org/officeDocument/2006/relationships/image" Target="../media/image43.png"/><Relationship Id="rId62" Type="http://schemas.openxmlformats.org/officeDocument/2006/relationships/image" Target="../media/image64.png"/><Relationship Id="rId83" Type="http://schemas.openxmlformats.org/officeDocument/2006/relationships/image" Target="../media/image85.png"/><Relationship Id="rId88" Type="http://schemas.openxmlformats.org/officeDocument/2006/relationships/image" Target="../media/image90.png"/><Relationship Id="rId111" Type="http://schemas.openxmlformats.org/officeDocument/2006/relationships/image" Target="../media/image110.png"/><Relationship Id="rId132" Type="http://schemas.openxmlformats.org/officeDocument/2006/relationships/image" Target="../media/image131.png"/><Relationship Id="rId153" Type="http://schemas.openxmlformats.org/officeDocument/2006/relationships/image" Target="../media/image152.png"/></Relationships>
</file>

<file path=ppt/slides/_rels/slide2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8.jpeg"/><Relationship Id="rId18" Type="http://schemas.openxmlformats.org/officeDocument/2006/relationships/image" Target="../media/image243.png"/><Relationship Id="rId26" Type="http://schemas.openxmlformats.org/officeDocument/2006/relationships/image" Target="../media/image251.jpeg"/><Relationship Id="rId3" Type="http://schemas.openxmlformats.org/officeDocument/2006/relationships/image" Target="../media/image228.png"/><Relationship Id="rId21" Type="http://schemas.openxmlformats.org/officeDocument/2006/relationships/image" Target="../media/image246.png"/><Relationship Id="rId7" Type="http://schemas.openxmlformats.org/officeDocument/2006/relationships/image" Target="../media/image232.jpeg"/><Relationship Id="rId12" Type="http://schemas.openxmlformats.org/officeDocument/2006/relationships/image" Target="../media/image237.jpeg"/><Relationship Id="rId17" Type="http://schemas.openxmlformats.org/officeDocument/2006/relationships/image" Target="../media/image242.png"/><Relationship Id="rId25" Type="http://schemas.openxmlformats.org/officeDocument/2006/relationships/image" Target="../media/image250.jpeg"/><Relationship Id="rId33" Type="http://schemas.openxmlformats.org/officeDocument/2006/relationships/image" Target="../media/image258.png"/><Relationship Id="rId2" Type="http://schemas.openxmlformats.org/officeDocument/2006/relationships/image" Target="../media/image227.jpeg"/><Relationship Id="rId16" Type="http://schemas.openxmlformats.org/officeDocument/2006/relationships/image" Target="../media/image241.jpeg"/><Relationship Id="rId20" Type="http://schemas.openxmlformats.org/officeDocument/2006/relationships/image" Target="../media/image245.png"/><Relationship Id="rId29" Type="http://schemas.openxmlformats.org/officeDocument/2006/relationships/image" Target="../media/image254.png"/><Relationship Id="rId1" Type="http://schemas.openxmlformats.org/officeDocument/2006/relationships/slideLayout" Target="../slideLayouts/slideLayout32.xml"/><Relationship Id="rId6" Type="http://schemas.openxmlformats.org/officeDocument/2006/relationships/image" Target="../media/image231.jpeg"/><Relationship Id="rId11" Type="http://schemas.openxmlformats.org/officeDocument/2006/relationships/image" Target="../media/image236.jpeg"/><Relationship Id="rId24" Type="http://schemas.openxmlformats.org/officeDocument/2006/relationships/image" Target="../media/image249.jpeg"/><Relationship Id="rId32" Type="http://schemas.openxmlformats.org/officeDocument/2006/relationships/image" Target="../media/image257.png"/><Relationship Id="rId5" Type="http://schemas.openxmlformats.org/officeDocument/2006/relationships/image" Target="../media/image230.png"/><Relationship Id="rId15" Type="http://schemas.openxmlformats.org/officeDocument/2006/relationships/image" Target="../media/image240.png"/><Relationship Id="rId23" Type="http://schemas.openxmlformats.org/officeDocument/2006/relationships/image" Target="../media/image248.png"/><Relationship Id="rId28" Type="http://schemas.openxmlformats.org/officeDocument/2006/relationships/image" Target="../media/image253.jpeg"/><Relationship Id="rId10" Type="http://schemas.openxmlformats.org/officeDocument/2006/relationships/image" Target="../media/image235.jpeg"/><Relationship Id="rId19" Type="http://schemas.openxmlformats.org/officeDocument/2006/relationships/image" Target="../media/image244.png"/><Relationship Id="rId31" Type="http://schemas.openxmlformats.org/officeDocument/2006/relationships/image" Target="../media/image256.png"/><Relationship Id="rId4" Type="http://schemas.openxmlformats.org/officeDocument/2006/relationships/image" Target="../media/image229.jpeg"/><Relationship Id="rId9" Type="http://schemas.openxmlformats.org/officeDocument/2006/relationships/image" Target="../media/image234.jpeg"/><Relationship Id="rId14" Type="http://schemas.openxmlformats.org/officeDocument/2006/relationships/image" Target="../media/image239.jpeg"/><Relationship Id="rId22" Type="http://schemas.openxmlformats.org/officeDocument/2006/relationships/image" Target="../media/image247.png"/><Relationship Id="rId27" Type="http://schemas.openxmlformats.org/officeDocument/2006/relationships/image" Target="../media/image252.png"/><Relationship Id="rId30" Type="http://schemas.openxmlformats.org/officeDocument/2006/relationships/image" Target="../media/image255.jpeg"/></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3" Type="http://schemas.openxmlformats.org/officeDocument/2006/relationships/image" Target="../media/image268.png"/><Relationship Id="rId18" Type="http://schemas.openxmlformats.org/officeDocument/2006/relationships/image" Target="../media/image273.jpeg"/><Relationship Id="rId26" Type="http://schemas.openxmlformats.org/officeDocument/2006/relationships/image" Target="../media/image281.png"/><Relationship Id="rId39" Type="http://schemas.openxmlformats.org/officeDocument/2006/relationships/image" Target="../media/image294.png"/><Relationship Id="rId21" Type="http://schemas.openxmlformats.org/officeDocument/2006/relationships/image" Target="../media/image276.png"/><Relationship Id="rId34" Type="http://schemas.openxmlformats.org/officeDocument/2006/relationships/image" Target="../media/image289.png"/><Relationship Id="rId42" Type="http://schemas.openxmlformats.org/officeDocument/2006/relationships/image" Target="../media/image297.png"/><Relationship Id="rId47" Type="http://schemas.openxmlformats.org/officeDocument/2006/relationships/image" Target="../media/image302.png"/><Relationship Id="rId50" Type="http://schemas.openxmlformats.org/officeDocument/2006/relationships/image" Target="../media/image305.jpeg"/><Relationship Id="rId55" Type="http://schemas.openxmlformats.org/officeDocument/2006/relationships/image" Target="../media/image310.jpeg"/><Relationship Id="rId7" Type="http://schemas.openxmlformats.org/officeDocument/2006/relationships/image" Target="../media/image262.jpeg"/><Relationship Id="rId12" Type="http://schemas.openxmlformats.org/officeDocument/2006/relationships/image" Target="../media/image267.jpeg"/><Relationship Id="rId17" Type="http://schemas.openxmlformats.org/officeDocument/2006/relationships/image" Target="../media/image272.jpeg"/><Relationship Id="rId25" Type="http://schemas.openxmlformats.org/officeDocument/2006/relationships/image" Target="../media/image280.jpeg"/><Relationship Id="rId33" Type="http://schemas.openxmlformats.org/officeDocument/2006/relationships/image" Target="../media/image288.png"/><Relationship Id="rId38" Type="http://schemas.openxmlformats.org/officeDocument/2006/relationships/image" Target="../media/image293.png"/><Relationship Id="rId46" Type="http://schemas.openxmlformats.org/officeDocument/2006/relationships/image" Target="../media/image301.png"/><Relationship Id="rId59" Type="http://schemas.openxmlformats.org/officeDocument/2006/relationships/image" Target="../media/image314.png"/><Relationship Id="rId2" Type="http://schemas.openxmlformats.org/officeDocument/2006/relationships/notesSlide" Target="../notesSlides/notesSlide6.xml"/><Relationship Id="rId16" Type="http://schemas.openxmlformats.org/officeDocument/2006/relationships/image" Target="../media/image271.png"/><Relationship Id="rId20" Type="http://schemas.openxmlformats.org/officeDocument/2006/relationships/image" Target="../media/image275.png"/><Relationship Id="rId29" Type="http://schemas.openxmlformats.org/officeDocument/2006/relationships/image" Target="../media/image284.jpeg"/><Relationship Id="rId41" Type="http://schemas.openxmlformats.org/officeDocument/2006/relationships/image" Target="../media/image296.png"/><Relationship Id="rId54" Type="http://schemas.openxmlformats.org/officeDocument/2006/relationships/image" Target="../media/image309.png"/><Relationship Id="rId1" Type="http://schemas.openxmlformats.org/officeDocument/2006/relationships/slideLayout" Target="../slideLayouts/slideLayout39.xml"/><Relationship Id="rId6" Type="http://schemas.openxmlformats.org/officeDocument/2006/relationships/image" Target="../media/image261.jpeg"/><Relationship Id="rId11" Type="http://schemas.openxmlformats.org/officeDocument/2006/relationships/image" Target="../media/image266.jpeg"/><Relationship Id="rId24" Type="http://schemas.openxmlformats.org/officeDocument/2006/relationships/image" Target="../media/image279.png"/><Relationship Id="rId32" Type="http://schemas.openxmlformats.org/officeDocument/2006/relationships/image" Target="../media/image287.png"/><Relationship Id="rId37" Type="http://schemas.openxmlformats.org/officeDocument/2006/relationships/image" Target="../media/image292.png"/><Relationship Id="rId40" Type="http://schemas.openxmlformats.org/officeDocument/2006/relationships/image" Target="../media/image295.png"/><Relationship Id="rId45" Type="http://schemas.openxmlformats.org/officeDocument/2006/relationships/image" Target="../media/image300.png"/><Relationship Id="rId53" Type="http://schemas.openxmlformats.org/officeDocument/2006/relationships/image" Target="../media/image308.png"/><Relationship Id="rId58" Type="http://schemas.openxmlformats.org/officeDocument/2006/relationships/image" Target="../media/image313.png"/><Relationship Id="rId5" Type="http://schemas.openxmlformats.org/officeDocument/2006/relationships/image" Target="../media/image260.jpeg"/><Relationship Id="rId15" Type="http://schemas.openxmlformats.org/officeDocument/2006/relationships/image" Target="../media/image270.jpeg"/><Relationship Id="rId23" Type="http://schemas.openxmlformats.org/officeDocument/2006/relationships/image" Target="../media/image278.jpeg"/><Relationship Id="rId28" Type="http://schemas.openxmlformats.org/officeDocument/2006/relationships/image" Target="../media/image283.png"/><Relationship Id="rId36" Type="http://schemas.openxmlformats.org/officeDocument/2006/relationships/image" Target="../media/image291.png"/><Relationship Id="rId49" Type="http://schemas.openxmlformats.org/officeDocument/2006/relationships/image" Target="../media/image304.png"/><Relationship Id="rId57" Type="http://schemas.openxmlformats.org/officeDocument/2006/relationships/image" Target="../media/image312.jpeg"/><Relationship Id="rId10" Type="http://schemas.openxmlformats.org/officeDocument/2006/relationships/image" Target="../media/image265.png"/><Relationship Id="rId19" Type="http://schemas.openxmlformats.org/officeDocument/2006/relationships/image" Target="../media/image274.jpeg"/><Relationship Id="rId31" Type="http://schemas.openxmlformats.org/officeDocument/2006/relationships/image" Target="../media/image286.png"/><Relationship Id="rId44" Type="http://schemas.openxmlformats.org/officeDocument/2006/relationships/image" Target="../media/image299.jpeg"/><Relationship Id="rId52" Type="http://schemas.openxmlformats.org/officeDocument/2006/relationships/image" Target="../media/image307.png"/><Relationship Id="rId4" Type="http://schemas.openxmlformats.org/officeDocument/2006/relationships/image" Target="../media/image259.png"/><Relationship Id="rId9" Type="http://schemas.openxmlformats.org/officeDocument/2006/relationships/image" Target="../media/image264.jpeg"/><Relationship Id="rId14" Type="http://schemas.openxmlformats.org/officeDocument/2006/relationships/image" Target="../media/image269.png"/><Relationship Id="rId22" Type="http://schemas.openxmlformats.org/officeDocument/2006/relationships/image" Target="../media/image277.png"/><Relationship Id="rId27" Type="http://schemas.openxmlformats.org/officeDocument/2006/relationships/image" Target="../media/image282.png"/><Relationship Id="rId30" Type="http://schemas.openxmlformats.org/officeDocument/2006/relationships/image" Target="../media/image285.gif"/><Relationship Id="rId35" Type="http://schemas.openxmlformats.org/officeDocument/2006/relationships/image" Target="../media/image290.png"/><Relationship Id="rId43" Type="http://schemas.openxmlformats.org/officeDocument/2006/relationships/image" Target="../media/image298.jpeg"/><Relationship Id="rId48" Type="http://schemas.openxmlformats.org/officeDocument/2006/relationships/image" Target="../media/image303.jpeg"/><Relationship Id="rId56" Type="http://schemas.openxmlformats.org/officeDocument/2006/relationships/image" Target="../media/image311.jpeg"/><Relationship Id="rId8" Type="http://schemas.openxmlformats.org/officeDocument/2006/relationships/image" Target="../media/image263.jpeg"/><Relationship Id="rId51" Type="http://schemas.openxmlformats.org/officeDocument/2006/relationships/image" Target="../media/image306.jpeg"/><Relationship Id="rId3" Type="http://schemas.openxmlformats.org/officeDocument/2006/relationships/chart" Target="../charts/chart11.xml"/></Relationships>
</file>

<file path=ppt/slides/_rels/slide27.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26.png"/><Relationship Id="rId3" Type="http://schemas.openxmlformats.org/officeDocument/2006/relationships/image" Target="../media/image316.png"/><Relationship Id="rId7" Type="http://schemas.openxmlformats.org/officeDocument/2006/relationships/image" Target="../media/image320.png"/><Relationship Id="rId12" Type="http://schemas.openxmlformats.org/officeDocument/2006/relationships/image" Target="../media/image325.png"/><Relationship Id="rId2" Type="http://schemas.openxmlformats.org/officeDocument/2006/relationships/image" Target="../media/image315.png"/><Relationship Id="rId1" Type="http://schemas.openxmlformats.org/officeDocument/2006/relationships/slideLayout" Target="../slideLayouts/slideLayout39.xml"/><Relationship Id="rId6" Type="http://schemas.openxmlformats.org/officeDocument/2006/relationships/image" Target="../media/image319.png"/><Relationship Id="rId11" Type="http://schemas.openxmlformats.org/officeDocument/2006/relationships/image" Target="../media/image324.png"/><Relationship Id="rId5" Type="http://schemas.openxmlformats.org/officeDocument/2006/relationships/image" Target="../media/image318.png"/><Relationship Id="rId10" Type="http://schemas.openxmlformats.org/officeDocument/2006/relationships/image" Target="../media/image323.png"/><Relationship Id="rId4" Type="http://schemas.openxmlformats.org/officeDocument/2006/relationships/image" Target="../media/image317.png"/><Relationship Id="rId9" Type="http://schemas.openxmlformats.org/officeDocument/2006/relationships/image" Target="../media/image322.png"/></Relationships>
</file>

<file path=ppt/slides/_rels/slide2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29.jp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13.xml"/><Relationship Id="rId7" Type="http://schemas.openxmlformats.org/officeDocument/2006/relationships/image" Target="../media/image179.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178.png"/><Relationship Id="rId5" Type="http://schemas.openxmlformats.org/officeDocument/2006/relationships/image" Target="../media/image176.png"/><Relationship Id="rId4" Type="http://schemas.openxmlformats.org/officeDocument/2006/relationships/image" Target="../media/image177.png"/></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8" Type="http://schemas.openxmlformats.org/officeDocument/2006/relationships/image" Target="../media/image335.png"/><Relationship Id="rId13" Type="http://schemas.openxmlformats.org/officeDocument/2006/relationships/image" Target="../media/image340.png"/><Relationship Id="rId3" Type="http://schemas.openxmlformats.org/officeDocument/2006/relationships/image" Target="../media/image331.png"/><Relationship Id="rId7" Type="http://schemas.openxmlformats.org/officeDocument/2006/relationships/image" Target="../media/image334.png"/><Relationship Id="rId12" Type="http://schemas.openxmlformats.org/officeDocument/2006/relationships/image" Target="../media/image339.png"/><Relationship Id="rId2" Type="http://schemas.openxmlformats.org/officeDocument/2006/relationships/image" Target="../media/image330.png"/><Relationship Id="rId1" Type="http://schemas.openxmlformats.org/officeDocument/2006/relationships/slideLayout" Target="../slideLayouts/slideLayout39.xml"/><Relationship Id="rId6" Type="http://schemas.openxmlformats.org/officeDocument/2006/relationships/image" Target="../media/image19.png"/><Relationship Id="rId11" Type="http://schemas.openxmlformats.org/officeDocument/2006/relationships/image" Target="../media/image338.png"/><Relationship Id="rId5" Type="http://schemas.openxmlformats.org/officeDocument/2006/relationships/image" Target="../media/image333.png"/><Relationship Id="rId10" Type="http://schemas.openxmlformats.org/officeDocument/2006/relationships/image" Target="../media/image337.png"/><Relationship Id="rId4" Type="http://schemas.openxmlformats.org/officeDocument/2006/relationships/image" Target="../media/image332.png"/><Relationship Id="rId9" Type="http://schemas.openxmlformats.org/officeDocument/2006/relationships/image" Target="../media/image336.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8.png"/><Relationship Id="rId3" Type="http://schemas.openxmlformats.org/officeDocument/2006/relationships/image" Target="../media/image340.png"/><Relationship Id="rId7" Type="http://schemas.openxmlformats.org/officeDocument/2006/relationships/image" Target="../media/image333.png"/><Relationship Id="rId12" Type="http://schemas.openxmlformats.org/officeDocument/2006/relationships/image" Target="../media/image337.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332.png"/><Relationship Id="rId11" Type="http://schemas.openxmlformats.org/officeDocument/2006/relationships/image" Target="../media/image336.png"/><Relationship Id="rId5" Type="http://schemas.openxmlformats.org/officeDocument/2006/relationships/image" Target="../media/image331.png"/><Relationship Id="rId15" Type="http://schemas.openxmlformats.org/officeDocument/2006/relationships/chart" Target="../charts/chart17.xml"/><Relationship Id="rId10" Type="http://schemas.openxmlformats.org/officeDocument/2006/relationships/image" Target="../media/image335.png"/><Relationship Id="rId4" Type="http://schemas.openxmlformats.org/officeDocument/2006/relationships/image" Target="../media/image330.png"/><Relationship Id="rId9" Type="http://schemas.openxmlformats.org/officeDocument/2006/relationships/image" Target="../media/image334.png"/><Relationship Id="rId14" Type="http://schemas.openxmlformats.org/officeDocument/2006/relationships/image" Target="../media/image339.png"/></Relationships>
</file>

<file path=ppt/slides/_rels/slide38.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image" Target="../media/image350.jpeg"/><Relationship Id="rId3" Type="http://schemas.openxmlformats.org/officeDocument/2006/relationships/chart" Target="../charts/chart18.xml"/><Relationship Id="rId7" Type="http://schemas.openxmlformats.org/officeDocument/2006/relationships/image" Target="../media/image344.jpeg"/><Relationship Id="rId12" Type="http://schemas.openxmlformats.org/officeDocument/2006/relationships/image" Target="../media/image349.jpeg"/><Relationship Id="rId17" Type="http://schemas.openxmlformats.org/officeDocument/2006/relationships/image" Target="../media/image354.png"/><Relationship Id="rId2" Type="http://schemas.openxmlformats.org/officeDocument/2006/relationships/notesSlide" Target="../notesSlides/notesSlide14.xml"/><Relationship Id="rId16" Type="http://schemas.openxmlformats.org/officeDocument/2006/relationships/image" Target="../media/image353.png"/><Relationship Id="rId1" Type="http://schemas.openxmlformats.org/officeDocument/2006/relationships/slideLayout" Target="../slideLayouts/slideLayout33.xml"/><Relationship Id="rId6" Type="http://schemas.openxmlformats.org/officeDocument/2006/relationships/image" Target="../media/image343.png"/><Relationship Id="rId11" Type="http://schemas.openxmlformats.org/officeDocument/2006/relationships/image" Target="../media/image348.png"/><Relationship Id="rId5" Type="http://schemas.openxmlformats.org/officeDocument/2006/relationships/image" Target="../media/image342.jpeg"/><Relationship Id="rId15" Type="http://schemas.openxmlformats.org/officeDocument/2006/relationships/image" Target="../media/image352.png"/><Relationship Id="rId10" Type="http://schemas.openxmlformats.org/officeDocument/2006/relationships/image" Target="../media/image347.png"/><Relationship Id="rId4" Type="http://schemas.openxmlformats.org/officeDocument/2006/relationships/image" Target="../media/image341.jpeg"/><Relationship Id="rId9" Type="http://schemas.openxmlformats.org/officeDocument/2006/relationships/image" Target="../media/image346.jpeg"/><Relationship Id="rId14" Type="http://schemas.openxmlformats.org/officeDocument/2006/relationships/image" Target="../media/image3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355.jpg"/><Relationship Id="rId7" Type="http://schemas.openxmlformats.org/officeDocument/2006/relationships/image" Target="../media/image359.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358.jpg"/><Relationship Id="rId5" Type="http://schemas.openxmlformats.org/officeDocument/2006/relationships/image" Target="../media/image357.png"/><Relationship Id="rId4" Type="http://schemas.openxmlformats.org/officeDocument/2006/relationships/image" Target="../media/image356.png"/></Relationships>
</file>

<file path=ppt/slides/_rels/slide41.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6" Type="http://schemas.openxmlformats.org/officeDocument/2006/relationships/image" Target="../media/image384.png"/><Relationship Id="rId117" Type="http://schemas.openxmlformats.org/officeDocument/2006/relationships/image" Target="../media/image475.png"/><Relationship Id="rId21" Type="http://schemas.openxmlformats.org/officeDocument/2006/relationships/image" Target="../media/image379.png"/><Relationship Id="rId42" Type="http://schemas.openxmlformats.org/officeDocument/2006/relationships/image" Target="../media/image400.png"/><Relationship Id="rId47" Type="http://schemas.openxmlformats.org/officeDocument/2006/relationships/image" Target="../media/image405.png"/><Relationship Id="rId63" Type="http://schemas.openxmlformats.org/officeDocument/2006/relationships/image" Target="../media/image421.jpeg"/><Relationship Id="rId68" Type="http://schemas.openxmlformats.org/officeDocument/2006/relationships/image" Target="../media/image426.jpeg"/><Relationship Id="rId84" Type="http://schemas.openxmlformats.org/officeDocument/2006/relationships/image" Target="../media/image442.png"/><Relationship Id="rId89" Type="http://schemas.openxmlformats.org/officeDocument/2006/relationships/image" Target="../media/image447.png"/><Relationship Id="rId112" Type="http://schemas.openxmlformats.org/officeDocument/2006/relationships/image" Target="../media/image470.jpeg"/><Relationship Id="rId16" Type="http://schemas.openxmlformats.org/officeDocument/2006/relationships/image" Target="../media/image374.jpeg"/><Relationship Id="rId107" Type="http://schemas.openxmlformats.org/officeDocument/2006/relationships/image" Target="../media/image465.jpeg"/><Relationship Id="rId11" Type="http://schemas.openxmlformats.org/officeDocument/2006/relationships/image" Target="../media/image369.png"/><Relationship Id="rId32" Type="http://schemas.openxmlformats.org/officeDocument/2006/relationships/image" Target="../media/image390.gif"/><Relationship Id="rId37" Type="http://schemas.openxmlformats.org/officeDocument/2006/relationships/image" Target="../media/image395.png"/><Relationship Id="rId53" Type="http://schemas.openxmlformats.org/officeDocument/2006/relationships/image" Target="../media/image411.png"/><Relationship Id="rId58" Type="http://schemas.openxmlformats.org/officeDocument/2006/relationships/image" Target="../media/image416.png"/><Relationship Id="rId74" Type="http://schemas.openxmlformats.org/officeDocument/2006/relationships/image" Target="../media/image432.png"/><Relationship Id="rId79" Type="http://schemas.openxmlformats.org/officeDocument/2006/relationships/image" Target="../media/image437.gif"/><Relationship Id="rId102" Type="http://schemas.openxmlformats.org/officeDocument/2006/relationships/image" Target="../media/image460.png"/><Relationship Id="rId123" Type="http://schemas.openxmlformats.org/officeDocument/2006/relationships/image" Target="../media/image481.jpeg"/><Relationship Id="rId5" Type="http://schemas.openxmlformats.org/officeDocument/2006/relationships/image" Target="../media/image363.png"/><Relationship Id="rId90" Type="http://schemas.openxmlformats.org/officeDocument/2006/relationships/image" Target="../media/image448.jpeg"/><Relationship Id="rId95" Type="http://schemas.openxmlformats.org/officeDocument/2006/relationships/image" Target="../media/image453.jpeg"/><Relationship Id="rId19" Type="http://schemas.openxmlformats.org/officeDocument/2006/relationships/image" Target="../media/image377.png"/><Relationship Id="rId14" Type="http://schemas.openxmlformats.org/officeDocument/2006/relationships/image" Target="../media/image372.png"/><Relationship Id="rId22" Type="http://schemas.openxmlformats.org/officeDocument/2006/relationships/image" Target="../media/image380.jpeg"/><Relationship Id="rId27" Type="http://schemas.openxmlformats.org/officeDocument/2006/relationships/image" Target="../media/image385.png"/><Relationship Id="rId30" Type="http://schemas.openxmlformats.org/officeDocument/2006/relationships/image" Target="../media/image388.png"/><Relationship Id="rId35" Type="http://schemas.openxmlformats.org/officeDocument/2006/relationships/image" Target="../media/image393.jpeg"/><Relationship Id="rId43" Type="http://schemas.openxmlformats.org/officeDocument/2006/relationships/image" Target="../media/image401.png"/><Relationship Id="rId48" Type="http://schemas.openxmlformats.org/officeDocument/2006/relationships/image" Target="../media/image406.png"/><Relationship Id="rId56" Type="http://schemas.openxmlformats.org/officeDocument/2006/relationships/image" Target="../media/image414.png"/><Relationship Id="rId64" Type="http://schemas.openxmlformats.org/officeDocument/2006/relationships/image" Target="../media/image422.png"/><Relationship Id="rId69" Type="http://schemas.openxmlformats.org/officeDocument/2006/relationships/image" Target="../media/image427.png"/><Relationship Id="rId77" Type="http://schemas.openxmlformats.org/officeDocument/2006/relationships/image" Target="../media/image435.png"/><Relationship Id="rId100" Type="http://schemas.openxmlformats.org/officeDocument/2006/relationships/image" Target="../media/image458.jpeg"/><Relationship Id="rId105" Type="http://schemas.openxmlformats.org/officeDocument/2006/relationships/image" Target="../media/image463.png"/><Relationship Id="rId113" Type="http://schemas.openxmlformats.org/officeDocument/2006/relationships/image" Target="../media/image471.jpeg"/><Relationship Id="rId118" Type="http://schemas.openxmlformats.org/officeDocument/2006/relationships/image" Target="../media/image476.png"/><Relationship Id="rId126" Type="http://schemas.openxmlformats.org/officeDocument/2006/relationships/image" Target="../media/image484.jpeg"/><Relationship Id="rId8" Type="http://schemas.openxmlformats.org/officeDocument/2006/relationships/image" Target="../media/image366.jpeg"/><Relationship Id="rId51" Type="http://schemas.openxmlformats.org/officeDocument/2006/relationships/image" Target="../media/image409.png"/><Relationship Id="rId72" Type="http://schemas.openxmlformats.org/officeDocument/2006/relationships/image" Target="../media/image430.jpeg"/><Relationship Id="rId80" Type="http://schemas.openxmlformats.org/officeDocument/2006/relationships/image" Target="../media/image438.jpeg"/><Relationship Id="rId85" Type="http://schemas.openxmlformats.org/officeDocument/2006/relationships/image" Target="../media/image443.png"/><Relationship Id="rId93" Type="http://schemas.openxmlformats.org/officeDocument/2006/relationships/image" Target="../media/image451.png"/><Relationship Id="rId98" Type="http://schemas.openxmlformats.org/officeDocument/2006/relationships/image" Target="../media/image456.gif"/><Relationship Id="rId121" Type="http://schemas.openxmlformats.org/officeDocument/2006/relationships/image" Target="../media/image479.png"/><Relationship Id="rId3" Type="http://schemas.openxmlformats.org/officeDocument/2006/relationships/image" Target="../media/image361.jpeg"/><Relationship Id="rId12" Type="http://schemas.openxmlformats.org/officeDocument/2006/relationships/image" Target="../media/image370.gif"/><Relationship Id="rId17" Type="http://schemas.openxmlformats.org/officeDocument/2006/relationships/image" Target="../media/image375.jpeg"/><Relationship Id="rId25" Type="http://schemas.openxmlformats.org/officeDocument/2006/relationships/image" Target="../media/image383.jpeg"/><Relationship Id="rId33" Type="http://schemas.openxmlformats.org/officeDocument/2006/relationships/image" Target="../media/image391.png"/><Relationship Id="rId38" Type="http://schemas.openxmlformats.org/officeDocument/2006/relationships/image" Target="../media/image396.png"/><Relationship Id="rId46" Type="http://schemas.openxmlformats.org/officeDocument/2006/relationships/image" Target="../media/image404.png"/><Relationship Id="rId59" Type="http://schemas.openxmlformats.org/officeDocument/2006/relationships/image" Target="../media/image417.png"/><Relationship Id="rId67" Type="http://schemas.openxmlformats.org/officeDocument/2006/relationships/image" Target="../media/image425.png"/><Relationship Id="rId103" Type="http://schemas.openxmlformats.org/officeDocument/2006/relationships/image" Target="../media/image461.png"/><Relationship Id="rId108" Type="http://schemas.openxmlformats.org/officeDocument/2006/relationships/image" Target="../media/image466.jpeg"/><Relationship Id="rId116" Type="http://schemas.openxmlformats.org/officeDocument/2006/relationships/image" Target="../media/image474.png"/><Relationship Id="rId124" Type="http://schemas.openxmlformats.org/officeDocument/2006/relationships/image" Target="../media/image482.png"/><Relationship Id="rId20" Type="http://schemas.openxmlformats.org/officeDocument/2006/relationships/image" Target="../media/image378.png"/><Relationship Id="rId41" Type="http://schemas.openxmlformats.org/officeDocument/2006/relationships/image" Target="../media/image399.jpeg"/><Relationship Id="rId54" Type="http://schemas.openxmlformats.org/officeDocument/2006/relationships/image" Target="../media/image412.png"/><Relationship Id="rId62" Type="http://schemas.openxmlformats.org/officeDocument/2006/relationships/image" Target="../media/image420.jpeg"/><Relationship Id="rId70" Type="http://schemas.openxmlformats.org/officeDocument/2006/relationships/image" Target="../media/image428.jpeg"/><Relationship Id="rId75" Type="http://schemas.openxmlformats.org/officeDocument/2006/relationships/image" Target="../media/image433.png"/><Relationship Id="rId83" Type="http://schemas.openxmlformats.org/officeDocument/2006/relationships/image" Target="../media/image441.jpeg"/><Relationship Id="rId88" Type="http://schemas.openxmlformats.org/officeDocument/2006/relationships/image" Target="../media/image446.png"/><Relationship Id="rId91" Type="http://schemas.openxmlformats.org/officeDocument/2006/relationships/image" Target="../media/image449.png"/><Relationship Id="rId96" Type="http://schemas.openxmlformats.org/officeDocument/2006/relationships/image" Target="../media/image454.png"/><Relationship Id="rId111" Type="http://schemas.openxmlformats.org/officeDocument/2006/relationships/image" Target="../media/image469.jpeg"/><Relationship Id="rId1" Type="http://schemas.openxmlformats.org/officeDocument/2006/relationships/slideLayout" Target="../slideLayouts/slideLayout39.xml"/><Relationship Id="rId6" Type="http://schemas.openxmlformats.org/officeDocument/2006/relationships/image" Target="../media/image364.png"/><Relationship Id="rId15" Type="http://schemas.openxmlformats.org/officeDocument/2006/relationships/image" Target="../media/image373.png"/><Relationship Id="rId23" Type="http://schemas.openxmlformats.org/officeDocument/2006/relationships/image" Target="../media/image381.png"/><Relationship Id="rId28" Type="http://schemas.openxmlformats.org/officeDocument/2006/relationships/image" Target="../media/image386.gif"/><Relationship Id="rId36" Type="http://schemas.openxmlformats.org/officeDocument/2006/relationships/image" Target="../media/image394.png"/><Relationship Id="rId49" Type="http://schemas.openxmlformats.org/officeDocument/2006/relationships/image" Target="../media/image407.png"/><Relationship Id="rId57" Type="http://schemas.openxmlformats.org/officeDocument/2006/relationships/image" Target="../media/image415.png"/><Relationship Id="rId106" Type="http://schemas.openxmlformats.org/officeDocument/2006/relationships/image" Target="../media/image464.jpeg"/><Relationship Id="rId114" Type="http://schemas.openxmlformats.org/officeDocument/2006/relationships/image" Target="../media/image472.png"/><Relationship Id="rId119" Type="http://schemas.openxmlformats.org/officeDocument/2006/relationships/image" Target="../media/image477.png"/><Relationship Id="rId127" Type="http://schemas.openxmlformats.org/officeDocument/2006/relationships/image" Target="../media/image485.jpeg"/><Relationship Id="rId10" Type="http://schemas.openxmlformats.org/officeDocument/2006/relationships/image" Target="../media/image368.png"/><Relationship Id="rId31" Type="http://schemas.openxmlformats.org/officeDocument/2006/relationships/image" Target="../media/image389.png"/><Relationship Id="rId44" Type="http://schemas.openxmlformats.org/officeDocument/2006/relationships/image" Target="../media/image402.jpeg"/><Relationship Id="rId52" Type="http://schemas.openxmlformats.org/officeDocument/2006/relationships/image" Target="../media/image410.png"/><Relationship Id="rId60" Type="http://schemas.openxmlformats.org/officeDocument/2006/relationships/image" Target="../media/image418.jpeg"/><Relationship Id="rId65" Type="http://schemas.openxmlformats.org/officeDocument/2006/relationships/image" Target="../media/image423.png"/><Relationship Id="rId73" Type="http://schemas.openxmlformats.org/officeDocument/2006/relationships/image" Target="../media/image431.jpeg"/><Relationship Id="rId78" Type="http://schemas.openxmlformats.org/officeDocument/2006/relationships/image" Target="../media/image436.gif"/><Relationship Id="rId81" Type="http://schemas.openxmlformats.org/officeDocument/2006/relationships/image" Target="../media/image439.png"/><Relationship Id="rId86" Type="http://schemas.openxmlformats.org/officeDocument/2006/relationships/image" Target="../media/image444.png"/><Relationship Id="rId94" Type="http://schemas.openxmlformats.org/officeDocument/2006/relationships/image" Target="../media/image452.gif"/><Relationship Id="rId99" Type="http://schemas.openxmlformats.org/officeDocument/2006/relationships/image" Target="../media/image457.png"/><Relationship Id="rId101" Type="http://schemas.openxmlformats.org/officeDocument/2006/relationships/image" Target="../media/image459.png"/><Relationship Id="rId122" Type="http://schemas.openxmlformats.org/officeDocument/2006/relationships/image" Target="../media/image480.jpeg"/><Relationship Id="rId4" Type="http://schemas.openxmlformats.org/officeDocument/2006/relationships/image" Target="../media/image362.png"/><Relationship Id="rId9" Type="http://schemas.openxmlformats.org/officeDocument/2006/relationships/image" Target="../media/image367.jpeg"/><Relationship Id="rId13" Type="http://schemas.openxmlformats.org/officeDocument/2006/relationships/image" Target="../media/image371.png"/><Relationship Id="rId18" Type="http://schemas.openxmlformats.org/officeDocument/2006/relationships/image" Target="../media/image376.gif"/><Relationship Id="rId39" Type="http://schemas.openxmlformats.org/officeDocument/2006/relationships/image" Target="../media/image397.png"/><Relationship Id="rId109" Type="http://schemas.openxmlformats.org/officeDocument/2006/relationships/image" Target="../media/image467.png"/><Relationship Id="rId34" Type="http://schemas.openxmlformats.org/officeDocument/2006/relationships/image" Target="../media/image392.png"/><Relationship Id="rId50" Type="http://schemas.openxmlformats.org/officeDocument/2006/relationships/image" Target="../media/image408.png"/><Relationship Id="rId55" Type="http://schemas.openxmlformats.org/officeDocument/2006/relationships/image" Target="../media/image413.png"/><Relationship Id="rId76" Type="http://schemas.openxmlformats.org/officeDocument/2006/relationships/image" Target="../media/image434.png"/><Relationship Id="rId97" Type="http://schemas.openxmlformats.org/officeDocument/2006/relationships/image" Target="../media/image455.png"/><Relationship Id="rId104" Type="http://schemas.openxmlformats.org/officeDocument/2006/relationships/image" Target="../media/image462.png"/><Relationship Id="rId120" Type="http://schemas.openxmlformats.org/officeDocument/2006/relationships/image" Target="../media/image478.jpeg"/><Relationship Id="rId125" Type="http://schemas.openxmlformats.org/officeDocument/2006/relationships/image" Target="../media/image483.jpeg"/><Relationship Id="rId7" Type="http://schemas.openxmlformats.org/officeDocument/2006/relationships/image" Target="../media/image365.jpeg"/><Relationship Id="rId71" Type="http://schemas.openxmlformats.org/officeDocument/2006/relationships/image" Target="../media/image429.jpeg"/><Relationship Id="rId92" Type="http://schemas.openxmlformats.org/officeDocument/2006/relationships/image" Target="../media/image450.png"/><Relationship Id="rId2" Type="http://schemas.openxmlformats.org/officeDocument/2006/relationships/notesSlide" Target="../notesSlides/notesSlide17.xml"/><Relationship Id="rId29" Type="http://schemas.openxmlformats.org/officeDocument/2006/relationships/image" Target="../media/image387.png"/><Relationship Id="rId24" Type="http://schemas.openxmlformats.org/officeDocument/2006/relationships/image" Target="../media/image382.gif"/><Relationship Id="rId40" Type="http://schemas.openxmlformats.org/officeDocument/2006/relationships/image" Target="../media/image398.jpeg"/><Relationship Id="rId45" Type="http://schemas.openxmlformats.org/officeDocument/2006/relationships/image" Target="../media/image403.jpeg"/><Relationship Id="rId66" Type="http://schemas.openxmlformats.org/officeDocument/2006/relationships/image" Target="../media/image424.jpeg"/><Relationship Id="rId87" Type="http://schemas.openxmlformats.org/officeDocument/2006/relationships/image" Target="../media/image445.jpeg"/><Relationship Id="rId110" Type="http://schemas.openxmlformats.org/officeDocument/2006/relationships/image" Target="../media/image468.png"/><Relationship Id="rId115" Type="http://schemas.openxmlformats.org/officeDocument/2006/relationships/image" Target="../media/image473.png"/><Relationship Id="rId61" Type="http://schemas.openxmlformats.org/officeDocument/2006/relationships/image" Target="../media/image419.png"/><Relationship Id="rId82" Type="http://schemas.openxmlformats.org/officeDocument/2006/relationships/image" Target="../media/image440.png"/></Relationships>
</file>

<file path=ppt/slides/_rels/slide43.xml.rels><?xml version="1.0" encoding="UTF-8" standalone="yes"?>
<Relationships xmlns="http://schemas.openxmlformats.org/package/2006/relationships"><Relationship Id="rId8" Type="http://schemas.openxmlformats.org/officeDocument/2006/relationships/image" Target="../media/image492.png"/><Relationship Id="rId13" Type="http://schemas.openxmlformats.org/officeDocument/2006/relationships/image" Target="../media/image497.jpeg"/><Relationship Id="rId18" Type="http://schemas.openxmlformats.org/officeDocument/2006/relationships/image" Target="../media/image502.jpeg"/><Relationship Id="rId26" Type="http://schemas.openxmlformats.org/officeDocument/2006/relationships/image" Target="../media/image510.png"/><Relationship Id="rId39" Type="http://schemas.openxmlformats.org/officeDocument/2006/relationships/image" Target="../media/image523.jpeg"/><Relationship Id="rId3" Type="http://schemas.openxmlformats.org/officeDocument/2006/relationships/image" Target="../media/image487.jpeg"/><Relationship Id="rId21" Type="http://schemas.openxmlformats.org/officeDocument/2006/relationships/image" Target="../media/image505.png"/><Relationship Id="rId34" Type="http://schemas.openxmlformats.org/officeDocument/2006/relationships/image" Target="../media/image518.png"/><Relationship Id="rId42" Type="http://schemas.openxmlformats.org/officeDocument/2006/relationships/image" Target="../media/image526.png"/><Relationship Id="rId47" Type="http://schemas.openxmlformats.org/officeDocument/2006/relationships/image" Target="../media/image531.png"/><Relationship Id="rId7" Type="http://schemas.openxmlformats.org/officeDocument/2006/relationships/image" Target="../media/image491.png"/><Relationship Id="rId12" Type="http://schemas.openxmlformats.org/officeDocument/2006/relationships/image" Target="../media/image496.jpeg"/><Relationship Id="rId17" Type="http://schemas.openxmlformats.org/officeDocument/2006/relationships/image" Target="../media/image501.jpeg"/><Relationship Id="rId25" Type="http://schemas.openxmlformats.org/officeDocument/2006/relationships/image" Target="../media/image509.png"/><Relationship Id="rId33" Type="http://schemas.openxmlformats.org/officeDocument/2006/relationships/image" Target="../media/image517.png"/><Relationship Id="rId38" Type="http://schemas.openxmlformats.org/officeDocument/2006/relationships/image" Target="../media/image522.jpeg"/><Relationship Id="rId46" Type="http://schemas.openxmlformats.org/officeDocument/2006/relationships/image" Target="../media/image530.png"/><Relationship Id="rId2" Type="http://schemas.openxmlformats.org/officeDocument/2006/relationships/image" Target="../media/image486.jpeg"/><Relationship Id="rId16" Type="http://schemas.openxmlformats.org/officeDocument/2006/relationships/image" Target="../media/image500.jpeg"/><Relationship Id="rId20" Type="http://schemas.openxmlformats.org/officeDocument/2006/relationships/image" Target="../media/image504.png"/><Relationship Id="rId29" Type="http://schemas.openxmlformats.org/officeDocument/2006/relationships/image" Target="../media/image513.jpeg"/><Relationship Id="rId41" Type="http://schemas.openxmlformats.org/officeDocument/2006/relationships/image" Target="../media/image525.png"/><Relationship Id="rId1" Type="http://schemas.openxmlformats.org/officeDocument/2006/relationships/slideLayout" Target="../slideLayouts/slideLayout39.xml"/><Relationship Id="rId6" Type="http://schemas.openxmlformats.org/officeDocument/2006/relationships/image" Target="../media/image490.jpeg"/><Relationship Id="rId11" Type="http://schemas.openxmlformats.org/officeDocument/2006/relationships/image" Target="../media/image495.png"/><Relationship Id="rId24" Type="http://schemas.openxmlformats.org/officeDocument/2006/relationships/image" Target="../media/image508.png"/><Relationship Id="rId32" Type="http://schemas.openxmlformats.org/officeDocument/2006/relationships/image" Target="../media/image516.jpeg"/><Relationship Id="rId37" Type="http://schemas.openxmlformats.org/officeDocument/2006/relationships/image" Target="../media/image521.png"/><Relationship Id="rId40" Type="http://schemas.openxmlformats.org/officeDocument/2006/relationships/image" Target="../media/image524.jpeg"/><Relationship Id="rId45" Type="http://schemas.openxmlformats.org/officeDocument/2006/relationships/image" Target="../media/image529.png"/><Relationship Id="rId5" Type="http://schemas.openxmlformats.org/officeDocument/2006/relationships/image" Target="../media/image489.png"/><Relationship Id="rId15" Type="http://schemas.openxmlformats.org/officeDocument/2006/relationships/image" Target="../media/image499.png"/><Relationship Id="rId23" Type="http://schemas.openxmlformats.org/officeDocument/2006/relationships/image" Target="../media/image507.png"/><Relationship Id="rId28" Type="http://schemas.openxmlformats.org/officeDocument/2006/relationships/image" Target="../media/image512.png"/><Relationship Id="rId36" Type="http://schemas.openxmlformats.org/officeDocument/2006/relationships/image" Target="../media/image520.jpeg"/><Relationship Id="rId10" Type="http://schemas.openxmlformats.org/officeDocument/2006/relationships/image" Target="../media/image494.png"/><Relationship Id="rId19" Type="http://schemas.openxmlformats.org/officeDocument/2006/relationships/image" Target="../media/image503.png"/><Relationship Id="rId31" Type="http://schemas.openxmlformats.org/officeDocument/2006/relationships/image" Target="../media/image515.png"/><Relationship Id="rId44" Type="http://schemas.openxmlformats.org/officeDocument/2006/relationships/image" Target="../media/image528.jpeg"/><Relationship Id="rId4" Type="http://schemas.openxmlformats.org/officeDocument/2006/relationships/image" Target="../media/image488.png"/><Relationship Id="rId9" Type="http://schemas.openxmlformats.org/officeDocument/2006/relationships/image" Target="../media/image493.png"/><Relationship Id="rId14" Type="http://schemas.openxmlformats.org/officeDocument/2006/relationships/image" Target="../media/image498.jpeg"/><Relationship Id="rId22" Type="http://schemas.openxmlformats.org/officeDocument/2006/relationships/image" Target="../media/image506.jpeg"/><Relationship Id="rId27" Type="http://schemas.openxmlformats.org/officeDocument/2006/relationships/image" Target="../media/image511.jpeg"/><Relationship Id="rId30" Type="http://schemas.openxmlformats.org/officeDocument/2006/relationships/image" Target="../media/image514.png"/><Relationship Id="rId35" Type="http://schemas.openxmlformats.org/officeDocument/2006/relationships/image" Target="../media/image519.png"/><Relationship Id="rId43" Type="http://schemas.openxmlformats.org/officeDocument/2006/relationships/image" Target="../media/image527.png"/></Relationships>
</file>

<file path=ppt/slides/_rels/slide44.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2.png"/><Relationship Id="rId3" Type="http://schemas.openxmlformats.org/officeDocument/2006/relationships/image" Target="../media/image532.png"/><Relationship Id="rId7" Type="http://schemas.openxmlformats.org/officeDocument/2006/relationships/image" Target="../media/image536.jpeg"/><Relationship Id="rId12" Type="http://schemas.openxmlformats.org/officeDocument/2006/relationships/image" Target="../media/image541.jpeg"/><Relationship Id="rId17" Type="http://schemas.openxmlformats.org/officeDocument/2006/relationships/image" Target="../media/image546.jpeg"/><Relationship Id="rId2" Type="http://schemas.openxmlformats.org/officeDocument/2006/relationships/notesSlide" Target="../notesSlides/notesSlide18.xml"/><Relationship Id="rId16" Type="http://schemas.openxmlformats.org/officeDocument/2006/relationships/image" Target="../media/image545.jpeg"/><Relationship Id="rId1" Type="http://schemas.openxmlformats.org/officeDocument/2006/relationships/slideLayout" Target="../slideLayouts/slideLayout39.xml"/><Relationship Id="rId6" Type="http://schemas.openxmlformats.org/officeDocument/2006/relationships/image" Target="../media/image535.png"/><Relationship Id="rId11" Type="http://schemas.openxmlformats.org/officeDocument/2006/relationships/image" Target="../media/image540.png"/><Relationship Id="rId5" Type="http://schemas.openxmlformats.org/officeDocument/2006/relationships/image" Target="../media/image534.jpeg"/><Relationship Id="rId15" Type="http://schemas.openxmlformats.org/officeDocument/2006/relationships/image" Target="../media/image544.jpeg"/><Relationship Id="rId10" Type="http://schemas.openxmlformats.org/officeDocument/2006/relationships/image" Target="../media/image539.png"/><Relationship Id="rId4" Type="http://schemas.openxmlformats.org/officeDocument/2006/relationships/image" Target="../media/image533.png"/><Relationship Id="rId9" Type="http://schemas.openxmlformats.org/officeDocument/2006/relationships/image" Target="../media/image538.png"/><Relationship Id="rId14" Type="http://schemas.openxmlformats.org/officeDocument/2006/relationships/image" Target="../media/image543.png"/></Relationships>
</file>

<file path=ppt/slides/_rels/slide45.xml.rels><?xml version="1.0" encoding="UTF-8" standalone="yes"?>
<Relationships xmlns="http://schemas.openxmlformats.org/package/2006/relationships"><Relationship Id="rId8" Type="http://schemas.openxmlformats.org/officeDocument/2006/relationships/image" Target="../media/image342.jpeg"/><Relationship Id="rId13" Type="http://schemas.openxmlformats.org/officeDocument/2006/relationships/image" Target="../media/image547.png"/><Relationship Id="rId3" Type="http://schemas.openxmlformats.org/officeDocument/2006/relationships/image" Target="../media/image347.png"/><Relationship Id="rId7" Type="http://schemas.openxmlformats.org/officeDocument/2006/relationships/image" Target="../media/image341.jpeg"/><Relationship Id="rId12" Type="http://schemas.openxmlformats.org/officeDocument/2006/relationships/image" Target="../media/image343.png"/><Relationship Id="rId2" Type="http://schemas.openxmlformats.org/officeDocument/2006/relationships/notesSlide" Target="../notesSlides/notesSlide19.xml"/><Relationship Id="rId16" Type="http://schemas.openxmlformats.org/officeDocument/2006/relationships/image" Target="../media/image353.png"/><Relationship Id="rId1" Type="http://schemas.openxmlformats.org/officeDocument/2006/relationships/slideLayout" Target="../slideLayouts/slideLayout33.xml"/><Relationship Id="rId6" Type="http://schemas.openxmlformats.org/officeDocument/2006/relationships/image" Target="../media/image349.jpeg"/><Relationship Id="rId11" Type="http://schemas.openxmlformats.org/officeDocument/2006/relationships/image" Target="../media/image352.png"/><Relationship Id="rId5" Type="http://schemas.openxmlformats.org/officeDocument/2006/relationships/image" Target="../media/image348.png"/><Relationship Id="rId15" Type="http://schemas.openxmlformats.org/officeDocument/2006/relationships/image" Target="../media/image346.jpeg"/><Relationship Id="rId10" Type="http://schemas.openxmlformats.org/officeDocument/2006/relationships/image" Target="../media/image351.png"/><Relationship Id="rId4" Type="http://schemas.openxmlformats.org/officeDocument/2006/relationships/image" Target="../media/image345.png"/><Relationship Id="rId9" Type="http://schemas.openxmlformats.org/officeDocument/2006/relationships/image" Target="../media/image350.jpeg"/><Relationship Id="rId14" Type="http://schemas.openxmlformats.org/officeDocument/2006/relationships/image" Target="../media/image344.jpeg"/></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chart" Target="../charts/chart1.xml"/><Relationship Id="rId1" Type="http://schemas.openxmlformats.org/officeDocument/2006/relationships/slideLayout" Target="../slideLayouts/slideLayout3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6.png"/></Relationships>
</file>

<file path=ppt/slides/_rels/slide8.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chart" Target="../charts/chart2.xml"/><Relationship Id="rId1" Type="http://schemas.openxmlformats.org/officeDocument/2006/relationships/slideLayout" Target="../slideLayouts/slideLayout3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6.png"/></Relationships>
</file>

<file path=ppt/slides/_rels/slide9.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1.png"/><Relationship Id="rId21" Type="http://schemas.openxmlformats.org/officeDocument/2006/relationships/image" Target="../media/image199.jpe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jpeg"/><Relationship Id="rId2" Type="http://schemas.openxmlformats.org/officeDocument/2006/relationships/chart" Target="../charts/chart3.xml"/><Relationship Id="rId16" Type="http://schemas.openxmlformats.org/officeDocument/2006/relationships/image" Target="../media/image194.jpeg"/><Relationship Id="rId20" Type="http://schemas.openxmlformats.org/officeDocument/2006/relationships/image" Target="../media/image198.png"/><Relationship Id="rId1" Type="http://schemas.openxmlformats.org/officeDocument/2006/relationships/slideLayout" Target="../slideLayouts/slideLayout40.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jpeg"/><Relationship Id="rId15" Type="http://schemas.openxmlformats.org/officeDocument/2006/relationships/image" Target="../media/image193.png"/><Relationship Id="rId23" Type="http://schemas.openxmlformats.org/officeDocument/2006/relationships/image" Target="../media/image201.pn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jpe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931875" y="3552781"/>
            <a:ext cx="6092551" cy="804019"/>
          </a:xfrm>
          <a:prstGeom prst="rect">
            <a:avLst/>
          </a:prstGeom>
        </p:spPr>
        <p:txBody>
          <a:bodyPr/>
          <a:lstStyle>
            <a:lvl1pPr marL="0" indent="0" algn="l" defTabSz="457200" rtl="0" eaLnBrk="1" latinLnBrk="0" hangingPunct="1">
              <a:spcBef>
                <a:spcPct val="20000"/>
              </a:spcBef>
              <a:buFont typeface="Arial"/>
              <a:buNone/>
              <a:defRPr sz="24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latin typeface="Trebuchet MS"/>
                <a:cs typeface="Trebuchet MS"/>
              </a:rPr>
              <a:t>How Multi-Screen TV Continues to Dominate in Reach, Relevance, and Results</a:t>
            </a:r>
          </a:p>
        </p:txBody>
      </p:sp>
      <p:sp>
        <p:nvSpPr>
          <p:cNvPr id="8" name="Title Placeholder 1"/>
          <p:cNvSpPr txBox="1">
            <a:spLocks/>
          </p:cNvSpPr>
          <p:nvPr/>
        </p:nvSpPr>
        <p:spPr>
          <a:xfrm>
            <a:off x="2833399" y="2671113"/>
            <a:ext cx="652865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r>
              <a:rPr lang="en-US" sz="4000" dirty="0">
                <a:latin typeface="Trebuchet MS"/>
                <a:cs typeface="Trebuchet MS"/>
              </a:rPr>
              <a:t>Unrivaled:</a:t>
            </a:r>
          </a:p>
        </p:txBody>
      </p:sp>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ctrTitle"/>
          </p:nvPr>
        </p:nvSpPr>
        <p:spPr>
          <a:xfrm>
            <a:off x="151450" y="2629283"/>
            <a:ext cx="9144000" cy="871954"/>
          </a:xfrm>
        </p:spPr>
        <p:txBody>
          <a:bodyPr>
            <a:noAutofit/>
          </a:bodyPr>
          <a:lstStyle/>
          <a:p>
            <a:r>
              <a:rPr lang="en-US" sz="1800" b="1" dirty="0">
                <a:latin typeface="Trebuchet MS" panose="020B0603020202020204" pitchFamily="34" charset="0"/>
              </a:rPr>
              <a:t>Adult 18-34 Average Audience (000)</a:t>
            </a:r>
            <a:br>
              <a:rPr lang="en-US" sz="1800" b="1" dirty="0">
                <a:latin typeface="Trebuchet MS" panose="020B0603020202020204" pitchFamily="34" charset="0"/>
              </a:rPr>
            </a:br>
            <a:br>
              <a:rPr lang="en-US" sz="1800" b="1" dirty="0">
                <a:latin typeface="Trebuchet MS" panose="020B0603020202020204" pitchFamily="34" charset="0"/>
              </a:rPr>
            </a:br>
            <a:endParaRPr lang="en-US" sz="1400" b="1" dirty="0">
              <a:latin typeface="Trebuchet MS" panose="020B0603020202020204" pitchFamily="34" charset="0"/>
            </a:endParaRPr>
          </a:p>
        </p:txBody>
      </p:sp>
      <p:sp>
        <p:nvSpPr>
          <p:cNvPr id="41" name="Rectangle 40"/>
          <p:cNvSpPr>
            <a:spLocks/>
          </p:cNvSpPr>
          <p:nvPr/>
        </p:nvSpPr>
        <p:spPr bwMode="auto">
          <a:xfrm>
            <a:off x="52420" y="219084"/>
            <a:ext cx="87874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defTabSz="914400" eaLnBrk="0" fontAlgn="base" hangingPunct="0">
              <a:spcBef>
                <a:spcPct val="0"/>
              </a:spcBef>
              <a:spcAft>
                <a:spcPct val="0"/>
              </a:spcAft>
              <a:defRPr/>
            </a:pPr>
            <a:r>
              <a:rPr lang="en-US" altLang="en-US" sz="2600" kern="0" dirty="0">
                <a:solidFill>
                  <a:srgbClr val="000000"/>
                </a:solidFill>
                <a:ea typeface="Gill Sans"/>
                <a:cs typeface="Gill Sans"/>
              </a:rPr>
              <a:t>Multi-Screen TV Reaches More Millennials Than YouTube, Facebook, Snapchat and Instagram Combined</a:t>
            </a:r>
            <a:endParaRPr lang="en-US" altLang="en-US" sz="2600" i="1" kern="0" dirty="0">
              <a:solidFill>
                <a:srgbClr val="000000"/>
              </a:solidFill>
              <a:ea typeface="Gill Sans"/>
              <a:cs typeface="Gill Sans"/>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2600" i="1" strike="noStrike" kern="0" cap="none" spc="0" normalizeH="0" baseline="0" noProof="0" dirty="0">
              <a:ln>
                <a:noFill/>
              </a:ln>
              <a:solidFill>
                <a:srgbClr val="000000"/>
              </a:solidFill>
              <a:effectLst/>
              <a:uLnTx/>
              <a:uFillTx/>
              <a:latin typeface="Trebuchet MS" panose="020B0603020202020204" pitchFamily="34" charset="0"/>
              <a:ea typeface="Gill Sans"/>
              <a:cs typeface="Gill Sans"/>
            </a:endParaRPr>
          </a:p>
        </p:txBody>
      </p:sp>
      <p:sp>
        <p:nvSpPr>
          <p:cNvPr id="96" name="TextBox 95"/>
          <p:cNvSpPr txBox="1"/>
          <p:nvPr/>
        </p:nvSpPr>
        <p:spPr>
          <a:xfrm rot="16200000">
            <a:off x="-945758" y="4103824"/>
            <a:ext cx="2590800"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Multiscreen (TV + online)</a:t>
            </a:r>
          </a:p>
        </p:txBody>
      </p:sp>
      <p:graphicFrame>
        <p:nvGraphicFramePr>
          <p:cNvPr id="31" name="Chart 30"/>
          <p:cNvGraphicFramePr/>
          <p:nvPr>
            <p:extLst>
              <p:ext uri="{D42A27DB-BD31-4B8C-83A1-F6EECF244321}">
                <p14:modId xmlns:p14="http://schemas.microsoft.com/office/powerpoint/2010/main" val="1924676991"/>
              </p:ext>
            </p:extLst>
          </p:nvPr>
        </p:nvGraphicFramePr>
        <p:xfrm>
          <a:off x="45794" y="2515466"/>
          <a:ext cx="9158728" cy="3405981"/>
        </p:xfrm>
        <a:graphic>
          <a:graphicData uri="http://schemas.openxmlformats.org/drawingml/2006/chart">
            <c:chart xmlns:c="http://schemas.openxmlformats.org/drawingml/2006/chart" xmlns:r="http://schemas.openxmlformats.org/officeDocument/2006/relationships" r:id="rId2"/>
          </a:graphicData>
        </a:graphic>
      </p:graphicFrame>
      <p:sp>
        <p:nvSpPr>
          <p:cNvPr id="53" name="TextBox 52"/>
          <p:cNvSpPr txBox="1"/>
          <p:nvPr/>
        </p:nvSpPr>
        <p:spPr>
          <a:xfrm rot="16200000">
            <a:off x="-1110222" y="3998628"/>
            <a:ext cx="2919728" cy="261611"/>
          </a:xfrm>
          <a:prstGeom prst="rect">
            <a:avLst/>
          </a:prstGeom>
          <a:solidFill>
            <a:srgbClr val="4F81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rPr>
              <a:t>Multiscreen (TV + online)</a:t>
            </a:r>
          </a:p>
        </p:txBody>
      </p:sp>
      <p:sp>
        <p:nvSpPr>
          <p:cNvPr id="58" name="Rectangle 57"/>
          <p:cNvSpPr>
            <a:spLocks/>
          </p:cNvSpPr>
          <p:nvPr/>
        </p:nvSpPr>
        <p:spPr bwMode="auto">
          <a:xfrm>
            <a:off x="1474639" y="1615513"/>
            <a:ext cx="6497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defTabSz="914400" eaLnBrk="0" fontAlgn="base" hangingPunct="0">
              <a:spcBef>
                <a:spcPct val="0"/>
              </a:spcBef>
              <a:spcAft>
                <a:spcPct val="0"/>
              </a:spcAft>
              <a:defRPr/>
            </a:pPr>
            <a:r>
              <a:rPr lang="en-US" altLang="en-US" sz="1600" b="1" i="1" u="sng" kern="0" dirty="0">
                <a:solidFill>
                  <a:srgbClr val="000000"/>
                </a:solidFill>
                <a:ea typeface="Gill Sans"/>
                <a:cs typeface="Gill Sans"/>
              </a:rPr>
              <a:t>4x</a:t>
            </a:r>
            <a:r>
              <a:rPr lang="en-US" altLang="en-US" sz="1400" kern="0" dirty="0">
                <a:solidFill>
                  <a:srgbClr val="000000"/>
                </a:solidFill>
                <a:ea typeface="Gill Sans"/>
                <a:cs typeface="Gill Sans"/>
              </a:rPr>
              <a:t> more people are watching ad-supported TV content than are on </a:t>
            </a:r>
            <a:r>
              <a:rPr lang="en-US" altLang="en-US" sz="1400" kern="0" dirty="0">
                <a:solidFill>
                  <a:schemeClr val="accent1"/>
                </a:solidFill>
              </a:rPr>
              <a:t>Facebook</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400" b="1" i="1" u="sng" strike="noStrike" kern="0" cap="none" spc="0" normalizeH="0" noProof="0" dirty="0">
              <a:ln>
                <a:noFill/>
              </a:ln>
              <a:solidFill>
                <a:srgbClr val="000000"/>
              </a:solidFill>
              <a:effectLst/>
              <a:uLnTx/>
              <a:uFillTx/>
              <a:latin typeface="Trebuchet MS" panose="020B0603020202020204" pitchFamily="34" charset="0"/>
              <a:ea typeface="Gill Sans"/>
              <a:cs typeface="Gill Sans"/>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600" b="1" i="1" u="sng" strike="noStrike" kern="0" cap="none" spc="0" normalizeH="0" noProof="0" dirty="0">
                <a:ln>
                  <a:noFill/>
                </a:ln>
                <a:solidFill>
                  <a:srgbClr val="000000"/>
                </a:solidFill>
                <a:effectLst/>
                <a:uLnTx/>
                <a:uFillTx/>
                <a:latin typeface="Trebuchet MS" panose="020B0603020202020204" pitchFamily="34" charset="0"/>
                <a:ea typeface="Gill Sans"/>
                <a:cs typeface="Gill Sans"/>
              </a:rPr>
              <a:t>3x</a:t>
            </a:r>
            <a:r>
              <a:rPr kumimoji="0" lang="en-US" altLang="en-US" sz="1400" i="0" u="none" strike="noStrike" kern="0" cap="none" spc="0" normalizeH="0" baseline="0" noProof="0" dirty="0">
                <a:ln>
                  <a:noFill/>
                </a:ln>
                <a:solidFill>
                  <a:srgbClr val="000000"/>
                </a:solidFill>
                <a:effectLst/>
                <a:uLnTx/>
                <a:uFillTx/>
                <a:latin typeface="Trebuchet MS" panose="020B0603020202020204" pitchFamily="34" charset="0"/>
                <a:ea typeface="Gill Sans"/>
                <a:cs typeface="Gill Sans"/>
              </a:rPr>
              <a:t> more Millennials are watching ad-supported TV content than are on </a:t>
            </a:r>
            <a:r>
              <a:rPr lang="en-US" altLang="en-US" sz="1400" kern="0" dirty="0">
                <a:solidFill>
                  <a:srgbClr val="FF0000"/>
                </a:solidFill>
              </a:rPr>
              <a:t>YouTube</a:t>
            </a:r>
          </a:p>
        </p:txBody>
      </p:sp>
      <p:sp>
        <p:nvSpPr>
          <p:cNvPr id="40" name="TextBox 39"/>
          <p:cNvSpPr txBox="1"/>
          <p:nvPr/>
        </p:nvSpPr>
        <p:spPr>
          <a:xfrm>
            <a:off x="0" y="6324506"/>
            <a:ext cx="7540283"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Trebuchet MS" panose="020B0603020202020204" pitchFamily="34" charset="0"/>
              </a:rPr>
              <a:t>Source: comScore </a:t>
            </a:r>
            <a:r>
              <a:rPr kumimoji="0" lang="en-US" sz="900" b="0" i="0" u="none" strike="noStrike" kern="0" cap="none" spc="0" normalizeH="0" baseline="0" noProof="0" dirty="0" err="1">
                <a:ln>
                  <a:noFill/>
                </a:ln>
                <a:effectLst/>
                <a:uLnTx/>
                <a:uFillTx/>
                <a:latin typeface="Trebuchet MS" panose="020B0603020202020204" pitchFamily="34" charset="0"/>
              </a:rPr>
              <a:t>MediaMetrix</a:t>
            </a:r>
            <a:r>
              <a:rPr kumimoji="0" lang="en-US" sz="900" b="0" i="0" u="none" strike="noStrike" kern="0" cap="none" spc="0" normalizeH="0" baseline="0" noProof="0" dirty="0">
                <a:ln>
                  <a:noFill/>
                </a:ln>
                <a:effectLst/>
                <a:uLnTx/>
                <a:uFillTx/>
                <a:latin typeface="Trebuchet MS" panose="020B0603020202020204" pitchFamily="34" charset="0"/>
              </a:rPr>
              <a:t> Key Measures (multiplatform), May 2017; A18-34 Nielsen R&amp;F Time Period Report, Live + SD, Total Day.  </a:t>
            </a:r>
            <a:r>
              <a:rPr lang="en-US" sz="900" kern="0" dirty="0">
                <a:latin typeface="Trebuchet MS" panose="020B0603020202020204" pitchFamily="34" charset="0"/>
              </a:rPr>
              <a:t>May</a:t>
            </a:r>
            <a:r>
              <a:rPr kumimoji="0" lang="en-US" sz="900" b="0" i="0" u="none" strike="noStrike" kern="0" cap="none" spc="0" normalizeH="0" baseline="0" noProof="0" dirty="0">
                <a:ln>
                  <a:noFill/>
                </a:ln>
                <a:effectLst/>
                <a:uLnTx/>
                <a:uFillTx/>
                <a:latin typeface="Trebuchet MS" panose="020B0603020202020204" pitchFamily="34" charset="0"/>
              </a:rPr>
              <a:t> 1-31, 2017; A18-34. “Average Audience” is based on the average minute, which is factored across the full month for websites and TV. TV Brands include linear TV and TV-related websites. Digital website measurement includes all visitor activity, not just video consumption.</a:t>
            </a:r>
          </a:p>
        </p:txBody>
      </p:sp>
      <p:pic>
        <p:nvPicPr>
          <p:cNvPr id="49" name="Picture 4" descr="https://www.youtube.com/yt/brand/media/image/YouTube-logo-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64" y="5682429"/>
            <a:ext cx="609600" cy="40081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ttp://media.corporate-ir.net/media_files/IROL/25/251764/pandora_logo_blu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350" y="5799214"/>
            <a:ext cx="507289" cy="1109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http://pixel.nymag.com/imgs/daily/vulture/2015/06/26/26-spotify.w1200.h630.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5203" y="5743761"/>
            <a:ext cx="530489" cy="27814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2" descr="http://2.bp.blogspot.com/-e8EX8HXfU_M/VWA1tOmIxII/AAAAAAAACnM/wVEAIqUlnOI/s1600/Snapchat-logo-vect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2728" y="5720529"/>
            <a:ext cx="457200" cy="32461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4"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6951" y="5730799"/>
            <a:ext cx="304800" cy="2478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6" descr="https://upload.wikimedia.org/wikipedia/commons/9/94/Pinterest_logo.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9" y="5804027"/>
            <a:ext cx="400570" cy="10134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8" descr="https://upload.wikimedia.org/wikipedia/commons/thumb/1/1b/EBay_logo.svg/2000px-EBay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4449" y="5778499"/>
            <a:ext cx="3810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0" descr="https://upload.wikimedia.org/wikipedia/commons/thumb/2/26/Twitch_logo.svg/2000px-Twitch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6166" y="5740720"/>
            <a:ext cx="369162" cy="22795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9689" r="27169"/>
          <a:stretch/>
        </p:blipFill>
        <p:spPr bwMode="auto">
          <a:xfrm>
            <a:off x="2780244" y="5734502"/>
            <a:ext cx="207420" cy="24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710" t="17153" r="8311" b="16423"/>
          <a:stretch/>
        </p:blipFill>
        <p:spPr bwMode="auto">
          <a:xfrm>
            <a:off x="3900928" y="5778499"/>
            <a:ext cx="516159"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08329" y="5728251"/>
            <a:ext cx="396610" cy="30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05563" y="5752305"/>
            <a:ext cx="420011" cy="20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6" descr="https://upload.wikimedia.org/wikipedia/commons/thumb/e/e4/BuzzFeed.svg/2000px-BuzzFeed.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74567" y="5786240"/>
            <a:ext cx="427403" cy="13691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0" descr="http://www.lenco.com/wp-content/uploads/2012/01/Amazon-Logo.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3098" y="5788636"/>
            <a:ext cx="362822" cy="13212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www.facebookbrand.com/img/fb-ar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86527" y="5730435"/>
            <a:ext cx="304800"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p:cNvGrpSpPr/>
          <p:nvPr/>
        </p:nvGrpSpPr>
        <p:grpSpPr>
          <a:xfrm>
            <a:off x="2314897" y="5693847"/>
            <a:ext cx="377589" cy="377976"/>
            <a:chOff x="5139743" y="2407001"/>
            <a:chExt cx="651457" cy="725385"/>
          </a:xfrm>
        </p:grpSpPr>
        <p:pic>
          <p:nvPicPr>
            <p:cNvPr id="76" name="Picture 75"/>
            <p:cNvPicPr>
              <a:picLocks noChangeAspect="1"/>
            </p:cNvPicPr>
            <p:nvPr/>
          </p:nvPicPr>
          <p:blipFill rotWithShape="1">
            <a:blip r:embed="rId18"/>
            <a:srcRect l="58057" t="31484" r="31711" b="61904"/>
            <a:stretch/>
          </p:blipFill>
          <p:spPr>
            <a:xfrm>
              <a:off x="5139743" y="2895599"/>
              <a:ext cx="651457" cy="236787"/>
            </a:xfrm>
            <a:prstGeom prst="rect">
              <a:avLst/>
            </a:prstGeom>
          </p:spPr>
        </p:pic>
        <p:pic>
          <p:nvPicPr>
            <p:cNvPr id="77" name="Picture 76"/>
            <p:cNvPicPr>
              <a:picLocks noChangeAspect="1"/>
            </p:cNvPicPr>
            <p:nvPr/>
          </p:nvPicPr>
          <p:blipFill rotWithShape="1">
            <a:blip r:embed="rId19"/>
            <a:srcRect l="25080" t="9322" r="24648" b="9322"/>
            <a:stretch/>
          </p:blipFill>
          <p:spPr>
            <a:xfrm>
              <a:off x="5182345" y="2407001"/>
              <a:ext cx="537258" cy="541877"/>
            </a:xfrm>
            <a:prstGeom prst="rect">
              <a:avLst/>
            </a:prstGeom>
          </p:spPr>
        </p:pic>
      </p:grpSp>
      <p:pic>
        <p:nvPicPr>
          <p:cNvPr id="78" name="Picture 2" descr="Image result for messenger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84579" y="5725074"/>
            <a:ext cx="315522" cy="31552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2" descr="Image result for reddit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91728" y="5749206"/>
            <a:ext cx="386814" cy="21098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Image result for AOL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74378" y="5692279"/>
            <a:ext cx="508150" cy="38111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p:cNvPicPr>
            <a:picLocks noChangeAspect="1"/>
          </p:cNvPicPr>
          <p:nvPr/>
        </p:nvPicPr>
        <p:blipFill rotWithShape="1">
          <a:blip r:embed="rId23"/>
          <a:srcRect l="10889" t="11192" r="10889" b="10889"/>
          <a:stretch/>
        </p:blipFill>
        <p:spPr>
          <a:xfrm>
            <a:off x="7879769" y="5727697"/>
            <a:ext cx="311480" cy="310276"/>
          </a:xfrm>
          <a:prstGeom prst="rect">
            <a:avLst/>
          </a:prstGeom>
        </p:spPr>
      </p:pic>
      <p:sp>
        <p:nvSpPr>
          <p:cNvPr id="2" name="Slide Number Placeholder 1">
            <a:extLst>
              <a:ext uri="{FF2B5EF4-FFF2-40B4-BE49-F238E27FC236}">
                <a16:creationId xmlns:a16="http://schemas.microsoft.com/office/drawing/2014/main" id="{7AFC202B-2F6F-4DAF-8891-C1958F67B209}"/>
              </a:ext>
            </a:extLst>
          </p:cNvPr>
          <p:cNvSpPr>
            <a:spLocks noGrp="1"/>
          </p:cNvSpPr>
          <p:nvPr>
            <p:ph type="sldNum" sz="quarter" idx="12"/>
          </p:nvPr>
        </p:nvSpPr>
        <p:spPr/>
        <p:txBody>
          <a:bodyPr/>
          <a:lstStyle/>
          <a:p>
            <a:pPr defTabSz="457200"/>
            <a:fld id="{04F9D6DC-8C4E-4599-BF21-177D7E9FD0BC}" type="slidenum">
              <a:rPr lang="en-US" smtClean="0">
                <a:solidFill>
                  <a:prstClr val="black"/>
                </a:solidFill>
              </a:rPr>
              <a:pPr defTabSz="457200"/>
              <a:t>10</a:t>
            </a:fld>
            <a:endParaRPr lang="en-US">
              <a:solidFill>
                <a:prstClr val="black"/>
              </a:solidFill>
            </a:endParaRPr>
          </a:p>
        </p:txBody>
      </p:sp>
    </p:spTree>
    <p:extLst>
      <p:ext uri="{BB962C8B-B14F-4D97-AF65-F5344CB8AC3E}">
        <p14:creationId xmlns:p14="http://schemas.microsoft.com/office/powerpoint/2010/main" val="3777098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0" y="202382"/>
            <a:ext cx="9144000" cy="480701"/>
          </a:xfrm>
        </p:spPr>
        <p:txBody>
          <a:bodyPr>
            <a:noAutofit/>
          </a:bodyPr>
          <a:lstStyle/>
          <a:p>
            <a:r>
              <a:rPr lang="en-US" sz="2200" dirty="0">
                <a:latin typeface="Trebuchet MS" panose="020B0603020202020204" pitchFamily="34" charset="0"/>
              </a:rPr>
              <a:t>Where Would Top Websites Rank Among Ad-Supported TV Programs?</a:t>
            </a:r>
            <a:br>
              <a:rPr lang="en-US" sz="2200" dirty="0">
                <a:latin typeface="Trebuchet MS" panose="020B0603020202020204" pitchFamily="34" charset="0"/>
              </a:rPr>
            </a:br>
            <a:endParaRPr lang="en-US" sz="2200" dirty="0">
              <a:latin typeface="Trebuchet MS" panose="020B0603020202020204" pitchFamily="34" charset="0"/>
            </a:endParaRPr>
          </a:p>
        </p:txBody>
      </p:sp>
      <p:grpSp>
        <p:nvGrpSpPr>
          <p:cNvPr id="18" name="Group 17"/>
          <p:cNvGrpSpPr/>
          <p:nvPr/>
        </p:nvGrpSpPr>
        <p:grpSpPr>
          <a:xfrm>
            <a:off x="120928" y="3657600"/>
            <a:ext cx="1842954" cy="579869"/>
            <a:chOff x="1442582" y="4129029"/>
            <a:chExt cx="1842954" cy="579869"/>
          </a:xfrm>
        </p:grpSpPr>
        <p:sp>
          <p:nvSpPr>
            <p:cNvPr id="11" name="Rectangle 9"/>
            <p:cNvSpPr>
              <a:spLocks noChangeArrowheads="1"/>
            </p:cNvSpPr>
            <p:nvPr/>
          </p:nvSpPr>
          <p:spPr bwMode="auto">
            <a:xfrm>
              <a:off x="2066336" y="4213287"/>
              <a:ext cx="1219200" cy="41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rPr>
                <a:t>Instagram</a:t>
              </a:r>
              <a:endParaRPr kumimoji="0" lang="en-US" altLang="en-US" sz="1600" b="0" i="1" u="sng"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pic>
          <p:nvPicPr>
            <p:cNvPr id="8" name="Picture 18" descr="http://arkansasteachercorps.org/wp-content/uploads/2014/11/Instagram-logo-005.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2582" y="4129029"/>
              <a:ext cx="579869" cy="5798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138273" y="1932984"/>
            <a:ext cx="1793862" cy="534287"/>
            <a:chOff x="1482738" y="2603097"/>
            <a:chExt cx="1793862" cy="534287"/>
          </a:xfrm>
        </p:grpSpPr>
        <p:pic>
          <p:nvPicPr>
            <p:cNvPr id="5" name="Picture 4"/>
            <p:cNvPicPr>
              <a:picLocks noChangeAspect="1"/>
            </p:cNvPicPr>
            <p:nvPr/>
          </p:nvPicPr>
          <p:blipFill>
            <a:blip r:embed="rId3"/>
            <a:stretch>
              <a:fillRect/>
            </a:stretch>
          </p:blipFill>
          <p:spPr>
            <a:xfrm>
              <a:off x="1482738" y="2603097"/>
              <a:ext cx="534287" cy="534287"/>
            </a:xfrm>
            <a:prstGeom prst="rect">
              <a:avLst/>
            </a:prstGeom>
          </p:spPr>
        </p:pic>
        <p:sp>
          <p:nvSpPr>
            <p:cNvPr id="12" name="Rectangle 9"/>
            <p:cNvSpPr>
              <a:spLocks noChangeArrowheads="1"/>
            </p:cNvSpPr>
            <p:nvPr/>
          </p:nvSpPr>
          <p:spPr bwMode="auto">
            <a:xfrm>
              <a:off x="2057400" y="2665649"/>
              <a:ext cx="1219200" cy="41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rPr>
                <a:t>Facebook</a:t>
              </a:r>
              <a:endParaRPr kumimoji="0" lang="en-US" altLang="en-US" sz="1600" b="0" i="1" u="sng"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grpSp>
      <p:grpSp>
        <p:nvGrpSpPr>
          <p:cNvPr id="17" name="Group 16"/>
          <p:cNvGrpSpPr/>
          <p:nvPr/>
        </p:nvGrpSpPr>
        <p:grpSpPr>
          <a:xfrm>
            <a:off x="25952" y="2641070"/>
            <a:ext cx="1928994" cy="746728"/>
            <a:chOff x="1114387" y="3274311"/>
            <a:chExt cx="2162213" cy="746728"/>
          </a:xfrm>
        </p:grpSpPr>
        <p:pic>
          <p:nvPicPr>
            <p:cNvPr id="6" name="Picture 5"/>
            <p:cNvPicPr>
              <a:picLocks noChangeAspect="1"/>
            </p:cNvPicPr>
            <p:nvPr/>
          </p:nvPicPr>
          <p:blipFill rotWithShape="1">
            <a:blip r:embed="rId4"/>
            <a:srcRect l="12833"/>
            <a:stretch/>
          </p:blipFill>
          <p:spPr>
            <a:xfrm>
              <a:off x="1114387" y="3274311"/>
              <a:ext cx="1036307" cy="746728"/>
            </a:xfrm>
            <a:prstGeom prst="rect">
              <a:avLst/>
            </a:prstGeom>
          </p:spPr>
        </p:pic>
        <p:sp>
          <p:nvSpPr>
            <p:cNvPr id="13" name="Rectangle 9"/>
            <p:cNvSpPr>
              <a:spLocks noChangeArrowheads="1"/>
            </p:cNvSpPr>
            <p:nvPr/>
          </p:nvSpPr>
          <p:spPr bwMode="auto">
            <a:xfrm>
              <a:off x="2057400" y="3490543"/>
              <a:ext cx="1219200" cy="41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rPr>
                <a:t>YouTube</a:t>
              </a:r>
              <a:endParaRPr kumimoji="0" lang="en-US" altLang="en-US" sz="1600" b="0" i="1" u="sng"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grpSp>
      <p:grpSp>
        <p:nvGrpSpPr>
          <p:cNvPr id="21" name="Group 20"/>
          <p:cNvGrpSpPr/>
          <p:nvPr/>
        </p:nvGrpSpPr>
        <p:grpSpPr>
          <a:xfrm>
            <a:off x="7796" y="4513473"/>
            <a:ext cx="1956086" cy="563780"/>
            <a:chOff x="1352261" y="4926825"/>
            <a:chExt cx="1956086" cy="563780"/>
          </a:xfrm>
        </p:grpSpPr>
        <p:pic>
          <p:nvPicPr>
            <p:cNvPr id="9" name="Picture 22" descr="http://2.bp.blogspot.com/-e8EX8HXfU_M/VWA1tOmIxII/AAAAAAAACnM/wVEAIqUlnOI/s1600/Snapchat-logo-vec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2261" y="4926825"/>
              <a:ext cx="794057" cy="5637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9"/>
            <p:cNvSpPr>
              <a:spLocks noChangeArrowheads="1"/>
            </p:cNvSpPr>
            <p:nvPr/>
          </p:nvSpPr>
          <p:spPr bwMode="auto">
            <a:xfrm>
              <a:off x="2089147" y="4999358"/>
              <a:ext cx="1219200" cy="41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rPr>
                <a:t>Snapchat</a:t>
              </a:r>
              <a:endParaRPr kumimoji="0" lang="en-US" altLang="en-US" sz="1600" b="0" i="1" u="sng"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grpSp>
      <p:grpSp>
        <p:nvGrpSpPr>
          <p:cNvPr id="24" name="Group 23"/>
          <p:cNvGrpSpPr/>
          <p:nvPr/>
        </p:nvGrpSpPr>
        <p:grpSpPr>
          <a:xfrm>
            <a:off x="70354" y="5554504"/>
            <a:ext cx="1910846" cy="487691"/>
            <a:chOff x="1553716" y="4968452"/>
            <a:chExt cx="1910846" cy="487691"/>
          </a:xfrm>
        </p:grpSpPr>
        <p:sp>
          <p:nvSpPr>
            <p:cNvPr id="20" name="Rectangle 9"/>
            <p:cNvSpPr>
              <a:spLocks noChangeArrowheads="1"/>
            </p:cNvSpPr>
            <p:nvPr/>
          </p:nvSpPr>
          <p:spPr bwMode="auto">
            <a:xfrm>
              <a:off x="2245362" y="4986939"/>
              <a:ext cx="1219200" cy="41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rPr>
                <a:t>Twitter</a:t>
              </a:r>
              <a:endParaRPr kumimoji="0" lang="en-US" altLang="en-US" sz="1600" b="0" i="1" u="sng"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pic>
          <p:nvPicPr>
            <p:cNvPr id="23" name="Picture 22"/>
            <p:cNvPicPr>
              <a:picLocks noChangeAspect="1"/>
            </p:cNvPicPr>
            <p:nvPr/>
          </p:nvPicPr>
          <p:blipFill>
            <a:blip r:embed="rId6"/>
            <a:stretch>
              <a:fillRect/>
            </a:stretch>
          </p:blipFill>
          <p:spPr>
            <a:xfrm>
              <a:off x="1553716" y="4968452"/>
              <a:ext cx="609613" cy="487691"/>
            </a:xfrm>
            <a:prstGeom prst="rect">
              <a:avLst/>
            </a:prstGeom>
          </p:spPr>
        </p:pic>
      </p:grpSp>
      <p:sp>
        <p:nvSpPr>
          <p:cNvPr id="25" name="Title 1"/>
          <p:cNvSpPr txBox="1">
            <a:spLocks/>
          </p:cNvSpPr>
          <p:nvPr/>
        </p:nvSpPr>
        <p:spPr>
          <a:xfrm>
            <a:off x="5486399" y="914400"/>
            <a:ext cx="3569106" cy="5334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Based on Adults 18-34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Avg. Audience</a:t>
            </a:r>
          </a:p>
        </p:txBody>
      </p:sp>
      <p:sp>
        <p:nvSpPr>
          <p:cNvPr id="26" name="Title 1"/>
          <p:cNvSpPr txBox="1">
            <a:spLocks/>
          </p:cNvSpPr>
          <p:nvPr/>
        </p:nvSpPr>
        <p:spPr>
          <a:xfrm>
            <a:off x="1839023" y="914400"/>
            <a:ext cx="3569105" cy="5334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Based on Adults 18+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Avg. Audience</a:t>
            </a:r>
          </a:p>
        </p:txBody>
      </p:sp>
      <p:sp>
        <p:nvSpPr>
          <p:cNvPr id="33" name="Title 1"/>
          <p:cNvSpPr txBox="1">
            <a:spLocks/>
          </p:cNvSpPr>
          <p:nvPr/>
        </p:nvSpPr>
        <p:spPr>
          <a:xfrm>
            <a:off x="6545678" y="2030410"/>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42 </a:t>
            </a:r>
          </a:p>
        </p:txBody>
      </p:sp>
      <p:sp>
        <p:nvSpPr>
          <p:cNvPr id="34" name="Title 1"/>
          <p:cNvSpPr txBox="1">
            <a:spLocks/>
          </p:cNvSpPr>
          <p:nvPr/>
        </p:nvSpPr>
        <p:spPr>
          <a:xfrm>
            <a:off x="6545678" y="2892176"/>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40 </a:t>
            </a:r>
          </a:p>
        </p:txBody>
      </p:sp>
      <p:sp>
        <p:nvSpPr>
          <p:cNvPr id="35" name="Title 1"/>
          <p:cNvSpPr txBox="1">
            <a:spLocks/>
          </p:cNvSpPr>
          <p:nvPr/>
        </p:nvSpPr>
        <p:spPr>
          <a:xfrm>
            <a:off x="6545678" y="3776732"/>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131 </a:t>
            </a:r>
          </a:p>
        </p:txBody>
      </p:sp>
      <p:sp>
        <p:nvSpPr>
          <p:cNvPr id="36" name="Title 1"/>
          <p:cNvSpPr txBox="1">
            <a:spLocks/>
          </p:cNvSpPr>
          <p:nvPr/>
        </p:nvSpPr>
        <p:spPr>
          <a:xfrm>
            <a:off x="6545678" y="4620880"/>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169 </a:t>
            </a:r>
          </a:p>
        </p:txBody>
      </p:sp>
      <p:sp>
        <p:nvSpPr>
          <p:cNvPr id="37" name="Title 1"/>
          <p:cNvSpPr txBox="1">
            <a:spLocks/>
          </p:cNvSpPr>
          <p:nvPr/>
        </p:nvSpPr>
        <p:spPr>
          <a:xfrm>
            <a:off x="6629400" y="5562600"/>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1,631</a:t>
            </a:r>
          </a:p>
        </p:txBody>
      </p:sp>
      <p:sp>
        <p:nvSpPr>
          <p:cNvPr id="39" name="Title 1"/>
          <p:cNvSpPr txBox="1">
            <a:spLocks/>
          </p:cNvSpPr>
          <p:nvPr/>
        </p:nvSpPr>
        <p:spPr>
          <a:xfrm>
            <a:off x="2819400" y="2033237"/>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176 </a:t>
            </a:r>
          </a:p>
        </p:txBody>
      </p:sp>
      <p:sp>
        <p:nvSpPr>
          <p:cNvPr id="40" name="Title 1"/>
          <p:cNvSpPr txBox="1">
            <a:spLocks/>
          </p:cNvSpPr>
          <p:nvPr/>
        </p:nvSpPr>
        <p:spPr>
          <a:xfrm>
            <a:off x="2819400" y="2895003"/>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279 </a:t>
            </a:r>
          </a:p>
        </p:txBody>
      </p:sp>
      <p:sp>
        <p:nvSpPr>
          <p:cNvPr id="41" name="Title 1"/>
          <p:cNvSpPr txBox="1">
            <a:spLocks/>
          </p:cNvSpPr>
          <p:nvPr/>
        </p:nvSpPr>
        <p:spPr>
          <a:xfrm>
            <a:off x="2819400" y="3779559"/>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948 </a:t>
            </a:r>
          </a:p>
        </p:txBody>
      </p:sp>
      <p:sp>
        <p:nvSpPr>
          <p:cNvPr id="42" name="Title 1"/>
          <p:cNvSpPr txBox="1">
            <a:spLocks/>
          </p:cNvSpPr>
          <p:nvPr/>
        </p:nvSpPr>
        <p:spPr>
          <a:xfrm>
            <a:off x="2819400" y="4623707"/>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1,295</a:t>
            </a:r>
          </a:p>
        </p:txBody>
      </p:sp>
      <p:sp>
        <p:nvSpPr>
          <p:cNvPr id="43" name="Title 1"/>
          <p:cNvSpPr txBox="1">
            <a:spLocks/>
          </p:cNvSpPr>
          <p:nvPr/>
        </p:nvSpPr>
        <p:spPr>
          <a:xfrm>
            <a:off x="2819400" y="5526408"/>
            <a:ext cx="1371600" cy="34099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ea typeface="+mj-ea"/>
                <a:cs typeface="+mj-cs"/>
              </a:rPr>
              <a:t># 3,718</a:t>
            </a:r>
          </a:p>
        </p:txBody>
      </p:sp>
      <p:sp>
        <p:nvSpPr>
          <p:cNvPr id="44" name="TextBox 43"/>
          <p:cNvSpPr txBox="1"/>
          <p:nvPr/>
        </p:nvSpPr>
        <p:spPr>
          <a:xfrm>
            <a:off x="0" y="651944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comScore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MediaMetrix</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Key Measures (multiplatform), December 2016; Nielsen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Npower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Live + SD, Total Day.  December 1-31, 2016; “Average Audience” is based on the average minute, which is factored across the full month for websites and across program run time for TV. Digital website measurement includes all visitor activity, not just video consumption.</a:t>
            </a: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1996268"/>
            <a:ext cx="841512" cy="56836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Image result for datel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9700" y="1981200"/>
            <a:ext cx="925383" cy="520901"/>
          </a:xfrm>
          <a:prstGeom prst="round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ufc fight nigh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5000" y="2877585"/>
            <a:ext cx="939470" cy="440377"/>
          </a:xfrm>
          <a:prstGeom prst="round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family gu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5191" y="2844488"/>
            <a:ext cx="914400" cy="545592"/>
          </a:xfrm>
          <a:prstGeom prst="round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murder comes to tow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1200" y="3733800"/>
            <a:ext cx="863270" cy="592360"/>
          </a:xfrm>
          <a:prstGeom prst="round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21123" y="3350568"/>
            <a:ext cx="5625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(FOX)</a:t>
            </a:r>
          </a:p>
        </p:txBody>
      </p:sp>
      <p:sp>
        <p:nvSpPr>
          <p:cNvPr id="74" name="TextBox 73"/>
          <p:cNvSpPr txBox="1"/>
          <p:nvPr/>
        </p:nvSpPr>
        <p:spPr>
          <a:xfrm>
            <a:off x="1987653" y="2514600"/>
            <a:ext cx="83174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(ABC)</a:t>
            </a:r>
          </a:p>
        </p:txBody>
      </p:sp>
      <p:sp>
        <p:nvSpPr>
          <p:cNvPr id="75" name="TextBox 74"/>
          <p:cNvSpPr txBox="1"/>
          <p:nvPr/>
        </p:nvSpPr>
        <p:spPr>
          <a:xfrm>
            <a:off x="4269096" y="2438400"/>
            <a:ext cx="8382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(NBC)</a:t>
            </a:r>
          </a:p>
        </p:txBody>
      </p:sp>
      <p:sp>
        <p:nvSpPr>
          <p:cNvPr id="76" name="TextBox 75"/>
          <p:cNvSpPr txBox="1"/>
          <p:nvPr/>
        </p:nvSpPr>
        <p:spPr>
          <a:xfrm>
            <a:off x="1944179" y="3322268"/>
            <a:ext cx="875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(FOX)</a:t>
            </a:r>
          </a:p>
        </p:txBody>
      </p:sp>
      <p:sp>
        <p:nvSpPr>
          <p:cNvPr id="77" name="TextBox 76"/>
          <p:cNvSpPr txBox="1"/>
          <p:nvPr/>
        </p:nvSpPr>
        <p:spPr>
          <a:xfrm>
            <a:off x="1981200" y="4267200"/>
            <a:ext cx="88917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(ID)</a:t>
            </a:r>
          </a:p>
        </p:txBody>
      </p:sp>
      <p:pic>
        <p:nvPicPr>
          <p:cNvPr id="5132" name="Picture 12" descr="Image result for good behavior TN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954" r="16762"/>
          <a:stretch/>
        </p:blipFill>
        <p:spPr bwMode="auto">
          <a:xfrm>
            <a:off x="1960548" y="4606027"/>
            <a:ext cx="897000" cy="561968"/>
          </a:xfrm>
          <a:prstGeom prst="round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2180664" y="5105400"/>
            <a:ext cx="5625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(TNT)</a:t>
            </a:r>
          </a:p>
        </p:txBody>
      </p:sp>
      <p:pic>
        <p:nvPicPr>
          <p:cNvPr id="5134" name="Picture 14" descr="Image result for smooth talker i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78169" y="3728549"/>
            <a:ext cx="1048444" cy="583345"/>
          </a:xfrm>
          <a:prstGeom prst="round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3918382" y="4267200"/>
            <a:ext cx="156801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(ID)</a:t>
            </a:r>
          </a:p>
        </p:txBody>
      </p:sp>
      <p:pic>
        <p:nvPicPr>
          <p:cNvPr id="5136" name="Picture 16" descr="Image result for lifetime mov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3116" y="4525116"/>
            <a:ext cx="1114684" cy="583468"/>
          </a:xfrm>
          <a:prstGeom prst="round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4158146" y="5103168"/>
            <a:ext cx="105873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(Lifetime)</a:t>
            </a:r>
          </a:p>
        </p:txBody>
      </p:sp>
      <p:pic>
        <p:nvPicPr>
          <p:cNvPr id="5137"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78993" y="5486400"/>
            <a:ext cx="1051357" cy="490386"/>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TextBox 80"/>
          <p:cNvSpPr txBox="1"/>
          <p:nvPr/>
        </p:nvSpPr>
        <p:spPr>
          <a:xfrm>
            <a:off x="2162328" y="5992844"/>
            <a:ext cx="5625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(DIY)</a:t>
            </a:r>
          </a:p>
        </p:txBody>
      </p:sp>
      <p:pic>
        <p:nvPicPr>
          <p:cNvPr id="5139" name="Picture 19" descr="Image result for Katrina 2065 weather channe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44957" y="5451264"/>
            <a:ext cx="914868" cy="589534"/>
          </a:xfrm>
          <a:prstGeom prst="round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4114800" y="6080622"/>
            <a:ext cx="118186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(Weather Channel)</a:t>
            </a:r>
          </a:p>
        </p:txBody>
      </p:sp>
      <p:pic>
        <p:nvPicPr>
          <p:cNvPr id="5141" name="Picture 21" descr="Image result for thursday night football"/>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20336" y="1989232"/>
            <a:ext cx="971550" cy="601568"/>
          </a:xfrm>
          <a:prstGeom prst="round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5598386" y="2588568"/>
            <a:ext cx="9935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(NFL Network)</a:t>
            </a:r>
          </a:p>
        </p:txBody>
      </p:sp>
      <p:pic>
        <p:nvPicPr>
          <p:cNvPr id="5143" name="Picture 23" descr="Image result for hairspray liv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7185" y="2007306"/>
            <a:ext cx="987635" cy="555709"/>
          </a:xfrm>
          <a:prstGeom prst="round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7990228" y="2514600"/>
            <a:ext cx="91550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(NBC)</a:t>
            </a:r>
          </a:p>
        </p:txBody>
      </p:sp>
      <p:pic>
        <p:nvPicPr>
          <p:cNvPr id="5145" name="Picture 25" descr="Image result for victoria secret fashion show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20336" y="2885665"/>
            <a:ext cx="1008480" cy="567270"/>
          </a:xfrm>
          <a:prstGeom prst="round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5896000" y="3437684"/>
            <a:ext cx="5625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(CBS)</a:t>
            </a:r>
          </a:p>
        </p:txBody>
      </p:sp>
      <p:pic>
        <p:nvPicPr>
          <p:cNvPr id="5147" name="Picture 27" descr="Image result for new year's rockin ev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54201" y="2912133"/>
            <a:ext cx="953603" cy="529372"/>
          </a:xfrm>
          <a:prstGeom prst="round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990229" y="3426768"/>
            <a:ext cx="90273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(ABC)</a:t>
            </a:r>
          </a:p>
        </p:txBody>
      </p:sp>
      <p:pic>
        <p:nvPicPr>
          <p:cNvPr id="5149" name="Picture 29" descr="Image result for Bull cb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20336" y="3741858"/>
            <a:ext cx="994741" cy="559542"/>
          </a:xfrm>
          <a:prstGeom prst="roundRect">
            <a:avLst/>
          </a:prstGeom>
          <a:noFill/>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5848936" y="4267200"/>
            <a:ext cx="5625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(CBS)</a:t>
            </a:r>
          </a:p>
        </p:txBody>
      </p:sp>
      <p:pic>
        <p:nvPicPr>
          <p:cNvPr id="5151" name="Picture 31" descr="Image result for black-ish"/>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91744" y="3794544"/>
            <a:ext cx="1078516" cy="539258"/>
          </a:xfrm>
          <a:prstGeom prst="round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a:off x="7932322" y="4343400"/>
            <a:ext cx="10379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(ABC)</a:t>
            </a:r>
          </a:p>
        </p:txBody>
      </p:sp>
      <p:pic>
        <p:nvPicPr>
          <p:cNvPr id="5153" name="Picture 33" descr="Image result for brooklyn 9-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544136" y="4591102"/>
            <a:ext cx="1085264" cy="598446"/>
          </a:xfrm>
          <a:prstGeom prst="round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5615877" y="5181600"/>
            <a:ext cx="97600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(FOX)</a:t>
            </a:r>
          </a:p>
        </p:txBody>
      </p:sp>
      <p:pic>
        <p:nvPicPr>
          <p:cNvPr id="5155" name="Picture 35" descr="Image result for american dad"/>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36954" y="4634293"/>
            <a:ext cx="788096" cy="541816"/>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p:cNvSpPr txBox="1"/>
          <p:nvPr/>
        </p:nvSpPr>
        <p:spPr>
          <a:xfrm>
            <a:off x="7969046" y="5105400"/>
            <a:ext cx="9239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(Adult Swim)</a:t>
            </a:r>
          </a:p>
        </p:txBody>
      </p:sp>
      <p:pic>
        <p:nvPicPr>
          <p:cNvPr id="5157" name="Picture 37" descr="Image result for hey dugge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638800" y="5486400"/>
            <a:ext cx="979420" cy="550924"/>
          </a:xfrm>
          <a:prstGeom prst="roundRect">
            <a:avLst/>
          </a:prstGeom>
          <a:noFill/>
          <a:extLst>
            <a:ext uri="{909E8E84-426E-40DD-AFC4-6F175D3DCCD1}">
              <a14:hiddenFill xmlns:a14="http://schemas.microsoft.com/office/drawing/2010/main">
                <a:solidFill>
                  <a:srgbClr val="FFFFFF"/>
                </a:solidFill>
              </a14:hiddenFill>
            </a:ext>
          </a:extLst>
        </p:spPr>
      </p:pic>
      <p:sp>
        <p:nvSpPr>
          <p:cNvPr id="98" name="TextBox 97"/>
          <p:cNvSpPr txBox="1"/>
          <p:nvPr/>
        </p:nvSpPr>
        <p:spPr>
          <a:xfrm>
            <a:off x="5716291" y="6019800"/>
            <a:ext cx="89497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(Nick Jr.)</a:t>
            </a:r>
          </a:p>
        </p:txBody>
      </p:sp>
      <p:pic>
        <p:nvPicPr>
          <p:cNvPr id="5161" name="Picture 41" descr="Image result for pga tour nbc"/>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74150" y="5398827"/>
            <a:ext cx="713705" cy="713705"/>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8153400" y="6129190"/>
            <a:ext cx="51435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(NBC)</a:t>
            </a:r>
          </a:p>
        </p:txBody>
      </p:sp>
      <p:sp>
        <p:nvSpPr>
          <p:cNvPr id="4" name="Rectangle 3"/>
          <p:cNvSpPr/>
          <p:nvPr/>
        </p:nvSpPr>
        <p:spPr>
          <a:xfrm>
            <a:off x="1839024" y="914400"/>
            <a:ext cx="3569105" cy="5605046"/>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5486400" y="914400"/>
            <a:ext cx="3569105" cy="5605046"/>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Title 1"/>
          <p:cNvSpPr txBox="1">
            <a:spLocks/>
          </p:cNvSpPr>
          <p:nvPr/>
        </p:nvSpPr>
        <p:spPr>
          <a:xfrm>
            <a:off x="2948643" y="1681395"/>
            <a:ext cx="1166158" cy="2998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Website Rank</a:t>
            </a:r>
          </a:p>
        </p:txBody>
      </p:sp>
      <p:sp>
        <p:nvSpPr>
          <p:cNvPr id="87" name="Title 1"/>
          <p:cNvSpPr txBox="1">
            <a:spLocks/>
          </p:cNvSpPr>
          <p:nvPr/>
        </p:nvSpPr>
        <p:spPr>
          <a:xfrm>
            <a:off x="6248400" y="1676400"/>
            <a:ext cx="2133600" cy="2998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Website Rank</a:t>
            </a:r>
          </a:p>
        </p:txBody>
      </p:sp>
      <p:sp>
        <p:nvSpPr>
          <p:cNvPr id="89" name="Title 1"/>
          <p:cNvSpPr txBox="1">
            <a:spLocks/>
          </p:cNvSpPr>
          <p:nvPr/>
        </p:nvSpPr>
        <p:spPr>
          <a:xfrm>
            <a:off x="1905000" y="1676400"/>
            <a:ext cx="919869" cy="2998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Before</a:t>
            </a:r>
          </a:p>
        </p:txBody>
      </p:sp>
      <p:sp>
        <p:nvSpPr>
          <p:cNvPr id="91" name="Rectangle 90"/>
          <p:cNvSpPr/>
          <p:nvPr/>
        </p:nvSpPr>
        <p:spPr>
          <a:xfrm>
            <a:off x="2948643" y="1607224"/>
            <a:ext cx="1191210" cy="4473398"/>
          </a:xfrm>
          <a:prstGeom prst="rect">
            <a:avLst/>
          </a:prstGeom>
          <a:noFill/>
          <a:ln w="28575">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92"/>
          <p:cNvSpPr/>
          <p:nvPr/>
        </p:nvSpPr>
        <p:spPr>
          <a:xfrm>
            <a:off x="6705600" y="1600200"/>
            <a:ext cx="1191210" cy="4473398"/>
          </a:xfrm>
          <a:prstGeom prst="rect">
            <a:avLst/>
          </a:prstGeom>
          <a:noFill/>
          <a:ln w="28575">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Title 1"/>
          <p:cNvSpPr txBox="1">
            <a:spLocks/>
          </p:cNvSpPr>
          <p:nvPr/>
        </p:nvSpPr>
        <p:spPr>
          <a:xfrm>
            <a:off x="4261731" y="1681395"/>
            <a:ext cx="919869" cy="2998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After</a:t>
            </a:r>
          </a:p>
        </p:txBody>
      </p:sp>
      <p:sp>
        <p:nvSpPr>
          <p:cNvPr id="97" name="Title 1"/>
          <p:cNvSpPr txBox="1">
            <a:spLocks/>
          </p:cNvSpPr>
          <p:nvPr/>
        </p:nvSpPr>
        <p:spPr>
          <a:xfrm>
            <a:off x="5638800" y="1676400"/>
            <a:ext cx="919869" cy="2998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Before</a:t>
            </a:r>
          </a:p>
        </p:txBody>
      </p:sp>
      <p:sp>
        <p:nvSpPr>
          <p:cNvPr id="99" name="Title 1"/>
          <p:cNvSpPr txBox="1">
            <a:spLocks/>
          </p:cNvSpPr>
          <p:nvPr/>
        </p:nvSpPr>
        <p:spPr>
          <a:xfrm>
            <a:off x="7995531" y="1676400"/>
            <a:ext cx="919869" cy="2998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sng" strike="noStrike" kern="0" cap="none" spc="0" normalizeH="0" baseline="0" noProof="0" dirty="0">
                <a:ln>
                  <a:noFill/>
                </a:ln>
                <a:solidFill>
                  <a:srgbClr val="000000"/>
                </a:solidFill>
                <a:effectLst/>
                <a:uLnTx/>
                <a:uFillTx/>
                <a:latin typeface="Trebuchet MS" panose="020B0603020202020204" pitchFamily="34" charset="0"/>
                <a:ea typeface="+mj-ea"/>
                <a:cs typeface="+mj-cs"/>
              </a:rPr>
              <a:t>After</a:t>
            </a:r>
          </a:p>
        </p:txBody>
      </p:sp>
    </p:spTree>
    <p:extLst>
      <p:ext uri="{BB962C8B-B14F-4D97-AF65-F5344CB8AC3E}">
        <p14:creationId xmlns:p14="http://schemas.microsoft.com/office/powerpoint/2010/main" val="2707052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678" y="2812482"/>
            <a:ext cx="8701442" cy="892552"/>
          </a:xfrm>
          <a:prstGeom prst="rect">
            <a:avLst/>
          </a:prstGeom>
          <a:noFill/>
        </p:spPr>
        <p:txBody>
          <a:bodyPr wrap="square" rtlCol="0">
            <a:spAutoFit/>
          </a:bodyPr>
          <a:lstStyle/>
          <a:p>
            <a:pPr algn="ctr"/>
            <a:r>
              <a:rPr lang="en-US" sz="2600" dirty="0"/>
              <a:t>While Multi-Screen TV Offers Exceptional Reach, It Can Also Deliver Niche Audiences</a:t>
            </a:r>
          </a:p>
        </p:txBody>
      </p:sp>
    </p:spTree>
    <p:extLst>
      <p:ext uri="{BB962C8B-B14F-4D97-AF65-F5344CB8AC3E}">
        <p14:creationId xmlns:p14="http://schemas.microsoft.com/office/powerpoint/2010/main" val="360998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1366" y="207527"/>
            <a:ext cx="8639660" cy="993775"/>
          </a:xfrm>
          <a:prstGeom prst="rect">
            <a:avLst/>
          </a:prstGeom>
        </p:spPr>
        <p:txBody>
          <a:bodyPr/>
          <a:lstStyle/>
          <a:p>
            <a:pPr algn="ctr"/>
            <a:r>
              <a:rPr lang="en-US" sz="2600" dirty="0">
                <a:ea typeface="+mn-ea"/>
              </a:rPr>
              <a:t>Across A Variety Of Enthusiast Targets, Multi-Screen TV Brands Offer </a:t>
            </a:r>
            <a:r>
              <a:rPr lang="en-US" sz="2600" dirty="0">
                <a:solidFill>
                  <a:schemeClr val="accent1"/>
                </a:solidFill>
                <a:ea typeface="+mn-ea"/>
              </a:rPr>
              <a:t>2x+ Greater Reach </a:t>
            </a:r>
            <a:r>
              <a:rPr lang="en-US" sz="2600" dirty="0">
                <a:ea typeface="+mn-ea"/>
              </a:rPr>
              <a:t>Than The Top Ad Tech Site In The Genre</a:t>
            </a:r>
            <a:endParaRPr lang="en-US" sz="2600" dirty="0"/>
          </a:p>
        </p:txBody>
      </p:sp>
      <p:sp>
        <p:nvSpPr>
          <p:cNvPr id="3" name="Rectangle 2"/>
          <p:cNvSpPr/>
          <p:nvPr/>
        </p:nvSpPr>
        <p:spPr>
          <a:xfrm>
            <a:off x="894595" y="3118660"/>
            <a:ext cx="1686596" cy="4164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Sports</a:t>
            </a:r>
          </a:p>
        </p:txBody>
      </p:sp>
      <p:sp>
        <p:nvSpPr>
          <p:cNvPr id="4" name="TextBox 3"/>
          <p:cNvSpPr txBox="1"/>
          <p:nvPr/>
        </p:nvSpPr>
        <p:spPr>
          <a:xfrm>
            <a:off x="3049529" y="2288684"/>
            <a:ext cx="1449308" cy="276999"/>
          </a:xfrm>
          <a:prstGeom prst="rect">
            <a:avLst/>
          </a:prstGeom>
          <a:noFill/>
        </p:spPr>
        <p:txBody>
          <a:bodyPr wrap="none" rtlCol="0">
            <a:spAutoFit/>
          </a:bodyPr>
          <a:lstStyle/>
          <a:p>
            <a:r>
              <a:rPr lang="en-US" sz="1200" dirty="0"/>
              <a:t>HGTV + HGTV.com</a:t>
            </a:r>
          </a:p>
        </p:txBody>
      </p:sp>
      <p:sp>
        <p:nvSpPr>
          <p:cNvPr id="11" name="TextBox 10"/>
          <p:cNvSpPr txBox="1"/>
          <p:nvPr/>
        </p:nvSpPr>
        <p:spPr>
          <a:xfrm>
            <a:off x="3193812" y="3111012"/>
            <a:ext cx="1382110" cy="276999"/>
          </a:xfrm>
          <a:prstGeom prst="rect">
            <a:avLst/>
          </a:prstGeom>
          <a:noFill/>
        </p:spPr>
        <p:txBody>
          <a:bodyPr wrap="none" rtlCol="0">
            <a:spAutoFit/>
          </a:bodyPr>
          <a:lstStyle/>
          <a:p>
            <a:r>
              <a:rPr lang="en-US" sz="1200" dirty="0"/>
              <a:t>ESPN + ESPN.com</a:t>
            </a:r>
          </a:p>
        </p:txBody>
      </p:sp>
      <p:sp>
        <p:nvSpPr>
          <p:cNvPr id="12" name="TextBox 11"/>
          <p:cNvSpPr txBox="1"/>
          <p:nvPr/>
        </p:nvSpPr>
        <p:spPr>
          <a:xfrm>
            <a:off x="3188291" y="3315880"/>
            <a:ext cx="1457450" cy="276999"/>
          </a:xfrm>
          <a:prstGeom prst="rect">
            <a:avLst/>
          </a:prstGeom>
          <a:noFill/>
        </p:spPr>
        <p:txBody>
          <a:bodyPr wrap="none" rtlCol="0">
            <a:spAutoFit/>
          </a:bodyPr>
          <a:lstStyle/>
          <a:p>
            <a:r>
              <a:rPr lang="en-US" sz="1200" dirty="0"/>
              <a:t>SBNation.com (#6)</a:t>
            </a:r>
          </a:p>
        </p:txBody>
      </p:sp>
      <p:sp>
        <p:nvSpPr>
          <p:cNvPr id="13" name="TextBox 12"/>
          <p:cNvSpPr txBox="1"/>
          <p:nvPr/>
        </p:nvSpPr>
        <p:spPr>
          <a:xfrm>
            <a:off x="2618247" y="3832660"/>
            <a:ext cx="1991699" cy="276999"/>
          </a:xfrm>
          <a:prstGeom prst="rect">
            <a:avLst/>
          </a:prstGeom>
          <a:noFill/>
        </p:spPr>
        <p:txBody>
          <a:bodyPr wrap="none" rtlCol="0">
            <a:spAutoFit/>
          </a:bodyPr>
          <a:lstStyle/>
          <a:p>
            <a:r>
              <a:rPr lang="en-US" sz="1200" dirty="0"/>
              <a:t>Discovery + Discovery.com</a:t>
            </a:r>
          </a:p>
        </p:txBody>
      </p:sp>
      <p:sp>
        <p:nvSpPr>
          <p:cNvPr id="15" name="TextBox 14"/>
          <p:cNvSpPr txBox="1"/>
          <p:nvPr/>
        </p:nvSpPr>
        <p:spPr>
          <a:xfrm>
            <a:off x="3318186" y="4050534"/>
            <a:ext cx="1237839" cy="276999"/>
          </a:xfrm>
          <a:prstGeom prst="rect">
            <a:avLst/>
          </a:prstGeom>
          <a:noFill/>
        </p:spPr>
        <p:txBody>
          <a:bodyPr wrap="none" rtlCol="0">
            <a:spAutoFit/>
          </a:bodyPr>
          <a:lstStyle/>
          <a:p>
            <a:r>
              <a:rPr lang="en-US" sz="1200" dirty="0"/>
              <a:t>Purch.com (#1)</a:t>
            </a:r>
          </a:p>
        </p:txBody>
      </p:sp>
      <p:sp>
        <p:nvSpPr>
          <p:cNvPr id="16" name="TextBox 15"/>
          <p:cNvSpPr txBox="1"/>
          <p:nvPr/>
        </p:nvSpPr>
        <p:spPr>
          <a:xfrm>
            <a:off x="3142345" y="5344856"/>
            <a:ext cx="1343638" cy="276999"/>
          </a:xfrm>
          <a:prstGeom prst="rect">
            <a:avLst/>
          </a:prstGeom>
          <a:noFill/>
        </p:spPr>
        <p:txBody>
          <a:bodyPr wrap="none" rtlCol="0">
            <a:spAutoFit/>
          </a:bodyPr>
          <a:lstStyle/>
          <a:p>
            <a:r>
              <a:rPr lang="en-US" sz="1200" dirty="0"/>
              <a:t>E! + Eonline.com</a:t>
            </a:r>
          </a:p>
        </p:txBody>
      </p:sp>
      <p:sp>
        <p:nvSpPr>
          <p:cNvPr id="19" name="TextBox 18"/>
          <p:cNvSpPr txBox="1"/>
          <p:nvPr/>
        </p:nvSpPr>
        <p:spPr>
          <a:xfrm>
            <a:off x="3076689" y="5561263"/>
            <a:ext cx="1365366" cy="276999"/>
          </a:xfrm>
          <a:prstGeom prst="rect">
            <a:avLst/>
          </a:prstGeom>
          <a:noFill/>
        </p:spPr>
        <p:txBody>
          <a:bodyPr wrap="square" rtlCol="0">
            <a:spAutoFit/>
          </a:bodyPr>
          <a:lstStyle/>
          <a:p>
            <a:pPr algn="r"/>
            <a:r>
              <a:rPr lang="en-US" sz="1200" dirty="0"/>
              <a:t>People.com (#1)</a:t>
            </a:r>
          </a:p>
        </p:txBody>
      </p:sp>
      <p:sp>
        <p:nvSpPr>
          <p:cNvPr id="24" name="TextBox 3"/>
          <p:cNvSpPr txBox="1"/>
          <p:nvPr/>
        </p:nvSpPr>
        <p:spPr>
          <a:xfrm>
            <a:off x="2859165" y="2537747"/>
            <a:ext cx="1752403" cy="2769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Countryliving.com (#1)</a:t>
            </a:r>
          </a:p>
        </p:txBody>
      </p:sp>
      <p:graphicFrame>
        <p:nvGraphicFramePr>
          <p:cNvPr id="30" name="Chart 29"/>
          <p:cNvGraphicFramePr/>
          <p:nvPr>
            <p:extLst>
              <p:ext uri="{D42A27DB-BD31-4B8C-83A1-F6EECF244321}">
                <p14:modId xmlns:p14="http://schemas.microsoft.com/office/powerpoint/2010/main" val="2425141573"/>
              </p:ext>
            </p:extLst>
          </p:nvPr>
        </p:nvGraphicFramePr>
        <p:xfrm>
          <a:off x="4422534" y="2185660"/>
          <a:ext cx="4474087" cy="3873391"/>
        </p:xfrm>
        <a:graphic>
          <a:graphicData uri="http://schemas.openxmlformats.org/drawingml/2006/chart">
            <c:chart xmlns:c="http://schemas.openxmlformats.org/drawingml/2006/chart" xmlns:r="http://schemas.openxmlformats.org/officeDocument/2006/relationships" r:id="rId2"/>
          </a:graphicData>
        </a:graphic>
      </p:graphicFrame>
      <p:sp>
        <p:nvSpPr>
          <p:cNvPr id="33" name="Rectangle 32"/>
          <p:cNvSpPr/>
          <p:nvPr/>
        </p:nvSpPr>
        <p:spPr>
          <a:xfrm>
            <a:off x="897445" y="3890140"/>
            <a:ext cx="1683746" cy="4159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Science &amp; Tech</a:t>
            </a:r>
          </a:p>
        </p:txBody>
      </p:sp>
      <p:sp>
        <p:nvSpPr>
          <p:cNvPr id="34" name="Rectangle 33"/>
          <p:cNvSpPr/>
          <p:nvPr/>
        </p:nvSpPr>
        <p:spPr>
          <a:xfrm>
            <a:off x="913827" y="4635315"/>
            <a:ext cx="1683746" cy="4159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News</a:t>
            </a:r>
          </a:p>
        </p:txBody>
      </p:sp>
      <p:sp>
        <p:nvSpPr>
          <p:cNvPr id="36" name="Rectangle 35"/>
          <p:cNvSpPr/>
          <p:nvPr/>
        </p:nvSpPr>
        <p:spPr>
          <a:xfrm>
            <a:off x="920315" y="5373770"/>
            <a:ext cx="1683746" cy="4159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Entertainment</a:t>
            </a:r>
          </a:p>
        </p:txBody>
      </p:sp>
      <p:sp>
        <p:nvSpPr>
          <p:cNvPr id="39" name="Text Box 3"/>
          <p:cNvSpPr txBox="1">
            <a:spLocks noChangeArrowheads="1"/>
          </p:cNvSpPr>
          <p:nvPr/>
        </p:nvSpPr>
        <p:spPr bwMode="auto">
          <a:xfrm>
            <a:off x="-21144" y="6420696"/>
            <a:ext cx="7584920" cy="338554"/>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800" dirty="0">
                <a:latin typeface="Trebuchet MS" pitchFamily="34" charset="0"/>
              </a:rPr>
              <a:t>Sources: Nielsen </a:t>
            </a:r>
            <a:r>
              <a:rPr lang="en-US" sz="800" dirty="0" err="1">
                <a:latin typeface="Trebuchet MS" pitchFamily="34" charset="0"/>
              </a:rPr>
              <a:t>Npower</a:t>
            </a:r>
            <a:r>
              <a:rPr lang="en-US" sz="800" dirty="0">
                <a:latin typeface="Trebuchet MS" pitchFamily="34" charset="0"/>
              </a:rPr>
              <a:t> Live+7, Total Day, P2+, 4/1/17-4/30/17, TV - Linear with VOD; comScore April 2017  Total Unique Visitors; Ad Tech sites are the highest reaching in their category, after any TV brand  sites</a:t>
            </a:r>
          </a:p>
        </p:txBody>
      </p:sp>
      <p:sp>
        <p:nvSpPr>
          <p:cNvPr id="31" name="Text Box 3"/>
          <p:cNvSpPr txBox="1">
            <a:spLocks noChangeArrowheads="1"/>
          </p:cNvSpPr>
          <p:nvPr/>
        </p:nvSpPr>
        <p:spPr bwMode="auto">
          <a:xfrm>
            <a:off x="2241787" y="1697280"/>
            <a:ext cx="4807907" cy="338554"/>
          </a:xfrm>
          <a:prstGeom prst="rect">
            <a:avLst/>
          </a:prstGeom>
          <a:noFill/>
          <a:ln w="9525">
            <a:noFill/>
            <a:miter lim="800000"/>
            <a:headEnd/>
            <a:tailEnd/>
          </a:ln>
          <a:effectLst/>
        </p:spPr>
        <p:txBody>
          <a:bodyPr wrap="square">
            <a:spAutoFit/>
          </a:bodyPr>
          <a:lstStyle/>
          <a:p>
            <a:pPr marL="3175" indent="-3175" algn="ctr" eaLnBrk="0" fontAlgn="base" hangingPunct="0">
              <a:spcBef>
                <a:spcPct val="0"/>
              </a:spcBef>
              <a:spcAft>
                <a:spcPct val="0"/>
              </a:spcAft>
              <a:buClr>
                <a:srgbClr val="4F81BD"/>
              </a:buClr>
            </a:pPr>
            <a:r>
              <a:rPr lang="en-US" sz="1600" dirty="0">
                <a:latin typeface="Trebuchet MS" panose="020B0603020202020204" pitchFamily="34" charset="0"/>
              </a:rPr>
              <a:t>Reach of Multi-Screen TV and Ad Tech Sites</a:t>
            </a:r>
            <a:endParaRPr lang="en-US" sz="1100" dirty="0">
              <a:latin typeface="Trebuchet MS" pitchFamily="34" charset="0"/>
            </a:endParaRPr>
          </a:p>
        </p:txBody>
      </p:sp>
      <p:sp>
        <p:nvSpPr>
          <p:cNvPr id="38" name="Rectangle 37"/>
          <p:cNvSpPr/>
          <p:nvPr/>
        </p:nvSpPr>
        <p:spPr>
          <a:xfrm>
            <a:off x="910977" y="2341609"/>
            <a:ext cx="1686596" cy="4164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Home</a:t>
            </a:r>
          </a:p>
        </p:txBody>
      </p:sp>
      <p:sp>
        <p:nvSpPr>
          <p:cNvPr id="40" name="TextBox 39"/>
          <p:cNvSpPr txBox="1"/>
          <p:nvPr/>
        </p:nvSpPr>
        <p:spPr>
          <a:xfrm>
            <a:off x="3233517" y="4567314"/>
            <a:ext cx="1276311" cy="276999"/>
          </a:xfrm>
          <a:prstGeom prst="rect">
            <a:avLst/>
          </a:prstGeom>
          <a:noFill/>
        </p:spPr>
        <p:txBody>
          <a:bodyPr wrap="none" rtlCol="0">
            <a:spAutoFit/>
          </a:bodyPr>
          <a:lstStyle/>
          <a:p>
            <a:r>
              <a:rPr lang="en-US" sz="1200" dirty="0"/>
              <a:t>CNN + CNN.com</a:t>
            </a:r>
          </a:p>
        </p:txBody>
      </p:sp>
      <p:sp>
        <p:nvSpPr>
          <p:cNvPr id="41" name="TextBox 40"/>
          <p:cNvSpPr txBox="1"/>
          <p:nvPr/>
        </p:nvSpPr>
        <p:spPr>
          <a:xfrm>
            <a:off x="2827292" y="4808379"/>
            <a:ext cx="1604246" cy="276999"/>
          </a:xfrm>
          <a:prstGeom prst="rect">
            <a:avLst/>
          </a:prstGeom>
          <a:noFill/>
        </p:spPr>
        <p:txBody>
          <a:bodyPr wrap="square" rtlCol="0">
            <a:spAutoFit/>
          </a:bodyPr>
          <a:lstStyle/>
          <a:p>
            <a:pPr algn="r"/>
            <a:r>
              <a:rPr lang="en-US" sz="1200" dirty="0"/>
              <a:t>USAToday.com (#6)</a:t>
            </a:r>
          </a:p>
        </p:txBody>
      </p:sp>
      <p:sp>
        <p:nvSpPr>
          <p:cNvPr id="21" name="Slide Number Placeholder 1">
            <a:extLst>
              <a:ext uri="{FF2B5EF4-FFF2-40B4-BE49-F238E27FC236}">
                <a16:creationId xmlns:a16="http://schemas.microsoft.com/office/drawing/2014/main" id="{7124CD77-8C2B-40BD-9221-950BDAED7481}"/>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13</a:t>
            </a:fld>
            <a:endParaRPr lang="en-US" sz="1400" dirty="0">
              <a:solidFill>
                <a:prstClr val="black"/>
              </a:solidFill>
            </a:endParaRPr>
          </a:p>
        </p:txBody>
      </p:sp>
    </p:spTree>
    <p:extLst>
      <p:ext uri="{BB962C8B-B14F-4D97-AF65-F5344CB8AC3E}">
        <p14:creationId xmlns:p14="http://schemas.microsoft.com/office/powerpoint/2010/main" val="312702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9" name="Title Placeholder 1"/>
          <p:cNvSpPr txBox="1">
            <a:spLocks/>
          </p:cNvSpPr>
          <p:nvPr/>
        </p:nvSpPr>
        <p:spPr>
          <a:xfrm>
            <a:off x="480362" y="358127"/>
            <a:ext cx="8156393"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ea typeface="+mn-ea"/>
              </a:rPr>
              <a:t>Through Addressable TV, Advertisers Can Precisely Target Their Most Lucrative Consumers</a:t>
            </a:r>
          </a:p>
        </p:txBody>
      </p:sp>
      <p:graphicFrame>
        <p:nvGraphicFramePr>
          <p:cNvPr id="10" name="Diagram 9"/>
          <p:cNvGraphicFramePr/>
          <p:nvPr>
            <p:extLst>
              <p:ext uri="{D42A27DB-BD31-4B8C-83A1-F6EECF244321}">
                <p14:modId xmlns:p14="http://schemas.microsoft.com/office/powerpoint/2010/main" val="4031490531"/>
              </p:ext>
            </p:extLst>
          </p:nvPr>
        </p:nvGraphicFramePr>
        <p:xfrm>
          <a:off x="1145218" y="1919639"/>
          <a:ext cx="696897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1">
            <a:extLst>
              <a:ext uri="{FF2B5EF4-FFF2-40B4-BE49-F238E27FC236}">
                <a16:creationId xmlns:a16="http://schemas.microsoft.com/office/drawing/2014/main" id="{DFCCC3FF-B2F3-45B7-A06A-06ECBAF04F52}"/>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14</a:t>
            </a:fld>
            <a:endParaRPr lang="en-US" sz="1400" dirty="0">
              <a:solidFill>
                <a:prstClr val="black"/>
              </a:solidFill>
            </a:endParaRPr>
          </a:p>
        </p:txBody>
      </p:sp>
    </p:spTree>
    <p:extLst>
      <p:ext uri="{BB962C8B-B14F-4D97-AF65-F5344CB8AC3E}">
        <p14:creationId xmlns:p14="http://schemas.microsoft.com/office/powerpoint/2010/main" val="4276718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4824391" y="4797628"/>
            <a:ext cx="2127827" cy="646331"/>
          </a:xfrm>
          <a:prstGeom prst="rect">
            <a:avLst/>
          </a:prstGeom>
          <a:noFill/>
        </p:spPr>
        <p:txBody>
          <a:bodyPr wrap="none" rtlCol="0">
            <a:spAutoFit/>
          </a:bodyPr>
          <a:lstStyle/>
          <a:p>
            <a:r>
              <a:rPr lang="en-US" sz="3600" b="1" dirty="0">
                <a:solidFill>
                  <a:schemeClr val="accent1"/>
                </a:solidFill>
              </a:rPr>
              <a:t>Relevance</a:t>
            </a:r>
          </a:p>
        </p:txBody>
      </p:sp>
      <p:sp>
        <p:nvSpPr>
          <p:cNvPr id="7" name="Rectangle 6"/>
          <p:cNvSpPr/>
          <p:nvPr/>
        </p:nvSpPr>
        <p:spPr>
          <a:xfrm>
            <a:off x="3086560" y="5345485"/>
            <a:ext cx="5397623" cy="954107"/>
          </a:xfrm>
          <a:prstGeom prst="rect">
            <a:avLst/>
          </a:prstGeom>
        </p:spPr>
        <p:txBody>
          <a:bodyPr wrap="square">
            <a:spAutoFit/>
          </a:bodyPr>
          <a:lstStyle/>
          <a:p>
            <a:pPr algn="ctr"/>
            <a:r>
              <a:rPr lang="en-US" sz="2800" b="1" dirty="0"/>
              <a:t>Engages Consumers &amp; Provokes Real-Time Conversation</a:t>
            </a:r>
          </a:p>
        </p:txBody>
      </p:sp>
    </p:spTree>
    <p:extLst>
      <p:ext uri="{BB962C8B-B14F-4D97-AF65-F5344CB8AC3E}">
        <p14:creationId xmlns:p14="http://schemas.microsoft.com/office/powerpoint/2010/main" val="158331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lide Number Placeholder 1">
            <a:extLst>
              <a:ext uri="{FF2B5EF4-FFF2-40B4-BE49-F238E27FC236}">
                <a16:creationId xmlns:a16="http://schemas.microsoft.com/office/drawing/2014/main" id="{1462896F-FB8A-4606-A56A-600127DFE079}"/>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4F9D6DC-8C4E-4599-BF21-177D7E9FD0BC}" type="slidenum">
              <a:rPr kumimoji="0" lang="en-US" sz="14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 name="Rectangle 1">
            <a:extLst>
              <a:ext uri="{FF2B5EF4-FFF2-40B4-BE49-F238E27FC236}">
                <a16:creationId xmlns:a16="http://schemas.microsoft.com/office/drawing/2014/main" id="{450AC445-2413-47EE-A8DC-C6A7CCA3C264}"/>
              </a:ext>
            </a:extLst>
          </p:cNvPr>
          <p:cNvSpPr/>
          <p:nvPr/>
        </p:nvSpPr>
        <p:spPr>
          <a:xfrm>
            <a:off x="2286000" y="2274838"/>
            <a:ext cx="4572000" cy="369332"/>
          </a:xfrm>
          <a:prstGeom prst="rect">
            <a:avLst/>
          </a:prstGeom>
        </p:spPr>
        <p:txBody>
          <a:bodyPr>
            <a:spAutoFit/>
          </a:bodyPr>
          <a:lstStyle/>
          <a:p>
            <a:endParaRPr lang="en-US" dirty="0"/>
          </a:p>
        </p:txBody>
      </p:sp>
      <p:sp>
        <p:nvSpPr>
          <p:cNvPr id="7" name="Speech Bubble: Rectangle with Corners Rounded 6">
            <a:extLst>
              <a:ext uri="{FF2B5EF4-FFF2-40B4-BE49-F238E27FC236}">
                <a16:creationId xmlns:a16="http://schemas.microsoft.com/office/drawing/2014/main" id="{BF0716E8-2F35-4ED5-9BD2-0C392F7B1103}"/>
              </a:ext>
            </a:extLst>
          </p:cNvPr>
          <p:cNvSpPr/>
          <p:nvPr/>
        </p:nvSpPr>
        <p:spPr>
          <a:xfrm>
            <a:off x="1742835" y="2344743"/>
            <a:ext cx="6008463" cy="1708869"/>
          </a:xfrm>
          <a:prstGeom prst="wedgeRoundRectCallout">
            <a:avLst>
              <a:gd name="adj1" fmla="val -43999"/>
              <a:gd name="adj2" fmla="val 115562"/>
              <a:gd name="adj3" fmla="val 16667"/>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a typeface="Calibri" panose="020F0502020204030204" pitchFamily="34" charset="0"/>
            </a:endParaRPr>
          </a:p>
          <a:p>
            <a:pPr algn="ctr"/>
            <a:r>
              <a:rPr lang="en-US" dirty="0">
                <a:solidFill>
                  <a:schemeClr val="tx1"/>
                </a:solidFill>
              </a:rPr>
              <a:t>“Viewers actively look forward to watching TV platforms and say they are more personally invested, immersing themselves in content that engages and excites them.”</a:t>
            </a:r>
          </a:p>
          <a:p>
            <a:pPr algn="ctr"/>
            <a:r>
              <a:rPr lang="en-US" sz="1400" dirty="0">
                <a:solidFill>
                  <a:schemeClr val="tx1"/>
                </a:solidFill>
              </a:rPr>
              <a:t>				- IPSOS/Discovery Video Perceptions study</a:t>
            </a:r>
          </a:p>
          <a:p>
            <a:pPr lvl="0" algn="ctr"/>
            <a:r>
              <a:rPr lang="en-US" sz="1400" dirty="0">
                <a:solidFill>
                  <a:schemeClr val="tx1"/>
                </a:solidFill>
              </a:rPr>
              <a:t>		</a:t>
            </a:r>
          </a:p>
        </p:txBody>
      </p:sp>
    </p:spTree>
    <p:extLst>
      <p:ext uri="{BB962C8B-B14F-4D97-AF65-F5344CB8AC3E}">
        <p14:creationId xmlns:p14="http://schemas.microsoft.com/office/powerpoint/2010/main" val="774233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481279" y="309646"/>
            <a:ext cx="9032283" cy="55245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6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Consumers Prefer Watching Content on Television</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00CD2F14-E06A-44DA-8DDC-2BFAAD4E9B6F}"/>
              </a:ext>
            </a:extLst>
          </p:cNvPr>
          <p:cNvGraphicFramePr/>
          <p:nvPr>
            <p:extLst>
              <p:ext uri="{D42A27DB-BD31-4B8C-83A1-F6EECF244321}">
                <p14:modId xmlns:p14="http://schemas.microsoft.com/office/powerpoint/2010/main" val="113245767"/>
              </p:ext>
            </p:extLst>
          </p:nvPr>
        </p:nvGraphicFramePr>
        <p:xfrm>
          <a:off x="289137" y="1856675"/>
          <a:ext cx="8757544" cy="329359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316F56FE-B885-47BA-A513-A64A233886C6}"/>
              </a:ext>
            </a:extLst>
          </p:cNvPr>
          <p:cNvPicPr>
            <a:picLocks noChangeAspect="1"/>
          </p:cNvPicPr>
          <p:nvPr/>
        </p:nvPicPr>
        <p:blipFill rotWithShape="1">
          <a:blip r:embed="rId4"/>
          <a:srcRect l="10730"/>
          <a:stretch/>
        </p:blipFill>
        <p:spPr>
          <a:xfrm>
            <a:off x="5152202" y="4671536"/>
            <a:ext cx="1260650" cy="923158"/>
          </a:xfrm>
          <a:prstGeom prst="rect">
            <a:avLst/>
          </a:prstGeom>
        </p:spPr>
      </p:pic>
      <p:pic>
        <p:nvPicPr>
          <p:cNvPr id="7" name="Picture 6">
            <a:extLst>
              <a:ext uri="{FF2B5EF4-FFF2-40B4-BE49-F238E27FC236}">
                <a16:creationId xmlns:a16="http://schemas.microsoft.com/office/drawing/2014/main" id="{5AC84F75-494A-4A3C-A716-E6FA35F5BFA9}"/>
              </a:ext>
            </a:extLst>
          </p:cNvPr>
          <p:cNvPicPr>
            <a:picLocks noChangeAspect="1"/>
          </p:cNvPicPr>
          <p:nvPr/>
        </p:nvPicPr>
        <p:blipFill rotWithShape="1">
          <a:blip r:embed="rId5"/>
          <a:srcRect l="18863" r="18072"/>
          <a:stretch/>
        </p:blipFill>
        <p:spPr>
          <a:xfrm>
            <a:off x="979236" y="4733341"/>
            <a:ext cx="1104179" cy="677664"/>
          </a:xfrm>
          <a:prstGeom prst="rect">
            <a:avLst/>
          </a:prstGeom>
        </p:spPr>
      </p:pic>
      <p:pic>
        <p:nvPicPr>
          <p:cNvPr id="8" name="Picture 7">
            <a:extLst>
              <a:ext uri="{FF2B5EF4-FFF2-40B4-BE49-F238E27FC236}">
                <a16:creationId xmlns:a16="http://schemas.microsoft.com/office/drawing/2014/main" id="{6691B3F4-8DFC-4B80-B8BD-11A257018CFB}"/>
              </a:ext>
            </a:extLst>
          </p:cNvPr>
          <p:cNvPicPr>
            <a:picLocks noChangeAspect="1"/>
          </p:cNvPicPr>
          <p:nvPr/>
        </p:nvPicPr>
        <p:blipFill>
          <a:blip r:embed="rId6"/>
          <a:stretch>
            <a:fillRect/>
          </a:stretch>
        </p:blipFill>
        <p:spPr>
          <a:xfrm>
            <a:off x="7521447" y="4689873"/>
            <a:ext cx="657200" cy="1018660"/>
          </a:xfrm>
          <a:prstGeom prst="rect">
            <a:avLst/>
          </a:prstGeom>
        </p:spPr>
      </p:pic>
      <p:pic>
        <p:nvPicPr>
          <p:cNvPr id="9" name="Picture 8">
            <a:extLst>
              <a:ext uri="{FF2B5EF4-FFF2-40B4-BE49-F238E27FC236}">
                <a16:creationId xmlns:a16="http://schemas.microsoft.com/office/drawing/2014/main" id="{77C66F92-0A62-45F2-AC55-97EFB35FC2E7}"/>
              </a:ext>
            </a:extLst>
          </p:cNvPr>
          <p:cNvPicPr>
            <a:picLocks noChangeAspect="1"/>
          </p:cNvPicPr>
          <p:nvPr/>
        </p:nvPicPr>
        <p:blipFill>
          <a:blip r:embed="rId7"/>
          <a:stretch>
            <a:fillRect/>
          </a:stretch>
        </p:blipFill>
        <p:spPr>
          <a:xfrm rot="5400000">
            <a:off x="3195727" y="4456992"/>
            <a:ext cx="898755" cy="1304644"/>
          </a:xfrm>
          <a:prstGeom prst="rect">
            <a:avLst/>
          </a:prstGeom>
        </p:spPr>
      </p:pic>
      <p:sp>
        <p:nvSpPr>
          <p:cNvPr id="2" name="TextBox 1">
            <a:extLst>
              <a:ext uri="{FF2B5EF4-FFF2-40B4-BE49-F238E27FC236}">
                <a16:creationId xmlns:a16="http://schemas.microsoft.com/office/drawing/2014/main" id="{2726D33A-7B34-4116-B9D5-371A9FE7DE96}"/>
              </a:ext>
            </a:extLst>
          </p:cNvPr>
          <p:cNvSpPr txBox="1"/>
          <p:nvPr/>
        </p:nvSpPr>
        <p:spPr>
          <a:xfrm>
            <a:off x="0" y="6596418"/>
            <a:ext cx="8374408" cy="246221"/>
          </a:xfrm>
          <a:prstGeom prst="rect">
            <a:avLst/>
          </a:prstGeom>
          <a:noFill/>
        </p:spPr>
        <p:txBody>
          <a:bodyPr wrap="none" rtlCol="0">
            <a:spAutoFit/>
          </a:bodyPr>
          <a:lstStyle/>
          <a:p>
            <a:r>
              <a:rPr lang="en-US" sz="1000" dirty="0"/>
              <a:t>Source: CRE and Hub Research custom study “New study finds that TV outperforms Digital platforms in viewer ad attention &amp; recall” 6/26/16</a:t>
            </a:r>
          </a:p>
        </p:txBody>
      </p:sp>
      <p:sp>
        <p:nvSpPr>
          <p:cNvPr id="3" name="TextBox 2">
            <a:extLst>
              <a:ext uri="{FF2B5EF4-FFF2-40B4-BE49-F238E27FC236}">
                <a16:creationId xmlns:a16="http://schemas.microsoft.com/office/drawing/2014/main" id="{34AB2308-0277-422F-B82C-AB219E917254}"/>
              </a:ext>
            </a:extLst>
          </p:cNvPr>
          <p:cNvSpPr txBox="1"/>
          <p:nvPr/>
        </p:nvSpPr>
        <p:spPr>
          <a:xfrm>
            <a:off x="1848338" y="1163830"/>
            <a:ext cx="5468998" cy="400110"/>
          </a:xfrm>
          <a:prstGeom prst="rect">
            <a:avLst/>
          </a:prstGeom>
          <a:noFill/>
        </p:spPr>
        <p:txBody>
          <a:bodyPr wrap="none" rtlCol="0">
            <a:spAutoFit/>
          </a:bodyPr>
          <a:lstStyle/>
          <a:p>
            <a:r>
              <a:rPr lang="en-US" sz="2000" dirty="0"/>
              <a:t>“Enjoyment” is a measure of program engagement</a:t>
            </a:r>
          </a:p>
        </p:txBody>
      </p:sp>
    </p:spTree>
    <p:extLst>
      <p:ext uri="{BB962C8B-B14F-4D97-AF65-F5344CB8AC3E}">
        <p14:creationId xmlns:p14="http://schemas.microsoft.com/office/powerpoint/2010/main" val="16199086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06" y="351282"/>
            <a:ext cx="7202657" cy="464442"/>
          </a:xfrm>
        </p:spPr>
        <p:txBody>
          <a:bodyPr/>
          <a:lstStyle/>
          <a:p>
            <a:r>
              <a:rPr lang="en-US" sz="2600" dirty="0"/>
              <a:t>Adults Spend </a:t>
            </a:r>
            <a:r>
              <a:rPr lang="en-US" sz="2600" b="1" dirty="0">
                <a:solidFill>
                  <a:schemeClr val="accent1"/>
                </a:solidFill>
              </a:rPr>
              <a:t>7x</a:t>
            </a:r>
            <a:r>
              <a:rPr lang="en-US" sz="2600" dirty="0"/>
              <a:t> More Time Watching TV Than Video on a PC</a:t>
            </a:r>
          </a:p>
        </p:txBody>
      </p:sp>
      <p:sp>
        <p:nvSpPr>
          <p:cNvPr id="5" name="Slide Number Placeholder 4">
            <a:extLst>
              <a:ext uri="{FF2B5EF4-FFF2-40B4-BE49-F238E27FC236}">
                <a16:creationId xmlns:a16="http://schemas.microsoft.com/office/drawing/2014/main" id="{2D2504C0-B823-4B89-AF5E-0E39295BEA6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A62515F-A571-4526-9A1A-96E514A63B3F}" type="slidenum">
              <a:rPr kumimoji="0" lang="en-US" sz="12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rebuchet MS"/>
              <a:ea typeface="+mn-ea"/>
              <a:cs typeface="+mn-cs"/>
            </a:endParaRPr>
          </a:p>
        </p:txBody>
      </p:sp>
      <p:graphicFrame>
        <p:nvGraphicFramePr>
          <p:cNvPr id="7" name="Chart 6">
            <a:extLst>
              <a:ext uri="{FF2B5EF4-FFF2-40B4-BE49-F238E27FC236}">
                <a16:creationId xmlns:a16="http://schemas.microsoft.com/office/drawing/2014/main" id="{A43E4BC5-70EA-445A-901F-14B4D951E63A}"/>
              </a:ext>
            </a:extLst>
          </p:cNvPr>
          <p:cNvGraphicFramePr/>
          <p:nvPr>
            <p:extLst/>
          </p:nvPr>
        </p:nvGraphicFramePr>
        <p:xfrm>
          <a:off x="731521" y="1804631"/>
          <a:ext cx="7427742" cy="430471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1F3C9E0C-6451-45F6-950C-CA038103BADD}"/>
              </a:ext>
            </a:extLst>
          </p:cNvPr>
          <p:cNvSpPr txBox="1"/>
          <p:nvPr/>
        </p:nvSpPr>
        <p:spPr>
          <a:xfrm>
            <a:off x="450166" y="1688907"/>
            <a:ext cx="84546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Put in perspective, Adults spend </a:t>
            </a:r>
            <a:r>
              <a:rPr kumimoji="0" lang="en-US" sz="1800" b="0" i="0" u="sng" strike="noStrike" kern="1200" cap="none" spc="0" normalizeH="0" baseline="0" noProof="0" dirty="0">
                <a:ln>
                  <a:noFill/>
                </a:ln>
                <a:solidFill>
                  <a:prstClr val="black"/>
                </a:solidFill>
                <a:effectLst/>
                <a:uLnTx/>
                <a:uFillTx/>
                <a:latin typeface="Trebuchet MS"/>
                <a:ea typeface="+mn-ea"/>
                <a:cs typeface="+mn-cs"/>
              </a:rPr>
              <a:t>one-third</a:t>
            </a:r>
            <a:r>
              <a:rPr kumimoji="0" lang="en-US" sz="1800" b="0" i="0" u="none" strike="noStrike" kern="1200" cap="none" spc="0" normalizeH="0" baseline="0" noProof="0" dirty="0">
                <a:ln>
                  <a:noFill/>
                </a:ln>
                <a:solidFill>
                  <a:prstClr val="black"/>
                </a:solidFill>
                <a:effectLst/>
                <a:uLnTx/>
                <a:uFillTx/>
                <a:latin typeface="Trebuchet MS"/>
                <a:ea typeface="+mn-ea"/>
                <a:cs typeface="+mn-cs"/>
              </a:rPr>
              <a:t> of their waking hours watching TV</a:t>
            </a:r>
          </a:p>
        </p:txBody>
      </p:sp>
      <p:pic>
        <p:nvPicPr>
          <p:cNvPr id="6" name="Picture 5">
            <a:extLst>
              <a:ext uri="{FF2B5EF4-FFF2-40B4-BE49-F238E27FC236}">
                <a16:creationId xmlns:a16="http://schemas.microsoft.com/office/drawing/2014/main" id="{03E989F0-A8E9-4737-A4A4-CB72CDFC1C1D}"/>
              </a:ext>
            </a:extLst>
          </p:cNvPr>
          <p:cNvPicPr>
            <a:picLocks noChangeAspect="1"/>
          </p:cNvPicPr>
          <p:nvPr/>
        </p:nvPicPr>
        <p:blipFill rotWithShape="1">
          <a:blip r:embed="rId3"/>
          <a:srcRect l="10730"/>
          <a:stretch/>
        </p:blipFill>
        <p:spPr>
          <a:xfrm>
            <a:off x="4016184" y="5330372"/>
            <a:ext cx="1083500" cy="793433"/>
          </a:xfrm>
          <a:prstGeom prst="rect">
            <a:avLst/>
          </a:prstGeom>
        </p:spPr>
      </p:pic>
      <p:pic>
        <p:nvPicPr>
          <p:cNvPr id="8" name="Picture 7">
            <a:extLst>
              <a:ext uri="{FF2B5EF4-FFF2-40B4-BE49-F238E27FC236}">
                <a16:creationId xmlns:a16="http://schemas.microsoft.com/office/drawing/2014/main" id="{18E6BBF0-B1CA-4E2D-AAC1-2C9AD839D3AD}"/>
              </a:ext>
            </a:extLst>
          </p:cNvPr>
          <p:cNvPicPr>
            <a:picLocks noChangeAspect="1"/>
          </p:cNvPicPr>
          <p:nvPr/>
        </p:nvPicPr>
        <p:blipFill rotWithShape="1">
          <a:blip r:embed="rId4"/>
          <a:srcRect l="18863" r="18072"/>
          <a:stretch/>
        </p:blipFill>
        <p:spPr>
          <a:xfrm>
            <a:off x="2347716" y="5399882"/>
            <a:ext cx="996175" cy="611379"/>
          </a:xfrm>
          <a:prstGeom prst="rect">
            <a:avLst/>
          </a:prstGeom>
        </p:spPr>
      </p:pic>
      <p:pic>
        <p:nvPicPr>
          <p:cNvPr id="9" name="Picture 8">
            <a:extLst>
              <a:ext uri="{FF2B5EF4-FFF2-40B4-BE49-F238E27FC236}">
                <a16:creationId xmlns:a16="http://schemas.microsoft.com/office/drawing/2014/main" id="{8CFB6604-902B-4971-BF26-3750145C3D38}"/>
              </a:ext>
            </a:extLst>
          </p:cNvPr>
          <p:cNvPicPr>
            <a:picLocks noChangeAspect="1"/>
          </p:cNvPicPr>
          <p:nvPr/>
        </p:nvPicPr>
        <p:blipFill>
          <a:blip r:embed="rId5"/>
          <a:stretch>
            <a:fillRect/>
          </a:stretch>
        </p:blipFill>
        <p:spPr>
          <a:xfrm>
            <a:off x="5870285" y="5330372"/>
            <a:ext cx="517903" cy="802750"/>
          </a:xfrm>
          <a:prstGeom prst="rect">
            <a:avLst/>
          </a:prstGeom>
        </p:spPr>
      </p:pic>
      <p:sp>
        <p:nvSpPr>
          <p:cNvPr id="3" name="TextBox 2">
            <a:extLst>
              <a:ext uri="{FF2B5EF4-FFF2-40B4-BE49-F238E27FC236}">
                <a16:creationId xmlns:a16="http://schemas.microsoft.com/office/drawing/2014/main" id="{F13EDE4C-798D-4E96-876E-8CE38074CE41}"/>
              </a:ext>
            </a:extLst>
          </p:cNvPr>
          <p:cNvSpPr txBox="1"/>
          <p:nvPr/>
        </p:nvSpPr>
        <p:spPr>
          <a:xfrm>
            <a:off x="153009" y="6488668"/>
            <a:ext cx="4450257"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Source: Nielsen Total Audience Report, Q1 ’17; TV = Live TV + DVR + Time Shifted </a:t>
            </a:r>
          </a:p>
        </p:txBody>
      </p:sp>
    </p:spTree>
    <p:extLst>
      <p:ext uri="{BB962C8B-B14F-4D97-AF65-F5344CB8AC3E}">
        <p14:creationId xmlns:p14="http://schemas.microsoft.com/office/powerpoint/2010/main" val="930240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19" y="351282"/>
            <a:ext cx="8764172" cy="1449383"/>
          </a:xfrm>
        </p:spPr>
        <p:txBody>
          <a:bodyPr/>
          <a:lstStyle/>
          <a:p>
            <a:r>
              <a:rPr lang="en-US" sz="2600" dirty="0"/>
              <a:t>Younger Millennials Spend </a:t>
            </a:r>
            <a:r>
              <a:rPr lang="en-US" sz="2600" b="1" dirty="0">
                <a:solidFill>
                  <a:schemeClr val="accent1"/>
                </a:solidFill>
              </a:rPr>
              <a:t>2x</a:t>
            </a:r>
            <a:r>
              <a:rPr lang="en-US" sz="2600" dirty="0"/>
              <a:t> and </a:t>
            </a:r>
            <a:r>
              <a:rPr lang="en-US" sz="2600" b="1" dirty="0">
                <a:solidFill>
                  <a:schemeClr val="accent1"/>
                </a:solidFill>
              </a:rPr>
              <a:t>10x</a:t>
            </a:r>
            <a:r>
              <a:rPr lang="en-US" sz="2600" dirty="0"/>
              <a:t> More Time With TV Than With Video On A PC Or Smartphone, Respectively</a:t>
            </a:r>
          </a:p>
        </p:txBody>
      </p:sp>
      <p:sp>
        <p:nvSpPr>
          <p:cNvPr id="5" name="Slide Number Placeholder 4">
            <a:extLst>
              <a:ext uri="{FF2B5EF4-FFF2-40B4-BE49-F238E27FC236}">
                <a16:creationId xmlns:a16="http://schemas.microsoft.com/office/drawing/2014/main" id="{2D2504C0-B823-4B89-AF5E-0E39295BEA6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A62515F-A571-4526-9A1A-96E514A63B3F}" type="slidenum">
              <a:rPr kumimoji="0" lang="en-US" sz="12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rebuchet MS"/>
              <a:ea typeface="+mn-ea"/>
              <a:cs typeface="+mn-cs"/>
            </a:endParaRPr>
          </a:p>
        </p:txBody>
      </p:sp>
      <p:graphicFrame>
        <p:nvGraphicFramePr>
          <p:cNvPr id="7" name="Chart 6">
            <a:extLst>
              <a:ext uri="{FF2B5EF4-FFF2-40B4-BE49-F238E27FC236}">
                <a16:creationId xmlns:a16="http://schemas.microsoft.com/office/drawing/2014/main" id="{A43E4BC5-70EA-445A-901F-14B4D951E63A}"/>
              </a:ext>
            </a:extLst>
          </p:cNvPr>
          <p:cNvGraphicFramePr/>
          <p:nvPr>
            <p:extLst/>
          </p:nvPr>
        </p:nvGraphicFramePr>
        <p:xfrm>
          <a:off x="731522" y="1930116"/>
          <a:ext cx="7427742" cy="4676159"/>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C56DD51E-6309-417B-BC95-E73A698997B7}"/>
              </a:ext>
            </a:extLst>
          </p:cNvPr>
          <p:cNvPicPr>
            <a:picLocks noChangeAspect="1"/>
          </p:cNvPicPr>
          <p:nvPr/>
        </p:nvPicPr>
        <p:blipFill rotWithShape="1">
          <a:blip r:embed="rId3"/>
          <a:srcRect l="10730"/>
          <a:stretch/>
        </p:blipFill>
        <p:spPr>
          <a:xfrm>
            <a:off x="2514908" y="5279552"/>
            <a:ext cx="697534" cy="510795"/>
          </a:xfrm>
          <a:prstGeom prst="rect">
            <a:avLst/>
          </a:prstGeom>
        </p:spPr>
      </p:pic>
      <p:pic>
        <p:nvPicPr>
          <p:cNvPr id="8" name="Picture 7">
            <a:extLst>
              <a:ext uri="{FF2B5EF4-FFF2-40B4-BE49-F238E27FC236}">
                <a16:creationId xmlns:a16="http://schemas.microsoft.com/office/drawing/2014/main" id="{AE1801EF-4355-4EF1-BF2A-E5E5399DD69D}"/>
              </a:ext>
            </a:extLst>
          </p:cNvPr>
          <p:cNvPicPr>
            <a:picLocks noChangeAspect="1"/>
          </p:cNvPicPr>
          <p:nvPr/>
        </p:nvPicPr>
        <p:blipFill rotWithShape="1">
          <a:blip r:embed="rId4"/>
          <a:srcRect l="18863" r="18072"/>
          <a:stretch/>
        </p:blipFill>
        <p:spPr>
          <a:xfrm>
            <a:off x="1631855" y="5279552"/>
            <a:ext cx="752270" cy="461688"/>
          </a:xfrm>
          <a:prstGeom prst="rect">
            <a:avLst/>
          </a:prstGeom>
        </p:spPr>
      </p:pic>
      <p:pic>
        <p:nvPicPr>
          <p:cNvPr id="9" name="Picture 8">
            <a:extLst>
              <a:ext uri="{FF2B5EF4-FFF2-40B4-BE49-F238E27FC236}">
                <a16:creationId xmlns:a16="http://schemas.microsoft.com/office/drawing/2014/main" id="{2CB4B1E9-0326-449D-8E7A-CA989F6E0ED6}"/>
              </a:ext>
            </a:extLst>
          </p:cNvPr>
          <p:cNvPicPr>
            <a:picLocks noChangeAspect="1"/>
          </p:cNvPicPr>
          <p:nvPr/>
        </p:nvPicPr>
        <p:blipFill>
          <a:blip r:embed="rId5"/>
          <a:stretch>
            <a:fillRect/>
          </a:stretch>
        </p:blipFill>
        <p:spPr>
          <a:xfrm>
            <a:off x="3343225" y="5279552"/>
            <a:ext cx="488345" cy="510795"/>
          </a:xfrm>
          <a:prstGeom prst="rect">
            <a:avLst/>
          </a:prstGeom>
        </p:spPr>
      </p:pic>
      <p:sp>
        <p:nvSpPr>
          <p:cNvPr id="3" name="TextBox 2">
            <a:extLst>
              <a:ext uri="{FF2B5EF4-FFF2-40B4-BE49-F238E27FC236}">
                <a16:creationId xmlns:a16="http://schemas.microsoft.com/office/drawing/2014/main" id="{22F37C72-E420-4F4B-A250-74CBA059C6AC}"/>
              </a:ext>
            </a:extLst>
          </p:cNvPr>
          <p:cNvSpPr txBox="1"/>
          <p:nvPr/>
        </p:nvSpPr>
        <p:spPr>
          <a:xfrm>
            <a:off x="2004020" y="2485384"/>
            <a:ext cx="14686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Adults 18-24</a:t>
            </a:r>
          </a:p>
        </p:txBody>
      </p:sp>
      <p:sp>
        <p:nvSpPr>
          <p:cNvPr id="10" name="TextBox 9">
            <a:extLst>
              <a:ext uri="{FF2B5EF4-FFF2-40B4-BE49-F238E27FC236}">
                <a16:creationId xmlns:a16="http://schemas.microsoft.com/office/drawing/2014/main" id="{20C805DA-E51D-41CB-9026-C80F0A44A69B}"/>
              </a:ext>
            </a:extLst>
          </p:cNvPr>
          <p:cNvSpPr txBox="1"/>
          <p:nvPr/>
        </p:nvSpPr>
        <p:spPr>
          <a:xfrm>
            <a:off x="6025036" y="2467946"/>
            <a:ext cx="14686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Adults 25-34</a:t>
            </a:r>
          </a:p>
        </p:txBody>
      </p:sp>
      <p:sp>
        <p:nvSpPr>
          <p:cNvPr id="12" name="TextBox 11">
            <a:extLst>
              <a:ext uri="{FF2B5EF4-FFF2-40B4-BE49-F238E27FC236}">
                <a16:creationId xmlns:a16="http://schemas.microsoft.com/office/drawing/2014/main" id="{6D8A2D50-0EDC-44D5-ACEA-795FE0966BDF}"/>
              </a:ext>
            </a:extLst>
          </p:cNvPr>
          <p:cNvSpPr txBox="1"/>
          <p:nvPr/>
        </p:nvSpPr>
        <p:spPr>
          <a:xfrm>
            <a:off x="153009" y="6488668"/>
            <a:ext cx="4450257"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Source: Nielsen Total Audience Report, Q1 ’17; TV = Live TV + DVR + Time Shifted </a:t>
            </a:r>
          </a:p>
        </p:txBody>
      </p:sp>
    </p:spTree>
    <p:extLst>
      <p:ext uri="{BB962C8B-B14F-4D97-AF65-F5344CB8AC3E}">
        <p14:creationId xmlns:p14="http://schemas.microsoft.com/office/powerpoint/2010/main" val="398341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724525" y="5771586"/>
            <a:ext cx="3279293" cy="408673"/>
          </a:xfrm>
          <a:prstGeom prst="rect">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43691" y="1560730"/>
            <a:ext cx="4993597" cy="4619529"/>
          </a:xfrm>
          <a:prstGeom prst="rect">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a:srcRect t="15910" b="22962"/>
          <a:stretch/>
        </p:blipFill>
        <p:spPr>
          <a:xfrm>
            <a:off x="2479782" y="1730947"/>
            <a:ext cx="608388" cy="239285"/>
          </a:xfrm>
          <a:prstGeom prst="rect">
            <a:avLst/>
          </a:prstGeom>
        </p:spPr>
      </p:pic>
      <p:sp>
        <p:nvSpPr>
          <p:cNvPr id="5" name="Slide Number Placeholder 1"/>
          <p:cNvSpPr txBox="1">
            <a:spLocks/>
          </p:cNvSpPr>
          <p:nvPr/>
        </p:nvSpPr>
        <p:spPr>
          <a:xfrm>
            <a:off x="6631386" y="647117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pic>
        <p:nvPicPr>
          <p:cNvPr id="6" name="Picture 5"/>
          <p:cNvPicPr>
            <a:picLocks noChangeAspect="1"/>
          </p:cNvPicPr>
          <p:nvPr/>
        </p:nvPicPr>
        <p:blipFill>
          <a:blip r:embed="rId4"/>
          <a:stretch>
            <a:fillRect/>
          </a:stretch>
        </p:blipFill>
        <p:spPr>
          <a:xfrm>
            <a:off x="1963821" y="1742986"/>
            <a:ext cx="488360" cy="172836"/>
          </a:xfrm>
          <a:prstGeom prst="rect">
            <a:avLst/>
          </a:prstGeom>
        </p:spPr>
      </p:pic>
      <p:sp>
        <p:nvSpPr>
          <p:cNvPr id="10" name="Rectangle 9"/>
          <p:cNvSpPr/>
          <p:nvPr/>
        </p:nvSpPr>
        <p:spPr>
          <a:xfrm>
            <a:off x="346277" y="1180335"/>
            <a:ext cx="4993597" cy="381740"/>
          </a:xfrm>
          <a:prstGeom prst="rect">
            <a:avLst/>
          </a:prstGeom>
          <a:solidFill>
            <a:schemeClr val="accent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Streaming Video</a:t>
            </a:r>
          </a:p>
        </p:txBody>
      </p:sp>
      <p:sp>
        <p:nvSpPr>
          <p:cNvPr id="19" name="Rectangle 18"/>
          <p:cNvSpPr/>
          <p:nvPr/>
        </p:nvSpPr>
        <p:spPr>
          <a:xfrm>
            <a:off x="5734050" y="1535291"/>
            <a:ext cx="3279293" cy="2420387"/>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5734050" y="1168071"/>
            <a:ext cx="3279293" cy="383210"/>
          </a:xfrm>
          <a:prstGeom prst="rect">
            <a:avLst/>
          </a:prstGeom>
          <a:solidFill>
            <a:schemeClr val="accent2"/>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a:p>
            <a:pPr algn="ctr"/>
            <a:r>
              <a:rPr lang="en-US" sz="1400" dirty="0">
                <a:solidFill>
                  <a:schemeClr val="bg1"/>
                </a:solidFill>
              </a:rPr>
              <a:t>Networks, MVPDs &amp; “TV Everywhere”</a:t>
            </a:r>
          </a:p>
          <a:p>
            <a:pPr algn="ctr"/>
            <a:endParaRPr lang="en-US" sz="1050" dirty="0">
              <a:solidFill>
                <a:schemeClr val="bg1"/>
              </a:solidFill>
            </a:endParaRPr>
          </a:p>
        </p:txBody>
      </p:sp>
      <p:sp>
        <p:nvSpPr>
          <p:cNvPr id="22" name="Rectangle 21"/>
          <p:cNvSpPr/>
          <p:nvPr/>
        </p:nvSpPr>
        <p:spPr>
          <a:xfrm>
            <a:off x="5724525" y="5404365"/>
            <a:ext cx="3279293" cy="357696"/>
          </a:xfrm>
          <a:prstGeom prst="rect">
            <a:avLst/>
          </a:prstGeom>
          <a:solidFill>
            <a:schemeClr val="accent3"/>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a:t>
            </a:r>
            <a:r>
              <a:rPr lang="en-US" sz="1400" dirty="0" err="1">
                <a:solidFill>
                  <a:schemeClr val="bg1"/>
                </a:solidFill>
              </a:rPr>
              <a:t>vMVPD</a:t>
            </a:r>
            <a:r>
              <a:rPr lang="en-US" sz="1400" dirty="0">
                <a:solidFill>
                  <a:schemeClr val="bg1"/>
                </a:solidFill>
              </a:rPr>
              <a:t>”</a:t>
            </a:r>
          </a:p>
        </p:txBody>
      </p:sp>
      <p:sp>
        <p:nvSpPr>
          <p:cNvPr id="25" name="Rectangle 24"/>
          <p:cNvSpPr/>
          <p:nvPr/>
        </p:nvSpPr>
        <p:spPr>
          <a:xfrm>
            <a:off x="5734050" y="4426261"/>
            <a:ext cx="3279293" cy="868086"/>
          </a:xfrm>
          <a:prstGeom prst="rect">
            <a:avLst/>
          </a:prstGeom>
          <a:solidFill>
            <a:schemeClr val="bg1"/>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34050" y="4059040"/>
            <a:ext cx="3279293" cy="357696"/>
          </a:xfrm>
          <a:prstGeom prst="rect">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“Live Social Stream”</a:t>
            </a:r>
          </a:p>
        </p:txBody>
      </p:sp>
      <p:pic>
        <p:nvPicPr>
          <p:cNvPr id="7" name="Picture 6"/>
          <p:cNvPicPr>
            <a:picLocks noChangeAspect="1"/>
          </p:cNvPicPr>
          <p:nvPr/>
        </p:nvPicPr>
        <p:blipFill>
          <a:blip r:embed="rId5"/>
          <a:stretch>
            <a:fillRect/>
          </a:stretch>
        </p:blipFill>
        <p:spPr>
          <a:xfrm>
            <a:off x="469127" y="1771869"/>
            <a:ext cx="591931" cy="162882"/>
          </a:xfrm>
          <a:prstGeom prst="rect">
            <a:avLst/>
          </a:prstGeom>
        </p:spPr>
      </p:pic>
      <p:pic>
        <p:nvPicPr>
          <p:cNvPr id="27" name="Picture 26"/>
          <p:cNvPicPr>
            <a:picLocks noChangeAspect="1"/>
          </p:cNvPicPr>
          <p:nvPr/>
        </p:nvPicPr>
        <p:blipFill>
          <a:blip r:embed="rId6"/>
          <a:stretch>
            <a:fillRect/>
          </a:stretch>
        </p:blipFill>
        <p:spPr>
          <a:xfrm>
            <a:off x="1109559" y="1731800"/>
            <a:ext cx="826827" cy="291126"/>
          </a:xfrm>
          <a:prstGeom prst="rect">
            <a:avLst/>
          </a:prstGeom>
        </p:spPr>
      </p:pic>
      <p:pic>
        <p:nvPicPr>
          <p:cNvPr id="28" name="Picture 27"/>
          <p:cNvPicPr>
            <a:picLocks noChangeAspect="1"/>
          </p:cNvPicPr>
          <p:nvPr/>
        </p:nvPicPr>
        <p:blipFill rotWithShape="1">
          <a:blip r:embed="rId7"/>
          <a:srcRect t="19893" b="13209"/>
          <a:stretch/>
        </p:blipFill>
        <p:spPr>
          <a:xfrm>
            <a:off x="433958" y="3809887"/>
            <a:ext cx="685800" cy="274189"/>
          </a:xfrm>
          <a:prstGeom prst="rect">
            <a:avLst/>
          </a:prstGeom>
        </p:spPr>
      </p:pic>
      <p:pic>
        <p:nvPicPr>
          <p:cNvPr id="30" name="Picture 29"/>
          <p:cNvPicPr>
            <a:picLocks noChangeAspect="1"/>
          </p:cNvPicPr>
          <p:nvPr/>
        </p:nvPicPr>
        <p:blipFill>
          <a:blip r:embed="rId8"/>
          <a:stretch>
            <a:fillRect/>
          </a:stretch>
        </p:blipFill>
        <p:spPr>
          <a:xfrm>
            <a:off x="8473846" y="5844142"/>
            <a:ext cx="454658" cy="255460"/>
          </a:xfrm>
          <a:prstGeom prst="rect">
            <a:avLst/>
          </a:prstGeom>
        </p:spPr>
      </p:pic>
      <p:pic>
        <p:nvPicPr>
          <p:cNvPr id="31" name="Picture 30"/>
          <p:cNvPicPr>
            <a:picLocks noChangeAspect="1"/>
          </p:cNvPicPr>
          <p:nvPr/>
        </p:nvPicPr>
        <p:blipFill rotWithShape="1">
          <a:blip r:embed="rId9"/>
          <a:srcRect t="32235" b="31333"/>
          <a:stretch/>
        </p:blipFill>
        <p:spPr>
          <a:xfrm>
            <a:off x="6203752" y="5846838"/>
            <a:ext cx="733569" cy="267255"/>
          </a:xfrm>
          <a:prstGeom prst="rect">
            <a:avLst/>
          </a:prstGeom>
        </p:spPr>
      </p:pic>
      <p:pic>
        <p:nvPicPr>
          <p:cNvPr id="32" name="Picture 31"/>
          <p:cNvPicPr>
            <a:picLocks noChangeAspect="1"/>
          </p:cNvPicPr>
          <p:nvPr/>
        </p:nvPicPr>
        <p:blipFill>
          <a:blip r:embed="rId10"/>
          <a:stretch>
            <a:fillRect/>
          </a:stretch>
        </p:blipFill>
        <p:spPr>
          <a:xfrm>
            <a:off x="6705807" y="5877534"/>
            <a:ext cx="1272989" cy="182469"/>
          </a:xfrm>
          <a:prstGeom prst="rect">
            <a:avLst/>
          </a:prstGeom>
        </p:spPr>
      </p:pic>
      <p:pic>
        <p:nvPicPr>
          <p:cNvPr id="33" name="Picture 32"/>
          <p:cNvPicPr>
            <a:picLocks noChangeAspect="1"/>
          </p:cNvPicPr>
          <p:nvPr/>
        </p:nvPicPr>
        <p:blipFill rotWithShape="1">
          <a:blip r:embed="rId11"/>
          <a:srcRect l="12500" t="11871" r="18125" b="17731"/>
          <a:stretch/>
        </p:blipFill>
        <p:spPr>
          <a:xfrm>
            <a:off x="5831982" y="5831005"/>
            <a:ext cx="500958" cy="320892"/>
          </a:xfrm>
          <a:prstGeom prst="rect">
            <a:avLst/>
          </a:prstGeom>
        </p:spPr>
      </p:pic>
      <p:pic>
        <p:nvPicPr>
          <p:cNvPr id="35" name="Picture 34"/>
          <p:cNvPicPr>
            <a:picLocks noChangeAspect="1"/>
          </p:cNvPicPr>
          <p:nvPr/>
        </p:nvPicPr>
        <p:blipFill>
          <a:blip r:embed="rId12"/>
          <a:stretch>
            <a:fillRect/>
          </a:stretch>
        </p:blipFill>
        <p:spPr>
          <a:xfrm>
            <a:off x="8112039" y="5853843"/>
            <a:ext cx="283301" cy="216059"/>
          </a:xfrm>
          <a:prstGeom prst="rect">
            <a:avLst/>
          </a:prstGeom>
        </p:spPr>
      </p:pic>
      <p:pic>
        <p:nvPicPr>
          <p:cNvPr id="36" name="Picture 35"/>
          <p:cNvPicPr>
            <a:picLocks noChangeAspect="1"/>
          </p:cNvPicPr>
          <p:nvPr/>
        </p:nvPicPr>
        <p:blipFill>
          <a:blip r:embed="rId13"/>
          <a:stretch>
            <a:fillRect/>
          </a:stretch>
        </p:blipFill>
        <p:spPr>
          <a:xfrm>
            <a:off x="5805662" y="4489038"/>
            <a:ext cx="651826" cy="238124"/>
          </a:xfrm>
          <a:prstGeom prst="rect">
            <a:avLst/>
          </a:prstGeom>
        </p:spPr>
      </p:pic>
      <p:pic>
        <p:nvPicPr>
          <p:cNvPr id="37" name="Picture 36"/>
          <p:cNvPicPr>
            <a:picLocks noChangeAspect="1"/>
          </p:cNvPicPr>
          <p:nvPr/>
        </p:nvPicPr>
        <p:blipFill>
          <a:blip r:embed="rId14"/>
          <a:stretch>
            <a:fillRect/>
          </a:stretch>
        </p:blipFill>
        <p:spPr>
          <a:xfrm>
            <a:off x="6508267" y="4497557"/>
            <a:ext cx="666134" cy="227249"/>
          </a:xfrm>
          <a:prstGeom prst="rect">
            <a:avLst/>
          </a:prstGeom>
        </p:spPr>
      </p:pic>
      <p:pic>
        <p:nvPicPr>
          <p:cNvPr id="38" name="Picture 37"/>
          <p:cNvPicPr>
            <a:picLocks noChangeAspect="1"/>
          </p:cNvPicPr>
          <p:nvPr/>
        </p:nvPicPr>
        <p:blipFill rotWithShape="1">
          <a:blip r:embed="rId15"/>
          <a:srcRect l="7093" t="28486" r="10639" b="22231"/>
          <a:stretch/>
        </p:blipFill>
        <p:spPr>
          <a:xfrm>
            <a:off x="8362298" y="5023832"/>
            <a:ext cx="597250" cy="227102"/>
          </a:xfrm>
          <a:prstGeom prst="rect">
            <a:avLst/>
          </a:prstGeom>
        </p:spPr>
      </p:pic>
      <p:pic>
        <p:nvPicPr>
          <p:cNvPr id="39" name="Picture 38"/>
          <p:cNvPicPr>
            <a:picLocks noChangeAspect="1"/>
          </p:cNvPicPr>
          <p:nvPr/>
        </p:nvPicPr>
        <p:blipFill>
          <a:blip r:embed="rId16"/>
          <a:stretch>
            <a:fillRect/>
          </a:stretch>
        </p:blipFill>
        <p:spPr>
          <a:xfrm>
            <a:off x="5855166" y="4771491"/>
            <a:ext cx="490720" cy="161900"/>
          </a:xfrm>
          <a:prstGeom prst="rect">
            <a:avLst/>
          </a:prstGeom>
        </p:spPr>
      </p:pic>
      <p:pic>
        <p:nvPicPr>
          <p:cNvPr id="40" name="Picture 39"/>
          <p:cNvPicPr>
            <a:picLocks noChangeAspect="1"/>
          </p:cNvPicPr>
          <p:nvPr/>
        </p:nvPicPr>
        <p:blipFill rotWithShape="1">
          <a:blip r:embed="rId17"/>
          <a:srcRect l="14912" t="22235" r="13777" b="24828"/>
          <a:stretch/>
        </p:blipFill>
        <p:spPr>
          <a:xfrm>
            <a:off x="7181341" y="4475239"/>
            <a:ext cx="500901" cy="230933"/>
          </a:xfrm>
          <a:prstGeom prst="rect">
            <a:avLst/>
          </a:prstGeom>
        </p:spPr>
      </p:pic>
      <p:pic>
        <p:nvPicPr>
          <p:cNvPr id="42" name="Picture 41"/>
          <p:cNvPicPr>
            <a:picLocks noChangeAspect="1"/>
          </p:cNvPicPr>
          <p:nvPr/>
        </p:nvPicPr>
        <p:blipFill>
          <a:blip r:embed="rId18"/>
          <a:stretch>
            <a:fillRect/>
          </a:stretch>
        </p:blipFill>
        <p:spPr>
          <a:xfrm>
            <a:off x="7327821" y="4702951"/>
            <a:ext cx="203136" cy="203136"/>
          </a:xfrm>
          <a:prstGeom prst="rect">
            <a:avLst/>
          </a:prstGeom>
        </p:spPr>
      </p:pic>
      <p:pic>
        <p:nvPicPr>
          <p:cNvPr id="44" name="Picture 43"/>
          <p:cNvPicPr>
            <a:picLocks noChangeAspect="1"/>
          </p:cNvPicPr>
          <p:nvPr/>
        </p:nvPicPr>
        <p:blipFill>
          <a:blip r:embed="rId19"/>
          <a:stretch>
            <a:fillRect/>
          </a:stretch>
        </p:blipFill>
        <p:spPr>
          <a:xfrm>
            <a:off x="7701620" y="4505819"/>
            <a:ext cx="798812" cy="146908"/>
          </a:xfrm>
          <a:prstGeom prst="rect">
            <a:avLst/>
          </a:prstGeom>
        </p:spPr>
      </p:pic>
      <p:pic>
        <p:nvPicPr>
          <p:cNvPr id="46" name="Picture 45"/>
          <p:cNvPicPr>
            <a:picLocks noChangeAspect="1"/>
          </p:cNvPicPr>
          <p:nvPr/>
        </p:nvPicPr>
        <p:blipFill>
          <a:blip r:embed="rId20"/>
          <a:stretch>
            <a:fillRect/>
          </a:stretch>
        </p:blipFill>
        <p:spPr>
          <a:xfrm>
            <a:off x="5793992" y="1597733"/>
            <a:ext cx="341126" cy="339610"/>
          </a:xfrm>
          <a:prstGeom prst="rect">
            <a:avLst/>
          </a:prstGeom>
        </p:spPr>
      </p:pic>
      <p:pic>
        <p:nvPicPr>
          <p:cNvPr id="47" name="Picture 46"/>
          <p:cNvPicPr>
            <a:picLocks noChangeAspect="1"/>
          </p:cNvPicPr>
          <p:nvPr/>
        </p:nvPicPr>
        <p:blipFill rotWithShape="1">
          <a:blip r:embed="rId17"/>
          <a:srcRect l="14912" t="22235" r="13777" b="24828"/>
          <a:stretch/>
        </p:blipFill>
        <p:spPr>
          <a:xfrm>
            <a:off x="1156231" y="3742029"/>
            <a:ext cx="630882" cy="310410"/>
          </a:xfrm>
          <a:prstGeom prst="rect">
            <a:avLst/>
          </a:prstGeom>
        </p:spPr>
      </p:pic>
      <p:pic>
        <p:nvPicPr>
          <p:cNvPr id="49" name="Picture 48"/>
          <p:cNvPicPr>
            <a:picLocks noChangeAspect="1"/>
          </p:cNvPicPr>
          <p:nvPr/>
        </p:nvPicPr>
        <p:blipFill rotWithShape="1">
          <a:blip r:embed="rId21"/>
          <a:srcRect l="23141" t="13986" r="23485" b="12924"/>
          <a:stretch/>
        </p:blipFill>
        <p:spPr>
          <a:xfrm>
            <a:off x="3170438" y="1762580"/>
            <a:ext cx="352464" cy="327915"/>
          </a:xfrm>
          <a:prstGeom prst="rect">
            <a:avLst/>
          </a:prstGeom>
        </p:spPr>
      </p:pic>
      <p:pic>
        <p:nvPicPr>
          <p:cNvPr id="51" name="Picture 50"/>
          <p:cNvPicPr>
            <a:picLocks noChangeAspect="1"/>
          </p:cNvPicPr>
          <p:nvPr/>
        </p:nvPicPr>
        <p:blipFill rotWithShape="1">
          <a:blip r:embed="rId22"/>
          <a:srcRect t="31073" b="32940"/>
          <a:stretch/>
        </p:blipFill>
        <p:spPr>
          <a:xfrm>
            <a:off x="462253" y="2007965"/>
            <a:ext cx="916464" cy="142990"/>
          </a:xfrm>
          <a:prstGeom prst="rect">
            <a:avLst/>
          </a:prstGeom>
        </p:spPr>
      </p:pic>
      <p:pic>
        <p:nvPicPr>
          <p:cNvPr id="52" name="Picture 51"/>
          <p:cNvPicPr>
            <a:picLocks noChangeAspect="1"/>
          </p:cNvPicPr>
          <p:nvPr/>
        </p:nvPicPr>
        <p:blipFill>
          <a:blip r:embed="rId23"/>
          <a:stretch>
            <a:fillRect/>
          </a:stretch>
        </p:blipFill>
        <p:spPr>
          <a:xfrm>
            <a:off x="4627077" y="4996199"/>
            <a:ext cx="695157" cy="159414"/>
          </a:xfrm>
          <a:prstGeom prst="rect">
            <a:avLst/>
          </a:prstGeom>
        </p:spPr>
      </p:pic>
      <p:pic>
        <p:nvPicPr>
          <p:cNvPr id="3" name="Picture 2"/>
          <p:cNvPicPr>
            <a:picLocks noChangeAspect="1"/>
          </p:cNvPicPr>
          <p:nvPr/>
        </p:nvPicPr>
        <p:blipFill>
          <a:blip r:embed="rId24"/>
          <a:stretch>
            <a:fillRect/>
          </a:stretch>
        </p:blipFill>
        <p:spPr>
          <a:xfrm>
            <a:off x="4348101" y="2051587"/>
            <a:ext cx="927197" cy="188047"/>
          </a:xfrm>
          <a:prstGeom prst="rect">
            <a:avLst/>
          </a:prstGeom>
        </p:spPr>
      </p:pic>
      <p:pic>
        <p:nvPicPr>
          <p:cNvPr id="8" name="Picture 7"/>
          <p:cNvPicPr>
            <a:picLocks noChangeAspect="1"/>
          </p:cNvPicPr>
          <p:nvPr/>
        </p:nvPicPr>
        <p:blipFill rotWithShape="1">
          <a:blip r:embed="rId25"/>
          <a:srcRect l="27288" t="6665" r="29870" b="12276"/>
          <a:stretch/>
        </p:blipFill>
        <p:spPr>
          <a:xfrm>
            <a:off x="3396658" y="2045129"/>
            <a:ext cx="382263" cy="411002"/>
          </a:xfrm>
          <a:prstGeom prst="rect">
            <a:avLst/>
          </a:prstGeom>
        </p:spPr>
      </p:pic>
      <p:pic>
        <p:nvPicPr>
          <p:cNvPr id="54" name="Picture 53"/>
          <p:cNvPicPr>
            <a:picLocks noChangeAspect="1"/>
          </p:cNvPicPr>
          <p:nvPr/>
        </p:nvPicPr>
        <p:blipFill rotWithShape="1">
          <a:blip r:embed="rId25"/>
          <a:srcRect l="27288" t="6665" r="29870" b="12276"/>
          <a:stretch/>
        </p:blipFill>
        <p:spPr>
          <a:xfrm>
            <a:off x="3882108" y="5121916"/>
            <a:ext cx="338886" cy="410243"/>
          </a:xfrm>
          <a:prstGeom prst="rect">
            <a:avLst/>
          </a:prstGeom>
        </p:spPr>
      </p:pic>
      <p:pic>
        <p:nvPicPr>
          <p:cNvPr id="11" name="Picture 10"/>
          <p:cNvPicPr>
            <a:picLocks noChangeAspect="1"/>
          </p:cNvPicPr>
          <p:nvPr/>
        </p:nvPicPr>
        <p:blipFill rotWithShape="1">
          <a:blip r:embed="rId26"/>
          <a:srcRect l="28476" t="6666" r="29870" b="6619"/>
          <a:stretch/>
        </p:blipFill>
        <p:spPr>
          <a:xfrm>
            <a:off x="3942687" y="1728872"/>
            <a:ext cx="315194" cy="372877"/>
          </a:xfrm>
          <a:prstGeom prst="rect">
            <a:avLst/>
          </a:prstGeom>
        </p:spPr>
      </p:pic>
      <p:pic>
        <p:nvPicPr>
          <p:cNvPr id="55" name="Picture 54"/>
          <p:cNvPicPr>
            <a:picLocks noChangeAspect="1"/>
          </p:cNvPicPr>
          <p:nvPr/>
        </p:nvPicPr>
        <p:blipFill rotWithShape="1">
          <a:blip r:embed="rId27"/>
          <a:srcRect t="10150" b="26057"/>
          <a:stretch/>
        </p:blipFill>
        <p:spPr>
          <a:xfrm>
            <a:off x="454108" y="2162359"/>
            <a:ext cx="613737" cy="257131"/>
          </a:xfrm>
          <a:prstGeom prst="rect">
            <a:avLst/>
          </a:prstGeom>
        </p:spPr>
      </p:pic>
      <p:pic>
        <p:nvPicPr>
          <p:cNvPr id="24" name="Picture 23"/>
          <p:cNvPicPr>
            <a:picLocks noChangeAspect="1"/>
          </p:cNvPicPr>
          <p:nvPr/>
        </p:nvPicPr>
        <p:blipFill>
          <a:blip r:embed="rId28"/>
          <a:stretch>
            <a:fillRect/>
          </a:stretch>
        </p:blipFill>
        <p:spPr>
          <a:xfrm>
            <a:off x="880970" y="4121475"/>
            <a:ext cx="1468160" cy="195856"/>
          </a:xfrm>
          <a:prstGeom prst="rect">
            <a:avLst/>
          </a:prstGeom>
        </p:spPr>
      </p:pic>
      <p:pic>
        <p:nvPicPr>
          <p:cNvPr id="34" name="Picture 33"/>
          <p:cNvPicPr>
            <a:picLocks noChangeAspect="1"/>
          </p:cNvPicPr>
          <p:nvPr/>
        </p:nvPicPr>
        <p:blipFill>
          <a:blip r:embed="rId29"/>
          <a:stretch>
            <a:fillRect/>
          </a:stretch>
        </p:blipFill>
        <p:spPr>
          <a:xfrm>
            <a:off x="8234051" y="3653450"/>
            <a:ext cx="729572" cy="247705"/>
          </a:xfrm>
          <a:prstGeom prst="rect">
            <a:avLst/>
          </a:prstGeom>
        </p:spPr>
      </p:pic>
      <p:pic>
        <p:nvPicPr>
          <p:cNvPr id="58" name="Picture 57"/>
          <p:cNvPicPr>
            <a:picLocks noChangeAspect="1"/>
          </p:cNvPicPr>
          <p:nvPr/>
        </p:nvPicPr>
        <p:blipFill rotWithShape="1">
          <a:blip r:embed="rId30"/>
          <a:srcRect l="5884" t="19099" r="4380" b="17952"/>
          <a:stretch/>
        </p:blipFill>
        <p:spPr>
          <a:xfrm>
            <a:off x="473762" y="2448945"/>
            <a:ext cx="520129" cy="218059"/>
          </a:xfrm>
          <a:prstGeom prst="rect">
            <a:avLst/>
          </a:prstGeom>
        </p:spPr>
      </p:pic>
      <p:pic>
        <p:nvPicPr>
          <p:cNvPr id="59" name="Picture 58"/>
          <p:cNvPicPr>
            <a:picLocks noChangeAspect="1"/>
          </p:cNvPicPr>
          <p:nvPr/>
        </p:nvPicPr>
        <p:blipFill rotWithShape="1">
          <a:blip r:embed="rId30"/>
          <a:srcRect l="5884" t="19099" r="4380" b="17952"/>
          <a:stretch/>
        </p:blipFill>
        <p:spPr>
          <a:xfrm>
            <a:off x="8473846" y="2655103"/>
            <a:ext cx="480703" cy="188838"/>
          </a:xfrm>
          <a:prstGeom prst="rect">
            <a:avLst/>
          </a:prstGeom>
        </p:spPr>
      </p:pic>
      <p:pic>
        <p:nvPicPr>
          <p:cNvPr id="61" name="Picture 60"/>
          <p:cNvPicPr>
            <a:picLocks noChangeAspect="1"/>
          </p:cNvPicPr>
          <p:nvPr/>
        </p:nvPicPr>
        <p:blipFill rotWithShape="1">
          <a:blip r:embed="rId31"/>
          <a:srcRect l="9195" t="22563" r="8931" b="27802"/>
          <a:stretch/>
        </p:blipFill>
        <p:spPr>
          <a:xfrm>
            <a:off x="3156377" y="3763712"/>
            <a:ext cx="907357" cy="212956"/>
          </a:xfrm>
          <a:prstGeom prst="rect">
            <a:avLst/>
          </a:prstGeom>
        </p:spPr>
      </p:pic>
      <p:pic>
        <p:nvPicPr>
          <p:cNvPr id="66" name="Picture 65"/>
          <p:cNvPicPr>
            <a:picLocks noChangeAspect="1"/>
          </p:cNvPicPr>
          <p:nvPr/>
        </p:nvPicPr>
        <p:blipFill>
          <a:blip r:embed="rId32"/>
          <a:stretch>
            <a:fillRect/>
          </a:stretch>
        </p:blipFill>
        <p:spPr>
          <a:xfrm>
            <a:off x="4030318" y="4032887"/>
            <a:ext cx="652462" cy="514903"/>
          </a:xfrm>
          <a:prstGeom prst="rect">
            <a:avLst/>
          </a:prstGeom>
        </p:spPr>
      </p:pic>
      <p:pic>
        <p:nvPicPr>
          <p:cNvPr id="67" name="Picture 66"/>
          <p:cNvPicPr>
            <a:picLocks noChangeAspect="1"/>
          </p:cNvPicPr>
          <p:nvPr/>
        </p:nvPicPr>
        <p:blipFill rotWithShape="1">
          <a:blip r:embed="rId33"/>
          <a:srcRect t="13687" b="-1"/>
          <a:stretch/>
        </p:blipFill>
        <p:spPr>
          <a:xfrm>
            <a:off x="1465137" y="2419723"/>
            <a:ext cx="695357" cy="346516"/>
          </a:xfrm>
          <a:prstGeom prst="rect">
            <a:avLst/>
          </a:prstGeom>
        </p:spPr>
      </p:pic>
      <p:pic>
        <p:nvPicPr>
          <p:cNvPr id="68" name="Picture 67"/>
          <p:cNvPicPr>
            <a:picLocks noChangeAspect="1"/>
          </p:cNvPicPr>
          <p:nvPr/>
        </p:nvPicPr>
        <p:blipFill>
          <a:blip r:embed="rId34"/>
          <a:stretch>
            <a:fillRect/>
          </a:stretch>
        </p:blipFill>
        <p:spPr>
          <a:xfrm>
            <a:off x="4631901" y="4043445"/>
            <a:ext cx="621121" cy="441111"/>
          </a:xfrm>
          <a:prstGeom prst="rect">
            <a:avLst/>
          </a:prstGeom>
        </p:spPr>
      </p:pic>
      <p:pic>
        <p:nvPicPr>
          <p:cNvPr id="72" name="Picture 71"/>
          <p:cNvPicPr>
            <a:picLocks noChangeAspect="1"/>
          </p:cNvPicPr>
          <p:nvPr/>
        </p:nvPicPr>
        <p:blipFill rotWithShape="1">
          <a:blip r:embed="rId35"/>
          <a:srcRect l="5763" t="16712" r="5555" b="18054"/>
          <a:stretch/>
        </p:blipFill>
        <p:spPr>
          <a:xfrm>
            <a:off x="430671" y="4098774"/>
            <a:ext cx="485967" cy="381502"/>
          </a:xfrm>
          <a:prstGeom prst="rect">
            <a:avLst/>
          </a:prstGeom>
        </p:spPr>
      </p:pic>
      <p:pic>
        <p:nvPicPr>
          <p:cNvPr id="75" name="Picture 74"/>
          <p:cNvPicPr>
            <a:picLocks noChangeAspect="1"/>
          </p:cNvPicPr>
          <p:nvPr/>
        </p:nvPicPr>
        <p:blipFill rotWithShape="1">
          <a:blip r:embed="rId36"/>
          <a:srcRect t="21140" b="39008"/>
          <a:stretch/>
        </p:blipFill>
        <p:spPr>
          <a:xfrm>
            <a:off x="4443382" y="2476009"/>
            <a:ext cx="802633" cy="188878"/>
          </a:xfrm>
          <a:prstGeom prst="rect">
            <a:avLst/>
          </a:prstGeom>
        </p:spPr>
      </p:pic>
      <p:pic>
        <p:nvPicPr>
          <p:cNvPr id="77" name="Picture 76"/>
          <p:cNvPicPr>
            <a:picLocks noChangeAspect="1"/>
          </p:cNvPicPr>
          <p:nvPr/>
        </p:nvPicPr>
        <p:blipFill rotWithShape="1">
          <a:blip r:embed="rId37"/>
          <a:srcRect t="10364" b="31640"/>
          <a:stretch/>
        </p:blipFill>
        <p:spPr>
          <a:xfrm>
            <a:off x="1560502" y="4278898"/>
            <a:ext cx="772389" cy="475936"/>
          </a:xfrm>
          <a:prstGeom prst="rect">
            <a:avLst/>
          </a:prstGeom>
        </p:spPr>
      </p:pic>
      <p:pic>
        <p:nvPicPr>
          <p:cNvPr id="80" name="Picture 79"/>
          <p:cNvPicPr>
            <a:picLocks noChangeAspect="1"/>
          </p:cNvPicPr>
          <p:nvPr/>
        </p:nvPicPr>
        <p:blipFill rotWithShape="1">
          <a:blip r:embed="rId38"/>
          <a:srcRect l="18534" t="10596" r="74510" b="86353"/>
          <a:stretch/>
        </p:blipFill>
        <p:spPr>
          <a:xfrm>
            <a:off x="3428359" y="4557727"/>
            <a:ext cx="1111237" cy="239586"/>
          </a:xfrm>
          <a:prstGeom prst="rect">
            <a:avLst/>
          </a:prstGeom>
        </p:spPr>
      </p:pic>
      <p:pic>
        <p:nvPicPr>
          <p:cNvPr id="81" name="Picture 80"/>
          <p:cNvPicPr>
            <a:picLocks noChangeAspect="1"/>
          </p:cNvPicPr>
          <p:nvPr/>
        </p:nvPicPr>
        <p:blipFill rotWithShape="1">
          <a:blip r:embed="rId39"/>
          <a:srcRect l="25433" t="10832" r="24828" b="5255"/>
          <a:stretch/>
        </p:blipFill>
        <p:spPr>
          <a:xfrm>
            <a:off x="2937241" y="4336203"/>
            <a:ext cx="555955" cy="500494"/>
          </a:xfrm>
          <a:prstGeom prst="rect">
            <a:avLst/>
          </a:prstGeom>
        </p:spPr>
      </p:pic>
      <p:pic>
        <p:nvPicPr>
          <p:cNvPr id="82" name="Picture 81"/>
          <p:cNvPicPr>
            <a:picLocks noChangeAspect="1"/>
          </p:cNvPicPr>
          <p:nvPr/>
        </p:nvPicPr>
        <p:blipFill>
          <a:blip r:embed="rId40"/>
          <a:stretch>
            <a:fillRect/>
          </a:stretch>
        </p:blipFill>
        <p:spPr>
          <a:xfrm>
            <a:off x="1040364" y="5028819"/>
            <a:ext cx="1002784" cy="266358"/>
          </a:xfrm>
          <a:prstGeom prst="rect">
            <a:avLst/>
          </a:prstGeom>
        </p:spPr>
      </p:pic>
      <p:pic>
        <p:nvPicPr>
          <p:cNvPr id="85" name="Picture 84"/>
          <p:cNvPicPr>
            <a:picLocks noChangeAspect="1"/>
          </p:cNvPicPr>
          <p:nvPr/>
        </p:nvPicPr>
        <p:blipFill>
          <a:blip r:embed="rId41"/>
          <a:stretch>
            <a:fillRect/>
          </a:stretch>
        </p:blipFill>
        <p:spPr>
          <a:xfrm>
            <a:off x="462232" y="4550920"/>
            <a:ext cx="442418" cy="472157"/>
          </a:xfrm>
          <a:prstGeom prst="rect">
            <a:avLst/>
          </a:prstGeom>
        </p:spPr>
      </p:pic>
      <p:pic>
        <p:nvPicPr>
          <p:cNvPr id="87" name="Picture 86"/>
          <p:cNvPicPr>
            <a:picLocks noChangeAspect="1"/>
          </p:cNvPicPr>
          <p:nvPr/>
        </p:nvPicPr>
        <p:blipFill rotWithShape="1">
          <a:blip r:embed="rId42"/>
          <a:srcRect l="19753" t="20034" r="19918" b="22466"/>
          <a:stretch/>
        </p:blipFill>
        <p:spPr>
          <a:xfrm>
            <a:off x="2996457" y="4907679"/>
            <a:ext cx="921428" cy="345445"/>
          </a:xfrm>
          <a:prstGeom prst="rect">
            <a:avLst/>
          </a:prstGeom>
        </p:spPr>
      </p:pic>
      <p:pic>
        <p:nvPicPr>
          <p:cNvPr id="88" name="Picture 87"/>
          <p:cNvPicPr>
            <a:picLocks noChangeAspect="1"/>
          </p:cNvPicPr>
          <p:nvPr/>
        </p:nvPicPr>
        <p:blipFill rotWithShape="1">
          <a:blip r:embed="rId43"/>
          <a:srcRect l="11341" t="19168" r="12969" b="19392"/>
          <a:stretch/>
        </p:blipFill>
        <p:spPr>
          <a:xfrm>
            <a:off x="2412958" y="4410412"/>
            <a:ext cx="520772" cy="451145"/>
          </a:xfrm>
          <a:prstGeom prst="rect">
            <a:avLst/>
          </a:prstGeom>
        </p:spPr>
      </p:pic>
      <p:pic>
        <p:nvPicPr>
          <p:cNvPr id="89" name="Picture 88"/>
          <p:cNvPicPr>
            <a:picLocks noChangeAspect="1"/>
          </p:cNvPicPr>
          <p:nvPr/>
        </p:nvPicPr>
        <p:blipFill>
          <a:blip r:embed="rId44"/>
          <a:stretch>
            <a:fillRect/>
          </a:stretch>
        </p:blipFill>
        <p:spPr>
          <a:xfrm>
            <a:off x="916638" y="4343466"/>
            <a:ext cx="600507" cy="449567"/>
          </a:xfrm>
          <a:prstGeom prst="rect">
            <a:avLst/>
          </a:prstGeom>
        </p:spPr>
      </p:pic>
      <p:pic>
        <p:nvPicPr>
          <p:cNvPr id="90" name="Picture 89"/>
          <p:cNvPicPr>
            <a:picLocks noChangeAspect="1"/>
          </p:cNvPicPr>
          <p:nvPr/>
        </p:nvPicPr>
        <p:blipFill>
          <a:blip r:embed="rId45"/>
          <a:stretch>
            <a:fillRect/>
          </a:stretch>
        </p:blipFill>
        <p:spPr>
          <a:xfrm>
            <a:off x="971148" y="4753594"/>
            <a:ext cx="775469" cy="266410"/>
          </a:xfrm>
          <a:prstGeom prst="rect">
            <a:avLst/>
          </a:prstGeom>
        </p:spPr>
      </p:pic>
      <p:pic>
        <p:nvPicPr>
          <p:cNvPr id="76" name="Picture 75"/>
          <p:cNvPicPr>
            <a:picLocks noChangeAspect="1"/>
          </p:cNvPicPr>
          <p:nvPr/>
        </p:nvPicPr>
        <p:blipFill>
          <a:blip r:embed="rId46"/>
          <a:stretch>
            <a:fillRect/>
          </a:stretch>
        </p:blipFill>
        <p:spPr>
          <a:xfrm>
            <a:off x="4809038" y="4432804"/>
            <a:ext cx="507178" cy="494081"/>
          </a:xfrm>
          <a:prstGeom prst="rect">
            <a:avLst/>
          </a:prstGeom>
        </p:spPr>
      </p:pic>
      <p:pic>
        <p:nvPicPr>
          <p:cNvPr id="91" name="Picture 90"/>
          <p:cNvPicPr>
            <a:picLocks noChangeAspect="1"/>
          </p:cNvPicPr>
          <p:nvPr/>
        </p:nvPicPr>
        <p:blipFill>
          <a:blip r:embed="rId47"/>
          <a:stretch>
            <a:fillRect/>
          </a:stretch>
        </p:blipFill>
        <p:spPr>
          <a:xfrm>
            <a:off x="421105" y="5356743"/>
            <a:ext cx="951826" cy="205402"/>
          </a:xfrm>
          <a:prstGeom prst="rect">
            <a:avLst/>
          </a:prstGeom>
        </p:spPr>
      </p:pic>
      <p:pic>
        <p:nvPicPr>
          <p:cNvPr id="92" name="Picture 91"/>
          <p:cNvPicPr>
            <a:picLocks noChangeAspect="1"/>
          </p:cNvPicPr>
          <p:nvPr/>
        </p:nvPicPr>
        <p:blipFill>
          <a:blip r:embed="rId48"/>
          <a:stretch>
            <a:fillRect/>
          </a:stretch>
        </p:blipFill>
        <p:spPr>
          <a:xfrm>
            <a:off x="3712293" y="5912774"/>
            <a:ext cx="787040" cy="223471"/>
          </a:xfrm>
          <a:prstGeom prst="rect">
            <a:avLst/>
          </a:prstGeom>
        </p:spPr>
      </p:pic>
      <p:pic>
        <p:nvPicPr>
          <p:cNvPr id="96" name="Picture 95"/>
          <p:cNvPicPr>
            <a:picLocks noChangeAspect="1"/>
          </p:cNvPicPr>
          <p:nvPr/>
        </p:nvPicPr>
        <p:blipFill rotWithShape="1">
          <a:blip r:embed="rId49"/>
          <a:srcRect l="29050" r="25683"/>
          <a:stretch/>
        </p:blipFill>
        <p:spPr>
          <a:xfrm>
            <a:off x="2005752" y="5774232"/>
            <a:ext cx="410215" cy="362013"/>
          </a:xfrm>
          <a:prstGeom prst="rect">
            <a:avLst/>
          </a:prstGeom>
        </p:spPr>
      </p:pic>
      <p:pic>
        <p:nvPicPr>
          <p:cNvPr id="98" name="Picture 97"/>
          <p:cNvPicPr>
            <a:picLocks noChangeAspect="1"/>
          </p:cNvPicPr>
          <p:nvPr/>
        </p:nvPicPr>
        <p:blipFill rotWithShape="1">
          <a:blip r:embed="rId50"/>
          <a:srcRect t="31498" b="34328"/>
          <a:stretch/>
        </p:blipFill>
        <p:spPr>
          <a:xfrm>
            <a:off x="425881" y="5656712"/>
            <a:ext cx="1054191" cy="192235"/>
          </a:xfrm>
          <a:prstGeom prst="rect">
            <a:avLst/>
          </a:prstGeom>
        </p:spPr>
      </p:pic>
      <p:pic>
        <p:nvPicPr>
          <p:cNvPr id="99" name="Picture 98"/>
          <p:cNvPicPr>
            <a:picLocks noChangeAspect="1"/>
          </p:cNvPicPr>
          <p:nvPr/>
        </p:nvPicPr>
        <p:blipFill>
          <a:blip r:embed="rId51"/>
          <a:stretch>
            <a:fillRect/>
          </a:stretch>
        </p:blipFill>
        <p:spPr>
          <a:xfrm>
            <a:off x="3515501" y="4255219"/>
            <a:ext cx="420033" cy="294529"/>
          </a:xfrm>
          <a:prstGeom prst="rect">
            <a:avLst/>
          </a:prstGeom>
        </p:spPr>
      </p:pic>
      <p:pic>
        <p:nvPicPr>
          <p:cNvPr id="100" name="Picture 99"/>
          <p:cNvPicPr>
            <a:picLocks noChangeAspect="1"/>
          </p:cNvPicPr>
          <p:nvPr/>
        </p:nvPicPr>
        <p:blipFill>
          <a:blip r:embed="rId52"/>
          <a:stretch>
            <a:fillRect/>
          </a:stretch>
        </p:blipFill>
        <p:spPr>
          <a:xfrm>
            <a:off x="2463246" y="5317711"/>
            <a:ext cx="548140" cy="356698"/>
          </a:xfrm>
          <a:prstGeom prst="rect">
            <a:avLst/>
          </a:prstGeom>
        </p:spPr>
      </p:pic>
      <p:pic>
        <p:nvPicPr>
          <p:cNvPr id="102" name="Picture 101"/>
          <p:cNvPicPr>
            <a:picLocks noChangeAspect="1"/>
          </p:cNvPicPr>
          <p:nvPr/>
        </p:nvPicPr>
        <p:blipFill>
          <a:blip r:embed="rId53"/>
          <a:stretch>
            <a:fillRect/>
          </a:stretch>
        </p:blipFill>
        <p:spPr>
          <a:xfrm>
            <a:off x="4605959" y="5179137"/>
            <a:ext cx="718348" cy="514820"/>
          </a:xfrm>
          <a:prstGeom prst="rect">
            <a:avLst/>
          </a:prstGeom>
        </p:spPr>
      </p:pic>
      <p:pic>
        <p:nvPicPr>
          <p:cNvPr id="103" name="Picture 102"/>
          <p:cNvPicPr>
            <a:picLocks noChangeAspect="1"/>
          </p:cNvPicPr>
          <p:nvPr/>
        </p:nvPicPr>
        <p:blipFill>
          <a:blip r:embed="rId54"/>
          <a:stretch>
            <a:fillRect/>
          </a:stretch>
        </p:blipFill>
        <p:spPr>
          <a:xfrm>
            <a:off x="4785569" y="3762189"/>
            <a:ext cx="478340" cy="204197"/>
          </a:xfrm>
          <a:prstGeom prst="rect">
            <a:avLst/>
          </a:prstGeom>
        </p:spPr>
      </p:pic>
      <p:pic>
        <p:nvPicPr>
          <p:cNvPr id="104" name="Picture 103"/>
          <p:cNvPicPr>
            <a:picLocks noChangeAspect="1"/>
          </p:cNvPicPr>
          <p:nvPr/>
        </p:nvPicPr>
        <p:blipFill>
          <a:blip r:embed="rId55"/>
          <a:stretch>
            <a:fillRect/>
          </a:stretch>
        </p:blipFill>
        <p:spPr>
          <a:xfrm>
            <a:off x="1414576" y="5822614"/>
            <a:ext cx="518230" cy="280033"/>
          </a:xfrm>
          <a:prstGeom prst="rect">
            <a:avLst/>
          </a:prstGeom>
        </p:spPr>
      </p:pic>
      <p:pic>
        <p:nvPicPr>
          <p:cNvPr id="106" name="Picture 105"/>
          <p:cNvPicPr>
            <a:picLocks noChangeAspect="1"/>
          </p:cNvPicPr>
          <p:nvPr/>
        </p:nvPicPr>
        <p:blipFill rotWithShape="1">
          <a:blip r:embed="rId56"/>
          <a:srcRect t="32540" b="30800"/>
          <a:stretch/>
        </p:blipFill>
        <p:spPr>
          <a:xfrm>
            <a:off x="2970722" y="5410244"/>
            <a:ext cx="633436" cy="247830"/>
          </a:xfrm>
          <a:prstGeom prst="rect">
            <a:avLst/>
          </a:prstGeom>
        </p:spPr>
      </p:pic>
      <p:pic>
        <p:nvPicPr>
          <p:cNvPr id="107" name="Picture 106"/>
          <p:cNvPicPr>
            <a:picLocks noChangeAspect="1"/>
          </p:cNvPicPr>
          <p:nvPr/>
        </p:nvPicPr>
        <p:blipFill rotWithShape="1">
          <a:blip r:embed="rId57"/>
          <a:srcRect l="44541" t="32957" r="45392" b="56491"/>
          <a:stretch/>
        </p:blipFill>
        <p:spPr>
          <a:xfrm>
            <a:off x="1909032" y="5275732"/>
            <a:ext cx="570041" cy="358683"/>
          </a:xfrm>
          <a:prstGeom prst="rect">
            <a:avLst/>
          </a:prstGeom>
        </p:spPr>
      </p:pic>
      <p:pic>
        <p:nvPicPr>
          <p:cNvPr id="109" name="Picture 108"/>
          <p:cNvPicPr>
            <a:picLocks noChangeAspect="1"/>
          </p:cNvPicPr>
          <p:nvPr/>
        </p:nvPicPr>
        <p:blipFill>
          <a:blip r:embed="rId58"/>
          <a:stretch>
            <a:fillRect/>
          </a:stretch>
        </p:blipFill>
        <p:spPr>
          <a:xfrm>
            <a:off x="412368" y="5892160"/>
            <a:ext cx="951415" cy="253842"/>
          </a:xfrm>
          <a:prstGeom prst="rect">
            <a:avLst/>
          </a:prstGeom>
        </p:spPr>
      </p:pic>
      <p:pic>
        <p:nvPicPr>
          <p:cNvPr id="110" name="Picture 109"/>
          <p:cNvPicPr>
            <a:picLocks noChangeAspect="1"/>
          </p:cNvPicPr>
          <p:nvPr/>
        </p:nvPicPr>
        <p:blipFill>
          <a:blip r:embed="rId59"/>
          <a:stretch>
            <a:fillRect/>
          </a:stretch>
        </p:blipFill>
        <p:spPr>
          <a:xfrm>
            <a:off x="399460" y="5043873"/>
            <a:ext cx="619688" cy="234226"/>
          </a:xfrm>
          <a:prstGeom prst="rect">
            <a:avLst/>
          </a:prstGeom>
        </p:spPr>
      </p:pic>
      <p:pic>
        <p:nvPicPr>
          <p:cNvPr id="111" name="Picture 110"/>
          <p:cNvPicPr>
            <a:picLocks noChangeAspect="1"/>
          </p:cNvPicPr>
          <p:nvPr/>
        </p:nvPicPr>
        <p:blipFill>
          <a:blip r:embed="rId60"/>
          <a:stretch>
            <a:fillRect/>
          </a:stretch>
        </p:blipFill>
        <p:spPr>
          <a:xfrm>
            <a:off x="4011698" y="4794014"/>
            <a:ext cx="618467" cy="297800"/>
          </a:xfrm>
          <a:prstGeom prst="rect">
            <a:avLst/>
          </a:prstGeom>
        </p:spPr>
      </p:pic>
      <p:pic>
        <p:nvPicPr>
          <p:cNvPr id="112" name="Picture 111"/>
          <p:cNvPicPr>
            <a:picLocks noChangeAspect="1"/>
          </p:cNvPicPr>
          <p:nvPr/>
        </p:nvPicPr>
        <p:blipFill>
          <a:blip r:embed="rId61"/>
          <a:stretch>
            <a:fillRect/>
          </a:stretch>
        </p:blipFill>
        <p:spPr>
          <a:xfrm>
            <a:off x="4469368" y="4468367"/>
            <a:ext cx="357237" cy="381250"/>
          </a:xfrm>
          <a:prstGeom prst="rect">
            <a:avLst/>
          </a:prstGeom>
        </p:spPr>
      </p:pic>
      <p:pic>
        <p:nvPicPr>
          <p:cNvPr id="113" name="Picture 112"/>
          <p:cNvPicPr>
            <a:picLocks noChangeAspect="1"/>
          </p:cNvPicPr>
          <p:nvPr/>
        </p:nvPicPr>
        <p:blipFill>
          <a:blip r:embed="rId62"/>
          <a:stretch>
            <a:fillRect/>
          </a:stretch>
        </p:blipFill>
        <p:spPr>
          <a:xfrm>
            <a:off x="2546576" y="5675452"/>
            <a:ext cx="492159" cy="382803"/>
          </a:xfrm>
          <a:prstGeom prst="rect">
            <a:avLst/>
          </a:prstGeom>
        </p:spPr>
      </p:pic>
      <p:pic>
        <p:nvPicPr>
          <p:cNvPr id="115" name="Picture 114"/>
          <p:cNvPicPr>
            <a:picLocks noChangeAspect="1"/>
          </p:cNvPicPr>
          <p:nvPr/>
        </p:nvPicPr>
        <p:blipFill rotWithShape="1">
          <a:blip r:embed="rId63"/>
          <a:srcRect l="3990" t="32457" r="4228" b="34955"/>
          <a:stretch/>
        </p:blipFill>
        <p:spPr>
          <a:xfrm>
            <a:off x="3584436" y="5733641"/>
            <a:ext cx="824057" cy="175446"/>
          </a:xfrm>
          <a:prstGeom prst="rect">
            <a:avLst/>
          </a:prstGeom>
        </p:spPr>
      </p:pic>
      <p:pic>
        <p:nvPicPr>
          <p:cNvPr id="116" name="Picture 115"/>
          <p:cNvPicPr>
            <a:picLocks noChangeAspect="1"/>
          </p:cNvPicPr>
          <p:nvPr/>
        </p:nvPicPr>
        <p:blipFill rotWithShape="1">
          <a:blip r:embed="rId64"/>
          <a:srcRect t="31887" b="31219"/>
          <a:stretch/>
        </p:blipFill>
        <p:spPr>
          <a:xfrm>
            <a:off x="1402623" y="4361780"/>
            <a:ext cx="341629" cy="182791"/>
          </a:xfrm>
          <a:prstGeom prst="rect">
            <a:avLst/>
          </a:prstGeom>
        </p:spPr>
      </p:pic>
      <p:pic>
        <p:nvPicPr>
          <p:cNvPr id="117" name="Picture 116"/>
          <p:cNvPicPr>
            <a:picLocks noChangeAspect="1"/>
          </p:cNvPicPr>
          <p:nvPr/>
        </p:nvPicPr>
        <p:blipFill>
          <a:blip r:embed="rId65"/>
          <a:stretch>
            <a:fillRect/>
          </a:stretch>
        </p:blipFill>
        <p:spPr>
          <a:xfrm>
            <a:off x="1503136" y="5263346"/>
            <a:ext cx="373619" cy="398733"/>
          </a:xfrm>
          <a:prstGeom prst="rect">
            <a:avLst/>
          </a:prstGeom>
        </p:spPr>
      </p:pic>
      <p:pic>
        <p:nvPicPr>
          <p:cNvPr id="101" name="Picture 100"/>
          <p:cNvPicPr>
            <a:picLocks noChangeAspect="1"/>
          </p:cNvPicPr>
          <p:nvPr/>
        </p:nvPicPr>
        <p:blipFill>
          <a:blip r:embed="rId66"/>
          <a:stretch>
            <a:fillRect/>
          </a:stretch>
        </p:blipFill>
        <p:spPr>
          <a:xfrm>
            <a:off x="2956481" y="5242565"/>
            <a:ext cx="728041" cy="233093"/>
          </a:xfrm>
          <a:prstGeom prst="rect">
            <a:avLst/>
          </a:prstGeom>
        </p:spPr>
      </p:pic>
      <p:pic>
        <p:nvPicPr>
          <p:cNvPr id="119" name="Picture 118"/>
          <p:cNvPicPr>
            <a:picLocks noChangeAspect="1"/>
          </p:cNvPicPr>
          <p:nvPr/>
        </p:nvPicPr>
        <p:blipFill rotWithShape="1">
          <a:blip r:embed="rId67"/>
          <a:srcRect l="10199" t="12161" r="12543" b="14567"/>
          <a:stretch/>
        </p:blipFill>
        <p:spPr>
          <a:xfrm>
            <a:off x="4583984" y="5675452"/>
            <a:ext cx="636162" cy="394866"/>
          </a:xfrm>
          <a:prstGeom prst="rect">
            <a:avLst/>
          </a:prstGeom>
        </p:spPr>
      </p:pic>
      <p:pic>
        <p:nvPicPr>
          <p:cNvPr id="120" name="Picture 119"/>
          <p:cNvPicPr>
            <a:picLocks noChangeAspect="1"/>
          </p:cNvPicPr>
          <p:nvPr/>
        </p:nvPicPr>
        <p:blipFill>
          <a:blip r:embed="rId68"/>
          <a:stretch>
            <a:fillRect/>
          </a:stretch>
        </p:blipFill>
        <p:spPr>
          <a:xfrm>
            <a:off x="1699495" y="5709934"/>
            <a:ext cx="681166" cy="109043"/>
          </a:xfrm>
          <a:prstGeom prst="rect">
            <a:avLst/>
          </a:prstGeom>
        </p:spPr>
      </p:pic>
      <p:pic>
        <p:nvPicPr>
          <p:cNvPr id="122" name="Picture 121"/>
          <p:cNvPicPr>
            <a:picLocks noChangeAspect="1"/>
          </p:cNvPicPr>
          <p:nvPr/>
        </p:nvPicPr>
        <p:blipFill rotWithShape="1">
          <a:blip r:embed="rId69"/>
          <a:srcRect t="18977" b="21348"/>
          <a:stretch/>
        </p:blipFill>
        <p:spPr>
          <a:xfrm>
            <a:off x="1862484" y="4801513"/>
            <a:ext cx="541955" cy="168289"/>
          </a:xfrm>
          <a:prstGeom prst="rect">
            <a:avLst/>
          </a:prstGeom>
        </p:spPr>
      </p:pic>
      <p:pic>
        <p:nvPicPr>
          <p:cNvPr id="124" name="Picture 123"/>
          <p:cNvPicPr>
            <a:picLocks noChangeAspect="1"/>
          </p:cNvPicPr>
          <p:nvPr/>
        </p:nvPicPr>
        <p:blipFill rotWithShape="1">
          <a:blip r:embed="rId70"/>
          <a:srcRect t="20501" b="16992"/>
          <a:stretch/>
        </p:blipFill>
        <p:spPr>
          <a:xfrm>
            <a:off x="4844699" y="1746261"/>
            <a:ext cx="466432" cy="311153"/>
          </a:xfrm>
          <a:prstGeom prst="rect">
            <a:avLst/>
          </a:prstGeom>
        </p:spPr>
      </p:pic>
      <p:pic>
        <p:nvPicPr>
          <p:cNvPr id="126" name="Picture 125"/>
          <p:cNvPicPr>
            <a:picLocks noChangeAspect="1"/>
          </p:cNvPicPr>
          <p:nvPr/>
        </p:nvPicPr>
        <p:blipFill>
          <a:blip r:embed="rId55"/>
          <a:stretch>
            <a:fillRect/>
          </a:stretch>
        </p:blipFill>
        <p:spPr>
          <a:xfrm>
            <a:off x="433958" y="3008657"/>
            <a:ext cx="463060" cy="250221"/>
          </a:xfrm>
          <a:prstGeom prst="rect">
            <a:avLst/>
          </a:prstGeom>
        </p:spPr>
      </p:pic>
      <p:pic>
        <p:nvPicPr>
          <p:cNvPr id="127" name="Picture 126"/>
          <p:cNvPicPr>
            <a:picLocks noChangeAspect="1"/>
          </p:cNvPicPr>
          <p:nvPr/>
        </p:nvPicPr>
        <p:blipFill>
          <a:blip r:embed="rId53"/>
          <a:stretch>
            <a:fillRect/>
          </a:stretch>
        </p:blipFill>
        <p:spPr>
          <a:xfrm>
            <a:off x="4892572" y="2665385"/>
            <a:ext cx="378986" cy="271608"/>
          </a:xfrm>
          <a:prstGeom prst="rect">
            <a:avLst/>
          </a:prstGeom>
        </p:spPr>
      </p:pic>
      <p:pic>
        <p:nvPicPr>
          <p:cNvPr id="130" name="Picture 129"/>
          <p:cNvPicPr>
            <a:picLocks noChangeAspect="1"/>
          </p:cNvPicPr>
          <p:nvPr/>
        </p:nvPicPr>
        <p:blipFill>
          <a:blip r:embed="rId71"/>
          <a:stretch>
            <a:fillRect/>
          </a:stretch>
        </p:blipFill>
        <p:spPr>
          <a:xfrm>
            <a:off x="2230767" y="2941119"/>
            <a:ext cx="662421" cy="154003"/>
          </a:xfrm>
          <a:prstGeom prst="rect">
            <a:avLst/>
          </a:prstGeom>
        </p:spPr>
      </p:pic>
      <p:pic>
        <p:nvPicPr>
          <p:cNvPr id="131" name="Picture 130"/>
          <p:cNvPicPr>
            <a:picLocks noChangeAspect="1"/>
          </p:cNvPicPr>
          <p:nvPr/>
        </p:nvPicPr>
        <p:blipFill>
          <a:blip r:embed="rId72"/>
          <a:stretch>
            <a:fillRect/>
          </a:stretch>
        </p:blipFill>
        <p:spPr>
          <a:xfrm>
            <a:off x="3422536" y="2767478"/>
            <a:ext cx="607587" cy="189897"/>
          </a:xfrm>
          <a:prstGeom prst="rect">
            <a:avLst/>
          </a:prstGeom>
        </p:spPr>
      </p:pic>
      <p:pic>
        <p:nvPicPr>
          <p:cNvPr id="134" name="Picture 133"/>
          <p:cNvPicPr>
            <a:picLocks noChangeAspect="1"/>
          </p:cNvPicPr>
          <p:nvPr/>
        </p:nvPicPr>
        <p:blipFill>
          <a:blip r:embed="rId52"/>
          <a:stretch>
            <a:fillRect/>
          </a:stretch>
        </p:blipFill>
        <p:spPr>
          <a:xfrm>
            <a:off x="3601293" y="3367822"/>
            <a:ext cx="548140" cy="356698"/>
          </a:xfrm>
          <a:prstGeom prst="rect">
            <a:avLst/>
          </a:prstGeom>
        </p:spPr>
      </p:pic>
      <p:pic>
        <p:nvPicPr>
          <p:cNvPr id="135" name="Picture 134"/>
          <p:cNvPicPr>
            <a:picLocks noChangeAspect="1"/>
          </p:cNvPicPr>
          <p:nvPr/>
        </p:nvPicPr>
        <p:blipFill>
          <a:blip r:embed="rId73"/>
          <a:stretch>
            <a:fillRect/>
          </a:stretch>
        </p:blipFill>
        <p:spPr>
          <a:xfrm>
            <a:off x="4594625" y="3356275"/>
            <a:ext cx="394364" cy="315654"/>
          </a:xfrm>
          <a:prstGeom prst="rect">
            <a:avLst/>
          </a:prstGeom>
        </p:spPr>
      </p:pic>
      <p:pic>
        <p:nvPicPr>
          <p:cNvPr id="137" name="Picture 136"/>
          <p:cNvPicPr>
            <a:picLocks noChangeAspect="1"/>
          </p:cNvPicPr>
          <p:nvPr/>
        </p:nvPicPr>
        <p:blipFill rotWithShape="1">
          <a:blip r:embed="rId74"/>
          <a:srcRect l="17451" t="20952" r="16237" b="20461"/>
          <a:stretch/>
        </p:blipFill>
        <p:spPr>
          <a:xfrm>
            <a:off x="1769769" y="3458728"/>
            <a:ext cx="504525" cy="237855"/>
          </a:xfrm>
          <a:prstGeom prst="rect">
            <a:avLst/>
          </a:prstGeom>
        </p:spPr>
      </p:pic>
      <p:pic>
        <p:nvPicPr>
          <p:cNvPr id="138" name="Picture 137"/>
          <p:cNvPicPr>
            <a:picLocks noChangeAspect="1"/>
          </p:cNvPicPr>
          <p:nvPr/>
        </p:nvPicPr>
        <p:blipFill>
          <a:blip r:embed="rId60"/>
          <a:stretch>
            <a:fillRect/>
          </a:stretch>
        </p:blipFill>
        <p:spPr>
          <a:xfrm>
            <a:off x="3320502" y="3182569"/>
            <a:ext cx="674649" cy="258060"/>
          </a:xfrm>
          <a:prstGeom prst="rect">
            <a:avLst/>
          </a:prstGeom>
        </p:spPr>
      </p:pic>
      <p:pic>
        <p:nvPicPr>
          <p:cNvPr id="139" name="Picture 138"/>
          <p:cNvPicPr>
            <a:picLocks noChangeAspect="1"/>
          </p:cNvPicPr>
          <p:nvPr/>
        </p:nvPicPr>
        <p:blipFill>
          <a:blip r:embed="rId75"/>
          <a:stretch>
            <a:fillRect/>
          </a:stretch>
        </p:blipFill>
        <p:spPr>
          <a:xfrm>
            <a:off x="536418" y="3469071"/>
            <a:ext cx="622578" cy="233779"/>
          </a:xfrm>
          <a:prstGeom prst="rect">
            <a:avLst/>
          </a:prstGeom>
        </p:spPr>
      </p:pic>
      <p:pic>
        <p:nvPicPr>
          <p:cNvPr id="140" name="Picture 139"/>
          <p:cNvPicPr>
            <a:picLocks noChangeAspect="1"/>
          </p:cNvPicPr>
          <p:nvPr/>
        </p:nvPicPr>
        <p:blipFill>
          <a:blip r:embed="rId76"/>
          <a:stretch>
            <a:fillRect/>
          </a:stretch>
        </p:blipFill>
        <p:spPr>
          <a:xfrm>
            <a:off x="2380661" y="3468467"/>
            <a:ext cx="491894" cy="229670"/>
          </a:xfrm>
          <a:prstGeom prst="rect">
            <a:avLst/>
          </a:prstGeom>
        </p:spPr>
      </p:pic>
      <p:pic>
        <p:nvPicPr>
          <p:cNvPr id="141" name="Picture 140"/>
          <p:cNvPicPr>
            <a:picLocks noChangeAspect="1"/>
          </p:cNvPicPr>
          <p:nvPr/>
        </p:nvPicPr>
        <p:blipFill rotWithShape="1">
          <a:blip r:embed="rId77"/>
          <a:srcRect l="6481" t="22735" r="7550" b="20509"/>
          <a:stretch/>
        </p:blipFill>
        <p:spPr>
          <a:xfrm>
            <a:off x="2089795" y="2633470"/>
            <a:ext cx="803393" cy="321016"/>
          </a:xfrm>
          <a:prstGeom prst="rect">
            <a:avLst/>
          </a:prstGeom>
        </p:spPr>
      </p:pic>
      <p:pic>
        <p:nvPicPr>
          <p:cNvPr id="142" name="Picture 141"/>
          <p:cNvPicPr>
            <a:picLocks noChangeAspect="1"/>
          </p:cNvPicPr>
          <p:nvPr/>
        </p:nvPicPr>
        <p:blipFill>
          <a:blip r:embed="rId78"/>
          <a:stretch>
            <a:fillRect/>
          </a:stretch>
        </p:blipFill>
        <p:spPr>
          <a:xfrm>
            <a:off x="1144906" y="3500973"/>
            <a:ext cx="567612" cy="151441"/>
          </a:xfrm>
          <a:prstGeom prst="rect">
            <a:avLst/>
          </a:prstGeom>
        </p:spPr>
      </p:pic>
      <p:pic>
        <p:nvPicPr>
          <p:cNvPr id="133" name="Picture 132"/>
          <p:cNvPicPr>
            <a:picLocks noChangeAspect="1"/>
          </p:cNvPicPr>
          <p:nvPr/>
        </p:nvPicPr>
        <p:blipFill>
          <a:blip r:embed="rId79"/>
          <a:stretch>
            <a:fillRect/>
          </a:stretch>
        </p:blipFill>
        <p:spPr>
          <a:xfrm>
            <a:off x="2933730" y="3496346"/>
            <a:ext cx="667075" cy="190752"/>
          </a:xfrm>
          <a:prstGeom prst="rect">
            <a:avLst/>
          </a:prstGeom>
        </p:spPr>
      </p:pic>
      <p:pic>
        <p:nvPicPr>
          <p:cNvPr id="143" name="Picture 142"/>
          <p:cNvPicPr>
            <a:picLocks noChangeAspect="1"/>
          </p:cNvPicPr>
          <p:nvPr/>
        </p:nvPicPr>
        <p:blipFill>
          <a:blip r:embed="rId80"/>
          <a:stretch>
            <a:fillRect/>
          </a:stretch>
        </p:blipFill>
        <p:spPr>
          <a:xfrm>
            <a:off x="4030108" y="2231141"/>
            <a:ext cx="420240" cy="464795"/>
          </a:xfrm>
          <a:prstGeom prst="rect">
            <a:avLst/>
          </a:prstGeom>
        </p:spPr>
      </p:pic>
      <p:pic>
        <p:nvPicPr>
          <p:cNvPr id="145" name="Picture 144"/>
          <p:cNvPicPr>
            <a:picLocks noChangeAspect="1"/>
          </p:cNvPicPr>
          <p:nvPr/>
        </p:nvPicPr>
        <p:blipFill rotWithShape="1">
          <a:blip r:embed="rId81"/>
          <a:srcRect l="6923" t="10716" r="7266" b="16060"/>
          <a:stretch/>
        </p:blipFill>
        <p:spPr>
          <a:xfrm>
            <a:off x="1020482" y="2421809"/>
            <a:ext cx="482654" cy="268929"/>
          </a:xfrm>
          <a:prstGeom prst="rect">
            <a:avLst/>
          </a:prstGeom>
        </p:spPr>
      </p:pic>
      <p:pic>
        <p:nvPicPr>
          <p:cNvPr id="146" name="Picture 145"/>
          <p:cNvPicPr>
            <a:picLocks noChangeAspect="1"/>
          </p:cNvPicPr>
          <p:nvPr/>
        </p:nvPicPr>
        <p:blipFill rotWithShape="1">
          <a:blip r:embed="rId82"/>
          <a:srcRect b="22928"/>
          <a:stretch/>
        </p:blipFill>
        <p:spPr>
          <a:xfrm>
            <a:off x="1731792" y="3271617"/>
            <a:ext cx="700501" cy="205342"/>
          </a:xfrm>
          <a:prstGeom prst="rect">
            <a:avLst/>
          </a:prstGeom>
        </p:spPr>
      </p:pic>
      <p:pic>
        <p:nvPicPr>
          <p:cNvPr id="148" name="Picture 147"/>
          <p:cNvPicPr>
            <a:picLocks noChangeAspect="1"/>
          </p:cNvPicPr>
          <p:nvPr/>
        </p:nvPicPr>
        <p:blipFill rotWithShape="1">
          <a:blip r:embed="rId83"/>
          <a:srcRect t="19177" r="9197" b="20393"/>
          <a:stretch/>
        </p:blipFill>
        <p:spPr>
          <a:xfrm>
            <a:off x="4301175" y="2662694"/>
            <a:ext cx="520257" cy="198963"/>
          </a:xfrm>
          <a:prstGeom prst="rect">
            <a:avLst/>
          </a:prstGeom>
        </p:spPr>
      </p:pic>
      <p:pic>
        <p:nvPicPr>
          <p:cNvPr id="149" name="Picture 148"/>
          <p:cNvPicPr>
            <a:picLocks noChangeAspect="1"/>
          </p:cNvPicPr>
          <p:nvPr/>
        </p:nvPicPr>
        <p:blipFill>
          <a:blip r:embed="rId84"/>
          <a:stretch>
            <a:fillRect/>
          </a:stretch>
        </p:blipFill>
        <p:spPr>
          <a:xfrm>
            <a:off x="4447956" y="2210748"/>
            <a:ext cx="746952" cy="227760"/>
          </a:xfrm>
          <a:prstGeom prst="rect">
            <a:avLst/>
          </a:prstGeom>
        </p:spPr>
      </p:pic>
      <p:pic>
        <p:nvPicPr>
          <p:cNvPr id="151" name="Picture 150"/>
          <p:cNvPicPr>
            <a:picLocks noChangeAspect="1"/>
          </p:cNvPicPr>
          <p:nvPr/>
        </p:nvPicPr>
        <p:blipFill rotWithShape="1">
          <a:blip r:embed="rId85"/>
          <a:srcRect t="21596" b="27744"/>
          <a:stretch/>
        </p:blipFill>
        <p:spPr>
          <a:xfrm>
            <a:off x="3771500" y="2070961"/>
            <a:ext cx="475217" cy="256927"/>
          </a:xfrm>
          <a:prstGeom prst="rect">
            <a:avLst/>
          </a:prstGeom>
        </p:spPr>
      </p:pic>
      <p:pic>
        <p:nvPicPr>
          <p:cNvPr id="152" name="Picture 151"/>
          <p:cNvPicPr>
            <a:picLocks noChangeAspect="1"/>
          </p:cNvPicPr>
          <p:nvPr/>
        </p:nvPicPr>
        <p:blipFill rotWithShape="1">
          <a:blip r:embed="rId86"/>
          <a:srcRect l="9478" t="28833" r="8208" b="27573"/>
          <a:stretch/>
        </p:blipFill>
        <p:spPr>
          <a:xfrm>
            <a:off x="452887" y="2685100"/>
            <a:ext cx="740351" cy="138060"/>
          </a:xfrm>
          <a:prstGeom prst="rect">
            <a:avLst/>
          </a:prstGeom>
        </p:spPr>
      </p:pic>
      <p:pic>
        <p:nvPicPr>
          <p:cNvPr id="153" name="Picture 152"/>
          <p:cNvPicPr>
            <a:picLocks noChangeAspect="1"/>
          </p:cNvPicPr>
          <p:nvPr/>
        </p:nvPicPr>
        <p:blipFill rotWithShape="1">
          <a:blip r:embed="rId87"/>
          <a:srcRect l="5347" t="24731" b="28712"/>
          <a:stretch/>
        </p:blipFill>
        <p:spPr>
          <a:xfrm>
            <a:off x="3178800" y="2963574"/>
            <a:ext cx="605894" cy="198224"/>
          </a:xfrm>
          <a:prstGeom prst="rect">
            <a:avLst/>
          </a:prstGeom>
        </p:spPr>
      </p:pic>
      <p:pic>
        <p:nvPicPr>
          <p:cNvPr id="154" name="Picture 153"/>
          <p:cNvPicPr>
            <a:picLocks noChangeAspect="1"/>
          </p:cNvPicPr>
          <p:nvPr/>
        </p:nvPicPr>
        <p:blipFill rotWithShape="1">
          <a:blip r:embed="rId88"/>
          <a:srcRect l="4143" t="23377" r="7145" b="23677"/>
          <a:stretch/>
        </p:blipFill>
        <p:spPr>
          <a:xfrm>
            <a:off x="4278873" y="1789654"/>
            <a:ext cx="549758" cy="196095"/>
          </a:xfrm>
          <a:prstGeom prst="rect">
            <a:avLst/>
          </a:prstGeom>
        </p:spPr>
      </p:pic>
      <p:pic>
        <p:nvPicPr>
          <p:cNvPr id="155" name="Picture 154"/>
          <p:cNvPicPr>
            <a:picLocks noChangeAspect="1"/>
          </p:cNvPicPr>
          <p:nvPr/>
        </p:nvPicPr>
        <p:blipFill rotWithShape="1">
          <a:blip r:embed="rId89"/>
          <a:srcRect l="11781" t="32207" r="10817" b="30651"/>
          <a:stretch/>
        </p:blipFill>
        <p:spPr>
          <a:xfrm>
            <a:off x="1608184" y="2222968"/>
            <a:ext cx="629078" cy="278224"/>
          </a:xfrm>
          <a:prstGeom prst="rect">
            <a:avLst/>
          </a:prstGeom>
        </p:spPr>
      </p:pic>
      <p:pic>
        <p:nvPicPr>
          <p:cNvPr id="156" name="Picture 155"/>
          <p:cNvPicPr>
            <a:picLocks noChangeAspect="1"/>
          </p:cNvPicPr>
          <p:nvPr/>
        </p:nvPicPr>
        <p:blipFill>
          <a:blip r:embed="rId90"/>
          <a:stretch>
            <a:fillRect/>
          </a:stretch>
        </p:blipFill>
        <p:spPr>
          <a:xfrm>
            <a:off x="2876239" y="2685099"/>
            <a:ext cx="482064" cy="289065"/>
          </a:xfrm>
          <a:prstGeom prst="rect">
            <a:avLst/>
          </a:prstGeom>
        </p:spPr>
      </p:pic>
      <p:pic>
        <p:nvPicPr>
          <p:cNvPr id="157" name="Picture 156"/>
          <p:cNvPicPr>
            <a:picLocks noChangeAspect="1"/>
          </p:cNvPicPr>
          <p:nvPr/>
        </p:nvPicPr>
        <p:blipFill rotWithShape="1">
          <a:blip r:embed="rId91"/>
          <a:srcRect l="6513" t="24996" r="6138" b="25368"/>
          <a:stretch/>
        </p:blipFill>
        <p:spPr>
          <a:xfrm>
            <a:off x="3833653" y="2973735"/>
            <a:ext cx="448761" cy="272147"/>
          </a:xfrm>
          <a:prstGeom prst="rect">
            <a:avLst/>
          </a:prstGeom>
        </p:spPr>
      </p:pic>
      <p:pic>
        <p:nvPicPr>
          <p:cNvPr id="64" name="Picture 63"/>
          <p:cNvPicPr>
            <a:picLocks noChangeAspect="1"/>
          </p:cNvPicPr>
          <p:nvPr/>
        </p:nvPicPr>
        <p:blipFill>
          <a:blip r:embed="rId92"/>
          <a:stretch>
            <a:fillRect/>
          </a:stretch>
        </p:blipFill>
        <p:spPr>
          <a:xfrm>
            <a:off x="2115910" y="2418672"/>
            <a:ext cx="787726" cy="197377"/>
          </a:xfrm>
          <a:prstGeom prst="rect">
            <a:avLst/>
          </a:prstGeom>
        </p:spPr>
      </p:pic>
      <p:pic>
        <p:nvPicPr>
          <p:cNvPr id="123" name="Picture 122"/>
          <p:cNvPicPr>
            <a:picLocks noChangeAspect="1"/>
          </p:cNvPicPr>
          <p:nvPr/>
        </p:nvPicPr>
        <p:blipFill rotWithShape="1">
          <a:blip r:embed="rId50"/>
          <a:srcRect t="31498" b="34328"/>
          <a:stretch/>
        </p:blipFill>
        <p:spPr>
          <a:xfrm>
            <a:off x="3028183" y="2457778"/>
            <a:ext cx="981848" cy="179042"/>
          </a:xfrm>
          <a:prstGeom prst="rect">
            <a:avLst/>
          </a:prstGeom>
        </p:spPr>
      </p:pic>
      <p:pic>
        <p:nvPicPr>
          <p:cNvPr id="158" name="Picture 157"/>
          <p:cNvPicPr>
            <a:picLocks noChangeAspect="1"/>
          </p:cNvPicPr>
          <p:nvPr/>
        </p:nvPicPr>
        <p:blipFill>
          <a:blip r:embed="rId93"/>
          <a:stretch>
            <a:fillRect/>
          </a:stretch>
        </p:blipFill>
        <p:spPr>
          <a:xfrm>
            <a:off x="5786639" y="3524636"/>
            <a:ext cx="392150" cy="392150"/>
          </a:xfrm>
          <a:prstGeom prst="rect">
            <a:avLst/>
          </a:prstGeom>
        </p:spPr>
      </p:pic>
      <p:pic>
        <p:nvPicPr>
          <p:cNvPr id="159" name="Picture 158"/>
          <p:cNvPicPr>
            <a:picLocks noChangeAspect="1"/>
          </p:cNvPicPr>
          <p:nvPr/>
        </p:nvPicPr>
        <p:blipFill>
          <a:blip r:embed="rId94"/>
          <a:stretch>
            <a:fillRect/>
          </a:stretch>
        </p:blipFill>
        <p:spPr>
          <a:xfrm>
            <a:off x="8598105" y="3248201"/>
            <a:ext cx="369176" cy="369176"/>
          </a:xfrm>
          <a:prstGeom prst="rect">
            <a:avLst/>
          </a:prstGeom>
        </p:spPr>
      </p:pic>
      <p:pic>
        <p:nvPicPr>
          <p:cNvPr id="160" name="Picture 159"/>
          <p:cNvPicPr>
            <a:picLocks noChangeAspect="1"/>
          </p:cNvPicPr>
          <p:nvPr/>
        </p:nvPicPr>
        <p:blipFill rotWithShape="1">
          <a:blip r:embed="rId95"/>
          <a:srcRect t="16374" b="18216"/>
          <a:stretch/>
        </p:blipFill>
        <p:spPr>
          <a:xfrm>
            <a:off x="7079544" y="3464073"/>
            <a:ext cx="691337" cy="253234"/>
          </a:xfrm>
          <a:prstGeom prst="rect">
            <a:avLst/>
          </a:prstGeom>
        </p:spPr>
      </p:pic>
      <p:pic>
        <p:nvPicPr>
          <p:cNvPr id="161" name="Picture 160"/>
          <p:cNvPicPr>
            <a:picLocks noChangeAspect="1"/>
          </p:cNvPicPr>
          <p:nvPr/>
        </p:nvPicPr>
        <p:blipFill>
          <a:blip r:embed="rId96"/>
          <a:stretch>
            <a:fillRect/>
          </a:stretch>
        </p:blipFill>
        <p:spPr>
          <a:xfrm>
            <a:off x="6603712" y="3506880"/>
            <a:ext cx="409745" cy="409745"/>
          </a:xfrm>
          <a:prstGeom prst="rect">
            <a:avLst/>
          </a:prstGeom>
        </p:spPr>
      </p:pic>
      <p:sp>
        <p:nvSpPr>
          <p:cNvPr id="162" name="TextBox 161"/>
          <p:cNvSpPr txBox="1"/>
          <p:nvPr/>
        </p:nvSpPr>
        <p:spPr>
          <a:xfrm>
            <a:off x="30352" y="6667685"/>
            <a:ext cx="9094309" cy="246221"/>
          </a:xfrm>
          <a:prstGeom prst="rect">
            <a:avLst/>
          </a:prstGeom>
          <a:noFill/>
        </p:spPr>
        <p:txBody>
          <a:bodyPr wrap="square" rtlCol="0">
            <a:spAutoFit/>
          </a:bodyPr>
          <a:lstStyle/>
          <a:p>
            <a:pPr defTabSz="914400">
              <a:defRPr/>
            </a:pPr>
            <a:r>
              <a:rPr lang="en-US" sz="800" i="1" kern="0" dirty="0">
                <a:solidFill>
                  <a:sysClr val="windowText" lastClr="000000"/>
                </a:solidFill>
                <a:latin typeface="Trebuchet MS" panose="020B0603020202020204" pitchFamily="34" charset="0"/>
              </a:rPr>
              <a:t>Based on offerings available as of August 8, 2016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pic>
        <p:nvPicPr>
          <p:cNvPr id="163" name="Picture 162"/>
          <p:cNvPicPr>
            <a:picLocks noChangeAspect="1"/>
          </p:cNvPicPr>
          <p:nvPr/>
        </p:nvPicPr>
        <p:blipFill rotWithShape="1">
          <a:blip r:embed="rId97"/>
          <a:srcRect l="9222" t="44069" b="35223"/>
          <a:stretch/>
        </p:blipFill>
        <p:spPr>
          <a:xfrm>
            <a:off x="7020738" y="3740590"/>
            <a:ext cx="851373" cy="144908"/>
          </a:xfrm>
          <a:prstGeom prst="rect">
            <a:avLst/>
          </a:prstGeom>
        </p:spPr>
      </p:pic>
      <p:pic>
        <p:nvPicPr>
          <p:cNvPr id="164" name="Picture 163"/>
          <p:cNvPicPr>
            <a:picLocks noChangeAspect="1"/>
          </p:cNvPicPr>
          <p:nvPr/>
        </p:nvPicPr>
        <p:blipFill rotWithShape="1">
          <a:blip r:embed="rId98"/>
          <a:srcRect l="27937" r="23708"/>
          <a:stretch/>
        </p:blipFill>
        <p:spPr>
          <a:xfrm>
            <a:off x="7822222" y="3490707"/>
            <a:ext cx="332729" cy="431350"/>
          </a:xfrm>
          <a:prstGeom prst="rect">
            <a:avLst/>
          </a:prstGeom>
        </p:spPr>
      </p:pic>
      <p:pic>
        <p:nvPicPr>
          <p:cNvPr id="166" name="Picture 165" descr="Cox TV Connect for iPad"/>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6195908" y="3542875"/>
            <a:ext cx="376342" cy="37634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68"/>
          <p:cNvPicPr>
            <a:picLocks noChangeAspect="1"/>
          </p:cNvPicPr>
          <p:nvPr/>
        </p:nvPicPr>
        <p:blipFill>
          <a:blip r:embed="rId100"/>
          <a:stretch>
            <a:fillRect/>
          </a:stretch>
        </p:blipFill>
        <p:spPr>
          <a:xfrm>
            <a:off x="5824661" y="2704148"/>
            <a:ext cx="736222" cy="148947"/>
          </a:xfrm>
          <a:prstGeom prst="rect">
            <a:avLst/>
          </a:prstGeom>
        </p:spPr>
      </p:pic>
      <p:pic>
        <p:nvPicPr>
          <p:cNvPr id="170" name="Picture 169"/>
          <p:cNvPicPr>
            <a:picLocks noChangeAspect="1"/>
          </p:cNvPicPr>
          <p:nvPr/>
        </p:nvPicPr>
        <p:blipFill rotWithShape="1">
          <a:blip r:embed="rId101"/>
          <a:srcRect l="12184" t="18309" r="12666" b="20424"/>
          <a:stretch/>
        </p:blipFill>
        <p:spPr>
          <a:xfrm>
            <a:off x="8584500" y="2879762"/>
            <a:ext cx="382781" cy="312068"/>
          </a:xfrm>
          <a:prstGeom prst="rect">
            <a:avLst/>
          </a:prstGeom>
          <a:noFill/>
          <a:ln>
            <a:noFill/>
          </a:ln>
        </p:spPr>
      </p:pic>
      <p:pic>
        <p:nvPicPr>
          <p:cNvPr id="173" name="Picture 15"/>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6664263" y="2774361"/>
            <a:ext cx="403590" cy="44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 name="Picture 16" descr="http://0.tqn.com/d/ipod/1/0/l/M/-/-/tbs-app.jpg">
            <a:hlinkClick r:id="rId103"/>
          </p:cNvPr>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6971660" y="1941685"/>
            <a:ext cx="356422" cy="35244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8" descr="http://www.bottlerocketapps.com/images/BRBlog/2011/09/TNTAppIcon.png">
            <a:hlinkClick r:id="rId105"/>
          </p:cNvPr>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5783106" y="2872230"/>
            <a:ext cx="395683" cy="395683"/>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5" descr="http://www.iphonefaq.org/images/archives/app-watch-abc.jpg">
            <a:hlinkClick r:id="rId107"/>
          </p:cNvPr>
          <p:cNvPicPr>
            <a:picLocks noChangeAspect="1" noChangeArrowheads="1"/>
          </p:cNvPicPr>
          <p:nvPr/>
        </p:nvPicPr>
        <p:blipFill>
          <a:blip r:embed="rId108" cstate="print">
            <a:extLst>
              <a:ext uri="{28A0092B-C50C-407E-A947-70E740481C1C}">
                <a14:useLocalDpi xmlns:a14="http://schemas.microsoft.com/office/drawing/2010/main" val="0"/>
              </a:ext>
            </a:extLst>
          </a:blip>
          <a:srcRect/>
          <a:stretch>
            <a:fillRect/>
          </a:stretch>
        </p:blipFill>
        <p:spPr bwMode="auto">
          <a:xfrm>
            <a:off x="8570501" y="1933440"/>
            <a:ext cx="402058" cy="348814"/>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109"/>
          <a:stretch>
            <a:fillRect/>
          </a:stretch>
        </p:blipFill>
        <p:spPr>
          <a:xfrm>
            <a:off x="6623631" y="1599323"/>
            <a:ext cx="319179" cy="319179"/>
          </a:xfrm>
          <a:prstGeom prst="rect">
            <a:avLst/>
          </a:prstGeom>
        </p:spPr>
      </p:pic>
      <p:pic>
        <p:nvPicPr>
          <p:cNvPr id="192" name="Picture 191"/>
          <p:cNvPicPr>
            <a:picLocks noChangeAspect="1"/>
          </p:cNvPicPr>
          <p:nvPr/>
        </p:nvPicPr>
        <p:blipFill>
          <a:blip r:embed="rId110"/>
          <a:stretch>
            <a:fillRect/>
          </a:stretch>
        </p:blipFill>
        <p:spPr>
          <a:xfrm>
            <a:off x="7355540" y="1961709"/>
            <a:ext cx="372568" cy="328919"/>
          </a:xfrm>
          <a:prstGeom prst="rect">
            <a:avLst/>
          </a:prstGeom>
        </p:spPr>
      </p:pic>
      <p:pic>
        <p:nvPicPr>
          <p:cNvPr id="194" name="Picture 193"/>
          <p:cNvPicPr>
            <a:picLocks noChangeAspect="1"/>
          </p:cNvPicPr>
          <p:nvPr/>
        </p:nvPicPr>
        <p:blipFill rotWithShape="1">
          <a:blip r:embed="rId111"/>
          <a:srcRect l="8227" t="23937" r="8906" b="21117"/>
          <a:stretch/>
        </p:blipFill>
        <p:spPr>
          <a:xfrm>
            <a:off x="7457293" y="1633543"/>
            <a:ext cx="383309" cy="254158"/>
          </a:xfrm>
          <a:prstGeom prst="rect">
            <a:avLst/>
          </a:prstGeom>
        </p:spPr>
      </p:pic>
      <p:pic>
        <p:nvPicPr>
          <p:cNvPr id="195" name="Picture 194"/>
          <p:cNvPicPr>
            <a:picLocks noChangeAspect="1"/>
          </p:cNvPicPr>
          <p:nvPr/>
        </p:nvPicPr>
        <p:blipFill>
          <a:blip r:embed="rId112"/>
          <a:stretch>
            <a:fillRect/>
          </a:stretch>
        </p:blipFill>
        <p:spPr>
          <a:xfrm>
            <a:off x="8003207" y="1620107"/>
            <a:ext cx="298395" cy="298395"/>
          </a:xfrm>
          <a:prstGeom prst="rect">
            <a:avLst/>
          </a:prstGeom>
        </p:spPr>
      </p:pic>
      <p:pic>
        <p:nvPicPr>
          <p:cNvPr id="196" name="Picture 195"/>
          <p:cNvPicPr>
            <a:picLocks noChangeAspect="1"/>
          </p:cNvPicPr>
          <p:nvPr/>
        </p:nvPicPr>
        <p:blipFill>
          <a:blip r:embed="rId113"/>
          <a:stretch>
            <a:fillRect/>
          </a:stretch>
        </p:blipFill>
        <p:spPr>
          <a:xfrm>
            <a:off x="5793251" y="1980290"/>
            <a:ext cx="402618" cy="301963"/>
          </a:xfrm>
          <a:prstGeom prst="rect">
            <a:avLst/>
          </a:prstGeom>
        </p:spPr>
      </p:pic>
      <p:pic>
        <p:nvPicPr>
          <p:cNvPr id="197" name="Picture 196"/>
          <p:cNvPicPr>
            <a:picLocks noChangeAspect="1"/>
          </p:cNvPicPr>
          <p:nvPr/>
        </p:nvPicPr>
        <p:blipFill rotWithShape="1">
          <a:blip r:embed="rId114"/>
          <a:srcRect t="15421" r="5360" b="28543"/>
          <a:stretch/>
        </p:blipFill>
        <p:spPr>
          <a:xfrm>
            <a:off x="7614108" y="3234089"/>
            <a:ext cx="464488" cy="206000"/>
          </a:xfrm>
          <a:prstGeom prst="rect">
            <a:avLst/>
          </a:prstGeom>
        </p:spPr>
      </p:pic>
      <p:pic>
        <p:nvPicPr>
          <p:cNvPr id="198" name="Picture 197"/>
          <p:cNvPicPr>
            <a:picLocks noChangeAspect="1"/>
          </p:cNvPicPr>
          <p:nvPr/>
        </p:nvPicPr>
        <p:blipFill>
          <a:blip r:embed="rId115"/>
          <a:stretch>
            <a:fillRect/>
          </a:stretch>
        </p:blipFill>
        <p:spPr>
          <a:xfrm>
            <a:off x="6412281" y="1923836"/>
            <a:ext cx="348157" cy="348157"/>
          </a:xfrm>
          <a:prstGeom prst="rect">
            <a:avLst/>
          </a:prstGeom>
        </p:spPr>
      </p:pic>
      <p:pic>
        <p:nvPicPr>
          <p:cNvPr id="199" name="Picture 198"/>
          <p:cNvPicPr>
            <a:picLocks noChangeAspect="1"/>
          </p:cNvPicPr>
          <p:nvPr/>
        </p:nvPicPr>
        <p:blipFill>
          <a:blip r:embed="rId116"/>
          <a:stretch>
            <a:fillRect/>
          </a:stretch>
        </p:blipFill>
        <p:spPr>
          <a:xfrm>
            <a:off x="8182020" y="1949961"/>
            <a:ext cx="335930" cy="335930"/>
          </a:xfrm>
          <a:prstGeom prst="rect">
            <a:avLst/>
          </a:prstGeom>
        </p:spPr>
      </p:pic>
      <p:pic>
        <p:nvPicPr>
          <p:cNvPr id="200" name="Picture 199"/>
          <p:cNvPicPr>
            <a:picLocks noChangeAspect="1"/>
          </p:cNvPicPr>
          <p:nvPr/>
        </p:nvPicPr>
        <p:blipFill rotWithShape="1">
          <a:blip r:embed="rId117"/>
          <a:srcRect l="8226" t="18427" r="6526" b="20365"/>
          <a:stretch/>
        </p:blipFill>
        <p:spPr>
          <a:xfrm>
            <a:off x="8433121" y="1624986"/>
            <a:ext cx="404479" cy="290418"/>
          </a:xfrm>
          <a:prstGeom prst="rect">
            <a:avLst/>
          </a:prstGeom>
        </p:spPr>
      </p:pic>
      <p:pic>
        <p:nvPicPr>
          <p:cNvPr id="201" name="Picture 200"/>
          <p:cNvPicPr>
            <a:picLocks noChangeAspect="1"/>
          </p:cNvPicPr>
          <p:nvPr/>
        </p:nvPicPr>
        <p:blipFill>
          <a:blip r:embed="rId118"/>
          <a:stretch>
            <a:fillRect/>
          </a:stretch>
        </p:blipFill>
        <p:spPr>
          <a:xfrm>
            <a:off x="7779324" y="1918502"/>
            <a:ext cx="350924" cy="350924"/>
          </a:xfrm>
          <a:prstGeom prst="rect">
            <a:avLst/>
          </a:prstGeom>
        </p:spPr>
      </p:pic>
      <p:pic>
        <p:nvPicPr>
          <p:cNvPr id="202" name="Picture 201"/>
          <p:cNvPicPr>
            <a:picLocks noChangeAspect="1"/>
          </p:cNvPicPr>
          <p:nvPr/>
        </p:nvPicPr>
        <p:blipFill rotWithShape="1">
          <a:blip r:embed="rId119"/>
          <a:srcRect l="8226" t="12509" r="8907" b="10289"/>
          <a:stretch/>
        </p:blipFill>
        <p:spPr>
          <a:xfrm>
            <a:off x="6211449" y="1589408"/>
            <a:ext cx="320705" cy="298780"/>
          </a:xfrm>
          <a:prstGeom prst="rect">
            <a:avLst/>
          </a:prstGeom>
        </p:spPr>
      </p:pic>
      <p:pic>
        <p:nvPicPr>
          <p:cNvPr id="203" name="Picture 202"/>
          <p:cNvPicPr>
            <a:picLocks noChangeAspect="1"/>
          </p:cNvPicPr>
          <p:nvPr/>
        </p:nvPicPr>
        <p:blipFill>
          <a:blip r:embed="rId120"/>
          <a:stretch>
            <a:fillRect/>
          </a:stretch>
        </p:blipFill>
        <p:spPr>
          <a:xfrm>
            <a:off x="7614108" y="2357991"/>
            <a:ext cx="361030" cy="361030"/>
          </a:xfrm>
          <a:prstGeom prst="rect">
            <a:avLst/>
          </a:prstGeom>
        </p:spPr>
      </p:pic>
      <p:pic>
        <p:nvPicPr>
          <p:cNvPr id="204" name="Picture 203"/>
          <p:cNvPicPr>
            <a:picLocks noChangeAspect="1"/>
          </p:cNvPicPr>
          <p:nvPr/>
        </p:nvPicPr>
        <p:blipFill>
          <a:blip r:embed="rId121"/>
          <a:stretch>
            <a:fillRect/>
          </a:stretch>
        </p:blipFill>
        <p:spPr>
          <a:xfrm>
            <a:off x="5810419" y="2339105"/>
            <a:ext cx="359303" cy="359303"/>
          </a:xfrm>
          <a:prstGeom prst="rect">
            <a:avLst/>
          </a:prstGeom>
        </p:spPr>
      </p:pic>
      <p:pic>
        <p:nvPicPr>
          <p:cNvPr id="205" name="Picture 204"/>
          <p:cNvPicPr>
            <a:picLocks noChangeAspect="1"/>
          </p:cNvPicPr>
          <p:nvPr/>
        </p:nvPicPr>
        <p:blipFill>
          <a:blip r:embed="rId122"/>
          <a:stretch>
            <a:fillRect/>
          </a:stretch>
        </p:blipFill>
        <p:spPr>
          <a:xfrm>
            <a:off x="8163259" y="3231650"/>
            <a:ext cx="404439" cy="404439"/>
          </a:xfrm>
          <a:prstGeom prst="rect">
            <a:avLst/>
          </a:prstGeom>
        </p:spPr>
      </p:pic>
      <p:pic>
        <p:nvPicPr>
          <p:cNvPr id="207" name="Picture 206"/>
          <p:cNvPicPr>
            <a:picLocks noChangeAspect="1"/>
          </p:cNvPicPr>
          <p:nvPr/>
        </p:nvPicPr>
        <p:blipFill rotWithShape="1">
          <a:blip r:embed="rId123"/>
          <a:srcRect l="19823" t="10156" r="71304" b="84496"/>
          <a:stretch/>
        </p:blipFill>
        <p:spPr>
          <a:xfrm>
            <a:off x="5815510" y="3258241"/>
            <a:ext cx="786118" cy="266500"/>
          </a:xfrm>
          <a:prstGeom prst="rect">
            <a:avLst/>
          </a:prstGeom>
        </p:spPr>
      </p:pic>
      <p:pic>
        <p:nvPicPr>
          <p:cNvPr id="209" name="Picture 208"/>
          <p:cNvPicPr>
            <a:picLocks noChangeAspect="1"/>
          </p:cNvPicPr>
          <p:nvPr/>
        </p:nvPicPr>
        <p:blipFill rotWithShape="1">
          <a:blip r:embed="rId124"/>
          <a:srcRect l="5997" t="21704" r="7191" b="24356"/>
          <a:stretch/>
        </p:blipFill>
        <p:spPr>
          <a:xfrm>
            <a:off x="8500432" y="2331491"/>
            <a:ext cx="430956" cy="267774"/>
          </a:xfrm>
          <a:prstGeom prst="rect">
            <a:avLst/>
          </a:prstGeom>
        </p:spPr>
      </p:pic>
      <p:pic>
        <p:nvPicPr>
          <p:cNvPr id="210" name="Picture 209"/>
          <p:cNvPicPr>
            <a:picLocks noChangeAspect="1"/>
          </p:cNvPicPr>
          <p:nvPr/>
        </p:nvPicPr>
        <p:blipFill>
          <a:blip r:embed="rId125"/>
          <a:stretch>
            <a:fillRect/>
          </a:stretch>
        </p:blipFill>
        <p:spPr>
          <a:xfrm>
            <a:off x="6729935" y="2357888"/>
            <a:ext cx="383563" cy="383563"/>
          </a:xfrm>
          <a:prstGeom prst="rect">
            <a:avLst/>
          </a:prstGeom>
        </p:spPr>
      </p:pic>
      <p:pic>
        <p:nvPicPr>
          <p:cNvPr id="211" name="Picture 210"/>
          <p:cNvPicPr>
            <a:picLocks noChangeAspect="1"/>
          </p:cNvPicPr>
          <p:nvPr/>
        </p:nvPicPr>
        <p:blipFill>
          <a:blip r:embed="rId126"/>
          <a:stretch>
            <a:fillRect/>
          </a:stretch>
        </p:blipFill>
        <p:spPr>
          <a:xfrm>
            <a:off x="7591196" y="2753100"/>
            <a:ext cx="437106" cy="437106"/>
          </a:xfrm>
          <a:prstGeom prst="rect">
            <a:avLst/>
          </a:prstGeom>
        </p:spPr>
      </p:pic>
      <p:pic>
        <p:nvPicPr>
          <p:cNvPr id="212" name="Picture 211"/>
          <p:cNvPicPr>
            <a:picLocks noChangeAspect="1"/>
          </p:cNvPicPr>
          <p:nvPr/>
        </p:nvPicPr>
        <p:blipFill>
          <a:blip r:embed="rId127"/>
          <a:stretch>
            <a:fillRect/>
          </a:stretch>
        </p:blipFill>
        <p:spPr>
          <a:xfrm>
            <a:off x="8060791" y="2817278"/>
            <a:ext cx="439641" cy="439641"/>
          </a:xfrm>
          <a:prstGeom prst="rect">
            <a:avLst/>
          </a:prstGeom>
        </p:spPr>
      </p:pic>
      <p:pic>
        <p:nvPicPr>
          <p:cNvPr id="213" name="Picture 212"/>
          <p:cNvPicPr>
            <a:picLocks noChangeAspect="1"/>
          </p:cNvPicPr>
          <p:nvPr/>
        </p:nvPicPr>
        <p:blipFill>
          <a:blip r:embed="rId128"/>
          <a:stretch>
            <a:fillRect/>
          </a:stretch>
        </p:blipFill>
        <p:spPr>
          <a:xfrm>
            <a:off x="8019656" y="2350994"/>
            <a:ext cx="391104" cy="391104"/>
          </a:xfrm>
          <a:prstGeom prst="rect">
            <a:avLst/>
          </a:prstGeom>
        </p:spPr>
      </p:pic>
      <p:pic>
        <p:nvPicPr>
          <p:cNvPr id="214" name="Picture 213"/>
          <p:cNvPicPr>
            <a:picLocks noChangeAspect="1"/>
          </p:cNvPicPr>
          <p:nvPr/>
        </p:nvPicPr>
        <p:blipFill>
          <a:blip r:embed="rId129"/>
          <a:stretch>
            <a:fillRect/>
          </a:stretch>
        </p:blipFill>
        <p:spPr>
          <a:xfrm>
            <a:off x="7119066" y="2331490"/>
            <a:ext cx="418032" cy="418032"/>
          </a:xfrm>
          <a:prstGeom prst="rect">
            <a:avLst/>
          </a:prstGeom>
        </p:spPr>
      </p:pic>
      <p:pic>
        <p:nvPicPr>
          <p:cNvPr id="215" name="Picture 214"/>
          <p:cNvPicPr>
            <a:picLocks noChangeAspect="1"/>
          </p:cNvPicPr>
          <p:nvPr/>
        </p:nvPicPr>
        <p:blipFill rotWithShape="1">
          <a:blip r:embed="rId130"/>
          <a:srcRect t="11672" b="8383"/>
          <a:stretch/>
        </p:blipFill>
        <p:spPr>
          <a:xfrm>
            <a:off x="6220928" y="2327285"/>
            <a:ext cx="451720" cy="361126"/>
          </a:xfrm>
          <a:prstGeom prst="rect">
            <a:avLst/>
          </a:prstGeom>
        </p:spPr>
      </p:pic>
      <p:pic>
        <p:nvPicPr>
          <p:cNvPr id="216" name="Picture 215"/>
          <p:cNvPicPr>
            <a:picLocks noChangeAspect="1"/>
          </p:cNvPicPr>
          <p:nvPr/>
        </p:nvPicPr>
        <p:blipFill>
          <a:blip r:embed="rId131"/>
          <a:stretch>
            <a:fillRect/>
          </a:stretch>
        </p:blipFill>
        <p:spPr>
          <a:xfrm>
            <a:off x="7095665" y="2767339"/>
            <a:ext cx="449431" cy="449431"/>
          </a:xfrm>
          <a:prstGeom prst="rect">
            <a:avLst/>
          </a:prstGeom>
        </p:spPr>
      </p:pic>
      <p:pic>
        <p:nvPicPr>
          <p:cNvPr id="219" name="Picture 218"/>
          <p:cNvPicPr>
            <a:picLocks noChangeAspect="1"/>
          </p:cNvPicPr>
          <p:nvPr/>
        </p:nvPicPr>
        <p:blipFill>
          <a:blip r:embed="rId132"/>
          <a:stretch>
            <a:fillRect/>
          </a:stretch>
        </p:blipFill>
        <p:spPr>
          <a:xfrm>
            <a:off x="7022926" y="1601246"/>
            <a:ext cx="341245" cy="341245"/>
          </a:xfrm>
          <a:prstGeom prst="rect">
            <a:avLst/>
          </a:prstGeom>
        </p:spPr>
      </p:pic>
      <p:pic>
        <p:nvPicPr>
          <p:cNvPr id="128" name="Picture 127"/>
          <p:cNvPicPr>
            <a:picLocks noChangeAspect="1"/>
          </p:cNvPicPr>
          <p:nvPr/>
        </p:nvPicPr>
        <p:blipFill rotWithShape="1">
          <a:blip r:embed="rId133"/>
          <a:srcRect l="5323" t="13817" r="4004" b="17323"/>
          <a:stretch/>
        </p:blipFill>
        <p:spPr>
          <a:xfrm>
            <a:off x="1129431" y="2870571"/>
            <a:ext cx="941747" cy="204004"/>
          </a:xfrm>
          <a:prstGeom prst="rect">
            <a:avLst/>
          </a:prstGeom>
        </p:spPr>
      </p:pic>
      <p:pic>
        <p:nvPicPr>
          <p:cNvPr id="187" name="Picture 186"/>
          <p:cNvPicPr>
            <a:picLocks noChangeAspect="1"/>
          </p:cNvPicPr>
          <p:nvPr/>
        </p:nvPicPr>
        <p:blipFill>
          <a:blip r:embed="rId134"/>
          <a:stretch>
            <a:fillRect/>
          </a:stretch>
        </p:blipFill>
        <p:spPr>
          <a:xfrm>
            <a:off x="4135092" y="3714257"/>
            <a:ext cx="596081" cy="306508"/>
          </a:xfrm>
          <a:prstGeom prst="rect">
            <a:avLst/>
          </a:prstGeom>
        </p:spPr>
      </p:pic>
      <p:pic>
        <p:nvPicPr>
          <p:cNvPr id="45" name="Picture 44"/>
          <p:cNvPicPr>
            <a:picLocks noChangeAspect="1"/>
          </p:cNvPicPr>
          <p:nvPr/>
        </p:nvPicPr>
        <p:blipFill rotWithShape="1">
          <a:blip r:embed="rId135"/>
          <a:srcRect l="8265" t="16510" r="7099" b="16232"/>
          <a:stretch/>
        </p:blipFill>
        <p:spPr>
          <a:xfrm>
            <a:off x="7644790" y="4693977"/>
            <a:ext cx="769405" cy="208889"/>
          </a:xfrm>
          <a:prstGeom prst="rect">
            <a:avLst/>
          </a:prstGeom>
        </p:spPr>
      </p:pic>
      <p:pic>
        <p:nvPicPr>
          <p:cNvPr id="78" name="Picture 77"/>
          <p:cNvPicPr>
            <a:picLocks noChangeAspect="1"/>
          </p:cNvPicPr>
          <p:nvPr/>
        </p:nvPicPr>
        <p:blipFill rotWithShape="1">
          <a:blip r:embed="rId136"/>
          <a:srcRect t="43057" b="28220"/>
          <a:stretch/>
        </p:blipFill>
        <p:spPr>
          <a:xfrm>
            <a:off x="7203800" y="5079010"/>
            <a:ext cx="681081" cy="195625"/>
          </a:xfrm>
          <a:prstGeom prst="rect">
            <a:avLst/>
          </a:prstGeom>
        </p:spPr>
      </p:pic>
      <p:pic>
        <p:nvPicPr>
          <p:cNvPr id="86" name="Picture 85"/>
          <p:cNvPicPr>
            <a:picLocks noChangeAspect="1"/>
          </p:cNvPicPr>
          <p:nvPr/>
        </p:nvPicPr>
        <p:blipFill rotWithShape="1">
          <a:blip r:embed="rId137"/>
          <a:srcRect l="8967" t="67729" r="18967" b="7080"/>
          <a:stretch/>
        </p:blipFill>
        <p:spPr>
          <a:xfrm>
            <a:off x="8501432" y="4532996"/>
            <a:ext cx="461041" cy="151489"/>
          </a:xfrm>
          <a:prstGeom prst="rect">
            <a:avLst/>
          </a:prstGeom>
        </p:spPr>
      </p:pic>
      <p:pic>
        <p:nvPicPr>
          <p:cNvPr id="114" name="Picture 113"/>
          <p:cNvPicPr>
            <a:picLocks noChangeAspect="1"/>
          </p:cNvPicPr>
          <p:nvPr/>
        </p:nvPicPr>
        <p:blipFill>
          <a:blip r:embed="rId138"/>
          <a:stretch>
            <a:fillRect/>
          </a:stretch>
        </p:blipFill>
        <p:spPr>
          <a:xfrm>
            <a:off x="8003207" y="4909646"/>
            <a:ext cx="350259" cy="350259"/>
          </a:xfrm>
          <a:prstGeom prst="rect">
            <a:avLst/>
          </a:prstGeom>
        </p:spPr>
      </p:pic>
      <p:pic>
        <p:nvPicPr>
          <p:cNvPr id="118" name="Picture 117"/>
          <p:cNvPicPr>
            <a:picLocks noChangeAspect="1"/>
          </p:cNvPicPr>
          <p:nvPr/>
        </p:nvPicPr>
        <p:blipFill rotWithShape="1">
          <a:blip r:embed="rId139"/>
          <a:srcRect l="28305" t="59040" r="62017" b="34552"/>
          <a:stretch/>
        </p:blipFill>
        <p:spPr>
          <a:xfrm>
            <a:off x="6368569" y="4775366"/>
            <a:ext cx="522860" cy="194725"/>
          </a:xfrm>
          <a:prstGeom prst="rect">
            <a:avLst/>
          </a:prstGeom>
        </p:spPr>
      </p:pic>
      <p:pic>
        <p:nvPicPr>
          <p:cNvPr id="121" name="Picture 120"/>
          <p:cNvPicPr>
            <a:picLocks noChangeAspect="1"/>
          </p:cNvPicPr>
          <p:nvPr/>
        </p:nvPicPr>
        <p:blipFill rotWithShape="1">
          <a:blip r:embed="rId140"/>
          <a:srcRect l="28488" t="66701" r="25977"/>
          <a:stretch/>
        </p:blipFill>
        <p:spPr>
          <a:xfrm>
            <a:off x="5815510" y="4993654"/>
            <a:ext cx="603177" cy="247845"/>
          </a:xfrm>
          <a:prstGeom prst="rect">
            <a:avLst/>
          </a:prstGeom>
        </p:spPr>
      </p:pic>
      <p:pic>
        <p:nvPicPr>
          <p:cNvPr id="65" name="Picture 64"/>
          <p:cNvPicPr>
            <a:picLocks noChangeAspect="1"/>
          </p:cNvPicPr>
          <p:nvPr/>
        </p:nvPicPr>
        <p:blipFill>
          <a:blip r:embed="rId141"/>
          <a:stretch>
            <a:fillRect/>
          </a:stretch>
        </p:blipFill>
        <p:spPr>
          <a:xfrm>
            <a:off x="7645169" y="4919406"/>
            <a:ext cx="390866" cy="159604"/>
          </a:xfrm>
          <a:prstGeom prst="rect">
            <a:avLst/>
          </a:prstGeom>
        </p:spPr>
      </p:pic>
      <p:pic>
        <p:nvPicPr>
          <p:cNvPr id="23" name="Picture 22"/>
          <p:cNvPicPr>
            <a:picLocks noChangeAspect="1"/>
          </p:cNvPicPr>
          <p:nvPr/>
        </p:nvPicPr>
        <p:blipFill rotWithShape="1">
          <a:blip r:embed="rId142"/>
          <a:srcRect l="3251" t="8328" r="3968" b="14644"/>
          <a:stretch/>
        </p:blipFill>
        <p:spPr>
          <a:xfrm>
            <a:off x="3661516" y="5557968"/>
            <a:ext cx="1017111" cy="201301"/>
          </a:xfrm>
          <a:prstGeom prst="rect">
            <a:avLst/>
          </a:prstGeom>
        </p:spPr>
      </p:pic>
      <p:pic>
        <p:nvPicPr>
          <p:cNvPr id="79" name="Picture 78"/>
          <p:cNvPicPr>
            <a:picLocks noChangeAspect="1"/>
          </p:cNvPicPr>
          <p:nvPr/>
        </p:nvPicPr>
        <p:blipFill rotWithShape="1">
          <a:blip r:embed="rId143"/>
          <a:srcRect l="3027" t="9490" r="61963" b="7693"/>
          <a:stretch/>
        </p:blipFill>
        <p:spPr>
          <a:xfrm>
            <a:off x="5039383" y="3292363"/>
            <a:ext cx="241486" cy="436914"/>
          </a:xfrm>
          <a:prstGeom prst="rect">
            <a:avLst/>
          </a:prstGeom>
        </p:spPr>
      </p:pic>
      <p:pic>
        <p:nvPicPr>
          <p:cNvPr id="165" name="Picture 164"/>
          <p:cNvPicPr>
            <a:picLocks noChangeAspect="1"/>
          </p:cNvPicPr>
          <p:nvPr/>
        </p:nvPicPr>
        <p:blipFill rotWithShape="1">
          <a:blip r:embed="rId144"/>
          <a:srcRect l="9203" t="19947" r="8026" b="12023"/>
          <a:stretch/>
        </p:blipFill>
        <p:spPr>
          <a:xfrm>
            <a:off x="2479782" y="3085973"/>
            <a:ext cx="720264" cy="214964"/>
          </a:xfrm>
          <a:prstGeom prst="rect">
            <a:avLst/>
          </a:prstGeom>
        </p:spPr>
      </p:pic>
      <p:pic>
        <p:nvPicPr>
          <p:cNvPr id="125" name="Picture 124"/>
          <p:cNvPicPr>
            <a:picLocks noChangeAspect="1"/>
          </p:cNvPicPr>
          <p:nvPr/>
        </p:nvPicPr>
        <p:blipFill>
          <a:blip r:embed="rId47"/>
          <a:stretch>
            <a:fillRect/>
          </a:stretch>
        </p:blipFill>
        <p:spPr>
          <a:xfrm>
            <a:off x="2507276" y="3288603"/>
            <a:ext cx="842947" cy="181906"/>
          </a:xfrm>
          <a:prstGeom prst="rect">
            <a:avLst/>
          </a:prstGeom>
        </p:spPr>
      </p:pic>
      <p:pic>
        <p:nvPicPr>
          <p:cNvPr id="167" name="Picture 166"/>
          <p:cNvPicPr>
            <a:picLocks noChangeAspect="1"/>
          </p:cNvPicPr>
          <p:nvPr/>
        </p:nvPicPr>
        <p:blipFill rotWithShape="1">
          <a:blip r:embed="rId145"/>
          <a:srcRect l="3505" t="29130" r="3724" b="28823"/>
          <a:stretch/>
        </p:blipFill>
        <p:spPr>
          <a:xfrm>
            <a:off x="2496292" y="4039521"/>
            <a:ext cx="565223" cy="273397"/>
          </a:xfrm>
          <a:prstGeom prst="rect">
            <a:avLst/>
          </a:prstGeom>
        </p:spPr>
      </p:pic>
      <p:pic>
        <p:nvPicPr>
          <p:cNvPr id="63" name="Picture 62"/>
          <p:cNvPicPr>
            <a:picLocks noChangeAspect="1"/>
          </p:cNvPicPr>
          <p:nvPr/>
        </p:nvPicPr>
        <p:blipFill>
          <a:blip r:embed="rId146"/>
          <a:stretch>
            <a:fillRect/>
          </a:stretch>
        </p:blipFill>
        <p:spPr>
          <a:xfrm>
            <a:off x="3185183" y="3952750"/>
            <a:ext cx="1009013" cy="297960"/>
          </a:xfrm>
          <a:prstGeom prst="rect">
            <a:avLst/>
          </a:prstGeom>
        </p:spPr>
      </p:pic>
      <p:pic>
        <p:nvPicPr>
          <p:cNvPr id="60" name="Picture 59"/>
          <p:cNvPicPr>
            <a:picLocks noChangeAspect="1"/>
          </p:cNvPicPr>
          <p:nvPr/>
        </p:nvPicPr>
        <p:blipFill rotWithShape="1">
          <a:blip r:embed="rId147"/>
          <a:srcRect t="14455" b="33874"/>
          <a:stretch/>
        </p:blipFill>
        <p:spPr>
          <a:xfrm>
            <a:off x="1777255" y="3745680"/>
            <a:ext cx="790574" cy="261569"/>
          </a:xfrm>
          <a:prstGeom prst="rect">
            <a:avLst/>
          </a:prstGeom>
        </p:spPr>
      </p:pic>
      <p:pic>
        <p:nvPicPr>
          <p:cNvPr id="171" name="Picture 170"/>
          <p:cNvPicPr>
            <a:picLocks noChangeAspect="1"/>
          </p:cNvPicPr>
          <p:nvPr/>
        </p:nvPicPr>
        <p:blipFill rotWithShape="1">
          <a:blip r:embed="rId148"/>
          <a:srcRect l="4971" t="11165" r="4386" b="9077"/>
          <a:stretch/>
        </p:blipFill>
        <p:spPr>
          <a:xfrm>
            <a:off x="4002206" y="3258385"/>
            <a:ext cx="429678" cy="248304"/>
          </a:xfrm>
          <a:prstGeom prst="rect">
            <a:avLst/>
          </a:prstGeom>
        </p:spPr>
      </p:pic>
      <p:pic>
        <p:nvPicPr>
          <p:cNvPr id="172" name="Picture 171"/>
          <p:cNvPicPr>
            <a:picLocks noChangeAspect="1"/>
          </p:cNvPicPr>
          <p:nvPr/>
        </p:nvPicPr>
        <p:blipFill rotWithShape="1">
          <a:blip r:embed="rId149"/>
          <a:srcRect l="4698" r="5520"/>
          <a:stretch/>
        </p:blipFill>
        <p:spPr>
          <a:xfrm>
            <a:off x="1004232" y="3081990"/>
            <a:ext cx="644148" cy="145478"/>
          </a:xfrm>
          <a:prstGeom prst="rect">
            <a:avLst/>
          </a:prstGeom>
        </p:spPr>
      </p:pic>
      <p:pic>
        <p:nvPicPr>
          <p:cNvPr id="147" name="Picture 146"/>
          <p:cNvPicPr>
            <a:picLocks noChangeAspect="1"/>
          </p:cNvPicPr>
          <p:nvPr/>
        </p:nvPicPr>
        <p:blipFill>
          <a:blip r:embed="rId150"/>
          <a:stretch>
            <a:fillRect/>
          </a:stretch>
        </p:blipFill>
        <p:spPr>
          <a:xfrm>
            <a:off x="1224701" y="2692647"/>
            <a:ext cx="811272" cy="184214"/>
          </a:xfrm>
          <a:prstGeom prst="rect">
            <a:avLst/>
          </a:prstGeom>
        </p:spPr>
      </p:pic>
      <p:pic>
        <p:nvPicPr>
          <p:cNvPr id="174" name="Picture 173"/>
          <p:cNvPicPr>
            <a:picLocks noChangeAspect="1"/>
          </p:cNvPicPr>
          <p:nvPr/>
        </p:nvPicPr>
        <p:blipFill rotWithShape="1">
          <a:blip r:embed="rId151"/>
          <a:srcRect l="16683" t="22495" r="16710" b="33109"/>
          <a:stretch/>
        </p:blipFill>
        <p:spPr>
          <a:xfrm>
            <a:off x="4139189" y="3524228"/>
            <a:ext cx="417824" cy="167994"/>
          </a:xfrm>
          <a:prstGeom prst="rect">
            <a:avLst/>
          </a:prstGeom>
        </p:spPr>
      </p:pic>
      <p:pic>
        <p:nvPicPr>
          <p:cNvPr id="178" name="Picture 177"/>
          <p:cNvPicPr>
            <a:picLocks noChangeAspect="1"/>
          </p:cNvPicPr>
          <p:nvPr/>
        </p:nvPicPr>
        <p:blipFill>
          <a:blip r:embed="rId152"/>
          <a:stretch>
            <a:fillRect/>
          </a:stretch>
        </p:blipFill>
        <p:spPr>
          <a:xfrm>
            <a:off x="1778686" y="3093623"/>
            <a:ext cx="573634" cy="144338"/>
          </a:xfrm>
          <a:prstGeom prst="rect">
            <a:avLst/>
          </a:prstGeom>
        </p:spPr>
      </p:pic>
      <p:pic>
        <p:nvPicPr>
          <p:cNvPr id="74" name="Picture 73"/>
          <p:cNvPicPr>
            <a:picLocks noChangeAspect="1"/>
          </p:cNvPicPr>
          <p:nvPr/>
        </p:nvPicPr>
        <p:blipFill rotWithShape="1">
          <a:blip r:embed="rId35"/>
          <a:srcRect l="5763" t="16712" r="5555" b="18054"/>
          <a:stretch/>
        </p:blipFill>
        <p:spPr>
          <a:xfrm>
            <a:off x="2301897" y="2009339"/>
            <a:ext cx="418671" cy="328672"/>
          </a:xfrm>
          <a:prstGeom prst="rect">
            <a:avLst/>
          </a:prstGeom>
        </p:spPr>
      </p:pic>
      <p:pic>
        <p:nvPicPr>
          <p:cNvPr id="181" name="Picture 180"/>
          <p:cNvPicPr>
            <a:picLocks noChangeAspect="1"/>
          </p:cNvPicPr>
          <p:nvPr/>
        </p:nvPicPr>
        <p:blipFill>
          <a:blip r:embed="rId153"/>
          <a:stretch>
            <a:fillRect/>
          </a:stretch>
        </p:blipFill>
        <p:spPr>
          <a:xfrm>
            <a:off x="1622652" y="2014583"/>
            <a:ext cx="686890" cy="149273"/>
          </a:xfrm>
          <a:prstGeom prst="rect">
            <a:avLst/>
          </a:prstGeom>
        </p:spPr>
      </p:pic>
      <p:pic>
        <p:nvPicPr>
          <p:cNvPr id="56" name="Picture 55"/>
          <p:cNvPicPr>
            <a:picLocks noChangeAspect="1"/>
          </p:cNvPicPr>
          <p:nvPr/>
        </p:nvPicPr>
        <p:blipFill rotWithShape="1">
          <a:blip r:embed="rId154"/>
          <a:srcRect t="31228" b="31223"/>
          <a:stretch/>
        </p:blipFill>
        <p:spPr>
          <a:xfrm>
            <a:off x="1047873" y="2181893"/>
            <a:ext cx="567227" cy="227303"/>
          </a:xfrm>
          <a:prstGeom prst="rect">
            <a:avLst/>
          </a:prstGeom>
        </p:spPr>
      </p:pic>
      <p:pic>
        <p:nvPicPr>
          <p:cNvPr id="132" name="Picture 131"/>
          <p:cNvPicPr>
            <a:picLocks noChangeAspect="1"/>
          </p:cNvPicPr>
          <p:nvPr/>
        </p:nvPicPr>
        <p:blipFill>
          <a:blip r:embed="rId155"/>
          <a:stretch>
            <a:fillRect/>
          </a:stretch>
        </p:blipFill>
        <p:spPr>
          <a:xfrm>
            <a:off x="975227" y="3266649"/>
            <a:ext cx="670204" cy="205336"/>
          </a:xfrm>
          <a:prstGeom prst="rect">
            <a:avLst/>
          </a:prstGeom>
        </p:spPr>
      </p:pic>
      <p:pic>
        <p:nvPicPr>
          <p:cNvPr id="206" name="Picture 2"/>
          <p:cNvPicPr>
            <a:picLocks noChangeAspect="1" noChangeArrowheads="1"/>
          </p:cNvPicPr>
          <p:nvPr/>
        </p:nvPicPr>
        <p:blipFill rotWithShape="1">
          <a:blip r:embed="rId156">
            <a:extLst>
              <a:ext uri="{28A0092B-C50C-407E-A947-70E740481C1C}">
                <a14:useLocalDpi xmlns:a14="http://schemas.microsoft.com/office/drawing/2010/main" val="0"/>
              </a:ext>
            </a:extLst>
          </a:blip>
          <a:srcRect t="18450" b="11071"/>
          <a:stretch/>
        </p:blipFill>
        <p:spPr bwMode="auto">
          <a:xfrm>
            <a:off x="457192" y="2847399"/>
            <a:ext cx="643344" cy="16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135"/>
          <p:cNvPicPr>
            <a:picLocks noChangeAspect="1"/>
          </p:cNvPicPr>
          <p:nvPr/>
        </p:nvPicPr>
        <p:blipFill>
          <a:blip r:embed="rId157"/>
          <a:stretch>
            <a:fillRect/>
          </a:stretch>
        </p:blipFill>
        <p:spPr>
          <a:xfrm>
            <a:off x="499874" y="3263761"/>
            <a:ext cx="407914" cy="217667"/>
          </a:xfrm>
          <a:prstGeom prst="rect">
            <a:avLst/>
          </a:prstGeom>
        </p:spPr>
      </p:pic>
      <p:pic>
        <p:nvPicPr>
          <p:cNvPr id="208" name="Picture 4"/>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4240229" y="2864629"/>
            <a:ext cx="720169" cy="14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 name="Picture 3"/>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4323189" y="3049894"/>
            <a:ext cx="254318" cy="315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 name="Picture 149"/>
          <p:cNvPicPr>
            <a:picLocks noChangeAspect="1"/>
          </p:cNvPicPr>
          <p:nvPr/>
        </p:nvPicPr>
        <p:blipFill rotWithShape="1">
          <a:blip r:embed="rId160"/>
          <a:srcRect t="17329" b="19387"/>
          <a:stretch/>
        </p:blipFill>
        <p:spPr>
          <a:xfrm>
            <a:off x="4913687" y="2895070"/>
            <a:ext cx="340547" cy="294247"/>
          </a:xfrm>
          <a:prstGeom prst="rect">
            <a:avLst/>
          </a:prstGeom>
        </p:spPr>
      </p:pic>
      <p:pic>
        <p:nvPicPr>
          <p:cNvPr id="175" name="Picture 174"/>
          <p:cNvPicPr>
            <a:picLocks noChangeAspect="1"/>
          </p:cNvPicPr>
          <p:nvPr/>
        </p:nvPicPr>
        <p:blipFill rotWithShape="1">
          <a:blip r:embed="rId161"/>
          <a:srcRect l="17094" t="16653" r="16349" b="14340"/>
          <a:stretch/>
        </p:blipFill>
        <p:spPr>
          <a:xfrm>
            <a:off x="7212977" y="4895978"/>
            <a:ext cx="423785" cy="175263"/>
          </a:xfrm>
          <a:prstGeom prst="rect">
            <a:avLst/>
          </a:prstGeom>
        </p:spPr>
      </p:pic>
      <p:pic>
        <p:nvPicPr>
          <p:cNvPr id="218" name="Picture 217"/>
          <p:cNvPicPr>
            <a:picLocks noChangeAspect="1"/>
          </p:cNvPicPr>
          <p:nvPr/>
        </p:nvPicPr>
        <p:blipFill rotWithShape="1">
          <a:blip r:embed="rId162"/>
          <a:srcRect l="25864" t="9596" r="866" b="10097"/>
          <a:stretch/>
        </p:blipFill>
        <p:spPr>
          <a:xfrm>
            <a:off x="3476547" y="2634210"/>
            <a:ext cx="627101" cy="124730"/>
          </a:xfrm>
          <a:prstGeom prst="rect">
            <a:avLst/>
          </a:prstGeom>
        </p:spPr>
      </p:pic>
      <p:pic>
        <p:nvPicPr>
          <p:cNvPr id="129" name="Picture 128"/>
          <p:cNvPicPr>
            <a:picLocks noChangeAspect="1"/>
          </p:cNvPicPr>
          <p:nvPr/>
        </p:nvPicPr>
        <p:blipFill>
          <a:blip r:embed="rId163"/>
          <a:stretch>
            <a:fillRect/>
          </a:stretch>
        </p:blipFill>
        <p:spPr>
          <a:xfrm>
            <a:off x="2812298" y="2030972"/>
            <a:ext cx="492703" cy="341125"/>
          </a:xfrm>
          <a:prstGeom prst="rect">
            <a:avLst/>
          </a:prstGeom>
        </p:spPr>
      </p:pic>
      <p:pic>
        <p:nvPicPr>
          <p:cNvPr id="50" name="Picture 49"/>
          <p:cNvPicPr>
            <a:picLocks noChangeAspect="1"/>
          </p:cNvPicPr>
          <p:nvPr/>
        </p:nvPicPr>
        <p:blipFill>
          <a:blip r:embed="rId164"/>
          <a:stretch>
            <a:fillRect/>
          </a:stretch>
        </p:blipFill>
        <p:spPr>
          <a:xfrm>
            <a:off x="3588187" y="1767858"/>
            <a:ext cx="283381" cy="302429"/>
          </a:xfrm>
          <a:prstGeom prst="rect">
            <a:avLst/>
          </a:prstGeom>
        </p:spPr>
      </p:pic>
      <p:pic>
        <p:nvPicPr>
          <p:cNvPr id="105" name="Picture 104"/>
          <p:cNvPicPr>
            <a:picLocks noChangeAspect="1"/>
          </p:cNvPicPr>
          <p:nvPr/>
        </p:nvPicPr>
        <p:blipFill rotWithShape="1">
          <a:blip r:embed="rId70"/>
          <a:srcRect t="20501" b="16992"/>
          <a:stretch/>
        </p:blipFill>
        <p:spPr>
          <a:xfrm>
            <a:off x="3113454" y="5669313"/>
            <a:ext cx="466432" cy="311153"/>
          </a:xfrm>
          <a:prstGeom prst="rect">
            <a:avLst/>
          </a:prstGeom>
        </p:spPr>
      </p:pic>
      <p:pic>
        <p:nvPicPr>
          <p:cNvPr id="220" name="Picture 219"/>
          <p:cNvPicPr>
            <a:picLocks noChangeAspect="1"/>
          </p:cNvPicPr>
          <p:nvPr/>
        </p:nvPicPr>
        <p:blipFill>
          <a:blip r:embed="rId165"/>
          <a:stretch>
            <a:fillRect/>
          </a:stretch>
        </p:blipFill>
        <p:spPr>
          <a:xfrm>
            <a:off x="4245568" y="5168547"/>
            <a:ext cx="452769" cy="245768"/>
          </a:xfrm>
          <a:prstGeom prst="rect">
            <a:avLst/>
          </a:prstGeom>
        </p:spPr>
      </p:pic>
      <p:pic>
        <p:nvPicPr>
          <p:cNvPr id="183" name="Picture 182"/>
          <p:cNvPicPr>
            <a:picLocks noChangeAspect="1"/>
          </p:cNvPicPr>
          <p:nvPr/>
        </p:nvPicPr>
        <p:blipFill>
          <a:blip r:embed="rId166"/>
          <a:stretch>
            <a:fillRect/>
          </a:stretch>
        </p:blipFill>
        <p:spPr>
          <a:xfrm>
            <a:off x="2083336" y="5074601"/>
            <a:ext cx="759739" cy="202251"/>
          </a:xfrm>
          <a:prstGeom prst="rect">
            <a:avLst/>
          </a:prstGeom>
        </p:spPr>
      </p:pic>
      <p:pic>
        <p:nvPicPr>
          <p:cNvPr id="222" name="Picture 221"/>
          <p:cNvPicPr>
            <a:picLocks noChangeAspect="1"/>
          </p:cNvPicPr>
          <p:nvPr/>
        </p:nvPicPr>
        <p:blipFill>
          <a:blip r:embed="rId18"/>
          <a:stretch>
            <a:fillRect/>
          </a:stretch>
        </p:blipFill>
        <p:spPr>
          <a:xfrm>
            <a:off x="2541719" y="4824635"/>
            <a:ext cx="246721" cy="263305"/>
          </a:xfrm>
          <a:prstGeom prst="rect">
            <a:avLst/>
          </a:prstGeom>
        </p:spPr>
      </p:pic>
      <p:pic>
        <p:nvPicPr>
          <p:cNvPr id="57" name="Picture 56"/>
          <p:cNvPicPr>
            <a:picLocks noChangeAspect="1"/>
          </p:cNvPicPr>
          <p:nvPr/>
        </p:nvPicPr>
        <p:blipFill rotWithShape="1">
          <a:blip r:embed="rId167"/>
          <a:srcRect l="13379" t="19752" r="8747" b="22466"/>
          <a:stretch/>
        </p:blipFill>
        <p:spPr>
          <a:xfrm>
            <a:off x="8379971" y="4727144"/>
            <a:ext cx="610207" cy="235852"/>
          </a:xfrm>
          <a:prstGeom prst="rect">
            <a:avLst/>
          </a:prstGeom>
        </p:spPr>
      </p:pic>
      <p:pic>
        <p:nvPicPr>
          <p:cNvPr id="71" name="Picture 70"/>
          <p:cNvPicPr>
            <a:picLocks noChangeAspect="1"/>
          </p:cNvPicPr>
          <p:nvPr/>
        </p:nvPicPr>
        <p:blipFill rotWithShape="1">
          <a:blip r:embed="rId168"/>
          <a:srcRect l="12579" t="13768" r="10253" b="21673"/>
          <a:stretch/>
        </p:blipFill>
        <p:spPr>
          <a:xfrm>
            <a:off x="6492348" y="4995662"/>
            <a:ext cx="673540" cy="238699"/>
          </a:xfrm>
          <a:prstGeom prst="rect">
            <a:avLst/>
          </a:prstGeom>
        </p:spPr>
      </p:pic>
      <p:pic>
        <p:nvPicPr>
          <p:cNvPr id="1026" name="Picture 2"/>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6908381" y="4761943"/>
            <a:ext cx="298587" cy="2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 name="Picture 167"/>
          <p:cNvPicPr>
            <a:picLocks noChangeAspect="1"/>
          </p:cNvPicPr>
          <p:nvPr/>
        </p:nvPicPr>
        <p:blipFill>
          <a:blip r:embed="rId170"/>
          <a:stretch>
            <a:fillRect/>
          </a:stretch>
        </p:blipFill>
        <p:spPr>
          <a:xfrm>
            <a:off x="6603712" y="3239981"/>
            <a:ext cx="949507" cy="201931"/>
          </a:xfrm>
          <a:prstGeom prst="rect">
            <a:avLst/>
          </a:prstGeom>
        </p:spPr>
      </p:pic>
      <p:pic>
        <p:nvPicPr>
          <p:cNvPr id="43" name="Picture 42"/>
          <p:cNvPicPr>
            <a:picLocks noChangeAspect="1"/>
          </p:cNvPicPr>
          <p:nvPr/>
        </p:nvPicPr>
        <p:blipFill>
          <a:blip r:embed="rId171"/>
          <a:stretch>
            <a:fillRect/>
          </a:stretch>
        </p:blipFill>
        <p:spPr>
          <a:xfrm>
            <a:off x="6229312" y="2878403"/>
            <a:ext cx="413974" cy="384133"/>
          </a:xfrm>
          <a:prstGeom prst="rect">
            <a:avLst/>
          </a:prstGeom>
        </p:spPr>
      </p:pic>
      <p:sp>
        <p:nvSpPr>
          <p:cNvPr id="223" name="Title 1"/>
          <p:cNvSpPr txBox="1">
            <a:spLocks/>
          </p:cNvSpPr>
          <p:nvPr/>
        </p:nvSpPr>
        <p:spPr>
          <a:xfrm>
            <a:off x="49691" y="127340"/>
            <a:ext cx="9112535" cy="88757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t>The Video Landscape Offers Marketers (And Consumers) More Choices Than Ever</a:t>
            </a:r>
          </a:p>
        </p:txBody>
      </p:sp>
      <p:pic>
        <p:nvPicPr>
          <p:cNvPr id="93" name="Picture 92"/>
          <p:cNvPicPr>
            <a:picLocks noChangeAspect="1"/>
          </p:cNvPicPr>
          <p:nvPr/>
        </p:nvPicPr>
        <p:blipFill>
          <a:blip r:embed="rId172"/>
          <a:stretch>
            <a:fillRect/>
          </a:stretch>
        </p:blipFill>
        <p:spPr>
          <a:xfrm>
            <a:off x="1936522" y="3690982"/>
            <a:ext cx="1263524" cy="172327"/>
          </a:xfrm>
          <a:prstGeom prst="rect">
            <a:avLst/>
          </a:prstGeom>
        </p:spPr>
      </p:pic>
    </p:spTree>
    <p:extLst>
      <p:ext uri="{BB962C8B-B14F-4D97-AF65-F5344CB8AC3E}">
        <p14:creationId xmlns:p14="http://schemas.microsoft.com/office/powerpoint/2010/main" val="2208504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588" y="6473852"/>
            <a:ext cx="74084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itchFamily="34" charset="0"/>
                <a:ea typeface="+mn-ea"/>
                <a:cs typeface="+mn-cs"/>
              </a:rPr>
              <a:t>Source: Q1 ‘17  Nielsen Total Audience Report. Streaming based on home PC only. Chart based on “average daily minutes”.  Heaviest Streamers </a:t>
            </a:r>
            <a:r>
              <a:rPr kumimoji="0" lang="en-US" sz="800" b="0" i="0" u="none" strike="noStrike" kern="1200" cap="none" spc="0" normalizeH="0" baseline="0" noProof="0" dirty="0">
                <a:ln>
                  <a:noFill/>
                </a:ln>
                <a:solidFill>
                  <a:prstClr val="black"/>
                </a:solidFill>
                <a:effectLst/>
                <a:uLnTx/>
                <a:uFillTx/>
                <a:latin typeface="Trebuchet MS"/>
                <a:ea typeface="+mn-ea"/>
                <a:cs typeface="+mn-cs"/>
              </a:rPr>
              <a:t>(Quintile 1 – they represent 90% of all minutes streamed). Lightest TV (Quintiles 4/5 – they represent 8% of all TV minutes viewed)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Trebuchet MS" pitchFamily="34" charset="0"/>
              <a:ea typeface="+mn-ea"/>
              <a:cs typeface="+mn-cs"/>
            </a:endParaRPr>
          </a:p>
        </p:txBody>
      </p:sp>
      <p:sp>
        <p:nvSpPr>
          <p:cNvPr id="21" name="Rectangle 20"/>
          <p:cNvSpPr/>
          <p:nvPr/>
        </p:nvSpPr>
        <p:spPr>
          <a:xfrm>
            <a:off x="128588" y="292611"/>
            <a:ext cx="8813189" cy="89255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rebuchet MS"/>
                <a:ea typeface="+mn-ea"/>
                <a:cs typeface="+mn-cs"/>
              </a:rPr>
              <a:t>Even The Most “Unlikely” TV Viewers View More TV than Streaming Video</a:t>
            </a:r>
          </a:p>
        </p:txBody>
      </p:sp>
      <p:grpSp>
        <p:nvGrpSpPr>
          <p:cNvPr id="27" name="Group 26"/>
          <p:cNvGrpSpPr/>
          <p:nvPr/>
        </p:nvGrpSpPr>
        <p:grpSpPr>
          <a:xfrm>
            <a:off x="7342438" y="2233929"/>
            <a:ext cx="1599339" cy="1297763"/>
            <a:chOff x="6840706" y="1561228"/>
            <a:chExt cx="1852000" cy="1142023"/>
          </a:xfrm>
        </p:grpSpPr>
        <p:pic>
          <p:nvPicPr>
            <p:cNvPr id="24" name="Picture 23"/>
            <p:cNvPicPr>
              <a:picLocks noChangeAspect="1"/>
            </p:cNvPicPr>
            <p:nvPr/>
          </p:nvPicPr>
          <p:blipFill rotWithShape="1">
            <a:blip r:embed="rId2"/>
            <a:srcRect l="18863" r="18072"/>
            <a:stretch/>
          </p:blipFill>
          <p:spPr>
            <a:xfrm>
              <a:off x="6840706" y="1561228"/>
              <a:ext cx="1852000" cy="1142023"/>
            </a:xfrm>
            <a:prstGeom prst="rect">
              <a:avLst/>
            </a:prstGeom>
          </p:spPr>
        </p:pic>
        <p:sp>
          <p:nvSpPr>
            <p:cNvPr id="25" name="TextBox 24"/>
            <p:cNvSpPr txBox="1"/>
            <p:nvPr/>
          </p:nvSpPr>
          <p:spPr>
            <a:xfrm>
              <a:off x="6955342" y="1784743"/>
              <a:ext cx="1622728" cy="5145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Trebuchet MS"/>
                  <a:ea typeface="+mn-ea"/>
                  <a:cs typeface="+mn-cs"/>
                </a:rPr>
                <a:t>236</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minutes </a:t>
              </a:r>
            </a:p>
          </p:txBody>
        </p:sp>
      </p:grpSp>
      <p:grpSp>
        <p:nvGrpSpPr>
          <p:cNvPr id="33" name="Group 32"/>
          <p:cNvGrpSpPr/>
          <p:nvPr/>
        </p:nvGrpSpPr>
        <p:grpSpPr>
          <a:xfrm>
            <a:off x="5575146" y="2221637"/>
            <a:ext cx="1613775" cy="1311687"/>
            <a:chOff x="6381003" y="3172909"/>
            <a:chExt cx="1855070" cy="1413383"/>
          </a:xfrm>
        </p:grpSpPr>
        <p:pic>
          <p:nvPicPr>
            <p:cNvPr id="26" name="Picture 25"/>
            <p:cNvPicPr>
              <a:picLocks noChangeAspect="1"/>
            </p:cNvPicPr>
            <p:nvPr/>
          </p:nvPicPr>
          <p:blipFill rotWithShape="1">
            <a:blip r:embed="rId3"/>
            <a:srcRect l="10730"/>
            <a:stretch/>
          </p:blipFill>
          <p:spPr>
            <a:xfrm>
              <a:off x="6381003" y="3172909"/>
              <a:ext cx="1855070" cy="1413383"/>
            </a:xfrm>
            <a:prstGeom prst="rect">
              <a:avLst/>
            </a:prstGeom>
          </p:spPr>
        </p:pic>
        <p:sp>
          <p:nvSpPr>
            <p:cNvPr id="18" name="TextBox 17"/>
            <p:cNvSpPr txBox="1"/>
            <p:nvPr/>
          </p:nvSpPr>
          <p:spPr>
            <a:xfrm>
              <a:off x="6513791" y="3223208"/>
              <a:ext cx="1453741" cy="8954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PC: Streaming: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Trebuchet MS"/>
                  <a:ea typeface="+mn-ea"/>
                  <a:cs typeface="+mn-cs"/>
                </a:rPr>
                <a:t>29</a:t>
              </a:r>
              <a:r>
                <a:rPr kumimoji="0" lang="en-US" sz="1600" b="1" i="0" u="none" strike="noStrike" kern="1200" cap="none" spc="0" normalizeH="0" baseline="0" noProof="0" dirty="0">
                  <a:ln>
                    <a:noFill/>
                  </a:ln>
                  <a:solidFill>
                    <a:prstClr val="white"/>
                  </a:solidFill>
                  <a:effectLst/>
                  <a:uLnTx/>
                  <a:uFillTx/>
                  <a:latin typeface="Trebuchet MS"/>
                  <a:ea typeface="+mn-ea"/>
                  <a:cs typeface="+mn-cs"/>
                </a:rPr>
                <a:t> </a:t>
              </a:r>
              <a:r>
                <a:rPr kumimoji="0" lang="en-US" sz="1600" b="0" i="0" u="none" strike="noStrike" kern="1200" cap="none" spc="0" normalizeH="0" baseline="0" noProof="0" dirty="0">
                  <a:ln>
                    <a:noFill/>
                  </a:ln>
                  <a:solidFill>
                    <a:prstClr val="white"/>
                  </a:solidFill>
                  <a:effectLst/>
                  <a:uLnTx/>
                  <a:uFillTx/>
                  <a:latin typeface="Trebuchet MS"/>
                  <a:ea typeface="+mn-ea"/>
                  <a:cs typeface="+mn-cs"/>
                </a:rPr>
                <a:t>minutes </a:t>
              </a:r>
            </a:p>
          </p:txBody>
        </p:sp>
      </p:grpSp>
      <p:sp>
        <p:nvSpPr>
          <p:cNvPr id="8" name="TextBox 7">
            <a:extLst>
              <a:ext uri="{FF2B5EF4-FFF2-40B4-BE49-F238E27FC236}">
                <a16:creationId xmlns:a16="http://schemas.microsoft.com/office/drawing/2014/main" id="{0746998E-46D5-4E03-A8A4-9635D080A1AD}"/>
              </a:ext>
            </a:extLst>
          </p:cNvPr>
          <p:cNvSpPr txBox="1"/>
          <p:nvPr/>
        </p:nvSpPr>
        <p:spPr>
          <a:xfrm>
            <a:off x="172690" y="2328051"/>
            <a:ext cx="485651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The </a:t>
            </a:r>
            <a:r>
              <a:rPr kumimoji="0" lang="en-US" sz="2000" b="1" i="0" u="none" strike="noStrike" kern="1200" cap="none" spc="0" normalizeH="0" baseline="0" noProof="0" dirty="0">
                <a:ln>
                  <a:noFill/>
                </a:ln>
                <a:solidFill>
                  <a:srgbClr val="4F81BD"/>
                </a:solidFill>
                <a:effectLst/>
                <a:uLnTx/>
                <a:uFillTx/>
                <a:latin typeface="Trebuchet MS"/>
                <a:ea typeface="+mn-ea"/>
                <a:cs typeface="+mn-cs"/>
              </a:rPr>
              <a:t>Heaviest Streamers </a:t>
            </a:r>
            <a:r>
              <a:rPr kumimoji="0" lang="en-US" sz="2000" b="0" i="0" u="none" strike="noStrike" kern="1200" cap="none" spc="0" normalizeH="0" baseline="0" noProof="0" dirty="0">
                <a:ln>
                  <a:noFill/>
                </a:ln>
                <a:solidFill>
                  <a:prstClr val="black"/>
                </a:solidFill>
                <a:effectLst/>
                <a:uLnTx/>
                <a:uFillTx/>
                <a:latin typeface="Trebuchet MS"/>
                <a:ea typeface="+mn-ea"/>
                <a:cs typeface="+mn-cs"/>
              </a:rPr>
              <a:t>are watching </a:t>
            </a:r>
            <a:r>
              <a:rPr kumimoji="0" lang="en-US" sz="2000" b="0" i="0" u="sng" strike="noStrike" kern="1200" cap="none" spc="0" normalizeH="0" baseline="0" noProof="0" dirty="0">
                <a:ln>
                  <a:noFill/>
                </a:ln>
                <a:solidFill>
                  <a:prstClr val="black"/>
                </a:solidFill>
                <a:effectLst/>
                <a:uLnTx/>
                <a:uFillTx/>
                <a:latin typeface="Trebuchet MS"/>
                <a:ea typeface="+mn-ea"/>
                <a:cs typeface="+mn-cs"/>
              </a:rPr>
              <a:t>8x</a:t>
            </a:r>
            <a:r>
              <a:rPr kumimoji="0" lang="en-US" sz="2000" b="0" i="0" u="none" strike="noStrike" kern="1200" cap="none" spc="0" normalizeH="0" baseline="0" noProof="0" dirty="0">
                <a:ln>
                  <a:noFill/>
                </a:ln>
                <a:solidFill>
                  <a:prstClr val="black"/>
                </a:solidFill>
                <a:effectLst/>
                <a:uLnTx/>
                <a:uFillTx/>
                <a:latin typeface="Trebuchet MS"/>
                <a:ea typeface="+mn-ea"/>
                <a:cs typeface="+mn-cs"/>
              </a:rPr>
              <a:t> more TV a day than streaming video on a PC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BC8E26C1-7863-4B3E-90B6-B3221818E6CA}"/>
              </a:ext>
            </a:extLst>
          </p:cNvPr>
          <p:cNvSpPr txBox="1"/>
          <p:nvPr/>
        </p:nvSpPr>
        <p:spPr>
          <a:xfrm>
            <a:off x="4019886" y="4515176"/>
            <a:ext cx="4968161"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The</a:t>
            </a:r>
            <a:r>
              <a:rPr kumimoji="0" lang="en-US" sz="2000" b="1" i="0" u="none" strike="noStrike" kern="1200" cap="none" spc="0" normalizeH="0" baseline="0" noProof="0" dirty="0">
                <a:ln>
                  <a:noFill/>
                </a:ln>
                <a:solidFill>
                  <a:srgbClr val="4F81BD"/>
                </a:solidFill>
                <a:effectLst/>
                <a:uLnTx/>
                <a:uFillTx/>
                <a:latin typeface="Trebuchet MS"/>
                <a:ea typeface="+mn-ea"/>
                <a:cs typeface="+mn-cs"/>
              </a:rPr>
              <a:t> Lightest TV Viewers</a:t>
            </a:r>
            <a:r>
              <a:rPr kumimoji="0" lang="en-US" sz="2000" b="0" i="0" u="none" strike="noStrike" kern="1200" cap="none" spc="0" normalizeH="0" baseline="0" noProof="0" dirty="0">
                <a:ln>
                  <a:noFill/>
                </a:ln>
                <a:solidFill>
                  <a:prstClr val="black"/>
                </a:solidFill>
                <a:effectLst/>
                <a:uLnTx/>
                <a:uFillTx/>
                <a:latin typeface="Trebuchet MS"/>
                <a:ea typeface="+mn-ea"/>
                <a:cs typeface="+mn-cs"/>
              </a:rPr>
              <a:t> are watching </a:t>
            </a:r>
            <a:r>
              <a:rPr kumimoji="0" lang="en-US" sz="2000" b="0" i="0" u="sng" strike="noStrike" kern="1200" cap="none" spc="0" normalizeH="0" baseline="0" noProof="0" dirty="0">
                <a:ln>
                  <a:noFill/>
                </a:ln>
                <a:solidFill>
                  <a:prstClr val="black"/>
                </a:solidFill>
                <a:effectLst/>
                <a:uLnTx/>
                <a:uFillTx/>
                <a:latin typeface="Trebuchet MS"/>
                <a:ea typeface="+mn-ea"/>
                <a:cs typeface="+mn-cs"/>
              </a:rPr>
              <a:t>15x</a:t>
            </a:r>
            <a:r>
              <a:rPr kumimoji="0" lang="en-US" sz="2000" b="0" i="0" u="none" strike="noStrike" kern="1200" cap="none" spc="0" normalizeH="0" baseline="0" noProof="0" dirty="0">
                <a:ln>
                  <a:noFill/>
                </a:ln>
                <a:solidFill>
                  <a:prstClr val="black"/>
                </a:solidFill>
                <a:effectLst/>
                <a:uLnTx/>
                <a:uFillTx/>
                <a:latin typeface="Trebuchet MS"/>
                <a:ea typeface="+mn-ea"/>
                <a:cs typeface="+mn-cs"/>
              </a:rPr>
              <a:t> more TV a day than streaming video on a PC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F81BD"/>
              </a:solidFill>
              <a:effectLst/>
              <a:uLnTx/>
              <a:uFillTx/>
              <a:latin typeface="Trebuchet MS"/>
              <a:ea typeface="+mn-ea"/>
              <a:cs typeface="+mn-cs"/>
            </a:endParaRPr>
          </a:p>
        </p:txBody>
      </p:sp>
      <p:grpSp>
        <p:nvGrpSpPr>
          <p:cNvPr id="20" name="Group 19">
            <a:extLst>
              <a:ext uri="{FF2B5EF4-FFF2-40B4-BE49-F238E27FC236}">
                <a16:creationId xmlns:a16="http://schemas.microsoft.com/office/drawing/2014/main" id="{F86793E3-1E46-4590-8571-C6B388064184}"/>
              </a:ext>
            </a:extLst>
          </p:cNvPr>
          <p:cNvGrpSpPr/>
          <p:nvPr/>
        </p:nvGrpSpPr>
        <p:grpSpPr>
          <a:xfrm>
            <a:off x="2164816" y="4355741"/>
            <a:ext cx="1838476" cy="1398379"/>
            <a:chOff x="6840706" y="1561228"/>
            <a:chExt cx="1852000" cy="1142023"/>
          </a:xfrm>
        </p:grpSpPr>
        <p:pic>
          <p:nvPicPr>
            <p:cNvPr id="22" name="Picture 21">
              <a:extLst>
                <a:ext uri="{FF2B5EF4-FFF2-40B4-BE49-F238E27FC236}">
                  <a16:creationId xmlns:a16="http://schemas.microsoft.com/office/drawing/2014/main" id="{D3B68A24-3118-4E3E-8BCD-2790DEBB24D3}"/>
                </a:ext>
              </a:extLst>
            </p:cNvPr>
            <p:cNvPicPr>
              <a:picLocks noChangeAspect="1"/>
            </p:cNvPicPr>
            <p:nvPr/>
          </p:nvPicPr>
          <p:blipFill rotWithShape="1">
            <a:blip r:embed="rId2"/>
            <a:srcRect l="18863" r="18072"/>
            <a:stretch/>
          </p:blipFill>
          <p:spPr>
            <a:xfrm>
              <a:off x="6840706" y="1561228"/>
              <a:ext cx="1852000" cy="1142023"/>
            </a:xfrm>
            <a:prstGeom prst="rect">
              <a:avLst/>
            </a:prstGeom>
          </p:spPr>
        </p:pic>
        <p:sp>
          <p:nvSpPr>
            <p:cNvPr id="23" name="TextBox 22">
              <a:extLst>
                <a:ext uri="{FF2B5EF4-FFF2-40B4-BE49-F238E27FC236}">
                  <a16:creationId xmlns:a16="http://schemas.microsoft.com/office/drawing/2014/main" id="{0563578D-CF3D-4842-BA6B-97C1D63535BC}"/>
                </a:ext>
              </a:extLst>
            </p:cNvPr>
            <p:cNvSpPr txBox="1"/>
            <p:nvPr/>
          </p:nvSpPr>
          <p:spPr>
            <a:xfrm>
              <a:off x="7121435" y="1784743"/>
              <a:ext cx="1290544" cy="47757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Trebuchet MS"/>
                  <a:ea typeface="+mn-ea"/>
                  <a:cs typeface="+mn-cs"/>
                </a:rPr>
                <a:t>77</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minutes </a:t>
              </a:r>
            </a:p>
          </p:txBody>
        </p:sp>
      </p:grpSp>
      <p:grpSp>
        <p:nvGrpSpPr>
          <p:cNvPr id="28" name="Group 27">
            <a:extLst>
              <a:ext uri="{FF2B5EF4-FFF2-40B4-BE49-F238E27FC236}">
                <a16:creationId xmlns:a16="http://schemas.microsoft.com/office/drawing/2014/main" id="{9C52CE92-B13B-44AA-9D9F-AF657968FEF7}"/>
              </a:ext>
            </a:extLst>
          </p:cNvPr>
          <p:cNvGrpSpPr/>
          <p:nvPr/>
        </p:nvGrpSpPr>
        <p:grpSpPr>
          <a:xfrm>
            <a:off x="356018" y="4335283"/>
            <a:ext cx="1855070" cy="1413383"/>
            <a:chOff x="6381003" y="3172909"/>
            <a:chExt cx="1855070" cy="1413383"/>
          </a:xfrm>
        </p:grpSpPr>
        <p:pic>
          <p:nvPicPr>
            <p:cNvPr id="29" name="Picture 28">
              <a:extLst>
                <a:ext uri="{FF2B5EF4-FFF2-40B4-BE49-F238E27FC236}">
                  <a16:creationId xmlns:a16="http://schemas.microsoft.com/office/drawing/2014/main" id="{3BF50F71-3427-4DED-A11F-17BA0B33BD99}"/>
                </a:ext>
              </a:extLst>
            </p:cNvPr>
            <p:cNvPicPr>
              <a:picLocks noChangeAspect="1"/>
            </p:cNvPicPr>
            <p:nvPr/>
          </p:nvPicPr>
          <p:blipFill rotWithShape="1">
            <a:blip r:embed="rId3"/>
            <a:srcRect l="10730"/>
            <a:stretch/>
          </p:blipFill>
          <p:spPr>
            <a:xfrm>
              <a:off x="6381003" y="3172909"/>
              <a:ext cx="1855070" cy="1413383"/>
            </a:xfrm>
            <a:prstGeom prst="rect">
              <a:avLst/>
            </a:prstGeom>
          </p:spPr>
        </p:pic>
        <p:sp>
          <p:nvSpPr>
            <p:cNvPr id="30" name="TextBox 29">
              <a:extLst>
                <a:ext uri="{FF2B5EF4-FFF2-40B4-BE49-F238E27FC236}">
                  <a16:creationId xmlns:a16="http://schemas.microsoft.com/office/drawing/2014/main" id="{1F7B4529-BF4D-4DC7-9F3B-A21DC45A917E}"/>
                </a:ext>
              </a:extLst>
            </p:cNvPr>
            <p:cNvSpPr txBox="1"/>
            <p:nvPr/>
          </p:nvSpPr>
          <p:spPr>
            <a:xfrm>
              <a:off x="6513791" y="3330978"/>
              <a:ext cx="145374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PC: Streaming: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Trebuchet MS"/>
                  <a:ea typeface="+mn-ea"/>
                  <a:cs typeface="+mn-cs"/>
                </a:rPr>
                <a:t>5</a:t>
              </a:r>
              <a:r>
                <a:rPr kumimoji="0" lang="en-US" sz="1600" b="1" i="0" u="none" strike="noStrike" kern="1200" cap="none" spc="0" normalizeH="0" baseline="0" noProof="0" dirty="0">
                  <a:ln>
                    <a:noFill/>
                  </a:ln>
                  <a:solidFill>
                    <a:prstClr val="white"/>
                  </a:solidFill>
                  <a:effectLst/>
                  <a:uLnTx/>
                  <a:uFillTx/>
                  <a:latin typeface="Trebuchet MS"/>
                  <a:ea typeface="+mn-ea"/>
                  <a:cs typeface="+mn-cs"/>
                </a:rPr>
                <a:t> </a:t>
              </a:r>
              <a:r>
                <a:rPr kumimoji="0" lang="en-US" sz="1600" b="0" i="0" u="none" strike="noStrike" kern="1200" cap="none" spc="0" normalizeH="0" baseline="0" noProof="0" dirty="0">
                  <a:ln>
                    <a:noFill/>
                  </a:ln>
                  <a:solidFill>
                    <a:prstClr val="white"/>
                  </a:solidFill>
                  <a:effectLst/>
                  <a:uLnTx/>
                  <a:uFillTx/>
                  <a:latin typeface="Trebuchet MS"/>
                  <a:ea typeface="+mn-ea"/>
                  <a:cs typeface="+mn-cs"/>
                </a:rPr>
                <a:t>minutes </a:t>
              </a:r>
            </a:p>
          </p:txBody>
        </p:sp>
      </p:grpSp>
      <p:sp>
        <p:nvSpPr>
          <p:cNvPr id="2" name="Slide Number Placeholder 1">
            <a:extLst>
              <a:ext uri="{FF2B5EF4-FFF2-40B4-BE49-F238E27FC236}">
                <a16:creationId xmlns:a16="http://schemas.microsoft.com/office/drawing/2014/main" id="{2E92064D-1903-46ED-A70A-1D24347C4CFC}"/>
              </a:ext>
            </a:extLst>
          </p:cNvPr>
          <p:cNvSpPr>
            <a:spLocks noGrp="1"/>
          </p:cNvSpPr>
          <p:nvPr>
            <p:ph type="sldNum" sz="quarter" idx="12"/>
          </p:nvPr>
        </p:nvSpPr>
        <p:spPr>
          <a:xfrm>
            <a:off x="8768641" y="6583676"/>
            <a:ext cx="20574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A62515F-A571-4526-9A1A-96E514A63B3F}" type="slidenum">
              <a:rPr kumimoji="0" lang="en-US" sz="12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835168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486" y="243202"/>
            <a:ext cx="8805334" cy="1283951"/>
          </a:xfrm>
          <a:prstGeom prst="rect">
            <a:avLst/>
          </a:prstGeom>
        </p:spPr>
        <p:txBody>
          <a:bodyPr/>
          <a:lstStyle/>
          <a:p>
            <a:pPr algn="ctr"/>
            <a:r>
              <a:rPr lang="en-US" dirty="0">
                <a:latin typeface="Trebuchet MS" panose="020B0603020202020204" pitchFamily="34" charset="0"/>
              </a:rPr>
              <a:t>Why? Because TV is in the Business of Creating Iconic Hits</a:t>
            </a:r>
            <a:br>
              <a:rPr lang="en-US" sz="2300" dirty="0"/>
            </a:br>
            <a:endParaRPr lang="en-US" sz="2300" dirty="0"/>
          </a:p>
        </p:txBody>
      </p:sp>
      <p:grpSp>
        <p:nvGrpSpPr>
          <p:cNvPr id="16" name="Group 15"/>
          <p:cNvGrpSpPr/>
          <p:nvPr/>
        </p:nvGrpSpPr>
        <p:grpSpPr>
          <a:xfrm>
            <a:off x="6112468" y="1134779"/>
            <a:ext cx="2759612" cy="2450789"/>
            <a:chOff x="6009595" y="1600145"/>
            <a:chExt cx="2759612" cy="2114187"/>
          </a:xfrm>
        </p:grpSpPr>
        <p:sp>
          <p:nvSpPr>
            <p:cNvPr id="22" name="Rectangle 21"/>
            <p:cNvSpPr/>
            <p:nvPr/>
          </p:nvSpPr>
          <p:spPr>
            <a:xfrm>
              <a:off x="6012145" y="1969477"/>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p:cNvSpPr txBox="1"/>
            <p:nvPr/>
          </p:nvSpPr>
          <p:spPr>
            <a:xfrm>
              <a:off x="6009595" y="1600145"/>
              <a:ext cx="275961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Drama</a:t>
              </a:r>
            </a:p>
          </p:txBody>
        </p:sp>
      </p:grpSp>
      <p:grpSp>
        <p:nvGrpSpPr>
          <p:cNvPr id="20" name="Group 19"/>
          <p:cNvGrpSpPr/>
          <p:nvPr/>
        </p:nvGrpSpPr>
        <p:grpSpPr>
          <a:xfrm>
            <a:off x="256825" y="1134779"/>
            <a:ext cx="2759612" cy="2450789"/>
            <a:chOff x="267191" y="1335321"/>
            <a:chExt cx="2759612" cy="2114187"/>
          </a:xfrm>
        </p:grpSpPr>
        <p:grpSp>
          <p:nvGrpSpPr>
            <p:cNvPr id="34" name="Group 33"/>
            <p:cNvGrpSpPr/>
            <p:nvPr/>
          </p:nvGrpSpPr>
          <p:grpSpPr>
            <a:xfrm>
              <a:off x="267191" y="1335321"/>
              <a:ext cx="2759612" cy="2114187"/>
              <a:chOff x="6009595" y="1600145"/>
              <a:chExt cx="2759612" cy="2114187"/>
            </a:xfrm>
          </p:grpSpPr>
          <p:sp>
            <p:nvSpPr>
              <p:cNvPr id="35" name="Rectangle 34"/>
              <p:cNvSpPr/>
              <p:nvPr/>
            </p:nvSpPr>
            <p:spPr>
              <a:xfrm>
                <a:off x="6012145" y="1969477"/>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6" name="TextBox 35"/>
              <p:cNvSpPr txBox="1"/>
              <p:nvPr/>
            </p:nvSpPr>
            <p:spPr>
              <a:xfrm>
                <a:off x="6009595" y="1600145"/>
                <a:ext cx="275961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Sports</a:t>
                </a:r>
              </a:p>
            </p:txBody>
          </p:sp>
        </p:grpSp>
        <p:grpSp>
          <p:nvGrpSpPr>
            <p:cNvPr id="14" name="Group 13"/>
            <p:cNvGrpSpPr/>
            <p:nvPr/>
          </p:nvGrpSpPr>
          <p:grpSpPr>
            <a:xfrm>
              <a:off x="564662" y="1845546"/>
              <a:ext cx="2165920" cy="1507164"/>
              <a:chOff x="570667" y="2121312"/>
              <a:chExt cx="2165920" cy="1507164"/>
            </a:xfrm>
          </p:grpSpPr>
          <p:pic>
            <p:nvPicPr>
              <p:cNvPr id="1028" name="Picture 4" descr="Image result for summer olympics 2016"/>
              <p:cNvPicPr>
                <a:picLocks noChangeAspect="1" noChangeArrowheads="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4329" y="2150560"/>
                <a:ext cx="1103622" cy="5821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Image result for fox nfl sunday"/>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522731" y="3033909"/>
                <a:ext cx="1213856" cy="539070"/>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70667" y="2121312"/>
                <a:ext cx="854209" cy="640657"/>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lb all star game"/>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93669" y="2804245"/>
                <a:ext cx="808204" cy="8242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3226396" y="3799554"/>
            <a:ext cx="2757062" cy="2457824"/>
            <a:chOff x="4842445" y="3706443"/>
            <a:chExt cx="2757062" cy="2120256"/>
          </a:xfrm>
        </p:grpSpPr>
        <p:sp>
          <p:nvSpPr>
            <p:cNvPr id="9" name="TextBox 8"/>
            <p:cNvSpPr txBox="1"/>
            <p:nvPr/>
          </p:nvSpPr>
          <p:spPr>
            <a:xfrm>
              <a:off x="4842445" y="3706443"/>
              <a:ext cx="275706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Comedy </a:t>
              </a:r>
            </a:p>
          </p:txBody>
        </p:sp>
        <p:sp>
          <p:nvSpPr>
            <p:cNvPr id="29" name="Rectangle 28"/>
            <p:cNvSpPr/>
            <p:nvPr/>
          </p:nvSpPr>
          <p:spPr>
            <a:xfrm>
              <a:off x="4842445" y="4081844"/>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23" name="Group 22"/>
          <p:cNvGrpSpPr/>
          <p:nvPr/>
        </p:nvGrpSpPr>
        <p:grpSpPr>
          <a:xfrm>
            <a:off x="3243610" y="1149599"/>
            <a:ext cx="2759612" cy="2449367"/>
            <a:chOff x="3181935" y="1335934"/>
            <a:chExt cx="2759612" cy="2112960"/>
          </a:xfrm>
        </p:grpSpPr>
        <p:grpSp>
          <p:nvGrpSpPr>
            <p:cNvPr id="15" name="Group 14"/>
            <p:cNvGrpSpPr/>
            <p:nvPr/>
          </p:nvGrpSpPr>
          <p:grpSpPr>
            <a:xfrm>
              <a:off x="3181935" y="1335934"/>
              <a:ext cx="2759612" cy="2112960"/>
              <a:chOff x="3096126" y="1601373"/>
              <a:chExt cx="2759612" cy="2112960"/>
            </a:xfrm>
          </p:grpSpPr>
          <p:sp>
            <p:nvSpPr>
              <p:cNvPr id="21" name="Rectangle 20"/>
              <p:cNvSpPr/>
              <p:nvPr/>
            </p:nvSpPr>
            <p:spPr>
              <a:xfrm>
                <a:off x="3096126" y="1969478"/>
                <a:ext cx="275961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TextBox 5"/>
              <p:cNvSpPr txBox="1"/>
              <p:nvPr/>
            </p:nvSpPr>
            <p:spPr>
              <a:xfrm>
                <a:off x="3096126" y="1601373"/>
                <a:ext cx="275961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Awards &amp; Specials</a:t>
                </a:r>
              </a:p>
            </p:txBody>
          </p:sp>
          <p:pic>
            <p:nvPicPr>
              <p:cNvPr id="1040" name="Picture 16" descr="Image result for 2016 emmy awards logo"/>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187716" y="2051283"/>
                <a:ext cx="949703" cy="733212"/>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046" name="Picture 22" descr="Image result for cbs jonbenet ramsey"/>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253926" y="2644994"/>
              <a:ext cx="969302" cy="736487"/>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278985" y="3799554"/>
            <a:ext cx="2757062" cy="2444733"/>
            <a:chOff x="1431587" y="3703789"/>
            <a:chExt cx="2757062" cy="2097671"/>
          </a:xfrm>
        </p:grpSpPr>
        <p:grpSp>
          <p:nvGrpSpPr>
            <p:cNvPr id="18" name="Group 17"/>
            <p:cNvGrpSpPr/>
            <p:nvPr/>
          </p:nvGrpSpPr>
          <p:grpSpPr>
            <a:xfrm>
              <a:off x="1431587" y="3703789"/>
              <a:ext cx="2757062" cy="2097671"/>
              <a:chOff x="1155821" y="3776359"/>
              <a:chExt cx="2757062" cy="2097671"/>
            </a:xfrm>
          </p:grpSpPr>
          <p:sp>
            <p:nvSpPr>
              <p:cNvPr id="8" name="TextBox 7"/>
              <p:cNvSpPr txBox="1"/>
              <p:nvPr/>
            </p:nvSpPr>
            <p:spPr>
              <a:xfrm>
                <a:off x="1155821" y="3776359"/>
                <a:ext cx="275706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Reality </a:t>
                </a:r>
              </a:p>
            </p:txBody>
          </p:sp>
          <p:sp>
            <p:nvSpPr>
              <p:cNvPr id="24" name="Rectangle 23"/>
              <p:cNvSpPr/>
              <p:nvPr/>
            </p:nvSpPr>
            <p:spPr>
              <a:xfrm>
                <a:off x="1155821" y="4129175"/>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1042" name="Picture 18" descr="Image result for dancing with the stars"/>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869960" y="4814229"/>
              <a:ext cx="1205787" cy="5217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lated image"/>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571851" y="4141317"/>
              <a:ext cx="1056139" cy="454927"/>
            </a:xfrm>
            <a:prstGeom prst="roundRect">
              <a:avLst/>
            </a:prstGeom>
            <a:noFill/>
            <a:extLst>
              <a:ext uri="{909E8E84-426E-40DD-AFC4-6F175D3DCCD1}">
                <a14:hiddenFill xmlns:a14="http://schemas.microsoft.com/office/drawing/2010/main">
                  <a:solidFill>
                    <a:srgbClr val="FFFFFF"/>
                  </a:solidFill>
                </a14:hiddenFill>
              </a:ext>
            </a:extLst>
          </p:spPr>
        </p:pic>
        <p:pic>
          <p:nvPicPr>
            <p:cNvPr id="1052" name="Picture 28" descr="https://heavyeditorial.files.wordpress.com/2016/06/bachelorette-time-channel.jpg?quality=65&amp;strip=all&amp;w=780&amp;strip=all"/>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852920" y="4161388"/>
              <a:ext cx="1193601" cy="559845"/>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054" name="Picture 30" descr="Image result for macys fireworks 2016"/>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218940" y="2718644"/>
            <a:ext cx="677586" cy="763262"/>
          </a:xfrm>
          <a:prstGeom prst="roundRect">
            <a:avLst/>
          </a:prstGeom>
          <a:noFill/>
          <a:extLst>
            <a:ext uri="{909E8E84-426E-40DD-AFC4-6F175D3DCCD1}">
              <a14:hiddenFill xmlns:a14="http://schemas.microsoft.com/office/drawing/2010/main">
                <a:solidFill>
                  <a:srgbClr val="FFFFFF"/>
                </a:solidFill>
              </a14:hiddenFill>
            </a:ext>
          </a:extLst>
        </p:spPr>
      </p:pic>
      <p:grpSp>
        <p:nvGrpSpPr>
          <p:cNvPr id="54" name="Group 53"/>
          <p:cNvGrpSpPr/>
          <p:nvPr/>
        </p:nvGrpSpPr>
        <p:grpSpPr>
          <a:xfrm>
            <a:off x="6112468" y="3712849"/>
            <a:ext cx="2757062" cy="2449412"/>
            <a:chOff x="4842445" y="3720957"/>
            <a:chExt cx="2757062" cy="2105742"/>
          </a:xfrm>
        </p:grpSpPr>
        <p:sp>
          <p:nvSpPr>
            <p:cNvPr id="55" name="TextBox 54"/>
            <p:cNvSpPr txBox="1"/>
            <p:nvPr/>
          </p:nvSpPr>
          <p:spPr>
            <a:xfrm>
              <a:off x="4842445" y="3720957"/>
              <a:ext cx="275706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News</a:t>
              </a:r>
            </a:p>
          </p:txBody>
        </p:sp>
        <p:sp>
          <p:nvSpPr>
            <p:cNvPr id="56" name="Rectangle 55"/>
            <p:cNvSpPr/>
            <p:nvPr/>
          </p:nvSpPr>
          <p:spPr>
            <a:xfrm>
              <a:off x="4842445" y="4081844"/>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1056" name="Picture 32" descr="Image result for cma music festival 201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3449" y="1659047"/>
            <a:ext cx="1176792" cy="868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2" name="Picture 38" descr="Image result for 60 minutes"/>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6228046" y="4312583"/>
            <a:ext cx="1184442" cy="592221"/>
          </a:xfrm>
          <a:prstGeom prst="round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nbc nightly news"/>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6250372" y="5185017"/>
            <a:ext cx="896945" cy="896945"/>
          </a:xfrm>
          <a:prstGeom prst="round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abc world news tonight"/>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058495" y="5169360"/>
            <a:ext cx="1828092" cy="51415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life in pieces"/>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719894" y="4332863"/>
            <a:ext cx="1176632" cy="661458"/>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64F17E-C092-417A-B708-53A497882C54}"/>
              </a:ext>
            </a:extLst>
          </p:cNvPr>
          <p:cNvPicPr>
            <a:picLocks noChangeAspect="1"/>
          </p:cNvPicPr>
          <p:nvPr/>
        </p:nvPicPr>
        <p:blipFill>
          <a:blip r:embed="rId17"/>
          <a:stretch>
            <a:fillRect/>
          </a:stretch>
        </p:blipFill>
        <p:spPr>
          <a:xfrm>
            <a:off x="6285878" y="2307994"/>
            <a:ext cx="1152144" cy="645201"/>
          </a:xfrm>
          <a:prstGeom prst="roundRect">
            <a:avLst/>
          </a:prstGeom>
        </p:spPr>
      </p:pic>
      <p:pic>
        <p:nvPicPr>
          <p:cNvPr id="10" name="Picture 9">
            <a:extLst>
              <a:ext uri="{FF2B5EF4-FFF2-40B4-BE49-F238E27FC236}">
                <a16:creationId xmlns:a16="http://schemas.microsoft.com/office/drawing/2014/main" id="{B1A04BC7-DAAD-4FA9-926E-6EEB6E1FBA5B}"/>
              </a:ext>
            </a:extLst>
          </p:cNvPr>
          <p:cNvPicPr>
            <a:picLocks noChangeAspect="1"/>
          </p:cNvPicPr>
          <p:nvPr/>
        </p:nvPicPr>
        <p:blipFill>
          <a:blip r:embed="rId18"/>
          <a:stretch>
            <a:fillRect/>
          </a:stretch>
        </p:blipFill>
        <p:spPr>
          <a:xfrm>
            <a:off x="7509416" y="2295064"/>
            <a:ext cx="1152144" cy="639956"/>
          </a:xfrm>
          <a:prstGeom prst="roundRect">
            <a:avLst/>
          </a:prstGeom>
        </p:spPr>
      </p:pic>
      <p:pic>
        <p:nvPicPr>
          <p:cNvPr id="11" name="Picture 10">
            <a:extLst>
              <a:ext uri="{FF2B5EF4-FFF2-40B4-BE49-F238E27FC236}">
                <a16:creationId xmlns:a16="http://schemas.microsoft.com/office/drawing/2014/main" id="{CA463CFD-5046-4C97-B22E-FD17DA5A76DE}"/>
              </a:ext>
            </a:extLst>
          </p:cNvPr>
          <p:cNvPicPr>
            <a:picLocks noChangeAspect="1"/>
          </p:cNvPicPr>
          <p:nvPr/>
        </p:nvPicPr>
        <p:blipFill>
          <a:blip r:embed="rId19"/>
          <a:stretch>
            <a:fillRect/>
          </a:stretch>
        </p:blipFill>
        <p:spPr>
          <a:xfrm>
            <a:off x="3380668" y="4406351"/>
            <a:ext cx="1171210" cy="563916"/>
          </a:xfrm>
          <a:prstGeom prst="rect">
            <a:avLst/>
          </a:prstGeom>
        </p:spPr>
      </p:pic>
      <p:pic>
        <p:nvPicPr>
          <p:cNvPr id="12" name="Picture 11">
            <a:extLst>
              <a:ext uri="{FF2B5EF4-FFF2-40B4-BE49-F238E27FC236}">
                <a16:creationId xmlns:a16="http://schemas.microsoft.com/office/drawing/2014/main" id="{E8DF6A4B-03F2-48CA-9C04-11F9EF83FAA3}"/>
              </a:ext>
            </a:extLst>
          </p:cNvPr>
          <p:cNvPicPr>
            <a:picLocks noChangeAspect="1"/>
          </p:cNvPicPr>
          <p:nvPr/>
        </p:nvPicPr>
        <p:blipFill>
          <a:blip r:embed="rId20"/>
          <a:stretch>
            <a:fillRect/>
          </a:stretch>
        </p:blipFill>
        <p:spPr>
          <a:xfrm>
            <a:off x="3332665" y="5072803"/>
            <a:ext cx="1242814" cy="649888"/>
          </a:xfrm>
          <a:prstGeom prst="roundRect">
            <a:avLst/>
          </a:prstGeom>
        </p:spPr>
      </p:pic>
      <p:pic>
        <p:nvPicPr>
          <p:cNvPr id="26" name="Picture 25">
            <a:extLst>
              <a:ext uri="{FF2B5EF4-FFF2-40B4-BE49-F238E27FC236}">
                <a16:creationId xmlns:a16="http://schemas.microsoft.com/office/drawing/2014/main" id="{B8FE5C6E-3D89-42F0-9FBE-5D7F7F972CFA}"/>
              </a:ext>
            </a:extLst>
          </p:cNvPr>
          <p:cNvPicPr>
            <a:picLocks noChangeAspect="1"/>
          </p:cNvPicPr>
          <p:nvPr/>
        </p:nvPicPr>
        <p:blipFill rotWithShape="1">
          <a:blip r:embed="rId21"/>
          <a:srcRect l="19575" r="17460"/>
          <a:stretch/>
        </p:blipFill>
        <p:spPr>
          <a:xfrm>
            <a:off x="5219862" y="1627844"/>
            <a:ext cx="639243" cy="1015240"/>
          </a:xfrm>
          <a:prstGeom prst="roundRect">
            <a:avLst/>
          </a:prstGeom>
        </p:spPr>
      </p:pic>
      <p:pic>
        <p:nvPicPr>
          <p:cNvPr id="3" name="Picture 2">
            <a:extLst>
              <a:ext uri="{FF2B5EF4-FFF2-40B4-BE49-F238E27FC236}">
                <a16:creationId xmlns:a16="http://schemas.microsoft.com/office/drawing/2014/main" id="{5BAB385B-CC3A-4FF0-9E8E-C7FEDFA0EA00}"/>
              </a:ext>
            </a:extLst>
          </p:cNvPr>
          <p:cNvPicPr>
            <a:picLocks noChangeAspect="1"/>
          </p:cNvPicPr>
          <p:nvPr/>
        </p:nvPicPr>
        <p:blipFill rotWithShape="1">
          <a:blip r:embed="rId22"/>
          <a:srcRect b="24745"/>
          <a:stretch/>
        </p:blipFill>
        <p:spPr>
          <a:xfrm>
            <a:off x="7228069" y="5599266"/>
            <a:ext cx="708360" cy="459144"/>
          </a:xfrm>
          <a:prstGeom prst="rect">
            <a:avLst/>
          </a:prstGeom>
        </p:spPr>
      </p:pic>
      <p:pic>
        <p:nvPicPr>
          <p:cNvPr id="4" name="Picture 3">
            <a:extLst>
              <a:ext uri="{FF2B5EF4-FFF2-40B4-BE49-F238E27FC236}">
                <a16:creationId xmlns:a16="http://schemas.microsoft.com/office/drawing/2014/main" id="{DBED1EA9-A61C-4D56-B73D-6993EC18A312}"/>
              </a:ext>
            </a:extLst>
          </p:cNvPr>
          <p:cNvPicPr>
            <a:picLocks noChangeAspect="1"/>
          </p:cNvPicPr>
          <p:nvPr/>
        </p:nvPicPr>
        <p:blipFill rotWithShape="1">
          <a:blip r:embed="rId23"/>
          <a:srcRect b="44633"/>
          <a:stretch/>
        </p:blipFill>
        <p:spPr>
          <a:xfrm>
            <a:off x="7915388" y="5523245"/>
            <a:ext cx="934837" cy="517589"/>
          </a:xfrm>
          <a:prstGeom prst="rect">
            <a:avLst/>
          </a:prstGeom>
        </p:spPr>
      </p:pic>
      <p:pic>
        <p:nvPicPr>
          <p:cNvPr id="61" name="Picture 4" descr="Image result for food network star logo">
            <a:extLst>
              <a:ext uri="{FF2B5EF4-FFF2-40B4-BE49-F238E27FC236}">
                <a16:creationId xmlns:a16="http://schemas.microsoft.com/office/drawing/2014/main" id="{9AB8E73E-551F-4AD5-8547-BF66CF40467E}"/>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375424" y="5589047"/>
            <a:ext cx="1087519" cy="611728"/>
          </a:xfrm>
          <a:prstGeom prst="roundRect">
            <a:avLst/>
          </a:prstGeom>
          <a:noFill/>
          <a:extLst>
            <a:ext uri="{909E8E84-426E-40DD-AFC4-6F175D3DCCD1}">
              <a14:hiddenFill xmlns:a14="http://schemas.microsoft.com/office/drawing/2010/main">
                <a:solidFill>
                  <a:srgbClr val="FFFFFF"/>
                </a:solidFill>
              </a14:hiddenFill>
            </a:ext>
          </a:extLst>
        </p:spPr>
      </p:pic>
      <p:pic>
        <p:nvPicPr>
          <p:cNvPr id="63" name="Picture 8" descr="Image result for real housewives of atlanta logo">
            <a:extLst>
              <a:ext uri="{FF2B5EF4-FFF2-40B4-BE49-F238E27FC236}">
                <a16:creationId xmlns:a16="http://schemas.microsoft.com/office/drawing/2014/main" id="{7AC05B57-1FA7-475E-A80E-B917ECE84CEB}"/>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421607" y="4944137"/>
            <a:ext cx="995155" cy="621972"/>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Image result for angie tribeca logo">
            <a:extLst>
              <a:ext uri="{FF2B5EF4-FFF2-40B4-BE49-F238E27FC236}">
                <a16:creationId xmlns:a16="http://schemas.microsoft.com/office/drawing/2014/main" id="{B7B7C4D9-30AA-417E-B65B-A93B6E9F8526}"/>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4683214" y="5071671"/>
            <a:ext cx="1214053" cy="632278"/>
          </a:xfrm>
          <a:prstGeom prst="roundRect">
            <a:avLst/>
          </a:prstGeom>
          <a:noFill/>
          <a:extLst>
            <a:ext uri="{909E8E84-426E-40DD-AFC4-6F175D3DCCD1}">
              <a14:hiddenFill xmlns:a14="http://schemas.microsoft.com/office/drawing/2010/main">
                <a:solidFill>
                  <a:srgbClr val="FFFFFF"/>
                </a:solidFill>
              </a14:hiddenFill>
            </a:ext>
          </a:extLst>
        </p:spPr>
      </p:pic>
      <p:pic>
        <p:nvPicPr>
          <p:cNvPr id="65" name="Picture 12" descr="Image result for cnn logo">
            <a:extLst>
              <a:ext uri="{FF2B5EF4-FFF2-40B4-BE49-F238E27FC236}">
                <a16:creationId xmlns:a16="http://schemas.microsoft.com/office/drawing/2014/main" id="{DF19F000-D429-4D19-8615-0A7AEC6CE451}"/>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7946317" y="4261804"/>
            <a:ext cx="753978" cy="753978"/>
          </a:xfrm>
          <a:prstGeom prst="roundRect">
            <a:avLst/>
          </a:prstGeom>
          <a:noFill/>
          <a:extLst>
            <a:ext uri="{909E8E84-426E-40DD-AFC4-6F175D3DCCD1}">
              <a14:hiddenFill xmlns:a14="http://schemas.microsoft.com/office/drawing/2010/main">
                <a:solidFill>
                  <a:srgbClr val="FFFFFF"/>
                </a:solidFill>
              </a14:hiddenFill>
            </a:ext>
          </a:extLst>
        </p:spPr>
      </p:pic>
      <p:pic>
        <p:nvPicPr>
          <p:cNvPr id="66" name="Picture 14" descr="Related image">
            <a:extLst>
              <a:ext uri="{FF2B5EF4-FFF2-40B4-BE49-F238E27FC236}">
                <a16:creationId xmlns:a16="http://schemas.microsoft.com/office/drawing/2014/main" id="{7B40E5DF-04A1-4EE9-9D89-B78E7E5E219F}"/>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6270330" y="1617131"/>
            <a:ext cx="1152144" cy="609516"/>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16" descr="Image result for orphan black logo">
            <a:extLst>
              <a:ext uri="{FF2B5EF4-FFF2-40B4-BE49-F238E27FC236}">
                <a16:creationId xmlns:a16="http://schemas.microsoft.com/office/drawing/2014/main" id="{029B4930-79A6-4D7F-825F-5E1F1182B900}"/>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7548151" y="1643549"/>
            <a:ext cx="1152144" cy="571811"/>
          </a:xfrm>
          <a:prstGeom prst="roundRect">
            <a:avLst/>
          </a:prstGeom>
          <a:noFill/>
          <a:extLst>
            <a:ext uri="{909E8E84-426E-40DD-AFC4-6F175D3DCCD1}">
              <a14:hiddenFill xmlns:a14="http://schemas.microsoft.com/office/drawing/2010/main">
                <a:solidFill>
                  <a:srgbClr val="FFFFFF"/>
                </a:solidFill>
              </a14:hiddenFill>
            </a:ext>
          </a:extLst>
        </p:spPr>
      </p:pic>
      <p:pic>
        <p:nvPicPr>
          <p:cNvPr id="68" name="Picture 18" descr="Image result for walking dead logo">
            <a:extLst>
              <a:ext uri="{FF2B5EF4-FFF2-40B4-BE49-F238E27FC236}">
                <a16:creationId xmlns:a16="http://schemas.microsoft.com/office/drawing/2014/main" id="{E24FC994-79F4-4D55-A892-E748772F27E5}"/>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6739843" y="2990559"/>
            <a:ext cx="1539145" cy="562957"/>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DF42C78-47A1-429A-9B38-0D08A0FAFEDE}"/>
              </a:ext>
            </a:extLst>
          </p:cNvPr>
          <p:cNvPicPr>
            <a:picLocks noChangeAspect="1"/>
          </p:cNvPicPr>
          <p:nvPr/>
        </p:nvPicPr>
        <p:blipFill>
          <a:blip r:embed="rId31"/>
          <a:stretch>
            <a:fillRect/>
          </a:stretch>
        </p:blipFill>
        <p:spPr>
          <a:xfrm>
            <a:off x="1647201" y="5803895"/>
            <a:ext cx="1214850" cy="350350"/>
          </a:xfrm>
          <a:prstGeom prst="roundRect">
            <a:avLst/>
          </a:prstGeom>
        </p:spPr>
      </p:pic>
      <p:pic>
        <p:nvPicPr>
          <p:cNvPr id="31" name="Picture 30">
            <a:extLst>
              <a:ext uri="{FF2B5EF4-FFF2-40B4-BE49-F238E27FC236}">
                <a16:creationId xmlns:a16="http://schemas.microsoft.com/office/drawing/2014/main" id="{8CFD64BA-EAF2-4E1D-B721-74F2D5DE0325}"/>
              </a:ext>
            </a:extLst>
          </p:cNvPr>
          <p:cNvPicPr>
            <a:picLocks noChangeAspect="1"/>
          </p:cNvPicPr>
          <p:nvPr/>
        </p:nvPicPr>
        <p:blipFill>
          <a:blip r:embed="rId32"/>
          <a:stretch>
            <a:fillRect/>
          </a:stretch>
        </p:blipFill>
        <p:spPr>
          <a:xfrm>
            <a:off x="4323349" y="2711002"/>
            <a:ext cx="783795" cy="761142"/>
          </a:xfrm>
          <a:prstGeom prst="roundRect">
            <a:avLst/>
          </a:prstGeom>
        </p:spPr>
      </p:pic>
      <p:pic>
        <p:nvPicPr>
          <p:cNvPr id="32" name="Picture 31">
            <a:extLst>
              <a:ext uri="{FF2B5EF4-FFF2-40B4-BE49-F238E27FC236}">
                <a16:creationId xmlns:a16="http://schemas.microsoft.com/office/drawing/2014/main" id="{CAA6106E-C5B1-488A-BE7F-50B5C7EFD276}"/>
              </a:ext>
            </a:extLst>
          </p:cNvPr>
          <p:cNvPicPr>
            <a:picLocks noChangeAspect="1"/>
          </p:cNvPicPr>
          <p:nvPr/>
        </p:nvPicPr>
        <p:blipFill rotWithShape="1">
          <a:blip r:embed="rId33"/>
          <a:srcRect b="20852"/>
          <a:stretch/>
        </p:blipFill>
        <p:spPr>
          <a:xfrm>
            <a:off x="3810051" y="5799862"/>
            <a:ext cx="1770507" cy="336498"/>
          </a:xfrm>
          <a:prstGeom prst="rect">
            <a:avLst/>
          </a:prstGeom>
        </p:spPr>
      </p:pic>
      <p:sp>
        <p:nvSpPr>
          <p:cNvPr id="57" name="Slide Number Placeholder 6">
            <a:extLst>
              <a:ext uri="{FF2B5EF4-FFF2-40B4-BE49-F238E27FC236}">
                <a16:creationId xmlns:a16="http://schemas.microsoft.com/office/drawing/2014/main" id="{2025F00A-6153-454B-84F0-BFDE05DE6FB3}"/>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26</a:t>
            </a:r>
          </a:p>
        </p:txBody>
      </p:sp>
    </p:spTree>
    <p:extLst>
      <p:ext uri="{BB962C8B-B14F-4D97-AF65-F5344CB8AC3E}">
        <p14:creationId xmlns:p14="http://schemas.microsoft.com/office/powerpoint/2010/main" val="232000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7B77F6C-6C44-433E-89D4-71C865316160}"/>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22</a:t>
            </a:fld>
            <a:endParaRPr lang="en-US" sz="1400" dirty="0">
              <a:solidFill>
                <a:prstClr val="black"/>
              </a:solidFill>
            </a:endParaRPr>
          </a:p>
        </p:txBody>
      </p:sp>
      <p:sp>
        <p:nvSpPr>
          <p:cNvPr id="12" name="Rectangle 28" descr="70%">
            <a:extLst>
              <a:ext uri="{FF2B5EF4-FFF2-40B4-BE49-F238E27FC236}">
                <a16:creationId xmlns:a16="http://schemas.microsoft.com/office/drawing/2014/main" id="{682FAFB1-0C4A-4A5A-A5AA-31A6124E37F1}"/>
              </a:ext>
            </a:extLst>
          </p:cNvPr>
          <p:cNvSpPr>
            <a:spLocks noChangeArrowheads="1"/>
          </p:cNvSpPr>
          <p:nvPr/>
        </p:nvSpPr>
        <p:spPr bwMode="auto">
          <a:xfrm>
            <a:off x="857250" y="2124077"/>
            <a:ext cx="78295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a:spcBef>
                <a:spcPct val="0"/>
              </a:spcBef>
              <a:buFont typeface="Arial" panose="020B0604020202020204" pitchFamily="34" charset="0"/>
              <a:buNone/>
              <a:defRPr/>
            </a:pPr>
            <a:endParaRPr lang="en-US" altLang="en-US" sz="4000" u="sng" kern="0">
              <a:solidFill>
                <a:srgbClr val="000000"/>
              </a:solidFill>
              <a:latin typeface="Trebuchet MS" panose="020B0603020202020204" pitchFamily="34" charset="0"/>
            </a:endParaRPr>
          </a:p>
        </p:txBody>
      </p:sp>
      <p:sp>
        <p:nvSpPr>
          <p:cNvPr id="13" name="Title Placeholder 1">
            <a:extLst>
              <a:ext uri="{FF2B5EF4-FFF2-40B4-BE49-F238E27FC236}">
                <a16:creationId xmlns:a16="http://schemas.microsoft.com/office/drawing/2014/main" id="{8BB34884-7F89-419B-9B1E-B1CFB2C711CC}"/>
              </a:ext>
            </a:extLst>
          </p:cNvPr>
          <p:cNvSpPr txBox="1">
            <a:spLocks/>
          </p:cNvSpPr>
          <p:nvPr/>
        </p:nvSpPr>
        <p:spPr>
          <a:xfrm>
            <a:off x="251841" y="184025"/>
            <a:ext cx="8630906"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algn="ctr"/>
            <a:r>
              <a:rPr lang="en-US" sz="2600" dirty="0">
                <a:solidFill>
                  <a:prstClr val="black"/>
                </a:solidFill>
                <a:cs typeface="Trebuchet MS"/>
              </a:rPr>
              <a:t>And TV Brands Invest Heavily in This Premium, Long Form Video Content</a:t>
            </a:r>
          </a:p>
        </p:txBody>
      </p:sp>
      <p:graphicFrame>
        <p:nvGraphicFramePr>
          <p:cNvPr id="14" name="Chart 13">
            <a:extLst>
              <a:ext uri="{FF2B5EF4-FFF2-40B4-BE49-F238E27FC236}">
                <a16:creationId xmlns:a16="http://schemas.microsoft.com/office/drawing/2014/main" id="{BCDF4DF5-DDFD-40F1-B10E-EA26BF8A8F60}"/>
              </a:ext>
            </a:extLst>
          </p:cNvPr>
          <p:cNvGraphicFramePr/>
          <p:nvPr>
            <p:extLst>
              <p:ext uri="{D42A27DB-BD31-4B8C-83A1-F6EECF244321}">
                <p14:modId xmlns:p14="http://schemas.microsoft.com/office/powerpoint/2010/main" val="1783588302"/>
              </p:ext>
            </p:extLst>
          </p:nvPr>
        </p:nvGraphicFramePr>
        <p:xfrm>
          <a:off x="381000" y="1506011"/>
          <a:ext cx="8977746" cy="4992783"/>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4405B66A-9E6D-464A-9127-83030E684429}"/>
              </a:ext>
            </a:extLst>
          </p:cNvPr>
          <p:cNvSpPr txBox="1"/>
          <p:nvPr/>
        </p:nvSpPr>
        <p:spPr>
          <a:xfrm>
            <a:off x="2976334" y="1643068"/>
            <a:ext cx="326099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Programming Expenses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($Billions)</a:t>
            </a:r>
          </a:p>
        </p:txBody>
      </p:sp>
      <p:sp>
        <p:nvSpPr>
          <p:cNvPr id="16" name="TextBox 15">
            <a:extLst>
              <a:ext uri="{FF2B5EF4-FFF2-40B4-BE49-F238E27FC236}">
                <a16:creationId xmlns:a16="http://schemas.microsoft.com/office/drawing/2014/main" id="{E7CE27C6-0513-4209-B9D5-458E61F54BD2}"/>
              </a:ext>
            </a:extLst>
          </p:cNvPr>
          <p:cNvSpPr txBox="1"/>
          <p:nvPr/>
        </p:nvSpPr>
        <p:spPr>
          <a:xfrm>
            <a:off x="166260" y="6528261"/>
            <a:ext cx="8716489"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Source: SNL Kagan 2016</a:t>
            </a:r>
          </a:p>
        </p:txBody>
      </p:sp>
    </p:spTree>
    <p:extLst>
      <p:ext uri="{BB962C8B-B14F-4D97-AF65-F5344CB8AC3E}">
        <p14:creationId xmlns:p14="http://schemas.microsoft.com/office/powerpoint/2010/main" val="3128912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50415" y="2491296"/>
            <a:ext cx="8052047" cy="993775"/>
          </a:xfrm>
          <a:prstGeom prst="rect">
            <a:avLst/>
          </a:prstGeom>
        </p:spPr>
        <p:txBody>
          <a:bodyPr/>
          <a:lstStyle/>
          <a:p>
            <a:pPr algn="ctr"/>
            <a:r>
              <a:rPr lang="en-US" sz="2600" dirty="0">
                <a:solidFill>
                  <a:schemeClr val="tx1"/>
                </a:solidFill>
              </a:rPr>
              <a:t>TV Brands Behave as Cultural Touchstones, With The Unrivaled Power To Create Community And Drive Real-Time Conversation</a:t>
            </a:r>
            <a:br>
              <a:rPr lang="en-US" sz="2300" dirty="0"/>
            </a:br>
            <a:endParaRPr lang="en-US" sz="2300" dirty="0"/>
          </a:p>
        </p:txBody>
      </p:sp>
    </p:spTree>
    <p:extLst>
      <p:ext uri="{BB962C8B-B14F-4D97-AF65-F5344CB8AC3E}">
        <p14:creationId xmlns:p14="http://schemas.microsoft.com/office/powerpoint/2010/main" val="59773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09408"/>
            <a:ext cx="8966447" cy="993775"/>
          </a:xfrm>
          <a:prstGeom prst="rect">
            <a:avLst/>
          </a:prstGeom>
        </p:spPr>
        <p:txBody>
          <a:bodyPr/>
          <a:lstStyle/>
          <a:p>
            <a:pPr algn="ctr"/>
            <a:r>
              <a:rPr lang="en-US" sz="2600" dirty="0">
                <a:solidFill>
                  <a:schemeClr val="tx1"/>
                </a:solidFill>
              </a:rPr>
              <a:t>Over </a:t>
            </a:r>
            <a:r>
              <a:rPr lang="en-US" sz="2600" b="1" dirty="0">
                <a:solidFill>
                  <a:schemeClr val="accent1"/>
                </a:solidFill>
              </a:rPr>
              <a:t>75%</a:t>
            </a:r>
            <a:r>
              <a:rPr lang="en-US" sz="2600" dirty="0">
                <a:solidFill>
                  <a:schemeClr val="tx1"/>
                </a:solidFill>
              </a:rPr>
              <a:t> Of All Primetime Viewing Is Live – Even Among Millennials</a:t>
            </a:r>
          </a:p>
        </p:txBody>
      </p:sp>
      <p:sp>
        <p:nvSpPr>
          <p:cNvPr id="3" name="TextBox 2"/>
          <p:cNvSpPr txBox="1"/>
          <p:nvPr/>
        </p:nvSpPr>
        <p:spPr>
          <a:xfrm>
            <a:off x="2406626" y="5456820"/>
            <a:ext cx="381213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Trebuchet MS"/>
                <a:ea typeface="+mn-ea"/>
                <a:cs typeface="+mn-cs"/>
              </a:rPr>
              <a:t>Half</a:t>
            </a:r>
            <a:r>
              <a:rPr kumimoji="0" lang="en-US" sz="2000" b="0" i="0" u="none" strike="noStrike" kern="1200" cap="none" spc="0" normalizeH="0" baseline="0" noProof="0" dirty="0">
                <a:ln>
                  <a:noFill/>
                </a:ln>
                <a:solidFill>
                  <a:prstClr val="black"/>
                </a:solidFill>
                <a:effectLst/>
                <a:uLnTx/>
                <a:uFillTx/>
                <a:latin typeface="Trebuchet MS"/>
                <a:ea typeface="+mn-ea"/>
                <a:cs typeface="+mn-cs"/>
              </a:rPr>
              <a:t> of all HHs do not have a DVR</a:t>
            </a:r>
          </a:p>
        </p:txBody>
      </p:sp>
      <p:graphicFrame>
        <p:nvGraphicFramePr>
          <p:cNvPr id="7" name="Object 35"/>
          <p:cNvGraphicFramePr>
            <a:graphicFrameLocks noChangeAspect="1"/>
          </p:cNvGraphicFramePr>
          <p:nvPr>
            <p:extLst/>
          </p:nvPr>
        </p:nvGraphicFramePr>
        <p:xfrm>
          <a:off x="688019" y="1937564"/>
          <a:ext cx="7590408" cy="294698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4"/>
          <p:cNvSpPr txBox="1">
            <a:spLocks noChangeArrowheads="1"/>
          </p:cNvSpPr>
          <p:nvPr/>
        </p:nvSpPr>
        <p:spPr bwMode="auto">
          <a:xfrm>
            <a:off x="1561989" y="1648847"/>
            <a:ext cx="5847626" cy="307777"/>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Live v. Playback Minutes: Primetime (the most time-shifted daypart)</a:t>
            </a:r>
          </a:p>
        </p:txBody>
      </p:sp>
      <p:sp>
        <p:nvSpPr>
          <p:cNvPr id="5" name="Oval 4"/>
          <p:cNvSpPr/>
          <p:nvPr/>
        </p:nvSpPr>
        <p:spPr>
          <a:xfrm>
            <a:off x="2491399" y="2120336"/>
            <a:ext cx="1053658" cy="2435932"/>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0" name="Text Box 5"/>
          <p:cNvSpPr txBox="1">
            <a:spLocks noChangeArrowheads="1"/>
          </p:cNvSpPr>
          <p:nvPr/>
        </p:nvSpPr>
        <p:spPr bwMode="auto">
          <a:xfrm>
            <a:off x="0" y="6614421"/>
            <a:ext cx="4876800" cy="215444"/>
          </a:xfrm>
          <a:prstGeom prst="rect">
            <a:avLst/>
          </a:prstGeom>
          <a:noFill/>
          <a:ln w="9525">
            <a:noFill/>
            <a:miter lim="800000"/>
            <a:headEnd/>
            <a:tailEnd/>
          </a:ln>
        </p:spPr>
        <p:txBody>
          <a:bodyPr>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itchFamily="34" charset="0"/>
                <a:ea typeface="+mn-ea"/>
                <a:cs typeface="+mn-cs"/>
              </a:rPr>
              <a:t>Source: Nielsen, Base=DVR HHs; 9/21/15-7/24/16</a:t>
            </a:r>
          </a:p>
        </p:txBody>
      </p:sp>
      <p:sp>
        <p:nvSpPr>
          <p:cNvPr id="8" name="Slide Number Placeholder 1">
            <a:extLst>
              <a:ext uri="{FF2B5EF4-FFF2-40B4-BE49-F238E27FC236}">
                <a16:creationId xmlns:a16="http://schemas.microsoft.com/office/drawing/2014/main" id="{741314B3-92F7-4E76-9F8A-C21F541B1BF9}"/>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4F9D6DC-8C4E-4599-BF21-177D7E9FD0BC}" type="slidenum">
              <a:rPr kumimoji="0" lang="en-US" sz="14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96539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6789" y="458212"/>
            <a:ext cx="8947211"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spc="-100" dirty="0">
                <a:solidFill>
                  <a:schemeClr val="tx1"/>
                </a:solidFill>
                <a:latin typeface="Trebuchet MS"/>
                <a:ea typeface="+mj-ea"/>
              </a:rPr>
              <a:t>In A Recent Study, Ad-Supported TV Accounted For Nearly 8 Of The Top 10 Trending Twitter Topics Throughout Primetime Hours</a:t>
            </a:r>
          </a:p>
        </p:txBody>
      </p:sp>
      <p:sp>
        <p:nvSpPr>
          <p:cNvPr id="8" name="TextBox 7"/>
          <p:cNvSpPr txBox="1"/>
          <p:nvPr/>
        </p:nvSpPr>
        <p:spPr>
          <a:xfrm>
            <a:off x="71022" y="6334130"/>
            <a:ext cx="76347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a:t>
            </a:r>
            <a:r>
              <a:rPr kumimoji="0" lang="en-US" sz="800" b="0" i="0"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lang="en-US" sz="800" dirty="0">
                <a:solidFill>
                  <a:prstClr val="black"/>
                </a:solidFill>
                <a:latin typeface="Trebuchet MS" panose="020B0603020202020204" pitchFamily="34" charset="0"/>
              </a:rPr>
              <a:t>; Twitter data - </a:t>
            </a:r>
            <a:r>
              <a:rPr lang="en-US" sz="800" dirty="0">
                <a:latin typeface="Trebuchet MS" panose="020B0603020202020204" pitchFamily="34" charset="0"/>
              </a:rPr>
              <a:t>comScore, </a:t>
            </a:r>
            <a:r>
              <a:rPr lang="en-US" sz="800" dirty="0" err="1">
                <a:latin typeface="Trebuchet MS" panose="020B0603020202020204" pitchFamily="34" charset="0"/>
              </a:rPr>
              <a:t>mediametrix</a:t>
            </a:r>
            <a:r>
              <a:rPr lang="en-US" sz="800" dirty="0">
                <a:latin typeface="Trebuchet MS" panose="020B0603020202020204" pitchFamily="34" charset="0"/>
              </a:rPr>
              <a:t> multiplatform, October 2016.  DVR data - Nielsen 2016-2017 Universe Estimate for A18-34 population comparison; Nielsen, Base=DVR HHs; 9/21/15-7/24/16.</a:t>
            </a: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3" name="TextBox 2"/>
          <p:cNvSpPr txBox="1"/>
          <p:nvPr/>
        </p:nvSpPr>
        <p:spPr>
          <a:xfrm>
            <a:off x="297588" y="4840626"/>
            <a:ext cx="4167880" cy="923330"/>
          </a:xfrm>
          <a:prstGeom prst="rect">
            <a:avLst/>
          </a:prstGeom>
          <a:noFill/>
        </p:spPr>
        <p:txBody>
          <a:bodyPr wrap="square" rtlCol="0">
            <a:spAutoFit/>
          </a:bodyPr>
          <a:lstStyle/>
          <a:p>
            <a:pPr algn="ctr"/>
            <a:r>
              <a:rPr lang="en-US" dirty="0"/>
              <a:t>Demonstrates TV’s appeal to millennial viewers – </a:t>
            </a:r>
            <a:r>
              <a:rPr lang="en-US" b="1" dirty="0">
                <a:solidFill>
                  <a:schemeClr val="accent1"/>
                </a:solidFill>
              </a:rPr>
              <a:t>58% </a:t>
            </a:r>
            <a:r>
              <a:rPr lang="en-US" dirty="0"/>
              <a:t>of all time spent on Twitter is by 18-34 year </a:t>
            </a:r>
            <a:r>
              <a:rPr lang="en-US" dirty="0" err="1"/>
              <a:t>olds</a:t>
            </a:r>
            <a:endParaRPr lang="en-US" dirty="0"/>
          </a:p>
        </p:txBody>
      </p:sp>
      <p:cxnSp>
        <p:nvCxnSpPr>
          <p:cNvPr id="6" name="Straight Arrow Connector 5"/>
          <p:cNvCxnSpPr/>
          <p:nvPr/>
        </p:nvCxnSpPr>
        <p:spPr>
          <a:xfrm flipH="1">
            <a:off x="3080551" y="3870422"/>
            <a:ext cx="621437" cy="8877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02392" y="4854047"/>
            <a:ext cx="3919306" cy="923330"/>
          </a:xfrm>
          <a:prstGeom prst="rect">
            <a:avLst/>
          </a:prstGeom>
          <a:noFill/>
        </p:spPr>
        <p:txBody>
          <a:bodyPr wrap="square" rtlCol="0">
            <a:spAutoFit/>
          </a:bodyPr>
          <a:lstStyle/>
          <a:p>
            <a:pPr algn="ctr"/>
            <a:r>
              <a:rPr lang="en-US" dirty="0"/>
              <a:t>Underscores that the majority of TV is viewed live – </a:t>
            </a:r>
            <a:r>
              <a:rPr lang="en-US" b="1" dirty="0">
                <a:solidFill>
                  <a:schemeClr val="accent1"/>
                </a:solidFill>
              </a:rPr>
              <a:t>77%</a:t>
            </a:r>
            <a:r>
              <a:rPr lang="en-US" dirty="0"/>
              <a:t> of primetime is watched in real-time </a:t>
            </a:r>
          </a:p>
        </p:txBody>
      </p:sp>
      <p:cxnSp>
        <p:nvCxnSpPr>
          <p:cNvPr id="14" name="Straight Arrow Connector 13"/>
          <p:cNvCxnSpPr>
            <a:cxnSpLocks/>
          </p:cNvCxnSpPr>
          <p:nvPr/>
        </p:nvCxnSpPr>
        <p:spPr>
          <a:xfrm>
            <a:off x="5522698" y="3831590"/>
            <a:ext cx="621792" cy="88696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080551" y="1518082"/>
            <a:ext cx="2982898" cy="2669933"/>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u="sng" dirty="0"/>
              <a:t>79% </a:t>
            </a:r>
          </a:p>
          <a:p>
            <a:pPr algn="ctr"/>
            <a:r>
              <a:rPr lang="en-US" dirty="0"/>
              <a:t>of the Top-Trending Primetime Twitter topics were about TV</a:t>
            </a:r>
          </a:p>
        </p:txBody>
      </p:sp>
      <p:sp>
        <p:nvSpPr>
          <p:cNvPr id="10" name="Slide Number Placeholder 1">
            <a:extLst>
              <a:ext uri="{FF2B5EF4-FFF2-40B4-BE49-F238E27FC236}">
                <a16:creationId xmlns:a16="http://schemas.microsoft.com/office/drawing/2014/main" id="{4267378F-57B2-4F28-A1EE-5DE517D7821D}"/>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25</a:t>
            </a:fld>
            <a:endParaRPr lang="en-US" sz="1400" dirty="0">
              <a:solidFill>
                <a:prstClr val="black"/>
              </a:solidFill>
            </a:endParaRPr>
          </a:p>
        </p:txBody>
      </p:sp>
    </p:spTree>
    <p:extLst>
      <p:ext uri="{BB962C8B-B14F-4D97-AF65-F5344CB8AC3E}">
        <p14:creationId xmlns:p14="http://schemas.microsoft.com/office/powerpoint/2010/main" val="1097064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p:cNvSpPr/>
          <p:nvPr/>
        </p:nvSpPr>
        <p:spPr>
          <a:xfrm>
            <a:off x="5268811" y="1828905"/>
            <a:ext cx="3781883" cy="4683808"/>
          </a:xfrm>
          <a:prstGeom prst="wedgeRectCallout">
            <a:avLst>
              <a:gd name="adj1" fmla="val -61033"/>
              <a:gd name="adj2" fmla="val -5764"/>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Chart 6"/>
          <p:cNvGraphicFramePr/>
          <p:nvPr>
            <p:extLst/>
          </p:nvPr>
        </p:nvGraphicFramePr>
        <p:xfrm>
          <a:off x="14931" y="953264"/>
          <a:ext cx="5263067" cy="590313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67592" y="2586880"/>
            <a:ext cx="1140536" cy="638700"/>
          </a:xfrm>
          <a:prstGeom prst="rect">
            <a:avLst/>
          </a:prstGeom>
        </p:spPr>
      </p:pic>
      <p:pic>
        <p:nvPicPr>
          <p:cNvPr id="2078" name="Picture 30" descr="no-mas-espn-30-for-30.jpg (560×350)"/>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340156" y="3145274"/>
            <a:ext cx="635818" cy="3973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2859" y="203553"/>
            <a:ext cx="8712358" cy="892552"/>
          </a:xfrm>
          <a:prstGeom prst="rect">
            <a:avLst/>
          </a:prstGeom>
          <a:noFill/>
        </p:spPr>
        <p:txBody>
          <a:bodyPr wrap="square" rtlCol="0">
            <a:spAutoFit/>
          </a:bodyPr>
          <a:lstStyle/>
          <a:p>
            <a:pPr algn="ctr">
              <a:spcBef>
                <a:spcPct val="0"/>
              </a:spcBef>
              <a:defRPr/>
            </a:pPr>
            <a:r>
              <a:rPr lang="en-US" sz="2600" b="1" spc="-100" dirty="0">
                <a:solidFill>
                  <a:schemeClr val="accent1"/>
                </a:solidFill>
                <a:latin typeface="Trebuchet MS"/>
                <a:ea typeface="+mj-ea"/>
              </a:rPr>
              <a:t>90% </a:t>
            </a:r>
            <a:r>
              <a:rPr lang="en-US" sz="2600" spc="-100" dirty="0">
                <a:latin typeface="Trebuchet MS"/>
                <a:ea typeface="+mj-ea"/>
              </a:rPr>
              <a:t>Of The Trending Entertainment Content Was About </a:t>
            </a:r>
          </a:p>
          <a:p>
            <a:pPr algn="ctr">
              <a:spcBef>
                <a:spcPct val="0"/>
              </a:spcBef>
              <a:defRPr/>
            </a:pPr>
            <a:r>
              <a:rPr lang="en-US" sz="2600" spc="-100" dirty="0">
                <a:latin typeface="Trebuchet MS"/>
                <a:ea typeface="+mj-ea"/>
              </a:rPr>
              <a:t>Ad-Supported TV</a:t>
            </a:r>
          </a:p>
        </p:txBody>
      </p:sp>
      <p:pic>
        <p:nvPicPr>
          <p:cNvPr id="2050" name="Picture 2" descr="img (540×304)"/>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160171" y="1930751"/>
            <a:ext cx="936677" cy="5273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erican_Horror_Story_Season_6.jpg (300×450)"/>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316499" y="5013003"/>
            <a:ext cx="500187" cy="7502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009-800x450.jpg (800×450)"/>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251205" y="1944526"/>
            <a:ext cx="836856" cy="4707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asketball_Wives_LA_logo.jpg (250×18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220963" y="1953567"/>
            <a:ext cx="778532" cy="5085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ET-Hip-Hop-Awards-2016-Tickets-Nominees-Show-Date.png (650×328)"/>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362647" y="2462079"/>
            <a:ext cx="838599" cy="42317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latest (1280×720)"/>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438599" y="2941711"/>
            <a:ext cx="892563" cy="35403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30867738_1300x1733.jpg (1262×1733)"/>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414167" y="2702560"/>
            <a:ext cx="481927" cy="661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326471" y="5817306"/>
            <a:ext cx="455476" cy="669055"/>
          </a:xfrm>
          <a:prstGeom prst="rect">
            <a:avLst/>
          </a:prstGeom>
        </p:spPr>
      </p:pic>
      <p:pic>
        <p:nvPicPr>
          <p:cNvPr id="2070" name="Picture 22" descr="conan-logo.png (402×296)"/>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7033334" y="2527670"/>
            <a:ext cx="448260" cy="33006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dwts-logo-1.jpg (1280×720)"/>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7613738" y="2766565"/>
            <a:ext cx="749619" cy="41281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9fltuG.png (800×310)"/>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7513398" y="2445491"/>
            <a:ext cx="901772" cy="34943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heundefeated2016.jpg (666×168)"/>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6433674" y="3589498"/>
            <a:ext cx="1158408" cy="24845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fpc.jpg (2244×869)"/>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p:blipFill>
        <p:spPr bwMode="auto">
          <a:xfrm>
            <a:off x="6931119" y="4476102"/>
            <a:ext cx="931767" cy="198001"/>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20130216193114Iyanla_Fix_My_Life_Title_Card.jpg (680×478)"/>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a:stretch/>
        </p:blipFill>
        <p:spPr bwMode="auto">
          <a:xfrm>
            <a:off x="6100335" y="4458664"/>
            <a:ext cx="712561" cy="228757"/>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latest (800×310)"/>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7964284" y="4365907"/>
            <a:ext cx="1016879" cy="394041"/>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2000px-Grey's_Anatomy_Logo.svg.png (2000×438)"/>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6348251" y="2488154"/>
            <a:ext cx="781777" cy="17120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latest (468×100)"/>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6469466" y="3357141"/>
            <a:ext cx="1174458" cy="250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95501.jpg (1023×221)"/>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8283046" y="5423389"/>
            <a:ext cx="568205" cy="180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nts_of_S.H.I.E.L.D._logo.png (1280×720)"/>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rot="17783656">
            <a:off x="4851205" y="3201961"/>
            <a:ext cx="710432" cy="476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49fa416635a2461cc9d5a20b8721283d.jpg (358×202)"/>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5421432" y="3890657"/>
            <a:ext cx="909730" cy="4460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00px-Fear_the_Walking_Dead-Logo.svg.png (2000×2214)"/>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7705504" y="3234911"/>
            <a:ext cx="448831" cy="4968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test (429×196)"/>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6871755" y="3746896"/>
            <a:ext cx="1221375" cy="4257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la-banda.png (1352×1251)"/>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6387019" y="3883180"/>
            <a:ext cx="471918" cy="43666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pnSEIsUMAAQTU1.jpg (400×400)"/>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8437253" y="2504171"/>
            <a:ext cx="553653" cy="5536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acLogo_20WEB.gif (907×176)"/>
          <p:cNvPicPr>
            <a:picLocks noChangeAspect="1" noChangeArrowheads="1"/>
          </p:cNvPicPr>
          <p:nvPr/>
        </p:nvPicPr>
        <p:blipFill>
          <a:blip r:embed="rId30" cstate="hqprint">
            <a:extLst>
              <a:ext uri="{28A0092B-C50C-407E-A947-70E740481C1C}">
                <a14:useLocalDpi xmlns:a14="http://schemas.microsoft.com/office/drawing/2010/main"/>
              </a:ext>
            </a:extLst>
          </a:blip>
          <a:srcRect/>
          <a:stretch>
            <a:fillRect/>
          </a:stretch>
        </p:blipFill>
        <p:spPr bwMode="auto">
          <a:xfrm>
            <a:off x="7043610" y="4074688"/>
            <a:ext cx="1049520" cy="20365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20140922053004 (800×310)"/>
          <p:cNvPicPr>
            <a:picLocks noChangeAspect="1" noChangeArrowheads="1"/>
          </p:cNvPicPr>
          <p:nvPr/>
        </p:nvPicPr>
        <p:blipFill rotWithShape="1">
          <a:blip r:embed="rId31" cstate="hqprint">
            <a:extLst>
              <a:ext uri="{28A0092B-C50C-407E-A947-70E740481C1C}">
                <a14:useLocalDpi xmlns:a14="http://schemas.microsoft.com/office/drawing/2010/main"/>
              </a:ext>
            </a:extLst>
          </a:blip>
          <a:srcRect/>
          <a:stretch/>
        </p:blipFill>
        <p:spPr bwMode="auto">
          <a:xfrm>
            <a:off x="6663160" y="4304760"/>
            <a:ext cx="1334598" cy="12086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married-to-medicine-logo.png (307×172)"/>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8179555" y="3474194"/>
            <a:ext cx="805662" cy="5063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rtin_TV_Show_logo.png (400×155)"/>
          <p:cNvPicPr>
            <a:picLocks noChangeAspect="1" noChangeArrowheads="1"/>
          </p:cNvPicPr>
          <p:nvPr/>
        </p:nvPicPr>
        <p:blipFill>
          <a:blip r:embed="rId33" cstate="hqprint">
            <a:extLst>
              <a:ext uri="{28A0092B-C50C-407E-A947-70E740481C1C}">
                <a14:useLocalDpi xmlns:a14="http://schemas.microsoft.com/office/drawing/2010/main"/>
              </a:ext>
            </a:extLst>
          </a:blip>
          <a:srcRect/>
          <a:stretch>
            <a:fillRect/>
          </a:stretch>
        </p:blipFill>
        <p:spPr bwMode="auto">
          <a:xfrm>
            <a:off x="5496380" y="4683566"/>
            <a:ext cx="754825" cy="29249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ropped-queensugar_logo.png (729×177)"/>
          <p:cNvPicPr>
            <a:picLocks noChangeAspect="1" noChangeArrowheads="1"/>
          </p:cNvPicPr>
          <p:nvPr/>
        </p:nvPicPr>
        <p:blipFill>
          <a:blip r:embed="rId34" cstate="hqprint">
            <a:extLst>
              <a:ext uri="{28A0092B-C50C-407E-A947-70E740481C1C}">
                <a14:useLocalDpi xmlns:a14="http://schemas.microsoft.com/office/drawing/2010/main"/>
              </a:ext>
            </a:extLst>
          </a:blip>
          <a:srcRect/>
          <a:stretch>
            <a:fillRect/>
          </a:stretch>
        </p:blipFill>
        <p:spPr bwMode="auto">
          <a:xfrm>
            <a:off x="6544464" y="5478181"/>
            <a:ext cx="1119888" cy="27190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eal-housewives-of-new-jersey-logo.png (528×297)"/>
          <p:cNvPicPr>
            <a:picLocks noChangeAspect="1" noChangeArrowheads="1"/>
          </p:cNvPicPr>
          <p:nvPr/>
        </p:nvPicPr>
        <p:blipFill rotWithShape="1">
          <a:blip r:embed="rId35" cstate="hqprint">
            <a:extLst>
              <a:ext uri="{28A0092B-C50C-407E-A947-70E740481C1C}">
                <a14:useLocalDpi xmlns:a14="http://schemas.microsoft.com/office/drawing/2010/main"/>
              </a:ext>
            </a:extLst>
          </a:blip>
          <a:srcRect/>
          <a:stretch/>
        </p:blipFill>
        <p:spPr bwMode="auto">
          <a:xfrm>
            <a:off x="8220315" y="6136667"/>
            <a:ext cx="723863" cy="28617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BravoShowLogo_0012_RHOA.png (528×297)"/>
          <p:cNvPicPr>
            <a:picLocks noChangeAspect="1" noChangeArrowheads="1"/>
          </p:cNvPicPr>
          <p:nvPr/>
        </p:nvPicPr>
        <p:blipFill rotWithShape="1">
          <a:blip r:embed="rId36" cstate="hqprint">
            <a:extLst>
              <a:ext uri="{28A0092B-C50C-407E-A947-70E740481C1C}">
                <a14:useLocalDpi xmlns:a14="http://schemas.microsoft.com/office/drawing/2010/main"/>
              </a:ext>
            </a:extLst>
          </a:blip>
          <a:srcRect/>
          <a:stretch/>
        </p:blipFill>
        <p:spPr bwMode="auto">
          <a:xfrm>
            <a:off x="8205798" y="5761986"/>
            <a:ext cx="752897" cy="22799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ocky-horror-picture-show-logo-495px.png (495×133)"/>
          <p:cNvPicPr>
            <a:picLocks noChangeAspect="1" noChangeArrowheads="1"/>
          </p:cNvPicPr>
          <p:nvPr/>
        </p:nvPicPr>
        <p:blipFill>
          <a:blip r:embed="rId37" cstate="hqprint">
            <a:extLst>
              <a:ext uri="{28A0092B-C50C-407E-A947-70E740481C1C}">
                <a14:useLocalDpi xmlns:a14="http://schemas.microsoft.com/office/drawing/2010/main"/>
              </a:ext>
            </a:extLst>
          </a:blip>
          <a:srcRect/>
          <a:stretch>
            <a:fillRect/>
          </a:stretch>
        </p:blipFill>
        <p:spPr bwMode="auto">
          <a:xfrm>
            <a:off x="7920120" y="4745837"/>
            <a:ext cx="1059293" cy="28461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Source: Logo"/>
          <p:cNvPicPr>
            <a:picLocks noChangeAspect="1" noChangeArrowheads="1"/>
          </p:cNvPicPr>
          <p:nvPr/>
        </p:nvPicPr>
        <p:blipFill rotWithShape="1">
          <a:blip r:embed="rId38" cstate="hqprint">
            <a:extLst>
              <a:ext uri="{28A0092B-C50C-407E-A947-70E740481C1C}">
                <a14:useLocalDpi xmlns:a14="http://schemas.microsoft.com/office/drawing/2010/main"/>
              </a:ext>
            </a:extLst>
          </a:blip>
          <a:srcRect l="9878" t="14230" r="7074" b="13583"/>
          <a:stretch/>
        </p:blipFill>
        <p:spPr bwMode="auto">
          <a:xfrm>
            <a:off x="5994933" y="5018664"/>
            <a:ext cx="616633" cy="29369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atest (367×210)"/>
          <p:cNvPicPr>
            <a:picLocks noChangeAspect="1" noChangeArrowheads="1"/>
          </p:cNvPicPr>
          <p:nvPr/>
        </p:nvPicPr>
        <p:blipFill>
          <a:blip r:embed="rId39" cstate="hqprint">
            <a:extLst>
              <a:ext uri="{28A0092B-C50C-407E-A947-70E740481C1C}">
                <a14:useLocalDpi xmlns:a14="http://schemas.microsoft.com/office/drawing/2010/main"/>
              </a:ext>
            </a:extLst>
          </a:blip>
          <a:srcRect/>
          <a:stretch>
            <a:fillRect/>
          </a:stretch>
        </p:blipFill>
        <p:spPr bwMode="auto">
          <a:xfrm>
            <a:off x="5835806" y="5388143"/>
            <a:ext cx="675422" cy="38648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logo-SharkTank_Prime.png (1280×720)"/>
          <p:cNvPicPr>
            <a:picLocks noChangeAspect="1" noChangeArrowheads="1"/>
          </p:cNvPicPr>
          <p:nvPr/>
        </p:nvPicPr>
        <p:blipFill rotWithShape="1">
          <a:blip r:embed="rId40" cstate="hqprint">
            <a:extLst>
              <a:ext uri="{28A0092B-C50C-407E-A947-70E740481C1C}">
                <a14:useLocalDpi xmlns:a14="http://schemas.microsoft.com/office/drawing/2010/main"/>
              </a:ext>
            </a:extLst>
          </a:blip>
          <a:srcRect/>
          <a:stretch/>
        </p:blipFill>
        <p:spPr bwMode="auto">
          <a:xfrm>
            <a:off x="5905578" y="5965517"/>
            <a:ext cx="545895" cy="45732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supergirl-logo.png (500×500)"/>
          <p:cNvPicPr>
            <a:picLocks noChangeAspect="1" noChangeArrowheads="1"/>
          </p:cNvPicPr>
          <p:nvPr/>
        </p:nvPicPr>
        <p:blipFill rotWithShape="1">
          <a:blip r:embed="rId41" cstate="hqprint">
            <a:extLst>
              <a:ext uri="{28A0092B-C50C-407E-A947-70E740481C1C}">
                <a14:useLocalDpi xmlns:a14="http://schemas.microsoft.com/office/drawing/2010/main"/>
              </a:ext>
            </a:extLst>
          </a:blip>
          <a:srcRect/>
          <a:stretch/>
        </p:blipFill>
        <p:spPr bwMode="auto">
          <a:xfrm>
            <a:off x="6611566" y="6261341"/>
            <a:ext cx="1273078" cy="8402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upernatural_logo.png (624×124)"/>
          <p:cNvPicPr>
            <a:picLocks noChangeAspect="1" noChangeArrowheads="1"/>
          </p:cNvPicPr>
          <p:nvPr/>
        </p:nvPicPr>
        <p:blipFill>
          <a:blip r:embed="rId42" cstate="hqprint">
            <a:extLst>
              <a:ext uri="{28A0092B-C50C-407E-A947-70E740481C1C}">
                <a14:useLocalDpi xmlns:a14="http://schemas.microsoft.com/office/drawing/2010/main"/>
              </a:ext>
            </a:extLst>
          </a:blip>
          <a:srcRect/>
          <a:stretch>
            <a:fillRect/>
          </a:stretch>
        </p:blipFill>
        <p:spPr bwMode="auto">
          <a:xfrm>
            <a:off x="6616005" y="5259478"/>
            <a:ext cx="874893" cy="17385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VnbCwRS.jpg (3000×1920)"/>
          <p:cNvPicPr>
            <a:picLocks noChangeAspect="1" noChangeArrowheads="1"/>
          </p:cNvPicPr>
          <p:nvPr/>
        </p:nvPicPr>
        <p:blipFill>
          <a:blip r:embed="rId43" cstate="hqprint">
            <a:extLst>
              <a:ext uri="{28A0092B-C50C-407E-A947-70E740481C1C}">
                <a14:useLocalDpi xmlns:a14="http://schemas.microsoft.com/office/drawing/2010/main"/>
              </a:ext>
            </a:extLst>
          </a:blip>
          <a:srcRect/>
          <a:stretch>
            <a:fillRect/>
          </a:stretch>
        </p:blipFill>
        <p:spPr bwMode="auto">
          <a:xfrm>
            <a:off x="7684035" y="5788104"/>
            <a:ext cx="463205" cy="29645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the-flash-logo.jpg (1280×720)"/>
          <p:cNvPicPr>
            <a:picLocks noChangeAspect="1" noChangeArrowheads="1"/>
          </p:cNvPicPr>
          <p:nvPr/>
        </p:nvPicPr>
        <p:blipFill>
          <a:blip r:embed="rId44" cstate="hqprint">
            <a:extLst>
              <a:ext uri="{28A0092B-C50C-407E-A947-70E740481C1C}">
                <a14:useLocalDpi xmlns:a14="http://schemas.microsoft.com/office/drawing/2010/main"/>
              </a:ext>
            </a:extLst>
          </a:blip>
          <a:srcRect/>
          <a:stretch>
            <a:fillRect/>
          </a:stretch>
        </p:blipFill>
        <p:spPr bwMode="auto">
          <a:xfrm>
            <a:off x="7194273" y="4732776"/>
            <a:ext cx="694576" cy="39069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TSSJF_Logo.png (336×310)"/>
          <p:cNvPicPr>
            <a:picLocks noChangeAspect="1" noChangeArrowheads="1"/>
          </p:cNvPicPr>
          <p:nvPr/>
        </p:nvPicPr>
        <p:blipFill>
          <a:blip r:embed="rId45" cstate="hqprint">
            <a:extLst>
              <a:ext uri="{28A0092B-C50C-407E-A947-70E740481C1C}">
                <a14:useLocalDpi xmlns:a14="http://schemas.microsoft.com/office/drawing/2010/main"/>
              </a:ext>
            </a:extLst>
          </a:blip>
          <a:srcRect/>
          <a:stretch>
            <a:fillRect/>
          </a:stretch>
        </p:blipFill>
        <p:spPr bwMode="auto">
          <a:xfrm>
            <a:off x="6554678" y="5698961"/>
            <a:ext cx="490855" cy="45287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the-voice-logo.png (929×1024)"/>
          <p:cNvPicPr>
            <a:picLocks noChangeAspect="1" noChangeArrowheads="1"/>
          </p:cNvPicPr>
          <p:nvPr/>
        </p:nvPicPr>
        <p:blipFill>
          <a:blip r:embed="rId46" cstate="hqprint">
            <a:extLst>
              <a:ext uri="{28A0092B-C50C-407E-A947-70E740481C1C}">
                <a14:useLocalDpi xmlns:a14="http://schemas.microsoft.com/office/drawing/2010/main"/>
              </a:ext>
            </a:extLst>
          </a:blip>
          <a:srcRect/>
          <a:stretch>
            <a:fillRect/>
          </a:stretch>
        </p:blipFill>
        <p:spPr bwMode="auto">
          <a:xfrm>
            <a:off x="7160171" y="5771485"/>
            <a:ext cx="391084" cy="431077"/>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2000px-The_Walking_Dead_2010_logo.svg.png (2000×482)"/>
          <p:cNvPicPr>
            <a:picLocks noChangeAspect="1" noChangeArrowheads="1"/>
          </p:cNvPicPr>
          <p:nvPr/>
        </p:nvPicPr>
        <p:blipFill>
          <a:blip r:embed="rId47" cstate="hqprint">
            <a:extLst>
              <a:ext uri="{28A0092B-C50C-407E-A947-70E740481C1C}">
                <a14:useLocalDpi xmlns:a14="http://schemas.microsoft.com/office/drawing/2010/main"/>
              </a:ext>
            </a:extLst>
          </a:blip>
          <a:srcRect/>
          <a:stretch>
            <a:fillRect/>
          </a:stretch>
        </p:blipFill>
        <p:spPr bwMode="auto">
          <a:xfrm>
            <a:off x="8054668" y="5015144"/>
            <a:ext cx="923198" cy="22249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This_Is_Us_(TV_series)_title_card.jpg (1280×720)"/>
          <p:cNvPicPr>
            <a:picLocks noChangeAspect="1" noChangeArrowheads="1"/>
          </p:cNvPicPr>
          <p:nvPr/>
        </p:nvPicPr>
        <p:blipFill rotWithShape="1">
          <a:blip r:embed="rId48" cstate="hqprint">
            <a:extLst>
              <a:ext uri="{28A0092B-C50C-407E-A947-70E740481C1C}">
                <a14:useLocalDpi xmlns:a14="http://schemas.microsoft.com/office/drawing/2010/main"/>
              </a:ext>
            </a:extLst>
          </a:blip>
          <a:srcRect/>
          <a:stretch/>
        </p:blipFill>
        <p:spPr bwMode="auto">
          <a:xfrm>
            <a:off x="6265491" y="4778429"/>
            <a:ext cx="891399" cy="15331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latest (646×410)"/>
          <p:cNvPicPr>
            <a:picLocks noChangeAspect="1" noChangeArrowheads="1"/>
          </p:cNvPicPr>
          <p:nvPr/>
        </p:nvPicPr>
        <p:blipFill>
          <a:blip r:embed="rId49" cstate="hqprint">
            <a:extLst>
              <a:ext uri="{28A0092B-C50C-407E-A947-70E740481C1C}">
                <a14:useLocalDpi xmlns:a14="http://schemas.microsoft.com/office/drawing/2010/main"/>
              </a:ext>
            </a:extLst>
          </a:blip>
          <a:srcRect/>
          <a:stretch>
            <a:fillRect/>
          </a:stretch>
        </p:blipFill>
        <p:spPr bwMode="auto">
          <a:xfrm>
            <a:off x="7678268" y="5374363"/>
            <a:ext cx="554874" cy="35216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latest (1488×534)"/>
          <p:cNvPicPr>
            <a:picLocks noChangeAspect="1" noChangeArrowheads="1"/>
          </p:cNvPicPr>
          <p:nvPr/>
        </p:nvPicPr>
        <p:blipFill>
          <a:blip r:embed="rId50" cstate="hqprint">
            <a:extLst>
              <a:ext uri="{28A0092B-C50C-407E-A947-70E740481C1C}">
                <a14:useLocalDpi xmlns:a14="http://schemas.microsoft.com/office/drawing/2010/main"/>
              </a:ext>
            </a:extLst>
          </a:blip>
          <a:srcRect/>
          <a:stretch>
            <a:fillRect/>
          </a:stretch>
        </p:blipFill>
        <p:spPr bwMode="auto">
          <a:xfrm>
            <a:off x="5330580" y="4390720"/>
            <a:ext cx="776089" cy="27851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51" cstate="hqprint">
            <a:extLst>
              <a:ext uri="{28A0092B-C50C-407E-A947-70E740481C1C}">
                <a14:useLocalDpi xmlns:a14="http://schemas.microsoft.com/office/drawing/2010/main"/>
              </a:ext>
            </a:extLst>
          </a:blip>
          <a:stretch>
            <a:fillRect/>
          </a:stretch>
        </p:blipFill>
        <p:spPr>
          <a:xfrm>
            <a:off x="6951653" y="2891415"/>
            <a:ext cx="640429" cy="479703"/>
          </a:xfrm>
          <a:prstGeom prst="rect">
            <a:avLst/>
          </a:prstGeom>
        </p:spPr>
      </p:pic>
      <p:pic>
        <p:nvPicPr>
          <p:cNvPr id="2052" name="Picture 4" descr="WWE_-_Hell_in_a_Cell_logo.png (784×254)"/>
          <p:cNvPicPr>
            <a:picLocks noChangeAspect="1" noChangeArrowheads="1"/>
          </p:cNvPicPr>
          <p:nvPr/>
        </p:nvPicPr>
        <p:blipFill>
          <a:blip r:embed="rId52" cstate="hqprint">
            <a:extLst>
              <a:ext uri="{28A0092B-C50C-407E-A947-70E740481C1C}">
                <a14:useLocalDpi xmlns:a14="http://schemas.microsoft.com/office/drawing/2010/main"/>
              </a:ext>
            </a:extLst>
          </a:blip>
          <a:srcRect/>
          <a:stretch>
            <a:fillRect/>
          </a:stretch>
        </p:blipFill>
        <p:spPr bwMode="auto">
          <a:xfrm>
            <a:off x="70382" y="4750815"/>
            <a:ext cx="995621" cy="3225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milton-logo-1.png (278×190)"/>
          <p:cNvPicPr>
            <a:picLocks noChangeAspect="1" noChangeArrowheads="1"/>
          </p:cNvPicPr>
          <p:nvPr/>
        </p:nvPicPr>
        <p:blipFill>
          <a:blip r:embed="rId53" cstate="hqprint">
            <a:extLst>
              <a:ext uri="{28A0092B-C50C-407E-A947-70E740481C1C}">
                <a14:useLocalDpi xmlns:a14="http://schemas.microsoft.com/office/drawing/2010/main"/>
              </a:ext>
            </a:extLst>
          </a:blip>
          <a:srcRect/>
          <a:stretch>
            <a:fillRect/>
          </a:stretch>
        </p:blipFill>
        <p:spPr bwMode="auto">
          <a:xfrm>
            <a:off x="272859" y="3823029"/>
            <a:ext cx="666196" cy="455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4" cstate="hqprint">
            <a:extLst>
              <a:ext uri="{28A0092B-C50C-407E-A947-70E740481C1C}">
                <a14:useLocalDpi xmlns:a14="http://schemas.microsoft.com/office/drawing/2010/main"/>
              </a:ext>
            </a:extLst>
          </a:blip>
          <a:stretch>
            <a:fillRect/>
          </a:stretch>
        </p:blipFill>
        <p:spPr>
          <a:xfrm>
            <a:off x="130149" y="5911791"/>
            <a:ext cx="995621" cy="564780"/>
          </a:xfrm>
          <a:prstGeom prst="rect">
            <a:avLst/>
          </a:prstGeom>
        </p:spPr>
      </p:pic>
      <p:pic>
        <p:nvPicPr>
          <p:cNvPr id="11" name="Picture 12" descr="cpribq6uiaacp6t.jpg-large.jpeg_9e84f5906d804dd067ec81acb5c9a54d (760×420)"/>
          <p:cNvPicPr>
            <a:picLocks noChangeAspect="1" noChangeArrowheads="1"/>
          </p:cNvPicPr>
          <p:nvPr/>
        </p:nvPicPr>
        <p:blipFill>
          <a:blip r:embed="rId55" cstate="hqprint">
            <a:extLst>
              <a:ext uri="{28A0092B-C50C-407E-A947-70E740481C1C}">
                <a14:useLocalDpi xmlns:a14="http://schemas.microsoft.com/office/drawing/2010/main"/>
              </a:ext>
            </a:extLst>
          </a:blip>
          <a:srcRect/>
          <a:stretch>
            <a:fillRect/>
          </a:stretch>
        </p:blipFill>
        <p:spPr bwMode="auto">
          <a:xfrm>
            <a:off x="1194244" y="5911791"/>
            <a:ext cx="942365" cy="5701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season_10.jpg (505×244)"/>
          <p:cNvPicPr>
            <a:picLocks noChangeAspect="1" noChangeArrowheads="1"/>
          </p:cNvPicPr>
          <p:nvPr/>
        </p:nvPicPr>
        <p:blipFill>
          <a:blip r:embed="rId56" cstate="hqprint">
            <a:extLst>
              <a:ext uri="{28A0092B-C50C-407E-A947-70E740481C1C}">
                <a14:useLocalDpi xmlns:a14="http://schemas.microsoft.com/office/drawing/2010/main"/>
              </a:ext>
            </a:extLst>
          </a:blip>
          <a:srcRect/>
          <a:stretch>
            <a:fillRect/>
          </a:stretch>
        </p:blipFill>
        <p:spPr bwMode="auto">
          <a:xfrm>
            <a:off x="2220582" y="5936330"/>
            <a:ext cx="1103591" cy="533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7" cstate="hqprint">
            <a:extLst>
              <a:ext uri="{28A0092B-C50C-407E-A947-70E740481C1C}">
                <a14:useLocalDpi xmlns:a14="http://schemas.microsoft.com/office/drawing/2010/main"/>
              </a:ext>
            </a:extLst>
          </a:blip>
          <a:srcRect/>
          <a:stretch/>
        </p:blipFill>
        <p:spPr>
          <a:xfrm>
            <a:off x="8147240" y="3956718"/>
            <a:ext cx="839819" cy="492138"/>
          </a:xfrm>
          <a:prstGeom prst="rect">
            <a:avLst/>
          </a:prstGeom>
        </p:spPr>
      </p:pic>
      <p:pic>
        <p:nvPicPr>
          <p:cNvPr id="14" name="Picture 13"/>
          <p:cNvPicPr>
            <a:picLocks noChangeAspect="1"/>
          </p:cNvPicPr>
          <p:nvPr/>
        </p:nvPicPr>
        <p:blipFill>
          <a:blip r:embed="rId58"/>
          <a:stretch>
            <a:fillRect/>
          </a:stretch>
        </p:blipFill>
        <p:spPr>
          <a:xfrm>
            <a:off x="5342122" y="1930845"/>
            <a:ext cx="831395" cy="467138"/>
          </a:xfrm>
          <a:prstGeom prst="rect">
            <a:avLst/>
          </a:prstGeom>
        </p:spPr>
      </p:pic>
      <p:pic>
        <p:nvPicPr>
          <p:cNvPr id="15" name="Picture 14"/>
          <p:cNvPicPr>
            <a:picLocks noChangeAspect="1"/>
          </p:cNvPicPr>
          <p:nvPr/>
        </p:nvPicPr>
        <p:blipFill>
          <a:blip r:embed="rId59"/>
          <a:stretch>
            <a:fillRect/>
          </a:stretch>
        </p:blipFill>
        <p:spPr>
          <a:xfrm>
            <a:off x="5427209" y="3327710"/>
            <a:ext cx="939960" cy="528138"/>
          </a:xfrm>
          <a:prstGeom prst="rect">
            <a:avLst/>
          </a:prstGeom>
        </p:spPr>
      </p:pic>
      <p:sp>
        <p:nvSpPr>
          <p:cNvPr id="68" name="Rounded Rectangle 10"/>
          <p:cNvSpPr/>
          <p:nvPr/>
        </p:nvSpPr>
        <p:spPr>
          <a:xfrm>
            <a:off x="-93305" y="1355519"/>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of Top 10 Trending Entertainment Programs By Platform</a:t>
            </a:r>
          </a:p>
          <a:p>
            <a:pPr algn="ctr" defTabSz="914400">
              <a:defRPr/>
            </a:pPr>
            <a:r>
              <a:rPr lang="en-US" sz="1400" kern="0" dirty="0">
                <a:solidFill>
                  <a:prstClr val="black"/>
                </a:solidFill>
              </a:rPr>
              <a:t>(Four-Week Time Period - Primetime)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69" name="TextBox 68"/>
          <p:cNvSpPr txBox="1"/>
          <p:nvPr/>
        </p:nvSpPr>
        <p:spPr>
          <a:xfrm>
            <a:off x="0" y="6598879"/>
            <a:ext cx="913868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Based on unique program counts.</a:t>
            </a:r>
          </a:p>
        </p:txBody>
      </p:sp>
      <p:sp>
        <p:nvSpPr>
          <p:cNvPr id="5" name="TextBox 4"/>
          <p:cNvSpPr txBox="1"/>
          <p:nvPr/>
        </p:nvSpPr>
        <p:spPr>
          <a:xfrm>
            <a:off x="2487097" y="2290591"/>
            <a:ext cx="2288387" cy="769441"/>
          </a:xfrm>
          <a:prstGeom prst="rect">
            <a:avLst/>
          </a:prstGeom>
          <a:noFill/>
        </p:spPr>
        <p:txBody>
          <a:bodyPr wrap="square" rtlCol="0">
            <a:spAutoFit/>
          </a:bodyPr>
          <a:lstStyle/>
          <a:p>
            <a:pPr algn="ctr"/>
            <a:r>
              <a:rPr lang="en-US" sz="1100" dirty="0"/>
              <a:t>No presence of YouTube channels/personalities or </a:t>
            </a:r>
            <a:r>
              <a:rPr lang="en-US" sz="1100" dirty="0" err="1"/>
              <a:t>sVOD</a:t>
            </a:r>
            <a:r>
              <a:rPr lang="en-US" sz="1100" dirty="0"/>
              <a:t> (Hulu, Netflix, Amazon) original programming </a:t>
            </a:r>
          </a:p>
        </p:txBody>
      </p:sp>
      <p:sp>
        <p:nvSpPr>
          <p:cNvPr id="64" name="Slide Number Placeholder 1">
            <a:extLst>
              <a:ext uri="{FF2B5EF4-FFF2-40B4-BE49-F238E27FC236}">
                <a16:creationId xmlns:a16="http://schemas.microsoft.com/office/drawing/2014/main" id="{9BCB1C9F-C55E-4BBA-A5CC-DBC40D207345}"/>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26</a:t>
            </a:fld>
            <a:endParaRPr lang="en-US" sz="1400" dirty="0">
              <a:solidFill>
                <a:prstClr val="black"/>
              </a:solidFill>
            </a:endParaRPr>
          </a:p>
        </p:txBody>
      </p:sp>
    </p:spTree>
    <p:extLst>
      <p:ext uri="{BB962C8B-B14F-4D97-AF65-F5344CB8AC3E}">
        <p14:creationId xmlns:p14="http://schemas.microsoft.com/office/powerpoint/2010/main" val="28993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p:cNvSpPr/>
          <p:nvPr/>
        </p:nvSpPr>
        <p:spPr>
          <a:xfrm rot="13395270">
            <a:off x="5567755" y="4464900"/>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Arrow: Right 25"/>
          <p:cNvSpPr/>
          <p:nvPr/>
        </p:nvSpPr>
        <p:spPr>
          <a:xfrm rot="18917605">
            <a:off x="2741609" y="4533660"/>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Arrow: Right 24"/>
          <p:cNvSpPr/>
          <p:nvPr/>
        </p:nvSpPr>
        <p:spPr>
          <a:xfrm rot="8583161">
            <a:off x="5448899" y="2485618"/>
            <a:ext cx="1159240"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Arrow: Right 23"/>
          <p:cNvSpPr/>
          <p:nvPr/>
        </p:nvSpPr>
        <p:spPr>
          <a:xfrm rot="2466915">
            <a:off x="2612542" y="2532457"/>
            <a:ext cx="87735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14881" y="1956122"/>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0188" y="5135430"/>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5885629" y="2007005"/>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5941287" y="5097312"/>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57309" y="139960"/>
            <a:ext cx="8513739" cy="892552"/>
          </a:xfrm>
          <a:prstGeom prst="rect">
            <a:avLst/>
          </a:prstGeom>
          <a:noFill/>
        </p:spPr>
        <p:txBody>
          <a:bodyPr wrap="square" rtlCol="0">
            <a:spAutoFit/>
          </a:bodyPr>
          <a:lstStyle/>
          <a:p>
            <a:pPr marR="0" lvl="0" indent="0" algn="ctr" fontAlgn="auto">
              <a:lnSpc>
                <a:spcPct val="100000"/>
              </a:lnSpc>
              <a:spcBef>
                <a:spcPct val="0"/>
              </a:spcBef>
              <a:spcAft>
                <a:spcPts val="0"/>
              </a:spcAft>
              <a:buClrTx/>
              <a:buSzTx/>
              <a:buFontTx/>
              <a:buNone/>
              <a:tabLst/>
              <a:defRPr/>
            </a:pPr>
            <a:r>
              <a:rPr lang="en-US" sz="2600" spc="-100" dirty="0">
                <a:latin typeface="Trebuchet MS"/>
                <a:ea typeface="+mj-ea"/>
              </a:rPr>
              <a:t>Similarly, N</a:t>
            </a:r>
            <a:r>
              <a:rPr lang="en-US" sz="2600" spc="-100" dirty="0" err="1">
                <a:latin typeface="Trebuchet MS"/>
                <a:ea typeface="+mj-ea"/>
              </a:rPr>
              <a:t>ationally</a:t>
            </a:r>
            <a:r>
              <a:rPr lang="en-US" sz="2600" spc="-100" dirty="0">
                <a:latin typeface="Trebuchet MS"/>
                <a:ea typeface="+mj-ea"/>
              </a:rPr>
              <a:t> Televised Sports Almost Automatically Spurred Some Of The Top Social Conversations</a:t>
            </a:r>
          </a:p>
        </p:txBody>
      </p:sp>
      <p:sp>
        <p:nvSpPr>
          <p:cNvPr id="9" name="TextBox 8"/>
          <p:cNvSpPr txBox="1"/>
          <p:nvPr/>
        </p:nvSpPr>
        <p:spPr>
          <a:xfrm>
            <a:off x="18662" y="6132352"/>
            <a:ext cx="865238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  NFL: Sunday Night Football on NBC – 10/16, 10/23, 10/30, 11/6; ESPN Monday Night Football – 10/10, 10/17, 10/24, 10/31; Thursday Night Football – 10/13, 10/20, 10/27, 11/3.  NCAA Football: ESPN Friday Night Football – 10/14, 10/21, 10/28, 11/4; ABC Saturday Night Football – 10/15, 10/22, 10/29, 11/5; ESPN 10/15, 10/22, 10/29, 11/5.  NBA: ESPN – 10/26, 10/28, 11/2, 11/4; TNT – 10/25, 10/27, 11/3.  MLB: MLBN – 10/10; TBS – 10/10, 10/14, 10/15, 10/17, 10/18, 10/19; FS1 – 10/10, 10/11, 10/13, 10/15, 10/16, 10/18, 10/19, 10/20, 10/22; FOX – 10/25, 10/26, 10/28, 10/29, 10/30, 11/1, 11/2</a:t>
            </a:r>
          </a:p>
        </p:txBody>
      </p:sp>
      <p:sp>
        <p:nvSpPr>
          <p:cNvPr id="2" name="Oval 1"/>
          <p:cNvSpPr/>
          <p:nvPr/>
        </p:nvSpPr>
        <p:spPr>
          <a:xfrm>
            <a:off x="3135088" y="2812278"/>
            <a:ext cx="2703253" cy="2325395"/>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400" b="1" dirty="0"/>
              <a:t>88%</a:t>
            </a:r>
          </a:p>
          <a:p>
            <a:pPr algn="ctr"/>
            <a:r>
              <a:rPr lang="en-US" sz="1400" b="1" dirty="0"/>
              <a:t>(53 out of 61 games)</a:t>
            </a:r>
          </a:p>
        </p:txBody>
      </p:sp>
      <p:pic>
        <p:nvPicPr>
          <p:cNvPr id="7" name="Picture 6"/>
          <p:cNvPicPr>
            <a:picLocks noChangeAspect="1"/>
          </p:cNvPicPr>
          <p:nvPr/>
        </p:nvPicPr>
        <p:blipFill>
          <a:blip r:embed="rId2"/>
          <a:stretch>
            <a:fillRect/>
          </a:stretch>
        </p:blipFill>
        <p:spPr>
          <a:xfrm>
            <a:off x="8296819" y="2216148"/>
            <a:ext cx="495528" cy="420386"/>
          </a:xfrm>
          <a:prstGeom prst="rect">
            <a:avLst/>
          </a:prstGeom>
        </p:spPr>
      </p:pic>
      <p:pic>
        <p:nvPicPr>
          <p:cNvPr id="10" name="Picture 9"/>
          <p:cNvPicPr>
            <a:picLocks noChangeAspect="1"/>
          </p:cNvPicPr>
          <p:nvPr/>
        </p:nvPicPr>
        <p:blipFill>
          <a:blip r:embed="rId3"/>
          <a:stretch>
            <a:fillRect/>
          </a:stretch>
        </p:blipFill>
        <p:spPr>
          <a:xfrm>
            <a:off x="7711710" y="2256337"/>
            <a:ext cx="531759" cy="405544"/>
          </a:xfrm>
          <a:prstGeom prst="rect">
            <a:avLst/>
          </a:prstGeom>
        </p:spPr>
      </p:pic>
      <p:pic>
        <p:nvPicPr>
          <p:cNvPr id="11" name="Picture 10"/>
          <p:cNvPicPr>
            <a:picLocks noChangeAspect="1"/>
          </p:cNvPicPr>
          <p:nvPr/>
        </p:nvPicPr>
        <p:blipFill>
          <a:blip r:embed="rId4"/>
          <a:stretch>
            <a:fillRect/>
          </a:stretch>
        </p:blipFill>
        <p:spPr>
          <a:xfrm>
            <a:off x="7117357" y="2259070"/>
            <a:ext cx="506663" cy="384907"/>
          </a:xfrm>
          <a:prstGeom prst="rect">
            <a:avLst/>
          </a:prstGeom>
        </p:spPr>
      </p:pic>
      <p:pic>
        <p:nvPicPr>
          <p:cNvPr id="12" name="Picture 11"/>
          <p:cNvPicPr>
            <a:picLocks noChangeAspect="1"/>
          </p:cNvPicPr>
          <p:nvPr/>
        </p:nvPicPr>
        <p:blipFill>
          <a:blip r:embed="rId5"/>
          <a:stretch>
            <a:fillRect/>
          </a:stretch>
        </p:blipFill>
        <p:spPr>
          <a:xfrm>
            <a:off x="6524496" y="2276326"/>
            <a:ext cx="512447" cy="371524"/>
          </a:xfrm>
          <a:prstGeom prst="rect">
            <a:avLst/>
          </a:prstGeom>
        </p:spPr>
      </p:pic>
      <p:pic>
        <p:nvPicPr>
          <p:cNvPr id="13" name="Picture 12"/>
          <p:cNvPicPr>
            <a:picLocks noChangeAspect="1"/>
          </p:cNvPicPr>
          <p:nvPr/>
        </p:nvPicPr>
        <p:blipFill>
          <a:blip r:embed="rId6"/>
          <a:stretch>
            <a:fillRect/>
          </a:stretch>
        </p:blipFill>
        <p:spPr>
          <a:xfrm>
            <a:off x="5952931" y="2276326"/>
            <a:ext cx="507859" cy="367265"/>
          </a:xfrm>
          <a:prstGeom prst="rect">
            <a:avLst/>
          </a:prstGeom>
        </p:spPr>
      </p:pic>
      <p:pic>
        <p:nvPicPr>
          <p:cNvPr id="14" name="Picture 13"/>
          <p:cNvPicPr>
            <a:picLocks noChangeAspect="1"/>
          </p:cNvPicPr>
          <p:nvPr/>
        </p:nvPicPr>
        <p:blipFill>
          <a:blip r:embed="rId7"/>
          <a:stretch>
            <a:fillRect/>
          </a:stretch>
        </p:blipFill>
        <p:spPr>
          <a:xfrm>
            <a:off x="6535441" y="5154092"/>
            <a:ext cx="767461" cy="837369"/>
          </a:xfrm>
          <a:prstGeom prst="rect">
            <a:avLst/>
          </a:prstGeom>
        </p:spPr>
      </p:pic>
      <p:pic>
        <p:nvPicPr>
          <p:cNvPr id="15" name="Picture 14"/>
          <p:cNvPicPr>
            <a:picLocks noChangeAspect="1"/>
          </p:cNvPicPr>
          <p:nvPr/>
        </p:nvPicPr>
        <p:blipFill rotWithShape="1">
          <a:blip r:embed="rId8"/>
          <a:srcRect l="22166" r="24180"/>
          <a:stretch/>
        </p:blipFill>
        <p:spPr>
          <a:xfrm>
            <a:off x="7527668" y="5172754"/>
            <a:ext cx="636524" cy="790909"/>
          </a:xfrm>
          <a:prstGeom prst="rect">
            <a:avLst/>
          </a:prstGeom>
        </p:spPr>
      </p:pic>
      <p:pic>
        <p:nvPicPr>
          <p:cNvPr id="16" name="Picture 15"/>
          <p:cNvPicPr>
            <a:picLocks noChangeAspect="1"/>
          </p:cNvPicPr>
          <p:nvPr/>
        </p:nvPicPr>
        <p:blipFill>
          <a:blip r:embed="rId9"/>
          <a:stretch>
            <a:fillRect/>
          </a:stretch>
        </p:blipFill>
        <p:spPr>
          <a:xfrm>
            <a:off x="707774" y="5229126"/>
            <a:ext cx="761485" cy="771728"/>
          </a:xfrm>
          <a:prstGeom prst="rect">
            <a:avLst/>
          </a:prstGeom>
        </p:spPr>
      </p:pic>
      <p:pic>
        <p:nvPicPr>
          <p:cNvPr id="17" name="Picture 16"/>
          <p:cNvPicPr>
            <a:picLocks noChangeAspect="1"/>
          </p:cNvPicPr>
          <p:nvPr/>
        </p:nvPicPr>
        <p:blipFill>
          <a:blip r:embed="rId10"/>
          <a:stretch>
            <a:fillRect/>
          </a:stretch>
        </p:blipFill>
        <p:spPr>
          <a:xfrm>
            <a:off x="1678049" y="5327787"/>
            <a:ext cx="890867" cy="484507"/>
          </a:xfrm>
          <a:prstGeom prst="rect">
            <a:avLst/>
          </a:prstGeom>
        </p:spPr>
      </p:pic>
      <p:pic>
        <p:nvPicPr>
          <p:cNvPr id="18" name="Picture 17"/>
          <p:cNvPicPr>
            <a:picLocks noChangeAspect="1"/>
          </p:cNvPicPr>
          <p:nvPr/>
        </p:nvPicPr>
        <p:blipFill rotWithShape="1">
          <a:blip r:embed="rId11"/>
          <a:srcRect l="20166" t="6202" r="19354" b="12218"/>
          <a:stretch/>
        </p:blipFill>
        <p:spPr>
          <a:xfrm>
            <a:off x="2209855" y="2067764"/>
            <a:ext cx="752489" cy="760287"/>
          </a:xfrm>
          <a:prstGeom prst="rect">
            <a:avLst/>
          </a:prstGeom>
        </p:spPr>
      </p:pic>
      <p:pic>
        <p:nvPicPr>
          <p:cNvPr id="19" name="Picture 18"/>
          <p:cNvPicPr>
            <a:picLocks noChangeAspect="1"/>
          </p:cNvPicPr>
          <p:nvPr/>
        </p:nvPicPr>
        <p:blipFill>
          <a:blip r:embed="rId12"/>
          <a:stretch>
            <a:fillRect/>
          </a:stretch>
        </p:blipFill>
        <p:spPr>
          <a:xfrm>
            <a:off x="245493" y="2151477"/>
            <a:ext cx="827525" cy="676574"/>
          </a:xfrm>
          <a:prstGeom prst="rect">
            <a:avLst/>
          </a:prstGeom>
        </p:spPr>
      </p:pic>
      <p:pic>
        <p:nvPicPr>
          <p:cNvPr id="20" name="Picture 19"/>
          <p:cNvPicPr>
            <a:picLocks noChangeAspect="1"/>
          </p:cNvPicPr>
          <p:nvPr/>
        </p:nvPicPr>
        <p:blipFill>
          <a:blip r:embed="rId13"/>
          <a:stretch>
            <a:fillRect/>
          </a:stretch>
        </p:blipFill>
        <p:spPr>
          <a:xfrm>
            <a:off x="1203630" y="2032786"/>
            <a:ext cx="869244" cy="795265"/>
          </a:xfrm>
          <a:prstGeom prst="rect">
            <a:avLst/>
          </a:prstGeom>
        </p:spPr>
      </p:pic>
      <p:sp>
        <p:nvSpPr>
          <p:cNvPr id="28" name="Rectangle 27"/>
          <p:cNvSpPr/>
          <p:nvPr/>
        </p:nvSpPr>
        <p:spPr>
          <a:xfrm>
            <a:off x="114881" y="1716266"/>
            <a:ext cx="2964219" cy="247071"/>
          </a:xfrm>
          <a:prstGeom prst="rect">
            <a:avLst/>
          </a:prstGeom>
          <a:solidFill>
            <a:schemeClr val="accent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a:ea typeface="+mn-ea"/>
                <a:cs typeface="+mn-cs"/>
              </a:rPr>
              <a:t>NFL: 100% </a:t>
            </a:r>
            <a:r>
              <a:rPr kumimoji="0" lang="en-US" sz="1200" b="1" i="0" u="none" strike="noStrike" kern="1200" cap="none" spc="0" normalizeH="0" baseline="0" noProof="0" dirty="0">
                <a:ln>
                  <a:noFill/>
                </a:ln>
                <a:solidFill>
                  <a:schemeClr val="bg1"/>
                </a:solidFill>
                <a:effectLst/>
                <a:uLnTx/>
                <a:uFillTx/>
                <a:latin typeface="Calibri"/>
                <a:ea typeface="+mn-ea"/>
                <a:cs typeface="+mn-cs"/>
              </a:rPr>
              <a:t>(12 out of 12 games) </a:t>
            </a:r>
            <a:endParaRPr kumimoji="0" lang="en-US" sz="1400" b="1" i="0" u="none" strike="noStrike" kern="1200" cap="none" spc="0" normalizeH="0" baseline="0" noProof="0" dirty="0">
              <a:ln>
                <a:noFill/>
              </a:ln>
              <a:solidFill>
                <a:schemeClr val="bg1"/>
              </a:solidFill>
              <a:effectLst/>
              <a:uLnTx/>
              <a:uFillTx/>
              <a:latin typeface="Calibri"/>
              <a:ea typeface="+mn-ea"/>
              <a:cs typeface="+mn-cs"/>
            </a:endParaRPr>
          </a:p>
        </p:txBody>
      </p:sp>
      <p:sp>
        <p:nvSpPr>
          <p:cNvPr id="29" name="Rectangle 28"/>
          <p:cNvSpPr/>
          <p:nvPr/>
        </p:nvSpPr>
        <p:spPr>
          <a:xfrm>
            <a:off x="5884309" y="1756701"/>
            <a:ext cx="2964219" cy="247071"/>
          </a:xfrm>
          <a:prstGeom prst="rect">
            <a:avLst/>
          </a:prstGeom>
          <a:solidFill>
            <a:schemeClr val="accent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a:ea typeface="+mn-ea"/>
                <a:cs typeface="+mn-cs"/>
              </a:rPr>
              <a:t>MLB: 91% </a:t>
            </a:r>
            <a:r>
              <a:rPr kumimoji="0" lang="en-US" sz="1200" b="1" i="0" u="none" strike="noStrike" kern="1200" cap="none" spc="0" normalizeH="0" baseline="0" noProof="0" dirty="0">
                <a:ln>
                  <a:noFill/>
                </a:ln>
                <a:solidFill>
                  <a:schemeClr val="bg1"/>
                </a:solidFill>
                <a:effectLst/>
                <a:uLnTx/>
                <a:uFillTx/>
                <a:latin typeface="Calibri"/>
                <a:ea typeface="+mn-ea"/>
                <a:cs typeface="+mn-cs"/>
              </a:rPr>
              <a:t>(21 out of 23 games) </a:t>
            </a:r>
            <a:endParaRPr kumimoji="0" lang="en-US" sz="1400" b="1" i="0" u="none" strike="noStrike" kern="1200" cap="none" spc="0" normalizeH="0" baseline="0" noProof="0" dirty="0">
              <a:ln>
                <a:noFill/>
              </a:ln>
              <a:solidFill>
                <a:schemeClr val="bg1"/>
              </a:solidFill>
              <a:effectLst/>
              <a:uLnTx/>
              <a:uFillTx/>
              <a:latin typeface="Calibri"/>
              <a:ea typeface="+mn-ea"/>
              <a:cs typeface="+mn-cs"/>
            </a:endParaRPr>
          </a:p>
        </p:txBody>
      </p:sp>
      <p:sp>
        <p:nvSpPr>
          <p:cNvPr id="30" name="Rectangle 29"/>
          <p:cNvSpPr/>
          <p:nvPr/>
        </p:nvSpPr>
        <p:spPr>
          <a:xfrm>
            <a:off x="127321" y="4891785"/>
            <a:ext cx="2964219" cy="247071"/>
          </a:xfrm>
          <a:prstGeom prst="rect">
            <a:avLst/>
          </a:prstGeom>
          <a:solidFill>
            <a:schemeClr val="accent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a:ea typeface="+mn-ea"/>
                <a:cs typeface="+mn-cs"/>
              </a:rPr>
              <a:t>NBA: 71% </a:t>
            </a:r>
            <a:r>
              <a:rPr kumimoji="0" lang="en-US" sz="1200" b="1" i="0" u="none" strike="noStrike" kern="1200" cap="none" spc="0" normalizeH="0" baseline="0" noProof="0" dirty="0">
                <a:ln>
                  <a:noFill/>
                </a:ln>
                <a:solidFill>
                  <a:schemeClr val="bg1"/>
                </a:solidFill>
                <a:effectLst/>
                <a:uLnTx/>
                <a:uFillTx/>
                <a:latin typeface="Calibri"/>
                <a:ea typeface="+mn-ea"/>
                <a:cs typeface="+mn-cs"/>
              </a:rPr>
              <a:t>(10 out of 14 games) </a:t>
            </a:r>
            <a:endParaRPr kumimoji="0" lang="en-US" sz="1400" b="1" i="0" u="none" strike="noStrike" kern="1200" cap="none" spc="0" normalizeH="0" baseline="0" noProof="0" dirty="0">
              <a:ln>
                <a:noFill/>
              </a:ln>
              <a:solidFill>
                <a:schemeClr val="bg1"/>
              </a:solidFill>
              <a:effectLst/>
              <a:uLnTx/>
              <a:uFillTx/>
              <a:latin typeface="Calibri"/>
              <a:ea typeface="+mn-ea"/>
              <a:cs typeface="+mn-cs"/>
            </a:endParaRPr>
          </a:p>
        </p:txBody>
      </p:sp>
      <p:sp>
        <p:nvSpPr>
          <p:cNvPr id="31" name="Rectangle 30"/>
          <p:cNvSpPr/>
          <p:nvPr/>
        </p:nvSpPr>
        <p:spPr>
          <a:xfrm>
            <a:off x="5932599" y="4850241"/>
            <a:ext cx="2964219" cy="247071"/>
          </a:xfrm>
          <a:prstGeom prst="rect">
            <a:avLst/>
          </a:prstGeom>
          <a:solidFill>
            <a:schemeClr val="accent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Calibri"/>
                <a:ea typeface="+mn-ea"/>
                <a:cs typeface="+mn-cs"/>
              </a:rPr>
              <a:t>NCAA Football: 83% </a:t>
            </a:r>
            <a:r>
              <a:rPr kumimoji="0" lang="en-US" sz="1100" b="1" i="0" u="none" strike="noStrike" kern="1200" cap="none" spc="0" normalizeH="0" baseline="0" noProof="0" dirty="0">
                <a:ln>
                  <a:noFill/>
                </a:ln>
                <a:solidFill>
                  <a:schemeClr val="bg1"/>
                </a:solidFill>
                <a:effectLst/>
                <a:uLnTx/>
                <a:uFillTx/>
                <a:latin typeface="Calibri"/>
                <a:ea typeface="+mn-ea"/>
                <a:cs typeface="+mn-cs"/>
              </a:rPr>
              <a:t>(10 out of 12 games)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32" name="TextBox 31"/>
          <p:cNvSpPr txBox="1"/>
          <p:nvPr/>
        </p:nvSpPr>
        <p:spPr>
          <a:xfrm>
            <a:off x="157310" y="1022221"/>
            <a:ext cx="86588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a:ea typeface="+mn-ea"/>
                <a:cs typeface="+mn-cs"/>
              </a:rPr>
              <a:t>88%</a:t>
            </a:r>
            <a:r>
              <a:rPr kumimoji="0" lang="en-US" sz="1600" b="0" i="0" strike="noStrike" kern="1200" cap="none" spc="0" normalizeH="0" baseline="0" noProof="0" dirty="0">
                <a:ln>
                  <a:noFill/>
                </a:ln>
                <a:solidFill>
                  <a:prstClr val="black"/>
                </a:solidFill>
                <a:effectLst/>
                <a:uLnTx/>
                <a:uFillTx/>
                <a:latin typeface="Calibri"/>
                <a:ea typeface="+mn-ea"/>
                <a:cs typeface="+mn-cs"/>
              </a:rPr>
              <a:t> of </a:t>
            </a:r>
            <a:r>
              <a:rPr kumimoji="0" lang="en-US" sz="1600" b="0" i="0" u="none" strike="noStrike" kern="1200" cap="none" spc="0" normalizeH="0" baseline="0" noProof="0" dirty="0">
                <a:ln>
                  <a:noFill/>
                </a:ln>
                <a:solidFill>
                  <a:prstClr val="black"/>
                </a:solidFill>
                <a:effectLst/>
                <a:uLnTx/>
                <a:uFillTx/>
                <a:latin typeface="Calibri"/>
                <a:ea typeface="+mn-ea"/>
                <a:cs typeface="+mn-cs"/>
              </a:rPr>
              <a:t>nationally televised NFL, MLB, NBA and evening college football games across the major TV networks trended in the top 10 during primetime on their respective nights</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3420001" y="3201943"/>
            <a:ext cx="213671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Calibri"/>
                <a:ea typeface="+mn-ea"/>
                <a:cs typeface="+mn-cs"/>
              </a:rPr>
              <a:t>Top 10 Trending Topics</a:t>
            </a:r>
          </a:p>
        </p:txBody>
      </p:sp>
      <p:sp>
        <p:nvSpPr>
          <p:cNvPr id="3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35" name="Slide Number Placeholder 1">
            <a:extLst>
              <a:ext uri="{FF2B5EF4-FFF2-40B4-BE49-F238E27FC236}">
                <a16:creationId xmlns:a16="http://schemas.microsoft.com/office/drawing/2014/main" id="{1A7AB66D-A43A-4288-AEB3-4C44B0BB405E}"/>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27</a:t>
            </a:fld>
            <a:endParaRPr lang="en-US" sz="1400" dirty="0">
              <a:solidFill>
                <a:prstClr val="black"/>
              </a:solidFill>
            </a:endParaRPr>
          </a:p>
        </p:txBody>
      </p:sp>
    </p:spTree>
    <p:extLst>
      <p:ext uri="{BB962C8B-B14F-4D97-AF65-F5344CB8AC3E}">
        <p14:creationId xmlns:p14="http://schemas.microsoft.com/office/powerpoint/2010/main" val="349059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9336" y="255724"/>
            <a:ext cx="8763221" cy="993775"/>
          </a:xfrm>
          <a:prstGeom prst="rect">
            <a:avLst/>
          </a:prstGeom>
        </p:spPr>
        <p:txBody>
          <a:bodyPr vert="horz" wrap="square" lIns="91440" tIns="45720" rIns="91440" bIns="45720" numCol="1" anchor="t" anchorCtr="0" compatLnSpc="1">
            <a:prstTxWarp prst="textNoShape">
              <a:avLst/>
            </a:prstTxWarp>
          </a:bodyPr>
          <a:lstStyle/>
          <a:p>
            <a:pPr algn="ctr" eaLnBrk="1" hangingPunct="1">
              <a:defRPr/>
            </a:pPr>
            <a: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t>It’s No Surprise That The Passion Consumers Have For TV Brands Extends To Their Presence Online</a:t>
            </a:r>
            <a:b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br>
            <a:endPar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endParaRPr>
          </a:p>
        </p:txBody>
      </p:sp>
      <p:sp>
        <p:nvSpPr>
          <p:cNvPr id="107" name="Text Placeholder 3"/>
          <p:cNvSpPr>
            <a:spLocks noGrp="1"/>
          </p:cNvSpPr>
          <p:nvPr>
            <p:ph type="body" sz="quarter" idx="4294967295"/>
          </p:nvPr>
        </p:nvSpPr>
        <p:spPr>
          <a:xfrm>
            <a:off x="0" y="6386513"/>
            <a:ext cx="7088188" cy="187325"/>
          </a:xfrm>
          <a:prstGeom prst="rect">
            <a:avLst/>
          </a:prstGeom>
        </p:spPr>
        <p:txBody>
          <a:bodyPr/>
          <a:lstStyle/>
          <a:p>
            <a:r>
              <a:rPr lang="en-US" altLang="en-US" sz="1100" dirty="0">
                <a:latin typeface="Trebuchet MS" panose="020B0603020202020204" pitchFamily="34" charset="0"/>
              </a:rPr>
              <a:t>Source: VAB analysis </a:t>
            </a:r>
            <a:r>
              <a:rPr lang="it-IT" altLang="en-US" sz="1100" dirty="0">
                <a:latin typeface="Trebuchet MS" panose="020B0603020202020204" pitchFamily="34" charset="0"/>
              </a:rPr>
              <a:t>of Media Metrix multi-platform comScore data</a:t>
            </a:r>
            <a:r>
              <a:rPr lang="en-US" altLang="en-US" sz="1100" dirty="0">
                <a:latin typeface="Trebuchet MS" panose="020B0603020202020204" pitchFamily="34" charset="0"/>
              </a:rPr>
              <a:t>, April 2017 (Ranking based on “Total Minutes Viewed”)</a:t>
            </a:r>
          </a:p>
        </p:txBody>
      </p:sp>
      <p:sp>
        <p:nvSpPr>
          <p:cNvPr id="5123" name="Rectangle 15"/>
          <p:cNvSpPr>
            <a:spLocks noChangeArrowheads="1"/>
          </p:cNvSpPr>
          <p:nvPr/>
        </p:nvSpPr>
        <p:spPr bwMode="auto">
          <a:xfrm>
            <a:off x="228600" y="1838325"/>
            <a:ext cx="1127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u="sng" dirty="0">
                <a:solidFill>
                  <a:srgbClr val="000000"/>
                </a:solidFill>
                <a:latin typeface="Trebuchet MS" panose="020B0603020202020204" pitchFamily="34" charset="0"/>
              </a:rPr>
              <a:t>Sports </a:t>
            </a:r>
          </a:p>
        </p:txBody>
      </p:sp>
      <p:sp>
        <p:nvSpPr>
          <p:cNvPr id="5124" name="Rectangle 28" descr="70%"/>
          <p:cNvSpPr>
            <a:spLocks noChangeArrowheads="1"/>
          </p:cNvSpPr>
          <p:nvPr/>
        </p:nvSpPr>
        <p:spPr bwMode="auto">
          <a:xfrm>
            <a:off x="532951" y="2313328"/>
            <a:ext cx="14478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ESPN</a:t>
            </a:r>
            <a:endParaRPr lang="en-US" altLang="en-US" sz="1000" b="1" i="1" u="sng" dirty="0">
              <a:solidFill>
                <a:srgbClr val="000000"/>
              </a:solidFill>
              <a:latin typeface="Trebuchet MS" panose="020B0603020202020204" pitchFamily="34" charset="0"/>
            </a:endParaRPr>
          </a:p>
        </p:txBody>
      </p:sp>
      <p:sp>
        <p:nvSpPr>
          <p:cNvPr id="10" name="Rectangle 28" descr="70%"/>
          <p:cNvSpPr>
            <a:spLocks noChangeArrowheads="1"/>
          </p:cNvSpPr>
          <p:nvPr/>
        </p:nvSpPr>
        <p:spPr bwMode="auto">
          <a:xfrm>
            <a:off x="532951" y="2890726"/>
            <a:ext cx="1727200" cy="1746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MLB</a:t>
            </a:r>
          </a:p>
        </p:txBody>
      </p:sp>
      <p:sp>
        <p:nvSpPr>
          <p:cNvPr id="5126" name="Rectangle 28" descr="70%"/>
          <p:cNvSpPr>
            <a:spLocks noChangeArrowheads="1"/>
          </p:cNvSpPr>
          <p:nvPr/>
        </p:nvSpPr>
        <p:spPr bwMode="auto">
          <a:xfrm>
            <a:off x="532951" y="2607016"/>
            <a:ext cx="1447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NBC Sports</a:t>
            </a:r>
          </a:p>
        </p:txBody>
      </p:sp>
      <p:sp>
        <p:nvSpPr>
          <p:cNvPr id="5127" name="Rectangle 28" descr="70%"/>
          <p:cNvSpPr>
            <a:spLocks noChangeArrowheads="1"/>
          </p:cNvSpPr>
          <p:nvPr/>
        </p:nvSpPr>
        <p:spPr bwMode="auto">
          <a:xfrm>
            <a:off x="532951" y="3148921"/>
            <a:ext cx="19208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Bleacher Report</a:t>
            </a:r>
          </a:p>
        </p:txBody>
      </p:sp>
      <p:sp>
        <p:nvSpPr>
          <p:cNvPr id="5128" name="Rectangle 28" descr="70%"/>
          <p:cNvSpPr>
            <a:spLocks noChangeArrowheads="1"/>
          </p:cNvSpPr>
          <p:nvPr/>
        </p:nvSpPr>
        <p:spPr bwMode="auto">
          <a:xfrm>
            <a:off x="1861120" y="2313328"/>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Resignation Media</a:t>
            </a:r>
            <a:endParaRPr lang="en-US" altLang="en-US" sz="1000" i="1" u="sng" dirty="0">
              <a:solidFill>
                <a:srgbClr val="000000"/>
              </a:solidFill>
              <a:latin typeface="Trebuchet MS" panose="020B0603020202020204" pitchFamily="34" charset="0"/>
            </a:endParaRPr>
          </a:p>
        </p:txBody>
      </p:sp>
      <p:sp>
        <p:nvSpPr>
          <p:cNvPr id="5129" name="Rectangle 28" descr="70%"/>
          <p:cNvSpPr>
            <a:spLocks noChangeArrowheads="1"/>
          </p:cNvSpPr>
          <p:nvPr/>
        </p:nvSpPr>
        <p:spPr bwMode="auto">
          <a:xfrm>
            <a:off x="1861120" y="2616286"/>
            <a:ext cx="1524000"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9GAG</a:t>
            </a:r>
            <a:endParaRPr lang="en-US" altLang="en-US" sz="1000" i="1" u="sng" dirty="0">
              <a:solidFill>
                <a:srgbClr val="000000"/>
              </a:solidFill>
              <a:latin typeface="Trebuchet MS" panose="020B0603020202020204" pitchFamily="34" charset="0"/>
            </a:endParaRPr>
          </a:p>
        </p:txBody>
      </p:sp>
      <p:sp>
        <p:nvSpPr>
          <p:cNvPr id="5130" name="Rectangle 28" descr="70%"/>
          <p:cNvSpPr>
            <a:spLocks noChangeArrowheads="1"/>
          </p:cNvSpPr>
          <p:nvPr/>
        </p:nvSpPr>
        <p:spPr bwMode="auto">
          <a:xfrm>
            <a:off x="1861120" y="3469596"/>
            <a:ext cx="1828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Funny Or Die</a:t>
            </a:r>
          </a:p>
        </p:txBody>
      </p:sp>
      <p:sp>
        <p:nvSpPr>
          <p:cNvPr id="5131" name="Rectangle 28" descr="70%"/>
          <p:cNvSpPr>
            <a:spLocks noChangeArrowheads="1"/>
          </p:cNvSpPr>
          <p:nvPr/>
        </p:nvSpPr>
        <p:spPr bwMode="auto">
          <a:xfrm>
            <a:off x="1861120" y="3168226"/>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Tickld</a:t>
            </a:r>
            <a:endParaRPr lang="en-US" altLang="en-US" sz="1000" i="1" u="sng" dirty="0">
              <a:solidFill>
                <a:srgbClr val="000000"/>
              </a:solidFill>
              <a:latin typeface="Trebuchet MS" panose="020B0603020202020204" pitchFamily="34" charset="0"/>
            </a:endParaRPr>
          </a:p>
        </p:txBody>
      </p:sp>
      <p:sp>
        <p:nvSpPr>
          <p:cNvPr id="19" name="Rectangle 28" descr="70%"/>
          <p:cNvSpPr>
            <a:spLocks noChangeArrowheads="1"/>
          </p:cNvSpPr>
          <p:nvPr/>
        </p:nvSpPr>
        <p:spPr bwMode="auto">
          <a:xfrm>
            <a:off x="3581400" y="2301422"/>
            <a:ext cx="1524000" cy="2000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CBS</a:t>
            </a:r>
          </a:p>
        </p:txBody>
      </p:sp>
      <p:sp>
        <p:nvSpPr>
          <p:cNvPr id="5133" name="Rectangle 28" descr="70%"/>
          <p:cNvSpPr>
            <a:spLocks noChangeArrowheads="1"/>
          </p:cNvSpPr>
          <p:nvPr/>
        </p:nvSpPr>
        <p:spPr bwMode="auto">
          <a:xfrm>
            <a:off x="3581400" y="2581616"/>
            <a:ext cx="1371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NBCU</a:t>
            </a:r>
            <a:endParaRPr lang="en-US" altLang="en-US" sz="1000" b="1" i="1" u="sng" dirty="0">
              <a:solidFill>
                <a:srgbClr val="000000"/>
              </a:solidFill>
              <a:latin typeface="Trebuchet MS" panose="020B0603020202020204" pitchFamily="34" charset="0"/>
            </a:endParaRPr>
          </a:p>
        </p:txBody>
      </p:sp>
      <p:sp>
        <p:nvSpPr>
          <p:cNvPr id="21" name="Rectangle 28" descr="70%"/>
          <p:cNvSpPr>
            <a:spLocks noChangeArrowheads="1"/>
          </p:cNvSpPr>
          <p:nvPr/>
        </p:nvSpPr>
        <p:spPr bwMode="auto">
          <a:xfrm>
            <a:off x="3581400" y="2871676"/>
            <a:ext cx="1371600" cy="2127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ABC</a:t>
            </a:r>
          </a:p>
        </p:txBody>
      </p:sp>
      <p:sp>
        <p:nvSpPr>
          <p:cNvPr id="22" name="Rectangle 28" descr="70%"/>
          <p:cNvSpPr>
            <a:spLocks noChangeArrowheads="1"/>
          </p:cNvSpPr>
          <p:nvPr/>
        </p:nvSpPr>
        <p:spPr bwMode="auto">
          <a:xfrm>
            <a:off x="3581400" y="3187815"/>
            <a:ext cx="1600200" cy="163512"/>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VH1</a:t>
            </a:r>
          </a:p>
        </p:txBody>
      </p:sp>
      <p:sp>
        <p:nvSpPr>
          <p:cNvPr id="23" name="Rectangle 28" descr="70%"/>
          <p:cNvSpPr>
            <a:spLocks noChangeArrowheads="1"/>
          </p:cNvSpPr>
          <p:nvPr/>
        </p:nvSpPr>
        <p:spPr bwMode="auto">
          <a:xfrm>
            <a:off x="3581400" y="3399746"/>
            <a:ext cx="1905000" cy="303212"/>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A&amp;E</a:t>
            </a:r>
          </a:p>
        </p:txBody>
      </p:sp>
      <p:sp>
        <p:nvSpPr>
          <p:cNvPr id="5137" name="Rectangle 28" descr="70%"/>
          <p:cNvSpPr>
            <a:spLocks noChangeArrowheads="1"/>
          </p:cNvSpPr>
          <p:nvPr/>
        </p:nvSpPr>
        <p:spPr bwMode="auto">
          <a:xfrm>
            <a:off x="5862638" y="2301422"/>
            <a:ext cx="1219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ABC News</a:t>
            </a:r>
            <a:endParaRPr lang="en-US" altLang="en-US" sz="1000" b="1" i="1" u="sng" dirty="0">
              <a:solidFill>
                <a:srgbClr val="000000"/>
              </a:solidFill>
              <a:latin typeface="Trebuchet MS" panose="020B0603020202020204" pitchFamily="34" charset="0"/>
            </a:endParaRPr>
          </a:p>
        </p:txBody>
      </p:sp>
      <p:sp>
        <p:nvSpPr>
          <p:cNvPr id="5138" name="Rectangle 28" descr="70%"/>
          <p:cNvSpPr>
            <a:spLocks noChangeArrowheads="1"/>
          </p:cNvSpPr>
          <p:nvPr/>
        </p:nvSpPr>
        <p:spPr bwMode="auto">
          <a:xfrm>
            <a:off x="5862638" y="2581616"/>
            <a:ext cx="10969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CNN News</a:t>
            </a:r>
            <a:endParaRPr lang="en-US" altLang="en-US" sz="1000" b="1" i="1" u="sng" dirty="0">
              <a:solidFill>
                <a:srgbClr val="000000"/>
              </a:solidFill>
              <a:latin typeface="Trebuchet MS" panose="020B0603020202020204" pitchFamily="34" charset="0"/>
            </a:endParaRPr>
          </a:p>
        </p:txBody>
      </p:sp>
      <p:sp>
        <p:nvSpPr>
          <p:cNvPr id="5139" name="Rectangle 28" descr="70%"/>
          <p:cNvSpPr>
            <a:spLocks noChangeArrowheads="1"/>
          </p:cNvSpPr>
          <p:nvPr/>
        </p:nvSpPr>
        <p:spPr bwMode="auto">
          <a:xfrm>
            <a:off x="5862638" y="2870882"/>
            <a:ext cx="10969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FOX News</a:t>
            </a:r>
            <a:endParaRPr lang="en-US" altLang="en-US" sz="1000" b="1" i="1" u="sng" dirty="0">
              <a:solidFill>
                <a:srgbClr val="000000"/>
              </a:solidFill>
              <a:latin typeface="Trebuchet MS" panose="020B0603020202020204" pitchFamily="34" charset="0"/>
            </a:endParaRPr>
          </a:p>
        </p:txBody>
      </p:sp>
      <p:sp>
        <p:nvSpPr>
          <p:cNvPr id="5140" name="Rectangle 28" descr="70%"/>
          <p:cNvSpPr>
            <a:spLocks noChangeArrowheads="1"/>
          </p:cNvSpPr>
          <p:nvPr/>
        </p:nvSpPr>
        <p:spPr bwMode="auto">
          <a:xfrm>
            <a:off x="5862638" y="3176702"/>
            <a:ext cx="1219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NBC News</a:t>
            </a:r>
            <a:endParaRPr lang="en-US" altLang="en-US" sz="1000" b="1" i="1" u="sng" dirty="0">
              <a:solidFill>
                <a:srgbClr val="000000"/>
              </a:solidFill>
              <a:latin typeface="Trebuchet MS" panose="020B0603020202020204" pitchFamily="34" charset="0"/>
            </a:endParaRPr>
          </a:p>
        </p:txBody>
      </p:sp>
      <p:sp>
        <p:nvSpPr>
          <p:cNvPr id="5141" name="Rectangle 28" descr="70%"/>
          <p:cNvSpPr>
            <a:spLocks noChangeArrowheads="1"/>
          </p:cNvSpPr>
          <p:nvPr/>
        </p:nvSpPr>
        <p:spPr bwMode="auto">
          <a:xfrm>
            <a:off x="5862638" y="3464040"/>
            <a:ext cx="103663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CBS News</a:t>
            </a:r>
            <a:endParaRPr lang="en-US" altLang="en-US" sz="1000" b="1" i="1" u="sng" dirty="0">
              <a:solidFill>
                <a:srgbClr val="000000"/>
              </a:solidFill>
              <a:latin typeface="Trebuchet MS" panose="020B0603020202020204" pitchFamily="34" charset="0"/>
            </a:endParaRPr>
          </a:p>
        </p:txBody>
      </p:sp>
      <p:sp>
        <p:nvSpPr>
          <p:cNvPr id="34" name="Rectangle 28" descr="70%"/>
          <p:cNvSpPr>
            <a:spLocks noChangeArrowheads="1"/>
          </p:cNvSpPr>
          <p:nvPr/>
        </p:nvSpPr>
        <p:spPr bwMode="auto">
          <a:xfrm>
            <a:off x="402776" y="4748213"/>
            <a:ext cx="1752600" cy="176212"/>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Arial" charset="0"/>
              </a:rPr>
              <a:t>Hearst</a:t>
            </a:r>
            <a:endParaRPr lang="en-US" sz="1000" kern="0" dirty="0">
              <a:solidFill>
                <a:srgbClr val="000000"/>
              </a:solidFill>
              <a:latin typeface="Trebuchet MS" panose="020B0603020202020204" pitchFamily="34" charset="0"/>
            </a:endParaRPr>
          </a:p>
        </p:txBody>
      </p:sp>
      <p:sp>
        <p:nvSpPr>
          <p:cNvPr id="35" name="Rectangle 28" descr="70%"/>
          <p:cNvSpPr>
            <a:spLocks noChangeArrowheads="1"/>
          </p:cNvSpPr>
          <p:nvPr/>
        </p:nvSpPr>
        <p:spPr bwMode="auto">
          <a:xfrm>
            <a:off x="402776" y="4990646"/>
            <a:ext cx="1463675" cy="190500"/>
          </a:xfrm>
          <a:prstGeom prst="rect">
            <a:avLst/>
          </a:prstGeom>
          <a:noFill/>
          <a:ln>
            <a:noFill/>
          </a:ln>
          <a:extLst/>
        </p:spPr>
        <p:txBody>
          <a:bodyPr anchor="ctr"/>
          <a:lstStyle/>
          <a:p>
            <a:pPr eaLnBrk="1" fontAlgn="auto" hangingPunct="1">
              <a:spcBef>
                <a:spcPts val="0"/>
              </a:spcBef>
              <a:spcAft>
                <a:spcPts val="0"/>
              </a:spcAft>
              <a:defRPr/>
            </a:pPr>
            <a:r>
              <a:rPr lang="en-US" sz="1000" kern="0" dirty="0" err="1">
                <a:solidFill>
                  <a:srgbClr val="000000"/>
                </a:solidFill>
                <a:latin typeface="Trebuchet MS" panose="020B0603020202020204" pitchFamily="34" charset="0"/>
                <a:cs typeface="+mn-cs"/>
              </a:rPr>
              <a:t>HomeTalk</a:t>
            </a:r>
            <a:endParaRPr lang="en-US" sz="1000" kern="0" dirty="0">
              <a:solidFill>
                <a:srgbClr val="000000"/>
              </a:solidFill>
              <a:latin typeface="Trebuchet MS" panose="020B0603020202020204" pitchFamily="34" charset="0"/>
              <a:cs typeface="+mn-cs"/>
            </a:endParaRPr>
          </a:p>
        </p:txBody>
      </p:sp>
      <p:sp>
        <p:nvSpPr>
          <p:cNvPr id="5144" name="Rectangle 28" descr="70%"/>
          <p:cNvSpPr>
            <a:spLocks noChangeArrowheads="1"/>
          </p:cNvSpPr>
          <p:nvPr/>
        </p:nvSpPr>
        <p:spPr bwMode="auto">
          <a:xfrm>
            <a:off x="402776" y="4478110"/>
            <a:ext cx="16240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HGTV</a:t>
            </a:r>
            <a:endParaRPr lang="en-US" altLang="en-US" sz="1000" b="1" i="1" u="sng" dirty="0">
              <a:solidFill>
                <a:srgbClr val="000000"/>
              </a:solidFill>
              <a:latin typeface="Trebuchet MS" panose="020B0603020202020204" pitchFamily="34" charset="0"/>
            </a:endParaRPr>
          </a:p>
        </p:txBody>
      </p:sp>
      <p:sp>
        <p:nvSpPr>
          <p:cNvPr id="5145" name="Rectangle 28" descr="70%"/>
          <p:cNvSpPr>
            <a:spLocks noChangeArrowheads="1"/>
          </p:cNvSpPr>
          <p:nvPr/>
        </p:nvSpPr>
        <p:spPr bwMode="auto">
          <a:xfrm>
            <a:off x="402776" y="5599907"/>
            <a:ext cx="14636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CafeMedia</a:t>
            </a:r>
            <a:r>
              <a:rPr lang="en-US" altLang="en-US" sz="1000" dirty="0">
                <a:solidFill>
                  <a:srgbClr val="000000"/>
                </a:solidFill>
                <a:latin typeface="Trebuchet MS" panose="020B0603020202020204" pitchFamily="34" charset="0"/>
              </a:rPr>
              <a:t> Home</a:t>
            </a:r>
          </a:p>
        </p:txBody>
      </p:sp>
      <p:sp>
        <p:nvSpPr>
          <p:cNvPr id="5146" name="Rectangle 28" descr="70%"/>
          <p:cNvSpPr>
            <a:spLocks noChangeArrowheads="1"/>
          </p:cNvSpPr>
          <p:nvPr/>
        </p:nvSpPr>
        <p:spPr bwMode="auto">
          <a:xfrm>
            <a:off x="402776" y="5285582"/>
            <a:ext cx="16160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Houzz</a:t>
            </a:r>
            <a:endParaRPr lang="en-US" altLang="en-US" sz="1000" i="1" u="sng" dirty="0">
              <a:solidFill>
                <a:srgbClr val="000000"/>
              </a:solidFill>
              <a:latin typeface="Trebuchet MS" panose="020B0603020202020204" pitchFamily="34" charset="0"/>
            </a:endParaRPr>
          </a:p>
        </p:txBody>
      </p:sp>
      <p:sp>
        <p:nvSpPr>
          <p:cNvPr id="5147" name="Rectangle 28" descr="70%"/>
          <p:cNvSpPr>
            <a:spLocks noChangeArrowheads="1"/>
          </p:cNvSpPr>
          <p:nvPr/>
        </p:nvSpPr>
        <p:spPr bwMode="auto">
          <a:xfrm>
            <a:off x="1905000" y="4734888"/>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The Weather Channel</a:t>
            </a:r>
            <a:endParaRPr lang="en-US" altLang="en-US" sz="1000" b="1" i="1" u="sng" dirty="0">
              <a:solidFill>
                <a:srgbClr val="000000"/>
              </a:solidFill>
              <a:latin typeface="Trebuchet MS" panose="020B0603020202020204" pitchFamily="34" charset="0"/>
            </a:endParaRPr>
          </a:p>
        </p:txBody>
      </p:sp>
      <p:sp>
        <p:nvSpPr>
          <p:cNvPr id="5148" name="Rectangle 28" descr="70%"/>
          <p:cNvSpPr>
            <a:spLocks noChangeArrowheads="1"/>
          </p:cNvSpPr>
          <p:nvPr/>
        </p:nvSpPr>
        <p:spPr bwMode="auto">
          <a:xfrm>
            <a:off x="1905000" y="5010547"/>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AccuWeather</a:t>
            </a:r>
            <a:endParaRPr lang="en-US" altLang="en-US" sz="1000" i="1" u="sng" dirty="0">
              <a:solidFill>
                <a:srgbClr val="000000"/>
              </a:solidFill>
              <a:latin typeface="Trebuchet MS" panose="020B0603020202020204" pitchFamily="34" charset="0"/>
            </a:endParaRPr>
          </a:p>
        </p:txBody>
      </p:sp>
      <p:sp>
        <p:nvSpPr>
          <p:cNvPr id="41" name="Rectangle 28" descr="70%"/>
          <p:cNvSpPr>
            <a:spLocks noChangeArrowheads="1"/>
          </p:cNvSpPr>
          <p:nvPr/>
        </p:nvSpPr>
        <p:spPr bwMode="auto">
          <a:xfrm>
            <a:off x="1905000" y="4475447"/>
            <a:ext cx="1524000" cy="174625"/>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Arial" charset="0"/>
              </a:rPr>
              <a:t>WeatherBug</a:t>
            </a:r>
            <a:endParaRPr lang="en-US" sz="1000" kern="0" dirty="0">
              <a:solidFill>
                <a:srgbClr val="000000"/>
              </a:solidFill>
              <a:latin typeface="Trebuchet MS" panose="020B0603020202020204" pitchFamily="34" charset="0"/>
            </a:endParaRPr>
          </a:p>
        </p:txBody>
      </p:sp>
      <p:sp>
        <p:nvSpPr>
          <p:cNvPr id="5150" name="Rectangle 28" descr="70%"/>
          <p:cNvSpPr>
            <a:spLocks noChangeArrowheads="1"/>
          </p:cNvSpPr>
          <p:nvPr/>
        </p:nvSpPr>
        <p:spPr bwMode="auto">
          <a:xfrm>
            <a:off x="1905000" y="5291932"/>
            <a:ext cx="182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Yahoo Weather</a:t>
            </a:r>
          </a:p>
        </p:txBody>
      </p:sp>
      <p:sp>
        <p:nvSpPr>
          <p:cNvPr id="5151" name="Rectangle 28" descr="70%"/>
          <p:cNvSpPr>
            <a:spLocks noChangeArrowheads="1"/>
          </p:cNvSpPr>
          <p:nvPr/>
        </p:nvSpPr>
        <p:spPr bwMode="auto">
          <a:xfrm>
            <a:off x="1905000" y="5593557"/>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Weather</a:t>
            </a:r>
            <a:endParaRPr lang="en-US" altLang="en-US" sz="1000" i="1" u="sng" dirty="0">
              <a:solidFill>
                <a:srgbClr val="000000"/>
              </a:solidFill>
              <a:latin typeface="Trebuchet MS" panose="020B0603020202020204" pitchFamily="34" charset="0"/>
            </a:endParaRPr>
          </a:p>
        </p:txBody>
      </p:sp>
      <p:sp>
        <p:nvSpPr>
          <p:cNvPr id="5152" name="Rectangle 28" descr="70%"/>
          <p:cNvSpPr>
            <a:spLocks noChangeArrowheads="1"/>
          </p:cNvSpPr>
          <p:nvPr/>
        </p:nvSpPr>
        <p:spPr bwMode="auto">
          <a:xfrm>
            <a:off x="3581400" y="4443185"/>
            <a:ext cx="1981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ABC</a:t>
            </a:r>
            <a:endParaRPr lang="en-US" altLang="en-US" sz="1000" b="1" i="1" u="sng" dirty="0">
              <a:solidFill>
                <a:srgbClr val="000000"/>
              </a:solidFill>
              <a:latin typeface="Trebuchet MS" panose="020B0603020202020204" pitchFamily="34" charset="0"/>
            </a:endParaRPr>
          </a:p>
        </p:txBody>
      </p:sp>
      <p:sp>
        <p:nvSpPr>
          <p:cNvPr id="46" name="Rectangle 28" descr="70%"/>
          <p:cNvSpPr>
            <a:spLocks noChangeArrowheads="1"/>
          </p:cNvSpPr>
          <p:nvPr/>
        </p:nvSpPr>
        <p:spPr bwMode="auto">
          <a:xfrm>
            <a:off x="3571275" y="4686300"/>
            <a:ext cx="1676400" cy="214312"/>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NBCU</a:t>
            </a:r>
          </a:p>
        </p:txBody>
      </p:sp>
      <p:sp>
        <p:nvSpPr>
          <p:cNvPr id="47" name="Rectangle 28" descr="70%"/>
          <p:cNvSpPr>
            <a:spLocks noChangeArrowheads="1"/>
          </p:cNvSpPr>
          <p:nvPr/>
        </p:nvSpPr>
        <p:spPr bwMode="auto">
          <a:xfrm>
            <a:off x="3581400" y="5291932"/>
            <a:ext cx="1831975" cy="1619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GSN</a:t>
            </a:r>
          </a:p>
        </p:txBody>
      </p:sp>
      <p:sp>
        <p:nvSpPr>
          <p:cNvPr id="5155" name="Rectangle 28" descr="70%"/>
          <p:cNvSpPr>
            <a:spLocks noChangeArrowheads="1"/>
          </p:cNvSpPr>
          <p:nvPr/>
        </p:nvSpPr>
        <p:spPr bwMode="auto">
          <a:xfrm>
            <a:off x="3581400" y="5593557"/>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TV</a:t>
            </a:r>
          </a:p>
        </p:txBody>
      </p:sp>
      <p:sp>
        <p:nvSpPr>
          <p:cNvPr id="5156" name="Rectangle 28" descr="70%"/>
          <p:cNvSpPr>
            <a:spLocks noChangeArrowheads="1"/>
          </p:cNvSpPr>
          <p:nvPr/>
        </p:nvSpPr>
        <p:spPr bwMode="auto">
          <a:xfrm>
            <a:off x="5754688" y="4736307"/>
            <a:ext cx="1524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AllRecipes</a:t>
            </a:r>
            <a:endParaRPr lang="en-US" altLang="en-US" sz="1000" i="1" u="sng" dirty="0">
              <a:solidFill>
                <a:srgbClr val="000000"/>
              </a:solidFill>
              <a:latin typeface="Trebuchet MS" panose="020B0603020202020204" pitchFamily="34" charset="0"/>
            </a:endParaRPr>
          </a:p>
        </p:txBody>
      </p:sp>
      <p:sp>
        <p:nvSpPr>
          <p:cNvPr id="5157" name="Rectangle 28" descr="70%"/>
          <p:cNvSpPr>
            <a:spLocks noChangeArrowheads="1"/>
          </p:cNvSpPr>
          <p:nvPr/>
        </p:nvSpPr>
        <p:spPr bwMode="auto">
          <a:xfrm>
            <a:off x="5754688" y="4442391"/>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Food Network</a:t>
            </a:r>
          </a:p>
        </p:txBody>
      </p:sp>
      <p:sp>
        <p:nvSpPr>
          <p:cNvPr id="5158" name="Rectangle 28" descr="70%"/>
          <p:cNvSpPr>
            <a:spLocks noChangeArrowheads="1"/>
          </p:cNvSpPr>
          <p:nvPr/>
        </p:nvSpPr>
        <p:spPr bwMode="auto">
          <a:xfrm>
            <a:off x="5754688" y="4978740"/>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Food &amp; Drink</a:t>
            </a:r>
          </a:p>
        </p:txBody>
      </p:sp>
      <p:sp>
        <p:nvSpPr>
          <p:cNvPr id="5159" name="Rectangle 28" descr="70%"/>
          <p:cNvSpPr>
            <a:spLocks noChangeArrowheads="1"/>
          </p:cNvSpPr>
          <p:nvPr/>
        </p:nvSpPr>
        <p:spPr bwMode="auto">
          <a:xfrm>
            <a:off x="7391400" y="4725081"/>
            <a:ext cx="1676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Disney Entertainment</a:t>
            </a:r>
            <a:endParaRPr lang="en-US" altLang="en-US" sz="1000" b="1" i="1" u="sng" dirty="0">
              <a:solidFill>
                <a:srgbClr val="000000"/>
              </a:solidFill>
              <a:latin typeface="Trebuchet MS" panose="020B0603020202020204" pitchFamily="34" charset="0"/>
            </a:endParaRPr>
          </a:p>
        </p:txBody>
      </p:sp>
      <p:sp>
        <p:nvSpPr>
          <p:cNvPr id="5161" name="Rectangle 28" descr="70%"/>
          <p:cNvSpPr>
            <a:spLocks noChangeArrowheads="1"/>
          </p:cNvSpPr>
          <p:nvPr/>
        </p:nvSpPr>
        <p:spPr bwMode="auto">
          <a:xfrm>
            <a:off x="7391400" y="5008448"/>
            <a:ext cx="1676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PBS Kids</a:t>
            </a:r>
            <a:endParaRPr lang="en-US" altLang="en-US" sz="1000" i="1" u="sng" dirty="0">
              <a:solidFill>
                <a:srgbClr val="000000"/>
              </a:solidFill>
              <a:latin typeface="Trebuchet MS" panose="020B0603020202020204" pitchFamily="34" charset="0"/>
            </a:endParaRPr>
          </a:p>
        </p:txBody>
      </p:sp>
      <p:sp>
        <p:nvSpPr>
          <p:cNvPr id="5162" name="Rectangle 28" descr="70%"/>
          <p:cNvSpPr>
            <a:spLocks noChangeArrowheads="1"/>
          </p:cNvSpPr>
          <p:nvPr/>
        </p:nvSpPr>
        <p:spPr bwMode="auto">
          <a:xfrm>
            <a:off x="7391400" y="5643389"/>
            <a:ext cx="1676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Playwire Media</a:t>
            </a:r>
            <a:endParaRPr lang="en-US" altLang="en-US" sz="1000" i="1" u="sng" dirty="0">
              <a:solidFill>
                <a:srgbClr val="000000"/>
              </a:solidFill>
              <a:latin typeface="Trebuchet MS" panose="020B0603020202020204" pitchFamily="34" charset="0"/>
            </a:endParaRPr>
          </a:p>
        </p:txBody>
      </p:sp>
      <p:sp>
        <p:nvSpPr>
          <p:cNvPr id="5163" name="Rectangle 28" descr="70%"/>
          <p:cNvSpPr>
            <a:spLocks noChangeArrowheads="1"/>
          </p:cNvSpPr>
          <p:nvPr/>
        </p:nvSpPr>
        <p:spPr bwMode="auto">
          <a:xfrm>
            <a:off x="7391400" y="5347322"/>
            <a:ext cx="18938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000" dirty="0">
                <a:solidFill>
                  <a:srgbClr val="000000"/>
                </a:solidFill>
                <a:latin typeface="Trebuchet MS" panose="020B0603020202020204" pitchFamily="34" charset="0"/>
              </a:rPr>
              <a:t>Totally </a:t>
            </a:r>
            <a:r>
              <a:rPr lang="en-US" altLang="en-US" sz="1000" dirty="0" err="1">
                <a:solidFill>
                  <a:srgbClr val="000000"/>
                </a:solidFill>
                <a:latin typeface="Trebuchet MS" panose="020B0603020202020204" pitchFamily="34" charset="0"/>
              </a:rPr>
              <a:t>Kidz</a:t>
            </a:r>
            <a:endParaRPr lang="en-US" altLang="en-US" sz="1000" i="1" u="sng" dirty="0">
              <a:solidFill>
                <a:srgbClr val="000000"/>
              </a:solidFill>
              <a:latin typeface="Trebuchet MS" panose="020B0603020202020204" pitchFamily="34" charset="0"/>
            </a:endParaRPr>
          </a:p>
        </p:txBody>
      </p:sp>
      <p:sp>
        <p:nvSpPr>
          <p:cNvPr id="5164" name="Rectangle 15"/>
          <p:cNvSpPr>
            <a:spLocks noChangeArrowheads="1"/>
          </p:cNvSpPr>
          <p:nvPr/>
        </p:nvSpPr>
        <p:spPr bwMode="auto">
          <a:xfrm>
            <a:off x="418651" y="1928813"/>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Sports </a:t>
            </a:r>
          </a:p>
        </p:txBody>
      </p:sp>
      <p:sp>
        <p:nvSpPr>
          <p:cNvPr id="5165" name="Rectangle 15"/>
          <p:cNvSpPr>
            <a:spLocks noChangeArrowheads="1"/>
          </p:cNvSpPr>
          <p:nvPr/>
        </p:nvSpPr>
        <p:spPr bwMode="auto">
          <a:xfrm>
            <a:off x="1844675" y="1928813"/>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Comedy </a:t>
            </a:r>
          </a:p>
        </p:txBody>
      </p:sp>
      <p:sp>
        <p:nvSpPr>
          <p:cNvPr id="5166" name="Rectangle 15"/>
          <p:cNvSpPr>
            <a:spLocks noChangeArrowheads="1"/>
          </p:cNvSpPr>
          <p:nvPr/>
        </p:nvSpPr>
        <p:spPr bwMode="auto">
          <a:xfrm>
            <a:off x="3205163" y="1941513"/>
            <a:ext cx="2128837"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200" b="1" dirty="0">
                <a:solidFill>
                  <a:srgbClr val="FFFFFF"/>
                </a:solidFill>
                <a:latin typeface="Trebuchet MS" panose="020B0603020202020204" pitchFamily="34" charset="0"/>
              </a:rPr>
              <a:t>TV  Entertainment - Black</a:t>
            </a:r>
          </a:p>
        </p:txBody>
      </p:sp>
      <p:sp>
        <p:nvSpPr>
          <p:cNvPr id="5167" name="Rectangle 24"/>
          <p:cNvSpPr>
            <a:spLocks noChangeArrowheads="1"/>
          </p:cNvSpPr>
          <p:nvPr/>
        </p:nvSpPr>
        <p:spPr bwMode="auto">
          <a:xfrm>
            <a:off x="5634038" y="1933575"/>
            <a:ext cx="1249362"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200" b="1" dirty="0">
                <a:solidFill>
                  <a:srgbClr val="FFFFFF"/>
                </a:solidFill>
                <a:latin typeface="Trebuchet MS" panose="020B0603020202020204" pitchFamily="34" charset="0"/>
              </a:rPr>
              <a:t>General News</a:t>
            </a:r>
          </a:p>
        </p:txBody>
      </p:sp>
      <p:sp>
        <p:nvSpPr>
          <p:cNvPr id="5168" name="Rectangle 15"/>
          <p:cNvSpPr>
            <a:spLocks noChangeArrowheads="1"/>
          </p:cNvSpPr>
          <p:nvPr/>
        </p:nvSpPr>
        <p:spPr bwMode="auto">
          <a:xfrm>
            <a:off x="402776" y="4057650"/>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Home</a:t>
            </a:r>
          </a:p>
        </p:txBody>
      </p:sp>
      <p:sp>
        <p:nvSpPr>
          <p:cNvPr id="5169" name="Rectangle 15"/>
          <p:cNvSpPr>
            <a:spLocks noChangeArrowheads="1"/>
          </p:cNvSpPr>
          <p:nvPr/>
        </p:nvSpPr>
        <p:spPr bwMode="auto">
          <a:xfrm>
            <a:off x="1844675" y="4057650"/>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Weather</a:t>
            </a:r>
          </a:p>
        </p:txBody>
      </p:sp>
      <p:sp>
        <p:nvSpPr>
          <p:cNvPr id="5170" name="Rectangle 15"/>
          <p:cNvSpPr>
            <a:spLocks noChangeArrowheads="1"/>
          </p:cNvSpPr>
          <p:nvPr/>
        </p:nvSpPr>
        <p:spPr bwMode="auto">
          <a:xfrm>
            <a:off x="3344863" y="4068763"/>
            <a:ext cx="1989137"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TV Entertainment</a:t>
            </a:r>
          </a:p>
        </p:txBody>
      </p:sp>
      <p:sp>
        <p:nvSpPr>
          <p:cNvPr id="5171" name="Rectangle 15"/>
          <p:cNvSpPr>
            <a:spLocks noChangeArrowheads="1"/>
          </p:cNvSpPr>
          <p:nvPr/>
        </p:nvSpPr>
        <p:spPr bwMode="auto">
          <a:xfrm>
            <a:off x="7315200" y="4057650"/>
            <a:ext cx="1524000"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Kids</a:t>
            </a:r>
          </a:p>
        </p:txBody>
      </p:sp>
      <p:sp>
        <p:nvSpPr>
          <p:cNvPr id="5172" name="Rectangle 24"/>
          <p:cNvSpPr>
            <a:spLocks noChangeArrowheads="1"/>
          </p:cNvSpPr>
          <p:nvPr/>
        </p:nvSpPr>
        <p:spPr bwMode="auto">
          <a:xfrm>
            <a:off x="5638800" y="4068763"/>
            <a:ext cx="1371600"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Food</a:t>
            </a:r>
          </a:p>
        </p:txBody>
      </p:sp>
      <p:pic>
        <p:nvPicPr>
          <p:cNvPr id="5173"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23" y="22637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95" y="437991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463980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0" name="Rectangle 15"/>
          <p:cNvSpPr>
            <a:spLocks noChangeArrowheads="1"/>
          </p:cNvSpPr>
          <p:nvPr/>
        </p:nvSpPr>
        <p:spPr bwMode="auto">
          <a:xfrm>
            <a:off x="7350125" y="1928813"/>
            <a:ext cx="134937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Finance News</a:t>
            </a:r>
          </a:p>
        </p:txBody>
      </p:sp>
      <p:sp>
        <p:nvSpPr>
          <p:cNvPr id="5181" name="Rectangle 28" descr="70%"/>
          <p:cNvSpPr>
            <a:spLocks noChangeArrowheads="1"/>
          </p:cNvSpPr>
          <p:nvPr/>
        </p:nvSpPr>
        <p:spPr bwMode="auto">
          <a:xfrm>
            <a:off x="7507288" y="2601460"/>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MSN Money</a:t>
            </a:r>
            <a:endParaRPr lang="en-US" altLang="en-US" sz="1000" i="1" u="sng" dirty="0">
              <a:solidFill>
                <a:srgbClr val="000000"/>
              </a:solidFill>
              <a:latin typeface="Trebuchet MS" panose="020B0603020202020204" pitchFamily="34" charset="0"/>
            </a:endParaRPr>
          </a:p>
        </p:txBody>
      </p:sp>
      <p:sp>
        <p:nvSpPr>
          <p:cNvPr id="5182" name="Rectangle 81" descr="70%"/>
          <p:cNvSpPr>
            <a:spLocks noChangeArrowheads="1"/>
          </p:cNvSpPr>
          <p:nvPr/>
        </p:nvSpPr>
        <p:spPr bwMode="auto">
          <a:xfrm>
            <a:off x="7507288" y="2868575"/>
            <a:ext cx="1524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Dow Jones</a:t>
            </a:r>
            <a:endParaRPr lang="en-US" altLang="en-US" sz="1000" i="1" u="sng" dirty="0">
              <a:solidFill>
                <a:srgbClr val="000000"/>
              </a:solidFill>
              <a:latin typeface="Trebuchet MS" panose="020B0603020202020204" pitchFamily="34" charset="0"/>
            </a:endParaRPr>
          </a:p>
        </p:txBody>
      </p:sp>
      <p:sp>
        <p:nvSpPr>
          <p:cNvPr id="5183" name="Rectangle 28" descr="70%"/>
          <p:cNvSpPr>
            <a:spLocks noChangeArrowheads="1"/>
          </p:cNvSpPr>
          <p:nvPr/>
        </p:nvSpPr>
        <p:spPr bwMode="auto">
          <a:xfrm>
            <a:off x="7507288" y="3147256"/>
            <a:ext cx="1219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CNBC</a:t>
            </a:r>
            <a:endParaRPr lang="en-US" altLang="en-US" sz="1000" b="1" i="1" u="sng" dirty="0">
              <a:solidFill>
                <a:srgbClr val="000000"/>
              </a:solidFill>
              <a:latin typeface="Trebuchet MS" panose="020B0603020202020204" pitchFamily="34" charset="0"/>
            </a:endParaRPr>
          </a:p>
        </p:txBody>
      </p:sp>
      <p:sp>
        <p:nvSpPr>
          <p:cNvPr id="5184" name="Rectangle 28" descr="70%"/>
          <p:cNvSpPr>
            <a:spLocks noChangeArrowheads="1"/>
          </p:cNvSpPr>
          <p:nvPr/>
        </p:nvSpPr>
        <p:spPr bwMode="auto">
          <a:xfrm>
            <a:off x="7507288" y="3408477"/>
            <a:ext cx="14017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CNN Money</a:t>
            </a:r>
            <a:endParaRPr lang="en-US" altLang="en-US" sz="1000" b="1" i="1" u="sng" dirty="0">
              <a:solidFill>
                <a:srgbClr val="000000"/>
              </a:solidFill>
              <a:latin typeface="Trebuchet MS" panose="020B0603020202020204" pitchFamily="34" charset="0"/>
            </a:endParaRPr>
          </a:p>
        </p:txBody>
      </p:sp>
      <p:sp>
        <p:nvSpPr>
          <p:cNvPr id="5185" name="Rectangle 28" descr="70%"/>
          <p:cNvSpPr>
            <a:spLocks noChangeArrowheads="1"/>
          </p:cNvSpPr>
          <p:nvPr/>
        </p:nvSpPr>
        <p:spPr bwMode="auto">
          <a:xfrm>
            <a:off x="7507288" y="2302216"/>
            <a:ext cx="1219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Yahoo Finance</a:t>
            </a:r>
            <a:endParaRPr lang="en-US" altLang="en-US" sz="1000" i="1" u="sng" dirty="0">
              <a:solidFill>
                <a:srgbClr val="000000"/>
              </a:solidFill>
              <a:latin typeface="Trebuchet MS" panose="020B0603020202020204" pitchFamily="34" charset="0"/>
            </a:endParaRPr>
          </a:p>
        </p:txBody>
      </p:sp>
      <p:pic>
        <p:nvPicPr>
          <p:cNvPr id="518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1688" y="464502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988" y="251142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3" name="TextBox 97"/>
          <p:cNvSpPr txBox="1">
            <a:spLocks noChangeArrowheads="1"/>
          </p:cNvSpPr>
          <p:nvPr/>
        </p:nvSpPr>
        <p:spPr bwMode="auto">
          <a:xfrm>
            <a:off x="2771175" y="1257137"/>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dirty="0">
                <a:latin typeface="Trebuchet MS" panose="020B0603020202020204" pitchFamily="34" charset="0"/>
              </a:rPr>
              <a:t>Top 5 Rank by Internet Genre</a:t>
            </a:r>
          </a:p>
          <a:p>
            <a:pPr algn="ctr" eaLnBrk="1" hangingPunct="1"/>
            <a:r>
              <a:rPr lang="en-US" altLang="en-US" sz="1200" dirty="0">
                <a:latin typeface="Trebuchet MS" panose="020B0603020202020204" pitchFamily="34" charset="0"/>
              </a:rPr>
              <a:t>P2+ Total Minutes Viewed</a:t>
            </a:r>
          </a:p>
        </p:txBody>
      </p:sp>
      <p:pic>
        <p:nvPicPr>
          <p:cNvPr id="519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988" y="493190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6"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277971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8" name="Rectangle 28" descr="70%"/>
          <p:cNvSpPr>
            <a:spLocks noChangeArrowheads="1"/>
          </p:cNvSpPr>
          <p:nvPr/>
        </p:nvSpPr>
        <p:spPr bwMode="auto">
          <a:xfrm>
            <a:off x="532951" y="3430702"/>
            <a:ext cx="19224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CBS Sports</a:t>
            </a:r>
          </a:p>
        </p:txBody>
      </p:sp>
      <p:sp>
        <p:nvSpPr>
          <p:cNvPr id="5199" name="Rectangle 28" descr="70%"/>
          <p:cNvSpPr>
            <a:spLocks noChangeArrowheads="1"/>
          </p:cNvSpPr>
          <p:nvPr/>
        </p:nvSpPr>
        <p:spPr bwMode="auto">
          <a:xfrm>
            <a:off x="1861120" y="2877969"/>
            <a:ext cx="1828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Comedy Central</a:t>
            </a:r>
            <a:endParaRPr lang="en-US" altLang="en-US" sz="1000" b="1" i="1" u="sng" dirty="0">
              <a:solidFill>
                <a:srgbClr val="000000"/>
              </a:solidFill>
              <a:latin typeface="Trebuchet MS" panose="020B0603020202020204" pitchFamily="34" charset="0"/>
            </a:endParaRPr>
          </a:p>
        </p:txBody>
      </p:sp>
      <p:sp>
        <p:nvSpPr>
          <p:cNvPr id="5200" name="Rectangle 81" descr="70%"/>
          <p:cNvSpPr>
            <a:spLocks noChangeArrowheads="1"/>
          </p:cNvSpPr>
          <p:nvPr/>
        </p:nvSpPr>
        <p:spPr bwMode="auto">
          <a:xfrm>
            <a:off x="3581400" y="5004934"/>
            <a:ext cx="1524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CBS</a:t>
            </a:r>
            <a:endParaRPr lang="en-US" altLang="en-US" sz="1000" i="1" u="sng" dirty="0">
              <a:solidFill>
                <a:srgbClr val="000000"/>
              </a:solidFill>
              <a:latin typeface="Trebuchet MS" panose="020B0603020202020204" pitchFamily="34" charset="0"/>
            </a:endParaRPr>
          </a:p>
        </p:txBody>
      </p:sp>
      <p:sp>
        <p:nvSpPr>
          <p:cNvPr id="5201" name="Rectangle 28" descr="70%"/>
          <p:cNvSpPr>
            <a:spLocks noChangeArrowheads="1"/>
          </p:cNvSpPr>
          <p:nvPr/>
        </p:nvSpPr>
        <p:spPr bwMode="auto">
          <a:xfrm>
            <a:off x="5754688" y="5265738"/>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CafeMedia</a:t>
            </a:r>
            <a:r>
              <a:rPr lang="en-US" altLang="en-US" sz="1000" dirty="0">
                <a:solidFill>
                  <a:srgbClr val="000000"/>
                </a:solidFill>
                <a:latin typeface="Trebuchet MS" panose="020B0603020202020204" pitchFamily="34" charset="0"/>
              </a:rPr>
              <a:t> Food</a:t>
            </a:r>
          </a:p>
        </p:txBody>
      </p:sp>
      <p:sp>
        <p:nvSpPr>
          <p:cNvPr id="5202" name="Rectangle 28" descr="70%"/>
          <p:cNvSpPr>
            <a:spLocks noChangeArrowheads="1"/>
          </p:cNvSpPr>
          <p:nvPr/>
        </p:nvSpPr>
        <p:spPr bwMode="auto">
          <a:xfrm>
            <a:off x="5754688" y="5573713"/>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Time </a:t>
            </a:r>
            <a:r>
              <a:rPr lang="en-US" altLang="en-US" sz="1000" dirty="0" err="1">
                <a:solidFill>
                  <a:srgbClr val="000000"/>
                </a:solidFill>
                <a:latin typeface="Trebuchet MS" panose="020B0603020202020204" pitchFamily="34" charset="0"/>
              </a:rPr>
              <a:t>Inc</a:t>
            </a:r>
            <a:r>
              <a:rPr lang="en-US" altLang="en-US" sz="1000" dirty="0">
                <a:solidFill>
                  <a:srgbClr val="000000"/>
                </a:solidFill>
                <a:latin typeface="Trebuchet MS" panose="020B0603020202020204" pitchFamily="34" charset="0"/>
              </a:rPr>
              <a:t> Food</a:t>
            </a:r>
          </a:p>
        </p:txBody>
      </p:sp>
      <p:pic>
        <p:nvPicPr>
          <p:cNvPr id="520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23" y="28098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23" y="33559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0"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0213" y="465177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1"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0100" y="437038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9263" y="438594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6925" y="219914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307045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988" y="333873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6956" y="280987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8850" y="340863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031" y="250484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4806" y="277313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4968" y="219256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4806" y="30638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ectangle 28" descr="70%"/>
          <p:cNvSpPr>
            <a:spLocks noChangeArrowheads="1"/>
          </p:cNvSpPr>
          <p:nvPr/>
        </p:nvSpPr>
        <p:spPr bwMode="auto">
          <a:xfrm>
            <a:off x="7431088" y="4409506"/>
            <a:ext cx="1676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Roblox</a:t>
            </a:r>
            <a:endParaRPr lang="en-US" altLang="en-US" sz="1000" i="1" u="sng" dirty="0">
              <a:solidFill>
                <a:srgbClr val="000000"/>
              </a:solidFill>
              <a:latin typeface="Trebuchet MS" panose="020B0603020202020204" pitchFamily="34" charset="0"/>
            </a:endParaRPr>
          </a:p>
        </p:txBody>
      </p:sp>
      <p:pic>
        <p:nvPicPr>
          <p:cNvPr id="91"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6132" y="518851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5987" y="307525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2288" y="333227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23" y="308292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23" y="253682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Slide Number Placeholder 1">
            <a:extLst>
              <a:ext uri="{FF2B5EF4-FFF2-40B4-BE49-F238E27FC236}">
                <a16:creationId xmlns:a16="http://schemas.microsoft.com/office/drawing/2014/main" id="{1462896F-FB8A-4606-A56A-600127DFE079}"/>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28</a:t>
            </a:fld>
            <a:endParaRPr lang="en-US" sz="1400" dirty="0">
              <a:solidFill>
                <a:prstClr val="black"/>
              </a:solidFill>
            </a:endParaRPr>
          </a:p>
        </p:txBody>
      </p:sp>
    </p:spTree>
    <p:extLst>
      <p:ext uri="{BB962C8B-B14F-4D97-AF65-F5344CB8AC3E}">
        <p14:creationId xmlns:p14="http://schemas.microsoft.com/office/powerpoint/2010/main" val="1910759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6550" y="350773"/>
            <a:ext cx="8807450" cy="993775"/>
          </a:xfrm>
          <a:prstGeom prst="rect">
            <a:avLst/>
          </a:prstGeom>
        </p:spPr>
        <p:txBody>
          <a:bodyPr vert="horz" wrap="square" lIns="91440" tIns="45720" rIns="91440" bIns="45720" numCol="1" anchor="t" anchorCtr="0" compatLnSpc="1">
            <a:prstTxWarp prst="textNoShape">
              <a:avLst/>
            </a:prstTxWarp>
          </a:bodyPr>
          <a:lstStyle/>
          <a:p>
            <a:pPr algn="ctr">
              <a:defRPr/>
            </a:pPr>
            <a: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t>Millennials Love TV Brands Online</a:t>
            </a:r>
            <a:br>
              <a:rPr lang="en-US" altLang="en-US" sz="2400" dirty="0">
                <a:latin typeface="Trebuchet MS" panose="020B0603020202020204" pitchFamily="34" charset="0"/>
                <a:ea typeface="Trebuchet MS" panose="020B0603020202020204" pitchFamily="34" charset="0"/>
                <a:cs typeface="Trebuchet MS" panose="020B0603020202020204" pitchFamily="34" charset="0"/>
              </a:rPr>
            </a:br>
            <a:endParaRPr lang="en-US" altLang="en-US" sz="2400" dirty="0">
              <a:latin typeface="Trebuchet MS" panose="020B0603020202020204" pitchFamily="34" charset="0"/>
              <a:ea typeface="Trebuchet MS" panose="020B0603020202020204" pitchFamily="34" charset="0"/>
              <a:cs typeface="Trebuchet MS" panose="020B0603020202020204" pitchFamily="34" charset="0"/>
            </a:endParaRPr>
          </a:p>
        </p:txBody>
      </p:sp>
      <p:sp>
        <p:nvSpPr>
          <p:cNvPr id="93" name="Text Placeholder 3"/>
          <p:cNvSpPr>
            <a:spLocks noGrp="1"/>
          </p:cNvSpPr>
          <p:nvPr>
            <p:ph type="body" sz="quarter" idx="4294967295"/>
          </p:nvPr>
        </p:nvSpPr>
        <p:spPr>
          <a:xfrm>
            <a:off x="0" y="6419850"/>
            <a:ext cx="7089775" cy="187325"/>
          </a:xfrm>
          <a:prstGeom prst="rect">
            <a:avLst/>
          </a:prstGeom>
        </p:spPr>
        <p:txBody>
          <a:bodyPr/>
          <a:lstStyle/>
          <a:p>
            <a:r>
              <a:rPr lang="en-US" altLang="en-US" sz="1050" dirty="0">
                <a:latin typeface="Trebuchet MS" panose="020B0603020202020204" pitchFamily="34" charset="0"/>
              </a:rPr>
              <a:t>Source: VAB analysis </a:t>
            </a:r>
            <a:r>
              <a:rPr lang="it-IT" altLang="en-US" sz="1050" dirty="0">
                <a:latin typeface="Trebuchet MS" panose="020B0603020202020204" pitchFamily="34" charset="0"/>
              </a:rPr>
              <a:t>of Media Metrix multi-platform comScore data</a:t>
            </a:r>
            <a:r>
              <a:rPr lang="en-US" altLang="en-US" sz="1050" dirty="0">
                <a:latin typeface="Trebuchet MS" panose="020B0603020202020204" pitchFamily="34" charset="0"/>
              </a:rPr>
              <a:t>, April 2017 (Ranking based on “Total Minutes Viewed”)</a:t>
            </a:r>
          </a:p>
        </p:txBody>
      </p:sp>
      <p:sp>
        <p:nvSpPr>
          <p:cNvPr id="11267" name="Rectangle 15"/>
          <p:cNvSpPr>
            <a:spLocks noChangeArrowheads="1"/>
          </p:cNvSpPr>
          <p:nvPr/>
        </p:nvSpPr>
        <p:spPr bwMode="auto">
          <a:xfrm>
            <a:off x="228600" y="1838325"/>
            <a:ext cx="1127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u="sng" dirty="0">
                <a:solidFill>
                  <a:srgbClr val="000000"/>
                </a:solidFill>
                <a:latin typeface="Trebuchet MS" panose="020B0603020202020204" pitchFamily="34" charset="0"/>
              </a:rPr>
              <a:t>Sports </a:t>
            </a:r>
          </a:p>
        </p:txBody>
      </p:sp>
      <p:sp>
        <p:nvSpPr>
          <p:cNvPr id="11268" name="Rectangle 28" descr="70%"/>
          <p:cNvSpPr>
            <a:spLocks noChangeArrowheads="1"/>
          </p:cNvSpPr>
          <p:nvPr/>
        </p:nvSpPr>
        <p:spPr bwMode="auto">
          <a:xfrm>
            <a:off x="400050" y="2308963"/>
            <a:ext cx="14478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ESPN</a:t>
            </a:r>
            <a:endParaRPr lang="en-US" altLang="en-US" sz="1000" b="1" i="1" u="sng" dirty="0">
              <a:solidFill>
                <a:srgbClr val="000000"/>
              </a:solidFill>
              <a:latin typeface="Trebuchet MS" panose="020B0603020202020204" pitchFamily="34" charset="0"/>
            </a:endParaRPr>
          </a:p>
        </p:txBody>
      </p:sp>
      <p:sp>
        <p:nvSpPr>
          <p:cNvPr id="10" name="Rectangle 28" descr="70%"/>
          <p:cNvSpPr>
            <a:spLocks noChangeArrowheads="1"/>
          </p:cNvSpPr>
          <p:nvPr/>
        </p:nvSpPr>
        <p:spPr bwMode="auto">
          <a:xfrm>
            <a:off x="400050" y="2564267"/>
            <a:ext cx="1727200" cy="1746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NBC Sports</a:t>
            </a:r>
          </a:p>
        </p:txBody>
      </p:sp>
      <p:sp>
        <p:nvSpPr>
          <p:cNvPr id="13" name="Rectangle 28" descr="70%"/>
          <p:cNvSpPr>
            <a:spLocks noChangeArrowheads="1"/>
          </p:cNvSpPr>
          <p:nvPr/>
        </p:nvSpPr>
        <p:spPr bwMode="auto">
          <a:xfrm>
            <a:off x="384175" y="2867198"/>
            <a:ext cx="1463675" cy="1746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MLB</a:t>
            </a:r>
          </a:p>
        </p:txBody>
      </p:sp>
      <p:sp>
        <p:nvSpPr>
          <p:cNvPr id="11272" name="Rectangle 28" descr="70%"/>
          <p:cNvSpPr>
            <a:spLocks noChangeArrowheads="1"/>
          </p:cNvSpPr>
          <p:nvPr/>
        </p:nvSpPr>
        <p:spPr bwMode="auto">
          <a:xfrm>
            <a:off x="1905000" y="2308963"/>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Resignation Media</a:t>
            </a:r>
            <a:endParaRPr lang="en-US" altLang="en-US" sz="1000" i="1" u="sng" dirty="0">
              <a:solidFill>
                <a:srgbClr val="000000"/>
              </a:solidFill>
              <a:latin typeface="Trebuchet MS" panose="020B0603020202020204" pitchFamily="34" charset="0"/>
            </a:endParaRPr>
          </a:p>
        </p:txBody>
      </p:sp>
      <p:sp>
        <p:nvSpPr>
          <p:cNvPr id="11273" name="Rectangle 28" descr="70%"/>
          <p:cNvSpPr>
            <a:spLocks noChangeArrowheads="1"/>
          </p:cNvSpPr>
          <p:nvPr/>
        </p:nvSpPr>
        <p:spPr bwMode="auto">
          <a:xfrm>
            <a:off x="1905000" y="2584110"/>
            <a:ext cx="1524000"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9GAG</a:t>
            </a:r>
            <a:endParaRPr lang="en-US" altLang="en-US" sz="1000" i="1" u="sng" dirty="0">
              <a:solidFill>
                <a:srgbClr val="000000"/>
              </a:solidFill>
              <a:latin typeface="Trebuchet MS" panose="020B0603020202020204" pitchFamily="34" charset="0"/>
            </a:endParaRPr>
          </a:p>
        </p:txBody>
      </p:sp>
      <p:sp>
        <p:nvSpPr>
          <p:cNvPr id="11274" name="Rectangle 28" descr="70%"/>
          <p:cNvSpPr>
            <a:spLocks noChangeArrowheads="1"/>
          </p:cNvSpPr>
          <p:nvPr/>
        </p:nvSpPr>
        <p:spPr bwMode="auto">
          <a:xfrm>
            <a:off x="1884363" y="3205162"/>
            <a:ext cx="18288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Elecutus</a:t>
            </a:r>
            <a:endParaRPr lang="en-US" altLang="en-US" sz="1000" dirty="0">
              <a:solidFill>
                <a:srgbClr val="000000"/>
              </a:solidFill>
              <a:latin typeface="Trebuchet MS" panose="020B0603020202020204" pitchFamily="34" charset="0"/>
            </a:endParaRPr>
          </a:p>
        </p:txBody>
      </p:sp>
      <p:sp>
        <p:nvSpPr>
          <p:cNvPr id="11275" name="Rectangle 28" descr="70%"/>
          <p:cNvSpPr>
            <a:spLocks noChangeArrowheads="1"/>
          </p:cNvSpPr>
          <p:nvPr/>
        </p:nvSpPr>
        <p:spPr bwMode="auto">
          <a:xfrm>
            <a:off x="1874157" y="2860222"/>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Comedy Central</a:t>
            </a:r>
            <a:endParaRPr lang="en-US" altLang="en-US" sz="1000" b="1" i="1" u="sng" dirty="0">
              <a:solidFill>
                <a:srgbClr val="000000"/>
              </a:solidFill>
              <a:latin typeface="Trebuchet MS" panose="020B0603020202020204" pitchFamily="34" charset="0"/>
            </a:endParaRPr>
          </a:p>
        </p:txBody>
      </p:sp>
      <p:sp>
        <p:nvSpPr>
          <p:cNvPr id="19" name="Rectangle 28" descr="70%"/>
          <p:cNvSpPr>
            <a:spLocks noChangeArrowheads="1"/>
          </p:cNvSpPr>
          <p:nvPr/>
        </p:nvSpPr>
        <p:spPr bwMode="auto">
          <a:xfrm>
            <a:off x="3587864" y="2326596"/>
            <a:ext cx="1524000" cy="2000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NBCU</a:t>
            </a:r>
          </a:p>
        </p:txBody>
      </p:sp>
      <p:sp>
        <p:nvSpPr>
          <p:cNvPr id="11277" name="Rectangle 28" descr="70%"/>
          <p:cNvSpPr>
            <a:spLocks noChangeArrowheads="1"/>
          </p:cNvSpPr>
          <p:nvPr/>
        </p:nvSpPr>
        <p:spPr bwMode="auto">
          <a:xfrm>
            <a:off x="3581400" y="2544423"/>
            <a:ext cx="1371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ABC</a:t>
            </a:r>
            <a:endParaRPr lang="en-US" altLang="en-US" sz="1000" b="1" i="1" u="sng" dirty="0">
              <a:solidFill>
                <a:srgbClr val="000000"/>
              </a:solidFill>
              <a:latin typeface="Trebuchet MS" panose="020B0603020202020204" pitchFamily="34" charset="0"/>
            </a:endParaRPr>
          </a:p>
        </p:txBody>
      </p:sp>
      <p:sp>
        <p:nvSpPr>
          <p:cNvPr id="11278" name="Rectangle 28" descr="70%"/>
          <p:cNvSpPr>
            <a:spLocks noChangeArrowheads="1"/>
          </p:cNvSpPr>
          <p:nvPr/>
        </p:nvSpPr>
        <p:spPr bwMode="auto">
          <a:xfrm>
            <a:off x="3581400" y="2860222"/>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VH1</a:t>
            </a:r>
            <a:endParaRPr lang="en-US" altLang="en-US" sz="1000" b="1" i="1" u="sng" dirty="0">
              <a:solidFill>
                <a:srgbClr val="000000"/>
              </a:solidFill>
              <a:latin typeface="Trebuchet MS" panose="020B0603020202020204" pitchFamily="34" charset="0"/>
            </a:endParaRPr>
          </a:p>
        </p:txBody>
      </p:sp>
      <p:sp>
        <p:nvSpPr>
          <p:cNvPr id="22" name="Rectangle 28" descr="70%"/>
          <p:cNvSpPr>
            <a:spLocks noChangeArrowheads="1"/>
          </p:cNvSpPr>
          <p:nvPr/>
        </p:nvSpPr>
        <p:spPr bwMode="auto">
          <a:xfrm>
            <a:off x="3581400" y="3175000"/>
            <a:ext cx="1600200" cy="163513"/>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CBS</a:t>
            </a:r>
          </a:p>
        </p:txBody>
      </p:sp>
      <p:sp>
        <p:nvSpPr>
          <p:cNvPr id="23" name="Rectangle 28" descr="70%"/>
          <p:cNvSpPr>
            <a:spLocks noChangeArrowheads="1"/>
          </p:cNvSpPr>
          <p:nvPr/>
        </p:nvSpPr>
        <p:spPr bwMode="auto">
          <a:xfrm>
            <a:off x="3581400" y="3409950"/>
            <a:ext cx="1295400" cy="303213"/>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CW</a:t>
            </a:r>
            <a:endParaRPr lang="en-US" sz="1000" b="1" kern="0" dirty="0">
              <a:solidFill>
                <a:srgbClr val="000000"/>
              </a:solidFill>
              <a:latin typeface="Trebuchet MS" panose="020B0603020202020204" pitchFamily="34" charset="0"/>
            </a:endParaRPr>
          </a:p>
        </p:txBody>
      </p:sp>
      <p:sp>
        <p:nvSpPr>
          <p:cNvPr id="11281" name="Rectangle 28" descr="70%"/>
          <p:cNvSpPr>
            <a:spLocks noChangeArrowheads="1"/>
          </p:cNvSpPr>
          <p:nvPr/>
        </p:nvSpPr>
        <p:spPr bwMode="auto">
          <a:xfrm>
            <a:off x="5867853" y="2300477"/>
            <a:ext cx="1219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CNN</a:t>
            </a:r>
          </a:p>
        </p:txBody>
      </p:sp>
      <p:sp>
        <p:nvSpPr>
          <p:cNvPr id="11282" name="Rectangle 28" descr="70%"/>
          <p:cNvSpPr>
            <a:spLocks noChangeArrowheads="1"/>
          </p:cNvSpPr>
          <p:nvPr/>
        </p:nvSpPr>
        <p:spPr bwMode="auto">
          <a:xfrm>
            <a:off x="5838483" y="2547047"/>
            <a:ext cx="1095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Buzzfeed</a:t>
            </a:r>
            <a:endParaRPr lang="en-US" altLang="en-US" sz="1000" i="1" u="sng" dirty="0">
              <a:solidFill>
                <a:srgbClr val="000000"/>
              </a:solidFill>
              <a:latin typeface="Trebuchet MS" panose="020B0603020202020204" pitchFamily="34" charset="0"/>
            </a:endParaRPr>
          </a:p>
        </p:txBody>
      </p:sp>
      <p:sp>
        <p:nvSpPr>
          <p:cNvPr id="11283" name="Rectangle 28" descr="70%"/>
          <p:cNvSpPr>
            <a:spLocks noChangeArrowheads="1"/>
          </p:cNvSpPr>
          <p:nvPr/>
        </p:nvSpPr>
        <p:spPr bwMode="auto">
          <a:xfrm>
            <a:off x="5867853" y="2784720"/>
            <a:ext cx="10969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ABC News</a:t>
            </a:r>
            <a:endParaRPr lang="en-US" altLang="en-US" sz="1000" b="1" i="1" u="sng" dirty="0">
              <a:solidFill>
                <a:srgbClr val="000000"/>
              </a:solidFill>
              <a:latin typeface="Trebuchet MS" panose="020B0603020202020204" pitchFamily="34" charset="0"/>
            </a:endParaRPr>
          </a:p>
        </p:txBody>
      </p:sp>
      <p:sp>
        <p:nvSpPr>
          <p:cNvPr id="11284" name="Rectangle 28" descr="70%"/>
          <p:cNvSpPr>
            <a:spLocks noChangeArrowheads="1"/>
          </p:cNvSpPr>
          <p:nvPr/>
        </p:nvSpPr>
        <p:spPr bwMode="auto">
          <a:xfrm>
            <a:off x="5867853" y="3108230"/>
            <a:ext cx="1219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CBS </a:t>
            </a:r>
            <a:r>
              <a:rPr lang="en-US" altLang="en-US" sz="1000" b="1" dirty="0" err="1">
                <a:solidFill>
                  <a:srgbClr val="000000"/>
                </a:solidFill>
                <a:latin typeface="Trebuchet MS" panose="020B0603020202020204" pitchFamily="34" charset="0"/>
              </a:rPr>
              <a:t>NEws</a:t>
            </a:r>
            <a:endParaRPr lang="en-US" altLang="en-US" sz="1000" b="1" i="1" u="sng" dirty="0">
              <a:solidFill>
                <a:srgbClr val="000000"/>
              </a:solidFill>
              <a:latin typeface="Trebuchet MS" panose="020B0603020202020204" pitchFamily="34" charset="0"/>
            </a:endParaRPr>
          </a:p>
        </p:txBody>
      </p:sp>
      <p:sp>
        <p:nvSpPr>
          <p:cNvPr id="11285" name="Rectangle 28" descr="70%"/>
          <p:cNvSpPr>
            <a:spLocks noChangeArrowheads="1"/>
          </p:cNvSpPr>
          <p:nvPr/>
        </p:nvSpPr>
        <p:spPr bwMode="auto">
          <a:xfrm>
            <a:off x="5867853" y="3419380"/>
            <a:ext cx="103663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NBC News</a:t>
            </a:r>
            <a:endParaRPr lang="en-US" altLang="en-US" sz="1000" b="1" i="1" u="sng" dirty="0">
              <a:solidFill>
                <a:srgbClr val="000000"/>
              </a:solidFill>
              <a:latin typeface="Trebuchet MS" panose="020B0603020202020204" pitchFamily="34" charset="0"/>
            </a:endParaRPr>
          </a:p>
        </p:txBody>
      </p:sp>
      <p:sp>
        <p:nvSpPr>
          <p:cNvPr id="35" name="Rectangle 28" descr="70%"/>
          <p:cNvSpPr>
            <a:spLocks noChangeArrowheads="1"/>
          </p:cNvSpPr>
          <p:nvPr/>
        </p:nvSpPr>
        <p:spPr bwMode="auto">
          <a:xfrm>
            <a:off x="381000" y="5524756"/>
            <a:ext cx="1463675" cy="190500"/>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Arial" charset="0"/>
              </a:rPr>
              <a:t>IB Home &amp; Garden</a:t>
            </a:r>
          </a:p>
        </p:txBody>
      </p:sp>
      <p:sp>
        <p:nvSpPr>
          <p:cNvPr id="11288" name="Rectangle 28" descr="70%"/>
          <p:cNvSpPr>
            <a:spLocks noChangeArrowheads="1"/>
          </p:cNvSpPr>
          <p:nvPr/>
        </p:nvSpPr>
        <p:spPr bwMode="auto">
          <a:xfrm>
            <a:off x="365238" y="5011055"/>
            <a:ext cx="16240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CafeMedia</a:t>
            </a:r>
            <a:r>
              <a:rPr lang="en-US" altLang="en-US" sz="1000" dirty="0">
                <a:solidFill>
                  <a:srgbClr val="000000"/>
                </a:solidFill>
                <a:latin typeface="Trebuchet MS" panose="020B0603020202020204" pitchFamily="34" charset="0"/>
              </a:rPr>
              <a:t> Home</a:t>
            </a:r>
          </a:p>
        </p:txBody>
      </p:sp>
      <p:sp>
        <p:nvSpPr>
          <p:cNvPr id="11289" name="Rectangle 28" descr="70%"/>
          <p:cNvSpPr>
            <a:spLocks noChangeArrowheads="1"/>
          </p:cNvSpPr>
          <p:nvPr/>
        </p:nvSpPr>
        <p:spPr bwMode="auto">
          <a:xfrm>
            <a:off x="355374" y="5290568"/>
            <a:ext cx="14636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Houzz</a:t>
            </a:r>
            <a:endParaRPr lang="en-US" altLang="en-US" sz="1000" i="1" u="sng" dirty="0">
              <a:solidFill>
                <a:srgbClr val="000000"/>
              </a:solidFill>
              <a:latin typeface="Trebuchet MS" panose="020B0603020202020204" pitchFamily="34" charset="0"/>
            </a:endParaRPr>
          </a:p>
        </p:txBody>
      </p:sp>
      <p:sp>
        <p:nvSpPr>
          <p:cNvPr id="38" name="Rectangle 28" descr="70%"/>
          <p:cNvSpPr>
            <a:spLocks noChangeArrowheads="1"/>
          </p:cNvSpPr>
          <p:nvPr/>
        </p:nvSpPr>
        <p:spPr bwMode="auto">
          <a:xfrm>
            <a:off x="369208" y="4473462"/>
            <a:ext cx="1616075" cy="174625"/>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Arial" charset="0"/>
              </a:rPr>
              <a:t>Hearst</a:t>
            </a:r>
            <a:endParaRPr lang="en-US" sz="1000" kern="0" dirty="0">
              <a:solidFill>
                <a:srgbClr val="000000"/>
              </a:solidFill>
              <a:latin typeface="Trebuchet MS" panose="020B0603020202020204" pitchFamily="34" charset="0"/>
            </a:endParaRPr>
          </a:p>
        </p:txBody>
      </p:sp>
      <p:sp>
        <p:nvSpPr>
          <p:cNvPr id="11292" name="Rectangle 28" descr="70%"/>
          <p:cNvSpPr>
            <a:spLocks noChangeArrowheads="1"/>
          </p:cNvSpPr>
          <p:nvPr/>
        </p:nvSpPr>
        <p:spPr bwMode="auto">
          <a:xfrm>
            <a:off x="1867694" y="4471648"/>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WeatherBug</a:t>
            </a:r>
            <a:endParaRPr lang="en-US" altLang="en-US" sz="1000" i="1" u="sng" dirty="0">
              <a:solidFill>
                <a:srgbClr val="000000"/>
              </a:solidFill>
              <a:latin typeface="Trebuchet MS" panose="020B0603020202020204" pitchFamily="34" charset="0"/>
            </a:endParaRPr>
          </a:p>
        </p:txBody>
      </p:sp>
      <p:sp>
        <p:nvSpPr>
          <p:cNvPr id="11293" name="Rectangle 28" descr="70%"/>
          <p:cNvSpPr>
            <a:spLocks noChangeArrowheads="1"/>
          </p:cNvSpPr>
          <p:nvPr/>
        </p:nvSpPr>
        <p:spPr bwMode="auto">
          <a:xfrm>
            <a:off x="1905000" y="5009045"/>
            <a:ext cx="1524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AccuWeather</a:t>
            </a:r>
            <a:endParaRPr lang="en-US" altLang="en-US" sz="1000" i="1" u="sng" dirty="0">
              <a:solidFill>
                <a:srgbClr val="000000"/>
              </a:solidFill>
              <a:latin typeface="Trebuchet MS" panose="020B0603020202020204" pitchFamily="34" charset="0"/>
            </a:endParaRPr>
          </a:p>
        </p:txBody>
      </p:sp>
      <p:sp>
        <p:nvSpPr>
          <p:cNvPr id="11294" name="Rectangle 28" descr="70%"/>
          <p:cNvSpPr>
            <a:spLocks noChangeArrowheads="1"/>
          </p:cNvSpPr>
          <p:nvPr/>
        </p:nvSpPr>
        <p:spPr bwMode="auto">
          <a:xfrm>
            <a:off x="1886405" y="5319712"/>
            <a:ext cx="182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Yahoo Weather</a:t>
            </a:r>
            <a:endParaRPr lang="en-US" altLang="en-US" sz="1000" i="1" u="sng" dirty="0">
              <a:solidFill>
                <a:srgbClr val="000000"/>
              </a:solidFill>
              <a:latin typeface="Trebuchet MS" panose="020B0603020202020204" pitchFamily="34" charset="0"/>
            </a:endParaRPr>
          </a:p>
        </p:txBody>
      </p:sp>
      <p:sp>
        <p:nvSpPr>
          <p:cNvPr id="11295" name="Rectangle 28" descr="70%"/>
          <p:cNvSpPr>
            <a:spLocks noChangeArrowheads="1"/>
          </p:cNvSpPr>
          <p:nvPr/>
        </p:nvSpPr>
        <p:spPr bwMode="auto">
          <a:xfrm>
            <a:off x="1886405" y="5621849"/>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Weather.Gov</a:t>
            </a:r>
            <a:endParaRPr lang="en-US" altLang="en-US" sz="1000" dirty="0">
              <a:solidFill>
                <a:srgbClr val="000000"/>
              </a:solidFill>
              <a:latin typeface="Trebuchet MS" panose="020B0603020202020204" pitchFamily="34" charset="0"/>
            </a:endParaRPr>
          </a:p>
        </p:txBody>
      </p:sp>
      <p:sp>
        <p:nvSpPr>
          <p:cNvPr id="44" name="Rectangle 28" descr="70%"/>
          <p:cNvSpPr>
            <a:spLocks noChangeArrowheads="1"/>
          </p:cNvSpPr>
          <p:nvPr/>
        </p:nvSpPr>
        <p:spPr bwMode="auto">
          <a:xfrm>
            <a:off x="3581400" y="4705690"/>
            <a:ext cx="1524000" cy="2000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NBCU</a:t>
            </a:r>
          </a:p>
        </p:txBody>
      </p:sp>
      <p:sp>
        <p:nvSpPr>
          <p:cNvPr id="11297" name="Rectangle 28" descr="70%"/>
          <p:cNvSpPr>
            <a:spLocks noChangeArrowheads="1"/>
          </p:cNvSpPr>
          <p:nvPr/>
        </p:nvSpPr>
        <p:spPr bwMode="auto">
          <a:xfrm>
            <a:off x="3581400" y="4430713"/>
            <a:ext cx="1981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ABC</a:t>
            </a:r>
            <a:endParaRPr lang="en-US" altLang="en-US" sz="1000" b="1" i="1" u="sng" dirty="0">
              <a:solidFill>
                <a:srgbClr val="000000"/>
              </a:solidFill>
              <a:latin typeface="Trebuchet MS" panose="020B0603020202020204" pitchFamily="34" charset="0"/>
            </a:endParaRPr>
          </a:p>
        </p:txBody>
      </p:sp>
      <p:sp>
        <p:nvSpPr>
          <p:cNvPr id="46" name="Rectangle 28" descr="70%"/>
          <p:cNvSpPr>
            <a:spLocks noChangeArrowheads="1"/>
          </p:cNvSpPr>
          <p:nvPr/>
        </p:nvSpPr>
        <p:spPr bwMode="auto">
          <a:xfrm>
            <a:off x="3581400" y="4989201"/>
            <a:ext cx="1676400" cy="214312"/>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CBS</a:t>
            </a:r>
          </a:p>
        </p:txBody>
      </p:sp>
      <p:sp>
        <p:nvSpPr>
          <p:cNvPr id="47" name="Rectangle 28" descr="70%"/>
          <p:cNvSpPr>
            <a:spLocks noChangeArrowheads="1"/>
          </p:cNvSpPr>
          <p:nvPr/>
        </p:nvSpPr>
        <p:spPr bwMode="auto">
          <a:xfrm>
            <a:off x="3581400" y="5319712"/>
            <a:ext cx="1831975" cy="1619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CW</a:t>
            </a:r>
          </a:p>
        </p:txBody>
      </p:sp>
      <p:sp>
        <p:nvSpPr>
          <p:cNvPr id="48" name="Rectangle 28" descr="70%"/>
          <p:cNvSpPr>
            <a:spLocks noChangeArrowheads="1"/>
          </p:cNvSpPr>
          <p:nvPr/>
        </p:nvSpPr>
        <p:spPr bwMode="auto">
          <a:xfrm>
            <a:off x="3581400" y="5621849"/>
            <a:ext cx="1752600" cy="1746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Turner</a:t>
            </a:r>
          </a:p>
        </p:txBody>
      </p:sp>
      <p:sp>
        <p:nvSpPr>
          <p:cNvPr id="11301" name="Rectangle 28" descr="70%"/>
          <p:cNvSpPr>
            <a:spLocks noChangeArrowheads="1"/>
          </p:cNvSpPr>
          <p:nvPr/>
        </p:nvSpPr>
        <p:spPr bwMode="auto">
          <a:xfrm>
            <a:off x="5727700" y="4437857"/>
            <a:ext cx="1524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Food Network</a:t>
            </a:r>
          </a:p>
        </p:txBody>
      </p:sp>
      <p:sp>
        <p:nvSpPr>
          <p:cNvPr id="11302" name="Rectangle 28" descr="70%"/>
          <p:cNvSpPr>
            <a:spLocks noChangeArrowheads="1"/>
          </p:cNvSpPr>
          <p:nvPr/>
        </p:nvSpPr>
        <p:spPr bwMode="auto">
          <a:xfrm>
            <a:off x="5700713" y="5275412"/>
            <a:ext cx="1371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Time Inc. Food</a:t>
            </a:r>
            <a:endParaRPr lang="en-US" altLang="en-US" sz="1000" i="1" u="sng" dirty="0">
              <a:solidFill>
                <a:srgbClr val="000000"/>
              </a:solidFill>
              <a:latin typeface="Trebuchet MS" panose="020B0603020202020204" pitchFamily="34" charset="0"/>
            </a:endParaRPr>
          </a:p>
        </p:txBody>
      </p:sp>
      <p:sp>
        <p:nvSpPr>
          <p:cNvPr id="11303" name="Rectangle 28" descr="70%"/>
          <p:cNvSpPr>
            <a:spLocks noChangeArrowheads="1"/>
          </p:cNvSpPr>
          <p:nvPr/>
        </p:nvSpPr>
        <p:spPr bwMode="auto">
          <a:xfrm>
            <a:off x="5717268" y="4713232"/>
            <a:ext cx="1676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AllRecipes</a:t>
            </a:r>
            <a:endParaRPr lang="en-US" altLang="en-US" sz="1000" i="1" u="sng" dirty="0">
              <a:solidFill>
                <a:srgbClr val="000000"/>
              </a:solidFill>
              <a:latin typeface="Trebuchet MS" panose="020B0603020202020204" pitchFamily="34" charset="0"/>
            </a:endParaRPr>
          </a:p>
        </p:txBody>
      </p:sp>
      <p:sp>
        <p:nvSpPr>
          <p:cNvPr id="11304" name="Rectangle 28" descr="70%"/>
          <p:cNvSpPr>
            <a:spLocks noChangeArrowheads="1"/>
          </p:cNvSpPr>
          <p:nvPr/>
        </p:nvSpPr>
        <p:spPr bwMode="auto">
          <a:xfrm>
            <a:off x="5724525" y="4996371"/>
            <a:ext cx="17526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CafeMedia Food</a:t>
            </a:r>
            <a:endParaRPr lang="en-US" altLang="en-US" sz="1000" i="1" u="sng" dirty="0">
              <a:solidFill>
                <a:srgbClr val="000000"/>
              </a:solidFill>
              <a:latin typeface="Trebuchet MS" panose="020B0603020202020204" pitchFamily="34" charset="0"/>
            </a:endParaRPr>
          </a:p>
        </p:txBody>
      </p:sp>
      <p:sp>
        <p:nvSpPr>
          <p:cNvPr id="11305" name="Rectangle 28" descr="70%"/>
          <p:cNvSpPr>
            <a:spLocks noChangeArrowheads="1"/>
          </p:cNvSpPr>
          <p:nvPr/>
        </p:nvSpPr>
        <p:spPr bwMode="auto">
          <a:xfrm>
            <a:off x="5697538" y="5621849"/>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Bon Appetit</a:t>
            </a:r>
            <a:endParaRPr lang="en-US" altLang="en-US" sz="1000" i="1" u="sng" dirty="0">
              <a:solidFill>
                <a:srgbClr val="000000"/>
              </a:solidFill>
              <a:latin typeface="Trebuchet MS" panose="020B0603020202020204" pitchFamily="34" charset="0"/>
            </a:endParaRPr>
          </a:p>
          <a:p>
            <a:pPr eaLnBrk="1" hangingPunct="1"/>
            <a:endParaRPr lang="en-US" altLang="en-US" sz="1000" dirty="0">
              <a:solidFill>
                <a:srgbClr val="000000"/>
              </a:solidFill>
              <a:latin typeface="Trebuchet MS" panose="020B0603020202020204" pitchFamily="34" charset="0"/>
            </a:endParaRPr>
          </a:p>
        </p:txBody>
      </p:sp>
      <p:sp>
        <p:nvSpPr>
          <p:cNvPr id="11306" name="Rectangle 28" descr="70%"/>
          <p:cNvSpPr>
            <a:spLocks noChangeArrowheads="1"/>
          </p:cNvSpPr>
          <p:nvPr/>
        </p:nvSpPr>
        <p:spPr bwMode="auto">
          <a:xfrm>
            <a:off x="7391400" y="4705690"/>
            <a:ext cx="1676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Disney Entertainment</a:t>
            </a:r>
          </a:p>
        </p:txBody>
      </p:sp>
      <p:sp>
        <p:nvSpPr>
          <p:cNvPr id="55" name="Rectangle 28" descr="70%"/>
          <p:cNvSpPr>
            <a:spLocks noChangeArrowheads="1"/>
          </p:cNvSpPr>
          <p:nvPr/>
        </p:nvSpPr>
        <p:spPr bwMode="auto">
          <a:xfrm>
            <a:off x="7373938" y="4450557"/>
            <a:ext cx="1752600" cy="174625"/>
          </a:xfrm>
          <a:prstGeom prst="rect">
            <a:avLst/>
          </a:prstGeom>
          <a:noFill/>
          <a:ln>
            <a:noFill/>
          </a:ln>
          <a:extLst/>
        </p:spPr>
        <p:txBody>
          <a:bodyPr anchor="ctr"/>
          <a:lstStyle/>
          <a:p>
            <a:pPr eaLnBrk="1" fontAlgn="auto" hangingPunct="1">
              <a:spcBef>
                <a:spcPts val="0"/>
              </a:spcBef>
              <a:spcAft>
                <a:spcPts val="0"/>
              </a:spcAft>
              <a:defRPr/>
            </a:pPr>
            <a:r>
              <a:rPr lang="en-US" sz="1000" kern="0" dirty="0">
                <a:solidFill>
                  <a:srgbClr val="000000"/>
                </a:solidFill>
                <a:latin typeface="Trebuchet MS" panose="020B0603020202020204" pitchFamily="34" charset="0"/>
                <a:cs typeface="+mn-cs"/>
              </a:rPr>
              <a:t>Roblox</a:t>
            </a:r>
          </a:p>
        </p:txBody>
      </p:sp>
      <p:sp>
        <p:nvSpPr>
          <p:cNvPr id="11308" name="Rectangle 28" descr="70%"/>
          <p:cNvSpPr>
            <a:spLocks noChangeArrowheads="1"/>
          </p:cNvSpPr>
          <p:nvPr/>
        </p:nvSpPr>
        <p:spPr bwMode="auto">
          <a:xfrm>
            <a:off x="7391400" y="5604386"/>
            <a:ext cx="19637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Playwire</a:t>
            </a:r>
            <a:endParaRPr lang="en-US" altLang="en-US" sz="1000" i="1" u="sng" dirty="0">
              <a:solidFill>
                <a:srgbClr val="000000"/>
              </a:solidFill>
              <a:latin typeface="Trebuchet MS" panose="020B0603020202020204" pitchFamily="34" charset="0"/>
            </a:endParaRPr>
          </a:p>
        </p:txBody>
      </p:sp>
      <p:sp>
        <p:nvSpPr>
          <p:cNvPr id="11309" name="Rectangle 28" descr="70%"/>
          <p:cNvSpPr>
            <a:spLocks noChangeArrowheads="1"/>
          </p:cNvSpPr>
          <p:nvPr/>
        </p:nvSpPr>
        <p:spPr bwMode="auto">
          <a:xfrm>
            <a:off x="7391400" y="5313362"/>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PBS Kids</a:t>
            </a:r>
            <a:endParaRPr lang="en-US" altLang="en-US" sz="1000" i="1" u="sng" dirty="0">
              <a:solidFill>
                <a:srgbClr val="000000"/>
              </a:solidFill>
              <a:latin typeface="Trebuchet MS" panose="020B0603020202020204" pitchFamily="34" charset="0"/>
            </a:endParaRPr>
          </a:p>
        </p:txBody>
      </p:sp>
      <p:sp>
        <p:nvSpPr>
          <p:cNvPr id="11310" name="Rectangle 15"/>
          <p:cNvSpPr>
            <a:spLocks noChangeArrowheads="1"/>
          </p:cNvSpPr>
          <p:nvPr/>
        </p:nvSpPr>
        <p:spPr bwMode="auto">
          <a:xfrm>
            <a:off x="244475" y="1928813"/>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Sports </a:t>
            </a:r>
          </a:p>
        </p:txBody>
      </p:sp>
      <p:sp>
        <p:nvSpPr>
          <p:cNvPr id="11311" name="Rectangle 15"/>
          <p:cNvSpPr>
            <a:spLocks noChangeArrowheads="1"/>
          </p:cNvSpPr>
          <p:nvPr/>
        </p:nvSpPr>
        <p:spPr bwMode="auto">
          <a:xfrm>
            <a:off x="1844675" y="1928813"/>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Comedy </a:t>
            </a:r>
          </a:p>
        </p:txBody>
      </p:sp>
      <p:sp>
        <p:nvSpPr>
          <p:cNvPr id="11312" name="Rectangle 15"/>
          <p:cNvSpPr>
            <a:spLocks noChangeArrowheads="1"/>
          </p:cNvSpPr>
          <p:nvPr/>
        </p:nvSpPr>
        <p:spPr bwMode="auto">
          <a:xfrm>
            <a:off x="3205163" y="1941513"/>
            <a:ext cx="2128837"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200" b="1" dirty="0">
                <a:solidFill>
                  <a:srgbClr val="FFFFFF"/>
                </a:solidFill>
                <a:latin typeface="Trebuchet MS" panose="020B0603020202020204" pitchFamily="34" charset="0"/>
              </a:rPr>
              <a:t>TV  Entertainment - Black</a:t>
            </a:r>
          </a:p>
        </p:txBody>
      </p:sp>
      <p:sp>
        <p:nvSpPr>
          <p:cNvPr id="11313" name="Rectangle 24"/>
          <p:cNvSpPr>
            <a:spLocks noChangeArrowheads="1"/>
          </p:cNvSpPr>
          <p:nvPr/>
        </p:nvSpPr>
        <p:spPr bwMode="auto">
          <a:xfrm>
            <a:off x="5634038" y="1933575"/>
            <a:ext cx="1249362"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200" b="1" dirty="0">
                <a:solidFill>
                  <a:srgbClr val="FFFFFF"/>
                </a:solidFill>
                <a:latin typeface="Trebuchet MS" panose="020B0603020202020204" pitchFamily="34" charset="0"/>
              </a:rPr>
              <a:t>General News</a:t>
            </a:r>
          </a:p>
        </p:txBody>
      </p:sp>
      <p:sp>
        <p:nvSpPr>
          <p:cNvPr id="11314" name="Rectangle 15"/>
          <p:cNvSpPr>
            <a:spLocks noChangeArrowheads="1"/>
          </p:cNvSpPr>
          <p:nvPr/>
        </p:nvSpPr>
        <p:spPr bwMode="auto">
          <a:xfrm>
            <a:off x="228600" y="4057650"/>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Home</a:t>
            </a:r>
          </a:p>
        </p:txBody>
      </p:sp>
      <p:sp>
        <p:nvSpPr>
          <p:cNvPr id="11315" name="Rectangle 15"/>
          <p:cNvSpPr>
            <a:spLocks noChangeArrowheads="1"/>
          </p:cNvSpPr>
          <p:nvPr/>
        </p:nvSpPr>
        <p:spPr bwMode="auto">
          <a:xfrm>
            <a:off x="1844675" y="4057650"/>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Weather</a:t>
            </a:r>
          </a:p>
        </p:txBody>
      </p:sp>
      <p:sp>
        <p:nvSpPr>
          <p:cNvPr id="11316" name="Rectangle 15"/>
          <p:cNvSpPr>
            <a:spLocks noChangeArrowheads="1"/>
          </p:cNvSpPr>
          <p:nvPr/>
        </p:nvSpPr>
        <p:spPr bwMode="auto">
          <a:xfrm>
            <a:off x="3344863" y="4068763"/>
            <a:ext cx="1989137"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TV Entertainment</a:t>
            </a:r>
          </a:p>
        </p:txBody>
      </p:sp>
      <p:sp>
        <p:nvSpPr>
          <p:cNvPr id="11317" name="Rectangle 15"/>
          <p:cNvSpPr>
            <a:spLocks noChangeArrowheads="1"/>
          </p:cNvSpPr>
          <p:nvPr/>
        </p:nvSpPr>
        <p:spPr bwMode="auto">
          <a:xfrm>
            <a:off x="7315200" y="4057650"/>
            <a:ext cx="1524000"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Kids</a:t>
            </a:r>
          </a:p>
        </p:txBody>
      </p:sp>
      <p:sp>
        <p:nvSpPr>
          <p:cNvPr id="11318" name="Rectangle 24"/>
          <p:cNvSpPr>
            <a:spLocks noChangeArrowheads="1"/>
          </p:cNvSpPr>
          <p:nvPr/>
        </p:nvSpPr>
        <p:spPr bwMode="auto">
          <a:xfrm>
            <a:off x="5638800" y="4068763"/>
            <a:ext cx="1371600"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Food</a:t>
            </a:r>
          </a:p>
        </p:txBody>
      </p:sp>
      <p:pic>
        <p:nvPicPr>
          <p:cNvPr id="1132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4863" y="491966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1638" y="441767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2" name="Rectangle 15"/>
          <p:cNvSpPr>
            <a:spLocks noChangeArrowheads="1"/>
          </p:cNvSpPr>
          <p:nvPr/>
        </p:nvSpPr>
        <p:spPr bwMode="auto">
          <a:xfrm>
            <a:off x="7480300" y="1928813"/>
            <a:ext cx="976313"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400" dirty="0">
                <a:solidFill>
                  <a:srgbClr val="FFFFFF"/>
                </a:solidFill>
                <a:latin typeface="Trebuchet MS" panose="020B0603020202020204" pitchFamily="34" charset="0"/>
              </a:rPr>
              <a:t>LGBTQ</a:t>
            </a:r>
          </a:p>
        </p:txBody>
      </p:sp>
      <p:sp>
        <p:nvSpPr>
          <p:cNvPr id="11323" name="Rectangle 28" descr="70%"/>
          <p:cNvSpPr>
            <a:spLocks noChangeArrowheads="1"/>
          </p:cNvSpPr>
          <p:nvPr/>
        </p:nvSpPr>
        <p:spPr bwMode="auto">
          <a:xfrm>
            <a:off x="7467600" y="3088791"/>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err="1">
                <a:solidFill>
                  <a:srgbClr val="000000"/>
                </a:solidFill>
                <a:latin typeface="Trebuchet MS" panose="020B0603020202020204" pitchFamily="34" charset="0"/>
              </a:rPr>
              <a:t>Queerty</a:t>
            </a:r>
            <a:endParaRPr lang="en-US" altLang="en-US" sz="1000" i="1" u="sng" dirty="0">
              <a:solidFill>
                <a:srgbClr val="000000"/>
              </a:solidFill>
              <a:latin typeface="Trebuchet MS" panose="020B0603020202020204" pitchFamily="34" charset="0"/>
            </a:endParaRPr>
          </a:p>
        </p:txBody>
      </p:sp>
      <p:sp>
        <p:nvSpPr>
          <p:cNvPr id="11324" name="Rectangle 81" descr="70%"/>
          <p:cNvSpPr>
            <a:spLocks noChangeArrowheads="1"/>
          </p:cNvSpPr>
          <p:nvPr/>
        </p:nvSpPr>
        <p:spPr bwMode="auto">
          <a:xfrm>
            <a:off x="7466239" y="2818321"/>
            <a:ext cx="1524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Here Media</a:t>
            </a:r>
            <a:endParaRPr lang="en-US" altLang="en-US" sz="1000" i="1" u="sng" dirty="0">
              <a:solidFill>
                <a:srgbClr val="000000"/>
              </a:solidFill>
              <a:latin typeface="Trebuchet MS" panose="020B0603020202020204" pitchFamily="34" charset="0"/>
            </a:endParaRPr>
          </a:p>
        </p:txBody>
      </p:sp>
      <p:pic>
        <p:nvPicPr>
          <p:cNvPr id="11329"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4863" y="435133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0957" y="281531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2" name="TextBox 97"/>
          <p:cNvSpPr txBox="1">
            <a:spLocks noChangeArrowheads="1"/>
          </p:cNvSpPr>
          <p:nvPr/>
        </p:nvSpPr>
        <p:spPr bwMode="auto">
          <a:xfrm>
            <a:off x="2860675" y="1122363"/>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dirty="0">
                <a:latin typeface="Trebuchet MS" panose="020B0603020202020204" pitchFamily="34" charset="0"/>
              </a:rPr>
              <a:t>Top 5 Rank by Internet Genre</a:t>
            </a:r>
          </a:p>
          <a:p>
            <a:pPr algn="ctr" eaLnBrk="1" hangingPunct="1"/>
            <a:r>
              <a:rPr lang="en-US" altLang="en-US" sz="1200" dirty="0">
                <a:latin typeface="Trebuchet MS" panose="020B0603020202020204" pitchFamily="34" charset="0"/>
              </a:rPr>
              <a:t>A18-34 Total Minutes Viewed</a:t>
            </a:r>
          </a:p>
        </p:txBody>
      </p:sp>
      <p:sp>
        <p:nvSpPr>
          <p:cNvPr id="11336" name="Rectangle 28" descr="70%"/>
          <p:cNvSpPr>
            <a:spLocks noChangeArrowheads="1"/>
          </p:cNvSpPr>
          <p:nvPr/>
        </p:nvSpPr>
        <p:spPr bwMode="auto">
          <a:xfrm>
            <a:off x="1905000" y="3479800"/>
            <a:ext cx="18288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Cracked</a:t>
            </a:r>
          </a:p>
        </p:txBody>
      </p:sp>
      <p:sp>
        <p:nvSpPr>
          <p:cNvPr id="11337" name="Rectangle 28" descr="70%"/>
          <p:cNvSpPr>
            <a:spLocks noChangeArrowheads="1"/>
          </p:cNvSpPr>
          <p:nvPr/>
        </p:nvSpPr>
        <p:spPr bwMode="auto">
          <a:xfrm>
            <a:off x="7480300" y="2541580"/>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Logo</a:t>
            </a:r>
          </a:p>
        </p:txBody>
      </p:sp>
      <p:sp>
        <p:nvSpPr>
          <p:cNvPr id="11338" name="Rectangle 28" descr="70%"/>
          <p:cNvSpPr>
            <a:spLocks noChangeArrowheads="1"/>
          </p:cNvSpPr>
          <p:nvPr/>
        </p:nvSpPr>
        <p:spPr bwMode="auto">
          <a:xfrm>
            <a:off x="7467600" y="2294419"/>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Adam4Adam</a:t>
            </a:r>
            <a:endParaRPr lang="en-US" altLang="en-US" sz="1000" i="1" u="sng" dirty="0">
              <a:solidFill>
                <a:srgbClr val="000000"/>
              </a:solidFill>
              <a:latin typeface="Trebuchet MS" panose="020B0603020202020204" pitchFamily="34" charset="0"/>
            </a:endParaRPr>
          </a:p>
        </p:txBody>
      </p:sp>
      <p:sp>
        <p:nvSpPr>
          <p:cNvPr id="11339" name="Rectangle 28" descr="70%"/>
          <p:cNvSpPr>
            <a:spLocks noChangeArrowheads="1"/>
          </p:cNvSpPr>
          <p:nvPr/>
        </p:nvSpPr>
        <p:spPr bwMode="auto">
          <a:xfrm>
            <a:off x="7467600" y="3400622"/>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Pink News</a:t>
            </a:r>
            <a:endParaRPr lang="en-US" altLang="en-US" sz="1000" i="1" u="sng" dirty="0">
              <a:solidFill>
                <a:srgbClr val="000000"/>
              </a:solidFill>
              <a:latin typeface="Trebuchet MS" panose="020B0603020202020204" pitchFamily="34" charset="0"/>
            </a:endParaRPr>
          </a:p>
        </p:txBody>
      </p:sp>
      <p:pic>
        <p:nvPicPr>
          <p:cNvPr id="1134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4863" y="549910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55"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5338" y="463901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279241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30892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227" y="225362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251301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337185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28" descr="70%"/>
          <p:cNvSpPr>
            <a:spLocks noChangeArrowheads="1"/>
          </p:cNvSpPr>
          <p:nvPr/>
        </p:nvSpPr>
        <p:spPr bwMode="auto">
          <a:xfrm>
            <a:off x="7383463" y="5009045"/>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dirty="0">
                <a:solidFill>
                  <a:srgbClr val="000000"/>
                </a:solidFill>
                <a:latin typeface="Trebuchet MS" panose="020B0603020202020204" pitchFamily="34" charset="0"/>
              </a:rPr>
              <a:t>Totally </a:t>
            </a:r>
            <a:r>
              <a:rPr lang="en-US" altLang="en-US" sz="1000" dirty="0" err="1">
                <a:solidFill>
                  <a:srgbClr val="000000"/>
                </a:solidFill>
                <a:latin typeface="Trebuchet MS" panose="020B0603020202020204" pitchFamily="34" charset="0"/>
              </a:rPr>
              <a:t>Kidz</a:t>
            </a:r>
            <a:endParaRPr lang="en-US" altLang="en-US" sz="1000" dirty="0">
              <a:solidFill>
                <a:srgbClr val="000000"/>
              </a:solidFill>
              <a:latin typeface="Trebuchet MS" panose="020B0603020202020204" pitchFamily="34" charset="0"/>
            </a:endParaRPr>
          </a:p>
        </p:txBody>
      </p:sp>
      <p:pic>
        <p:nvPicPr>
          <p:cNvPr id="10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1928" y="248284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227740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276918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328897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88" y="221864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88" y="250757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563" y="280211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006" y="524668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1504" y="466637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28" descr="70%"/>
          <p:cNvSpPr>
            <a:spLocks noChangeArrowheads="1"/>
          </p:cNvSpPr>
          <p:nvPr/>
        </p:nvSpPr>
        <p:spPr bwMode="auto">
          <a:xfrm>
            <a:off x="381000" y="3153229"/>
            <a:ext cx="1727200" cy="1746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Bleacher Report</a:t>
            </a:r>
          </a:p>
        </p:txBody>
      </p:sp>
      <p:pic>
        <p:nvPicPr>
          <p:cNvPr id="105"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438" y="309653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Rectangle 28" descr="70%"/>
          <p:cNvSpPr>
            <a:spLocks noChangeArrowheads="1"/>
          </p:cNvSpPr>
          <p:nvPr/>
        </p:nvSpPr>
        <p:spPr bwMode="auto">
          <a:xfrm>
            <a:off x="407083" y="3473775"/>
            <a:ext cx="1727200" cy="174625"/>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Fox Sports</a:t>
            </a:r>
          </a:p>
        </p:txBody>
      </p:sp>
      <p:pic>
        <p:nvPicPr>
          <p:cNvPr id="106"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438" y="337615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304980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Rectangle 28" descr="70%"/>
          <p:cNvSpPr>
            <a:spLocks noChangeArrowheads="1"/>
          </p:cNvSpPr>
          <p:nvPr/>
        </p:nvSpPr>
        <p:spPr bwMode="auto">
          <a:xfrm>
            <a:off x="369208" y="4740161"/>
            <a:ext cx="1752600" cy="176213"/>
          </a:xfrm>
          <a:prstGeom prst="rect">
            <a:avLst/>
          </a:prstGeom>
          <a:noFill/>
          <a:ln>
            <a:noFill/>
          </a:ln>
          <a:extLst/>
        </p:spPr>
        <p:txBody>
          <a:bodyPr anchor="ctr"/>
          <a:lstStyle/>
          <a:p>
            <a:pPr eaLnBrk="1" fontAlgn="auto" hangingPunct="1">
              <a:spcBef>
                <a:spcPts val="0"/>
              </a:spcBef>
              <a:spcAft>
                <a:spcPts val="0"/>
              </a:spcAft>
              <a:defRPr/>
            </a:pPr>
            <a:r>
              <a:rPr lang="en-US" sz="1000" b="1" kern="0" dirty="0">
                <a:solidFill>
                  <a:srgbClr val="000000"/>
                </a:solidFill>
                <a:latin typeface="Trebuchet MS" panose="020B0603020202020204" pitchFamily="34" charset="0"/>
                <a:cs typeface="Arial" charset="0"/>
              </a:rPr>
              <a:t>HGTV</a:t>
            </a:r>
            <a:endParaRPr lang="en-US" sz="1000" b="1" kern="0" dirty="0">
              <a:solidFill>
                <a:srgbClr val="000000"/>
              </a:solidFill>
              <a:latin typeface="Trebuchet MS" panose="020B0603020202020204" pitchFamily="34" charset="0"/>
            </a:endParaRPr>
          </a:p>
        </p:txBody>
      </p:sp>
      <p:pic>
        <p:nvPicPr>
          <p:cNvPr id="1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069" y="467983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Rectangle 28" descr="70%"/>
          <p:cNvSpPr>
            <a:spLocks noChangeArrowheads="1"/>
          </p:cNvSpPr>
          <p:nvPr/>
        </p:nvSpPr>
        <p:spPr bwMode="auto">
          <a:xfrm>
            <a:off x="1905000" y="4725646"/>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 b="1" dirty="0">
                <a:solidFill>
                  <a:srgbClr val="000000"/>
                </a:solidFill>
                <a:latin typeface="Trebuchet MS" panose="020B0603020202020204" pitchFamily="34" charset="0"/>
              </a:rPr>
              <a:t>The Weather Channel</a:t>
            </a:r>
            <a:endParaRPr lang="en-US" altLang="en-US" sz="1000" b="1" i="1" u="sng" dirty="0">
              <a:solidFill>
                <a:srgbClr val="000000"/>
              </a:solidFill>
              <a:latin typeface="Trebuchet MS" panose="020B0603020202020204" pitchFamily="34" charset="0"/>
            </a:endParaRPr>
          </a:p>
        </p:txBody>
      </p:sp>
      <p:pic>
        <p:nvPicPr>
          <p:cNvPr id="11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7200" y="466532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Slide Number Placeholder 1">
            <a:extLst>
              <a:ext uri="{FF2B5EF4-FFF2-40B4-BE49-F238E27FC236}">
                <a16:creationId xmlns:a16="http://schemas.microsoft.com/office/drawing/2014/main" id="{F0B145DF-2A31-40EF-A0A7-DFD8902457EF}"/>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29</a:t>
            </a:fld>
            <a:endParaRPr lang="en-US" sz="1400" dirty="0">
              <a:solidFill>
                <a:prstClr val="black"/>
              </a:solidFill>
            </a:endParaRPr>
          </a:p>
        </p:txBody>
      </p:sp>
    </p:spTree>
    <p:extLst>
      <p:ext uri="{BB962C8B-B14F-4D97-AF65-F5344CB8AC3E}">
        <p14:creationId xmlns:p14="http://schemas.microsoft.com/office/powerpoint/2010/main" val="1920672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13" y="337417"/>
            <a:ext cx="7886700" cy="1325563"/>
          </a:xfrm>
        </p:spPr>
        <p:txBody>
          <a:bodyPr/>
          <a:lstStyle/>
          <a:p>
            <a:r>
              <a:rPr lang="en-US" sz="2600" dirty="0"/>
              <a:t>The Truth</a:t>
            </a:r>
          </a:p>
        </p:txBody>
      </p:sp>
      <p:sp>
        <p:nvSpPr>
          <p:cNvPr id="15" name="TextBox 14"/>
          <p:cNvSpPr txBox="1"/>
          <p:nvPr/>
        </p:nvSpPr>
        <p:spPr>
          <a:xfrm>
            <a:off x="1295979" y="1112786"/>
            <a:ext cx="6722281" cy="830997"/>
          </a:xfrm>
          <a:prstGeom prst="rect">
            <a:avLst/>
          </a:prstGeom>
          <a:noFill/>
        </p:spPr>
        <p:txBody>
          <a:bodyPr wrap="square" rtlCol="0">
            <a:spAutoFit/>
          </a:bodyPr>
          <a:lstStyle/>
          <a:p>
            <a:pPr algn="ctr"/>
            <a:r>
              <a:rPr lang="en-US" sz="2400" b="1" dirty="0">
                <a:solidFill>
                  <a:schemeClr val="accent1"/>
                </a:solidFill>
              </a:rPr>
              <a:t>No platform drives business like TV’s premium video-at-scale </a:t>
            </a:r>
          </a:p>
        </p:txBody>
      </p:sp>
      <p:sp>
        <p:nvSpPr>
          <p:cNvPr id="5" name="Slide Number Placeholder 4">
            <a:extLst>
              <a:ext uri="{FF2B5EF4-FFF2-40B4-BE49-F238E27FC236}">
                <a16:creationId xmlns:a16="http://schemas.microsoft.com/office/drawing/2014/main" id="{2D2504C0-B823-4B89-AF5E-0E39295BEA65}"/>
              </a:ext>
            </a:extLst>
          </p:cNvPr>
          <p:cNvSpPr>
            <a:spLocks noGrp="1"/>
          </p:cNvSpPr>
          <p:nvPr>
            <p:ph type="sldNum" sz="quarter" idx="12"/>
          </p:nvPr>
        </p:nvSpPr>
        <p:spPr/>
        <p:txBody>
          <a:bodyPr/>
          <a:lstStyle/>
          <a:p>
            <a:fld id="{3A62515F-A571-4526-9A1A-96E514A63B3F}" type="slidenum">
              <a:rPr lang="en-US" smtClean="0"/>
              <a:pPr/>
              <a:t>3</a:t>
            </a:fld>
            <a:endParaRPr lang="en-US"/>
          </a:p>
        </p:txBody>
      </p:sp>
      <p:graphicFrame>
        <p:nvGraphicFramePr>
          <p:cNvPr id="12" name="Diagram 11">
            <a:extLst>
              <a:ext uri="{FF2B5EF4-FFF2-40B4-BE49-F238E27FC236}">
                <a16:creationId xmlns:a16="http://schemas.microsoft.com/office/drawing/2014/main" id="{EF1E79B9-43C9-4C18-BB7D-03CB80AA37B5}"/>
              </a:ext>
            </a:extLst>
          </p:cNvPr>
          <p:cNvGraphicFramePr/>
          <p:nvPr>
            <p:extLst>
              <p:ext uri="{D42A27DB-BD31-4B8C-83A1-F6EECF244321}">
                <p14:modId xmlns:p14="http://schemas.microsoft.com/office/powerpoint/2010/main" val="1707545774"/>
              </p:ext>
            </p:extLst>
          </p:nvPr>
        </p:nvGraphicFramePr>
        <p:xfrm>
          <a:off x="1112031" y="2224586"/>
          <a:ext cx="7090179" cy="3630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316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4986691" y="4634661"/>
            <a:ext cx="1721946" cy="646331"/>
          </a:xfrm>
          <a:prstGeom prst="rect">
            <a:avLst/>
          </a:prstGeom>
          <a:noFill/>
        </p:spPr>
        <p:txBody>
          <a:bodyPr wrap="none" rtlCol="0">
            <a:spAutoFit/>
          </a:bodyPr>
          <a:lstStyle/>
          <a:p>
            <a:r>
              <a:rPr lang="en-US" sz="3600" b="1" dirty="0">
                <a:solidFill>
                  <a:schemeClr val="accent1"/>
                </a:solidFill>
              </a:rPr>
              <a:t>Results</a:t>
            </a:r>
          </a:p>
        </p:txBody>
      </p:sp>
      <p:sp>
        <p:nvSpPr>
          <p:cNvPr id="6" name="Rectangle 5"/>
          <p:cNvSpPr/>
          <p:nvPr/>
        </p:nvSpPr>
        <p:spPr>
          <a:xfrm>
            <a:off x="3623808" y="5280992"/>
            <a:ext cx="4447711" cy="1384995"/>
          </a:xfrm>
          <a:prstGeom prst="rect">
            <a:avLst/>
          </a:prstGeom>
        </p:spPr>
        <p:txBody>
          <a:bodyPr wrap="square">
            <a:spAutoFit/>
          </a:bodyPr>
          <a:lstStyle/>
          <a:p>
            <a:pPr algn="ctr"/>
            <a:r>
              <a:rPr lang="en-US" sz="2800" b="1" dirty="0"/>
              <a:t>Ignites the response that builds brand health &amp; drives business</a:t>
            </a:r>
          </a:p>
        </p:txBody>
      </p:sp>
    </p:spTree>
    <p:extLst>
      <p:ext uri="{BB962C8B-B14F-4D97-AF65-F5344CB8AC3E}">
        <p14:creationId xmlns:p14="http://schemas.microsoft.com/office/powerpoint/2010/main" val="2926793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6" name="Speech Bubble: Rectangle with Corners Rounded 5">
            <a:extLst>
              <a:ext uri="{FF2B5EF4-FFF2-40B4-BE49-F238E27FC236}">
                <a16:creationId xmlns:a16="http://schemas.microsoft.com/office/drawing/2014/main" id="{130D32C5-A4E4-4930-AC38-453A7E344936}"/>
              </a:ext>
            </a:extLst>
          </p:cNvPr>
          <p:cNvSpPr/>
          <p:nvPr/>
        </p:nvSpPr>
        <p:spPr>
          <a:xfrm>
            <a:off x="645555" y="929489"/>
            <a:ext cx="6008463" cy="1708869"/>
          </a:xfrm>
          <a:prstGeom prst="wedgeRoundRectCallout">
            <a:avLst>
              <a:gd name="adj1" fmla="val -43999"/>
              <a:gd name="adj2" fmla="val 115562"/>
              <a:gd name="adj3" fmla="val 16667"/>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00"/>
              </a:solidFill>
              <a:ea typeface="Calibri" panose="020F0502020204030204" pitchFamily="34" charset="0"/>
            </a:endParaRPr>
          </a:p>
          <a:p>
            <a:r>
              <a:rPr lang="en-US" dirty="0">
                <a:solidFill>
                  <a:schemeClr val="tx1"/>
                </a:solidFill>
              </a:rPr>
              <a:t>"Someone who is highly attached </a:t>
            </a:r>
            <a:r>
              <a:rPr lang="en-US" dirty="0">
                <a:solidFill>
                  <a:schemeClr val="tx1"/>
                </a:solidFill>
                <a:ea typeface="Calibri" panose="020F0502020204030204" pitchFamily="34" charset="0"/>
              </a:rPr>
              <a:t>is three times more likely to engage with the brand. They are less price sensitive, go deeper into the product line and have a higher lifetime value to an advertiser.”</a:t>
            </a:r>
          </a:p>
          <a:p>
            <a:r>
              <a:rPr lang="en-US" dirty="0">
                <a:solidFill>
                  <a:schemeClr val="tx1"/>
                </a:solidFill>
              </a:rPr>
              <a:t>- </a:t>
            </a:r>
            <a:r>
              <a:rPr lang="en-US" sz="1600" i="1" dirty="0">
                <a:solidFill>
                  <a:schemeClr val="tx1"/>
                </a:solidFill>
              </a:rPr>
              <a:t>Gary </a:t>
            </a:r>
            <a:r>
              <a:rPr lang="en-US" sz="1600" i="1" dirty="0" err="1">
                <a:solidFill>
                  <a:schemeClr val="tx1"/>
                </a:solidFill>
              </a:rPr>
              <a:t>Reisman</a:t>
            </a:r>
            <a:r>
              <a:rPr lang="en-US" sz="1600" i="1" dirty="0">
                <a:solidFill>
                  <a:schemeClr val="tx1"/>
                </a:solidFill>
              </a:rPr>
              <a:t>, CEO and Founder, LEAP Media Investments</a:t>
            </a:r>
            <a:endParaRPr lang="en-US" i="1" dirty="0">
              <a:solidFill>
                <a:schemeClr val="tx1"/>
              </a:solidFill>
            </a:endParaRPr>
          </a:p>
          <a:p>
            <a:pPr lvl="0"/>
            <a:endParaRPr lang="en-US" sz="800" dirty="0">
              <a:solidFill>
                <a:schemeClr val="tx1"/>
              </a:solidFill>
            </a:endParaRPr>
          </a:p>
          <a:p>
            <a:pPr lvl="0"/>
            <a:r>
              <a:rPr lang="en-US" sz="1400" dirty="0">
                <a:solidFill>
                  <a:schemeClr val="tx1"/>
                </a:solidFill>
              </a:rPr>
              <a:t>		</a:t>
            </a:r>
          </a:p>
        </p:txBody>
      </p:sp>
      <p:sp>
        <p:nvSpPr>
          <p:cNvPr id="8" name="Rectangle 7">
            <a:extLst>
              <a:ext uri="{FF2B5EF4-FFF2-40B4-BE49-F238E27FC236}">
                <a16:creationId xmlns:a16="http://schemas.microsoft.com/office/drawing/2014/main" id="{BAB82C45-0F7F-4B4A-AF1F-DBF4706AA3B8}"/>
              </a:ext>
            </a:extLst>
          </p:cNvPr>
          <p:cNvSpPr/>
          <p:nvPr/>
        </p:nvSpPr>
        <p:spPr>
          <a:xfrm>
            <a:off x="2504846" y="3817072"/>
            <a:ext cx="566848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Speech Bubble: Rectangle with Corners Rounded 11">
            <a:extLst>
              <a:ext uri="{FF2B5EF4-FFF2-40B4-BE49-F238E27FC236}">
                <a16:creationId xmlns:a16="http://schemas.microsoft.com/office/drawing/2014/main" id="{D762F58D-608B-4F28-962F-65BEC21E6518}"/>
              </a:ext>
            </a:extLst>
          </p:cNvPr>
          <p:cNvSpPr/>
          <p:nvPr/>
        </p:nvSpPr>
        <p:spPr>
          <a:xfrm>
            <a:off x="2582616" y="3422842"/>
            <a:ext cx="6008463" cy="1645920"/>
          </a:xfrm>
          <a:prstGeom prst="wedgeRoundRectCallout">
            <a:avLst>
              <a:gd name="adj1" fmla="val 38883"/>
              <a:gd name="adj2" fmla="val 105988"/>
              <a:gd name="adj3" fmla="val 16667"/>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“TV offers the best ROI across all media”</a:t>
            </a:r>
          </a:p>
          <a:p>
            <a:pPr algn="ctr"/>
            <a:r>
              <a:rPr lang="en-US" dirty="0">
                <a:solidFill>
                  <a:schemeClr val="tx1"/>
                </a:solidFill>
              </a:rPr>
              <a:t>-</a:t>
            </a:r>
            <a:r>
              <a:rPr lang="en-US" sz="1600" i="1" dirty="0">
                <a:solidFill>
                  <a:schemeClr val="tx1"/>
                </a:solidFill>
              </a:rPr>
              <a:t>Marcos de Quinto, Global CMO, The Coca Cola Company</a:t>
            </a:r>
            <a:endParaRPr lang="en-US" i="1" dirty="0">
              <a:solidFill>
                <a:schemeClr val="tx1"/>
              </a:solidFill>
            </a:endParaRPr>
          </a:p>
          <a:p>
            <a:pPr lvl="0"/>
            <a:endParaRPr lang="en-US" sz="900" dirty="0">
              <a:solidFill>
                <a:schemeClr val="tx1"/>
              </a:solidFill>
            </a:endParaRPr>
          </a:p>
          <a:p>
            <a:pPr lvl="0"/>
            <a:r>
              <a:rPr lang="en-US" sz="1600" dirty="0">
                <a:solidFill>
                  <a:schemeClr val="tx1"/>
                </a:solidFill>
              </a:rPr>
              <a:t>		</a:t>
            </a:r>
          </a:p>
        </p:txBody>
      </p:sp>
    </p:spTree>
    <p:extLst>
      <p:ext uri="{BB962C8B-B14F-4D97-AF65-F5344CB8AC3E}">
        <p14:creationId xmlns:p14="http://schemas.microsoft.com/office/powerpoint/2010/main" val="24210799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754002" y="335659"/>
            <a:ext cx="8043203" cy="52296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6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TV Advertising Is More Emotionally Compelling</a:t>
            </a: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D7EC87A-BC71-40FC-99BE-B880D1A4DEA8}"/>
              </a:ext>
            </a:extLst>
          </p:cNvPr>
          <p:cNvSpPr txBox="1"/>
          <p:nvPr/>
        </p:nvSpPr>
        <p:spPr>
          <a:xfrm>
            <a:off x="0" y="6596418"/>
            <a:ext cx="3805850" cy="246221"/>
          </a:xfrm>
          <a:prstGeom prst="rect">
            <a:avLst/>
          </a:prstGeom>
          <a:noFill/>
        </p:spPr>
        <p:txBody>
          <a:bodyPr wrap="none" rtlCol="0">
            <a:spAutoFit/>
          </a:bodyPr>
          <a:lstStyle/>
          <a:p>
            <a:r>
              <a:rPr lang="en-US" sz="1000" dirty="0" err="1"/>
              <a:t>SourceTV</a:t>
            </a:r>
            <a:r>
              <a:rPr lang="en-US" sz="1000" dirty="0"/>
              <a:t>/Ad Nation, 2016, Ipsos Connect/</a:t>
            </a:r>
            <a:r>
              <a:rPr lang="en-US" sz="1000" dirty="0" err="1"/>
              <a:t>Thnkbox</a:t>
            </a:r>
            <a:r>
              <a:rPr lang="en-US" sz="1000" dirty="0"/>
              <a:t>, adults 15+</a:t>
            </a:r>
          </a:p>
        </p:txBody>
      </p:sp>
      <p:graphicFrame>
        <p:nvGraphicFramePr>
          <p:cNvPr id="7" name="Chart 6">
            <a:extLst>
              <a:ext uri="{FF2B5EF4-FFF2-40B4-BE49-F238E27FC236}">
                <a16:creationId xmlns:a16="http://schemas.microsoft.com/office/drawing/2014/main" id="{BDE042A0-62EA-4915-AA8C-E7D6DAF2DBC2}"/>
              </a:ext>
            </a:extLst>
          </p:cNvPr>
          <p:cNvGraphicFramePr/>
          <p:nvPr>
            <p:extLst>
              <p:ext uri="{D42A27DB-BD31-4B8C-83A1-F6EECF244321}">
                <p14:modId xmlns:p14="http://schemas.microsoft.com/office/powerpoint/2010/main" val="1470642120"/>
              </p:ext>
            </p:extLst>
          </p:nvPr>
        </p:nvGraphicFramePr>
        <p:xfrm>
          <a:off x="154745" y="1491175"/>
          <a:ext cx="8989255" cy="35028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E50CCFD-41DD-4FF6-B279-6CD0C084F191}"/>
              </a:ext>
            </a:extLst>
          </p:cNvPr>
          <p:cNvSpPr txBox="1"/>
          <p:nvPr/>
        </p:nvSpPr>
        <p:spPr>
          <a:xfrm>
            <a:off x="1276933" y="2890402"/>
            <a:ext cx="1125415" cy="577081"/>
          </a:xfrm>
          <a:prstGeom prst="rect">
            <a:avLst/>
          </a:prstGeom>
          <a:noFill/>
        </p:spPr>
        <p:txBody>
          <a:bodyPr wrap="square" rtlCol="0">
            <a:spAutoFit/>
          </a:bodyPr>
          <a:lstStyle/>
          <a:p>
            <a:pPr algn="ctr"/>
            <a:r>
              <a:rPr lang="en-US" sz="1050" dirty="0"/>
              <a:t>(Social Media, Radio, &amp; Newspapers)</a:t>
            </a:r>
          </a:p>
        </p:txBody>
      </p:sp>
      <p:sp>
        <p:nvSpPr>
          <p:cNvPr id="10" name="TextBox 9">
            <a:extLst>
              <a:ext uri="{FF2B5EF4-FFF2-40B4-BE49-F238E27FC236}">
                <a16:creationId xmlns:a16="http://schemas.microsoft.com/office/drawing/2014/main" id="{32D4BD3A-A3EA-41F6-B8BE-D9CDF78CA629}"/>
              </a:ext>
            </a:extLst>
          </p:cNvPr>
          <p:cNvSpPr txBox="1"/>
          <p:nvPr/>
        </p:nvSpPr>
        <p:spPr>
          <a:xfrm>
            <a:off x="3346940" y="2952455"/>
            <a:ext cx="1125415" cy="253916"/>
          </a:xfrm>
          <a:prstGeom prst="rect">
            <a:avLst/>
          </a:prstGeom>
          <a:noFill/>
        </p:spPr>
        <p:txBody>
          <a:bodyPr wrap="square" rtlCol="0">
            <a:spAutoFit/>
          </a:bodyPr>
          <a:lstStyle/>
          <a:p>
            <a:pPr algn="ctr"/>
            <a:r>
              <a:rPr lang="en-US" sz="1050" dirty="0"/>
              <a:t>(YouTube)</a:t>
            </a:r>
          </a:p>
        </p:txBody>
      </p:sp>
      <p:sp>
        <p:nvSpPr>
          <p:cNvPr id="11" name="TextBox 10">
            <a:extLst>
              <a:ext uri="{FF2B5EF4-FFF2-40B4-BE49-F238E27FC236}">
                <a16:creationId xmlns:a16="http://schemas.microsoft.com/office/drawing/2014/main" id="{249D586A-9467-490A-BF5B-1F918D986A1F}"/>
              </a:ext>
            </a:extLst>
          </p:cNvPr>
          <p:cNvSpPr txBox="1"/>
          <p:nvPr/>
        </p:nvSpPr>
        <p:spPr>
          <a:xfrm>
            <a:off x="7783739" y="3034853"/>
            <a:ext cx="1125415" cy="415498"/>
          </a:xfrm>
          <a:prstGeom prst="rect">
            <a:avLst/>
          </a:prstGeom>
          <a:noFill/>
        </p:spPr>
        <p:txBody>
          <a:bodyPr wrap="square" rtlCol="0">
            <a:spAutoFit/>
          </a:bodyPr>
          <a:lstStyle/>
          <a:p>
            <a:pPr algn="ctr"/>
            <a:r>
              <a:rPr lang="en-US" sz="1050" dirty="0"/>
              <a:t>(Social Media &amp; YouTube)</a:t>
            </a:r>
          </a:p>
        </p:txBody>
      </p:sp>
      <p:sp>
        <p:nvSpPr>
          <p:cNvPr id="12" name="TextBox 11">
            <a:extLst>
              <a:ext uri="{FF2B5EF4-FFF2-40B4-BE49-F238E27FC236}">
                <a16:creationId xmlns:a16="http://schemas.microsoft.com/office/drawing/2014/main" id="{9C46B914-7F97-48FD-A201-B441C54826D7}"/>
              </a:ext>
            </a:extLst>
          </p:cNvPr>
          <p:cNvSpPr txBox="1"/>
          <p:nvPr/>
        </p:nvSpPr>
        <p:spPr>
          <a:xfrm>
            <a:off x="5591320" y="3013397"/>
            <a:ext cx="1125415" cy="253916"/>
          </a:xfrm>
          <a:prstGeom prst="rect">
            <a:avLst/>
          </a:prstGeom>
          <a:noFill/>
        </p:spPr>
        <p:txBody>
          <a:bodyPr wrap="square" rtlCol="0">
            <a:spAutoFit/>
          </a:bodyPr>
          <a:lstStyle/>
          <a:p>
            <a:pPr algn="ctr"/>
            <a:r>
              <a:rPr lang="en-US" sz="1050" dirty="0"/>
              <a:t>(Social Media)</a:t>
            </a:r>
          </a:p>
        </p:txBody>
      </p:sp>
    </p:spTree>
    <p:extLst>
      <p:ext uri="{BB962C8B-B14F-4D97-AF65-F5344CB8AC3E}">
        <p14:creationId xmlns:p14="http://schemas.microsoft.com/office/powerpoint/2010/main" val="22204272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448746" y="342877"/>
            <a:ext cx="8400496" cy="101258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Higher Emotional Connection Delivers Stronger TV Ad Recall and Attention</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00CD2F14-E06A-44DA-8DDC-2BFAAD4E9B6F}"/>
              </a:ext>
            </a:extLst>
          </p:cNvPr>
          <p:cNvGraphicFramePr/>
          <p:nvPr>
            <p:extLst>
              <p:ext uri="{D42A27DB-BD31-4B8C-83A1-F6EECF244321}">
                <p14:modId xmlns:p14="http://schemas.microsoft.com/office/powerpoint/2010/main" val="1198607491"/>
              </p:ext>
            </p:extLst>
          </p:nvPr>
        </p:nvGraphicFramePr>
        <p:xfrm>
          <a:off x="161636" y="1744133"/>
          <a:ext cx="8757544" cy="329359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316F56FE-B885-47BA-A513-A64A233886C6}"/>
              </a:ext>
            </a:extLst>
          </p:cNvPr>
          <p:cNvPicPr>
            <a:picLocks noChangeAspect="1"/>
          </p:cNvPicPr>
          <p:nvPr/>
        </p:nvPicPr>
        <p:blipFill rotWithShape="1">
          <a:blip r:embed="rId4"/>
          <a:srcRect l="10730"/>
          <a:stretch/>
        </p:blipFill>
        <p:spPr>
          <a:xfrm>
            <a:off x="2407322" y="4608572"/>
            <a:ext cx="801038" cy="586590"/>
          </a:xfrm>
          <a:prstGeom prst="rect">
            <a:avLst/>
          </a:prstGeom>
        </p:spPr>
      </p:pic>
      <p:pic>
        <p:nvPicPr>
          <p:cNvPr id="7" name="Picture 6">
            <a:extLst>
              <a:ext uri="{FF2B5EF4-FFF2-40B4-BE49-F238E27FC236}">
                <a16:creationId xmlns:a16="http://schemas.microsoft.com/office/drawing/2014/main" id="{5AC84F75-494A-4A3C-A716-E6FA35F5BFA9}"/>
              </a:ext>
            </a:extLst>
          </p:cNvPr>
          <p:cNvPicPr>
            <a:picLocks noChangeAspect="1"/>
          </p:cNvPicPr>
          <p:nvPr/>
        </p:nvPicPr>
        <p:blipFill rotWithShape="1">
          <a:blip r:embed="rId5"/>
          <a:srcRect l="18863" r="18072"/>
          <a:stretch/>
        </p:blipFill>
        <p:spPr>
          <a:xfrm>
            <a:off x="443364" y="4614463"/>
            <a:ext cx="701614" cy="430599"/>
          </a:xfrm>
          <a:prstGeom prst="rect">
            <a:avLst/>
          </a:prstGeom>
        </p:spPr>
      </p:pic>
      <p:pic>
        <p:nvPicPr>
          <p:cNvPr id="8" name="Picture 7">
            <a:extLst>
              <a:ext uri="{FF2B5EF4-FFF2-40B4-BE49-F238E27FC236}">
                <a16:creationId xmlns:a16="http://schemas.microsoft.com/office/drawing/2014/main" id="{6691B3F4-8DFC-4B80-B8BD-11A257018CFB}"/>
              </a:ext>
            </a:extLst>
          </p:cNvPr>
          <p:cNvPicPr>
            <a:picLocks noChangeAspect="1"/>
          </p:cNvPicPr>
          <p:nvPr/>
        </p:nvPicPr>
        <p:blipFill>
          <a:blip r:embed="rId6"/>
          <a:stretch>
            <a:fillRect/>
          </a:stretch>
        </p:blipFill>
        <p:spPr>
          <a:xfrm>
            <a:off x="3524104" y="4608304"/>
            <a:ext cx="379727" cy="588577"/>
          </a:xfrm>
          <a:prstGeom prst="rect">
            <a:avLst/>
          </a:prstGeom>
        </p:spPr>
      </p:pic>
      <p:pic>
        <p:nvPicPr>
          <p:cNvPr id="9" name="Picture 8">
            <a:extLst>
              <a:ext uri="{FF2B5EF4-FFF2-40B4-BE49-F238E27FC236}">
                <a16:creationId xmlns:a16="http://schemas.microsoft.com/office/drawing/2014/main" id="{77C66F92-0A62-45F2-AC55-97EFB35FC2E7}"/>
              </a:ext>
            </a:extLst>
          </p:cNvPr>
          <p:cNvPicPr>
            <a:picLocks noChangeAspect="1"/>
          </p:cNvPicPr>
          <p:nvPr/>
        </p:nvPicPr>
        <p:blipFill>
          <a:blip r:embed="rId7"/>
          <a:stretch>
            <a:fillRect/>
          </a:stretch>
        </p:blipFill>
        <p:spPr>
          <a:xfrm rot="5400000">
            <a:off x="1502923" y="4444565"/>
            <a:ext cx="571082" cy="828990"/>
          </a:xfrm>
          <a:prstGeom prst="rect">
            <a:avLst/>
          </a:prstGeom>
        </p:spPr>
      </p:pic>
      <p:sp>
        <p:nvSpPr>
          <p:cNvPr id="2" name="TextBox 1">
            <a:extLst>
              <a:ext uri="{FF2B5EF4-FFF2-40B4-BE49-F238E27FC236}">
                <a16:creationId xmlns:a16="http://schemas.microsoft.com/office/drawing/2014/main" id="{2726D33A-7B34-4116-B9D5-371A9FE7DE96}"/>
              </a:ext>
            </a:extLst>
          </p:cNvPr>
          <p:cNvSpPr txBox="1"/>
          <p:nvPr/>
        </p:nvSpPr>
        <p:spPr>
          <a:xfrm>
            <a:off x="0" y="6596418"/>
            <a:ext cx="8420895" cy="246221"/>
          </a:xfrm>
          <a:prstGeom prst="rect">
            <a:avLst/>
          </a:prstGeom>
          <a:noFill/>
        </p:spPr>
        <p:txBody>
          <a:bodyPr wrap="none" rtlCol="0">
            <a:spAutoFit/>
          </a:bodyPr>
          <a:lstStyle/>
          <a:p>
            <a:r>
              <a:rPr lang="en-US" sz="1000" dirty="0"/>
              <a:t>Source: CRE and Hub Research custom study. “New study finds that TV outperforms Digital platforms in viewer ad attention &amp; recall” 6/26/16</a:t>
            </a:r>
          </a:p>
        </p:txBody>
      </p:sp>
      <p:graphicFrame>
        <p:nvGraphicFramePr>
          <p:cNvPr id="10" name="Chart 9">
            <a:extLst>
              <a:ext uri="{FF2B5EF4-FFF2-40B4-BE49-F238E27FC236}">
                <a16:creationId xmlns:a16="http://schemas.microsoft.com/office/drawing/2014/main" id="{D0FBF0F7-F07C-4838-B7F2-63501D9683B8}"/>
              </a:ext>
            </a:extLst>
          </p:cNvPr>
          <p:cNvGraphicFramePr/>
          <p:nvPr>
            <p:extLst>
              <p:ext uri="{D42A27DB-BD31-4B8C-83A1-F6EECF244321}">
                <p14:modId xmlns:p14="http://schemas.microsoft.com/office/powerpoint/2010/main" val="157476838"/>
              </p:ext>
            </p:extLst>
          </p:nvPr>
        </p:nvGraphicFramePr>
        <p:xfrm>
          <a:off x="5016406" y="1746133"/>
          <a:ext cx="3793592" cy="3293596"/>
        </p:xfrm>
        <a:graphic>
          <a:graphicData uri="http://schemas.openxmlformats.org/drawingml/2006/chart">
            <c:chart xmlns:c="http://schemas.openxmlformats.org/drawingml/2006/chart" xmlns:r="http://schemas.openxmlformats.org/officeDocument/2006/relationships" r:id="rId8"/>
          </a:graphicData>
        </a:graphic>
      </p:graphicFrame>
      <p:pic>
        <p:nvPicPr>
          <p:cNvPr id="11" name="Picture 10">
            <a:extLst>
              <a:ext uri="{FF2B5EF4-FFF2-40B4-BE49-F238E27FC236}">
                <a16:creationId xmlns:a16="http://schemas.microsoft.com/office/drawing/2014/main" id="{929EB421-18DF-48B4-8507-59C3CD862FC5}"/>
              </a:ext>
            </a:extLst>
          </p:cNvPr>
          <p:cNvPicPr>
            <a:picLocks noChangeAspect="1"/>
          </p:cNvPicPr>
          <p:nvPr/>
        </p:nvPicPr>
        <p:blipFill rotWithShape="1">
          <a:blip r:embed="rId4"/>
          <a:srcRect l="10730"/>
          <a:stretch/>
        </p:blipFill>
        <p:spPr>
          <a:xfrm>
            <a:off x="7240922" y="4610291"/>
            <a:ext cx="801038" cy="586590"/>
          </a:xfrm>
          <a:prstGeom prst="rect">
            <a:avLst/>
          </a:prstGeom>
        </p:spPr>
      </p:pic>
      <p:pic>
        <p:nvPicPr>
          <p:cNvPr id="12" name="Picture 11">
            <a:extLst>
              <a:ext uri="{FF2B5EF4-FFF2-40B4-BE49-F238E27FC236}">
                <a16:creationId xmlns:a16="http://schemas.microsoft.com/office/drawing/2014/main" id="{FA98428C-9835-4A6E-8353-D3074BD4B74C}"/>
              </a:ext>
            </a:extLst>
          </p:cNvPr>
          <p:cNvPicPr>
            <a:picLocks noChangeAspect="1"/>
          </p:cNvPicPr>
          <p:nvPr/>
        </p:nvPicPr>
        <p:blipFill rotWithShape="1">
          <a:blip r:embed="rId5"/>
          <a:srcRect l="18863" r="18072"/>
          <a:stretch/>
        </p:blipFill>
        <p:spPr>
          <a:xfrm>
            <a:off x="5276964" y="4616182"/>
            <a:ext cx="701614" cy="430599"/>
          </a:xfrm>
          <a:prstGeom prst="rect">
            <a:avLst/>
          </a:prstGeom>
        </p:spPr>
      </p:pic>
      <p:pic>
        <p:nvPicPr>
          <p:cNvPr id="13" name="Picture 12">
            <a:extLst>
              <a:ext uri="{FF2B5EF4-FFF2-40B4-BE49-F238E27FC236}">
                <a16:creationId xmlns:a16="http://schemas.microsoft.com/office/drawing/2014/main" id="{9DA0D019-FA9C-4B70-A4D7-AE87987708E6}"/>
              </a:ext>
            </a:extLst>
          </p:cNvPr>
          <p:cNvPicPr>
            <a:picLocks noChangeAspect="1"/>
          </p:cNvPicPr>
          <p:nvPr/>
        </p:nvPicPr>
        <p:blipFill>
          <a:blip r:embed="rId6"/>
          <a:stretch>
            <a:fillRect/>
          </a:stretch>
        </p:blipFill>
        <p:spPr>
          <a:xfrm>
            <a:off x="8377365" y="4624091"/>
            <a:ext cx="345998" cy="536297"/>
          </a:xfrm>
          <a:prstGeom prst="rect">
            <a:avLst/>
          </a:prstGeom>
        </p:spPr>
      </p:pic>
      <p:pic>
        <p:nvPicPr>
          <p:cNvPr id="14" name="Picture 13">
            <a:extLst>
              <a:ext uri="{FF2B5EF4-FFF2-40B4-BE49-F238E27FC236}">
                <a16:creationId xmlns:a16="http://schemas.microsoft.com/office/drawing/2014/main" id="{4B71683D-9F76-4BD8-8A00-F236C0366E17}"/>
              </a:ext>
            </a:extLst>
          </p:cNvPr>
          <p:cNvPicPr>
            <a:picLocks noChangeAspect="1"/>
          </p:cNvPicPr>
          <p:nvPr/>
        </p:nvPicPr>
        <p:blipFill>
          <a:blip r:embed="rId7"/>
          <a:stretch>
            <a:fillRect/>
          </a:stretch>
        </p:blipFill>
        <p:spPr>
          <a:xfrm rot="5400000">
            <a:off x="6336523" y="4446284"/>
            <a:ext cx="571082" cy="828990"/>
          </a:xfrm>
          <a:prstGeom prst="rect">
            <a:avLst/>
          </a:prstGeom>
        </p:spPr>
      </p:pic>
      <p:sp>
        <p:nvSpPr>
          <p:cNvPr id="3" name="TextBox 2">
            <a:extLst>
              <a:ext uri="{FF2B5EF4-FFF2-40B4-BE49-F238E27FC236}">
                <a16:creationId xmlns:a16="http://schemas.microsoft.com/office/drawing/2014/main" id="{C06FF078-54E2-404C-A340-1E68AD53358A}"/>
              </a:ext>
            </a:extLst>
          </p:cNvPr>
          <p:cNvSpPr txBox="1"/>
          <p:nvPr/>
        </p:nvSpPr>
        <p:spPr>
          <a:xfrm>
            <a:off x="375696" y="5451950"/>
            <a:ext cx="4047337" cy="523220"/>
          </a:xfrm>
          <a:prstGeom prst="rect">
            <a:avLst/>
          </a:prstGeom>
          <a:noFill/>
        </p:spPr>
        <p:txBody>
          <a:bodyPr wrap="square" rtlCol="0">
            <a:spAutoFit/>
          </a:bodyPr>
          <a:lstStyle/>
          <a:p>
            <a:pPr algn="ctr"/>
            <a:r>
              <a:rPr lang="en-US" sz="1400" dirty="0"/>
              <a:t>% of viewers able to identify half or more advertisers after viewing content</a:t>
            </a:r>
          </a:p>
        </p:txBody>
      </p:sp>
      <p:sp>
        <p:nvSpPr>
          <p:cNvPr id="16" name="TextBox 15">
            <a:extLst>
              <a:ext uri="{FF2B5EF4-FFF2-40B4-BE49-F238E27FC236}">
                <a16:creationId xmlns:a16="http://schemas.microsoft.com/office/drawing/2014/main" id="{635FFF3C-A9AD-4CA2-B387-786FD711810C}"/>
              </a:ext>
            </a:extLst>
          </p:cNvPr>
          <p:cNvSpPr txBox="1"/>
          <p:nvPr/>
        </p:nvSpPr>
        <p:spPr>
          <a:xfrm>
            <a:off x="5096663" y="5464112"/>
            <a:ext cx="4047337" cy="523220"/>
          </a:xfrm>
          <a:prstGeom prst="rect">
            <a:avLst/>
          </a:prstGeom>
          <a:noFill/>
        </p:spPr>
        <p:txBody>
          <a:bodyPr wrap="square" rtlCol="0">
            <a:spAutoFit/>
          </a:bodyPr>
          <a:lstStyle/>
          <a:p>
            <a:pPr algn="ctr"/>
            <a:r>
              <a:rPr lang="en-US" sz="1400" dirty="0"/>
              <a:t>% of viewers who reported full or nearly-full attention</a:t>
            </a:r>
          </a:p>
        </p:txBody>
      </p:sp>
    </p:spTree>
    <p:extLst>
      <p:ext uri="{BB962C8B-B14F-4D97-AF65-F5344CB8AC3E}">
        <p14:creationId xmlns:p14="http://schemas.microsoft.com/office/powerpoint/2010/main" val="36321189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754002" y="335659"/>
            <a:ext cx="8043203" cy="52296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TV Advertising Heightens Brand Awareness</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D7EC87A-BC71-40FC-99BE-B880D1A4DEA8}"/>
              </a:ext>
            </a:extLst>
          </p:cNvPr>
          <p:cNvSpPr txBox="1"/>
          <p:nvPr/>
        </p:nvSpPr>
        <p:spPr>
          <a:xfrm>
            <a:off x="0" y="6596418"/>
            <a:ext cx="3805850" cy="246221"/>
          </a:xfrm>
          <a:prstGeom prst="rect">
            <a:avLst/>
          </a:prstGeom>
          <a:noFill/>
        </p:spPr>
        <p:txBody>
          <a:bodyPr wrap="none" rtlCol="0">
            <a:spAutoFit/>
          </a:bodyPr>
          <a:lstStyle/>
          <a:p>
            <a:r>
              <a:rPr lang="en-US" sz="1000" dirty="0" err="1"/>
              <a:t>SourceTV</a:t>
            </a:r>
            <a:r>
              <a:rPr lang="en-US" sz="1000" dirty="0"/>
              <a:t>/Ad Nation, 2016, Ipsos Connect/</a:t>
            </a:r>
            <a:r>
              <a:rPr lang="en-US" sz="1000" dirty="0" err="1"/>
              <a:t>Thnkbox</a:t>
            </a:r>
            <a:r>
              <a:rPr lang="en-US" sz="1000" dirty="0"/>
              <a:t>, adults 15+</a:t>
            </a:r>
          </a:p>
        </p:txBody>
      </p:sp>
      <p:graphicFrame>
        <p:nvGraphicFramePr>
          <p:cNvPr id="7" name="Chart 6">
            <a:extLst>
              <a:ext uri="{FF2B5EF4-FFF2-40B4-BE49-F238E27FC236}">
                <a16:creationId xmlns:a16="http://schemas.microsoft.com/office/drawing/2014/main" id="{BDE042A0-62EA-4915-AA8C-E7D6DAF2DBC2}"/>
              </a:ext>
            </a:extLst>
          </p:cNvPr>
          <p:cNvGraphicFramePr/>
          <p:nvPr>
            <p:extLst>
              <p:ext uri="{D42A27DB-BD31-4B8C-83A1-F6EECF244321}">
                <p14:modId xmlns:p14="http://schemas.microsoft.com/office/powerpoint/2010/main" val="706284532"/>
              </p:ext>
            </p:extLst>
          </p:nvPr>
        </p:nvGraphicFramePr>
        <p:xfrm>
          <a:off x="154745" y="1491175"/>
          <a:ext cx="8989255" cy="35028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E50CCFD-41DD-4FF6-B279-6CD0C084F191}"/>
              </a:ext>
            </a:extLst>
          </p:cNvPr>
          <p:cNvSpPr txBox="1"/>
          <p:nvPr/>
        </p:nvSpPr>
        <p:spPr>
          <a:xfrm>
            <a:off x="2574388" y="3111797"/>
            <a:ext cx="1067921" cy="261610"/>
          </a:xfrm>
          <a:prstGeom prst="rect">
            <a:avLst/>
          </a:prstGeom>
          <a:noFill/>
        </p:spPr>
        <p:txBody>
          <a:bodyPr wrap="none" rtlCol="0">
            <a:spAutoFit/>
          </a:bodyPr>
          <a:lstStyle/>
          <a:p>
            <a:r>
              <a:rPr lang="en-US" sz="1100" dirty="0"/>
              <a:t>(Social Media)</a:t>
            </a:r>
          </a:p>
        </p:txBody>
      </p:sp>
      <p:sp>
        <p:nvSpPr>
          <p:cNvPr id="9" name="TextBox 8">
            <a:extLst>
              <a:ext uri="{FF2B5EF4-FFF2-40B4-BE49-F238E27FC236}">
                <a16:creationId xmlns:a16="http://schemas.microsoft.com/office/drawing/2014/main" id="{D753B2CB-1159-41F3-B2D4-3CA21CB7F639}"/>
              </a:ext>
            </a:extLst>
          </p:cNvPr>
          <p:cNvSpPr txBox="1"/>
          <p:nvPr/>
        </p:nvSpPr>
        <p:spPr>
          <a:xfrm>
            <a:off x="6971241" y="3111797"/>
            <a:ext cx="1067921" cy="261610"/>
          </a:xfrm>
          <a:prstGeom prst="rect">
            <a:avLst/>
          </a:prstGeom>
          <a:noFill/>
        </p:spPr>
        <p:txBody>
          <a:bodyPr wrap="none" rtlCol="0">
            <a:spAutoFit/>
          </a:bodyPr>
          <a:lstStyle/>
          <a:p>
            <a:r>
              <a:rPr lang="en-US" sz="1100" dirty="0"/>
              <a:t>(Social Media)</a:t>
            </a:r>
          </a:p>
        </p:txBody>
      </p:sp>
    </p:spTree>
    <p:extLst>
      <p:ext uri="{BB962C8B-B14F-4D97-AF65-F5344CB8AC3E}">
        <p14:creationId xmlns:p14="http://schemas.microsoft.com/office/powerpoint/2010/main" val="4812047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627392" y="348800"/>
            <a:ext cx="8043203" cy="52296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6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As A Result, TV Advertising Is More Impactful</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CDAA9613-0BA2-4633-A5AF-165C14D952C1}"/>
              </a:ext>
            </a:extLst>
          </p:cNvPr>
          <p:cNvGraphicFramePr/>
          <p:nvPr>
            <p:extLst>
              <p:ext uri="{D42A27DB-BD31-4B8C-83A1-F6EECF244321}">
                <p14:modId xmlns:p14="http://schemas.microsoft.com/office/powerpoint/2010/main" val="2589369840"/>
              </p:ext>
            </p:extLst>
          </p:nvPr>
        </p:nvGraphicFramePr>
        <p:xfrm>
          <a:off x="0" y="2171742"/>
          <a:ext cx="8757544" cy="36831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D7EC87A-BC71-40FC-99BE-B880D1A4DEA8}"/>
              </a:ext>
            </a:extLst>
          </p:cNvPr>
          <p:cNvSpPr txBox="1"/>
          <p:nvPr/>
        </p:nvSpPr>
        <p:spPr>
          <a:xfrm>
            <a:off x="0" y="6596418"/>
            <a:ext cx="6591869" cy="246221"/>
          </a:xfrm>
          <a:prstGeom prst="rect">
            <a:avLst/>
          </a:prstGeom>
          <a:noFill/>
        </p:spPr>
        <p:txBody>
          <a:bodyPr wrap="none" rtlCol="0">
            <a:spAutoFit/>
          </a:bodyPr>
          <a:lstStyle/>
          <a:p>
            <a:r>
              <a:rPr lang="en-US" sz="1000" dirty="0"/>
              <a:t>Source: IAB/Research Now Cross Media Effectiveness Study, January 2017; Digital Only = Desktop + Mobile Web</a:t>
            </a:r>
          </a:p>
        </p:txBody>
      </p:sp>
    </p:spTree>
    <p:extLst>
      <p:ext uri="{BB962C8B-B14F-4D97-AF65-F5344CB8AC3E}">
        <p14:creationId xmlns:p14="http://schemas.microsoft.com/office/powerpoint/2010/main" val="12934166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2163" y="416580"/>
            <a:ext cx="8571614" cy="55735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Trebuchet MS" panose="020B0603020202020204" pitchFamily="34" charset="0"/>
              </a:rPr>
              <a:t>The “Best Perceived” Brands Are Big TV Advertisers</a:t>
            </a:r>
          </a:p>
        </p:txBody>
      </p:sp>
      <p:sp>
        <p:nvSpPr>
          <p:cNvPr id="10" name="AutoShape 2" descr="Image result for lowe's logo"/>
          <p:cNvSpPr>
            <a:spLocks noChangeAspect="1" noChangeArrowheads="1"/>
          </p:cNvSpPr>
          <p:nvPr/>
        </p:nvSpPr>
        <p:spPr bwMode="auto">
          <a:xfrm>
            <a:off x="8302955" y="63342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p:nvSpPr>
        <p:spPr>
          <a:xfrm>
            <a:off x="-486129" y="6642556"/>
            <a:ext cx="6038833" cy="215444"/>
          </a:xfrm>
          <a:prstGeom prst="rect">
            <a:avLst/>
          </a:prstGeom>
        </p:spPr>
        <p:txBody>
          <a:bodyPr wrap="none">
            <a:spAutoFit/>
          </a:bodyPr>
          <a:lstStyle/>
          <a:p>
            <a:pPr marL="457200" lvl="0" defTabSz="914400">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Source: </a:t>
            </a:r>
            <a:r>
              <a:rPr kumimoji="0" lang="en-US" sz="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Yougov</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2016 ranking, http://www.brandindex.com/ranking/us/2016-annual ; Spend data, </a:t>
            </a:r>
            <a:r>
              <a:rPr lang="en-US" sz="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AdIntel</a:t>
            </a:r>
            <a:r>
              <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full and mid year 2016</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2522724" y="3462514"/>
            <a:ext cx="746187" cy="422610"/>
          </a:xfrm>
          <a:prstGeom prst="roundRect">
            <a:avLst/>
          </a:prstGeom>
        </p:spPr>
      </p:pic>
      <p:pic>
        <p:nvPicPr>
          <p:cNvPr id="23" name="Picture 22"/>
          <p:cNvPicPr>
            <a:picLocks noChangeAspect="1"/>
          </p:cNvPicPr>
          <p:nvPr/>
        </p:nvPicPr>
        <p:blipFill>
          <a:blip r:embed="rId3"/>
          <a:stretch>
            <a:fillRect/>
          </a:stretch>
        </p:blipFill>
        <p:spPr>
          <a:xfrm>
            <a:off x="7685248" y="3383194"/>
            <a:ext cx="430496" cy="445036"/>
          </a:xfrm>
          <a:prstGeom prst="roundRect">
            <a:avLst/>
          </a:prstGeom>
          <a:ln>
            <a:noFill/>
          </a:ln>
        </p:spPr>
      </p:pic>
      <p:pic>
        <p:nvPicPr>
          <p:cNvPr id="25" name="Picture 24"/>
          <p:cNvPicPr>
            <a:picLocks noChangeAspect="1"/>
          </p:cNvPicPr>
          <p:nvPr/>
        </p:nvPicPr>
        <p:blipFill>
          <a:blip r:embed="rId4"/>
          <a:stretch>
            <a:fillRect/>
          </a:stretch>
        </p:blipFill>
        <p:spPr>
          <a:xfrm>
            <a:off x="1713521" y="3522151"/>
            <a:ext cx="733820" cy="291287"/>
          </a:xfrm>
          <a:prstGeom prst="roundRect">
            <a:avLst/>
          </a:prstGeom>
          <a:ln>
            <a:solidFill>
              <a:schemeClr val="accent6"/>
            </a:solidFill>
          </a:ln>
        </p:spPr>
      </p:pic>
      <p:pic>
        <p:nvPicPr>
          <p:cNvPr id="11" name="Picture 10"/>
          <p:cNvPicPr>
            <a:picLocks noChangeAspect="1"/>
          </p:cNvPicPr>
          <p:nvPr/>
        </p:nvPicPr>
        <p:blipFill>
          <a:blip r:embed="rId5"/>
          <a:stretch>
            <a:fillRect/>
          </a:stretch>
        </p:blipFill>
        <p:spPr>
          <a:xfrm>
            <a:off x="8213533" y="3445235"/>
            <a:ext cx="624118" cy="295392"/>
          </a:xfrm>
          <a:prstGeom prst="roundRect">
            <a:avLst/>
          </a:prstGeom>
        </p:spPr>
      </p:pic>
      <p:pic>
        <p:nvPicPr>
          <p:cNvPr id="17" name="Picture 16"/>
          <p:cNvPicPr>
            <a:picLocks noChangeAspect="1"/>
          </p:cNvPicPr>
          <p:nvPr/>
        </p:nvPicPr>
        <p:blipFill rotWithShape="1">
          <a:blip r:embed="rId6"/>
          <a:srcRect t="16536" b="12755"/>
          <a:stretch/>
        </p:blipFill>
        <p:spPr>
          <a:xfrm>
            <a:off x="5925541" y="3487345"/>
            <a:ext cx="854422" cy="387879"/>
          </a:xfrm>
          <a:prstGeom prst="roundRect">
            <a:avLst/>
          </a:prstGeom>
        </p:spPr>
      </p:pic>
      <p:pic>
        <p:nvPicPr>
          <p:cNvPr id="18" name="Picture 17"/>
          <p:cNvPicPr>
            <a:picLocks noChangeAspect="1"/>
          </p:cNvPicPr>
          <p:nvPr/>
        </p:nvPicPr>
        <p:blipFill>
          <a:blip r:embed="rId7"/>
          <a:stretch>
            <a:fillRect/>
          </a:stretch>
        </p:blipFill>
        <p:spPr>
          <a:xfrm>
            <a:off x="4257373" y="3467754"/>
            <a:ext cx="790389" cy="379981"/>
          </a:xfrm>
          <a:prstGeom prst="roundRect">
            <a:avLst/>
          </a:prstGeom>
        </p:spPr>
      </p:pic>
      <p:pic>
        <p:nvPicPr>
          <p:cNvPr id="21" name="Picture 20"/>
          <p:cNvPicPr>
            <a:picLocks noChangeAspect="1"/>
          </p:cNvPicPr>
          <p:nvPr/>
        </p:nvPicPr>
        <p:blipFill>
          <a:blip r:embed="rId8"/>
          <a:stretch>
            <a:fillRect/>
          </a:stretch>
        </p:blipFill>
        <p:spPr>
          <a:xfrm>
            <a:off x="5160340" y="3516429"/>
            <a:ext cx="647393" cy="321696"/>
          </a:xfrm>
          <a:prstGeom prst="roundRect">
            <a:avLst/>
          </a:prstGeom>
        </p:spPr>
      </p:pic>
      <p:pic>
        <p:nvPicPr>
          <p:cNvPr id="22" name="Picture 21"/>
          <p:cNvPicPr>
            <a:picLocks noChangeAspect="1"/>
          </p:cNvPicPr>
          <p:nvPr/>
        </p:nvPicPr>
        <p:blipFill>
          <a:blip r:embed="rId9"/>
          <a:stretch>
            <a:fillRect/>
          </a:stretch>
        </p:blipFill>
        <p:spPr>
          <a:xfrm>
            <a:off x="205774" y="3522151"/>
            <a:ext cx="804681" cy="301074"/>
          </a:xfrm>
          <a:prstGeom prst="roundRect">
            <a:avLst/>
          </a:prstGeom>
          <a:ln>
            <a:noFill/>
          </a:ln>
        </p:spPr>
      </p:pic>
      <p:pic>
        <p:nvPicPr>
          <p:cNvPr id="24" name="Picture 23"/>
          <p:cNvPicPr>
            <a:picLocks noChangeAspect="1"/>
          </p:cNvPicPr>
          <p:nvPr/>
        </p:nvPicPr>
        <p:blipFill>
          <a:blip r:embed="rId10"/>
          <a:stretch>
            <a:fillRect/>
          </a:stretch>
        </p:blipFill>
        <p:spPr>
          <a:xfrm>
            <a:off x="1080506" y="3464677"/>
            <a:ext cx="507882" cy="420447"/>
          </a:xfrm>
          <a:prstGeom prst="roundRect">
            <a:avLst/>
          </a:prstGeom>
          <a:ln>
            <a:noFill/>
          </a:ln>
        </p:spPr>
      </p:pic>
      <p:pic>
        <p:nvPicPr>
          <p:cNvPr id="2" name="Picture 1"/>
          <p:cNvPicPr>
            <a:picLocks noChangeAspect="1"/>
          </p:cNvPicPr>
          <p:nvPr/>
        </p:nvPicPr>
        <p:blipFill>
          <a:blip r:embed="rId11"/>
          <a:stretch>
            <a:fillRect/>
          </a:stretch>
        </p:blipFill>
        <p:spPr>
          <a:xfrm>
            <a:off x="6779963" y="3516429"/>
            <a:ext cx="778937" cy="245208"/>
          </a:xfrm>
          <a:prstGeom prst="roundRect">
            <a:avLst/>
          </a:prstGeom>
        </p:spPr>
      </p:pic>
      <p:pic>
        <p:nvPicPr>
          <p:cNvPr id="6" name="Picture 5"/>
          <p:cNvPicPr>
            <a:picLocks noChangeAspect="1"/>
          </p:cNvPicPr>
          <p:nvPr/>
        </p:nvPicPr>
        <p:blipFill rotWithShape="1">
          <a:blip r:embed="rId12"/>
          <a:srcRect t="20397" b="15168"/>
          <a:stretch/>
        </p:blipFill>
        <p:spPr>
          <a:xfrm>
            <a:off x="3329246" y="3421053"/>
            <a:ext cx="769311" cy="512448"/>
          </a:xfrm>
          <a:prstGeom prst="roundRect">
            <a:avLst/>
          </a:prstGeom>
        </p:spPr>
      </p:pic>
      <p:pic>
        <p:nvPicPr>
          <p:cNvPr id="3" name="Picture 2"/>
          <p:cNvPicPr>
            <a:picLocks noChangeAspect="1"/>
          </p:cNvPicPr>
          <p:nvPr/>
        </p:nvPicPr>
        <p:blipFill>
          <a:blip r:embed="rId13"/>
          <a:stretch>
            <a:fillRect/>
          </a:stretch>
        </p:blipFill>
        <p:spPr>
          <a:xfrm>
            <a:off x="2572197" y="1366664"/>
            <a:ext cx="4207766" cy="1761787"/>
          </a:xfrm>
          <a:prstGeom prst="rect">
            <a:avLst/>
          </a:prstGeom>
          <a:ln>
            <a:solidFill>
              <a:schemeClr val="tx1"/>
            </a:solidFill>
          </a:ln>
        </p:spPr>
      </p:pic>
      <p:sp>
        <p:nvSpPr>
          <p:cNvPr id="27" name="TextBox 26"/>
          <p:cNvSpPr txBox="1"/>
          <p:nvPr/>
        </p:nvSpPr>
        <p:spPr>
          <a:xfrm>
            <a:off x="432163" y="4693433"/>
            <a:ext cx="8325403" cy="707886"/>
          </a:xfrm>
          <a:prstGeom prst="rect">
            <a:avLst/>
          </a:prstGeom>
          <a:noFill/>
        </p:spPr>
        <p:txBody>
          <a:bodyPr wrap="square" rtlCol="0">
            <a:spAutoFit/>
          </a:bodyPr>
          <a:lstStyle/>
          <a:p>
            <a:pPr algn="ctr"/>
            <a:r>
              <a:rPr lang="en-US" sz="2000" dirty="0"/>
              <a:t>The 2016 “best perceived” brands increased their total TV spend by </a:t>
            </a:r>
            <a:r>
              <a:rPr lang="en-US" sz="2000" b="1" dirty="0">
                <a:solidFill>
                  <a:schemeClr val="accent1"/>
                </a:solidFill>
              </a:rPr>
              <a:t>+25% </a:t>
            </a:r>
            <a:r>
              <a:rPr lang="en-US" sz="2000" dirty="0"/>
              <a:t>vs. ‘15</a:t>
            </a:r>
          </a:p>
        </p:txBody>
      </p:sp>
      <p:sp>
        <p:nvSpPr>
          <p:cNvPr id="26" name="Slide Number Placeholder 1">
            <a:extLst>
              <a:ext uri="{FF2B5EF4-FFF2-40B4-BE49-F238E27FC236}">
                <a16:creationId xmlns:a16="http://schemas.microsoft.com/office/drawing/2014/main" id="{6FE750A8-2D64-436E-859C-4838993CA9DC}"/>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36</a:t>
            </a:fld>
            <a:endParaRPr lang="en-US" sz="1400" dirty="0">
              <a:solidFill>
                <a:prstClr val="black"/>
              </a:solidFill>
            </a:endParaRPr>
          </a:p>
        </p:txBody>
      </p:sp>
      <p:sp>
        <p:nvSpPr>
          <p:cNvPr id="28" name="TextBox 27">
            <a:extLst>
              <a:ext uri="{FF2B5EF4-FFF2-40B4-BE49-F238E27FC236}">
                <a16:creationId xmlns:a16="http://schemas.microsoft.com/office/drawing/2014/main" id="{E317E094-9242-4B2B-8F9C-6A4398134B4E}"/>
              </a:ext>
            </a:extLst>
          </p:cNvPr>
          <p:cNvSpPr txBox="1"/>
          <p:nvPr/>
        </p:nvSpPr>
        <p:spPr>
          <a:xfrm>
            <a:off x="49361" y="3720680"/>
            <a:ext cx="8837651" cy="584775"/>
          </a:xfrm>
          <a:prstGeom prst="rect">
            <a:avLst/>
          </a:prstGeom>
          <a:noFill/>
        </p:spPr>
        <p:txBody>
          <a:bodyPr wrap="square" rtlCol="0">
            <a:spAutoFit/>
          </a:bodyPr>
          <a:lstStyle/>
          <a:p>
            <a:pPr algn="ctr"/>
            <a:endParaRPr lang="en-US" sz="1600" dirty="0">
              <a:latin typeface="Trebuchet MS" panose="020B0603020202020204" pitchFamily="34" charset="0"/>
            </a:endParaRPr>
          </a:p>
          <a:p>
            <a:pPr algn="ctr"/>
            <a:r>
              <a:rPr lang="en-US" sz="1600" dirty="0">
                <a:latin typeface="Trebuchet MS" panose="020B0603020202020204" pitchFamily="34" charset="0"/>
              </a:rPr>
              <a:t> </a:t>
            </a:r>
            <a:r>
              <a:rPr lang="en-US" sz="1600" dirty="0"/>
              <a:t>The brands span categories, sizes/lifestages, target consumers, and business models</a:t>
            </a:r>
          </a:p>
        </p:txBody>
      </p:sp>
    </p:spTree>
    <p:extLst>
      <p:ext uri="{BB962C8B-B14F-4D97-AF65-F5344CB8AC3E}">
        <p14:creationId xmlns:p14="http://schemas.microsoft.com/office/powerpoint/2010/main" val="344930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0918" y="385984"/>
            <a:ext cx="8642011" cy="9945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latin typeface="Trebuchet MS" panose="020B0603020202020204" pitchFamily="34" charset="0"/>
              </a:rPr>
              <a:t>A Presence In TV Stirs Consumers To Action </a:t>
            </a:r>
          </a:p>
        </p:txBody>
      </p:sp>
      <p:sp>
        <p:nvSpPr>
          <p:cNvPr id="10" name="AutoShape 2" descr="Image result for lowe's logo"/>
          <p:cNvSpPr>
            <a:spLocks noChangeAspect="1" noChangeArrowheads="1"/>
          </p:cNvSpPr>
          <p:nvPr/>
        </p:nvSpPr>
        <p:spPr bwMode="auto">
          <a:xfrm>
            <a:off x="8302955" y="63342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64022" y="1140196"/>
            <a:ext cx="3247121" cy="1070529"/>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6231076" y="5476055"/>
            <a:ext cx="615694" cy="348704"/>
          </a:xfrm>
          <a:prstGeom prst="roundRect">
            <a:avLst/>
          </a:prstGeom>
        </p:spPr>
      </p:pic>
      <p:pic>
        <p:nvPicPr>
          <p:cNvPr id="12" name="Picture 11"/>
          <p:cNvPicPr>
            <a:picLocks noChangeAspect="1"/>
          </p:cNvPicPr>
          <p:nvPr/>
        </p:nvPicPr>
        <p:blipFill>
          <a:blip r:embed="rId5"/>
          <a:stretch>
            <a:fillRect/>
          </a:stretch>
        </p:blipFill>
        <p:spPr>
          <a:xfrm>
            <a:off x="918606" y="5459244"/>
            <a:ext cx="355211" cy="367208"/>
          </a:xfrm>
          <a:prstGeom prst="roundRect">
            <a:avLst/>
          </a:prstGeom>
          <a:ln>
            <a:noFill/>
          </a:ln>
        </p:spPr>
      </p:pic>
      <p:pic>
        <p:nvPicPr>
          <p:cNvPr id="13" name="Picture 12"/>
          <p:cNvPicPr>
            <a:picLocks noChangeAspect="1"/>
          </p:cNvPicPr>
          <p:nvPr/>
        </p:nvPicPr>
        <p:blipFill>
          <a:blip r:embed="rId6"/>
          <a:stretch>
            <a:fillRect/>
          </a:stretch>
        </p:blipFill>
        <p:spPr>
          <a:xfrm>
            <a:off x="6986280" y="5531555"/>
            <a:ext cx="605489" cy="240347"/>
          </a:xfrm>
          <a:prstGeom prst="roundRect">
            <a:avLst/>
          </a:prstGeom>
          <a:ln>
            <a:solidFill>
              <a:schemeClr val="accent6"/>
            </a:solidFill>
          </a:ln>
        </p:spPr>
      </p:pic>
      <p:pic>
        <p:nvPicPr>
          <p:cNvPr id="15" name="Picture 14"/>
          <p:cNvPicPr>
            <a:picLocks noChangeAspect="1"/>
          </p:cNvPicPr>
          <p:nvPr/>
        </p:nvPicPr>
        <p:blipFill>
          <a:blip r:embed="rId7"/>
          <a:stretch>
            <a:fillRect/>
          </a:stretch>
        </p:blipFill>
        <p:spPr>
          <a:xfrm>
            <a:off x="4392707" y="5513945"/>
            <a:ext cx="514973" cy="243734"/>
          </a:xfrm>
          <a:prstGeom prst="roundRect">
            <a:avLst/>
          </a:prstGeom>
        </p:spPr>
      </p:pic>
      <p:pic>
        <p:nvPicPr>
          <p:cNvPr id="16" name="Picture 15"/>
          <p:cNvPicPr>
            <a:picLocks noChangeAspect="1"/>
          </p:cNvPicPr>
          <p:nvPr/>
        </p:nvPicPr>
        <p:blipFill rotWithShape="1">
          <a:blip r:embed="rId8"/>
          <a:srcRect t="16536" b="12755"/>
          <a:stretch/>
        </p:blipFill>
        <p:spPr>
          <a:xfrm>
            <a:off x="2133935" y="5501992"/>
            <a:ext cx="751805" cy="341294"/>
          </a:xfrm>
          <a:prstGeom prst="roundRect">
            <a:avLst/>
          </a:prstGeom>
        </p:spPr>
      </p:pic>
      <p:pic>
        <p:nvPicPr>
          <p:cNvPr id="17" name="Picture 16"/>
          <p:cNvPicPr>
            <a:picLocks noChangeAspect="1"/>
          </p:cNvPicPr>
          <p:nvPr/>
        </p:nvPicPr>
        <p:blipFill>
          <a:blip r:embed="rId9"/>
          <a:stretch>
            <a:fillRect/>
          </a:stretch>
        </p:blipFill>
        <p:spPr>
          <a:xfrm>
            <a:off x="3030474" y="5511211"/>
            <a:ext cx="584660" cy="281076"/>
          </a:xfrm>
          <a:prstGeom prst="roundRect">
            <a:avLst/>
          </a:prstGeom>
        </p:spPr>
      </p:pic>
      <p:pic>
        <p:nvPicPr>
          <p:cNvPr id="18" name="Picture 17"/>
          <p:cNvPicPr>
            <a:picLocks noChangeAspect="1"/>
          </p:cNvPicPr>
          <p:nvPr/>
        </p:nvPicPr>
        <p:blipFill>
          <a:blip r:embed="rId10"/>
          <a:stretch>
            <a:fillRect/>
          </a:stretch>
        </p:blipFill>
        <p:spPr>
          <a:xfrm>
            <a:off x="3717842" y="5548204"/>
            <a:ext cx="557505" cy="277030"/>
          </a:xfrm>
          <a:prstGeom prst="roundRect">
            <a:avLst/>
          </a:prstGeom>
        </p:spPr>
      </p:pic>
      <p:pic>
        <p:nvPicPr>
          <p:cNvPr id="19" name="Picture 18"/>
          <p:cNvPicPr>
            <a:picLocks noChangeAspect="1"/>
          </p:cNvPicPr>
          <p:nvPr/>
        </p:nvPicPr>
        <p:blipFill>
          <a:blip r:embed="rId11"/>
          <a:stretch>
            <a:fillRect/>
          </a:stretch>
        </p:blipFill>
        <p:spPr>
          <a:xfrm>
            <a:off x="1376347" y="5521471"/>
            <a:ext cx="717721" cy="268538"/>
          </a:xfrm>
          <a:prstGeom prst="roundRect">
            <a:avLst/>
          </a:prstGeom>
          <a:ln>
            <a:noFill/>
          </a:ln>
        </p:spPr>
      </p:pic>
      <p:pic>
        <p:nvPicPr>
          <p:cNvPr id="21" name="Picture 20"/>
          <p:cNvPicPr>
            <a:picLocks noChangeAspect="1"/>
          </p:cNvPicPr>
          <p:nvPr/>
        </p:nvPicPr>
        <p:blipFill>
          <a:blip r:embed="rId12"/>
          <a:stretch>
            <a:fillRect/>
          </a:stretch>
        </p:blipFill>
        <p:spPr>
          <a:xfrm>
            <a:off x="5728547" y="5433493"/>
            <a:ext cx="467103" cy="386689"/>
          </a:xfrm>
          <a:prstGeom prst="roundRect">
            <a:avLst/>
          </a:prstGeom>
          <a:ln>
            <a:noFill/>
          </a:ln>
        </p:spPr>
      </p:pic>
      <p:pic>
        <p:nvPicPr>
          <p:cNvPr id="22" name="Picture 21"/>
          <p:cNvPicPr>
            <a:picLocks noChangeAspect="1"/>
          </p:cNvPicPr>
          <p:nvPr/>
        </p:nvPicPr>
        <p:blipFill>
          <a:blip r:embed="rId13"/>
          <a:stretch>
            <a:fillRect/>
          </a:stretch>
        </p:blipFill>
        <p:spPr>
          <a:xfrm>
            <a:off x="7702362" y="5577413"/>
            <a:ext cx="677776" cy="213363"/>
          </a:xfrm>
          <a:prstGeom prst="roundRect">
            <a:avLst/>
          </a:prstGeom>
        </p:spPr>
      </p:pic>
      <p:pic>
        <p:nvPicPr>
          <p:cNvPr id="23" name="Picture 22"/>
          <p:cNvPicPr>
            <a:picLocks noChangeAspect="1"/>
          </p:cNvPicPr>
          <p:nvPr/>
        </p:nvPicPr>
        <p:blipFill rotWithShape="1">
          <a:blip r:embed="rId14"/>
          <a:srcRect t="20397" b="15168"/>
          <a:stretch/>
        </p:blipFill>
        <p:spPr>
          <a:xfrm>
            <a:off x="4998637" y="5458347"/>
            <a:ext cx="625465" cy="416630"/>
          </a:xfrm>
          <a:prstGeom prst="roundRect">
            <a:avLst/>
          </a:prstGeom>
        </p:spPr>
      </p:pic>
      <p:sp>
        <p:nvSpPr>
          <p:cNvPr id="24" name="Text Placeholder 3"/>
          <p:cNvSpPr txBox="1">
            <a:spLocks/>
          </p:cNvSpPr>
          <p:nvPr/>
        </p:nvSpPr>
        <p:spPr>
          <a:xfrm>
            <a:off x="178211" y="6255344"/>
            <a:ext cx="7548063" cy="6026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00" dirty="0"/>
              <a:t>Source: TV spending based on Nielsen Ad Intel, TV spend (national cable TV, national broadcast TV, Spanish language broadcast TV, Spanish language cable TV, spot TV, syndication TV), CY 2015-2016.  Digital actions based on iSpot.tv and reflects social actions (posts, likes, shares and comments related to TV ads on Facebook, Twitter, YouTube, iSpot.tv). Digital actions are correlated to TV ad airing data.</a:t>
            </a:r>
          </a:p>
        </p:txBody>
      </p:sp>
      <p:graphicFrame>
        <p:nvGraphicFramePr>
          <p:cNvPr id="27" name="Chart 26">
            <a:extLst>
              <a:ext uri="{FF2B5EF4-FFF2-40B4-BE49-F238E27FC236}">
                <a16:creationId xmlns:a16="http://schemas.microsoft.com/office/drawing/2014/main" id="{F333A626-6F98-4D0A-B922-E0FD36B9D69E}"/>
              </a:ext>
            </a:extLst>
          </p:cNvPr>
          <p:cNvGraphicFramePr/>
          <p:nvPr>
            <p:extLst/>
          </p:nvPr>
        </p:nvGraphicFramePr>
        <p:xfrm>
          <a:off x="942918" y="2367342"/>
          <a:ext cx="6783356" cy="2943469"/>
        </p:xfrm>
        <a:graphic>
          <a:graphicData uri="http://schemas.openxmlformats.org/drawingml/2006/chart">
            <c:chart xmlns:c="http://schemas.openxmlformats.org/drawingml/2006/chart" xmlns:r="http://schemas.openxmlformats.org/officeDocument/2006/relationships" r:id="rId15"/>
          </a:graphicData>
        </a:graphic>
      </p:graphicFrame>
      <p:sp>
        <p:nvSpPr>
          <p:cNvPr id="2" name="TextBox 1">
            <a:extLst>
              <a:ext uri="{FF2B5EF4-FFF2-40B4-BE49-F238E27FC236}">
                <a16:creationId xmlns:a16="http://schemas.microsoft.com/office/drawing/2014/main" id="{78C6124C-60FE-4FC0-BE70-6FA2470C30F2}"/>
              </a:ext>
            </a:extLst>
          </p:cNvPr>
          <p:cNvSpPr txBox="1"/>
          <p:nvPr/>
        </p:nvSpPr>
        <p:spPr>
          <a:xfrm>
            <a:off x="1866975" y="2433616"/>
            <a:ext cx="5236433" cy="369332"/>
          </a:xfrm>
          <a:prstGeom prst="rect">
            <a:avLst/>
          </a:prstGeom>
          <a:noFill/>
        </p:spPr>
        <p:txBody>
          <a:bodyPr wrap="none" rtlCol="0">
            <a:spAutoFit/>
          </a:bodyPr>
          <a:lstStyle/>
          <a:p>
            <a:r>
              <a:rPr lang="en-US" dirty="0"/>
              <a:t>Increase in TV Spend &amp; Increase in Social Actions</a:t>
            </a:r>
          </a:p>
        </p:txBody>
      </p:sp>
      <p:sp>
        <p:nvSpPr>
          <p:cNvPr id="4" name="TextBox 3">
            <a:extLst>
              <a:ext uri="{FF2B5EF4-FFF2-40B4-BE49-F238E27FC236}">
                <a16:creationId xmlns:a16="http://schemas.microsoft.com/office/drawing/2014/main" id="{A7C7A520-078F-46B4-9E94-F0AB89DBA7B2}"/>
              </a:ext>
            </a:extLst>
          </p:cNvPr>
          <p:cNvSpPr txBox="1"/>
          <p:nvPr/>
        </p:nvSpPr>
        <p:spPr>
          <a:xfrm>
            <a:off x="3952242" y="4933739"/>
            <a:ext cx="1186543" cy="369332"/>
          </a:xfrm>
          <a:prstGeom prst="rect">
            <a:avLst/>
          </a:prstGeom>
          <a:noFill/>
        </p:spPr>
        <p:txBody>
          <a:bodyPr wrap="none" rtlCol="0">
            <a:spAutoFit/>
          </a:bodyPr>
          <a:lstStyle/>
          <a:p>
            <a:r>
              <a:rPr lang="en-US" dirty="0"/>
              <a:t>’15 vs ‘16</a:t>
            </a:r>
          </a:p>
        </p:txBody>
      </p:sp>
      <p:sp>
        <p:nvSpPr>
          <p:cNvPr id="25" name="Slide Number Placeholder 1">
            <a:extLst>
              <a:ext uri="{FF2B5EF4-FFF2-40B4-BE49-F238E27FC236}">
                <a16:creationId xmlns:a16="http://schemas.microsoft.com/office/drawing/2014/main" id="{823C5E38-611F-41B8-9751-F509AE5901D9}"/>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37</a:t>
            </a:fld>
            <a:endParaRPr lang="en-US" sz="1400" dirty="0">
              <a:solidFill>
                <a:prstClr val="black"/>
              </a:solidFill>
            </a:endParaRPr>
          </a:p>
        </p:txBody>
      </p:sp>
    </p:spTree>
    <p:extLst>
      <p:ext uri="{BB962C8B-B14F-4D97-AF65-F5344CB8AC3E}">
        <p14:creationId xmlns:p14="http://schemas.microsoft.com/office/powerpoint/2010/main" val="282851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762563146"/>
              </p:ext>
            </p:extLst>
          </p:nvPr>
        </p:nvGraphicFramePr>
        <p:xfrm>
          <a:off x="825241" y="2630153"/>
          <a:ext cx="6783356" cy="294346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
          <p:cNvSpPr>
            <a:spLocks noGrp="1"/>
          </p:cNvSpPr>
          <p:nvPr>
            <p:ph type="body" sz="quarter" idx="14"/>
          </p:nvPr>
        </p:nvSpPr>
        <p:spPr>
          <a:xfrm>
            <a:off x="178211" y="6255344"/>
            <a:ext cx="7548063" cy="602656"/>
          </a:xfrm>
        </p:spPr>
        <p:txBody>
          <a:bodyPr/>
          <a:lstStyle/>
          <a:p>
            <a:r>
              <a:rPr lang="en-US" sz="800" dirty="0"/>
              <a:t>Source: TV spending based on Nielsen Ad Intel, TV spend (national cable TV, national broadcast TV, Spanish language broadcast TV, Spanish language cable TV, spot TV, syndication TV), CY 2015-2016.  Digital actions based on iSpot.tv and reflects TV commercial-related searches (Google, Bing, Yahoo!), social actions (posts, likes, shares and comments related to TV ads on Facebook, Twitter, YouTube, iSpot.tv) and earned, not promoted, online video views of TV ads (YouTube, iSpot.tv).  Digital actions are correlated to TV ad airing data.</a:t>
            </a:r>
          </a:p>
        </p:txBody>
      </p:sp>
      <p:sp>
        <p:nvSpPr>
          <p:cNvPr id="12" name="Title 1"/>
          <p:cNvSpPr txBox="1">
            <a:spLocks/>
          </p:cNvSpPr>
          <p:nvPr/>
        </p:nvSpPr>
        <p:spPr>
          <a:xfrm>
            <a:off x="338950" y="303264"/>
            <a:ext cx="8303572" cy="941857"/>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t>Similarly, Among Category Game-Changer “Disruptor” Brands, TV Piques Curiosity And Inspires Engagement</a:t>
            </a:r>
          </a:p>
        </p:txBody>
      </p:sp>
      <p:sp>
        <p:nvSpPr>
          <p:cNvPr id="16" name="TextBox 15"/>
          <p:cNvSpPr txBox="1"/>
          <p:nvPr/>
        </p:nvSpPr>
        <p:spPr>
          <a:xfrm>
            <a:off x="187106" y="1438946"/>
            <a:ext cx="865880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a:rPr>
              <a:t>As TV spend increases, we see significant increases in brand searches, views of ads online, and consumers engaging with the brand via social media</a:t>
            </a:r>
            <a:endParaRPr kumimoji="0" lang="en-US" sz="1400" i="0"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28" descr="Related ima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7001" y="5745850"/>
            <a:ext cx="727328" cy="2400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6" descr="Image result for blue apron 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9082" y="5646328"/>
            <a:ext cx="580844" cy="269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6"/>
          <a:srcRect l="23333" t="22802" r="21692" b="23214"/>
          <a:stretch/>
        </p:blipFill>
        <p:spPr>
          <a:xfrm>
            <a:off x="5389436" y="5725601"/>
            <a:ext cx="306057" cy="299206"/>
          </a:xfrm>
          <a:prstGeom prst="rect">
            <a:avLst/>
          </a:prstGeom>
        </p:spPr>
      </p:pic>
      <p:pic>
        <p:nvPicPr>
          <p:cNvPr id="20" name="Picture 8" descr="Image result for airbnb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8495" y="5716143"/>
            <a:ext cx="411548" cy="274471"/>
          </a:xfrm>
          <a:prstGeom prst="roundRect">
            <a:avLst/>
          </a:prstGeom>
          <a:extLst>
            <a:ext uri="{909E8E84-426E-40DD-AFC4-6F175D3DCCD1}">
              <a14:hiddenFill xmlns:a14="http://schemas.microsoft.com/office/drawing/2010/main">
                <a:solidFill>
                  <a:srgbClr val="FFFFFF"/>
                </a:solidFill>
              </a14:hiddenFill>
            </a:ext>
          </a:extLst>
        </p:spPr>
      </p:pic>
      <p:pic>
        <p:nvPicPr>
          <p:cNvPr id="21" name="Picture 36" descr="Image result for letgo 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8874" y="5591431"/>
            <a:ext cx="574585" cy="4213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4" descr="Image result for 23andme log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2721" y="5555123"/>
            <a:ext cx="739603" cy="4174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14"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t="35278" b="29444"/>
          <a:stretch/>
        </p:blipFill>
        <p:spPr bwMode="auto">
          <a:xfrm>
            <a:off x="2218334" y="5792327"/>
            <a:ext cx="1042091" cy="2502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2" descr="Image result for yelp logo"/>
          <p:cNvPicPr>
            <a:picLocks noChangeAspect="1" noChangeArrowheads="1"/>
          </p:cNvPicPr>
          <p:nvPr/>
        </p:nvPicPr>
        <p:blipFill rotWithShape="1">
          <a:blip r:embed="rId11">
            <a:extLst>
              <a:ext uri="{28A0092B-C50C-407E-A947-70E740481C1C}">
                <a14:useLocalDpi xmlns:a14="http://schemas.microsoft.com/office/drawing/2010/main" val="0"/>
              </a:ext>
            </a:extLst>
          </a:blip>
          <a:srcRect t="12936"/>
          <a:stretch/>
        </p:blipFill>
        <p:spPr bwMode="auto">
          <a:xfrm>
            <a:off x="3738065" y="5660403"/>
            <a:ext cx="778445" cy="4352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descr="Image result for sofi logo"/>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3407" y="5688442"/>
            <a:ext cx="665128" cy="3363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40" descr="Related image"/>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r="5996"/>
          <a:stretch/>
        </p:blipFill>
        <p:spPr bwMode="auto">
          <a:xfrm>
            <a:off x="997915" y="5763862"/>
            <a:ext cx="427013" cy="1936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42" descr="Image result for simplisafe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86" y="5601009"/>
            <a:ext cx="731724" cy="3715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Image result for casper mattress logo"/>
          <p:cNvPicPr>
            <a:picLocks noChangeAspect="1" noChangeArrowheads="1"/>
          </p:cNvPicPr>
          <p:nvPr/>
        </p:nvPicPr>
        <p:blipFill rotWithShape="1">
          <a:blip r:embed="rId15">
            <a:extLst>
              <a:ext uri="{28A0092B-C50C-407E-A947-70E740481C1C}">
                <a14:useLocalDpi xmlns:a14="http://schemas.microsoft.com/office/drawing/2010/main" val="0"/>
              </a:ext>
            </a:extLst>
          </a:blip>
          <a:srcRect t="31435" b="30446"/>
          <a:stretch/>
        </p:blipFill>
        <p:spPr bwMode="auto">
          <a:xfrm>
            <a:off x="4513161" y="5733311"/>
            <a:ext cx="779774" cy="2972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4" descr="Image result for sling tv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2286" y="5602946"/>
            <a:ext cx="398332" cy="39833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F696D1E-3C3F-409D-9089-B577C197400C}"/>
              </a:ext>
            </a:extLst>
          </p:cNvPr>
          <p:cNvSpPr txBox="1"/>
          <p:nvPr/>
        </p:nvSpPr>
        <p:spPr>
          <a:xfrm>
            <a:off x="1917748" y="2433616"/>
            <a:ext cx="5302157" cy="369332"/>
          </a:xfrm>
          <a:prstGeom prst="rect">
            <a:avLst/>
          </a:prstGeom>
          <a:noFill/>
        </p:spPr>
        <p:txBody>
          <a:bodyPr wrap="none" rtlCol="0">
            <a:spAutoFit/>
          </a:bodyPr>
          <a:lstStyle/>
          <a:p>
            <a:r>
              <a:rPr lang="en-US" dirty="0"/>
              <a:t>Increase in TV Spend &amp; Increase in Digital Actions</a:t>
            </a:r>
          </a:p>
        </p:txBody>
      </p:sp>
      <p:pic>
        <p:nvPicPr>
          <p:cNvPr id="2" name="Picture 1">
            <a:extLst>
              <a:ext uri="{FF2B5EF4-FFF2-40B4-BE49-F238E27FC236}">
                <a16:creationId xmlns:a16="http://schemas.microsoft.com/office/drawing/2014/main" id="{28FC7356-DF4E-4633-AE36-D73773DFEEBF}"/>
              </a:ext>
            </a:extLst>
          </p:cNvPr>
          <p:cNvPicPr>
            <a:picLocks noChangeAspect="1"/>
          </p:cNvPicPr>
          <p:nvPr/>
        </p:nvPicPr>
        <p:blipFill>
          <a:blip r:embed="rId17"/>
          <a:stretch>
            <a:fillRect/>
          </a:stretch>
        </p:blipFill>
        <p:spPr>
          <a:xfrm>
            <a:off x="3977910" y="5174544"/>
            <a:ext cx="1105390" cy="431628"/>
          </a:xfrm>
          <a:prstGeom prst="rect">
            <a:avLst/>
          </a:prstGeom>
        </p:spPr>
      </p:pic>
      <p:sp>
        <p:nvSpPr>
          <p:cNvPr id="31" name="Slide Number Placeholder 1">
            <a:extLst>
              <a:ext uri="{FF2B5EF4-FFF2-40B4-BE49-F238E27FC236}">
                <a16:creationId xmlns:a16="http://schemas.microsoft.com/office/drawing/2014/main" id="{213F4500-4174-4E10-B499-28FE7F05DAA6}"/>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38</a:t>
            </a:fld>
            <a:endParaRPr lang="en-US" sz="1400" dirty="0">
              <a:solidFill>
                <a:prstClr val="black"/>
              </a:solidFill>
            </a:endParaRPr>
          </a:p>
        </p:txBody>
      </p:sp>
    </p:spTree>
    <p:extLst>
      <p:ext uri="{BB962C8B-B14F-4D97-AF65-F5344CB8AC3E}">
        <p14:creationId xmlns:p14="http://schemas.microsoft.com/office/powerpoint/2010/main" val="3455033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784964" y="381000"/>
            <a:ext cx="7728060" cy="108337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8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There Is Also A Clear Correlation Between </a:t>
            </a:r>
            <a:r>
              <a:rPr lang="en-US" sz="28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t>
            </a:r>
            <a:r>
              <a:rPr kumimoji="0" lang="en-US" sz="28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TV Spend and Business Growth</a:t>
            </a:r>
            <a:endParaRPr kumimoji="0" lang="en-US" sz="28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CA64E9CC-4D92-49F7-B7A3-1BA2A94E86FE}"/>
              </a:ext>
            </a:extLst>
          </p:cNvPr>
          <p:cNvSpPr/>
          <p:nvPr/>
        </p:nvSpPr>
        <p:spPr>
          <a:xfrm>
            <a:off x="1540547" y="2644698"/>
            <a:ext cx="6008463" cy="1204057"/>
          </a:xfrm>
          <a:prstGeom prst="wedgeRoundRectCallout">
            <a:avLst>
              <a:gd name="adj1" fmla="val -40019"/>
              <a:gd name="adj2" fmla="val 147108"/>
              <a:gd name="adj3" fmla="val 16667"/>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prstClr val="black"/>
              </a:solidFill>
            </a:endParaRPr>
          </a:p>
          <a:p>
            <a:r>
              <a:rPr lang="en-US" sz="1600" dirty="0">
                <a:solidFill>
                  <a:prstClr val="black"/>
                </a:solidFill>
              </a:rPr>
              <a:t>Taco Bell plans to “spend a greater amount on TV ads in 2017. TV is important to us. TV still works for us.” </a:t>
            </a:r>
          </a:p>
          <a:p>
            <a:r>
              <a:rPr lang="en-US" sz="1200" i="1" dirty="0">
                <a:solidFill>
                  <a:prstClr val="black"/>
                </a:solidFill>
              </a:rPr>
              <a:t>							 - Marisa </a:t>
            </a:r>
            <a:r>
              <a:rPr lang="en-US" sz="1200" i="1" dirty="0" err="1">
                <a:solidFill>
                  <a:prstClr val="black"/>
                </a:solidFill>
              </a:rPr>
              <a:t>Thalberg</a:t>
            </a:r>
            <a:r>
              <a:rPr lang="en-US" sz="1200" i="1" dirty="0">
                <a:solidFill>
                  <a:prstClr val="black"/>
                </a:solidFill>
              </a:rPr>
              <a:t>, CMO Taco Bell, </a:t>
            </a:r>
          </a:p>
          <a:p>
            <a:pPr lvl="0"/>
            <a:endParaRPr lang="en-US" sz="800" dirty="0">
              <a:solidFill>
                <a:schemeClr val="tx1"/>
              </a:solidFill>
            </a:endParaRPr>
          </a:p>
          <a:p>
            <a:pPr lvl="0"/>
            <a:r>
              <a:rPr lang="en-US" sz="1400" dirty="0">
                <a:solidFill>
                  <a:schemeClr val="tx1"/>
                </a:solidFill>
              </a:rPr>
              <a:t>		</a:t>
            </a:r>
          </a:p>
        </p:txBody>
      </p:sp>
    </p:spTree>
    <p:extLst>
      <p:ext uri="{BB962C8B-B14F-4D97-AF65-F5344CB8AC3E}">
        <p14:creationId xmlns:p14="http://schemas.microsoft.com/office/powerpoint/2010/main" val="23375398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4848143" y="4615666"/>
            <a:ext cx="1487908" cy="646331"/>
          </a:xfrm>
          <a:prstGeom prst="rect">
            <a:avLst/>
          </a:prstGeom>
          <a:noFill/>
        </p:spPr>
        <p:txBody>
          <a:bodyPr wrap="none" rtlCol="0">
            <a:spAutoFit/>
          </a:bodyPr>
          <a:lstStyle/>
          <a:p>
            <a:r>
              <a:rPr lang="en-US" sz="3600" b="1" dirty="0">
                <a:solidFill>
                  <a:schemeClr val="accent1"/>
                </a:solidFill>
              </a:rPr>
              <a:t>Reach</a:t>
            </a:r>
          </a:p>
        </p:txBody>
      </p:sp>
      <p:sp>
        <p:nvSpPr>
          <p:cNvPr id="7" name="Rectangle 6"/>
          <p:cNvSpPr/>
          <p:nvPr/>
        </p:nvSpPr>
        <p:spPr>
          <a:xfrm>
            <a:off x="3254029" y="5261997"/>
            <a:ext cx="4676135" cy="954107"/>
          </a:xfrm>
          <a:prstGeom prst="rect">
            <a:avLst/>
          </a:prstGeom>
        </p:spPr>
        <p:txBody>
          <a:bodyPr wrap="square">
            <a:spAutoFit/>
          </a:bodyPr>
          <a:lstStyle/>
          <a:p>
            <a:pPr algn="ctr"/>
            <a:r>
              <a:rPr lang="en-US" sz="2800" b="1" dirty="0"/>
              <a:t>Offers Unparalleled Awareness-Driving Ability</a:t>
            </a:r>
          </a:p>
        </p:txBody>
      </p:sp>
      <p:sp>
        <p:nvSpPr>
          <p:cNvPr id="2" name="Slide Number Placeholder 1">
            <a:extLst>
              <a:ext uri="{FF2B5EF4-FFF2-40B4-BE49-F238E27FC236}">
                <a16:creationId xmlns:a16="http://schemas.microsoft.com/office/drawing/2014/main" id="{C526DA3A-0C24-4C20-9E71-CF96453449EE}"/>
              </a:ext>
            </a:extLst>
          </p:cNvPr>
          <p:cNvSpPr>
            <a:spLocks noGrp="1"/>
          </p:cNvSpPr>
          <p:nvPr>
            <p:ph type="sldNum" sz="quarter" idx="12"/>
          </p:nvPr>
        </p:nvSpPr>
        <p:spPr/>
        <p:txBody>
          <a:bodyPr/>
          <a:lstStyle/>
          <a:p>
            <a:fld id="{3A62515F-A571-4526-9A1A-96E514A63B3F}" type="slidenum">
              <a:rPr lang="en-US" smtClean="0"/>
              <a:pPr/>
              <a:t>4</a:t>
            </a:fld>
            <a:endParaRPr lang="en-US"/>
          </a:p>
        </p:txBody>
      </p:sp>
    </p:spTree>
    <p:extLst>
      <p:ext uri="{BB962C8B-B14F-4D97-AF65-F5344CB8AC3E}">
        <p14:creationId xmlns:p14="http://schemas.microsoft.com/office/powerpoint/2010/main" val="401561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76200" y="240002"/>
            <a:ext cx="8915400" cy="108337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VAB Has Done Exhaustive</a:t>
            </a:r>
            <a:r>
              <a:rPr lang="en-US" sz="28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Attribution Analyses, Covering 400+ Brands And 20 Categories</a:t>
            </a:r>
            <a:endParaRPr kumimoji="0" lang="en-US" sz="2800" b="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8" name="Rectangle 17"/>
          <p:cNvSpPr>
            <a:spLocks noChangeArrowheads="1"/>
          </p:cNvSpPr>
          <p:nvPr/>
        </p:nvSpPr>
        <p:spPr bwMode="auto">
          <a:xfrm>
            <a:off x="1320452" y="4650903"/>
            <a:ext cx="5139499" cy="1884079"/>
          </a:xfrm>
          <a:prstGeom prst="rect">
            <a:avLst/>
          </a:prstGeom>
          <a:solidFill>
            <a:schemeClr val="tx1"/>
          </a:solidFill>
          <a:ln>
            <a:noFill/>
          </a:ln>
          <a:extLst/>
        </p:spPr>
        <p:txBody>
          <a:bodyPr anchor="ctr"/>
          <a:lstStyle/>
          <a:p>
            <a:pPr lvl="0" algn="ctr" defTabSz="914400">
              <a:defRPr/>
            </a:pPr>
            <a:endParaRPr lang="en-US" dirty="0">
              <a:solidFill>
                <a:schemeClr val="bg1"/>
              </a:solidFill>
            </a:endParaRPr>
          </a:p>
          <a:p>
            <a:pPr lvl="0" algn="ctr" defTabSz="914400">
              <a:defRPr/>
            </a:pPr>
            <a:r>
              <a:rPr lang="en-US" b="1" dirty="0">
                <a:solidFill>
                  <a:schemeClr val="bg1"/>
                </a:solidFill>
              </a:rPr>
              <a:t>Year 4:</a:t>
            </a:r>
          </a:p>
          <a:p>
            <a:pPr lvl="0" algn="ctr" defTabSz="914400">
              <a:defRPr/>
            </a:pPr>
            <a:r>
              <a:rPr lang="en-US" sz="1600" dirty="0">
                <a:solidFill>
                  <a:schemeClr val="bg1"/>
                </a:solidFill>
              </a:rPr>
              <a:t>Shifting Gears: How TV Drives Online Traffic for Automotive</a:t>
            </a:r>
          </a:p>
          <a:p>
            <a:pPr lvl="0" algn="ctr" defTabSz="914400">
              <a:defRPr/>
            </a:pPr>
            <a:endParaRPr lang="en-US" sz="1000" dirty="0">
              <a:solidFill>
                <a:schemeClr val="bg1"/>
              </a:solidFill>
            </a:endParaRPr>
          </a:p>
          <a:p>
            <a:pPr lvl="0" algn="ctr" defTabSz="914400">
              <a:defRPr/>
            </a:pPr>
            <a:r>
              <a:rPr lang="en-US" sz="1600" kern="0" dirty="0">
                <a:solidFill>
                  <a:schemeClr val="bg1"/>
                </a:solidFill>
                <a:latin typeface="Trebuchet MS" panose="020B0603020202020204" pitchFamily="34" charset="0"/>
                <a:ea typeface="ＭＳ Ｐゴシック" panose="020B0600070205080204" pitchFamily="34" charset="-128"/>
                <a:cs typeface="Arial" charset="0"/>
              </a:rPr>
              <a:t>The Market-Changer’s Playbook: Why TV is Where Disruptors Go To Grow Big </a:t>
            </a:r>
            <a:endParaRPr kumimoji="0" lang="en-US" sz="1600"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endParaRPr>
          </a:p>
        </p:txBody>
      </p:sp>
      <p:sp>
        <p:nvSpPr>
          <p:cNvPr id="20" name="Rectangle 19"/>
          <p:cNvSpPr>
            <a:spLocks noChangeArrowheads="1"/>
          </p:cNvSpPr>
          <p:nvPr/>
        </p:nvSpPr>
        <p:spPr bwMode="auto">
          <a:xfrm>
            <a:off x="1320452" y="1323376"/>
            <a:ext cx="5139499" cy="914400"/>
          </a:xfrm>
          <a:prstGeom prst="rect">
            <a:avLst/>
          </a:prstGeom>
          <a:solidFill>
            <a:schemeClr val="tx1"/>
          </a:solidFill>
          <a:ln>
            <a:noFill/>
          </a:ln>
          <a:extLst/>
        </p:spPr>
        <p:txBody>
          <a:bodyPr anchor="ctr"/>
          <a:lstStyle/>
          <a:p>
            <a:pPr lvl="0" algn="ctr" defTabSz="914400">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Year 1</a:t>
            </a:r>
            <a:r>
              <a:rPr kumimoji="0" lang="en-US" b="1"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rPr>
              <a:t>:</a:t>
            </a:r>
            <a:r>
              <a:rPr lang="en-US" b="1"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lvl="0" algn="ctr" defTabSz="914400">
              <a:defRPr/>
            </a:pPr>
            <a:r>
              <a:rPr lang="en-US" sz="16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What’s Driving Digital?</a:t>
            </a:r>
            <a:r>
              <a:rPr kumimoji="0" lang="en-US" sz="1600" b="1"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rPr>
              <a:t> </a:t>
            </a:r>
          </a:p>
        </p:txBody>
      </p:sp>
      <p:pic>
        <p:nvPicPr>
          <p:cNvPr id="21" name="Picture 20"/>
          <p:cNvPicPr>
            <a:picLocks noChangeAspect="1"/>
          </p:cNvPicPr>
          <p:nvPr/>
        </p:nvPicPr>
        <p:blipFill>
          <a:blip r:embed="rId3"/>
          <a:stretch>
            <a:fillRect/>
          </a:stretch>
        </p:blipFill>
        <p:spPr>
          <a:xfrm>
            <a:off x="6545218" y="2447530"/>
            <a:ext cx="1463040" cy="901013"/>
          </a:xfrm>
          <a:prstGeom prst="rect">
            <a:avLst/>
          </a:prstGeom>
        </p:spPr>
      </p:pic>
      <p:sp>
        <p:nvSpPr>
          <p:cNvPr id="24" name="Rectangle 23"/>
          <p:cNvSpPr>
            <a:spLocks noChangeArrowheads="1"/>
          </p:cNvSpPr>
          <p:nvPr/>
        </p:nvSpPr>
        <p:spPr bwMode="auto">
          <a:xfrm>
            <a:off x="1320452" y="2434143"/>
            <a:ext cx="5139499" cy="914400"/>
          </a:xfrm>
          <a:prstGeom prst="rect">
            <a:avLst/>
          </a:prstGeom>
          <a:solidFill>
            <a:schemeClr val="tx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Year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6 Call-to-Action Ad Categories</a:t>
            </a:r>
          </a:p>
        </p:txBody>
      </p:sp>
      <p:sp>
        <p:nvSpPr>
          <p:cNvPr id="25" name="Rectangle 24"/>
          <p:cNvSpPr>
            <a:spLocks noChangeArrowheads="1"/>
          </p:cNvSpPr>
          <p:nvPr/>
        </p:nvSpPr>
        <p:spPr bwMode="auto">
          <a:xfrm>
            <a:off x="1323541" y="3551566"/>
            <a:ext cx="5139499" cy="914400"/>
          </a:xfrm>
          <a:prstGeom prst="rect">
            <a:avLst/>
          </a:prstGeom>
          <a:solidFill>
            <a:schemeClr val="tx1"/>
          </a:solidFill>
          <a:ln>
            <a:noFill/>
          </a:ln>
          <a:extLst/>
        </p:spPr>
        <p:txBody>
          <a:bodyPr anchor="ctr"/>
          <a:lstStyle/>
          <a:p>
            <a:pPr lvl="0" algn="ctr" defTabSz="914400">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Year </a:t>
            </a:r>
            <a:r>
              <a:rPr lang="en-US" b="1" kern="0" dirty="0">
                <a:solidFill>
                  <a:prstClr val="white"/>
                </a:solidFill>
                <a:latin typeface="Trebuchet MS" panose="020B0603020202020204" pitchFamily="34" charset="0"/>
                <a:ea typeface="ＭＳ Ｐゴシック" panose="020B0600070205080204" pitchFamily="34" charset="-128"/>
                <a:cs typeface="Arial" charset="0"/>
              </a:rPr>
              <a:t>3</a:t>
            </a:r>
            <a:r>
              <a:rPr kumimoji="0" lang="en-US" b="1"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rPr>
              <a:t>:</a:t>
            </a:r>
            <a:r>
              <a:rPr lang="en-US"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lvl="0" algn="ctr" defTabSz="914400">
              <a:defRPr/>
            </a:pPr>
            <a:r>
              <a:rPr lang="en-US" sz="16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What’s </a:t>
            </a:r>
            <a:r>
              <a:rPr lang="en-US" sz="1600" kern="0" dirty="0" err="1">
                <a:solidFill>
                  <a:schemeClr val="bg1"/>
                </a:solidFill>
                <a:latin typeface="Trebuchet MS" panose="020B0603020202020204" pitchFamily="34" charset="0"/>
                <a:ea typeface="Calibri" panose="020F0502020204030204" pitchFamily="34" charset="0"/>
                <a:cs typeface="Times New Roman" panose="02020603050405020304" pitchFamily="18" charset="0"/>
              </a:rPr>
              <a:t>App’ning</a:t>
            </a:r>
            <a:r>
              <a:rPr lang="en-US" sz="16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The TV-Traffic Correlation for Mobile Apps</a:t>
            </a:r>
            <a:endParaRPr kumimoji="0" lang="en-US" sz="1600" b="1"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endParaRPr>
          </a:p>
        </p:txBody>
      </p:sp>
      <p:pic>
        <p:nvPicPr>
          <p:cNvPr id="22" name="Picture 21"/>
          <p:cNvPicPr>
            <a:picLocks noChangeAspect="1"/>
          </p:cNvPicPr>
          <p:nvPr/>
        </p:nvPicPr>
        <p:blipFill>
          <a:blip r:embed="rId4"/>
          <a:stretch>
            <a:fillRect/>
          </a:stretch>
        </p:blipFill>
        <p:spPr>
          <a:xfrm>
            <a:off x="6548307" y="3559519"/>
            <a:ext cx="1463040" cy="932019"/>
          </a:xfrm>
          <a:prstGeom prst="rect">
            <a:avLst/>
          </a:prstGeom>
        </p:spPr>
      </p:pic>
      <p:pic>
        <p:nvPicPr>
          <p:cNvPr id="26" name="Picture 25"/>
          <p:cNvPicPr>
            <a:picLocks noChangeAspect="1"/>
          </p:cNvPicPr>
          <p:nvPr/>
        </p:nvPicPr>
        <p:blipFill>
          <a:blip r:embed="rId5"/>
          <a:stretch>
            <a:fillRect/>
          </a:stretch>
        </p:blipFill>
        <p:spPr>
          <a:xfrm>
            <a:off x="6542129" y="4702515"/>
            <a:ext cx="1463040" cy="862789"/>
          </a:xfrm>
          <a:prstGeom prst="rect">
            <a:avLst/>
          </a:prstGeom>
        </p:spPr>
      </p:pic>
      <p:pic>
        <p:nvPicPr>
          <p:cNvPr id="14" name="Picture 13"/>
          <p:cNvPicPr>
            <a:picLocks noChangeAspect="1"/>
          </p:cNvPicPr>
          <p:nvPr/>
        </p:nvPicPr>
        <p:blipFill>
          <a:blip r:embed="rId6"/>
          <a:stretch>
            <a:fillRect/>
          </a:stretch>
        </p:blipFill>
        <p:spPr>
          <a:xfrm>
            <a:off x="6545218" y="1323376"/>
            <a:ext cx="1463040" cy="939412"/>
          </a:xfrm>
          <a:prstGeom prst="rect">
            <a:avLst/>
          </a:prstGeom>
        </p:spPr>
      </p:pic>
      <p:sp>
        <p:nvSpPr>
          <p:cNvPr id="15" name="Slide Number Placeholder 1">
            <a:extLst>
              <a:ext uri="{FF2B5EF4-FFF2-40B4-BE49-F238E27FC236}">
                <a16:creationId xmlns:a16="http://schemas.microsoft.com/office/drawing/2014/main" id="{1F4C7C95-F1F0-4BC2-B26E-C4E95E16264A}"/>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40</a:t>
            </a:fld>
            <a:endParaRPr lang="en-US" sz="1400" dirty="0">
              <a:solidFill>
                <a:prstClr val="black"/>
              </a:solidFill>
            </a:endParaRPr>
          </a:p>
        </p:txBody>
      </p:sp>
      <p:pic>
        <p:nvPicPr>
          <p:cNvPr id="2" name="Picture 1">
            <a:extLst>
              <a:ext uri="{FF2B5EF4-FFF2-40B4-BE49-F238E27FC236}">
                <a16:creationId xmlns:a16="http://schemas.microsoft.com/office/drawing/2014/main" id="{59DB6843-AD48-4CAE-A1D2-B8FA5B715E49}"/>
              </a:ext>
            </a:extLst>
          </p:cNvPr>
          <p:cNvPicPr>
            <a:picLocks noChangeAspect="1"/>
          </p:cNvPicPr>
          <p:nvPr/>
        </p:nvPicPr>
        <p:blipFill>
          <a:blip r:embed="rId7"/>
          <a:stretch>
            <a:fillRect/>
          </a:stretch>
        </p:blipFill>
        <p:spPr>
          <a:xfrm>
            <a:off x="6542130" y="5611599"/>
            <a:ext cx="1469218" cy="923383"/>
          </a:xfrm>
          <a:prstGeom prst="rect">
            <a:avLst/>
          </a:prstGeom>
        </p:spPr>
      </p:pic>
    </p:spTree>
    <p:extLst>
      <p:ext uri="{BB962C8B-B14F-4D97-AF65-F5344CB8AC3E}">
        <p14:creationId xmlns:p14="http://schemas.microsoft.com/office/powerpoint/2010/main" val="9086391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593075" y="295001"/>
            <a:ext cx="6250675" cy="995362"/>
          </a:xfrm>
          <a:prstGeom prst="rect">
            <a:avLst/>
          </a:prstGeom>
        </p:spPr>
        <p:txBody>
          <a:bodyPr/>
          <a:lstStyle/>
          <a:p>
            <a:r>
              <a:rPr lang="en-US" sz="2000" dirty="0">
                <a:solidFill>
                  <a:srgbClr val="000000"/>
                </a:solidFill>
              </a:rPr>
              <a:t>85% Of </a:t>
            </a:r>
            <a:r>
              <a:rPr lang="en-US" sz="2000" i="1" dirty="0">
                <a:solidFill>
                  <a:srgbClr val="000000"/>
                </a:solidFill>
              </a:rPr>
              <a:t>“Pure-Play”</a:t>
            </a:r>
            <a:r>
              <a:rPr lang="en-US" sz="2000" dirty="0">
                <a:solidFill>
                  <a:srgbClr val="000000"/>
                </a:solidFill>
              </a:rPr>
              <a:t> Internet Brands Exhibited A Direct Correlation Between TV Spend &amp; Website Traffic</a:t>
            </a:r>
          </a:p>
        </p:txBody>
      </p:sp>
      <p:sp>
        <p:nvSpPr>
          <p:cNvPr id="8" name="AutoShape 15"/>
          <p:cNvSpPr>
            <a:spLocks noChangeArrowheads="1"/>
          </p:cNvSpPr>
          <p:nvPr/>
        </p:nvSpPr>
        <p:spPr bwMode="auto">
          <a:xfrm>
            <a:off x="5486400" y="4683961"/>
            <a:ext cx="2971800" cy="1787177"/>
          </a:xfrm>
          <a:prstGeom prst="upArrow">
            <a:avLst>
              <a:gd name="adj1" fmla="val 50000"/>
              <a:gd name="adj2" fmla="val 25000"/>
            </a:avLst>
          </a:prstGeom>
          <a:solidFill>
            <a:srgbClr val="00B050"/>
          </a:solidFill>
          <a:ln w="9525">
            <a:solidFill>
              <a:sysClr val="windowText" lastClr="000000"/>
            </a:solidFill>
            <a:miter lim="800000"/>
            <a:headEnd/>
            <a:tailEnd/>
          </a:ln>
          <a:effectLs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9" name="AutoShape 14"/>
          <p:cNvSpPr>
            <a:spLocks noChangeArrowheads="1"/>
          </p:cNvSpPr>
          <p:nvPr/>
        </p:nvSpPr>
        <p:spPr bwMode="auto">
          <a:xfrm>
            <a:off x="405414" y="4707492"/>
            <a:ext cx="3505200" cy="1889760"/>
          </a:xfrm>
          <a:prstGeom prst="downArrow">
            <a:avLst>
              <a:gd name="adj1" fmla="val 50000"/>
              <a:gd name="adj2" fmla="val 25000"/>
            </a:avLst>
          </a:prstGeom>
          <a:solidFill>
            <a:srgbClr val="FF0000"/>
          </a:solidFill>
          <a:ln w="9525">
            <a:solidFill>
              <a:sysClr val="windowText" lastClr="000000"/>
            </a:solidFill>
            <a:miter lim="800000"/>
            <a:headEnd/>
            <a:tailEnd/>
          </a:ln>
          <a:effectLst/>
          <a:extLst/>
        </p:spPr>
        <p:txBody>
          <a:bodyPr vert="eaVert"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10" name="Rectangle 6"/>
          <p:cNvSpPr>
            <a:spLocks noChangeArrowheads="1"/>
          </p:cNvSpPr>
          <p:nvPr/>
        </p:nvSpPr>
        <p:spPr bwMode="auto">
          <a:xfrm>
            <a:off x="949913" y="1728800"/>
            <a:ext cx="7123144" cy="325211"/>
          </a:xfrm>
          <a:prstGeom prst="rect">
            <a:avLst/>
          </a:prstGeom>
          <a:solidFill>
            <a:sysClr val="window" lastClr="FFFFFF"/>
          </a:solidFill>
          <a:ln w="9525">
            <a:solidFill>
              <a:sysClr val="windowText" lastClr="000000"/>
            </a:solidFill>
            <a:miter lim="800000"/>
            <a:headEnd/>
            <a:tailEnd/>
          </a:ln>
          <a:extLst/>
        </p:spPr>
        <p:txBody>
          <a:bodyPr anchor="ct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algn="ctr" defTabSz="914400" eaLnBrk="0" fontAlgn="base" hangingPunct="0">
              <a:spcBef>
                <a:spcPct val="0"/>
              </a:spcBef>
              <a:spcAft>
                <a:spcPct val="0"/>
              </a:spcAft>
            </a:pPr>
            <a:r>
              <a:rPr lang="en-US" altLang="en-US" sz="1400" b="1" kern="0" dirty="0">
                <a:solidFill>
                  <a:srgbClr val="000000"/>
                </a:solidFill>
                <a:cs typeface="Arial" pitchFamily="34" charset="0"/>
              </a:rPr>
              <a:t>63 Website Brand Advertisers: Unique Visitors vs. TV Spend </a:t>
            </a:r>
          </a:p>
        </p:txBody>
      </p:sp>
      <p:sp>
        <p:nvSpPr>
          <p:cNvPr id="13" name="Rectangle 30"/>
          <p:cNvSpPr>
            <a:spLocks noChangeArrowheads="1"/>
          </p:cNvSpPr>
          <p:nvPr/>
        </p:nvSpPr>
        <p:spPr bwMode="auto">
          <a:xfrm>
            <a:off x="5444196" y="4880666"/>
            <a:ext cx="3124200" cy="1143001"/>
          </a:xfrm>
          <a:prstGeom prst="rect">
            <a:avLst/>
          </a:prstGeom>
          <a:no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 typeface="Arial" pitchFamily="34" charset="0"/>
              <a:buNone/>
            </a:pPr>
            <a:endParaRPr lang="en-US" altLang="en-US" sz="1400" b="1" u="sng" dirty="0">
              <a:solidFill>
                <a:schemeClr val="bg1"/>
              </a:solidFill>
              <a:latin typeface="Trebuchet MS" pitchFamily="34" charset="0"/>
              <a:cs typeface="Arial" pitchFamily="34" charset="0"/>
            </a:endParaRP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When </a:t>
            </a:r>
            <a:r>
              <a:rPr lang="en-US" altLang="en-US" sz="1400" b="1" i="1" u="sng" dirty="0">
                <a:solidFill>
                  <a:schemeClr val="bg1"/>
                </a:solidFill>
                <a:latin typeface="Trebuchet MS" pitchFamily="34" charset="0"/>
                <a:cs typeface="Arial" pitchFamily="34" charset="0"/>
              </a:rPr>
              <a:t>Spend UP</a:t>
            </a:r>
          </a:p>
          <a:p>
            <a:pPr algn="ctr" fontAlgn="base">
              <a:spcBef>
                <a:spcPct val="0"/>
              </a:spcBef>
              <a:spcAft>
                <a:spcPct val="0"/>
              </a:spcAft>
              <a:buFont typeface="Arial" pitchFamily="34" charset="0"/>
              <a:buNone/>
            </a:pPr>
            <a:r>
              <a:rPr lang="en-US" altLang="en-US" sz="1600" b="1" i="1" dirty="0">
                <a:solidFill>
                  <a:schemeClr val="bg1"/>
                </a:solidFill>
                <a:latin typeface="Trebuchet MS" pitchFamily="34" charset="0"/>
                <a:cs typeface="Arial" pitchFamily="34" charset="0"/>
              </a:rPr>
              <a:t>+33% more</a:t>
            </a:r>
            <a:r>
              <a:rPr lang="en-US" altLang="en-US" sz="1600" dirty="0">
                <a:solidFill>
                  <a:schemeClr val="bg1"/>
                </a:solidFill>
                <a:latin typeface="Trebuchet MS" pitchFamily="34" charset="0"/>
                <a:cs typeface="Arial" pitchFamily="34" charset="0"/>
              </a:rPr>
              <a:t>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unique visitors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(on average)</a:t>
            </a:r>
          </a:p>
        </p:txBody>
      </p:sp>
      <p:sp>
        <p:nvSpPr>
          <p:cNvPr id="14" name="Rectangle 30"/>
          <p:cNvSpPr>
            <a:spLocks noChangeArrowheads="1"/>
          </p:cNvSpPr>
          <p:nvPr/>
        </p:nvSpPr>
        <p:spPr bwMode="auto">
          <a:xfrm>
            <a:off x="762000" y="4891136"/>
            <a:ext cx="2819400" cy="1141307"/>
          </a:xfrm>
          <a:prstGeom prst="rect">
            <a:avLst/>
          </a:prstGeom>
          <a:no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When </a:t>
            </a:r>
            <a:r>
              <a:rPr lang="en-US" altLang="en-US" sz="1400" b="1" i="1" u="sng" dirty="0">
                <a:solidFill>
                  <a:schemeClr val="bg1"/>
                </a:solidFill>
                <a:latin typeface="Trebuchet MS" pitchFamily="34" charset="0"/>
                <a:cs typeface="Arial" pitchFamily="34" charset="0"/>
              </a:rPr>
              <a:t>Spend DOWN</a:t>
            </a:r>
          </a:p>
          <a:p>
            <a:pPr algn="ctr" fontAlgn="base">
              <a:spcBef>
                <a:spcPct val="0"/>
              </a:spcBef>
              <a:spcAft>
                <a:spcPct val="0"/>
              </a:spcAft>
              <a:buFont typeface="Arial" pitchFamily="34" charset="0"/>
              <a:buNone/>
            </a:pPr>
            <a:r>
              <a:rPr lang="en-US" altLang="en-US" sz="1600" b="1" i="1" dirty="0">
                <a:solidFill>
                  <a:schemeClr val="bg1"/>
                </a:solidFill>
                <a:latin typeface="Trebuchet MS" pitchFamily="34" charset="0"/>
                <a:cs typeface="Arial" pitchFamily="34" charset="0"/>
              </a:rPr>
              <a:t>-22% less</a:t>
            </a:r>
            <a:r>
              <a:rPr lang="en-US" altLang="en-US" sz="1600" dirty="0">
                <a:solidFill>
                  <a:schemeClr val="bg1"/>
                </a:solidFill>
                <a:latin typeface="Trebuchet MS" pitchFamily="34" charset="0"/>
                <a:cs typeface="Arial" pitchFamily="34" charset="0"/>
              </a:rPr>
              <a:t>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unique visitors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(on average)</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80" y="2152738"/>
            <a:ext cx="7123144" cy="2473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lide Number Placeholder 1">
            <a:extLst>
              <a:ext uri="{FF2B5EF4-FFF2-40B4-BE49-F238E27FC236}">
                <a16:creationId xmlns:a16="http://schemas.microsoft.com/office/drawing/2014/main" id="{C449CC77-1D64-461C-8AC6-9A49A5AFCB44}"/>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41</a:t>
            </a:fld>
            <a:endParaRPr lang="en-US" sz="1400" dirty="0">
              <a:solidFill>
                <a:prstClr val="black"/>
              </a:solidFill>
            </a:endParaRPr>
          </a:p>
        </p:txBody>
      </p:sp>
      <p:sp>
        <p:nvSpPr>
          <p:cNvPr id="18" name="Rectangle 17">
            <a:extLst>
              <a:ext uri="{FF2B5EF4-FFF2-40B4-BE49-F238E27FC236}">
                <a16:creationId xmlns:a16="http://schemas.microsoft.com/office/drawing/2014/main" id="{A01B751F-3A48-4EBB-AF8B-3993EE3810E4}"/>
              </a:ext>
            </a:extLst>
          </p:cNvPr>
          <p:cNvSpPr>
            <a:spLocks noChangeArrowheads="1"/>
          </p:cNvSpPr>
          <p:nvPr/>
        </p:nvSpPr>
        <p:spPr bwMode="auto">
          <a:xfrm>
            <a:off x="275285" y="242606"/>
            <a:ext cx="2413324" cy="914400"/>
          </a:xfrm>
          <a:prstGeom prst="rect">
            <a:avLst/>
          </a:prstGeom>
          <a:solidFill>
            <a:schemeClr val="tx1"/>
          </a:solidFill>
          <a:ln>
            <a:noFill/>
          </a:ln>
          <a:extLst/>
        </p:spPr>
        <p:txBody>
          <a:bodyPr anchor="ctr"/>
          <a:lstStyle/>
          <a:p>
            <a:pPr lvl="0" defTabSz="914400">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Year 1</a:t>
            </a:r>
            <a:r>
              <a:rPr kumimoji="0" lang="en-US" b="1"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rPr>
              <a:t>:</a:t>
            </a:r>
            <a:r>
              <a:rPr lang="en-US" b="1"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lvl="0" defTabSz="914400">
              <a:defRPr/>
            </a:pPr>
            <a:r>
              <a:rPr lang="en-US" sz="1600" i="1"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What’s Driving Digital?</a:t>
            </a:r>
            <a:r>
              <a:rPr kumimoji="0" lang="en-US" sz="1600" b="1" i="1"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rPr>
              <a:t> </a:t>
            </a:r>
          </a:p>
        </p:txBody>
      </p:sp>
    </p:spTree>
    <p:extLst>
      <p:ext uri="{BB962C8B-B14F-4D97-AF65-F5344CB8AC3E}">
        <p14:creationId xmlns:p14="http://schemas.microsoft.com/office/powerpoint/2010/main" val="771641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549793" y="390725"/>
            <a:ext cx="6553460" cy="592137"/>
          </a:xfrm>
          <a:prstGeom prst="rect">
            <a:avLst/>
          </a:prstGeom>
        </p:spPr>
        <p:txBody>
          <a:bodyPr/>
          <a:lstStyle/>
          <a:p>
            <a:pPr>
              <a:defRPr/>
            </a:pPr>
            <a:r>
              <a:rPr lang="en-US" altLang="en-US" sz="2000" i="1" kern="0" dirty="0">
                <a:latin typeface="Trebuchet MS" panose="020B0603020202020204" pitchFamily="34" charset="0"/>
              </a:rPr>
              <a:t>82% of</a:t>
            </a:r>
            <a:r>
              <a:rPr lang="en-US" altLang="en-US" sz="2000" kern="0" dirty="0">
                <a:latin typeface="Trebuchet MS" panose="020B0603020202020204" pitchFamily="34" charset="0"/>
              </a:rPr>
              <a:t> the </a:t>
            </a:r>
            <a:r>
              <a:rPr lang="en-US" altLang="en-US" sz="2000" i="1" kern="0" dirty="0">
                <a:latin typeface="Trebuchet MS" panose="020B0603020202020204" pitchFamily="34" charset="0"/>
              </a:rPr>
              <a:t>“Call-To-Action” Brands </a:t>
            </a:r>
            <a:r>
              <a:rPr lang="en-US" altLang="en-US" sz="2000" kern="0" dirty="0">
                <a:latin typeface="Trebuchet MS" panose="020B0603020202020204" pitchFamily="34" charset="0"/>
              </a:rPr>
              <a:t>Exhibited a Direct Correlation Between TV Spend &amp; Website Traffic</a:t>
            </a:r>
          </a:p>
        </p:txBody>
      </p:sp>
      <p:sp>
        <p:nvSpPr>
          <p:cNvPr id="209" name="Rectangle 30"/>
          <p:cNvSpPr>
            <a:spLocks noChangeArrowheads="1"/>
          </p:cNvSpPr>
          <p:nvPr/>
        </p:nvSpPr>
        <p:spPr bwMode="auto">
          <a:xfrm>
            <a:off x="5486400" y="4707492"/>
            <a:ext cx="3124200" cy="1143001"/>
          </a:xfrm>
          <a:prstGeom prst="rect">
            <a:avLst/>
          </a:prstGeom>
          <a:no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 typeface="Arial" pitchFamily="34" charset="0"/>
              <a:buNone/>
            </a:pPr>
            <a:endParaRPr lang="en-US" altLang="en-US" sz="1400" b="1" u="sng" dirty="0">
              <a:solidFill>
                <a:schemeClr val="bg1"/>
              </a:solidFill>
              <a:latin typeface="Trebuchet MS" pitchFamily="34" charset="0"/>
              <a:cs typeface="Arial" pitchFamily="34" charset="0"/>
            </a:endParaRP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When </a:t>
            </a:r>
            <a:r>
              <a:rPr lang="en-US" altLang="en-US" sz="1400" b="1" i="1" u="sng" dirty="0">
                <a:solidFill>
                  <a:schemeClr val="bg1"/>
                </a:solidFill>
                <a:latin typeface="Trebuchet MS" pitchFamily="34" charset="0"/>
                <a:cs typeface="Arial" pitchFamily="34" charset="0"/>
              </a:rPr>
              <a:t>Spend UP</a:t>
            </a:r>
          </a:p>
          <a:p>
            <a:pPr algn="ctr" fontAlgn="base">
              <a:spcBef>
                <a:spcPct val="0"/>
              </a:spcBef>
              <a:spcAft>
                <a:spcPct val="0"/>
              </a:spcAft>
              <a:buFont typeface="Arial" pitchFamily="34" charset="0"/>
              <a:buNone/>
            </a:pPr>
            <a:r>
              <a:rPr lang="en-US" altLang="en-US" sz="1600" b="1" i="1" dirty="0">
                <a:solidFill>
                  <a:schemeClr val="bg1"/>
                </a:solidFill>
                <a:latin typeface="Trebuchet MS" pitchFamily="34" charset="0"/>
                <a:cs typeface="Arial" pitchFamily="34" charset="0"/>
              </a:rPr>
              <a:t>+33% more</a:t>
            </a:r>
            <a:r>
              <a:rPr lang="en-US" altLang="en-US" sz="1600" dirty="0">
                <a:solidFill>
                  <a:schemeClr val="bg1"/>
                </a:solidFill>
                <a:latin typeface="Trebuchet MS" pitchFamily="34" charset="0"/>
                <a:cs typeface="Arial" pitchFamily="34" charset="0"/>
              </a:rPr>
              <a:t>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unique visitors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(on average)</a:t>
            </a:r>
          </a:p>
        </p:txBody>
      </p:sp>
      <p:sp>
        <p:nvSpPr>
          <p:cNvPr id="211" name="AutoShape 15"/>
          <p:cNvSpPr>
            <a:spLocks noChangeArrowheads="1"/>
          </p:cNvSpPr>
          <p:nvPr/>
        </p:nvSpPr>
        <p:spPr bwMode="auto">
          <a:xfrm>
            <a:off x="5316315" y="4687468"/>
            <a:ext cx="3460262" cy="1804903"/>
          </a:xfrm>
          <a:prstGeom prst="upArrow">
            <a:avLst>
              <a:gd name="adj1" fmla="val 50000"/>
              <a:gd name="adj2" fmla="val 25000"/>
            </a:avLst>
          </a:prstGeom>
          <a:solidFill>
            <a:srgbClr val="00B050"/>
          </a:solidFill>
          <a:ln w="9525">
            <a:solidFill>
              <a:sysClr val="windowText" lastClr="000000"/>
            </a:solidFill>
            <a:miter lim="800000"/>
            <a:headEnd/>
            <a:tailEnd/>
          </a:ln>
          <a:effectLs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212" name="Rectangle 30"/>
          <p:cNvSpPr>
            <a:spLocks noChangeArrowheads="1"/>
          </p:cNvSpPr>
          <p:nvPr/>
        </p:nvSpPr>
        <p:spPr bwMode="auto">
          <a:xfrm>
            <a:off x="6062748" y="5004715"/>
            <a:ext cx="2017560"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pPr>
            <a:r>
              <a:rPr lang="en-US" altLang="en-US" sz="1400" dirty="0">
                <a:solidFill>
                  <a:schemeClr val="bg1"/>
                </a:solidFill>
                <a:latin typeface="Trebuchet MS" pitchFamily="34" charset="0"/>
                <a:cs typeface="Arial" pitchFamily="34" charset="0"/>
              </a:rPr>
              <a:t>+22% more TV Spend</a:t>
            </a:r>
          </a:p>
          <a:p>
            <a:pPr algn="ctr" fontAlgn="base">
              <a:spcBef>
                <a:spcPct val="0"/>
              </a:spcBef>
              <a:spcAft>
                <a:spcPct val="0"/>
              </a:spcAft>
              <a:buNone/>
            </a:pPr>
            <a:r>
              <a:rPr lang="en-US" altLang="en-US" sz="1400" dirty="0">
                <a:solidFill>
                  <a:schemeClr val="bg1"/>
                </a:solidFill>
                <a:latin typeface="Trebuchet MS" pitchFamily="34" charset="0"/>
                <a:cs typeface="Arial" pitchFamily="34" charset="0"/>
              </a:rPr>
              <a:t>+24% more Unique Visitors </a:t>
            </a:r>
          </a:p>
          <a:p>
            <a:pPr algn="ctr" fontAlgn="base">
              <a:spcBef>
                <a:spcPct val="0"/>
              </a:spcBef>
              <a:spcAft>
                <a:spcPct val="0"/>
              </a:spcAft>
              <a:buNone/>
            </a:pPr>
            <a:r>
              <a:rPr lang="en-US" altLang="en-US" sz="1400" dirty="0">
                <a:solidFill>
                  <a:schemeClr val="bg1"/>
                </a:solidFill>
                <a:latin typeface="Trebuchet MS" pitchFamily="34" charset="0"/>
                <a:cs typeface="Arial" pitchFamily="34" charset="0"/>
              </a:rPr>
              <a:t>(on average)</a:t>
            </a:r>
          </a:p>
        </p:txBody>
      </p:sp>
      <p:sp>
        <p:nvSpPr>
          <p:cNvPr id="214" name="AutoShape 14"/>
          <p:cNvSpPr>
            <a:spLocks noChangeArrowheads="1"/>
          </p:cNvSpPr>
          <p:nvPr/>
        </p:nvSpPr>
        <p:spPr bwMode="auto">
          <a:xfrm>
            <a:off x="258106" y="4707492"/>
            <a:ext cx="3577774" cy="1889760"/>
          </a:xfrm>
          <a:prstGeom prst="downArrow">
            <a:avLst>
              <a:gd name="adj1" fmla="val 50000"/>
              <a:gd name="adj2" fmla="val 25000"/>
            </a:avLst>
          </a:prstGeom>
          <a:solidFill>
            <a:srgbClr val="FF0000"/>
          </a:solidFill>
          <a:ln w="9525">
            <a:solidFill>
              <a:sysClr val="windowText" lastClr="000000"/>
            </a:solidFill>
            <a:miter lim="800000"/>
            <a:headEnd/>
            <a:tailEnd/>
          </a:ln>
          <a:effectLst/>
          <a:extLst/>
        </p:spPr>
        <p:txBody>
          <a:bodyPr vert="eaVert"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213" name="Rectangle 30"/>
          <p:cNvSpPr>
            <a:spLocks noChangeArrowheads="1"/>
          </p:cNvSpPr>
          <p:nvPr/>
        </p:nvSpPr>
        <p:spPr bwMode="auto">
          <a:xfrm>
            <a:off x="1159382" y="4889597"/>
            <a:ext cx="1745216"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pPr>
            <a:r>
              <a:rPr lang="en-US" altLang="en-US" sz="1400" dirty="0">
                <a:solidFill>
                  <a:schemeClr val="bg1"/>
                </a:solidFill>
                <a:latin typeface="Trebuchet MS" pitchFamily="34" charset="0"/>
                <a:cs typeface="Arial" pitchFamily="34" charset="0"/>
              </a:rPr>
              <a:t>-10% less TV Spend</a:t>
            </a:r>
          </a:p>
          <a:p>
            <a:pPr algn="ctr" fontAlgn="base">
              <a:spcBef>
                <a:spcPct val="0"/>
              </a:spcBef>
              <a:spcAft>
                <a:spcPct val="0"/>
              </a:spcAft>
              <a:buNone/>
            </a:pPr>
            <a:r>
              <a:rPr lang="en-US" altLang="en-US" sz="1400" dirty="0">
                <a:solidFill>
                  <a:schemeClr val="bg1"/>
                </a:solidFill>
                <a:latin typeface="Trebuchet MS" pitchFamily="34" charset="0"/>
                <a:cs typeface="Arial" pitchFamily="34" charset="0"/>
              </a:rPr>
              <a:t>-9% less Unique Visitors</a:t>
            </a:r>
          </a:p>
          <a:p>
            <a:pPr algn="ctr" fontAlgn="base">
              <a:spcBef>
                <a:spcPct val="0"/>
              </a:spcBef>
              <a:spcAft>
                <a:spcPct val="0"/>
              </a:spcAft>
              <a:buNone/>
            </a:pPr>
            <a:r>
              <a:rPr lang="en-US" altLang="en-US" sz="1400" dirty="0">
                <a:solidFill>
                  <a:schemeClr val="bg1"/>
                </a:solidFill>
                <a:latin typeface="Trebuchet MS" pitchFamily="34" charset="0"/>
                <a:cs typeface="Arial" pitchFamily="34" charset="0"/>
              </a:rPr>
              <a:t>(on average) </a:t>
            </a:r>
          </a:p>
        </p:txBody>
      </p:sp>
      <p:sp>
        <p:nvSpPr>
          <p:cNvPr id="348" name="TextBox 347"/>
          <p:cNvSpPr txBox="1"/>
          <p:nvPr/>
        </p:nvSpPr>
        <p:spPr>
          <a:xfrm>
            <a:off x="0" y="6570551"/>
            <a:ext cx="8991600" cy="307777"/>
          </a:xfrm>
          <a:prstGeom prst="rect">
            <a:avLst/>
          </a:prstGeom>
          <a:noFill/>
        </p:spPr>
        <p:txBody>
          <a:bodyPr wrap="square">
            <a:spAutoFit/>
          </a:bodyPr>
          <a:lstStyle/>
          <a:p>
            <a:pPr eaLnBrk="0" fontAlgn="base" hangingPunct="0">
              <a:spcBef>
                <a:spcPct val="0"/>
              </a:spcBef>
              <a:spcAft>
                <a:spcPct val="0"/>
              </a:spcAft>
              <a:defRPr/>
            </a:pPr>
            <a:r>
              <a:rPr lang="en-US" sz="700" dirty="0">
                <a:solidFill>
                  <a:prstClr val="black"/>
                </a:solidFill>
                <a:latin typeface="Trebuchet MS" pitchFamily="34" charset="0"/>
                <a:ea typeface="ＭＳ Ｐゴシック" pitchFamily="34" charset="-128"/>
              </a:rPr>
              <a:t>Source: Nielsen </a:t>
            </a:r>
            <a:r>
              <a:rPr lang="en-US" sz="700" dirty="0" err="1">
                <a:solidFill>
                  <a:prstClr val="black"/>
                </a:solidFill>
                <a:latin typeface="Trebuchet MS" pitchFamily="34" charset="0"/>
                <a:ea typeface="ＭＳ Ｐゴシック" pitchFamily="34" charset="-128"/>
              </a:rPr>
              <a:t>AdViews</a:t>
            </a:r>
            <a:r>
              <a:rPr lang="en-US" sz="700" dirty="0">
                <a:solidFill>
                  <a:prstClr val="black"/>
                </a:solidFill>
                <a:latin typeface="Trebuchet MS" pitchFamily="34" charset="0"/>
                <a:ea typeface="ＭＳ Ｐゴシック" pitchFamily="34" charset="-128"/>
              </a:rPr>
              <a:t>, TV spend (cable TV, broadcast TV, SLC TV, SLN TV, syndication, spot TV) Feb 2014-Mar 2015; comScore, </a:t>
            </a:r>
            <a:r>
              <a:rPr lang="en-US" sz="700" dirty="0" err="1">
                <a:solidFill>
                  <a:prstClr val="black"/>
                </a:solidFill>
                <a:latin typeface="Trebuchet MS" pitchFamily="34" charset="0"/>
                <a:ea typeface="ＭＳ Ｐゴシック" pitchFamily="34" charset="-128"/>
              </a:rPr>
              <a:t>mediametrix</a:t>
            </a:r>
            <a:r>
              <a:rPr lang="en-US" sz="700" dirty="0">
                <a:solidFill>
                  <a:prstClr val="black"/>
                </a:solidFill>
                <a:latin typeface="Trebuchet MS" pitchFamily="34" charset="0"/>
                <a:ea typeface="ＭＳ Ｐゴシック" pitchFamily="34" charset="-128"/>
              </a:rPr>
              <a:t> multiplatform, unique visitors Total Audience (P2+).  Spend &amp; unique visitors based on Feb-Aug ‘14 vs. Sep’14-Mar ‘15 monthly </a:t>
            </a:r>
            <a:r>
              <a:rPr lang="en-US" sz="700" dirty="0" err="1">
                <a:solidFill>
                  <a:prstClr val="black"/>
                </a:solidFill>
                <a:latin typeface="Trebuchet MS" pitchFamily="34" charset="0"/>
                <a:ea typeface="ＭＳ Ｐゴシック" pitchFamily="34" charset="-128"/>
              </a:rPr>
              <a:t>avg</a:t>
            </a:r>
            <a:endParaRPr lang="en-US" sz="700" dirty="0">
              <a:solidFill>
                <a:prstClr val="black"/>
              </a:solidFill>
              <a:latin typeface="Trebuchet MS" pitchFamily="34" charset="0"/>
              <a:ea typeface="ＭＳ Ｐゴシック" pitchFamily="34" charset="-128"/>
            </a:endParaRPr>
          </a:p>
        </p:txBody>
      </p:sp>
      <p:grpSp>
        <p:nvGrpSpPr>
          <p:cNvPr id="3" name="Group 2">
            <a:extLst>
              <a:ext uri="{FF2B5EF4-FFF2-40B4-BE49-F238E27FC236}">
                <a16:creationId xmlns:a16="http://schemas.microsoft.com/office/drawing/2014/main" id="{FA978714-FB83-4E19-B391-9D62C073B519}"/>
              </a:ext>
            </a:extLst>
          </p:cNvPr>
          <p:cNvGrpSpPr/>
          <p:nvPr/>
        </p:nvGrpSpPr>
        <p:grpSpPr>
          <a:xfrm>
            <a:off x="1050299" y="1802191"/>
            <a:ext cx="7330255" cy="2811997"/>
            <a:chOff x="993117" y="1746884"/>
            <a:chExt cx="7330255" cy="2811997"/>
          </a:xfrm>
        </p:grpSpPr>
        <p:sp>
          <p:nvSpPr>
            <p:cNvPr id="345" name="Rectangle 344"/>
            <p:cNvSpPr/>
            <p:nvPr/>
          </p:nvSpPr>
          <p:spPr>
            <a:xfrm>
              <a:off x="1008839" y="1802191"/>
              <a:ext cx="7314533" cy="275669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9" name="Group 348"/>
            <p:cNvGrpSpPr/>
            <p:nvPr/>
          </p:nvGrpSpPr>
          <p:grpSpPr>
            <a:xfrm>
              <a:off x="993117" y="1984714"/>
              <a:ext cx="6254399" cy="2566017"/>
              <a:chOff x="1105007" y="1670048"/>
              <a:chExt cx="6254399" cy="2566017"/>
            </a:xfrm>
          </p:grpSpPr>
          <p:pic>
            <p:nvPicPr>
              <p:cNvPr id="217" name="Picture 2" descr="http://news.ovationbrands.com/wp-content/uploads/2014/08/logos/Hometown_Buffet_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1632" y="1931201"/>
                <a:ext cx="570238" cy="26358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3"/>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41851" y="2523790"/>
                <a:ext cx="427678" cy="32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7238" y="3032705"/>
                <a:ext cx="457577" cy="31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 name="Picture 6" descr="http://www.redrobin.com/img/nav/logo-brews.png"/>
              <p:cNvPicPr>
                <a:picLocks noChangeAspect="1" noChangeArrowheads="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18836" y="2772450"/>
                <a:ext cx="392039" cy="289938"/>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8" descr="http://www.findthatlogo.com/wp-content/gallery/carrabbas-logos/carabbas-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3958" y="2035908"/>
                <a:ext cx="658433" cy="219309"/>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10" descr="http://portlandbrewpubs.com/wp-content/uploads/2012/08/BJs-Restaurant-Log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6725" y="3610933"/>
                <a:ext cx="299477" cy="347798"/>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12" descr="http://www.northgatemall.com/wp-content/uploads/2013/04/Ruby_Tuesday1.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6095" y="2348553"/>
                <a:ext cx="518409" cy="325888"/>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4" descr="http://media.longhornsteakhouse.com/images/site/logo.png"/>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97451" y="3288129"/>
                <a:ext cx="538254" cy="220174"/>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6" descr="http://www.daveandbusters.com/images/11001_thumb_DnB-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00366" y="3321095"/>
                <a:ext cx="283139" cy="304284"/>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18" descr="http://www.onlinebrokerrev.com/scottrade/scottrade%20logo.gif"/>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9068" y="2149596"/>
                <a:ext cx="436392" cy="198406"/>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20" descr="https://upload.wikimedia.org/wikipedia/en/d/d0/MGM_Resorts_International_logo.png"/>
              <p:cNvPicPr>
                <a:picLocks noChangeAspect="1" noChangeArrowheads="1"/>
              </p:cNvPicPr>
              <p:nvPr/>
            </p:nvPicPr>
            <p:blipFill>
              <a:blip r:embed="rId1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16665" y="3692653"/>
                <a:ext cx="500414" cy="159878"/>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1"/>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376" y="3030619"/>
                <a:ext cx="834714" cy="34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 name="Picture 23" descr="https://upload.wikimedia.org/wikipedia/en/0/04/La_Quinta_Inns_%26_Suites_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11934" y="2973413"/>
                <a:ext cx="398608" cy="270782"/>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5" descr="http://logonoid.com/images/hyatt-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48912" y="3140689"/>
                <a:ext cx="455655" cy="204097"/>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7" descr="http://www.cpsa.com/assets/images/hotelLogos/intercontinental_logo.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8355" y="3631628"/>
                <a:ext cx="617758" cy="342654"/>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9" descr="http://www.holidayextras.co.uk/images/holidayextras/hilton-logo.gif"/>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4257" y="3599090"/>
                <a:ext cx="507159" cy="562616"/>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31" descr="http://upload.wikimedia.org/wikipedia/commons/thumb/c/c2/Starwood_Hotels_and_Resorts_logo.svg/2000px-Starwood_Hotels_and_Resorts_logo.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78204" y="3854476"/>
                <a:ext cx="527462" cy="21269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33" descr="https://upload.wikimedia.org/wikipedia/commons/thumb/9/91/Best_Western_logo.svg/2000px-Best_Western_logo.sv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81599" y="3333773"/>
                <a:ext cx="250209" cy="255502"/>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35" descr="https://upload.wikimedia.org/wikipedia/en/thumb/e/e5/Logo-mutualofomaha.svg/150px-Logo-mutualofomaha.svg.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721430" y="2578942"/>
                <a:ext cx="445498" cy="375601"/>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37" descr="http://blog.tavorro.com/wp-content/uploads/2014/10/Aflac-Logo-Sales-Jobs-Tavorro.jpg"/>
              <p:cNvPicPr>
                <a:picLocks noChangeAspect="1" noChangeArrowheads="1"/>
              </p:cNvPicPr>
              <p:nvPr/>
            </p:nvPicPr>
            <p:blipFill>
              <a:blip r:embed="rId2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135874" y="3822566"/>
                <a:ext cx="634386" cy="313637"/>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39" descr="https://upload.wikimedia.org/wikipedia/en/thumb/d/d0/Progressive_Corporation.svg/1024px-Progressive_Corporation.sv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66539" y="2959228"/>
                <a:ext cx="609301" cy="102973"/>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41" descr="http://img2.wikia.nocookie.net/__cb20121010222410/logopedia/images/f/fb/Ljs2012.gif"/>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8974" y="3262743"/>
                <a:ext cx="392111" cy="294033"/>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43" descr="http://photos.prnewswire.com/prnfull/20121022/NY96752LOGO-b"/>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712" y="2950623"/>
                <a:ext cx="287739" cy="319202"/>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45" descr="https://upload.wikimedia.org/wikipedia/en/b/ba/CiCis_Pizza.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95737" y="2537908"/>
                <a:ext cx="332639" cy="369012"/>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47" descr="https://upload.wikimedia.org/wikipedia/en/thumb/d/df/Sonic_Drive-In_logo.svg/1280px-Sonic_Drive-In_logo.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63560" y="2069968"/>
                <a:ext cx="567072" cy="311591"/>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49" descr="http://img3.wikia.nocookie.net/__cb20130825202328/logopedia/images/8/84/El-pollo-loco.gif"/>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8479" y="2400392"/>
                <a:ext cx="513004" cy="28455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51" descr="https://upload.wikimedia.org/wikipedia/en/thumb/a/ae/Dairy_Queen_logo.svg/800px-Dairy_Queen_logo.svg.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372621" y="1744039"/>
                <a:ext cx="447430" cy="347449"/>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53" descr="http://upload.wikimedia.org/wikipedia/en/d/de/Steaknshake.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355844" y="2171311"/>
                <a:ext cx="375934" cy="30547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56"/>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5238" y="1670048"/>
                <a:ext cx="653047" cy="23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58" descr="http://www.kfcqld.com.au/sites/public/246/resources/templates/385/img/kfcLogo.gif"/>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5765" y="2007762"/>
                <a:ext cx="421715" cy="239676"/>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60" descr="http://logonoid.com/images/mens-wearhouse-logo.png"/>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6326" y="2416396"/>
                <a:ext cx="338460" cy="375469"/>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62" descr="http://www.brandsoftheworld.com/sites/default/files/styles/logo-thumbnail/public/082012/foot_locker_primary_logo_-_no_url_cmyk.png?itok=hIb7I0X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1728" y="3761620"/>
                <a:ext cx="427678" cy="474445"/>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4" descr="http://www.adweek.com/agencyspy/files/2014/12/vonage-logo.jpg"/>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354" y="2319503"/>
                <a:ext cx="589599" cy="237844"/>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67"/>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593" y="3534156"/>
                <a:ext cx="175410" cy="23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1" name="Picture 69" descr="http://californiacoasterkings.com/wp-content/uploads/2013/07/cflogo.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430680" y="2737333"/>
                <a:ext cx="683097" cy="285367"/>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71" descr="https://upload.wikimedia.org/wikipedia/en/thumb/b/b4/Six_Flags_logo.svg/1280px-Six_Flags_logo.svg.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608013" y="2378253"/>
                <a:ext cx="505580" cy="28130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73" descr="http://www.avisbudgetgroup.com/files/3013/5343/4251/bgt_hrz_rgb_pos.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105007" y="3767188"/>
                <a:ext cx="675641" cy="278105"/>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75" descr="http://www.avisbudgetgroup.com/files/8513/5343/4596/avis_4cp-print-F.JPG"/>
              <p:cNvPicPr>
                <a:picLocks noChangeAspect="1" noChangeArrowheads="1"/>
              </p:cNvPicPr>
              <p:nvPr/>
            </p:nvPicPr>
            <p:blipFill>
              <a:blip r:embed="rId4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272782" y="3514595"/>
                <a:ext cx="519730" cy="335123"/>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77" descr="http://www.explore-massachusetts.com/image-files/amtrak-trains-logo.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300728" y="3279349"/>
                <a:ext cx="417129" cy="308494"/>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79" descr="http://lippincott.com/cache/made/cc190b03fd288467/Delta_01_959_487_c1.png"/>
              <p:cNvPicPr>
                <a:picLocks noChangeAspect="1" noChangeArrowheads="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320" y="1684447"/>
                <a:ext cx="679445" cy="382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60" name="Picture 81" descr="http://pmcdeadline2.files.wordpress.com/2014/03/fandango-logo__140325154101.png"/>
            <p:cNvPicPr>
              <a:picLocks noChangeAspect="1" noChangeArrowheads="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2290" y="3240001"/>
              <a:ext cx="334156" cy="284558"/>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83" descr="http://www.tempo.ai/content/uploads/2015/01/Uber-Logo-550x550.jpg"/>
            <p:cNvPicPr>
              <a:picLocks noChangeAspect="1" noChangeArrowheads="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6577" y="2422687"/>
              <a:ext cx="270176" cy="40944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85" descr="http://streetfightmagcom.b.presscdn.com/wp-content/uploads/grubhub.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056010" y="3057512"/>
              <a:ext cx="276439" cy="418931"/>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87" descr="http://www.brandsoftheworld.com/sites/default/files/styles/logo-thumbnail/public/092012/cabelas.ai-converted.png?itok=dat8EWN0"/>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4624" y="1746884"/>
              <a:ext cx="349261" cy="529289"/>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89" descr="https://upload.wikimedia.org/wikipedia/en/thumb/7/7c/Buffalo_Wild_Wings.svg/1280px-Buffalo_Wild_Wings.svg.pn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4211129" y="1974313"/>
              <a:ext cx="279678" cy="295032"/>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91" descr="https://upload.wikimedia.org/wikipedia/en/thumb/b/bc/Applebee's.svg/1280px-Applebee's.svg.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097311" y="2099250"/>
              <a:ext cx="358969" cy="252451"/>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93" descr="http://logok.org/wp-content/uploads/2014/10/Chilis-logo-old.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507156" y="1946069"/>
              <a:ext cx="245576" cy="297728"/>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95" descr="https://upload.wikimedia.org/wikipedia/commons/thumb/1/14/IHOP_Restaurant_logo.svg/2000px-IHOP_Restaurant_logo.svg.pn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5052868" y="3266978"/>
              <a:ext cx="282156" cy="242233"/>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97" descr="https://upload.wikimedia.org/wikipedia/en/thumb/f/fb/OliveGardenNewLogo2014.png/225px-OliveGardenNewLogo2014.png"/>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710249" y="3543112"/>
              <a:ext cx="314335" cy="351448"/>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99" descr="http://wallpapers111.com/wp-content/uploads/2015/05/Mastercard-Logo-Wallpapers-0.png"/>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522446" y="2152259"/>
              <a:ext cx="244483" cy="277877"/>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100"/>
            <p:cNvPicPr>
              <a:picLocks noChangeAspect="1" noChangeArrowheads="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0812" y="3127388"/>
              <a:ext cx="444773" cy="24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 name="Picture 101"/>
            <p:cNvPicPr>
              <a:picLocks noChangeAspect="1" noChangeArrowheads="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852" y="2225475"/>
              <a:ext cx="405955" cy="22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2" name="Picture 104" descr="https://www.usbank.com/homepage/images/comp_1_logo-usbank-siteheader.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4723070" y="2073290"/>
              <a:ext cx="368218" cy="204986"/>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106" descr="https://peoplefund.org/wp-content/uploads/2014/04/CapitalOne-Logo-transparent.pn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6289345" y="2478474"/>
              <a:ext cx="366249" cy="193221"/>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108" descr="https://upload.wikimedia.org/wikipedia/en/thumb/e/e0/JPMorgan_Chase.svg/1280px-JPMorgan_Chase.svg.pn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883925" y="1936396"/>
              <a:ext cx="687127" cy="116334"/>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110" descr="http://files.softicons.com/download/business-icons/credit-cards-icon-set-by-yootheme/png/256x256/amex.png"/>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691673" y="2297885"/>
              <a:ext cx="314335" cy="476360"/>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112" descr="http://wallpapers111.com/wp-content/uploads/2015/05/Visa-Logo-Image-0.png"/>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571052" y="3278840"/>
              <a:ext cx="381159" cy="219500"/>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114" descr="http://buygalax.com/images/stories/ProfessionalServices/Edweard_Jones/web224081_logo.jpg"/>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7622" y="2778220"/>
              <a:ext cx="419113" cy="118561"/>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116" descr="http://img2.wikia.nocookie.net/__cb20120822024149/logopedia/images/7/72/Prudential_Financial.svg.png"/>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6328426" y="3368352"/>
              <a:ext cx="384187" cy="139732"/>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118" descr="http://banks.credio.com/sites/default/files/765/media/images/PNC_109112.jpg"/>
            <p:cNvPicPr>
              <a:picLocks noChangeAspect="1" noChangeArrowheads="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6377" y="2885708"/>
              <a:ext cx="408054" cy="280207"/>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120" descr="http://hopecommunities.org/wp-content/uploads/2013/12/Charles-Schwab-logo.jpg"/>
            <p:cNvPicPr>
              <a:picLocks noChangeAspect="1" noChangeArrowheads="1"/>
            </p:cNvPicPr>
            <p:nvPr/>
          </p:nvPicPr>
          <p:blipFill>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3723" y="2790224"/>
              <a:ext cx="205749" cy="311803"/>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122" descr="https://upload.wikimedia.org/wikipedia/en/thumb/4/44/Marriott_Logo.svg/1280px-Marriott_Logo.svg.pn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4697622" y="3213262"/>
              <a:ext cx="309347" cy="242093"/>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24" descr="http://logonoid.com/images/new-york-life-logo.pn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7687601" y="3617621"/>
              <a:ext cx="229832" cy="348300"/>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126" descr="http://cdn.quitalcohol.com/wp-content/uploads/2013/07/united-healthcare-rehab.jpg"/>
            <p:cNvPicPr>
              <a:picLocks noChangeAspect="1" noChangeArrowheads="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7049" y="2329642"/>
              <a:ext cx="419113" cy="444603"/>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128" descr="https://upload.wikimedia.org/wikipedia/commons/2/20/GEICO.png"/>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6354518" y="2770783"/>
              <a:ext cx="368488" cy="124719"/>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130" descr="http://banks.credio.com/sites/default/files/765/media/images/USAA_Federal_Savings_Bank_109121.jpg"/>
            <p:cNvPicPr>
              <a:picLocks noChangeAspect="1" noChangeArrowheads="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9601" y="2734344"/>
              <a:ext cx="199674" cy="319926"/>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131"/>
            <p:cNvPicPr>
              <a:picLocks noChangeAspect="1" noChangeArrowheads="1"/>
            </p:cNvPicPr>
            <p:nvPr/>
          </p:nvPicPr>
          <p:blipFill>
            <a:blip r:embed="rId69" cstate="print">
              <a:clrChange>
                <a:clrFrom>
                  <a:srgbClr val="FDFDFE"/>
                </a:clrFrom>
                <a:clrTo>
                  <a:srgbClr val="FDFDFE">
                    <a:alpha val="0"/>
                  </a:srgbClr>
                </a:clrTo>
              </a:clrChange>
              <a:extLst>
                <a:ext uri="{28A0092B-C50C-407E-A947-70E740481C1C}">
                  <a14:useLocalDpi xmlns:a14="http://schemas.microsoft.com/office/drawing/2010/main" val="0"/>
                </a:ext>
              </a:extLst>
            </a:blip>
            <a:srcRect/>
            <a:stretch>
              <a:fillRect/>
            </a:stretch>
          </p:blipFill>
          <p:spPr bwMode="auto">
            <a:xfrm>
              <a:off x="6311218" y="2863189"/>
              <a:ext cx="455089" cy="40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 name="Picture 133" descr="http://caffeine-lab.com/wp-content/uploads/2012/10/Humana-Green-Logo.jpg"/>
            <p:cNvPicPr>
              <a:picLocks noChangeAspect="1" noChangeArrowheads="1"/>
            </p:cNvPicPr>
            <p:nvPr/>
          </p:nvPicPr>
          <p:blipFill>
            <a:blip r:embed="rId7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43355" y="3037260"/>
              <a:ext cx="312542" cy="206271"/>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135" descr="http://shorelinefg.net/gerberlogo.png"/>
            <p:cNvPicPr>
              <a:picLocks noChangeAspect="1" noChangeArrowheads="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2814" y="2840127"/>
              <a:ext cx="224161" cy="310309"/>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137" descr="http://www.antheminc.com/prodcontrib/groups/wellpoint/@wp_news_main/documents/wlp_assets/pw_e226255.jpg"/>
            <p:cNvPicPr>
              <a:picLocks noChangeAspect="1" noChangeArrowheads="1"/>
            </p:cNvPicPr>
            <p:nvPr/>
          </p:nvPicPr>
          <p:blipFill>
            <a:blip r:embed="rId7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8056" y="2754259"/>
              <a:ext cx="336819" cy="138937"/>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139" descr="http://worldteamsports.org/wp-content/uploads/2010/11/State-Farm-New-Logo-2012.jpg"/>
            <p:cNvPicPr>
              <a:picLocks noChangeAspect="1" noChangeArrowheads="1"/>
            </p:cNvPicPr>
            <p:nvPr/>
          </p:nvPicPr>
          <p:blipFill>
            <a:blip r:embed="rId7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2868" y="3632953"/>
              <a:ext cx="446288" cy="171766"/>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140"/>
            <p:cNvPicPr>
              <a:picLocks noChangeAspect="1" noChangeArrowheads="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023" y="1931885"/>
              <a:ext cx="276097" cy="33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2" name="Picture 142" descr="http://img1.wikia.nocookie.net/__cb20130511041847/logopedia/images/6/68/Chick-fil-A_logo_2012.png"/>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6220923" y="3550202"/>
              <a:ext cx="317839" cy="216677"/>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144" descr="https://upload.wikimedia.org/wikipedia/en/thumb/5/54/PapaJohns.svg/1280px-PapaJohns.svg.png"/>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5307386" y="3798777"/>
              <a:ext cx="314335" cy="293259"/>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146" descr="https://upload.wikimedia.org/wikipedia/en/thumb/9/94/Whataburger_logo.svg/300px-Whataburger_logo.svg.png"/>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4498299" y="3519049"/>
              <a:ext cx="167807" cy="240741"/>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148" descr="http://www.headingfortheexits.com/wp-content/uploads/2012/11/LITTLE-CAESARS-logo.gif"/>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7705023" y="3140395"/>
              <a:ext cx="206693" cy="321265"/>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295" descr="http://creeksiderts.org/img/zaxbys%20logo.gif"/>
            <p:cNvPicPr>
              <a:picLocks noChangeAspect="1" noChangeArrowheads="1"/>
            </p:cNvPicPr>
            <p:nvPr/>
          </p:nvPicPr>
          <p:blipFill>
            <a:blip r:embed="rId7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2840" y="2033623"/>
              <a:ext cx="291068" cy="284320"/>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152" descr="http://pizza.dominos.com/landing/images/pizza.jpg"/>
            <p:cNvPicPr>
              <a:picLocks noChangeAspect="1" noChangeArrowheads="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2118" y="3430187"/>
              <a:ext cx="338537" cy="361585"/>
            </a:xfrm>
            <a:prstGeom prst="rect">
              <a:avLst/>
            </a:prstGeom>
            <a:noFill/>
            <a:extLst>
              <a:ext uri="{909E8E84-426E-40DD-AFC4-6F175D3DCCD1}">
                <a14:hiddenFill xmlns:a14="http://schemas.microsoft.com/office/drawing/2010/main">
                  <a:solidFill>
                    <a:srgbClr val="FFFFFF"/>
                  </a:solidFill>
                </a14:hiddenFill>
              </a:ext>
            </a:extLst>
          </p:spPr>
        </p:pic>
        <p:pic>
          <p:nvPicPr>
            <p:cNvPr id="298" name="Picture 155"/>
            <p:cNvPicPr>
              <a:picLocks noChangeAspect="1" noChangeArrowheads="1"/>
            </p:cNvPicPr>
            <p:nvPr/>
          </p:nvPicPr>
          <p:blipFill>
            <a:blip r:embed="rId8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81996" y="2749217"/>
              <a:ext cx="194745" cy="29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9" name="Picture 157" descr="http://img2.wikia.nocookie.net/__cb20140507122847/logopedia/images/6/63/Pizza_Hut_2012_logo.png"/>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6714866" y="2329642"/>
              <a:ext cx="244483" cy="369577"/>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159" descr="https://liberty.sodexomyway.com/images/DD-Logo-Stack_tcm96-45706.jpg"/>
            <p:cNvPicPr>
              <a:picLocks noChangeAspect="1" noChangeArrowheads="1"/>
            </p:cNvPicPr>
            <p:nvPr/>
          </p:nvPicPr>
          <p:blipFill>
            <a:blip r:embed="rId8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6306" y="3824314"/>
              <a:ext cx="314335" cy="184352"/>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162"/>
            <p:cNvPicPr>
              <a:picLocks noChangeAspect="1" noChangeArrowheads="1"/>
            </p:cNvPicPr>
            <p:nvPr/>
          </p:nvPicPr>
          <p:blipFill>
            <a:blip r:embed="rId8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75998" y="3232085"/>
              <a:ext cx="181159" cy="34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2" name="Picture 165"/>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5973885" y="3824314"/>
              <a:ext cx="209556" cy="24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3" name="Picture 167" descr="http://knowmore.org/wiki/images/d/d7/Barnes_%26_Noble,_Inc.-logo.png"/>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5945225" y="3213262"/>
              <a:ext cx="366724" cy="330806"/>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173" descr="http://www.centsablemomma.com/wp-content/uploads/2012/06/Rite-Aid-logo.jpg"/>
            <p:cNvPicPr>
              <a:picLocks noChangeAspect="1" noChangeArrowheads="1"/>
            </p:cNvPicPr>
            <p:nvPr/>
          </p:nvPicPr>
          <p:blipFill>
            <a:blip r:embed="rId8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1528" y="2475892"/>
              <a:ext cx="187732" cy="242221"/>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175" descr="http://retailers.s3.amazonaws.com/retailers/files/zales2.png"/>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7023948" y="2841275"/>
              <a:ext cx="325458" cy="184537"/>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177" descr="https://upload.wikimedia.org/wikipedia/en/thumb/a/a7/Toys_%22R%22_Us_logo.svg/640px-Toys_%22R%22_Us_logo.svg.png"/>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6817637" y="3505416"/>
              <a:ext cx="381475" cy="159884"/>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179" descr="http://images.taubman.com/www.shopcitycreekcenter.com/asset/resize/30169/1/296/0.jpg"/>
            <p:cNvPicPr>
              <a:picLocks noChangeAspect="1" noChangeArrowheads="1"/>
            </p:cNvPicPr>
            <p:nvPr/>
          </p:nvPicPr>
          <p:blipFill>
            <a:blip r:embed="rId9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9241" y="3631941"/>
              <a:ext cx="263136" cy="177831"/>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183" descr="https://upload.wikimedia.org/wikipedia/en/thumb/4/4b/Burlington_Coat_Factory_Logo.svg/1280px-Burlington_Coat_Factory_Logo.svg.png"/>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7119181" y="2203473"/>
              <a:ext cx="446254" cy="174882"/>
            </a:xfrm>
            <a:prstGeom prst="rect">
              <a:avLst/>
            </a:prstGeom>
            <a:noFill/>
            <a:extLst>
              <a:ext uri="{909E8E84-426E-40DD-AFC4-6F175D3DCCD1}">
                <a14:hiddenFill xmlns:a14="http://schemas.microsoft.com/office/drawing/2010/main">
                  <a:solidFill>
                    <a:srgbClr val="FFFFFF"/>
                  </a:solidFill>
                </a14:hiddenFill>
              </a:ext>
            </a:extLst>
          </p:spPr>
        </p:pic>
        <p:pic>
          <p:nvPicPr>
            <p:cNvPr id="311" name="Picture 185" descr="http://www.brandsoftheworld.com/sites/default/files/styles/logo-thumbnail/public/052013/bps-logo-pms-converted.png?itok=Rl8INAjf"/>
            <p:cNvPicPr>
              <a:picLocks noChangeAspect="1" noChangeArrowheads="1"/>
            </p:cNvPicPr>
            <p:nvPr/>
          </p:nvPicPr>
          <p:blipFill>
            <a:blip r:embed="rId9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595" y="2557472"/>
              <a:ext cx="257584" cy="390357"/>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187" descr="http://img3.wikia.nocookie.net/__cb20100920050450/logopedia/images/4/4d/Macy's.png"/>
            <p:cNvPicPr>
              <a:picLocks noChangeAspect="1" noChangeArrowheads="1"/>
            </p:cNvPicPr>
            <p:nvPr/>
          </p:nvPicPr>
          <p:blipFill>
            <a:blip r:embed="rId93" cstate="print">
              <a:extLst>
                <a:ext uri="{28A0092B-C50C-407E-A947-70E740481C1C}">
                  <a14:useLocalDpi xmlns:a14="http://schemas.microsoft.com/office/drawing/2010/main" val="0"/>
                </a:ext>
              </a:extLst>
            </a:blip>
            <a:srcRect/>
            <a:stretch>
              <a:fillRect/>
            </a:stretch>
          </p:blipFill>
          <p:spPr bwMode="auto">
            <a:xfrm>
              <a:off x="6023155" y="1950703"/>
              <a:ext cx="411394" cy="165838"/>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189" descr="http://www.walgreens.com/images/29897/29897_Logo3_310x137.gif"/>
            <p:cNvPicPr>
              <a:picLocks noChangeAspect="1" noChangeArrowheads="1"/>
            </p:cNvPicPr>
            <p:nvPr/>
          </p:nvPicPr>
          <p:blipFill>
            <a:blip r:embed="rId9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4688" y="2150131"/>
              <a:ext cx="501130" cy="335624"/>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191" descr="https://upload.wikimedia.org/wikipedia/commons/e/e9/PartyCity_Logo.jpg"/>
            <p:cNvPicPr>
              <a:picLocks noChangeAspect="1" noChangeArrowheads="1"/>
            </p:cNvPicPr>
            <p:nvPr/>
          </p:nvPicPr>
          <p:blipFill>
            <a:blip r:embed="rId95"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766929" y="2495876"/>
              <a:ext cx="444299" cy="206378"/>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193" descr="https://upload.wikimedia.org/wikipedia/commons/thumb/9/9a/Target_logo.svg/432px-Target_logo.svg.png"/>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3928699" y="2934776"/>
              <a:ext cx="225375" cy="453814"/>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195" descr="http://blogs-images.forbes.com/velocity/files/2010/10/300px-Gap_logo.svg_.png"/>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7105064" y="3798777"/>
              <a:ext cx="157118" cy="238105"/>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197" descr="http://www.brandsoftheworld.com/sites/default/files/styles/logo-thumbnail/public/032011/rooms-to-go.gif?itok=-yYz0K1O"/>
            <p:cNvPicPr>
              <a:picLocks noChangeAspect="1" noChangeArrowheads="1"/>
            </p:cNvPicPr>
            <p:nvPr/>
          </p:nvPicPr>
          <p:blipFill>
            <a:blip r:embed="rId9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6700" y="3205444"/>
              <a:ext cx="299544" cy="453946"/>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199" descr="http://logonoid.com/images/tjx-logo.png"/>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7387945" y="1970167"/>
              <a:ext cx="459989" cy="181942"/>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01" descr="https://corporate.bestbuy.com/wp-content/uploads/2014/08/Best-Buy-Logo.jpg"/>
            <p:cNvPicPr>
              <a:picLocks noChangeAspect="1" noChangeArrowheads="1"/>
            </p:cNvPicPr>
            <p:nvPr/>
          </p:nvPicPr>
          <p:blipFill>
            <a:blip r:embed="rId10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6210" y="2475892"/>
              <a:ext cx="260981" cy="223230"/>
            </a:xfrm>
            <a:prstGeom prst="rect">
              <a:avLst/>
            </a:prstGeom>
            <a:noFill/>
            <a:extLst>
              <a:ext uri="{909E8E84-426E-40DD-AFC4-6F175D3DCCD1}">
                <a14:hiddenFill xmlns:a14="http://schemas.microsoft.com/office/drawing/2010/main">
                  <a:solidFill>
                    <a:srgbClr val="FFFFFF"/>
                  </a:solidFill>
                </a14:hiddenFill>
              </a:ext>
            </a:extLst>
          </p:spPr>
        </p:pic>
        <p:pic>
          <p:nvPicPr>
            <p:cNvPr id="321" name="Picture 205" descr="http://the-motive.com/wp-content/uploads/2013/08/old-navy-logo1.png"/>
            <p:cNvPicPr>
              <a:picLocks noChangeAspect="1" noChangeArrowheads="1"/>
            </p:cNvPicPr>
            <p:nvPr/>
          </p:nvPicPr>
          <p:blipFill>
            <a:blip r:embed="rId10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150" y="2503182"/>
              <a:ext cx="332854" cy="216850"/>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207" descr="https://img.grouponcdn.com/coupons/sv4XL2Uf4qiVoDEdfLyUha/kohls2-500x500"/>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7367157" y="2675324"/>
              <a:ext cx="372612" cy="564677"/>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209" descr="http://www.brandsoftheworld.com/sites/default/files/styles/logo-thumbnail/public/012012/victoria_s_secret.ai_.png?itok=KnLd4kmV"/>
            <p:cNvPicPr>
              <a:picLocks noChangeAspect="1" noChangeArrowheads="1"/>
            </p:cNvPicPr>
            <p:nvPr/>
          </p:nvPicPr>
          <p:blipFill>
            <a:blip r:embed="rId10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7157" y="3110561"/>
              <a:ext cx="244483" cy="370503"/>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211" descr="http://img4.wikia.nocookie.net/__cb20100906173619/logopedia/images/d/d9/Menards_logo-1-.png"/>
            <p:cNvPicPr>
              <a:picLocks noChangeAspect="1" noChangeArrowheads="1"/>
            </p:cNvPicPr>
            <p:nvPr/>
          </p:nvPicPr>
          <p:blipFill>
            <a:blip r:embed="rId10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1686" y="3553986"/>
              <a:ext cx="418022" cy="136835"/>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213" descr="https://upload.wikimedia.org/wikipedia/en/thumb/7/7a/Dick's_Sporting_Goods.svg/250px-Dick's_Sporting_Goods.svg.png"/>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7351290" y="3791771"/>
              <a:ext cx="304406" cy="219586"/>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215" descr="http://www.ctrealtor.com/images/rf_170.jpg"/>
            <p:cNvPicPr>
              <a:picLocks noChangeAspect="1" noChangeArrowheads="1"/>
            </p:cNvPicPr>
            <p:nvPr/>
          </p:nvPicPr>
          <p:blipFill>
            <a:blip r:embed="rId10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6311" y="2841275"/>
              <a:ext cx="371090" cy="304341"/>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217" descr="http://www.dafont.com/forum/attach/orig/2/0/20149.jpg"/>
            <p:cNvPicPr>
              <a:picLocks noChangeAspect="1" noChangeArrowheads="1"/>
            </p:cNvPicPr>
            <p:nvPr/>
          </p:nvPicPr>
          <p:blipFill>
            <a:blip r:embed="rId10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2446" y="3556772"/>
              <a:ext cx="576280" cy="218332"/>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219" descr="http://www.aa.com/content/images/AAdvantage/logos/officedepot_logo.jpg"/>
            <p:cNvPicPr>
              <a:picLocks noChangeAspect="1" noChangeArrowheads="1"/>
            </p:cNvPicPr>
            <p:nvPr/>
          </p:nvPicPr>
          <p:blipFill>
            <a:blip r:embed="rId10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4157" y="3825824"/>
              <a:ext cx="308151" cy="280193"/>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223" descr="https://upload.wikimedia.org/wikipedia/en/f/ff/Lowe's_logo.png"/>
            <p:cNvPicPr>
              <a:picLocks noChangeAspect="1" noChangeArrowheads="1"/>
            </p:cNvPicPr>
            <p:nvPr/>
          </p:nvPicPr>
          <p:blipFill>
            <a:blip r:embed="rId10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7488" y="2203473"/>
              <a:ext cx="298405" cy="229662"/>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225" descr="https://homedepot.allclearid.com/img/homedepot-logo.png"/>
            <p:cNvPicPr>
              <a:picLocks noChangeAspect="1"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7567191" y="2590417"/>
              <a:ext cx="189466" cy="287128"/>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229" descr="https://9to5mac.files.wordpress.com/2012/11/t-mobile-logo.jpg"/>
            <p:cNvPicPr>
              <a:picLocks noChangeAspect="1" noChangeArrowheads="1"/>
            </p:cNvPicPr>
            <p:nvPr/>
          </p:nvPicPr>
          <p:blipFill>
            <a:blip r:embed="rId1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8344" y="3847520"/>
              <a:ext cx="391461" cy="195770"/>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32"/>
            <p:cNvPicPr>
              <a:picLocks noChangeAspect="1" noChangeArrowheads="1"/>
            </p:cNvPicPr>
            <p:nvPr/>
          </p:nvPicPr>
          <p:blipFill>
            <a:blip r:embed="rId1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6862" y="1988568"/>
              <a:ext cx="229503" cy="27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6" name="Picture 236" descr="http://blogs.microsoft.com/wp-content/uploads/2012/08/8867.Microsoft_5F00_Logo_2D00_for_2D00_screen.jpg"/>
            <p:cNvPicPr>
              <a:picLocks noChangeAspect="1" noChangeArrowheads="1"/>
            </p:cNvPicPr>
            <p:nvPr/>
          </p:nvPicPr>
          <p:blipFill>
            <a:blip r:embed="rId1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1379" y="3807926"/>
              <a:ext cx="450911" cy="251126"/>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238" descr="http://i0.wp.com/stuffled.com/wp-content/uploads/2014/07/Charter-Logo-EPS-vector-image.png?resize=1020%2C680"/>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7597488" y="2905283"/>
              <a:ext cx="358006" cy="361694"/>
            </a:xfrm>
            <a:prstGeom prst="rect">
              <a:avLst/>
            </a:prstGeom>
            <a:noFill/>
            <a:extLst>
              <a:ext uri="{909E8E84-426E-40DD-AFC4-6F175D3DCCD1}">
                <a14:hiddenFill xmlns:a14="http://schemas.microsoft.com/office/drawing/2010/main">
                  <a:solidFill>
                    <a:srgbClr val="FFFFFF"/>
                  </a:solidFill>
                </a14:hiddenFill>
              </a:ext>
            </a:extLst>
          </p:spPr>
        </p:pic>
        <p:pic>
          <p:nvPicPr>
            <p:cNvPr id="338" name="Picture 240" descr="https://upload.wikimedia.org/wikipedia/commons/thumb/3/3a/Verizon_logo.svg/1280px-Verizon_logo.svg.png"/>
            <p:cNvPicPr>
              <a:picLocks noChangeAspect="1" noChangeArrowheads="1"/>
            </p:cNvPicPr>
            <p:nvPr/>
          </p:nvPicPr>
          <p:blipFill>
            <a:blip r:embed="rId115" cstate="print">
              <a:extLst>
                <a:ext uri="{28A0092B-C50C-407E-A947-70E740481C1C}">
                  <a14:useLocalDpi xmlns:a14="http://schemas.microsoft.com/office/drawing/2010/main" val="0"/>
                </a:ext>
              </a:extLst>
            </a:blip>
            <a:srcRect/>
            <a:stretch>
              <a:fillRect/>
            </a:stretch>
          </p:blipFill>
          <p:spPr bwMode="auto">
            <a:xfrm>
              <a:off x="3953047" y="2321349"/>
              <a:ext cx="217131" cy="197432"/>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42" descr="http://www.sra.samsung.com/assets/Uploads/Samsung-Logo-Wordmark-RGB.png"/>
            <p:cNvPicPr>
              <a:picLocks noChangeAspect="1" noChangeArrowheads="1"/>
            </p:cNvPicPr>
            <p:nvPr/>
          </p:nvPicPr>
          <p:blipFill>
            <a:blip r:embed="rId116" cstate="print">
              <a:extLst>
                <a:ext uri="{28A0092B-C50C-407E-A947-70E740481C1C}">
                  <a14:useLocalDpi xmlns:a14="http://schemas.microsoft.com/office/drawing/2010/main" val="0"/>
                </a:ext>
              </a:extLst>
            </a:blip>
            <a:srcRect/>
            <a:stretch>
              <a:fillRect/>
            </a:stretch>
          </p:blipFill>
          <p:spPr bwMode="auto">
            <a:xfrm>
              <a:off x="4341761" y="4117621"/>
              <a:ext cx="380057" cy="215481"/>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244" descr="http://www.underconsideration.com/brandnew/archives/southwest_airlines_logo_detail.png"/>
            <p:cNvPicPr>
              <a:picLocks noChangeAspect="1" noChangeArrowheads="1"/>
            </p:cNvPicPr>
            <p:nvPr/>
          </p:nvPicPr>
          <p:blipFill>
            <a:blip r:embed="rId1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1129" y="2329061"/>
              <a:ext cx="433685" cy="99242"/>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246" descr="http://www.vikingrivercruises.com/Content/images/V3/rivers/V_logo_v_cruises_2x.png"/>
            <p:cNvPicPr>
              <a:picLocks noChangeAspect="1" noChangeArrowheads="1"/>
            </p:cNvPicPr>
            <p:nvPr/>
          </p:nvPicPr>
          <p:blipFill>
            <a:blip r:embed="rId118" cstate="print">
              <a:extLst>
                <a:ext uri="{28A0092B-C50C-407E-A947-70E740481C1C}">
                  <a14:useLocalDpi xmlns:a14="http://schemas.microsoft.com/office/drawing/2010/main" val="0"/>
                </a:ext>
              </a:extLst>
            </a:blip>
            <a:srcRect/>
            <a:stretch>
              <a:fillRect/>
            </a:stretch>
          </p:blipFill>
          <p:spPr bwMode="auto">
            <a:xfrm>
              <a:off x="4176364" y="3598308"/>
              <a:ext cx="289867" cy="256540"/>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248" descr="https://upload.wikimedia.org/wikipedia/en/thumb/d/d3/Royal_Caribbean_International_logo.svg/1280px-Royal_Caribbean_International_logo.svg.png"/>
            <p:cNvPicPr>
              <a:picLocks noChangeAspect="1" noChangeArrowheads="1"/>
            </p:cNvPicPr>
            <p:nvPr/>
          </p:nvPicPr>
          <p:blipFill>
            <a:blip r:embed="rId119" cstate="print">
              <a:extLst>
                <a:ext uri="{28A0092B-C50C-407E-A947-70E740481C1C}">
                  <a14:useLocalDpi xmlns:a14="http://schemas.microsoft.com/office/drawing/2010/main" val="0"/>
                </a:ext>
              </a:extLst>
            </a:blip>
            <a:srcRect/>
            <a:stretch>
              <a:fillRect/>
            </a:stretch>
          </p:blipFill>
          <p:spPr bwMode="auto">
            <a:xfrm>
              <a:off x="4180731" y="2968279"/>
              <a:ext cx="316108" cy="118265"/>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2" descr="http://www.girlscoutsccs.org/wp-content/uploads/2013/03/wells-fargo-logo-1024x1024.jpg"/>
            <p:cNvPicPr>
              <a:picLocks noChangeAspect="1" noChangeArrowheads="1"/>
            </p:cNvPicPr>
            <p:nvPr/>
          </p:nvPicPr>
          <p:blipFill>
            <a:blip r:embed="rId120" cstate="print">
              <a:extLst>
                <a:ext uri="{28A0092B-C50C-407E-A947-70E740481C1C}">
                  <a14:useLocalDpi xmlns:a14="http://schemas.microsoft.com/office/drawing/2010/main" val="0"/>
                </a:ext>
              </a:extLst>
            </a:blip>
            <a:srcRect/>
            <a:stretch>
              <a:fillRect/>
            </a:stretch>
          </p:blipFill>
          <p:spPr bwMode="auto">
            <a:xfrm>
              <a:off x="7802517" y="2621225"/>
              <a:ext cx="173446" cy="262851"/>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169" descr="http://www.myfreeproductsamples.com/wp-content/uploads/2014/09/cvs-logo.png"/>
            <p:cNvPicPr>
              <a:picLocks noChangeAspect="1" noChangeArrowheads="1"/>
            </p:cNvPicPr>
            <p:nvPr/>
          </p:nvPicPr>
          <p:blipFill>
            <a:blip r:embed="rId121" cstate="print">
              <a:extLst>
                <a:ext uri="{28A0092B-C50C-407E-A947-70E740481C1C}">
                  <a14:useLocalDpi xmlns:a14="http://schemas.microsoft.com/office/drawing/2010/main" val="0"/>
                </a:ext>
              </a:extLst>
            </a:blip>
            <a:srcRect/>
            <a:stretch>
              <a:fillRect/>
            </a:stretch>
          </p:blipFill>
          <p:spPr bwMode="auto">
            <a:xfrm>
              <a:off x="1210774" y="2001197"/>
              <a:ext cx="359709" cy="198576"/>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171" descr="https://upload.wikimedia.org/wikipedia/en/5/55/Dillards_Logo.jpg"/>
            <p:cNvPicPr>
              <a:picLocks noChangeAspect="1" noChangeArrowheads="1"/>
            </p:cNvPicPr>
            <p:nvPr/>
          </p:nvPicPr>
          <p:blipFill>
            <a:blip r:embed="rId1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1912" y="1878641"/>
              <a:ext cx="340563" cy="128672"/>
            </a:xfrm>
            <a:prstGeom prst="rect">
              <a:avLst/>
            </a:prstGeom>
            <a:noFill/>
            <a:extLst>
              <a:ext uri="{909E8E84-426E-40DD-AFC4-6F175D3DCCD1}">
                <a14:hiddenFill xmlns:a14="http://schemas.microsoft.com/office/drawing/2010/main">
                  <a:solidFill>
                    <a:srgbClr val="FFFFFF"/>
                  </a:solidFill>
                </a14:hiddenFill>
              </a:ext>
            </a:extLst>
          </p:spPr>
        </p:pic>
        <p:pic>
          <p:nvPicPr>
            <p:cNvPr id="320" name="Picture 203" descr="https://www.multivu.com/assets/57202/photos/WALMART-logo-original.jpg?1342577358"/>
            <p:cNvPicPr>
              <a:picLocks noChangeAspect="1" noChangeArrowheads="1"/>
            </p:cNvPicPr>
            <p:nvPr/>
          </p:nvPicPr>
          <p:blipFill>
            <a:blip r:embed="rId1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7803" y="3825734"/>
              <a:ext cx="403613" cy="127698"/>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21" descr="http://www.underconsideration.com/brandnew/archives/jcpenney_2013_logo_detail.png"/>
            <p:cNvPicPr>
              <a:picLocks noChangeAspect="1" noChangeArrowheads="1"/>
            </p:cNvPicPr>
            <p:nvPr/>
          </p:nvPicPr>
          <p:blipFill>
            <a:blip r:embed="rId1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0801" y="4234686"/>
              <a:ext cx="479690" cy="167925"/>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227" descr="http://www.theinquirer.net/IMG/668/254668/htc-logo-1.jpg"/>
            <p:cNvPicPr>
              <a:picLocks noChangeAspect="1" noChangeArrowheads="1"/>
            </p:cNvPicPr>
            <p:nvPr/>
          </p:nvPicPr>
          <p:blipFill>
            <a:blip r:embed="rId1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4262" y="4156269"/>
              <a:ext cx="355364" cy="203690"/>
            </a:xfrm>
            <a:prstGeom prst="rect">
              <a:avLst/>
            </a:prstGeom>
            <a:noFill/>
            <a:extLst>
              <a:ext uri="{909E8E84-426E-40DD-AFC4-6F175D3DCCD1}">
                <a14:hiddenFill xmlns:a14="http://schemas.microsoft.com/office/drawing/2010/main">
                  <a:solidFill>
                    <a:srgbClr val="FFFFFF"/>
                  </a:solidFill>
                </a14:hiddenFill>
              </a:ext>
            </a:extLst>
          </p:spPr>
        </p:pic>
        <p:pic>
          <p:nvPicPr>
            <p:cNvPr id="335" name="Picture 234" descr="http://i1.wp.com/pmcvariety.files.wordpress.com/2014/08/cablevision-logo.jpg?crop=112px%2C66px%2C759px%2C423px&amp;resize=670%2C377"/>
            <p:cNvPicPr>
              <a:picLocks noChangeAspect="1" noChangeArrowheads="1"/>
            </p:cNvPicPr>
            <p:nvPr/>
          </p:nvPicPr>
          <p:blipFill>
            <a:blip r:embed="rId126"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967962" y="3940513"/>
              <a:ext cx="421236" cy="356564"/>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181" descr="http://fontmeme.com/images/Lands-End-Logo.jpg"/>
            <p:cNvPicPr>
              <a:picLocks noChangeAspect="1" noChangeArrowheads="1"/>
            </p:cNvPicPr>
            <p:nvPr/>
          </p:nvPicPr>
          <p:blipFill>
            <a:blip r:embed="rId1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1654" y="1906987"/>
              <a:ext cx="425910" cy="645448"/>
            </a:xfrm>
            <a:prstGeom prst="rect">
              <a:avLst/>
            </a:prstGeom>
            <a:noFill/>
            <a:extLst>
              <a:ext uri="{909E8E84-426E-40DD-AFC4-6F175D3DCCD1}">
                <a14:hiddenFill xmlns:a14="http://schemas.microsoft.com/office/drawing/2010/main">
                  <a:solidFill>
                    <a:srgbClr val="FFFFFF"/>
                  </a:solidFill>
                </a14:hiddenFill>
              </a:ext>
            </a:extLst>
          </p:spPr>
        </p:pic>
      </p:grpSp>
      <p:sp>
        <p:nvSpPr>
          <p:cNvPr id="354" name="Rectangle 6"/>
          <p:cNvSpPr>
            <a:spLocks noChangeArrowheads="1"/>
          </p:cNvSpPr>
          <p:nvPr/>
        </p:nvSpPr>
        <p:spPr bwMode="auto">
          <a:xfrm>
            <a:off x="1065803" y="1510393"/>
            <a:ext cx="7314534" cy="325211"/>
          </a:xfrm>
          <a:prstGeom prst="rect">
            <a:avLst/>
          </a:prstGeom>
          <a:solidFill>
            <a:sysClr val="window" lastClr="FFFFFF"/>
          </a:solidFill>
          <a:ln w="9525">
            <a:solidFill>
              <a:sysClr val="windowText" lastClr="000000"/>
            </a:solidFill>
            <a:miter lim="800000"/>
            <a:headEnd/>
            <a:tailEnd/>
          </a:ln>
          <a:extLst/>
        </p:spPr>
        <p:txBody>
          <a:bodyPr anchor="ct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algn="ctr" defTabSz="914400" eaLnBrk="0" fontAlgn="base" hangingPunct="0">
              <a:spcBef>
                <a:spcPct val="0"/>
              </a:spcBef>
              <a:spcAft>
                <a:spcPct val="0"/>
              </a:spcAft>
            </a:pPr>
            <a:r>
              <a:rPr lang="en-US" altLang="en-US" sz="1400" b="1" kern="0" dirty="0">
                <a:solidFill>
                  <a:srgbClr val="000000"/>
                </a:solidFill>
                <a:cs typeface="Arial" pitchFamily="34" charset="0"/>
              </a:rPr>
              <a:t>102 Call-To-Action Advertisers: Unique Visitors vs. TV Spend </a:t>
            </a:r>
          </a:p>
        </p:txBody>
      </p:sp>
      <p:sp>
        <p:nvSpPr>
          <p:cNvPr id="140" name="Slide Number Placeholder 1">
            <a:extLst>
              <a:ext uri="{FF2B5EF4-FFF2-40B4-BE49-F238E27FC236}">
                <a16:creationId xmlns:a16="http://schemas.microsoft.com/office/drawing/2014/main" id="{EB12DE8A-C42C-4A70-BA20-D5656B2A37E4}"/>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42</a:t>
            </a:fld>
            <a:endParaRPr lang="en-US" sz="1400" dirty="0">
              <a:solidFill>
                <a:prstClr val="black"/>
              </a:solidFill>
            </a:endParaRPr>
          </a:p>
        </p:txBody>
      </p:sp>
      <p:sp>
        <p:nvSpPr>
          <p:cNvPr id="141" name="Rectangle 140">
            <a:extLst>
              <a:ext uri="{FF2B5EF4-FFF2-40B4-BE49-F238E27FC236}">
                <a16:creationId xmlns:a16="http://schemas.microsoft.com/office/drawing/2014/main" id="{DFDFB0E6-23DB-47FE-B0E6-8316CF14C011}"/>
              </a:ext>
            </a:extLst>
          </p:cNvPr>
          <p:cNvSpPr>
            <a:spLocks noChangeArrowheads="1"/>
          </p:cNvSpPr>
          <p:nvPr/>
        </p:nvSpPr>
        <p:spPr bwMode="auto">
          <a:xfrm>
            <a:off x="278919" y="304956"/>
            <a:ext cx="2375735" cy="914400"/>
          </a:xfrm>
          <a:prstGeom prst="rect">
            <a:avLst/>
          </a:prstGeom>
          <a:solidFill>
            <a:schemeClr val="tx1"/>
          </a:solidFill>
          <a:ln>
            <a:noFill/>
          </a:ln>
          <a:ex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Year 2: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1"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6 Call-to-Action Ad Categories</a:t>
            </a:r>
          </a:p>
        </p:txBody>
      </p:sp>
    </p:spTree>
    <p:extLst>
      <p:ext uri="{BB962C8B-B14F-4D97-AF65-F5344CB8AC3E}">
        <p14:creationId xmlns:p14="http://schemas.microsoft.com/office/powerpoint/2010/main" val="301742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3589361" y="343053"/>
            <a:ext cx="5517149" cy="78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77% of Mobile Apps </a:t>
            </a:r>
            <a:r>
              <a:rPr lang="en-US" sz="2000" spc="-100" dirty="0">
                <a:latin typeface="Trebuchet MS"/>
                <a:cs typeface="Trebuchet MS"/>
              </a:rPr>
              <a:t>Exhibited</a:t>
            </a: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 </a:t>
            </a:r>
            <a:r>
              <a:rPr lang="en-US" sz="2000" spc="-100" dirty="0">
                <a:latin typeface="Trebuchet MS"/>
                <a:cs typeface="Trebuchet MS"/>
              </a:rPr>
              <a:t>A</a:t>
            </a: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 </a:t>
            </a:r>
            <a:r>
              <a:rPr lang="en-US" sz="2000" spc="-100" dirty="0">
                <a:latin typeface="Trebuchet MS"/>
                <a:cs typeface="Trebuchet MS"/>
              </a:rPr>
              <a:t>D</a:t>
            </a:r>
            <a:r>
              <a:rPr kumimoji="0" lang="en-US" sz="2000" b="0" i="0" u="none" strike="noStrike" kern="1200" cap="none" spc="-100" normalizeH="0" baseline="0" noProof="0" dirty="0" err="1">
                <a:ln>
                  <a:noFill/>
                </a:ln>
                <a:effectLst/>
                <a:uLnTx/>
                <a:uFillTx/>
                <a:latin typeface="Trebuchet MS"/>
                <a:ea typeface="ＭＳ Ｐゴシック" panose="020B0600070205080204" pitchFamily="34" charset="-128"/>
                <a:cs typeface="Trebuchet MS"/>
              </a:rPr>
              <a:t>efinitive</a:t>
            </a: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 </a:t>
            </a:r>
            <a:r>
              <a:rPr lang="en-US" sz="2000" spc="-100" dirty="0">
                <a:latin typeface="Trebuchet MS"/>
                <a:cs typeface="Trebuchet MS"/>
              </a:rPr>
              <a:t>C</a:t>
            </a:r>
            <a:r>
              <a:rPr kumimoji="0" lang="en-US" sz="2000" b="0" i="0" u="none" strike="noStrike" kern="1200" cap="none" spc="-100" normalizeH="0" baseline="0" noProof="0" dirty="0" err="1">
                <a:ln>
                  <a:noFill/>
                </a:ln>
                <a:effectLst/>
                <a:uLnTx/>
                <a:uFillTx/>
                <a:latin typeface="Trebuchet MS"/>
                <a:ea typeface="ＭＳ Ｐゴシック" panose="020B0600070205080204" pitchFamily="34" charset="-128"/>
                <a:cs typeface="Trebuchet MS"/>
              </a:rPr>
              <a:t>orrelation</a:t>
            </a: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 </a:t>
            </a:r>
            <a:r>
              <a:rPr lang="en-US" sz="2000" spc="-100" dirty="0">
                <a:latin typeface="Trebuchet MS"/>
                <a:cs typeface="Trebuchet MS"/>
              </a:rPr>
              <a:t>B</a:t>
            </a:r>
            <a:r>
              <a:rPr kumimoji="0" lang="en-US" sz="2000" b="0" i="0" u="none" strike="noStrike" kern="1200" cap="none" spc="-100" normalizeH="0" baseline="0" noProof="0" dirty="0" err="1">
                <a:ln>
                  <a:noFill/>
                </a:ln>
                <a:effectLst/>
                <a:uLnTx/>
                <a:uFillTx/>
                <a:latin typeface="Trebuchet MS"/>
                <a:ea typeface="ＭＳ Ｐゴシック" panose="020B0600070205080204" pitchFamily="34" charset="-128"/>
                <a:cs typeface="Trebuchet MS"/>
              </a:rPr>
              <a:t>etween</a:t>
            </a: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 TV Spend And </a:t>
            </a:r>
            <a:r>
              <a:rPr lang="en-US" sz="2000" spc="-100" dirty="0">
                <a:latin typeface="Trebuchet MS"/>
                <a:cs typeface="Trebuchet MS"/>
              </a:rPr>
              <a:t>W</a:t>
            </a:r>
            <a:r>
              <a:rPr kumimoji="0" lang="en-US" sz="2000" b="0" i="0" u="none" strike="noStrike" kern="1200" cap="none" spc="-100" normalizeH="0" baseline="0" noProof="0" dirty="0" err="1">
                <a:ln>
                  <a:noFill/>
                </a:ln>
                <a:effectLst/>
                <a:uLnTx/>
                <a:uFillTx/>
                <a:latin typeface="Trebuchet MS"/>
                <a:ea typeface="ＭＳ Ｐゴシック" panose="020B0600070205080204" pitchFamily="34" charset="-128"/>
                <a:cs typeface="Trebuchet MS"/>
              </a:rPr>
              <a:t>ebsite</a:t>
            </a:r>
            <a:r>
              <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rPr>
              <a:t> </a:t>
            </a:r>
            <a:r>
              <a:rPr lang="en-US" sz="2000" spc="-100" dirty="0">
                <a:latin typeface="Trebuchet MS"/>
                <a:cs typeface="Trebuchet MS"/>
              </a:rPr>
              <a:t>T</a:t>
            </a:r>
            <a:r>
              <a:rPr kumimoji="0" lang="en-US" sz="2000" b="0" i="0" u="none" strike="noStrike" kern="1200" cap="none" spc="-100" normalizeH="0" baseline="0" noProof="0" dirty="0" err="1">
                <a:ln>
                  <a:noFill/>
                </a:ln>
                <a:effectLst/>
                <a:uLnTx/>
                <a:uFillTx/>
                <a:latin typeface="Trebuchet MS"/>
                <a:ea typeface="ＭＳ Ｐゴシック" panose="020B0600070205080204" pitchFamily="34" charset="-128"/>
                <a:cs typeface="Trebuchet MS"/>
              </a:rPr>
              <a:t>raffic</a:t>
            </a:r>
            <a:endParaRPr kumimoji="0" lang="en-US" sz="2000" b="0" i="0" u="none" strike="noStrike" kern="1200" cap="none" spc="-100" normalizeH="0" baseline="0" noProof="0" dirty="0">
              <a:ln>
                <a:noFill/>
              </a:ln>
              <a:effectLst/>
              <a:uLnTx/>
              <a:uFillTx/>
              <a:latin typeface="Trebuchet MS"/>
              <a:ea typeface="ＭＳ Ｐゴシック" panose="020B0600070205080204" pitchFamily="34" charset="-128"/>
              <a:cs typeface="Trebuchet MS"/>
            </a:endParaRPr>
          </a:p>
        </p:txBody>
      </p:sp>
      <p:sp>
        <p:nvSpPr>
          <p:cNvPr id="112" name="Rectangle 30"/>
          <p:cNvSpPr>
            <a:spLocks noChangeArrowheads="1"/>
          </p:cNvSpPr>
          <p:nvPr/>
        </p:nvSpPr>
        <p:spPr bwMode="auto">
          <a:xfrm>
            <a:off x="5956109" y="3334081"/>
            <a:ext cx="2286000" cy="690562"/>
          </a:xfrm>
          <a:prstGeom prst="rect">
            <a:avLst/>
          </a:prstGeom>
          <a:solidFill>
            <a:schemeClr val="bg1"/>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“When On” TV Months</a:t>
            </a:r>
            <a:endParaRPr kumimoji="0" lang="en-US" altLang="en-US" sz="1600" b="1" i="1"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5" name="Rectangle 30"/>
          <p:cNvSpPr>
            <a:spLocks noChangeArrowheads="1"/>
          </p:cNvSpPr>
          <p:nvPr/>
        </p:nvSpPr>
        <p:spPr bwMode="auto">
          <a:xfrm>
            <a:off x="909153" y="3308195"/>
            <a:ext cx="2286000" cy="690562"/>
          </a:xfrm>
          <a:prstGeom prst="rect">
            <a:avLst/>
          </a:prstGeom>
          <a:solidFill>
            <a:schemeClr val="bg1"/>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“When Off” TV Months</a:t>
            </a:r>
            <a:endParaRPr kumimoji="0" lang="en-US" altLang="en-US" sz="1600" b="1" i="1"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2" name="TextBox 11"/>
          <p:cNvSpPr txBox="1"/>
          <p:nvPr/>
        </p:nvSpPr>
        <p:spPr>
          <a:xfrm>
            <a:off x="0" y="6386317"/>
            <a:ext cx="88392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Sources: Nielsen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AdIntel</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(web-based app game product category), TV spend (cable TV, broadcast TV, Spanish language cable TV, Spanish language broadcast TV, syndication TV, spot TV); October 2014 – December 2015.  comScore mobile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metrix</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media trend (application access only), unique visitors (P2+), October 2014 – December 2015.  Analysis is based on comparison of average monthly unique visitors for “When TV Off” vs. “When TV On” months of activity.   </a:t>
            </a:r>
          </a:p>
        </p:txBody>
      </p:sp>
      <p:sp>
        <p:nvSpPr>
          <p:cNvPr id="13" name="AutoShape 15"/>
          <p:cNvSpPr>
            <a:spLocks noChangeArrowheads="1"/>
          </p:cNvSpPr>
          <p:nvPr/>
        </p:nvSpPr>
        <p:spPr bwMode="auto">
          <a:xfrm>
            <a:off x="5317030" y="4153514"/>
            <a:ext cx="3474720" cy="1867955"/>
          </a:xfrm>
          <a:prstGeom prst="upArrow">
            <a:avLst>
              <a:gd name="adj1" fmla="val 50000"/>
              <a:gd name="adj2" fmla="val 25000"/>
            </a:avLst>
          </a:prstGeom>
          <a:solidFill>
            <a:srgbClr val="00B050"/>
          </a:solidFill>
          <a:ln w="9525">
            <a:solidFill>
              <a:sysClr val="windowText" lastClr="000000"/>
            </a:solidFill>
            <a:miter lim="800000"/>
            <a:headEnd/>
            <a:tailEnd/>
          </a:ln>
          <a:effectLs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14" name="AutoShape 14"/>
          <p:cNvSpPr>
            <a:spLocks noChangeArrowheads="1"/>
          </p:cNvSpPr>
          <p:nvPr/>
        </p:nvSpPr>
        <p:spPr bwMode="auto">
          <a:xfrm>
            <a:off x="223299" y="4131709"/>
            <a:ext cx="3505200" cy="1889760"/>
          </a:xfrm>
          <a:prstGeom prst="downArrow">
            <a:avLst>
              <a:gd name="adj1" fmla="val 50000"/>
              <a:gd name="adj2" fmla="val 25000"/>
            </a:avLst>
          </a:prstGeom>
          <a:solidFill>
            <a:srgbClr val="FF0000"/>
          </a:solidFill>
          <a:ln w="9525">
            <a:solidFill>
              <a:sysClr val="windowText" lastClr="000000"/>
            </a:solidFill>
            <a:miter lim="800000"/>
            <a:headEnd/>
            <a:tailEnd/>
          </a:ln>
          <a:effectLst/>
          <a:extLst/>
        </p:spPr>
        <p:txBody>
          <a:bodyPr vert="eaVert"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15" name="Rectangle 30"/>
          <p:cNvSpPr>
            <a:spLocks noChangeArrowheads="1"/>
          </p:cNvSpPr>
          <p:nvPr/>
        </p:nvSpPr>
        <p:spPr bwMode="auto">
          <a:xfrm>
            <a:off x="5492290" y="4391215"/>
            <a:ext cx="3124200" cy="1143001"/>
          </a:xfrm>
          <a:prstGeom prst="rect">
            <a:avLst/>
          </a:prstGeom>
          <a:no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When </a:t>
            </a:r>
            <a:r>
              <a:rPr lang="en-US" altLang="en-US" sz="1400" b="1" i="1" u="sng" dirty="0">
                <a:solidFill>
                  <a:schemeClr val="bg1"/>
                </a:solidFill>
                <a:latin typeface="Trebuchet MS" pitchFamily="34" charset="0"/>
                <a:cs typeface="Arial" pitchFamily="34" charset="0"/>
              </a:rPr>
              <a:t>Spend UP</a:t>
            </a:r>
          </a:p>
          <a:p>
            <a:pPr algn="ctr" fontAlgn="base">
              <a:spcBef>
                <a:spcPct val="0"/>
              </a:spcBef>
              <a:spcAft>
                <a:spcPct val="0"/>
              </a:spcAft>
              <a:buFont typeface="Arial" pitchFamily="34" charset="0"/>
              <a:buNone/>
            </a:pPr>
            <a:r>
              <a:rPr lang="en-US" altLang="en-US" sz="1600" b="1" i="1" dirty="0">
                <a:solidFill>
                  <a:schemeClr val="bg1"/>
                </a:solidFill>
                <a:latin typeface="Trebuchet MS" pitchFamily="34" charset="0"/>
                <a:cs typeface="Arial" pitchFamily="34" charset="0"/>
              </a:rPr>
              <a:t>+25% more</a:t>
            </a:r>
            <a:r>
              <a:rPr lang="en-US" altLang="en-US" sz="1600" dirty="0">
                <a:solidFill>
                  <a:schemeClr val="bg1"/>
                </a:solidFill>
                <a:latin typeface="Trebuchet MS" pitchFamily="34" charset="0"/>
                <a:cs typeface="Arial" pitchFamily="34" charset="0"/>
              </a:rPr>
              <a:t>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unique </a:t>
            </a:r>
            <a:r>
              <a:rPr lang="en-US" altLang="en-US" sz="1400" dirty="0" err="1">
                <a:solidFill>
                  <a:schemeClr val="bg1"/>
                </a:solidFill>
                <a:latin typeface="Trebuchet MS" pitchFamily="34" charset="0"/>
                <a:cs typeface="Arial" pitchFamily="34" charset="0"/>
              </a:rPr>
              <a:t>vistors</a:t>
            </a:r>
            <a:r>
              <a:rPr lang="en-US" altLang="en-US" sz="1400" dirty="0">
                <a:solidFill>
                  <a:schemeClr val="bg1"/>
                </a:solidFill>
                <a:latin typeface="Trebuchet MS" pitchFamily="34" charset="0"/>
                <a:cs typeface="Arial" pitchFamily="34" charset="0"/>
              </a:rPr>
              <a:t>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(on average)</a:t>
            </a:r>
          </a:p>
        </p:txBody>
      </p:sp>
      <p:sp>
        <p:nvSpPr>
          <p:cNvPr id="16" name="Rectangle 30"/>
          <p:cNvSpPr>
            <a:spLocks noChangeArrowheads="1"/>
          </p:cNvSpPr>
          <p:nvPr/>
        </p:nvSpPr>
        <p:spPr bwMode="auto">
          <a:xfrm>
            <a:off x="565203" y="4078615"/>
            <a:ext cx="2819400" cy="1141307"/>
          </a:xfrm>
          <a:prstGeom prst="rect">
            <a:avLst/>
          </a:prstGeom>
          <a:no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 typeface="Arial" pitchFamily="34" charset="0"/>
              <a:buNone/>
            </a:pPr>
            <a:endParaRPr lang="en-US" altLang="en-US" sz="1200" dirty="0">
              <a:solidFill>
                <a:schemeClr val="bg1"/>
              </a:solidFill>
              <a:latin typeface="Trebuchet MS" pitchFamily="34" charset="0"/>
              <a:cs typeface="Arial" pitchFamily="34" charset="0"/>
            </a:endParaRP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When </a:t>
            </a:r>
            <a:r>
              <a:rPr lang="en-US" altLang="en-US" sz="1400" b="1" i="1" u="sng" dirty="0">
                <a:solidFill>
                  <a:schemeClr val="bg1"/>
                </a:solidFill>
                <a:latin typeface="Trebuchet MS" pitchFamily="34" charset="0"/>
                <a:cs typeface="Arial" pitchFamily="34" charset="0"/>
              </a:rPr>
              <a:t>Spend DOWN</a:t>
            </a:r>
          </a:p>
          <a:p>
            <a:pPr algn="ctr" fontAlgn="base">
              <a:spcBef>
                <a:spcPct val="0"/>
              </a:spcBef>
              <a:spcAft>
                <a:spcPct val="0"/>
              </a:spcAft>
              <a:buFont typeface="Arial" pitchFamily="34" charset="0"/>
              <a:buNone/>
            </a:pPr>
            <a:r>
              <a:rPr lang="en-US" altLang="en-US" sz="1600" b="1" i="1" dirty="0">
                <a:solidFill>
                  <a:schemeClr val="bg1"/>
                </a:solidFill>
                <a:latin typeface="Trebuchet MS" pitchFamily="34" charset="0"/>
                <a:cs typeface="Arial" pitchFamily="34" charset="0"/>
              </a:rPr>
              <a:t>-20% less</a:t>
            </a:r>
            <a:r>
              <a:rPr lang="en-US" altLang="en-US" sz="1600" dirty="0">
                <a:solidFill>
                  <a:schemeClr val="bg1"/>
                </a:solidFill>
                <a:latin typeface="Trebuchet MS" pitchFamily="34" charset="0"/>
                <a:cs typeface="Arial" pitchFamily="34" charset="0"/>
              </a:rPr>
              <a:t>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unique visitors </a:t>
            </a:r>
          </a:p>
          <a:p>
            <a:pPr algn="ctr" fontAlgn="base">
              <a:spcBef>
                <a:spcPct val="0"/>
              </a:spcBef>
              <a:spcAft>
                <a:spcPct val="0"/>
              </a:spcAft>
              <a:buFont typeface="Arial" pitchFamily="34" charset="0"/>
              <a:buNone/>
            </a:pPr>
            <a:r>
              <a:rPr lang="en-US" altLang="en-US" sz="1400" dirty="0">
                <a:solidFill>
                  <a:schemeClr val="bg1"/>
                </a:solidFill>
                <a:latin typeface="Trebuchet MS" pitchFamily="34" charset="0"/>
                <a:cs typeface="Arial" pitchFamily="34" charset="0"/>
              </a:rPr>
              <a:t>(on average)</a:t>
            </a:r>
          </a:p>
        </p:txBody>
      </p:sp>
      <p:sp>
        <p:nvSpPr>
          <p:cNvPr id="19" name="Rectangle 6"/>
          <p:cNvSpPr>
            <a:spLocks noChangeArrowheads="1"/>
          </p:cNvSpPr>
          <p:nvPr/>
        </p:nvSpPr>
        <p:spPr bwMode="auto">
          <a:xfrm>
            <a:off x="909153" y="1451515"/>
            <a:ext cx="7332956" cy="388347"/>
          </a:xfrm>
          <a:prstGeom prst="rect">
            <a:avLst/>
          </a:prstGeom>
          <a:solidFill>
            <a:sysClr val="window" lastClr="FFFFFF"/>
          </a:solidFill>
          <a:ln w="9525">
            <a:solidFill>
              <a:sysClr val="windowText" lastClr="000000"/>
            </a:solidFill>
            <a:miter lim="800000"/>
            <a:headEnd/>
            <a:tailEnd/>
          </a:ln>
          <a:extLst/>
        </p:spPr>
        <p:txBody>
          <a:bodyPr anchor="ct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algn="ctr" defTabSz="914400" eaLnBrk="0" fontAlgn="base" hangingPunct="0">
              <a:spcBef>
                <a:spcPct val="0"/>
              </a:spcBef>
              <a:spcAft>
                <a:spcPct val="0"/>
              </a:spcAft>
            </a:pPr>
            <a:r>
              <a:rPr lang="en-US" altLang="en-US" sz="1400" kern="0" dirty="0">
                <a:solidFill>
                  <a:srgbClr val="000000"/>
                </a:solidFill>
                <a:cs typeface="Arial" pitchFamily="34" charset="0"/>
              </a:rPr>
              <a:t>46 Website Brand Advertisers: Unique Visitors vs. TV Spend “off” and “on” months </a:t>
            </a:r>
          </a:p>
        </p:txBody>
      </p:sp>
      <p:sp>
        <p:nvSpPr>
          <p:cNvPr id="5" name="Rectangle 4"/>
          <p:cNvSpPr/>
          <p:nvPr/>
        </p:nvSpPr>
        <p:spPr>
          <a:xfrm>
            <a:off x="909153" y="1839862"/>
            <a:ext cx="7332956" cy="135377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6" descr="http://scontent.cdninstagram.com/hphotos-xpa1/t51.2885-15/e15/10632292_640313482740091_1667627001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9012" y="1924501"/>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1" name="Picture 12" descr="https://i.ytimg.com/vi/jH-GzlDkfSE/hq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9" r="4217" b="7984"/>
          <a:stretch/>
        </p:blipFill>
        <p:spPr bwMode="auto">
          <a:xfrm>
            <a:off x="2073899" y="1934040"/>
            <a:ext cx="322780"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2"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278" y="1933251"/>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3" name="Picture 17" descr="http://ww1.prweb.com/prfiles/2014/10/24/12276331/gI_59714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7277" y="2386313"/>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4" name="Picture 19" descr="http://www.hackscommunity.com/wp-content/uploads/2014/05/casino_screen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3630" y="2372631"/>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5" name="Picture 23" descr="http://puzzleanddragons.us/wp-content/themes/pazudora/images/logo-pd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3631" y="1955719"/>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6" name="Picture 27" descr="http://m.img.brothersoft.com/win7_img/icon/fb/fb637bc7-a4f4-4ab6-a2cd-9eada51b77b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1002" y="2380779"/>
            <a:ext cx="322780" cy="334309"/>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7" name="Picture 31" descr="http://2.bp.blogspot.com/-d4u6zBS209w/UzmLHMZqPfI/AAAAAAAAHGE/xLN3Y-VY9ec/s1600/821456_large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3849" y="2390886"/>
            <a:ext cx="323322"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8" name="Picture 33" descr="http://www.apkdad.com/wp-content/uploads/2012/12/Hay-Day-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5348" y="2337919"/>
            <a:ext cx="322780"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29" name="Picture 35" descr="http://3.bp.blogspot.com/-beTZ6cbEGkE/VYPNe5uJhHI/AAAAAAAACYk/02ccVPKGH5I/s1600/Screenshot_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3119" y="2355949"/>
            <a:ext cx="322780"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0" name="Picture 37" descr="http://clashofkings.alphagamestrategies.com/wp-content/uploads/2015/07/clash-of-kings-app.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92054" y="2383596"/>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1" name="Picture 41" descr="http://www.contestofchampionscheatss.com/wp-content/uploads/2015/09/Marvel-Contest-of-Champions-H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5826" y="1941041"/>
            <a:ext cx="322780"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2" name="Picture 43" descr="http://si.wsj.net/public/resources/images/BN-EB443_Seriou_G_20140812043237.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61555" y="2358140"/>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3" name="Picture 45" descr="https://lh4.ggpht.com/RPFmKi2VcmMQnmbK6inVNd7hS-4-3BEKCI7GNMxDDLgxnmWhFWKDdmTkhxUiZK37Vbyw=w30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4043" y="2375629"/>
            <a:ext cx="322781" cy="333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4" name="Picture 49" descr="https://i.ytimg.com/vi/SDwBNz7bDWU/hqdefault.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2157" b="13333"/>
          <a:stretch/>
        </p:blipFill>
        <p:spPr bwMode="auto">
          <a:xfrm>
            <a:off x="5958189" y="1946841"/>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5" name="Picture 67" descr="http://www.touchtapplay.com/wp-content/uploads/2015/09/dragonsoul-cheats-tips.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89845" y="1955717"/>
            <a:ext cx="322780" cy="333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6" name="Picture 168" descr="http://www.gamezebo.com/wp-content/uploads/2015/08/walkingdea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93368" y="1965679"/>
            <a:ext cx="322781" cy="30844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7" name="Picture 117" descr="https://lh3.googleusercontent.com/VnJY-ZjSBbdJfDVdl2HoLZIIKSp9PGvXaDq7qoSlZZf4Y_Pn141b0TPsPlg_xdTbkSg=w30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16780" y="2358648"/>
            <a:ext cx="326988"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8" name="Picture 119" descr="https://lh5.ggpht.com/7l23-jZ3VGONR2KjGbfI9ukp1bG9VbLuDb8pHZAGecWCiLq_nvuj3sX9ymTUxqtqW14=w30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94704" y="2358140"/>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39" name="Picture 121" descr="https://5milesapp.com/images/5miles_facebook_xx.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59861" y="2785668"/>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0" name="Picture 125" descr="http://pisces.bbystatic.com/image2/BestBuy_US/en_US/images/abn/2014/mob/pm/cat/bestbuy-mobile-icon.jpg;canvasHeight=138;canvasWidth=13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1835" y="2793632"/>
            <a:ext cx="322779"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1" name="Picture 154" descr="https://lh4.ggpht.com/xRd0HmXDg5gX7k-fvspbHZxsnDQvEgTHvO848UzZbFDzrPJaTqV9H4UkEGbDmnsf-g=w30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373238" y="1942521"/>
            <a:ext cx="322781" cy="319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2" name="Picture 156" descr="https://appcenter.evernote.com/images/made/assets/img/apps/wsj/wsj-logo_140_141_c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40618" y="1941491"/>
            <a:ext cx="322780" cy="319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3" name="Picture 42" descr="http://www.adweek.com/lostremote/files/2013/05/viggle.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828146" y="2789028"/>
            <a:ext cx="322780" cy="319083"/>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4" name="Picture 160" descr="http://1.bp.blogspot.com/-KYeVGeVceDk/U5S7BtLtU9I/AAAAAAAAYVg/iQ6p5xV0seQ/s400/nick-app-uk-icon-nickelodeon-application-logo_2.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674165" y="1949128"/>
            <a:ext cx="322780" cy="319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5" name="Picture 162" descr="http://www.rick.com/wp-content/uploads/2014/10/fx-now-app-icon.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0160" y="1949881"/>
            <a:ext cx="322779" cy="308443"/>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6" name="Picture 6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070582" y="2805451"/>
            <a:ext cx="322781" cy="333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7" name="Picture 102" descr="http://a4.mzstatic.com/us/r1000/036/Purple/60/4e/61/mzi.ejzyurce.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541506" y="2340988"/>
            <a:ext cx="322780" cy="333079"/>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8" name="Picture 106" descr="https://lh6.ggpht.com/kgYj9Wq2x7MVYa-LIh6wJPMgnIhTDuf8kEHPdcRhgbUPiceFl7nIQ3JC-nSyHZAzPrs=w300"/>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1789" y="2372631"/>
            <a:ext cx="322780"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49" name="Picture 111" descr="http://www.realtor.org/sites/default/files/images/icons/app-buttons/realtorcom-real-estate.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111783" y="2353920"/>
            <a:ext cx="322780" cy="329023"/>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0" name="Picture 176" descr="http://the-gadgeteer.com/wp-content/uploads/2015/03/TIDAL-logo-600x244.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519629" y="2801477"/>
            <a:ext cx="322507" cy="319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1" name="Picture 178" descr="https://support.apple.com/library/content/dam/edam/applecare/images/en_US/applemusic/apple-music-app-icon.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934241" y="2801544"/>
            <a:ext cx="322780" cy="319083"/>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2" name="Picture 138" descr="https://lh3.ggpht.com/lSLM0xhCA1RZOwaQcjhlwmsvaIQYaP3c5qbDKCgLALhydrgExnaSKZdGa8S3YtRuVA=w300"/>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965383" y="2819451"/>
            <a:ext cx="322781" cy="319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3" name="Picture 140" descr="http://asiatechhub.com/wp-content/uploads/2014/04/Line-app-logo.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240345" y="2790553"/>
            <a:ext cx="322779" cy="308443"/>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4" name="Picture 142" descr="http://huppiemama.com/wp-content/uploads/2012/11/free-prints.jp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1308" t="25181" r="83256" b="45065"/>
          <a:stretch/>
        </p:blipFill>
        <p:spPr bwMode="auto">
          <a:xfrm>
            <a:off x="3371002" y="2823532"/>
            <a:ext cx="322780" cy="31908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5" name="Picture 144" descr="https://lh5.ggpht.com/zE3qQOdcGkPyS4ZjozYckKDR3qx9Hiq7Y4L9ISG-eRQbkXHtoHxz3aOWEPyxc0r3so4=w300"/>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819775" y="2836081"/>
            <a:ext cx="322780" cy="308442"/>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6" name="Picture 80" descr="http://d2vw9j7fafwayy.cloudfront.net/content/art/icons/nfl_app_icon_300.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415946" y="2819451"/>
            <a:ext cx="322781" cy="333080"/>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7" name="Picture 88" descr="http://www2.pcmag.com/media/images/396260-mlb-at-bat-13-for-windows-phone.jpg?thumb=y"/>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03514" y="1942972"/>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8" name="Picture 94" descr="https://lh6.ggpht.com/jp0pkK0sNB_G1dDb8fC0uqg36ziJCdbD2hW2slGBuy0BHyeOzo-df4J1a2L5iMNfzA=w300"/>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521714" y="2375630"/>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59" name="Picture 96" descr="https://lh4.ggpht.com/MzcZpm3litAaHqfI4hZnz8Bv8PfTykIc9A_In0BjbQk2XPZFdLPuuzfpVw3ta9oGKEY=w300"/>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823647" y="1937209"/>
            <a:ext cx="322780"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60" name="Picture 98" descr="https://lh5.ggpht.com/Y9cG2XlxsaTUP1wGMHiOGjpDSGmcczHS3EABEN8s_ORvUk4n57Z_XQwuC0GAYX-O91A=w300"/>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5526154" y="1941040"/>
            <a:ext cx="322781" cy="333081"/>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61" name="Picture 127" descr="https://www.olset.com/ux/static/images/logos/expedia_blue.1b3bcaf7449c.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5101785" y="2790553"/>
            <a:ext cx="322781" cy="333077"/>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62" name="Picture 129" descr="http://www.logospike.com/wp-content/uploads/2015/05/Uber_Logo_04.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674165" y="2816533"/>
            <a:ext cx="322780" cy="333077"/>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63" name="Picture 131" descr="http://urbanpixel.me/wp-content/uploads/2014/07/mzl.nypegbvo.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254831" y="2829539"/>
            <a:ext cx="321893" cy="319083"/>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64" name="Picture 134"/>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555945" y="2799740"/>
            <a:ext cx="310304" cy="342874"/>
          </a:xfrm>
          <a:prstGeom prst="roundRect">
            <a:avLst>
              <a:gd name="adj" fmla="val 16667"/>
            </a:avLst>
          </a:prstGeom>
          <a:ln/>
          <a:extLst/>
        </p:spPr>
        <p:style>
          <a:lnRef idx="2">
            <a:schemeClr val="dk1"/>
          </a:lnRef>
          <a:fillRef idx="1">
            <a:schemeClr val="lt1"/>
          </a:fillRef>
          <a:effectRef idx="0">
            <a:schemeClr val="dk1"/>
          </a:effectRef>
          <a:fontRef idx="minor">
            <a:schemeClr val="dk1"/>
          </a:fontRef>
        </p:style>
      </p:pic>
      <p:pic>
        <p:nvPicPr>
          <p:cNvPr id="65" name="Picture 64"/>
          <p:cNvPicPr>
            <a:picLocks noChangeAspect="1"/>
          </p:cNvPicPr>
          <p:nvPr/>
        </p:nvPicPr>
        <p:blipFill>
          <a:blip r:embed="rId47"/>
          <a:stretch>
            <a:fillRect/>
          </a:stretch>
        </p:blipFill>
        <p:spPr>
          <a:xfrm>
            <a:off x="1195348" y="1924281"/>
            <a:ext cx="348368" cy="325844"/>
          </a:xfrm>
          <a:prstGeom prst="roundRect">
            <a:avLst>
              <a:gd name="adj" fmla="val 16667"/>
            </a:avLst>
          </a:prstGeom>
          <a:ln w="28575">
            <a:solidFill>
              <a:schemeClr val="tx1"/>
            </a:solidFill>
          </a:ln>
        </p:spPr>
      </p:pic>
      <p:sp>
        <p:nvSpPr>
          <p:cNvPr id="67" name="Slide Number Placeholder 1">
            <a:extLst>
              <a:ext uri="{FF2B5EF4-FFF2-40B4-BE49-F238E27FC236}">
                <a16:creationId xmlns:a16="http://schemas.microsoft.com/office/drawing/2014/main" id="{070BA779-D705-4752-8FE1-B0EC176EB1FE}"/>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43</a:t>
            </a:fld>
            <a:endParaRPr lang="en-US" sz="1400" dirty="0">
              <a:solidFill>
                <a:prstClr val="black"/>
              </a:solidFill>
            </a:endParaRPr>
          </a:p>
        </p:txBody>
      </p:sp>
      <p:sp>
        <p:nvSpPr>
          <p:cNvPr id="68" name="Rectangle 67">
            <a:extLst>
              <a:ext uri="{FF2B5EF4-FFF2-40B4-BE49-F238E27FC236}">
                <a16:creationId xmlns:a16="http://schemas.microsoft.com/office/drawing/2014/main" id="{4874C6AA-C8C6-4052-BBC7-04BE853D0706}"/>
              </a:ext>
            </a:extLst>
          </p:cNvPr>
          <p:cNvSpPr>
            <a:spLocks noChangeArrowheads="1"/>
          </p:cNvSpPr>
          <p:nvPr/>
        </p:nvSpPr>
        <p:spPr bwMode="auto">
          <a:xfrm>
            <a:off x="352431" y="359688"/>
            <a:ext cx="3343588" cy="914400"/>
          </a:xfrm>
          <a:prstGeom prst="rect">
            <a:avLst/>
          </a:prstGeom>
          <a:solidFill>
            <a:schemeClr val="tx1"/>
          </a:solidFill>
          <a:ln>
            <a:noFill/>
          </a:ln>
          <a:extLst/>
        </p:spPr>
        <p:txBody>
          <a:bodyPr anchor="ctr"/>
          <a:lstStyle/>
          <a:p>
            <a:pPr lvl="0" defTabSz="914400">
              <a:defRPr/>
            </a:pPr>
            <a:r>
              <a:rPr kumimoji="0" lang="en-US" b="1" i="0" u="none" strike="noStrike" kern="0" cap="none" spc="0" normalizeH="0" baseline="0" noProof="0" dirty="0">
                <a:ln>
                  <a:noFill/>
                </a:ln>
                <a:solidFill>
                  <a:prstClr val="white"/>
                </a:solidFill>
                <a:effectLst/>
                <a:uLnTx/>
                <a:uFillTx/>
                <a:latin typeface="Trebuchet MS" panose="020B0603020202020204" pitchFamily="34" charset="0"/>
                <a:ea typeface="ＭＳ Ｐゴシック" panose="020B0600070205080204" pitchFamily="34" charset="-128"/>
                <a:cs typeface="Arial" charset="0"/>
              </a:rPr>
              <a:t>Year </a:t>
            </a:r>
            <a:r>
              <a:rPr lang="en-US" b="1" kern="0" dirty="0">
                <a:solidFill>
                  <a:prstClr val="white"/>
                </a:solidFill>
                <a:latin typeface="Trebuchet MS" panose="020B0603020202020204" pitchFamily="34" charset="0"/>
                <a:ea typeface="ＭＳ Ｐゴシック" panose="020B0600070205080204" pitchFamily="34" charset="-128"/>
                <a:cs typeface="Arial" charset="0"/>
              </a:rPr>
              <a:t>3</a:t>
            </a:r>
            <a:r>
              <a:rPr kumimoji="0" lang="en-US" b="1" i="0"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rPr>
              <a:t>:</a:t>
            </a:r>
            <a:r>
              <a:rPr lang="en-US"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lvl="0" defTabSz="914400">
              <a:defRPr/>
            </a:pPr>
            <a:r>
              <a:rPr lang="en-US" sz="1600" i="1"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What’s </a:t>
            </a:r>
            <a:r>
              <a:rPr lang="en-US" sz="1600" i="1" kern="0" dirty="0" err="1">
                <a:solidFill>
                  <a:schemeClr val="bg1"/>
                </a:solidFill>
                <a:latin typeface="Trebuchet MS" panose="020B0603020202020204" pitchFamily="34" charset="0"/>
                <a:ea typeface="Calibri" panose="020F0502020204030204" pitchFamily="34" charset="0"/>
                <a:cs typeface="Times New Roman" panose="02020603050405020304" pitchFamily="18" charset="0"/>
              </a:rPr>
              <a:t>App’ning</a:t>
            </a:r>
            <a:r>
              <a:rPr lang="en-US" sz="1600" i="1"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The TV-Traffic Correlation for Mobile Apps</a:t>
            </a:r>
            <a:endParaRPr kumimoji="0" lang="en-US" sz="1600" b="1" i="1"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204750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961062" y="268812"/>
            <a:ext cx="4991005" cy="592138"/>
          </a:xfrm>
          <a:prstGeom prst="rect">
            <a:avLst/>
          </a:prstGeom>
        </p:spPr>
        <p:txBody>
          <a:bodyPr/>
          <a:lstStyle/>
          <a:p>
            <a:pPr lvl="0" defTabSz="914400">
              <a:lnSpc>
                <a:spcPct val="100000"/>
              </a:lnSpc>
              <a:spcBef>
                <a:spcPts val="0"/>
              </a:spcBef>
              <a:defRPr/>
            </a:pPr>
            <a:r>
              <a:rPr lang="en-US" altLang="en-US" sz="2000" kern="0" spc="0" dirty="0">
                <a:latin typeface="Trebuchet MS" panose="020B0603020202020204" pitchFamily="34" charset="0"/>
              </a:rPr>
              <a:t>75% Of Automotive Manufacturers Exhibited a Direct Correlation Between TV Spend &amp; Website Traffic</a:t>
            </a:r>
          </a:p>
        </p:txBody>
      </p:sp>
      <p:sp>
        <p:nvSpPr>
          <p:cNvPr id="64" name="Rectangle 63"/>
          <p:cNvSpPr/>
          <p:nvPr/>
        </p:nvSpPr>
        <p:spPr>
          <a:xfrm>
            <a:off x="815486" y="2483745"/>
            <a:ext cx="7678347" cy="1235336"/>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55531" y="2660096"/>
            <a:ext cx="464846" cy="46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descr="Image result for toyot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15872" y="3158351"/>
            <a:ext cx="542996" cy="3690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Image result for ford"/>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77449" y="3194200"/>
            <a:ext cx="652094" cy="3666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Image result for volkswagen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12705" y="3169080"/>
            <a:ext cx="663782" cy="3733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mage result for honda logo"/>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0091" b="15564"/>
          <a:stretch/>
        </p:blipFill>
        <p:spPr bwMode="auto">
          <a:xfrm>
            <a:off x="2269156" y="3116378"/>
            <a:ext cx="685974" cy="44138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Image result for lexus logo"/>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549927" y="2727354"/>
            <a:ext cx="547986" cy="36532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Image result for hyundai logo"/>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38825" y="3120815"/>
            <a:ext cx="731439" cy="41143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4" descr="Image result for jeep logo"/>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33467" y="3143585"/>
            <a:ext cx="885043" cy="49783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8" descr="Image result for mercedes logo"/>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131149" y="3069707"/>
            <a:ext cx="911092" cy="46935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0" descr="Image result for GMC logo"/>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005672" y="2776655"/>
            <a:ext cx="764300" cy="2028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2" descr="Image result for mazda logo"/>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303857" y="3096848"/>
            <a:ext cx="522481" cy="4354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4" descr="Image result for lincoln logo"/>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752049" y="2734571"/>
            <a:ext cx="595796" cy="33513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0" descr="Image result for dodge logo"/>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001045" y="2661098"/>
            <a:ext cx="485409" cy="4868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http://www.1milioncars.com/image/1946549689-ramlogo2.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406290" y="2582301"/>
            <a:ext cx="377919" cy="42759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4" descr="Image result for cadillac logo"/>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751700" y="2728429"/>
            <a:ext cx="581081" cy="363175"/>
          </a:xfrm>
          <a:prstGeom prst="rect">
            <a:avLst/>
          </a:prstGeom>
          <a:noFill/>
          <a:extLst>
            <a:ext uri="{909E8E84-426E-40DD-AFC4-6F175D3DCCD1}">
              <a14:hiddenFill xmlns:a14="http://schemas.microsoft.com/office/drawing/2010/main">
                <a:solidFill>
                  <a:srgbClr val="FFFFFF"/>
                </a:solidFill>
              </a14:hiddenFill>
            </a:ext>
          </a:extLst>
        </p:spPr>
      </p:pic>
      <p:sp>
        <p:nvSpPr>
          <p:cNvPr id="84" name="AutoShape 15"/>
          <p:cNvSpPr>
            <a:spLocks noChangeArrowheads="1"/>
          </p:cNvSpPr>
          <p:nvPr/>
        </p:nvSpPr>
        <p:spPr bwMode="auto">
          <a:xfrm>
            <a:off x="5689799" y="4055102"/>
            <a:ext cx="3502152" cy="1976121"/>
          </a:xfrm>
          <a:prstGeom prst="upArrow">
            <a:avLst>
              <a:gd name="adj1" fmla="val 50000"/>
              <a:gd name="adj2" fmla="val 25000"/>
            </a:avLst>
          </a:prstGeom>
          <a:solidFill>
            <a:srgbClr val="00B050"/>
          </a:solidFill>
          <a:ln w="9525">
            <a:solidFill>
              <a:sysClr val="windowText" lastClr="000000"/>
            </a:solidFill>
            <a:miter lim="800000"/>
            <a:headEnd/>
            <a:tailEnd/>
          </a:ln>
          <a:effectLs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85" name="AutoShape 14"/>
          <p:cNvSpPr>
            <a:spLocks noChangeArrowheads="1"/>
          </p:cNvSpPr>
          <p:nvPr/>
        </p:nvSpPr>
        <p:spPr bwMode="auto">
          <a:xfrm>
            <a:off x="-22485" y="4112586"/>
            <a:ext cx="3505200" cy="1889760"/>
          </a:xfrm>
          <a:prstGeom prst="downArrow">
            <a:avLst>
              <a:gd name="adj1" fmla="val 50000"/>
              <a:gd name="adj2" fmla="val 25000"/>
            </a:avLst>
          </a:prstGeom>
          <a:solidFill>
            <a:srgbClr val="FF0000"/>
          </a:solidFill>
          <a:ln w="9525">
            <a:solidFill>
              <a:sysClr val="windowText" lastClr="000000"/>
            </a:solidFill>
            <a:miter lim="800000"/>
            <a:headEnd/>
            <a:tailEnd/>
          </a:ln>
          <a:effectLst/>
          <a:extLst/>
        </p:spPr>
        <p:txBody>
          <a:bodyPr vert="eaVert"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82" name="Rectangle 30"/>
          <p:cNvSpPr>
            <a:spLocks noChangeArrowheads="1"/>
          </p:cNvSpPr>
          <p:nvPr/>
        </p:nvSpPr>
        <p:spPr bwMode="auto">
          <a:xfrm>
            <a:off x="815485" y="4316152"/>
            <a:ext cx="1813687"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-10% less TV Spend</a:t>
            </a:r>
          </a:p>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-12% less</a:t>
            </a:r>
            <a:r>
              <a:rPr lang="en-US" altLang="en-US" sz="1400" dirty="0">
                <a:solidFill>
                  <a:schemeClr val="bg1"/>
                </a:solidFill>
                <a:latin typeface="Trebuchet MS" pitchFamily="34" charset="0"/>
                <a:ea typeface="ＭＳ Ｐゴシック" pitchFamily="34" charset="-128"/>
                <a:cs typeface="Arial" charset="0"/>
              </a:rPr>
              <a:t> </a:t>
            </a:r>
            <a:r>
              <a:rPr lang="en-US" altLang="en-US" sz="1400" i="1" dirty="0">
                <a:solidFill>
                  <a:schemeClr val="bg1"/>
                </a:solidFill>
                <a:latin typeface="Trebuchet MS" pitchFamily="34" charset="0"/>
                <a:ea typeface="ＭＳ Ｐゴシック" pitchFamily="34" charset="-128"/>
                <a:cs typeface="Arial" charset="0"/>
              </a:rPr>
              <a:t>Unique Visitors </a:t>
            </a:r>
          </a:p>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(on average)</a:t>
            </a:r>
          </a:p>
        </p:txBody>
      </p:sp>
      <p:sp>
        <p:nvSpPr>
          <p:cNvPr id="83" name="Rectangle 30"/>
          <p:cNvSpPr>
            <a:spLocks noChangeArrowheads="1"/>
          </p:cNvSpPr>
          <p:nvPr/>
        </p:nvSpPr>
        <p:spPr bwMode="auto">
          <a:xfrm>
            <a:off x="5951415" y="4481182"/>
            <a:ext cx="3000652"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+16% more TV Spend</a:t>
            </a:r>
          </a:p>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+37% more</a:t>
            </a:r>
            <a:r>
              <a:rPr lang="en-US" altLang="en-US" sz="1400" dirty="0">
                <a:solidFill>
                  <a:schemeClr val="bg1"/>
                </a:solidFill>
                <a:latin typeface="Trebuchet MS" pitchFamily="34" charset="0"/>
                <a:ea typeface="ＭＳ Ｐゴシック" pitchFamily="34" charset="-128"/>
                <a:cs typeface="Arial" charset="0"/>
              </a:rPr>
              <a:t> </a:t>
            </a:r>
            <a:r>
              <a:rPr lang="en-US" altLang="en-US" sz="1400" i="1" dirty="0">
                <a:solidFill>
                  <a:schemeClr val="bg1"/>
                </a:solidFill>
                <a:latin typeface="Trebuchet MS" pitchFamily="34" charset="0"/>
                <a:ea typeface="ＭＳ Ｐゴシック" pitchFamily="34" charset="-128"/>
                <a:cs typeface="Arial" charset="0"/>
              </a:rPr>
              <a:t>Unique </a:t>
            </a:r>
          </a:p>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Visitors</a:t>
            </a:r>
          </a:p>
          <a:p>
            <a:pPr algn="ctr" fontAlgn="base">
              <a:spcBef>
                <a:spcPct val="0"/>
              </a:spcBef>
              <a:spcAft>
                <a:spcPct val="0"/>
              </a:spcAft>
              <a:buFont typeface="Arial" charset="0"/>
              <a:buNone/>
            </a:pPr>
            <a:r>
              <a:rPr lang="en-US" altLang="en-US" sz="1400" i="1" dirty="0">
                <a:solidFill>
                  <a:schemeClr val="bg1"/>
                </a:solidFill>
                <a:latin typeface="Trebuchet MS" pitchFamily="34" charset="0"/>
                <a:ea typeface="ＭＳ Ｐゴシック" pitchFamily="34" charset="-128"/>
                <a:cs typeface="Arial" charset="0"/>
              </a:rPr>
              <a:t>(on average) </a:t>
            </a:r>
          </a:p>
        </p:txBody>
      </p:sp>
      <p:sp>
        <p:nvSpPr>
          <p:cNvPr id="88" name="Rectangle 6"/>
          <p:cNvSpPr>
            <a:spLocks noChangeArrowheads="1"/>
          </p:cNvSpPr>
          <p:nvPr/>
        </p:nvSpPr>
        <p:spPr bwMode="auto">
          <a:xfrm>
            <a:off x="815485" y="2087914"/>
            <a:ext cx="7678347" cy="388347"/>
          </a:xfrm>
          <a:prstGeom prst="rect">
            <a:avLst/>
          </a:prstGeom>
          <a:solidFill>
            <a:sysClr val="window" lastClr="FFFFFF"/>
          </a:solidFill>
          <a:ln w="9525">
            <a:solidFill>
              <a:sysClr val="windowText" lastClr="000000"/>
            </a:solidFill>
            <a:miter lim="800000"/>
            <a:headEnd/>
            <a:tailEnd/>
          </a:ln>
          <a:extLst/>
        </p:spPr>
        <p:txBody>
          <a:bodyPr anchor="ct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algn="ctr" defTabSz="914400" eaLnBrk="0" fontAlgn="base" hangingPunct="0">
              <a:spcBef>
                <a:spcPct val="0"/>
              </a:spcBef>
              <a:spcAft>
                <a:spcPct val="0"/>
              </a:spcAft>
            </a:pPr>
            <a:r>
              <a:rPr lang="en-US" altLang="en-US" sz="1400" kern="0" dirty="0">
                <a:solidFill>
                  <a:srgbClr val="000000"/>
                </a:solidFill>
                <a:cs typeface="Arial" pitchFamily="34" charset="0"/>
              </a:rPr>
              <a:t>15 Automotive Advertisers: Unique Visitors vs. TV Spend</a:t>
            </a:r>
          </a:p>
        </p:txBody>
      </p:sp>
      <p:sp>
        <p:nvSpPr>
          <p:cNvPr id="27" name="Slide Number Placeholder 1">
            <a:extLst>
              <a:ext uri="{FF2B5EF4-FFF2-40B4-BE49-F238E27FC236}">
                <a16:creationId xmlns:a16="http://schemas.microsoft.com/office/drawing/2014/main" id="{AB8CDA0F-6CB7-4FCB-B04F-B5CED65E3C25}"/>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44</a:t>
            </a:fld>
            <a:endParaRPr lang="en-US" sz="1400" dirty="0">
              <a:solidFill>
                <a:prstClr val="black"/>
              </a:solidFill>
            </a:endParaRPr>
          </a:p>
        </p:txBody>
      </p:sp>
      <p:sp>
        <p:nvSpPr>
          <p:cNvPr id="28" name="Rectangle 27">
            <a:extLst>
              <a:ext uri="{FF2B5EF4-FFF2-40B4-BE49-F238E27FC236}">
                <a16:creationId xmlns:a16="http://schemas.microsoft.com/office/drawing/2014/main" id="{17F2D699-4051-4D26-B70A-069CBBA9738B}"/>
              </a:ext>
            </a:extLst>
          </p:cNvPr>
          <p:cNvSpPr>
            <a:spLocks noChangeArrowheads="1"/>
          </p:cNvSpPr>
          <p:nvPr/>
        </p:nvSpPr>
        <p:spPr bwMode="auto">
          <a:xfrm>
            <a:off x="347248" y="268234"/>
            <a:ext cx="3566160" cy="875693"/>
          </a:xfrm>
          <a:prstGeom prst="rect">
            <a:avLst/>
          </a:prstGeom>
          <a:solidFill>
            <a:schemeClr val="tx1"/>
          </a:solidFill>
          <a:ln>
            <a:noFill/>
          </a:ln>
          <a:extLst/>
        </p:spPr>
        <p:txBody>
          <a:bodyPr anchor="ctr"/>
          <a:lstStyle/>
          <a:p>
            <a:pPr lvl="0" defTabSz="914400">
              <a:defRPr/>
            </a:pPr>
            <a:endParaRPr lang="en-US" dirty="0">
              <a:solidFill>
                <a:schemeClr val="bg1"/>
              </a:solidFill>
            </a:endParaRPr>
          </a:p>
          <a:p>
            <a:pPr lvl="0" defTabSz="914400">
              <a:defRPr/>
            </a:pPr>
            <a:r>
              <a:rPr lang="en-US" b="1" dirty="0">
                <a:solidFill>
                  <a:schemeClr val="bg1"/>
                </a:solidFill>
              </a:rPr>
              <a:t>Year 4:</a:t>
            </a:r>
          </a:p>
          <a:p>
            <a:pPr lvl="0" defTabSz="914400">
              <a:defRPr/>
            </a:pPr>
            <a:r>
              <a:rPr lang="en-US" sz="1600" i="1" dirty="0">
                <a:solidFill>
                  <a:schemeClr val="bg1"/>
                </a:solidFill>
              </a:rPr>
              <a:t>Shifting Gears: How TV Drives Online Traffic for Automotive</a:t>
            </a:r>
          </a:p>
          <a:p>
            <a:pPr lvl="0" defTabSz="914400">
              <a:defRPr/>
            </a:pPr>
            <a:endParaRPr lang="en-US" sz="1000" dirty="0">
              <a:solidFill>
                <a:schemeClr val="bg1"/>
              </a:solidFill>
            </a:endParaRPr>
          </a:p>
        </p:txBody>
      </p:sp>
    </p:spTree>
    <p:extLst>
      <p:ext uri="{BB962C8B-B14F-4D97-AF65-F5344CB8AC3E}">
        <p14:creationId xmlns:p14="http://schemas.microsoft.com/office/powerpoint/2010/main" val="428833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5938" y="326519"/>
            <a:ext cx="5286231" cy="592364"/>
          </a:xfrm>
        </p:spPr>
        <p:txBody>
          <a:bodyPr/>
          <a:lstStyle/>
          <a:p>
            <a:pPr>
              <a:lnSpc>
                <a:spcPct val="100000"/>
              </a:lnSpc>
              <a:spcBef>
                <a:spcPts val="0"/>
              </a:spcBef>
              <a:defRPr/>
            </a:pPr>
            <a:r>
              <a:rPr lang="en-US" sz="2000" dirty="0">
                <a:solidFill>
                  <a:schemeClr val="tx1"/>
                </a:solidFill>
                <a:ea typeface="ＭＳ Ｐゴシック" panose="020B0600070205080204" pitchFamily="34" charset="-128"/>
              </a:rPr>
              <a:t>All 14 “Brand Building” Disruptor Brands Saw Their Website Traffic Skyrocket After They Launched A TV Campaign</a:t>
            </a:r>
          </a:p>
        </p:txBody>
      </p:sp>
      <p:sp>
        <p:nvSpPr>
          <p:cNvPr id="9" name="Text Placeholder 2"/>
          <p:cNvSpPr>
            <a:spLocks noGrp="1"/>
          </p:cNvSpPr>
          <p:nvPr>
            <p:ph type="body" sz="quarter" idx="4294967295"/>
          </p:nvPr>
        </p:nvSpPr>
        <p:spPr>
          <a:xfrm>
            <a:off x="178211" y="1829069"/>
            <a:ext cx="8805334" cy="368686"/>
          </a:xfrm>
          <a:prstGeom prst="rect">
            <a:avLst/>
          </a:prstGeom>
        </p:spPr>
        <p:txBody>
          <a:bodyPr/>
          <a:lstStyle/>
          <a:p>
            <a:pPr marL="0" indent="0" algn="ctr">
              <a:buNone/>
            </a:pPr>
            <a:r>
              <a:rPr lang="en-US" sz="1800" dirty="0"/>
              <a:t>Each company below saw an immediate </a:t>
            </a:r>
            <a:r>
              <a:rPr lang="en-US" sz="1800" u="sng" dirty="0"/>
              <a:t>double-digit lift </a:t>
            </a:r>
            <a:r>
              <a:rPr lang="en-US" sz="1800" dirty="0"/>
              <a:t>in their monthly average website visits once their TV campaign launched</a:t>
            </a:r>
          </a:p>
        </p:txBody>
      </p:sp>
      <p:sp>
        <p:nvSpPr>
          <p:cNvPr id="13" name="Text Placeholder 3"/>
          <p:cNvSpPr>
            <a:spLocks noGrp="1"/>
          </p:cNvSpPr>
          <p:nvPr>
            <p:ph type="body" sz="quarter" idx="14"/>
          </p:nvPr>
        </p:nvSpPr>
        <p:spPr>
          <a:xfrm>
            <a:off x="105823" y="6384491"/>
            <a:ext cx="7339696" cy="301425"/>
          </a:xfrm>
        </p:spPr>
        <p:txBody>
          <a:bodyPr/>
          <a:lstStyle/>
          <a:p>
            <a:r>
              <a:rPr lang="en-US" sz="800" dirty="0"/>
              <a:t>Source: comScore </a:t>
            </a:r>
            <a:r>
              <a:rPr lang="en-US" sz="800" dirty="0" err="1"/>
              <a:t>mediametrix</a:t>
            </a:r>
            <a:r>
              <a:rPr lang="en-US" sz="800" dirty="0"/>
              <a:t> multiplatform media trend; Total audience (P2+), March ‘14 – February ‘17.  Nielsen Ad Intel, TV spend (national cable TV, national broadcast TV, Spanish language broadcast TV, Spanish language cable TV, spot TV, syndication TV), March ‘14 – February ‘17.  N/A = not enough traffic for comScore to measure.</a:t>
            </a:r>
          </a:p>
        </p:txBody>
      </p:sp>
      <p:pic>
        <p:nvPicPr>
          <p:cNvPr id="105" name="Picture 1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5278" b="29444"/>
          <a:stretch/>
        </p:blipFill>
        <p:spPr bwMode="auto">
          <a:xfrm>
            <a:off x="3488713" y="2824147"/>
            <a:ext cx="1814977" cy="43593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6" descr="Image result for letgo 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5373" y="2405017"/>
            <a:ext cx="1553653" cy="113934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 name="Picture 52" descr="Image result for yelp logo"/>
          <p:cNvPicPr>
            <a:picLocks noChangeAspect="1" noChangeArrowheads="1"/>
          </p:cNvPicPr>
          <p:nvPr/>
        </p:nvPicPr>
        <p:blipFill rotWithShape="1">
          <a:blip r:embed="rId5">
            <a:extLst>
              <a:ext uri="{28A0092B-C50C-407E-A947-70E740481C1C}">
                <a14:useLocalDpi xmlns:a14="http://schemas.microsoft.com/office/drawing/2010/main" val="0"/>
              </a:ext>
            </a:extLst>
          </a:blip>
          <a:srcRect t="12936"/>
          <a:stretch/>
        </p:blipFill>
        <p:spPr bwMode="auto">
          <a:xfrm>
            <a:off x="6113710" y="5039708"/>
            <a:ext cx="1843655" cy="103084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6" descr="Image result for sofi 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078" y="3804135"/>
            <a:ext cx="1309604" cy="6622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 name="Picture 28" descr="Related imag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2546" y="4007548"/>
            <a:ext cx="1220552" cy="4027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 name="Picture 16" descr="Image result for blue apron 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556" y="3970190"/>
            <a:ext cx="974731" cy="4516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 name="Picture 40" descr="Related image"/>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5996"/>
          <a:stretch/>
        </p:blipFill>
        <p:spPr bwMode="auto">
          <a:xfrm>
            <a:off x="5808607" y="3955056"/>
            <a:ext cx="957236" cy="4340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 name="Picture 42" descr="Image result for simplisafe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8450" y="3870962"/>
            <a:ext cx="1051355" cy="53391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0" descr="Image result for casper mattress logo"/>
          <p:cNvPicPr>
            <a:picLocks noChangeAspect="1" noChangeArrowheads="1"/>
          </p:cNvPicPr>
          <p:nvPr/>
        </p:nvPicPr>
        <p:blipFill rotWithShape="1">
          <a:blip r:embed="rId11">
            <a:extLst>
              <a:ext uri="{28A0092B-C50C-407E-A947-70E740481C1C}">
                <a14:useLocalDpi xmlns:a14="http://schemas.microsoft.com/office/drawing/2010/main" val="0"/>
              </a:ext>
            </a:extLst>
          </a:blip>
          <a:srcRect t="31435" b="30446"/>
          <a:stretch/>
        </p:blipFill>
        <p:spPr bwMode="auto">
          <a:xfrm>
            <a:off x="1177448" y="5157102"/>
            <a:ext cx="1516767" cy="57818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p:cNvPicPr>
            <a:picLocks noChangeAspect="1"/>
          </p:cNvPicPr>
          <p:nvPr/>
        </p:nvPicPr>
        <p:blipFill rotWithShape="1">
          <a:blip r:embed="rId12"/>
          <a:srcRect l="23333" t="22802" r="21692" b="23214"/>
          <a:stretch/>
        </p:blipFill>
        <p:spPr>
          <a:xfrm>
            <a:off x="891820" y="2519090"/>
            <a:ext cx="850536" cy="831497"/>
          </a:xfrm>
          <a:prstGeom prst="rect">
            <a:avLst/>
          </a:prstGeom>
        </p:spPr>
      </p:pic>
      <p:pic>
        <p:nvPicPr>
          <p:cNvPr id="124" name="Picture 2" descr="Image result for lyft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7601" y="2561909"/>
            <a:ext cx="843609" cy="843609"/>
          </a:xfrm>
          <a:prstGeom prst="roundRect">
            <a:avLst/>
          </a:prstGeom>
          <a:extLst>
            <a:ext uri="{909E8E84-426E-40DD-AFC4-6F175D3DCCD1}">
              <a14:hiddenFill xmlns:a14="http://schemas.microsoft.com/office/drawing/2010/main">
                <a:solidFill>
                  <a:srgbClr val="FFFFFF"/>
                </a:solidFill>
              </a14:hiddenFill>
            </a:ext>
          </a:extLst>
        </p:spPr>
      </p:pic>
      <p:pic>
        <p:nvPicPr>
          <p:cNvPr id="126" name="Picture 8" descr="Image result for airbnb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11001" y="2604061"/>
            <a:ext cx="1077092" cy="718338"/>
          </a:xfrm>
          <a:prstGeom prst="roundRect">
            <a:avLst/>
          </a:prstGeom>
          <a:extLst>
            <a:ext uri="{909E8E84-426E-40DD-AFC4-6F175D3DCCD1}">
              <a14:hiddenFill xmlns:a14="http://schemas.microsoft.com/office/drawing/2010/main">
                <a:solidFill>
                  <a:srgbClr val="FFFFFF"/>
                </a:solidFill>
              </a14:hiddenFill>
            </a:ext>
          </a:extLst>
        </p:spPr>
      </p:pic>
      <p:pic>
        <p:nvPicPr>
          <p:cNvPr id="128" name="Picture 4" descr="Image result for 23andme logo"/>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8456" y="5049697"/>
            <a:ext cx="1497698" cy="8453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9" name="Picture 44" descr="Image result for sling tv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68926" y="5112634"/>
            <a:ext cx="622649" cy="622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0282" y="3379630"/>
            <a:ext cx="1164676" cy="461665"/>
          </a:xfrm>
          <a:prstGeom prst="rect">
            <a:avLst/>
          </a:prstGeom>
          <a:noFill/>
        </p:spPr>
        <p:txBody>
          <a:bodyPr wrap="square" rtlCol="0">
            <a:spAutoFit/>
          </a:bodyPr>
          <a:lstStyle/>
          <a:p>
            <a:pPr algn="ctr"/>
            <a:r>
              <a:rPr lang="en-US" sz="1200" b="1" dirty="0"/>
              <a:t>Exponential Increase</a:t>
            </a:r>
          </a:p>
        </p:txBody>
      </p:sp>
      <p:sp>
        <p:nvSpPr>
          <p:cNvPr id="131" name="TextBox 130"/>
          <p:cNvSpPr txBox="1"/>
          <p:nvPr/>
        </p:nvSpPr>
        <p:spPr>
          <a:xfrm>
            <a:off x="2363096" y="3502503"/>
            <a:ext cx="668300" cy="307777"/>
          </a:xfrm>
          <a:prstGeom prst="rect">
            <a:avLst/>
          </a:prstGeom>
          <a:noFill/>
        </p:spPr>
        <p:txBody>
          <a:bodyPr wrap="square" rtlCol="0">
            <a:spAutoFit/>
          </a:bodyPr>
          <a:lstStyle/>
          <a:p>
            <a:pPr algn="ctr"/>
            <a:r>
              <a:rPr lang="en-US" sz="1400" b="1" dirty="0"/>
              <a:t>+65%</a:t>
            </a:r>
          </a:p>
        </p:txBody>
      </p:sp>
      <p:sp>
        <p:nvSpPr>
          <p:cNvPr id="132" name="TextBox 131"/>
          <p:cNvSpPr txBox="1"/>
          <p:nvPr/>
        </p:nvSpPr>
        <p:spPr>
          <a:xfrm>
            <a:off x="7533522" y="3440873"/>
            <a:ext cx="766162" cy="307777"/>
          </a:xfrm>
          <a:prstGeom prst="rect">
            <a:avLst/>
          </a:prstGeom>
          <a:noFill/>
        </p:spPr>
        <p:txBody>
          <a:bodyPr wrap="square" rtlCol="0">
            <a:spAutoFit/>
          </a:bodyPr>
          <a:lstStyle/>
          <a:p>
            <a:pPr algn="ctr"/>
            <a:r>
              <a:rPr lang="en-US" sz="1400" b="1" dirty="0"/>
              <a:t>+307%</a:t>
            </a:r>
          </a:p>
        </p:txBody>
      </p:sp>
      <p:sp>
        <p:nvSpPr>
          <p:cNvPr id="133" name="TextBox 132"/>
          <p:cNvSpPr txBox="1"/>
          <p:nvPr/>
        </p:nvSpPr>
        <p:spPr>
          <a:xfrm>
            <a:off x="3998823" y="3248895"/>
            <a:ext cx="668300" cy="307777"/>
          </a:xfrm>
          <a:prstGeom prst="rect">
            <a:avLst/>
          </a:prstGeom>
          <a:noFill/>
        </p:spPr>
        <p:txBody>
          <a:bodyPr wrap="square" rtlCol="0">
            <a:spAutoFit/>
          </a:bodyPr>
          <a:lstStyle/>
          <a:p>
            <a:pPr algn="ctr"/>
            <a:r>
              <a:rPr lang="en-US" sz="1400" b="1" dirty="0"/>
              <a:t>+98%</a:t>
            </a:r>
          </a:p>
        </p:txBody>
      </p:sp>
      <p:sp>
        <p:nvSpPr>
          <p:cNvPr id="134" name="TextBox 133"/>
          <p:cNvSpPr txBox="1"/>
          <p:nvPr/>
        </p:nvSpPr>
        <p:spPr>
          <a:xfrm>
            <a:off x="6448460" y="5845159"/>
            <a:ext cx="668300" cy="307777"/>
          </a:xfrm>
          <a:prstGeom prst="rect">
            <a:avLst/>
          </a:prstGeom>
          <a:noFill/>
        </p:spPr>
        <p:txBody>
          <a:bodyPr wrap="square" rtlCol="0">
            <a:spAutoFit/>
          </a:bodyPr>
          <a:lstStyle/>
          <a:p>
            <a:pPr algn="ctr"/>
            <a:r>
              <a:rPr lang="en-US" sz="1400" b="1" dirty="0"/>
              <a:t>+11%</a:t>
            </a:r>
          </a:p>
        </p:txBody>
      </p:sp>
      <p:sp>
        <p:nvSpPr>
          <p:cNvPr id="135" name="TextBox 134"/>
          <p:cNvSpPr txBox="1"/>
          <p:nvPr/>
        </p:nvSpPr>
        <p:spPr>
          <a:xfrm>
            <a:off x="757902" y="4463412"/>
            <a:ext cx="769666" cy="307777"/>
          </a:xfrm>
          <a:prstGeom prst="rect">
            <a:avLst/>
          </a:prstGeom>
          <a:noFill/>
        </p:spPr>
        <p:txBody>
          <a:bodyPr wrap="square" rtlCol="0">
            <a:spAutoFit/>
          </a:bodyPr>
          <a:lstStyle/>
          <a:p>
            <a:pPr algn="ctr"/>
            <a:r>
              <a:rPr lang="en-US" sz="1400" b="1" dirty="0"/>
              <a:t>+139%</a:t>
            </a:r>
          </a:p>
        </p:txBody>
      </p:sp>
      <p:sp>
        <p:nvSpPr>
          <p:cNvPr id="136" name="TextBox 135"/>
          <p:cNvSpPr txBox="1"/>
          <p:nvPr/>
        </p:nvSpPr>
        <p:spPr>
          <a:xfrm>
            <a:off x="2537839" y="4453809"/>
            <a:ext cx="863944" cy="307777"/>
          </a:xfrm>
          <a:prstGeom prst="rect">
            <a:avLst/>
          </a:prstGeom>
          <a:noFill/>
        </p:spPr>
        <p:txBody>
          <a:bodyPr wrap="square" rtlCol="0">
            <a:spAutoFit/>
          </a:bodyPr>
          <a:lstStyle/>
          <a:p>
            <a:pPr algn="ctr"/>
            <a:r>
              <a:rPr lang="en-US" sz="1400" b="1" dirty="0"/>
              <a:t>+210%</a:t>
            </a:r>
          </a:p>
        </p:txBody>
      </p:sp>
      <p:sp>
        <p:nvSpPr>
          <p:cNvPr id="137" name="TextBox 136"/>
          <p:cNvSpPr txBox="1"/>
          <p:nvPr/>
        </p:nvSpPr>
        <p:spPr>
          <a:xfrm>
            <a:off x="4161793" y="4511568"/>
            <a:ext cx="927494" cy="307777"/>
          </a:xfrm>
          <a:prstGeom prst="rect">
            <a:avLst/>
          </a:prstGeom>
          <a:noFill/>
        </p:spPr>
        <p:txBody>
          <a:bodyPr wrap="square" rtlCol="0">
            <a:spAutoFit/>
          </a:bodyPr>
          <a:lstStyle/>
          <a:p>
            <a:pPr algn="ctr"/>
            <a:r>
              <a:rPr lang="en-US" sz="1400" b="1" dirty="0"/>
              <a:t>+1,075%</a:t>
            </a:r>
          </a:p>
        </p:txBody>
      </p:sp>
      <p:sp>
        <p:nvSpPr>
          <p:cNvPr id="138" name="TextBox 137"/>
          <p:cNvSpPr txBox="1"/>
          <p:nvPr/>
        </p:nvSpPr>
        <p:spPr>
          <a:xfrm>
            <a:off x="7729989" y="4480135"/>
            <a:ext cx="813182" cy="307777"/>
          </a:xfrm>
          <a:prstGeom prst="rect">
            <a:avLst/>
          </a:prstGeom>
          <a:noFill/>
        </p:spPr>
        <p:txBody>
          <a:bodyPr wrap="square" rtlCol="0">
            <a:spAutoFit/>
          </a:bodyPr>
          <a:lstStyle/>
          <a:p>
            <a:pPr algn="ctr"/>
            <a:r>
              <a:rPr lang="en-US" sz="1400" b="1" dirty="0"/>
              <a:t>+284%</a:t>
            </a:r>
          </a:p>
        </p:txBody>
      </p:sp>
      <p:sp>
        <p:nvSpPr>
          <p:cNvPr id="139" name="TextBox 138"/>
          <p:cNvSpPr txBox="1"/>
          <p:nvPr/>
        </p:nvSpPr>
        <p:spPr>
          <a:xfrm>
            <a:off x="1377154" y="5736627"/>
            <a:ext cx="913560" cy="307777"/>
          </a:xfrm>
          <a:prstGeom prst="rect">
            <a:avLst/>
          </a:prstGeom>
          <a:noFill/>
        </p:spPr>
        <p:txBody>
          <a:bodyPr wrap="square" rtlCol="0">
            <a:spAutoFit/>
          </a:bodyPr>
          <a:lstStyle/>
          <a:p>
            <a:pPr algn="ctr"/>
            <a:r>
              <a:rPr lang="en-US" sz="1400" b="1" dirty="0"/>
              <a:t>+292%</a:t>
            </a:r>
          </a:p>
        </p:txBody>
      </p:sp>
      <p:sp>
        <p:nvSpPr>
          <p:cNvPr id="140" name="TextBox 139"/>
          <p:cNvSpPr txBox="1"/>
          <p:nvPr/>
        </p:nvSpPr>
        <p:spPr>
          <a:xfrm>
            <a:off x="3244574" y="5783998"/>
            <a:ext cx="840138" cy="307777"/>
          </a:xfrm>
          <a:prstGeom prst="rect">
            <a:avLst/>
          </a:prstGeom>
          <a:noFill/>
        </p:spPr>
        <p:txBody>
          <a:bodyPr wrap="square" rtlCol="0">
            <a:spAutoFit/>
          </a:bodyPr>
          <a:lstStyle/>
          <a:p>
            <a:pPr algn="ctr"/>
            <a:r>
              <a:rPr lang="en-US" sz="1400" b="1" dirty="0"/>
              <a:t>+130%</a:t>
            </a:r>
          </a:p>
        </p:txBody>
      </p:sp>
      <p:sp>
        <p:nvSpPr>
          <p:cNvPr id="141" name="TextBox 140"/>
          <p:cNvSpPr txBox="1"/>
          <p:nvPr/>
        </p:nvSpPr>
        <p:spPr>
          <a:xfrm>
            <a:off x="5010722" y="5765681"/>
            <a:ext cx="668300" cy="307777"/>
          </a:xfrm>
          <a:prstGeom prst="rect">
            <a:avLst/>
          </a:prstGeom>
          <a:noFill/>
        </p:spPr>
        <p:txBody>
          <a:bodyPr wrap="square" rtlCol="0">
            <a:spAutoFit/>
          </a:bodyPr>
          <a:lstStyle/>
          <a:p>
            <a:pPr algn="ctr"/>
            <a:r>
              <a:rPr lang="en-US" sz="1400" b="1" dirty="0"/>
              <a:t>+79%</a:t>
            </a:r>
          </a:p>
        </p:txBody>
      </p:sp>
      <p:sp>
        <p:nvSpPr>
          <p:cNvPr id="142" name="TextBox 141"/>
          <p:cNvSpPr txBox="1"/>
          <p:nvPr/>
        </p:nvSpPr>
        <p:spPr>
          <a:xfrm>
            <a:off x="5677644" y="3443885"/>
            <a:ext cx="1164676" cy="461665"/>
          </a:xfrm>
          <a:prstGeom prst="rect">
            <a:avLst/>
          </a:prstGeom>
          <a:noFill/>
        </p:spPr>
        <p:txBody>
          <a:bodyPr wrap="square" rtlCol="0">
            <a:spAutoFit/>
          </a:bodyPr>
          <a:lstStyle/>
          <a:p>
            <a:pPr algn="ctr"/>
            <a:r>
              <a:rPr lang="en-US" sz="1200" b="1" dirty="0"/>
              <a:t>Exponential Increase</a:t>
            </a:r>
          </a:p>
        </p:txBody>
      </p:sp>
      <p:sp>
        <p:nvSpPr>
          <p:cNvPr id="143" name="TextBox 142"/>
          <p:cNvSpPr txBox="1"/>
          <p:nvPr/>
        </p:nvSpPr>
        <p:spPr>
          <a:xfrm>
            <a:off x="5731018" y="4435637"/>
            <a:ext cx="1162036" cy="461665"/>
          </a:xfrm>
          <a:prstGeom prst="rect">
            <a:avLst/>
          </a:prstGeom>
          <a:noFill/>
        </p:spPr>
        <p:txBody>
          <a:bodyPr wrap="square" rtlCol="0">
            <a:spAutoFit/>
          </a:bodyPr>
          <a:lstStyle/>
          <a:p>
            <a:pPr algn="ctr"/>
            <a:r>
              <a:rPr lang="en-US" sz="1200" b="1" dirty="0"/>
              <a:t>Exponential Increase</a:t>
            </a:r>
          </a:p>
        </p:txBody>
      </p:sp>
      <p:sp>
        <p:nvSpPr>
          <p:cNvPr id="37" name="Slide Number Placeholder 1">
            <a:extLst>
              <a:ext uri="{FF2B5EF4-FFF2-40B4-BE49-F238E27FC236}">
                <a16:creationId xmlns:a16="http://schemas.microsoft.com/office/drawing/2014/main" id="{CA467F46-88DC-4351-A431-ACE7595E44A8}"/>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45</a:t>
            </a:fld>
            <a:endParaRPr lang="en-US" sz="1400" dirty="0">
              <a:solidFill>
                <a:prstClr val="black"/>
              </a:solidFill>
            </a:endParaRPr>
          </a:p>
        </p:txBody>
      </p:sp>
      <p:sp>
        <p:nvSpPr>
          <p:cNvPr id="35" name="Rectangle 34">
            <a:extLst>
              <a:ext uri="{FF2B5EF4-FFF2-40B4-BE49-F238E27FC236}">
                <a16:creationId xmlns:a16="http://schemas.microsoft.com/office/drawing/2014/main" id="{6AA16D25-6336-48C7-A488-3ED791D0EF55}"/>
              </a:ext>
            </a:extLst>
          </p:cNvPr>
          <p:cNvSpPr>
            <a:spLocks noChangeArrowheads="1"/>
          </p:cNvSpPr>
          <p:nvPr/>
        </p:nvSpPr>
        <p:spPr bwMode="auto">
          <a:xfrm>
            <a:off x="266051" y="249997"/>
            <a:ext cx="3566160" cy="1154872"/>
          </a:xfrm>
          <a:prstGeom prst="rect">
            <a:avLst/>
          </a:prstGeom>
          <a:solidFill>
            <a:schemeClr val="tx1"/>
          </a:solidFill>
          <a:ln>
            <a:noFill/>
          </a:ln>
          <a:extLst/>
        </p:spPr>
        <p:txBody>
          <a:bodyPr anchor="ctr"/>
          <a:lstStyle/>
          <a:p>
            <a:pPr lvl="0" defTabSz="914400">
              <a:defRPr/>
            </a:pPr>
            <a:r>
              <a:rPr lang="en-US" b="1" dirty="0">
                <a:solidFill>
                  <a:schemeClr val="bg1"/>
                </a:solidFill>
              </a:rPr>
              <a:t>Year 4:</a:t>
            </a:r>
            <a:endParaRPr lang="en-US" sz="1000" i="1" dirty="0">
              <a:solidFill>
                <a:schemeClr val="bg1"/>
              </a:solidFill>
            </a:endParaRPr>
          </a:p>
          <a:p>
            <a:pPr lvl="0" defTabSz="914400">
              <a:defRPr/>
            </a:pPr>
            <a:r>
              <a:rPr lang="en-US" sz="1600" i="1" kern="0" dirty="0">
                <a:solidFill>
                  <a:schemeClr val="bg1"/>
                </a:solidFill>
                <a:latin typeface="Trebuchet MS" panose="020B0603020202020204" pitchFamily="34" charset="0"/>
                <a:ea typeface="ＭＳ Ｐゴシック" panose="020B0600070205080204" pitchFamily="34" charset="-128"/>
                <a:cs typeface="Arial" charset="0"/>
              </a:rPr>
              <a:t>The Market-Changer’s Playbook: Why TV is Where Disruptors Go To Grow Big </a:t>
            </a:r>
            <a:endParaRPr kumimoji="0" lang="en-US" sz="1600" i="1" u="none" strike="noStrike" kern="0" cap="none" spc="0" normalizeH="0" baseline="0" noProof="0" dirty="0">
              <a:ln>
                <a:noFill/>
              </a:ln>
              <a:solidFill>
                <a:schemeClr val="bg1"/>
              </a:solidFill>
              <a:effectLst/>
              <a:uLnTx/>
              <a:uFillTx/>
              <a:latin typeface="Trebuchet MS" panose="020B0603020202020204" pitchFamily="34"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16209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161655833"/>
              </p:ext>
            </p:extLst>
          </p:nvPr>
        </p:nvGraphicFramePr>
        <p:xfrm>
          <a:off x="161636" y="2339583"/>
          <a:ext cx="8805333" cy="36729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530889" y="432393"/>
            <a:ext cx="8822267" cy="592364"/>
          </a:xfrm>
        </p:spPr>
        <p:txBody>
          <a:bodyPr/>
          <a:lstStyle/>
          <a:p>
            <a:r>
              <a:rPr lang="en-US" dirty="0"/>
              <a:t>Digital Spend on Television Continues to Increase</a:t>
            </a:r>
          </a:p>
        </p:txBody>
      </p:sp>
      <p:sp>
        <p:nvSpPr>
          <p:cNvPr id="3" name="Text Placeholder 2"/>
          <p:cNvSpPr>
            <a:spLocks noGrp="1"/>
          </p:cNvSpPr>
          <p:nvPr>
            <p:ph type="body" sz="quarter" idx="13"/>
          </p:nvPr>
        </p:nvSpPr>
        <p:spPr>
          <a:xfrm>
            <a:off x="530889" y="1443660"/>
            <a:ext cx="8083400" cy="368686"/>
          </a:xfrm>
        </p:spPr>
        <p:txBody>
          <a:bodyPr/>
          <a:lstStyle/>
          <a:p>
            <a:r>
              <a:rPr lang="en-US" dirty="0"/>
              <a:t>The five major, established “digital” disruptors collectively spent almost </a:t>
            </a:r>
            <a:r>
              <a:rPr lang="en-US" b="1" dirty="0">
                <a:solidFill>
                  <a:schemeClr val="accent1"/>
                </a:solidFill>
              </a:rPr>
              <a:t>$1.4 Billion on TV</a:t>
            </a:r>
            <a:r>
              <a:rPr lang="en-US" dirty="0">
                <a:solidFill>
                  <a:schemeClr val="accent1"/>
                </a:solidFill>
              </a:rPr>
              <a:t> </a:t>
            </a:r>
            <a:r>
              <a:rPr lang="en-US" dirty="0"/>
              <a:t>in 2016, nearly </a:t>
            </a:r>
            <a:r>
              <a:rPr lang="en-US" b="1" u="sng" dirty="0">
                <a:solidFill>
                  <a:schemeClr val="accent1"/>
                </a:solidFill>
              </a:rPr>
              <a:t>triple</a:t>
            </a:r>
            <a:r>
              <a:rPr lang="en-US" b="1" u="sng" dirty="0"/>
              <a:t> </a:t>
            </a:r>
            <a:r>
              <a:rPr lang="en-US" dirty="0"/>
              <a:t>what they spent just 5 years ago</a:t>
            </a:r>
          </a:p>
        </p:txBody>
      </p:sp>
      <p:sp>
        <p:nvSpPr>
          <p:cNvPr id="9" name="Text Placeholder 3"/>
          <p:cNvSpPr>
            <a:spLocks noGrp="1"/>
          </p:cNvSpPr>
          <p:nvPr>
            <p:ph type="body" sz="quarter" idx="14"/>
          </p:nvPr>
        </p:nvSpPr>
        <p:spPr>
          <a:xfrm>
            <a:off x="321733" y="6515561"/>
            <a:ext cx="7469252" cy="185143"/>
          </a:xfrm>
        </p:spPr>
        <p:txBody>
          <a:bodyPr/>
          <a:lstStyle/>
          <a:p>
            <a:r>
              <a:rPr lang="en-US" sz="800" dirty="0"/>
              <a:t>Source: Nielsen Ad Intel.   TV spend includes national cable TV, broadcast TV, Spanish language cable TV, Spanish language broadcast TV, spot TV, syndication TV.  Reflects all monitored TV spend by parent company; Google includes YouTube.</a:t>
            </a:r>
          </a:p>
        </p:txBody>
      </p:sp>
      <p:sp>
        <p:nvSpPr>
          <p:cNvPr id="10" name="Slide Number Placeholder 1">
            <a:extLst>
              <a:ext uri="{FF2B5EF4-FFF2-40B4-BE49-F238E27FC236}">
                <a16:creationId xmlns:a16="http://schemas.microsoft.com/office/drawing/2014/main" id="{06BA0F8B-CCE6-4B00-84C8-EC247A8D2ECD}"/>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400" smtClean="0">
                <a:solidFill>
                  <a:prstClr val="black"/>
                </a:solidFill>
              </a:rPr>
              <a:pPr/>
              <a:t>46</a:t>
            </a:fld>
            <a:endParaRPr lang="en-US" sz="1400" dirty="0">
              <a:solidFill>
                <a:prstClr val="black"/>
              </a:solidFill>
            </a:endParaRPr>
          </a:p>
        </p:txBody>
      </p:sp>
      <p:sp>
        <p:nvSpPr>
          <p:cNvPr id="6" name="Text Placeholder 5">
            <a:extLst>
              <a:ext uri="{FF2B5EF4-FFF2-40B4-BE49-F238E27FC236}">
                <a16:creationId xmlns:a16="http://schemas.microsoft.com/office/drawing/2014/main" id="{B5E2E947-C16A-40FD-8BC0-C20331D98B3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91020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13" y="337954"/>
            <a:ext cx="8877344" cy="1325563"/>
          </a:xfrm>
        </p:spPr>
        <p:txBody>
          <a:bodyPr/>
          <a:lstStyle/>
          <a:p>
            <a:r>
              <a:rPr lang="en-US" sz="2600" dirty="0"/>
              <a:t>Common (</a:t>
            </a:r>
            <a:r>
              <a:rPr lang="en-US" sz="2600" dirty="0" err="1"/>
              <a:t>Mis</a:t>
            </a:r>
            <a:r>
              <a:rPr lang="en-US" sz="2600" dirty="0"/>
              <a:t>)perceptions And Realities</a:t>
            </a:r>
          </a:p>
        </p:txBody>
      </p:sp>
      <p:sp>
        <p:nvSpPr>
          <p:cNvPr id="11" name="Slide Number Placeholder 10">
            <a:extLst>
              <a:ext uri="{FF2B5EF4-FFF2-40B4-BE49-F238E27FC236}">
                <a16:creationId xmlns:a16="http://schemas.microsoft.com/office/drawing/2014/main" id="{A780AD45-0B61-46B6-B257-091664E9DFEB}"/>
              </a:ext>
            </a:extLst>
          </p:cNvPr>
          <p:cNvSpPr>
            <a:spLocks noGrp="1"/>
          </p:cNvSpPr>
          <p:nvPr>
            <p:ph type="sldNum" sz="quarter" idx="12"/>
          </p:nvPr>
        </p:nvSpPr>
        <p:spPr/>
        <p:txBody>
          <a:bodyPr/>
          <a:lstStyle/>
          <a:p>
            <a:fld id="{3A62515F-A571-4526-9A1A-96E514A63B3F}" type="slidenum">
              <a:rPr lang="en-US" smtClean="0"/>
              <a:pPr/>
              <a:t>47</a:t>
            </a:fld>
            <a:endParaRPr lang="en-US"/>
          </a:p>
        </p:txBody>
      </p:sp>
      <p:graphicFrame>
        <p:nvGraphicFramePr>
          <p:cNvPr id="19" name="Diagram 18">
            <a:extLst>
              <a:ext uri="{FF2B5EF4-FFF2-40B4-BE49-F238E27FC236}">
                <a16:creationId xmlns:a16="http://schemas.microsoft.com/office/drawing/2014/main" id="{F72C2C45-1D62-4181-B2DF-97ED16E9F3F1}"/>
              </a:ext>
            </a:extLst>
          </p:cNvPr>
          <p:cNvGraphicFramePr/>
          <p:nvPr>
            <p:extLst>
              <p:ext uri="{D42A27DB-BD31-4B8C-83A1-F6EECF244321}">
                <p14:modId xmlns:p14="http://schemas.microsoft.com/office/powerpoint/2010/main" val="3177908216"/>
              </p:ext>
            </p:extLst>
          </p:nvPr>
        </p:nvGraphicFramePr>
        <p:xfrm>
          <a:off x="512884" y="1370624"/>
          <a:ext cx="8323385" cy="4833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4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13" y="337955"/>
            <a:ext cx="8877344" cy="660852"/>
          </a:xfrm>
        </p:spPr>
        <p:txBody>
          <a:bodyPr/>
          <a:lstStyle/>
          <a:p>
            <a:r>
              <a:rPr lang="en-US" sz="2600" dirty="0"/>
              <a:t>Common (</a:t>
            </a:r>
            <a:r>
              <a:rPr lang="en-US" sz="2600" dirty="0" err="1"/>
              <a:t>Mis</a:t>
            </a:r>
            <a:r>
              <a:rPr lang="en-US" sz="2600" dirty="0"/>
              <a:t>)perceptions And Realities</a:t>
            </a:r>
          </a:p>
        </p:txBody>
      </p:sp>
      <p:sp>
        <p:nvSpPr>
          <p:cNvPr id="11" name="Slide Number Placeholder 10">
            <a:extLst>
              <a:ext uri="{FF2B5EF4-FFF2-40B4-BE49-F238E27FC236}">
                <a16:creationId xmlns:a16="http://schemas.microsoft.com/office/drawing/2014/main" id="{A780AD45-0B61-46B6-B257-091664E9DFEB}"/>
              </a:ext>
            </a:extLst>
          </p:cNvPr>
          <p:cNvSpPr>
            <a:spLocks noGrp="1"/>
          </p:cNvSpPr>
          <p:nvPr>
            <p:ph type="sldNum" sz="quarter" idx="12"/>
          </p:nvPr>
        </p:nvSpPr>
        <p:spPr/>
        <p:txBody>
          <a:bodyPr/>
          <a:lstStyle/>
          <a:p>
            <a:fld id="{3A62515F-A571-4526-9A1A-96E514A63B3F}" type="slidenum">
              <a:rPr lang="en-US" smtClean="0"/>
              <a:pPr/>
              <a:t>48</a:t>
            </a:fld>
            <a:endParaRPr lang="en-US"/>
          </a:p>
        </p:txBody>
      </p:sp>
      <p:graphicFrame>
        <p:nvGraphicFramePr>
          <p:cNvPr id="19" name="Diagram 18">
            <a:extLst>
              <a:ext uri="{FF2B5EF4-FFF2-40B4-BE49-F238E27FC236}">
                <a16:creationId xmlns:a16="http://schemas.microsoft.com/office/drawing/2014/main" id="{F72C2C45-1D62-4181-B2DF-97ED16E9F3F1}"/>
              </a:ext>
            </a:extLst>
          </p:cNvPr>
          <p:cNvGraphicFramePr/>
          <p:nvPr>
            <p:extLst>
              <p:ext uri="{D42A27DB-BD31-4B8C-83A1-F6EECF244321}">
                <p14:modId xmlns:p14="http://schemas.microsoft.com/office/powerpoint/2010/main" val="3193557460"/>
              </p:ext>
            </p:extLst>
          </p:nvPr>
        </p:nvGraphicFramePr>
        <p:xfrm>
          <a:off x="512884" y="1370623"/>
          <a:ext cx="8323385" cy="4186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946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7FDEA-2641-4744-B402-E70A323F4C5D}"/>
              </a:ext>
            </a:extLst>
          </p:cNvPr>
          <p:cNvPicPr>
            <a:picLocks noChangeAspect="1"/>
          </p:cNvPicPr>
          <p:nvPr/>
        </p:nvPicPr>
        <p:blipFill>
          <a:blip r:embed="rId2"/>
          <a:stretch>
            <a:fillRect/>
          </a:stretch>
        </p:blipFill>
        <p:spPr>
          <a:xfrm>
            <a:off x="0" y="0"/>
            <a:ext cx="9150210" cy="6858000"/>
          </a:xfrm>
          <a:prstGeom prst="rect">
            <a:avLst/>
          </a:prstGeom>
        </p:spPr>
      </p:pic>
    </p:spTree>
    <p:extLst>
      <p:ext uri="{BB962C8B-B14F-4D97-AF65-F5344CB8AC3E}">
        <p14:creationId xmlns:p14="http://schemas.microsoft.com/office/powerpoint/2010/main" val="373326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10" name="Speech Bubble: Rectangle with Corners Rounded 9">
            <a:extLst>
              <a:ext uri="{FF2B5EF4-FFF2-40B4-BE49-F238E27FC236}">
                <a16:creationId xmlns:a16="http://schemas.microsoft.com/office/drawing/2014/main" id="{50801D77-5ABB-4A40-87CA-4BA3F721C169}"/>
              </a:ext>
            </a:extLst>
          </p:cNvPr>
          <p:cNvSpPr/>
          <p:nvPr/>
        </p:nvSpPr>
        <p:spPr>
          <a:xfrm>
            <a:off x="1677194" y="2134751"/>
            <a:ext cx="5943600" cy="1463040"/>
          </a:xfrm>
          <a:prstGeom prst="wedgeRoundRectCallout">
            <a:avLst>
              <a:gd name="adj1" fmla="val 43566"/>
              <a:gd name="adj2" fmla="val 114739"/>
              <a:gd name="adj3" fmla="val 16667"/>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solidFill>
                  <a:schemeClr val="tx1"/>
                </a:solidFill>
              </a:rPr>
              <a:t> “TV is the giant megaphone. When you want to get a message out, that's still really the most powerful means to do it.” </a:t>
            </a:r>
          </a:p>
          <a:p>
            <a:pPr lvl="0" algn="ctr"/>
            <a:endParaRPr lang="en-US" sz="800" dirty="0">
              <a:solidFill>
                <a:schemeClr val="tx1"/>
              </a:solidFill>
            </a:endParaRPr>
          </a:p>
          <a:p>
            <a:pPr lvl="0" algn="ctr"/>
            <a:r>
              <a:rPr lang="en-US" sz="1400" dirty="0">
                <a:solidFill>
                  <a:schemeClr val="tx1"/>
                </a:solidFill>
              </a:rPr>
              <a:t>		- Isaac Weber, VP of strategy at </a:t>
            </a:r>
            <a:r>
              <a:rPr lang="en-US" sz="1400" dirty="0" err="1">
                <a:solidFill>
                  <a:schemeClr val="tx1"/>
                </a:solidFill>
              </a:rPr>
              <a:t>MarketShare</a:t>
            </a:r>
            <a:endParaRPr lang="en-US" sz="1400" dirty="0">
              <a:solidFill>
                <a:schemeClr val="tx1"/>
              </a:solidFill>
            </a:endParaRPr>
          </a:p>
        </p:txBody>
      </p:sp>
    </p:spTree>
    <p:extLst>
      <p:ext uri="{BB962C8B-B14F-4D97-AF65-F5344CB8AC3E}">
        <p14:creationId xmlns:p14="http://schemas.microsoft.com/office/powerpoint/2010/main" val="29533220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2504C0-B823-4B89-AF5E-0E39295BEA65}"/>
              </a:ext>
            </a:extLst>
          </p:cNvPr>
          <p:cNvSpPr>
            <a:spLocks noGrp="1"/>
          </p:cNvSpPr>
          <p:nvPr>
            <p:ph type="sldNum" sz="quarter" idx="12"/>
          </p:nvPr>
        </p:nvSpPr>
        <p:spPr/>
        <p:txBody>
          <a:bodyPr/>
          <a:lstStyle/>
          <a:p>
            <a:fld id="{3A62515F-A571-4526-9A1A-96E514A63B3F}" type="slidenum">
              <a:rPr lang="en-US" smtClean="0"/>
              <a:pPr/>
              <a:t>6</a:t>
            </a:fld>
            <a:endParaRPr lang="en-US"/>
          </a:p>
        </p:txBody>
      </p:sp>
      <p:grpSp>
        <p:nvGrpSpPr>
          <p:cNvPr id="7" name="Group 6">
            <a:extLst>
              <a:ext uri="{FF2B5EF4-FFF2-40B4-BE49-F238E27FC236}">
                <a16:creationId xmlns:a16="http://schemas.microsoft.com/office/drawing/2014/main" id="{16299BC7-07C8-4B88-9642-2748AB984FF8}"/>
              </a:ext>
            </a:extLst>
          </p:cNvPr>
          <p:cNvGrpSpPr/>
          <p:nvPr/>
        </p:nvGrpSpPr>
        <p:grpSpPr>
          <a:xfrm>
            <a:off x="1249010" y="1385108"/>
            <a:ext cx="6980589" cy="4284171"/>
            <a:chOff x="6840706" y="1561228"/>
            <a:chExt cx="1852000" cy="1142023"/>
          </a:xfrm>
        </p:grpSpPr>
        <p:pic>
          <p:nvPicPr>
            <p:cNvPr id="8" name="Picture 7">
              <a:extLst>
                <a:ext uri="{FF2B5EF4-FFF2-40B4-BE49-F238E27FC236}">
                  <a16:creationId xmlns:a16="http://schemas.microsoft.com/office/drawing/2014/main" id="{037560D1-7B50-49DE-8432-93259ECAC7B4}"/>
                </a:ext>
              </a:extLst>
            </p:cNvPr>
            <p:cNvPicPr>
              <a:picLocks noChangeAspect="1"/>
            </p:cNvPicPr>
            <p:nvPr/>
          </p:nvPicPr>
          <p:blipFill rotWithShape="1">
            <a:blip r:embed="rId2"/>
            <a:srcRect l="18863" r="18072"/>
            <a:stretch/>
          </p:blipFill>
          <p:spPr>
            <a:xfrm>
              <a:off x="6840706" y="1561228"/>
              <a:ext cx="1852000" cy="1142023"/>
            </a:xfrm>
            <a:prstGeom prst="rect">
              <a:avLst/>
            </a:prstGeom>
          </p:spPr>
        </p:pic>
        <p:sp>
          <p:nvSpPr>
            <p:cNvPr id="9" name="TextBox 8">
              <a:extLst>
                <a:ext uri="{FF2B5EF4-FFF2-40B4-BE49-F238E27FC236}">
                  <a16:creationId xmlns:a16="http://schemas.microsoft.com/office/drawing/2014/main" id="{91ACBBE2-74F9-4351-BB1B-DE14813CDD63}"/>
                </a:ext>
              </a:extLst>
            </p:cNvPr>
            <p:cNvSpPr txBox="1"/>
            <p:nvPr/>
          </p:nvSpPr>
          <p:spPr>
            <a:xfrm>
              <a:off x="6905091" y="1720920"/>
              <a:ext cx="1723230" cy="598917"/>
            </a:xfrm>
            <a:prstGeom prst="rect">
              <a:avLst/>
            </a:prstGeom>
            <a:noFill/>
          </p:spPr>
          <p:txBody>
            <a:bodyPr wrap="square" rtlCol="0">
              <a:spAutoFit/>
            </a:bodyPr>
            <a:lstStyle/>
            <a:p>
              <a:pPr algn="ctr"/>
              <a:r>
                <a:rPr lang="en-US" sz="2000" dirty="0">
                  <a:solidFill>
                    <a:schemeClr val="bg1"/>
                  </a:solidFill>
                </a:rPr>
                <a:t>TV reaches </a:t>
              </a:r>
              <a:r>
                <a:rPr lang="en-US" sz="2000" dirty="0">
                  <a:solidFill>
                    <a:schemeClr val="accent1"/>
                  </a:solidFill>
                </a:rPr>
                <a:t>301,670,000</a:t>
              </a:r>
              <a:r>
                <a:rPr lang="en-US" sz="2000" dirty="0">
                  <a:solidFill>
                    <a:schemeClr val="bg1"/>
                  </a:solidFill>
                </a:rPr>
                <a:t>  Americans every month.</a:t>
              </a:r>
            </a:p>
            <a:p>
              <a:pPr algn="ctr"/>
              <a:endParaRPr lang="en-US" sz="2000" dirty="0">
                <a:solidFill>
                  <a:schemeClr val="bg1"/>
                </a:solidFill>
              </a:endParaRPr>
            </a:p>
            <a:p>
              <a:pPr algn="ctr"/>
              <a:r>
                <a:rPr lang="en-US" sz="2000" dirty="0">
                  <a:solidFill>
                    <a:schemeClr val="bg1"/>
                  </a:solidFill>
                </a:rPr>
                <a:t>That’s </a:t>
              </a:r>
              <a:r>
                <a:rPr lang="en-US" sz="2000" b="1" dirty="0">
                  <a:solidFill>
                    <a:schemeClr val="accent1"/>
                  </a:solidFill>
                </a:rPr>
                <a:t>96% </a:t>
              </a:r>
              <a:r>
                <a:rPr lang="en-US" sz="2000" dirty="0">
                  <a:solidFill>
                    <a:schemeClr val="bg1"/>
                  </a:solidFill>
                </a:rPr>
                <a:t>of the total US population.</a:t>
              </a:r>
            </a:p>
            <a:p>
              <a:pPr algn="ctr"/>
              <a:endParaRPr lang="en-US" sz="2000" dirty="0">
                <a:solidFill>
                  <a:schemeClr val="bg1"/>
                </a:solidFill>
              </a:endParaRPr>
            </a:p>
            <a:p>
              <a:pPr algn="ctr"/>
              <a:r>
                <a:rPr lang="en-US" sz="2000" dirty="0">
                  <a:solidFill>
                    <a:schemeClr val="bg1"/>
                  </a:solidFill>
                </a:rPr>
                <a:t>Nearly </a:t>
              </a:r>
              <a:r>
                <a:rPr lang="en-US" sz="2000" b="1" dirty="0">
                  <a:solidFill>
                    <a:schemeClr val="accent1"/>
                  </a:solidFill>
                </a:rPr>
                <a:t>100 Million </a:t>
              </a:r>
              <a:r>
                <a:rPr lang="en-US" sz="2000" dirty="0">
                  <a:solidFill>
                    <a:schemeClr val="bg1"/>
                  </a:solidFill>
                </a:rPr>
                <a:t>Households subscribe to Television, a figure that has remained consistent over the last 5+ years.</a:t>
              </a:r>
            </a:p>
          </p:txBody>
        </p:sp>
      </p:grpSp>
      <p:sp>
        <p:nvSpPr>
          <p:cNvPr id="6" name="TextBox 5">
            <a:extLst>
              <a:ext uri="{FF2B5EF4-FFF2-40B4-BE49-F238E27FC236}">
                <a16:creationId xmlns:a16="http://schemas.microsoft.com/office/drawing/2014/main" id="{D3F14A69-D20B-4BF6-8C3A-B821C35F6485}"/>
              </a:ext>
            </a:extLst>
          </p:cNvPr>
          <p:cNvSpPr txBox="1"/>
          <p:nvPr/>
        </p:nvSpPr>
        <p:spPr>
          <a:xfrm>
            <a:off x="138941" y="6587144"/>
            <a:ext cx="2651688" cy="230832"/>
          </a:xfrm>
          <a:prstGeom prst="rect">
            <a:avLst/>
          </a:prstGeom>
          <a:noFill/>
        </p:spPr>
        <p:txBody>
          <a:bodyPr wrap="none" rtlCol="0">
            <a:spAutoFit/>
          </a:bodyPr>
          <a:lstStyle/>
          <a:p>
            <a:r>
              <a:rPr lang="en-US" sz="900" dirty="0"/>
              <a:t>Source: Nielsen Universe Estimate, August 2017</a:t>
            </a:r>
          </a:p>
        </p:txBody>
      </p:sp>
    </p:spTree>
    <p:extLst>
      <p:ext uri="{BB962C8B-B14F-4D97-AF65-F5344CB8AC3E}">
        <p14:creationId xmlns:p14="http://schemas.microsoft.com/office/powerpoint/2010/main" val="308021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In Any Given Minute, </a:t>
            </a:r>
            <a:r>
              <a:rPr lang="en-US" b="1" dirty="0">
                <a:solidFill>
                  <a:schemeClr val="accent1"/>
                </a:solidFill>
              </a:rPr>
              <a:t>50 Million </a:t>
            </a:r>
            <a:r>
              <a:rPr lang="en-US" dirty="0">
                <a:solidFill>
                  <a:schemeClr val="tx1"/>
                </a:solidFill>
              </a:rPr>
              <a:t>Adults</a:t>
            </a:r>
            <a:r>
              <a:rPr lang="en-US" dirty="0">
                <a:solidFill>
                  <a:schemeClr val="accent1"/>
                </a:solidFill>
              </a:rPr>
              <a:t> </a:t>
            </a:r>
            <a:r>
              <a:rPr lang="en-US" dirty="0">
                <a:solidFill>
                  <a:schemeClr val="tx1"/>
                </a:solidFill>
              </a:rPr>
              <a:t>Are Tuned Into TV</a:t>
            </a:r>
          </a:p>
        </p:txBody>
      </p:sp>
      <p:sp>
        <p:nvSpPr>
          <p:cNvPr id="4" name="Text Placeholder 3"/>
          <p:cNvSpPr>
            <a:spLocks noGrp="1"/>
          </p:cNvSpPr>
          <p:nvPr>
            <p:ph type="body" sz="quarter" idx="14"/>
          </p:nvPr>
        </p:nvSpPr>
        <p:spPr>
          <a:xfrm>
            <a:off x="161636" y="6410964"/>
            <a:ext cx="7136341" cy="342900"/>
          </a:xfrm>
        </p:spPr>
        <p:txBody>
          <a:bodyPr/>
          <a:lstStyle/>
          <a:p>
            <a:r>
              <a:rPr lang="en-US" dirty="0">
                <a:latin typeface="Trebuchet MS" panose="020B0603020202020204" pitchFamily="34" charset="0"/>
              </a:rPr>
              <a:t>Source: Nielsen Comparable Metrics Report Q4 2016; Data based on average week between </a:t>
            </a:r>
            <a:r>
              <a:rPr lang="da-DK" dirty="0">
                <a:latin typeface="Trebuchet MS" panose="020B0603020202020204" pitchFamily="34" charset="0"/>
              </a:rPr>
              <a:t>September 26, 2016 – December 25, 2016</a:t>
            </a:r>
            <a:r>
              <a:rPr lang="en-US" dirty="0">
                <a:latin typeface="Trebuchet MS" panose="020B0603020202020204" pitchFamily="34" charset="0"/>
              </a:rPr>
              <a:t>.  A18+ UE = 245,740,000. </a:t>
            </a:r>
          </a:p>
          <a:p>
            <a:endParaRPr lang="en-US" dirty="0"/>
          </a:p>
        </p:txBody>
      </p:sp>
      <p:graphicFrame>
        <p:nvGraphicFramePr>
          <p:cNvPr id="8" name="Chart 7"/>
          <p:cNvGraphicFramePr/>
          <p:nvPr>
            <p:extLst>
              <p:ext uri="{D42A27DB-BD31-4B8C-83A1-F6EECF244321}">
                <p14:modId xmlns:p14="http://schemas.microsoft.com/office/powerpoint/2010/main" val="487214736"/>
              </p:ext>
            </p:extLst>
          </p:nvPr>
        </p:nvGraphicFramePr>
        <p:xfrm>
          <a:off x="0" y="1628566"/>
          <a:ext cx="9144000" cy="299045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6">
            <a:extLst>
              <a:ext uri="{FF2B5EF4-FFF2-40B4-BE49-F238E27FC236}">
                <a16:creationId xmlns:a16="http://schemas.microsoft.com/office/drawing/2014/main" id="{062CC2BD-43F6-4660-8750-74C44B757E8B}"/>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29</a:t>
            </a:r>
          </a:p>
        </p:txBody>
      </p:sp>
      <p:pic>
        <p:nvPicPr>
          <p:cNvPr id="7" name="Picture 6">
            <a:extLst>
              <a:ext uri="{FF2B5EF4-FFF2-40B4-BE49-F238E27FC236}">
                <a16:creationId xmlns:a16="http://schemas.microsoft.com/office/drawing/2014/main" id="{96B562C0-81BE-452F-9392-3CDE4480DC14}"/>
              </a:ext>
            </a:extLst>
          </p:cNvPr>
          <p:cNvPicPr>
            <a:picLocks noChangeAspect="1"/>
          </p:cNvPicPr>
          <p:nvPr/>
        </p:nvPicPr>
        <p:blipFill rotWithShape="1">
          <a:blip r:embed="rId3"/>
          <a:srcRect l="10730"/>
          <a:stretch/>
        </p:blipFill>
        <p:spPr>
          <a:xfrm>
            <a:off x="4042856" y="4556802"/>
            <a:ext cx="1260650" cy="923158"/>
          </a:xfrm>
          <a:prstGeom prst="rect">
            <a:avLst/>
          </a:prstGeom>
        </p:spPr>
      </p:pic>
      <p:pic>
        <p:nvPicPr>
          <p:cNvPr id="11" name="Picture 10">
            <a:extLst>
              <a:ext uri="{FF2B5EF4-FFF2-40B4-BE49-F238E27FC236}">
                <a16:creationId xmlns:a16="http://schemas.microsoft.com/office/drawing/2014/main" id="{FB0F83DE-1FEA-43EA-BE11-3C7C8C682D42}"/>
              </a:ext>
            </a:extLst>
          </p:cNvPr>
          <p:cNvPicPr>
            <a:picLocks noChangeAspect="1"/>
          </p:cNvPicPr>
          <p:nvPr/>
        </p:nvPicPr>
        <p:blipFill rotWithShape="1">
          <a:blip r:embed="rId4"/>
          <a:srcRect l="18863" r="18072"/>
          <a:stretch/>
        </p:blipFill>
        <p:spPr>
          <a:xfrm>
            <a:off x="563522" y="4675894"/>
            <a:ext cx="996175" cy="611379"/>
          </a:xfrm>
          <a:prstGeom prst="rect">
            <a:avLst/>
          </a:prstGeom>
        </p:spPr>
      </p:pic>
      <p:pic>
        <p:nvPicPr>
          <p:cNvPr id="3" name="Picture 2">
            <a:extLst>
              <a:ext uri="{FF2B5EF4-FFF2-40B4-BE49-F238E27FC236}">
                <a16:creationId xmlns:a16="http://schemas.microsoft.com/office/drawing/2014/main" id="{ABAAB804-AD05-4D80-9F79-00126DAA9E8F}"/>
              </a:ext>
            </a:extLst>
          </p:cNvPr>
          <p:cNvPicPr>
            <a:picLocks noChangeAspect="1"/>
          </p:cNvPicPr>
          <p:nvPr/>
        </p:nvPicPr>
        <p:blipFill>
          <a:blip r:embed="rId5"/>
          <a:stretch>
            <a:fillRect/>
          </a:stretch>
        </p:blipFill>
        <p:spPr>
          <a:xfrm>
            <a:off x="6004051" y="4611141"/>
            <a:ext cx="657200" cy="1018660"/>
          </a:xfrm>
          <a:prstGeom prst="rect">
            <a:avLst/>
          </a:prstGeom>
        </p:spPr>
      </p:pic>
      <p:pic>
        <p:nvPicPr>
          <p:cNvPr id="14" name="Picture 13">
            <a:extLst>
              <a:ext uri="{FF2B5EF4-FFF2-40B4-BE49-F238E27FC236}">
                <a16:creationId xmlns:a16="http://schemas.microsoft.com/office/drawing/2014/main" id="{A371CC79-0582-4C24-B2AB-5458BA119385}"/>
              </a:ext>
            </a:extLst>
          </p:cNvPr>
          <p:cNvPicPr>
            <a:picLocks noChangeAspect="1"/>
          </p:cNvPicPr>
          <p:nvPr/>
        </p:nvPicPr>
        <p:blipFill>
          <a:blip r:embed="rId6"/>
          <a:stretch>
            <a:fillRect/>
          </a:stretch>
        </p:blipFill>
        <p:spPr>
          <a:xfrm rot="5400000">
            <a:off x="7634337" y="4392548"/>
            <a:ext cx="898755" cy="1304644"/>
          </a:xfrm>
          <a:prstGeom prst="rect">
            <a:avLst/>
          </a:prstGeom>
        </p:spPr>
      </p:pic>
      <p:pic>
        <p:nvPicPr>
          <p:cNvPr id="15" name="Picture 14">
            <a:extLst>
              <a:ext uri="{FF2B5EF4-FFF2-40B4-BE49-F238E27FC236}">
                <a16:creationId xmlns:a16="http://schemas.microsoft.com/office/drawing/2014/main" id="{2FC7C6DC-1C3B-4F28-B4A6-6D3272632CCA}"/>
              </a:ext>
            </a:extLst>
          </p:cNvPr>
          <p:cNvPicPr>
            <a:picLocks noChangeAspect="1"/>
          </p:cNvPicPr>
          <p:nvPr/>
        </p:nvPicPr>
        <p:blipFill rotWithShape="1">
          <a:blip r:embed="rId7"/>
          <a:srcRect t="25993" b="37277"/>
          <a:stretch/>
        </p:blipFill>
        <p:spPr>
          <a:xfrm>
            <a:off x="2044039" y="4595491"/>
            <a:ext cx="1514475" cy="556268"/>
          </a:xfrm>
          <a:prstGeom prst="rect">
            <a:avLst/>
          </a:prstGeom>
        </p:spPr>
      </p:pic>
    </p:spTree>
    <p:extLst>
      <p:ext uri="{BB962C8B-B14F-4D97-AF65-F5344CB8AC3E}">
        <p14:creationId xmlns:p14="http://schemas.microsoft.com/office/powerpoint/2010/main" val="207308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1"/>
                </a:solidFill>
              </a:rPr>
              <a:t>16x </a:t>
            </a:r>
            <a:r>
              <a:rPr lang="en-US" dirty="0"/>
              <a:t>more </a:t>
            </a:r>
            <a:r>
              <a:rPr lang="en-US" i="1" u="sng" dirty="0"/>
              <a:t>Millennials</a:t>
            </a:r>
            <a:r>
              <a:rPr lang="en-US" dirty="0"/>
              <a:t> Are Tuning Into Television Over Smartphone Video</a:t>
            </a:r>
            <a:endParaRPr lang="en-US" i="1" dirty="0"/>
          </a:p>
        </p:txBody>
      </p:sp>
      <p:sp>
        <p:nvSpPr>
          <p:cNvPr id="4" name="Text Placeholder 3"/>
          <p:cNvSpPr>
            <a:spLocks noGrp="1"/>
          </p:cNvSpPr>
          <p:nvPr>
            <p:ph type="body" sz="quarter" idx="14"/>
          </p:nvPr>
        </p:nvSpPr>
        <p:spPr>
          <a:xfrm>
            <a:off x="321733" y="6486527"/>
            <a:ext cx="7036329" cy="414337"/>
          </a:xfrm>
        </p:spPr>
        <p:txBody>
          <a:bodyPr/>
          <a:lstStyle/>
          <a:p>
            <a:r>
              <a:rPr lang="en-US" sz="800" dirty="0">
                <a:latin typeface="Trebuchet MS" panose="020B0603020202020204" pitchFamily="34" charset="0"/>
              </a:rPr>
              <a:t>Source: Nielsen Comparable Metrics Report Q4 2016; Data based on average week between </a:t>
            </a:r>
            <a:r>
              <a:rPr lang="da-DK" sz="800" dirty="0">
                <a:latin typeface="Trebuchet MS" panose="020B0603020202020204" pitchFamily="34" charset="0"/>
              </a:rPr>
              <a:t>September 26, 2016 – December 25, 2016</a:t>
            </a:r>
            <a:r>
              <a:rPr lang="en-US" sz="800" dirty="0">
                <a:latin typeface="Trebuchet MS" panose="020B0603020202020204" pitchFamily="34" charset="0"/>
              </a:rPr>
              <a:t>.  A18-34 UE = 73,460,000.</a:t>
            </a:r>
          </a:p>
          <a:p>
            <a:endParaRPr lang="en-US" sz="800" dirty="0"/>
          </a:p>
        </p:txBody>
      </p:sp>
      <p:graphicFrame>
        <p:nvGraphicFramePr>
          <p:cNvPr id="6" name="Chart 5"/>
          <p:cNvGraphicFramePr/>
          <p:nvPr>
            <p:extLst>
              <p:ext uri="{D42A27DB-BD31-4B8C-83A1-F6EECF244321}">
                <p14:modId xmlns:p14="http://schemas.microsoft.com/office/powerpoint/2010/main" val="3823791256"/>
              </p:ext>
            </p:extLst>
          </p:nvPr>
        </p:nvGraphicFramePr>
        <p:xfrm>
          <a:off x="161636" y="1744133"/>
          <a:ext cx="8757544" cy="329359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6">
            <a:extLst>
              <a:ext uri="{FF2B5EF4-FFF2-40B4-BE49-F238E27FC236}">
                <a16:creationId xmlns:a16="http://schemas.microsoft.com/office/drawing/2014/main" id="{3D008A25-30DF-424F-862B-87BE2482710F}"/>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30</a:t>
            </a:r>
          </a:p>
        </p:txBody>
      </p:sp>
      <p:pic>
        <p:nvPicPr>
          <p:cNvPr id="7" name="Picture 6">
            <a:extLst>
              <a:ext uri="{FF2B5EF4-FFF2-40B4-BE49-F238E27FC236}">
                <a16:creationId xmlns:a16="http://schemas.microsoft.com/office/drawing/2014/main" id="{3F5247FF-6262-443F-AA82-A6CAF13E3967}"/>
              </a:ext>
            </a:extLst>
          </p:cNvPr>
          <p:cNvPicPr>
            <a:picLocks noChangeAspect="1"/>
          </p:cNvPicPr>
          <p:nvPr/>
        </p:nvPicPr>
        <p:blipFill rotWithShape="1">
          <a:blip r:embed="rId3"/>
          <a:srcRect l="10730"/>
          <a:stretch/>
        </p:blipFill>
        <p:spPr>
          <a:xfrm>
            <a:off x="3995066" y="4885003"/>
            <a:ext cx="1260650" cy="923158"/>
          </a:xfrm>
          <a:prstGeom prst="rect">
            <a:avLst/>
          </a:prstGeom>
        </p:spPr>
      </p:pic>
      <p:pic>
        <p:nvPicPr>
          <p:cNvPr id="8" name="Picture 7">
            <a:extLst>
              <a:ext uri="{FF2B5EF4-FFF2-40B4-BE49-F238E27FC236}">
                <a16:creationId xmlns:a16="http://schemas.microsoft.com/office/drawing/2014/main" id="{AB915F24-A629-4BC7-8DA3-31CAFC983BA4}"/>
              </a:ext>
            </a:extLst>
          </p:cNvPr>
          <p:cNvPicPr>
            <a:picLocks noChangeAspect="1"/>
          </p:cNvPicPr>
          <p:nvPr/>
        </p:nvPicPr>
        <p:blipFill rotWithShape="1">
          <a:blip r:embed="rId4"/>
          <a:srcRect l="18863" r="18072"/>
          <a:stretch/>
        </p:blipFill>
        <p:spPr>
          <a:xfrm>
            <a:off x="515732" y="5004095"/>
            <a:ext cx="996175" cy="611379"/>
          </a:xfrm>
          <a:prstGeom prst="rect">
            <a:avLst/>
          </a:prstGeom>
        </p:spPr>
      </p:pic>
      <p:pic>
        <p:nvPicPr>
          <p:cNvPr id="9" name="Picture 8">
            <a:extLst>
              <a:ext uri="{FF2B5EF4-FFF2-40B4-BE49-F238E27FC236}">
                <a16:creationId xmlns:a16="http://schemas.microsoft.com/office/drawing/2014/main" id="{D1793A49-8AC1-4C64-BB57-D98E197DC1B8}"/>
              </a:ext>
            </a:extLst>
          </p:cNvPr>
          <p:cNvPicPr>
            <a:picLocks noChangeAspect="1"/>
          </p:cNvPicPr>
          <p:nvPr/>
        </p:nvPicPr>
        <p:blipFill>
          <a:blip r:embed="rId5"/>
          <a:stretch>
            <a:fillRect/>
          </a:stretch>
        </p:blipFill>
        <p:spPr>
          <a:xfrm>
            <a:off x="5956261" y="4939342"/>
            <a:ext cx="657200" cy="1018660"/>
          </a:xfrm>
          <a:prstGeom prst="rect">
            <a:avLst/>
          </a:prstGeom>
        </p:spPr>
      </p:pic>
      <p:pic>
        <p:nvPicPr>
          <p:cNvPr id="10" name="Picture 9">
            <a:extLst>
              <a:ext uri="{FF2B5EF4-FFF2-40B4-BE49-F238E27FC236}">
                <a16:creationId xmlns:a16="http://schemas.microsoft.com/office/drawing/2014/main" id="{6496EBD6-5361-4D1D-83E1-001EC9B7A1F9}"/>
              </a:ext>
            </a:extLst>
          </p:cNvPr>
          <p:cNvPicPr>
            <a:picLocks noChangeAspect="1"/>
          </p:cNvPicPr>
          <p:nvPr/>
        </p:nvPicPr>
        <p:blipFill>
          <a:blip r:embed="rId6"/>
          <a:stretch>
            <a:fillRect/>
          </a:stretch>
        </p:blipFill>
        <p:spPr>
          <a:xfrm rot="5400000">
            <a:off x="7451823" y="4629621"/>
            <a:ext cx="980132" cy="1422772"/>
          </a:xfrm>
          <a:prstGeom prst="rect">
            <a:avLst/>
          </a:prstGeom>
        </p:spPr>
      </p:pic>
      <p:pic>
        <p:nvPicPr>
          <p:cNvPr id="11" name="Picture 10">
            <a:extLst>
              <a:ext uri="{FF2B5EF4-FFF2-40B4-BE49-F238E27FC236}">
                <a16:creationId xmlns:a16="http://schemas.microsoft.com/office/drawing/2014/main" id="{BFDFD3A0-102C-48DA-B362-3B1EDA54DA62}"/>
              </a:ext>
            </a:extLst>
          </p:cNvPr>
          <p:cNvPicPr>
            <a:picLocks noChangeAspect="1"/>
          </p:cNvPicPr>
          <p:nvPr/>
        </p:nvPicPr>
        <p:blipFill rotWithShape="1">
          <a:blip r:embed="rId7"/>
          <a:srcRect t="25993" b="37277"/>
          <a:stretch/>
        </p:blipFill>
        <p:spPr>
          <a:xfrm>
            <a:off x="1996249" y="4923692"/>
            <a:ext cx="1514475" cy="556268"/>
          </a:xfrm>
          <a:prstGeom prst="rect">
            <a:avLst/>
          </a:prstGeom>
        </p:spPr>
      </p:pic>
    </p:spTree>
    <p:extLst>
      <p:ext uri="{BB962C8B-B14F-4D97-AF65-F5344CB8AC3E}">
        <p14:creationId xmlns:p14="http://schemas.microsoft.com/office/powerpoint/2010/main" val="220521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114300" y="6276941"/>
            <a:ext cx="7596554"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Trebuchet MS" panose="020B0603020202020204" pitchFamily="34" charset="0"/>
              </a:rPr>
              <a:t>Source: comScore </a:t>
            </a:r>
            <a:r>
              <a:rPr kumimoji="0" lang="en-US" sz="900" b="0" i="0" u="none" strike="noStrike" kern="0" cap="none" spc="0" normalizeH="0" baseline="0" noProof="0" dirty="0" err="1">
                <a:ln>
                  <a:noFill/>
                </a:ln>
                <a:effectLst/>
                <a:uLnTx/>
                <a:uFillTx/>
                <a:latin typeface="Trebuchet MS" panose="020B0603020202020204" pitchFamily="34" charset="0"/>
              </a:rPr>
              <a:t>MediaMetrix</a:t>
            </a:r>
            <a:r>
              <a:rPr kumimoji="0" lang="en-US" sz="900" b="0" i="0" u="none" strike="noStrike" kern="0" cap="none" spc="0" normalizeH="0" baseline="0" noProof="0" dirty="0">
                <a:ln>
                  <a:noFill/>
                </a:ln>
                <a:effectLst/>
                <a:uLnTx/>
                <a:uFillTx/>
                <a:latin typeface="Trebuchet MS" panose="020B0603020202020204" pitchFamily="34" charset="0"/>
              </a:rPr>
              <a:t> Key Measures (multiplatform), May 2017; A18+ Nielsen R&amp;F Time Period Report, Live + SD, Total Day.  </a:t>
            </a:r>
            <a:r>
              <a:rPr lang="en-US" sz="900" kern="0" dirty="0">
                <a:latin typeface="Trebuchet MS" panose="020B0603020202020204" pitchFamily="34" charset="0"/>
              </a:rPr>
              <a:t>May</a:t>
            </a:r>
            <a:r>
              <a:rPr kumimoji="0" lang="en-US" sz="900" b="0" i="0" u="none" strike="noStrike" kern="0" cap="none" spc="0" normalizeH="0" baseline="0" noProof="0" dirty="0">
                <a:ln>
                  <a:noFill/>
                </a:ln>
                <a:effectLst/>
                <a:uLnTx/>
                <a:uFillTx/>
                <a:latin typeface="Trebuchet MS" panose="020B0603020202020204" pitchFamily="34" charset="0"/>
              </a:rPr>
              <a:t> 1-31, 2017; A18+. “Average Audience” is based on the average minute, which is factored across the full month for websites and TV. TV Brands include linear TV and TV-related websites. Digital website measurement includes all visitor activity, not just video consumption.</a:t>
            </a:r>
          </a:p>
        </p:txBody>
      </p:sp>
      <p:sp>
        <p:nvSpPr>
          <p:cNvPr id="96" name="TextBox 95"/>
          <p:cNvSpPr txBox="1"/>
          <p:nvPr/>
        </p:nvSpPr>
        <p:spPr>
          <a:xfrm rot="16200000">
            <a:off x="-960486" y="3831595"/>
            <a:ext cx="2590800"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rPr>
              <a:t>Multiscreen (TV + online)</a:t>
            </a:r>
          </a:p>
        </p:txBody>
      </p:sp>
      <p:graphicFrame>
        <p:nvGraphicFramePr>
          <p:cNvPr id="31" name="Chart 30"/>
          <p:cNvGraphicFramePr/>
          <p:nvPr>
            <p:extLst/>
          </p:nvPr>
        </p:nvGraphicFramePr>
        <p:xfrm>
          <a:off x="6416" y="2137857"/>
          <a:ext cx="9158728" cy="3373463"/>
        </p:xfrm>
        <a:graphic>
          <a:graphicData uri="http://schemas.openxmlformats.org/drawingml/2006/chart">
            <c:chart xmlns:c="http://schemas.openxmlformats.org/drawingml/2006/chart" xmlns:r="http://schemas.openxmlformats.org/officeDocument/2006/relationships" r:id="rId2"/>
          </a:graphicData>
        </a:graphic>
      </p:graphicFrame>
      <p:sp>
        <p:nvSpPr>
          <p:cNvPr id="53" name="TextBox 52"/>
          <p:cNvSpPr txBox="1"/>
          <p:nvPr/>
        </p:nvSpPr>
        <p:spPr>
          <a:xfrm rot="16200000">
            <a:off x="-970023" y="3871523"/>
            <a:ext cx="2629479" cy="261610"/>
          </a:xfrm>
          <a:prstGeom prst="rect">
            <a:avLst/>
          </a:prstGeom>
          <a:solidFill>
            <a:srgbClr val="4F81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rPr>
              <a:t>Multiscreen (TV + online)</a:t>
            </a:r>
          </a:p>
        </p:txBody>
      </p:sp>
      <p:sp>
        <p:nvSpPr>
          <p:cNvPr id="64" name="Rectangle 63"/>
          <p:cNvSpPr>
            <a:spLocks/>
          </p:cNvSpPr>
          <p:nvPr/>
        </p:nvSpPr>
        <p:spPr bwMode="auto">
          <a:xfrm>
            <a:off x="344716" y="194673"/>
            <a:ext cx="8610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lvl="0" algn="ctr" defTabSz="914400" eaLnBrk="0" fontAlgn="base" hangingPunct="0">
              <a:spcBef>
                <a:spcPct val="0"/>
              </a:spcBef>
              <a:spcAft>
                <a:spcPct val="0"/>
              </a:spcAft>
              <a:defRPr/>
            </a:pPr>
            <a:r>
              <a:rPr lang="en-US" altLang="en-US" sz="2600" b="1" kern="0" dirty="0">
                <a:solidFill>
                  <a:schemeClr val="accent1"/>
                </a:solidFill>
                <a:ea typeface="Gill Sans"/>
                <a:cs typeface="Gill Sans"/>
              </a:rPr>
              <a:t>10x</a:t>
            </a:r>
            <a:r>
              <a:rPr lang="en-US" altLang="en-US" sz="2600" kern="0" dirty="0">
                <a:solidFill>
                  <a:srgbClr val="000000"/>
                </a:solidFill>
                <a:ea typeface="Gill Sans"/>
                <a:cs typeface="Gill Sans"/>
              </a:rPr>
              <a:t> More People are Watching Ad-Supported TV Content Than Are On Facebook; </a:t>
            </a:r>
            <a:r>
              <a:rPr lang="en-US" altLang="en-US" sz="2600" b="1" kern="0" dirty="0">
                <a:solidFill>
                  <a:schemeClr val="accent1"/>
                </a:solidFill>
                <a:ea typeface="Gill Sans"/>
                <a:cs typeface="Gill Sans"/>
              </a:rPr>
              <a:t>13x</a:t>
            </a:r>
            <a:r>
              <a:rPr lang="en-US" altLang="en-US" sz="2600" kern="0" dirty="0">
                <a:solidFill>
                  <a:srgbClr val="000000"/>
                </a:solidFill>
                <a:ea typeface="Gill Sans"/>
                <a:cs typeface="Gill Sans"/>
              </a:rPr>
              <a:t> More Than YouTube</a:t>
            </a:r>
            <a:endParaRPr kumimoji="0" lang="en-US" altLang="en-US" sz="2600" b="0" i="1" u="none" strike="noStrike" kern="0" cap="none" spc="0" normalizeH="0" baseline="0" noProof="0" dirty="0">
              <a:ln>
                <a:noFill/>
              </a:ln>
              <a:solidFill>
                <a:srgbClr val="000000"/>
              </a:solidFill>
              <a:effectLst/>
              <a:uLnTx/>
              <a:uFillTx/>
              <a:latin typeface="Trebuchet MS" panose="020B0603020202020204" pitchFamily="34" charset="0"/>
              <a:ea typeface="Gill Sans"/>
              <a:cs typeface="Gill Sans"/>
            </a:endParaRPr>
          </a:p>
        </p:txBody>
      </p:sp>
      <p:sp>
        <p:nvSpPr>
          <p:cNvPr id="34" name="Title 1"/>
          <p:cNvSpPr>
            <a:spLocks noGrp="1"/>
          </p:cNvSpPr>
          <p:nvPr>
            <p:ph type="ctrTitle"/>
          </p:nvPr>
        </p:nvSpPr>
        <p:spPr>
          <a:xfrm>
            <a:off x="114300" y="2418278"/>
            <a:ext cx="9144000" cy="871954"/>
          </a:xfrm>
        </p:spPr>
        <p:txBody>
          <a:bodyPr>
            <a:noAutofit/>
          </a:bodyPr>
          <a:lstStyle/>
          <a:p>
            <a:r>
              <a:rPr lang="en-US" sz="1800" b="1" dirty="0">
                <a:latin typeface="Trebuchet MS" panose="020B0603020202020204" pitchFamily="34" charset="0"/>
              </a:rPr>
              <a:t>Adult 18+ Average Audience (000)</a:t>
            </a:r>
            <a:br>
              <a:rPr lang="en-US" sz="1800" b="1" dirty="0">
                <a:latin typeface="Trebuchet MS" panose="020B0603020202020204" pitchFamily="34" charset="0"/>
              </a:rPr>
            </a:br>
            <a:br>
              <a:rPr lang="en-US" sz="1800" b="1" dirty="0">
                <a:latin typeface="Trebuchet MS" panose="020B0603020202020204" pitchFamily="34" charset="0"/>
              </a:rPr>
            </a:br>
            <a:endParaRPr lang="en-US" sz="1400" b="1" dirty="0">
              <a:latin typeface="Trebuchet MS" panose="020B0603020202020204" pitchFamily="34" charset="0"/>
            </a:endParaRPr>
          </a:p>
        </p:txBody>
      </p:sp>
      <p:pic>
        <p:nvPicPr>
          <p:cNvPr id="41" name="Picture 4" descr="https://www.youtube.com/yt/brand/media/image/YouTube-logo-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410200"/>
            <a:ext cx="609600" cy="4008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media.corporate-ir.net/media_files/IROL/25/251764/pandora_logo_blu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5562600"/>
            <a:ext cx="507289" cy="1109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http://pixel.nymag.com/imgs/daily/vulture/2015/06/26/26-spotify.w1200.h630.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5486400"/>
            <a:ext cx="530489" cy="278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2" descr="http://2.bp.blogspot.com/-e8EX8HXfU_M/VWA1tOmIxII/AAAAAAAACnM/wVEAIqUlnOI/s1600/Snapchat-logo-vect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2524" y="5504688"/>
            <a:ext cx="457200" cy="32461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4"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7534" y="5486400"/>
            <a:ext cx="304800" cy="2478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6" descr="https://upload.wikimedia.org/wikipedia/commons/9/94/Pinterest_logo.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307" y="5562600"/>
            <a:ext cx="400570" cy="10134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8" descr="https://upload.wikimedia.org/wikipedia/commons/thumb/1/1b/EBay_logo.svg/2000px-EBay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111" y="5562600"/>
            <a:ext cx="3810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0" descr="https://upload.wikimedia.org/wikipedia/commons/thumb/2/26/Twitch_logo.svg/2000px-Twitch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1638" y="5486400"/>
            <a:ext cx="369162" cy="22795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9689" r="27169"/>
          <a:stretch/>
        </p:blipFill>
        <p:spPr bwMode="auto">
          <a:xfrm>
            <a:off x="1926180" y="5486400"/>
            <a:ext cx="207420" cy="24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710" t="17153" r="8311" b="16423"/>
          <a:stretch/>
        </p:blipFill>
        <p:spPr bwMode="auto">
          <a:xfrm>
            <a:off x="3059173" y="5562600"/>
            <a:ext cx="516159"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5486400"/>
            <a:ext cx="396610" cy="30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2020" y="5486400"/>
            <a:ext cx="420011" cy="20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6" descr="https://upload.wikimedia.org/wikipedia/commons/thumb/e/e4/BuzzFeed.svg/2000px-BuzzFeed.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8321" y="5562600"/>
            <a:ext cx="427403" cy="13691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0" descr="http://www.lenco.com/wp-content/uploads/2012/01/Amazon-Logo.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9724" y="5562600"/>
            <a:ext cx="362822" cy="13212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www.facebookbrand.com/img/fb-ar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9600" y="5486400"/>
            <a:ext cx="304800"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p:cNvGrpSpPr/>
          <p:nvPr/>
        </p:nvGrpSpPr>
        <p:grpSpPr>
          <a:xfrm>
            <a:off x="2681584" y="5478006"/>
            <a:ext cx="377589" cy="377976"/>
            <a:chOff x="5139743" y="2407001"/>
            <a:chExt cx="651457" cy="725385"/>
          </a:xfrm>
        </p:grpSpPr>
        <p:pic>
          <p:nvPicPr>
            <p:cNvPr id="76" name="Picture 75"/>
            <p:cNvPicPr>
              <a:picLocks noChangeAspect="1"/>
            </p:cNvPicPr>
            <p:nvPr/>
          </p:nvPicPr>
          <p:blipFill rotWithShape="1">
            <a:blip r:embed="rId18"/>
            <a:srcRect l="58057" t="31484" r="31711" b="61904"/>
            <a:stretch/>
          </p:blipFill>
          <p:spPr>
            <a:xfrm>
              <a:off x="5139743" y="2895599"/>
              <a:ext cx="651457" cy="236787"/>
            </a:xfrm>
            <a:prstGeom prst="rect">
              <a:avLst/>
            </a:prstGeom>
          </p:spPr>
        </p:pic>
        <p:pic>
          <p:nvPicPr>
            <p:cNvPr id="77" name="Picture 76"/>
            <p:cNvPicPr>
              <a:picLocks noChangeAspect="1"/>
            </p:cNvPicPr>
            <p:nvPr/>
          </p:nvPicPr>
          <p:blipFill rotWithShape="1">
            <a:blip r:embed="rId19"/>
            <a:srcRect l="25080" t="9322" r="24648" b="9322"/>
            <a:stretch/>
          </p:blipFill>
          <p:spPr>
            <a:xfrm>
              <a:off x="5182345" y="2407001"/>
              <a:ext cx="537258" cy="541877"/>
            </a:xfrm>
            <a:prstGeom prst="rect">
              <a:avLst/>
            </a:prstGeom>
          </p:spPr>
        </p:pic>
      </p:grpSp>
      <p:pic>
        <p:nvPicPr>
          <p:cNvPr id="78" name="Picture 2" descr="Image result for messenger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08620" y="5475678"/>
            <a:ext cx="315522" cy="31552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2" descr="Image result for reddit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06769" y="5486400"/>
            <a:ext cx="386814" cy="21098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Image result for AOL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91726" y="5410200"/>
            <a:ext cx="508150" cy="3811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rotWithShape="1">
          <a:blip r:embed="rId23"/>
          <a:srcRect l="10889" t="11192" r="10889" b="10889"/>
          <a:stretch/>
        </p:blipFill>
        <p:spPr>
          <a:xfrm>
            <a:off x="6546520" y="5486400"/>
            <a:ext cx="311480" cy="310276"/>
          </a:xfrm>
          <a:prstGeom prst="rect">
            <a:avLst/>
          </a:prstGeom>
        </p:spPr>
      </p:pic>
      <p:sp>
        <p:nvSpPr>
          <p:cNvPr id="2" name="Slide Number Placeholder 1">
            <a:extLst>
              <a:ext uri="{FF2B5EF4-FFF2-40B4-BE49-F238E27FC236}">
                <a16:creationId xmlns:a16="http://schemas.microsoft.com/office/drawing/2014/main" id="{88EF814C-6991-4C58-BAB4-9B6839D52EB2}"/>
              </a:ext>
            </a:extLst>
          </p:cNvPr>
          <p:cNvSpPr>
            <a:spLocks noGrp="1"/>
          </p:cNvSpPr>
          <p:nvPr>
            <p:ph type="sldNum" sz="quarter" idx="12"/>
          </p:nvPr>
        </p:nvSpPr>
        <p:spPr>
          <a:xfrm>
            <a:off x="8579814" y="6602209"/>
            <a:ext cx="2133600" cy="365125"/>
          </a:xfrm>
        </p:spPr>
        <p:txBody>
          <a:bodyPr/>
          <a:lstStyle/>
          <a:p>
            <a:pPr defTabSz="457200"/>
            <a:fld id="{04F9D6DC-8C4E-4599-BF21-177D7E9FD0BC}" type="slidenum">
              <a:rPr lang="en-US" smtClean="0">
                <a:solidFill>
                  <a:prstClr val="black"/>
                </a:solidFill>
              </a:rPr>
              <a:pPr defTabSz="457200"/>
              <a:t>9</a:t>
            </a:fld>
            <a:endParaRPr lang="en-US" dirty="0">
              <a:solidFill>
                <a:prstClr val="black"/>
              </a:solidFill>
            </a:endParaRPr>
          </a:p>
        </p:txBody>
      </p:sp>
    </p:spTree>
    <p:extLst>
      <p:ext uri="{BB962C8B-B14F-4D97-AF65-F5344CB8AC3E}">
        <p14:creationId xmlns:p14="http://schemas.microsoft.com/office/powerpoint/2010/main" val="143230201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19692</TotalTime>
  <Words>3974</Words>
  <Application>Microsoft Office PowerPoint</Application>
  <PresentationFormat>On-screen Show (4:3)</PresentationFormat>
  <Paragraphs>584</Paragraphs>
  <Slides>49</Slides>
  <Notes>20</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49</vt:i4>
      </vt:variant>
    </vt:vector>
  </HeadingPairs>
  <TitlesOfParts>
    <vt:vector size="69" baseType="lpstr">
      <vt:lpstr>ＭＳ Ｐゴシック</vt:lpstr>
      <vt:lpstr>Arial</vt:lpstr>
      <vt:lpstr>Calibri</vt:lpstr>
      <vt:lpstr>Calibri Light</vt:lpstr>
      <vt:lpstr>Gill Sans</vt:lpstr>
      <vt:lpstr>Times New Roman</vt:lpstr>
      <vt:lpstr>Trebuchet MS</vt:lpstr>
      <vt:lpstr>Wingdings</vt:lpstr>
      <vt:lpstr>Custom Design</vt:lpstr>
      <vt:lpstr>50_Custom Design</vt:lpstr>
      <vt:lpstr>1_Custom Design</vt:lpstr>
      <vt:lpstr>2_Custom Design</vt:lpstr>
      <vt:lpstr>3_Custom Design</vt:lpstr>
      <vt:lpstr>4_Custom Design</vt:lpstr>
      <vt:lpstr>5_Custom Design</vt:lpstr>
      <vt:lpstr>6_Custom Design</vt:lpstr>
      <vt:lpstr>7_Custom Design</vt:lpstr>
      <vt:lpstr>8_Custom Design</vt:lpstr>
      <vt:lpstr>16_Custom Design</vt:lpstr>
      <vt:lpstr>17_Custom Design</vt:lpstr>
      <vt:lpstr>PowerPoint Presentation</vt:lpstr>
      <vt:lpstr>PowerPoint Presentation</vt:lpstr>
      <vt:lpstr>The Truth</vt:lpstr>
      <vt:lpstr>PowerPoint Presentation</vt:lpstr>
      <vt:lpstr>PowerPoint Presentation</vt:lpstr>
      <vt:lpstr>PowerPoint Presentation</vt:lpstr>
      <vt:lpstr>In Any Given Minute, 50 Million Adults Are Tuned Into TV</vt:lpstr>
      <vt:lpstr>16x more Millennials Are Tuning Into Television Over Smartphone Video</vt:lpstr>
      <vt:lpstr>Adult 18+ Average Audience (000)  </vt:lpstr>
      <vt:lpstr>Adult 18-34 Average Audience (000)  </vt:lpstr>
      <vt:lpstr>Where Would Top Websites Rank Among Ad-Supported TV Programs? </vt:lpstr>
      <vt:lpstr>PowerPoint Presentation</vt:lpstr>
      <vt:lpstr>Across A Variety Of Enthusiast Targets, Multi-Screen TV Brands Offer 2x+ Greater Reach Than The Top Ad Tech Site In The Genre</vt:lpstr>
      <vt:lpstr>PowerPoint Presentation</vt:lpstr>
      <vt:lpstr>PowerPoint Presentation</vt:lpstr>
      <vt:lpstr>PowerPoint Presentation</vt:lpstr>
      <vt:lpstr>PowerPoint Presentation</vt:lpstr>
      <vt:lpstr>Adults Spend 7x More Time Watching TV Than Video on a PC</vt:lpstr>
      <vt:lpstr>Younger Millennials Spend 2x and 10x More Time With TV Than With Video On A PC Or Smartphone, Respectively</vt:lpstr>
      <vt:lpstr>PowerPoint Presentation</vt:lpstr>
      <vt:lpstr>Why? Because TV is in the Business of Creating Iconic Hits </vt:lpstr>
      <vt:lpstr>PowerPoint Presentation</vt:lpstr>
      <vt:lpstr>TV Brands Behave as Cultural Touchstones, With The Unrivaled Power To Create Community And Drive Real-Time Conversation </vt:lpstr>
      <vt:lpstr>Over 75% Of All Primetime Viewing Is Live – Even Among Millennials</vt:lpstr>
      <vt:lpstr>PowerPoint Presentation</vt:lpstr>
      <vt:lpstr>PowerPoint Presentation</vt:lpstr>
      <vt:lpstr>PowerPoint Presentation</vt:lpstr>
      <vt:lpstr>It’s No Surprise That The Passion Consumers Have For TV Brands Extends To Their Presence Online </vt:lpstr>
      <vt:lpstr>Millennials Love TV Brands Online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85% Of “Pure-Play” Internet Brands Exhibited A Direct Correlation Between TV Spend &amp; Website Traffic</vt:lpstr>
      <vt:lpstr>82% of the “Call-To-Action” Brands Exhibited a Direct Correlation Between TV Spend &amp; Website Traffic</vt:lpstr>
      <vt:lpstr>PowerPoint Presentation</vt:lpstr>
      <vt:lpstr>75% Of Automotive Manufacturers Exhibited a Direct Correlation Between TV Spend &amp; Website Traffic</vt:lpstr>
      <vt:lpstr>All 14 “Brand Building” Disruptor Brands Saw Their Website Traffic Skyrocket After They Launched A TV Campaign</vt:lpstr>
      <vt:lpstr>Digital Spend on Television Continues to Increase</vt:lpstr>
      <vt:lpstr>Common (Mis)perceptions And Realities</vt:lpstr>
      <vt:lpstr>Common (Mis)perceptions And Realities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Marianne Vita</cp:lastModifiedBy>
  <cp:revision>473</cp:revision>
  <cp:lastPrinted>2017-07-18T13:43:14Z</cp:lastPrinted>
  <dcterms:created xsi:type="dcterms:W3CDTF">2015-07-02T18:13:14Z</dcterms:created>
  <dcterms:modified xsi:type="dcterms:W3CDTF">2017-09-20T14:25:50Z</dcterms:modified>
</cp:coreProperties>
</file>