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1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6.xml" ContentType="application/vnd.openxmlformats-officedocument.presentationml.notesSl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81" r:id="rId6"/>
  </p:sldMasterIdLst>
  <p:notesMasterIdLst>
    <p:notesMasterId r:id="rId44"/>
  </p:notesMasterIdLst>
  <p:sldIdLst>
    <p:sldId id="2146846063" r:id="rId7"/>
    <p:sldId id="2146846064" r:id="rId8"/>
    <p:sldId id="2144328501" r:id="rId9"/>
    <p:sldId id="2146846046" r:id="rId10"/>
    <p:sldId id="2146846059" r:id="rId11"/>
    <p:sldId id="2146846039" r:id="rId12"/>
    <p:sldId id="2146846001" r:id="rId13"/>
    <p:sldId id="2146846003" r:id="rId14"/>
    <p:sldId id="2146846004" r:id="rId15"/>
    <p:sldId id="2146846061" r:id="rId16"/>
    <p:sldId id="2146846002" r:id="rId17"/>
    <p:sldId id="2146846041" r:id="rId18"/>
    <p:sldId id="2146846005" r:id="rId19"/>
    <p:sldId id="2146846009" r:id="rId20"/>
    <p:sldId id="2146846054" r:id="rId21"/>
    <p:sldId id="2146846051" r:id="rId22"/>
    <p:sldId id="2144327856" r:id="rId23"/>
    <p:sldId id="2146845998" r:id="rId24"/>
    <p:sldId id="2144327905" r:id="rId25"/>
    <p:sldId id="2146845999" r:id="rId26"/>
    <p:sldId id="2146846042" r:id="rId27"/>
    <p:sldId id="2146845997" r:id="rId28"/>
    <p:sldId id="2146846010" r:id="rId29"/>
    <p:sldId id="2146846011" r:id="rId30"/>
    <p:sldId id="2146846055" r:id="rId31"/>
    <p:sldId id="2146846056" r:id="rId32"/>
    <p:sldId id="2146846043" r:id="rId33"/>
    <p:sldId id="2146846015" r:id="rId34"/>
    <p:sldId id="2146846053" r:id="rId35"/>
    <p:sldId id="2146846014" r:id="rId36"/>
    <p:sldId id="2146846065" r:id="rId37"/>
    <p:sldId id="2144328304" r:id="rId38"/>
    <p:sldId id="2144327406" r:id="rId39"/>
    <p:sldId id="259" r:id="rId40"/>
    <p:sldId id="2144327907" r:id="rId41"/>
    <p:sldId id="2144327888" r:id="rId42"/>
    <p:sldId id="2144327895" r:id="rId43"/>
  </p:sldIdLst>
  <p:sldSz cx="12192000" cy="6858000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644001F-98D2-AF68-925B-F4D39E797894}" name="Jason Wiese" initials="J" userId="S::jasonw@thevab.com::4bff8d5b-7de6-4655-b397-69b0afc81113" providerId="AD"/>
  <p188:author id="{18B05F85-EBC3-986A-C4C9-9A586B89E728}" name="Marianne Vita" initials="MV" userId="1457f4d67c0e3ffe" providerId="Windows Live"/>
  <p188:author id="{21855EDF-F9CE-3B66-C6A5-06158391F461}" name="Leah Montner Dixon" initials="LMD" userId="S::leahm@thevab.com::d5b2ae9e-9213-4442-b7df-4db8cbe51e5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ah Montner Dixon" initials="LMD" lastIdx="25" clrIdx="0">
    <p:extLst>
      <p:ext uri="{19B8F6BF-5375-455C-9EA6-DF929625EA0E}">
        <p15:presenceInfo xmlns:p15="http://schemas.microsoft.com/office/powerpoint/2012/main" userId="S::leahm@thevab.com::d5b2ae9e-9213-4442-b7df-4db8cbe51e5d" providerId="AD"/>
      </p:ext>
    </p:extLst>
  </p:cmAuthor>
  <p:cmAuthor id="2" name="Jason Wiese" initials="JW" lastIdx="16" clrIdx="1">
    <p:extLst>
      <p:ext uri="{19B8F6BF-5375-455C-9EA6-DF929625EA0E}">
        <p15:presenceInfo xmlns:p15="http://schemas.microsoft.com/office/powerpoint/2012/main" userId="S::jasonw@thevab.com::4bff8d5b-7de6-4655-b397-69b0afc81113" providerId="AD"/>
      </p:ext>
    </p:extLst>
  </p:cmAuthor>
  <p:cmAuthor id="3" name="Karolina Guillen" initials="KG" lastIdx="4" clrIdx="2">
    <p:extLst>
      <p:ext uri="{19B8F6BF-5375-455C-9EA6-DF929625EA0E}">
        <p15:presenceInfo xmlns:p15="http://schemas.microsoft.com/office/powerpoint/2012/main" userId="S::karolinaG@thevab.com::c1c08796-a0be-47c6-af52-5d31fd96ec50" providerId="AD"/>
      </p:ext>
    </p:extLst>
  </p:cmAuthor>
  <p:cmAuthor id="4" name="Marianne Vita" initials="MV" lastIdx="25" clrIdx="3">
    <p:extLst>
      <p:ext uri="{19B8F6BF-5375-455C-9EA6-DF929625EA0E}">
        <p15:presenceInfo xmlns:p15="http://schemas.microsoft.com/office/powerpoint/2012/main" userId="S::mariannev@thevab.com::35b1102d-d340-4a85-a709-12ee727aa48b" providerId="AD"/>
      </p:ext>
    </p:extLst>
  </p:cmAuthor>
  <p:cmAuthor id="5" name="Danielle Delauro" initials="DD" lastIdx="46" clrIdx="4">
    <p:extLst>
      <p:ext uri="{19B8F6BF-5375-455C-9EA6-DF929625EA0E}">
        <p15:presenceInfo xmlns:p15="http://schemas.microsoft.com/office/powerpoint/2012/main" userId="S::danielled@thevab.com::79c3a64d-209a-45df-902b-7cba6cccfd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1A62"/>
    <a:srgbClr val="ED3C8D"/>
    <a:srgbClr val="4EBEA4"/>
    <a:srgbClr val="00BFF2"/>
    <a:srgbClr val="ACBDCE"/>
    <a:srgbClr val="E2E8F0"/>
    <a:srgbClr val="7030A0"/>
    <a:srgbClr val="FF6E30"/>
    <a:srgbClr val="FFE600"/>
    <a:srgbClr val="E2E8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7F5776-A31A-4AD7-8361-22F8D48ECA17}" v="1" dt="2023-07-17T20:35:34.9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on Wiese" userId="4bff8d5b-7de6-4655-b397-69b0afc81113" providerId="ADAL" clId="{ED1F013A-B3BA-4A31-84BD-A2DA9C454957}"/>
    <pc:docChg chg="custSel modSld">
      <pc:chgData name="Jason Wiese" userId="4bff8d5b-7de6-4655-b397-69b0afc81113" providerId="ADAL" clId="{ED1F013A-B3BA-4A31-84BD-A2DA9C454957}" dt="2023-05-04T06:15:51.472" v="51" actId="6549"/>
      <pc:docMkLst>
        <pc:docMk/>
      </pc:docMkLst>
      <pc:sldChg chg="modSp mod">
        <pc:chgData name="Jason Wiese" userId="4bff8d5b-7de6-4655-b397-69b0afc81113" providerId="ADAL" clId="{ED1F013A-B3BA-4A31-84BD-A2DA9C454957}" dt="2023-05-04T06:07:35.318" v="49" actId="6549"/>
        <pc:sldMkLst>
          <pc:docMk/>
          <pc:sldMk cId="2932279418" sldId="2144327856"/>
        </pc:sldMkLst>
        <pc:spChg chg="mod">
          <ac:chgData name="Jason Wiese" userId="4bff8d5b-7de6-4655-b397-69b0afc81113" providerId="ADAL" clId="{ED1F013A-B3BA-4A31-84BD-A2DA9C454957}" dt="2023-05-04T06:07:35.318" v="49" actId="6549"/>
          <ac:spMkLst>
            <pc:docMk/>
            <pc:sldMk cId="2932279418" sldId="2144327856"/>
            <ac:spMk id="2" creationId="{C09B3279-79C3-D562-DBFB-7AB4F0D63070}"/>
          </ac:spMkLst>
        </pc:spChg>
      </pc:sldChg>
      <pc:sldChg chg="modSp mod">
        <pc:chgData name="Jason Wiese" userId="4bff8d5b-7de6-4655-b397-69b0afc81113" providerId="ADAL" clId="{ED1F013A-B3BA-4A31-84BD-A2DA9C454957}" dt="2023-05-03T05:32:07.828" v="16" actId="20577"/>
        <pc:sldMkLst>
          <pc:docMk/>
          <pc:sldMk cId="2708060300" sldId="2144327905"/>
        </pc:sldMkLst>
        <pc:spChg chg="mod">
          <ac:chgData name="Jason Wiese" userId="4bff8d5b-7de6-4655-b397-69b0afc81113" providerId="ADAL" clId="{ED1F013A-B3BA-4A31-84BD-A2DA9C454957}" dt="2023-05-03T05:32:07.828" v="16" actId="20577"/>
          <ac:spMkLst>
            <pc:docMk/>
            <pc:sldMk cId="2708060300" sldId="2144327905"/>
            <ac:spMk id="13" creationId="{40B101B7-34CD-C0CC-9C5E-DF355463D877}"/>
          </ac:spMkLst>
        </pc:spChg>
      </pc:sldChg>
      <pc:sldChg chg="addSp delSp modSp mod">
        <pc:chgData name="Jason Wiese" userId="4bff8d5b-7de6-4655-b397-69b0afc81113" providerId="ADAL" clId="{ED1F013A-B3BA-4A31-84BD-A2DA9C454957}" dt="2023-05-04T04:07:52.516" v="39" actId="21"/>
        <pc:sldMkLst>
          <pc:docMk/>
          <pc:sldMk cId="3995427788" sldId="2146846009"/>
        </pc:sldMkLst>
        <pc:spChg chg="add del mod">
          <ac:chgData name="Jason Wiese" userId="4bff8d5b-7de6-4655-b397-69b0afc81113" providerId="ADAL" clId="{ED1F013A-B3BA-4A31-84BD-A2DA9C454957}" dt="2023-05-04T04:07:52.516" v="39" actId="21"/>
          <ac:spMkLst>
            <pc:docMk/>
            <pc:sldMk cId="3995427788" sldId="2146846009"/>
            <ac:spMk id="4" creationId="{E12FA104-BD52-389C-4766-F25766CB8094}"/>
          </ac:spMkLst>
        </pc:spChg>
      </pc:sldChg>
      <pc:sldChg chg="modSp mod">
        <pc:chgData name="Jason Wiese" userId="4bff8d5b-7de6-4655-b397-69b0afc81113" providerId="ADAL" clId="{ED1F013A-B3BA-4A31-84BD-A2DA9C454957}" dt="2023-05-03T07:15:40.030" v="35" actId="20577"/>
        <pc:sldMkLst>
          <pc:docMk/>
          <pc:sldMk cId="644830835" sldId="2146846015"/>
        </pc:sldMkLst>
        <pc:spChg chg="mod">
          <ac:chgData name="Jason Wiese" userId="4bff8d5b-7de6-4655-b397-69b0afc81113" providerId="ADAL" clId="{ED1F013A-B3BA-4A31-84BD-A2DA9C454957}" dt="2023-05-03T07:15:22.348" v="23" actId="20577"/>
          <ac:spMkLst>
            <pc:docMk/>
            <pc:sldMk cId="644830835" sldId="2146846015"/>
            <ac:spMk id="3" creationId="{941B2E0B-59B9-B81B-5DC7-DCAFE199AEA4}"/>
          </ac:spMkLst>
        </pc:spChg>
        <pc:spChg chg="mod">
          <ac:chgData name="Jason Wiese" userId="4bff8d5b-7de6-4655-b397-69b0afc81113" providerId="ADAL" clId="{ED1F013A-B3BA-4A31-84BD-A2DA9C454957}" dt="2023-05-03T07:15:40.030" v="35" actId="20577"/>
          <ac:spMkLst>
            <pc:docMk/>
            <pc:sldMk cId="644830835" sldId="2146846015"/>
            <ac:spMk id="6" creationId="{E11AF9C3-7AC2-F034-311F-4713F7349DC5}"/>
          </ac:spMkLst>
        </pc:spChg>
      </pc:sldChg>
      <pc:sldChg chg="addSp delSp modSp mod">
        <pc:chgData name="Jason Wiese" userId="4bff8d5b-7de6-4655-b397-69b0afc81113" providerId="ADAL" clId="{ED1F013A-B3BA-4A31-84BD-A2DA9C454957}" dt="2023-05-04T06:01:17.433" v="46" actId="21"/>
        <pc:sldMkLst>
          <pc:docMk/>
          <pc:sldMk cId="3954980121" sldId="2146846041"/>
        </pc:sldMkLst>
        <pc:spChg chg="add del mod">
          <ac:chgData name="Jason Wiese" userId="4bff8d5b-7de6-4655-b397-69b0afc81113" providerId="ADAL" clId="{ED1F013A-B3BA-4A31-84BD-A2DA9C454957}" dt="2023-05-04T06:01:17.433" v="46" actId="21"/>
          <ac:spMkLst>
            <pc:docMk/>
            <pc:sldMk cId="3954980121" sldId="2146846041"/>
            <ac:spMk id="6" creationId="{2EC6A34F-7A02-1F40-6368-EA3F298A3E9F}"/>
          </ac:spMkLst>
        </pc:spChg>
      </pc:sldChg>
      <pc:sldChg chg="modSp mod">
        <pc:chgData name="Jason Wiese" userId="4bff8d5b-7de6-4655-b397-69b0afc81113" providerId="ADAL" clId="{ED1F013A-B3BA-4A31-84BD-A2DA9C454957}" dt="2023-05-04T06:15:35.795" v="50" actId="6549"/>
        <pc:sldMkLst>
          <pc:docMk/>
          <pc:sldMk cId="1808630701" sldId="2146846042"/>
        </pc:sldMkLst>
        <pc:spChg chg="mod">
          <ac:chgData name="Jason Wiese" userId="4bff8d5b-7de6-4655-b397-69b0afc81113" providerId="ADAL" clId="{ED1F013A-B3BA-4A31-84BD-A2DA9C454957}" dt="2023-05-04T06:15:35.795" v="50" actId="6549"/>
          <ac:spMkLst>
            <pc:docMk/>
            <pc:sldMk cId="1808630701" sldId="2146846042"/>
            <ac:spMk id="2" creationId="{C09B3279-79C3-D562-DBFB-7AB4F0D63070}"/>
          </ac:spMkLst>
        </pc:spChg>
      </pc:sldChg>
      <pc:sldChg chg="modSp mod">
        <pc:chgData name="Jason Wiese" userId="4bff8d5b-7de6-4655-b397-69b0afc81113" providerId="ADAL" clId="{ED1F013A-B3BA-4A31-84BD-A2DA9C454957}" dt="2023-05-04T06:15:51.472" v="51" actId="6549"/>
        <pc:sldMkLst>
          <pc:docMk/>
          <pc:sldMk cId="410754142" sldId="2146846043"/>
        </pc:sldMkLst>
        <pc:spChg chg="mod">
          <ac:chgData name="Jason Wiese" userId="4bff8d5b-7de6-4655-b397-69b0afc81113" providerId="ADAL" clId="{ED1F013A-B3BA-4A31-84BD-A2DA9C454957}" dt="2023-05-04T06:15:51.472" v="51" actId="6549"/>
          <ac:spMkLst>
            <pc:docMk/>
            <pc:sldMk cId="410754142" sldId="2146846043"/>
            <ac:spMk id="2" creationId="{C09B3279-79C3-D562-DBFB-7AB4F0D63070}"/>
          </ac:spMkLst>
        </pc:spChg>
      </pc:sldChg>
      <pc:sldChg chg="addSp delSp modSp mod">
        <pc:chgData name="Jason Wiese" userId="4bff8d5b-7de6-4655-b397-69b0afc81113" providerId="ADAL" clId="{ED1F013A-B3BA-4A31-84BD-A2DA9C454957}" dt="2023-05-04T05:29:35.862" v="43" actId="21"/>
        <pc:sldMkLst>
          <pc:docMk/>
          <pc:sldMk cId="4094381768" sldId="2146846051"/>
        </pc:sldMkLst>
        <pc:spChg chg="add del mod">
          <ac:chgData name="Jason Wiese" userId="4bff8d5b-7de6-4655-b397-69b0afc81113" providerId="ADAL" clId="{ED1F013A-B3BA-4A31-84BD-A2DA9C454957}" dt="2023-05-04T05:29:35.862" v="43" actId="21"/>
          <ac:spMkLst>
            <pc:docMk/>
            <pc:sldMk cId="4094381768" sldId="2146846051"/>
            <ac:spMk id="4" creationId="{F5239F30-B0B0-8554-154D-3E41BD42B3C7}"/>
          </ac:spMkLst>
        </pc:spChg>
        <pc:spChg chg="mod">
          <ac:chgData name="Jason Wiese" userId="4bff8d5b-7de6-4655-b397-69b0afc81113" providerId="ADAL" clId="{ED1F013A-B3BA-4A31-84BD-A2DA9C454957}" dt="2023-05-03T05:09:59.927" v="4" actId="6549"/>
          <ac:spMkLst>
            <pc:docMk/>
            <pc:sldMk cId="4094381768" sldId="2146846051"/>
            <ac:spMk id="9" creationId="{6E5A367D-F179-C472-538C-D1C3EC1C3AF2}"/>
          </ac:spMkLst>
        </pc:spChg>
      </pc:sldChg>
      <pc:sldChg chg="addSp delSp modSp mod">
        <pc:chgData name="Jason Wiese" userId="4bff8d5b-7de6-4655-b397-69b0afc81113" providerId="ADAL" clId="{ED1F013A-B3BA-4A31-84BD-A2DA9C454957}" dt="2023-05-03T02:55:10.492" v="3" actId="478"/>
        <pc:sldMkLst>
          <pc:docMk/>
          <pc:sldMk cId="4270852825" sldId="2146846063"/>
        </pc:sldMkLst>
        <pc:spChg chg="add del mod">
          <ac:chgData name="Jason Wiese" userId="4bff8d5b-7de6-4655-b397-69b0afc81113" providerId="ADAL" clId="{ED1F013A-B3BA-4A31-84BD-A2DA9C454957}" dt="2023-05-03T02:55:10.492" v="3" actId="478"/>
          <ac:spMkLst>
            <pc:docMk/>
            <pc:sldMk cId="4270852825" sldId="2146846063"/>
            <ac:spMk id="5" creationId="{88FC15B5-4AF0-1075-4B17-740B36C960C2}"/>
          </ac:spMkLst>
        </pc:spChg>
      </pc:sldChg>
    </pc:docChg>
  </pc:docChgLst>
  <pc:docChgLst>
    <pc:chgData name="Leah Montner Dixon" userId="d5b2ae9e-9213-4442-b7df-4db8cbe51e5d" providerId="ADAL" clId="{61A9D031-33C1-47C2-A66E-11B58F0C2A36}"/>
    <pc:docChg chg="modSld">
      <pc:chgData name="Leah Montner Dixon" userId="d5b2ae9e-9213-4442-b7df-4db8cbe51e5d" providerId="ADAL" clId="{61A9D031-33C1-47C2-A66E-11B58F0C2A36}" dt="2023-04-26T20:12:09.020" v="19" actId="27918"/>
      <pc:docMkLst>
        <pc:docMk/>
      </pc:docMkLst>
      <pc:sldChg chg="modSp">
        <pc:chgData name="Leah Montner Dixon" userId="d5b2ae9e-9213-4442-b7df-4db8cbe51e5d" providerId="ADAL" clId="{61A9D031-33C1-47C2-A66E-11B58F0C2A36}" dt="2023-04-24T18:58:08.161" v="3" actId="208"/>
        <pc:sldMkLst>
          <pc:docMk/>
          <pc:sldMk cId="2708060300" sldId="2144327905"/>
        </pc:sldMkLst>
        <pc:graphicFrameChg chg="mod">
          <ac:chgData name="Leah Montner Dixon" userId="d5b2ae9e-9213-4442-b7df-4db8cbe51e5d" providerId="ADAL" clId="{61A9D031-33C1-47C2-A66E-11B58F0C2A36}" dt="2023-04-24T18:58:08.161" v="3" actId="208"/>
          <ac:graphicFrameMkLst>
            <pc:docMk/>
            <pc:sldMk cId="2708060300" sldId="2144327905"/>
            <ac:graphicFrameMk id="14" creationId="{7A145FA3-C81D-854E-6F37-B31AADB8B563}"/>
          </ac:graphicFrameMkLst>
        </pc:graphicFrameChg>
      </pc:sldChg>
      <pc:sldChg chg="modSp mod">
        <pc:chgData name="Leah Montner Dixon" userId="d5b2ae9e-9213-4442-b7df-4db8cbe51e5d" providerId="ADAL" clId="{61A9D031-33C1-47C2-A66E-11B58F0C2A36}" dt="2023-04-26T20:12:09.020" v="19" actId="27918"/>
        <pc:sldMkLst>
          <pc:docMk/>
          <pc:sldMk cId="3198090129" sldId="2146845998"/>
        </pc:sldMkLst>
        <pc:spChg chg="mod">
          <ac:chgData name="Leah Montner Dixon" userId="d5b2ae9e-9213-4442-b7df-4db8cbe51e5d" providerId="ADAL" clId="{61A9D031-33C1-47C2-A66E-11B58F0C2A36}" dt="2023-04-26T20:11:57.773" v="17" actId="20577"/>
          <ac:spMkLst>
            <pc:docMk/>
            <pc:sldMk cId="3198090129" sldId="2146845998"/>
            <ac:spMk id="5" creationId="{4FE6FF73-1299-3289-3CE9-59D6A7F36B9E}"/>
          </ac:spMkLst>
        </pc:spChg>
        <pc:graphicFrameChg chg="mod">
          <ac:chgData name="Leah Montner Dixon" userId="d5b2ae9e-9213-4442-b7df-4db8cbe51e5d" providerId="ADAL" clId="{61A9D031-33C1-47C2-A66E-11B58F0C2A36}" dt="2023-04-24T18:57:59.561" v="2" actId="208"/>
          <ac:graphicFrameMkLst>
            <pc:docMk/>
            <pc:sldMk cId="3198090129" sldId="2146845998"/>
            <ac:graphicFrameMk id="20" creationId="{861090F1-2A18-2C4D-AFC9-7C336654D88A}"/>
          </ac:graphicFrameMkLst>
        </pc:graphicFrameChg>
      </pc:sldChg>
      <pc:sldChg chg="modSp">
        <pc:chgData name="Leah Montner Dixon" userId="d5b2ae9e-9213-4442-b7df-4db8cbe51e5d" providerId="ADAL" clId="{61A9D031-33C1-47C2-A66E-11B58F0C2A36}" dt="2023-04-24T18:57:44.026" v="0" actId="208"/>
        <pc:sldMkLst>
          <pc:docMk/>
          <pc:sldMk cId="2690943916" sldId="2146846003"/>
        </pc:sldMkLst>
        <pc:graphicFrameChg chg="mod">
          <ac:chgData name="Leah Montner Dixon" userId="d5b2ae9e-9213-4442-b7df-4db8cbe51e5d" providerId="ADAL" clId="{61A9D031-33C1-47C2-A66E-11B58F0C2A36}" dt="2023-04-24T18:57:44.026" v="0" actId="208"/>
          <ac:graphicFrameMkLst>
            <pc:docMk/>
            <pc:sldMk cId="2690943916" sldId="2146846003"/>
            <ac:graphicFrameMk id="5" creationId="{790ACB02-F3E7-28BC-1B6E-8B4B02A52043}"/>
          </ac:graphicFrameMkLst>
        </pc:graphicFrameChg>
      </pc:sldChg>
      <pc:sldChg chg="modSp">
        <pc:chgData name="Leah Montner Dixon" userId="d5b2ae9e-9213-4442-b7df-4db8cbe51e5d" providerId="ADAL" clId="{61A9D031-33C1-47C2-A66E-11B58F0C2A36}" dt="2023-04-24T18:58:37.426" v="7" actId="208"/>
        <pc:sldMkLst>
          <pc:docMk/>
          <pc:sldMk cId="2157890921" sldId="2146846014"/>
        </pc:sldMkLst>
        <pc:graphicFrameChg chg="mod">
          <ac:chgData name="Leah Montner Dixon" userId="d5b2ae9e-9213-4442-b7df-4db8cbe51e5d" providerId="ADAL" clId="{61A9D031-33C1-47C2-A66E-11B58F0C2A36}" dt="2023-04-24T18:58:37.426" v="7" actId="208"/>
          <ac:graphicFrameMkLst>
            <pc:docMk/>
            <pc:sldMk cId="2157890921" sldId="2146846014"/>
            <ac:graphicFrameMk id="7" creationId="{2C3BD5F6-87D1-581C-B4A8-C480CB0FFF50}"/>
          </ac:graphicFrameMkLst>
        </pc:graphicFrameChg>
      </pc:sldChg>
      <pc:sldChg chg="modSp">
        <pc:chgData name="Leah Montner Dixon" userId="d5b2ae9e-9213-4442-b7df-4db8cbe51e5d" providerId="ADAL" clId="{61A9D031-33C1-47C2-A66E-11B58F0C2A36}" dt="2023-04-24T18:57:53.682" v="1" actId="208"/>
        <pc:sldMkLst>
          <pc:docMk/>
          <pc:sldMk cId="4094381768" sldId="2146846051"/>
        </pc:sldMkLst>
        <pc:graphicFrameChg chg="mod">
          <ac:chgData name="Leah Montner Dixon" userId="d5b2ae9e-9213-4442-b7df-4db8cbe51e5d" providerId="ADAL" clId="{61A9D031-33C1-47C2-A66E-11B58F0C2A36}" dt="2023-04-24T18:57:53.682" v="1" actId="208"/>
          <ac:graphicFrameMkLst>
            <pc:docMk/>
            <pc:sldMk cId="4094381768" sldId="2146846051"/>
            <ac:graphicFrameMk id="3" creationId="{B117BF71-6D24-4260-6128-425A738A1E89}"/>
          </ac:graphicFrameMkLst>
        </pc:graphicFrameChg>
      </pc:sldChg>
      <pc:sldChg chg="modSp">
        <pc:chgData name="Leah Montner Dixon" userId="d5b2ae9e-9213-4442-b7df-4db8cbe51e5d" providerId="ADAL" clId="{61A9D031-33C1-47C2-A66E-11B58F0C2A36}" dt="2023-04-24T18:58:31.232" v="6" actId="208"/>
        <pc:sldMkLst>
          <pc:docMk/>
          <pc:sldMk cId="3314132962" sldId="2146846053"/>
        </pc:sldMkLst>
        <pc:graphicFrameChg chg="mod">
          <ac:chgData name="Leah Montner Dixon" userId="d5b2ae9e-9213-4442-b7df-4db8cbe51e5d" providerId="ADAL" clId="{61A9D031-33C1-47C2-A66E-11B58F0C2A36}" dt="2023-04-24T18:58:31.232" v="6" actId="208"/>
          <ac:graphicFrameMkLst>
            <pc:docMk/>
            <pc:sldMk cId="3314132962" sldId="2146846053"/>
            <ac:graphicFrameMk id="19" creationId="{0C266384-BEEC-E3AA-3BAE-976342E1594D}"/>
          </ac:graphicFrameMkLst>
        </pc:graphicFrameChg>
      </pc:sldChg>
      <pc:sldChg chg="modSp">
        <pc:chgData name="Leah Montner Dixon" userId="d5b2ae9e-9213-4442-b7df-4db8cbe51e5d" providerId="ADAL" clId="{61A9D031-33C1-47C2-A66E-11B58F0C2A36}" dt="2023-04-24T18:58:17.289" v="4" actId="208"/>
        <pc:sldMkLst>
          <pc:docMk/>
          <pc:sldMk cId="2798882547" sldId="2146846055"/>
        </pc:sldMkLst>
        <pc:graphicFrameChg chg="mod">
          <ac:chgData name="Leah Montner Dixon" userId="d5b2ae9e-9213-4442-b7df-4db8cbe51e5d" providerId="ADAL" clId="{61A9D031-33C1-47C2-A66E-11B58F0C2A36}" dt="2023-04-24T18:58:17.289" v="4" actId="208"/>
          <ac:graphicFrameMkLst>
            <pc:docMk/>
            <pc:sldMk cId="2798882547" sldId="2146846055"/>
            <ac:graphicFrameMk id="5" creationId="{AD501685-ABBF-D3CA-7B10-6511AC295FE9}"/>
          </ac:graphicFrameMkLst>
        </pc:graphicFrameChg>
      </pc:sldChg>
      <pc:sldChg chg="modSp">
        <pc:chgData name="Leah Montner Dixon" userId="d5b2ae9e-9213-4442-b7df-4db8cbe51e5d" providerId="ADAL" clId="{61A9D031-33C1-47C2-A66E-11B58F0C2A36}" dt="2023-04-24T18:58:24.554" v="5" actId="208"/>
        <pc:sldMkLst>
          <pc:docMk/>
          <pc:sldMk cId="1401396850" sldId="2146846056"/>
        </pc:sldMkLst>
        <pc:graphicFrameChg chg="mod">
          <ac:chgData name="Leah Montner Dixon" userId="d5b2ae9e-9213-4442-b7df-4db8cbe51e5d" providerId="ADAL" clId="{61A9D031-33C1-47C2-A66E-11B58F0C2A36}" dt="2023-04-24T18:58:24.554" v="5" actId="208"/>
          <ac:graphicFrameMkLst>
            <pc:docMk/>
            <pc:sldMk cId="1401396850" sldId="2146846056"/>
            <ac:graphicFrameMk id="10" creationId="{A1A56761-581B-BA7F-35E6-1039DC47277A}"/>
          </ac:graphicFrameMkLst>
        </pc:graphicFrameChg>
      </pc:sldChg>
    </pc:docChg>
  </pc:docChgLst>
  <pc:docChgLst>
    <pc:chgData name="Leah Montner Dixon" userId="d5b2ae9e-9213-4442-b7df-4db8cbe51e5d" providerId="ADAL" clId="{E7D85750-301E-47BE-AC24-96D388120481}"/>
    <pc:docChg chg="undo custSel modSld">
      <pc:chgData name="Leah Montner Dixon" userId="d5b2ae9e-9213-4442-b7df-4db8cbe51e5d" providerId="ADAL" clId="{E7D85750-301E-47BE-AC24-96D388120481}" dt="2023-05-04T21:42:59.426" v="57" actId="478"/>
      <pc:docMkLst>
        <pc:docMk/>
      </pc:docMkLst>
      <pc:sldChg chg="addSp delSp modSp mod">
        <pc:chgData name="Leah Montner Dixon" userId="d5b2ae9e-9213-4442-b7df-4db8cbe51e5d" providerId="ADAL" clId="{E7D85750-301E-47BE-AC24-96D388120481}" dt="2023-05-01T19:17:12.677" v="18" actId="1076"/>
        <pc:sldMkLst>
          <pc:docMk/>
          <pc:sldMk cId="1726731643" sldId="2144327907"/>
        </pc:sldMkLst>
        <pc:picChg chg="add mod">
          <ac:chgData name="Leah Montner Dixon" userId="d5b2ae9e-9213-4442-b7df-4db8cbe51e5d" providerId="ADAL" clId="{E7D85750-301E-47BE-AC24-96D388120481}" dt="2023-05-01T19:17:12.677" v="18" actId="1076"/>
          <ac:picMkLst>
            <pc:docMk/>
            <pc:sldMk cId="1726731643" sldId="2144327907"/>
            <ac:picMk id="8" creationId="{62C7F92F-8E8E-F518-526C-D6232FD356D2}"/>
          </ac:picMkLst>
        </pc:picChg>
        <pc:picChg chg="del">
          <ac:chgData name="Leah Montner Dixon" userId="d5b2ae9e-9213-4442-b7df-4db8cbe51e5d" providerId="ADAL" clId="{E7D85750-301E-47BE-AC24-96D388120481}" dt="2023-05-01T19:17:04.880" v="10" actId="478"/>
          <ac:picMkLst>
            <pc:docMk/>
            <pc:sldMk cId="1726731643" sldId="2144327907"/>
            <ac:picMk id="10" creationId="{A0843D93-B603-4841-909B-FB4D242C17A5}"/>
          </ac:picMkLst>
        </pc:picChg>
      </pc:sldChg>
      <pc:sldChg chg="addSp delSp modSp mod">
        <pc:chgData name="Leah Montner Dixon" userId="d5b2ae9e-9213-4442-b7df-4db8cbe51e5d" providerId="ADAL" clId="{E7D85750-301E-47BE-AC24-96D388120481}" dt="2023-05-04T21:42:59.426" v="57" actId="478"/>
        <pc:sldMkLst>
          <pc:docMk/>
          <pc:sldMk cId="3198090129" sldId="2146845998"/>
        </pc:sldMkLst>
        <pc:spChg chg="add del mod ord">
          <ac:chgData name="Leah Montner Dixon" userId="d5b2ae9e-9213-4442-b7df-4db8cbe51e5d" providerId="ADAL" clId="{E7D85750-301E-47BE-AC24-96D388120481}" dt="2023-05-04T21:42:56.617" v="56" actId="478"/>
          <ac:spMkLst>
            <pc:docMk/>
            <pc:sldMk cId="3198090129" sldId="2146845998"/>
            <ac:spMk id="2" creationId="{E30B886E-A016-28D1-2946-74CB529599A3}"/>
          </ac:spMkLst>
        </pc:spChg>
        <pc:spChg chg="add del mod">
          <ac:chgData name="Leah Montner Dixon" userId="d5b2ae9e-9213-4442-b7df-4db8cbe51e5d" providerId="ADAL" clId="{E7D85750-301E-47BE-AC24-96D388120481}" dt="2023-05-04T21:42:59.426" v="57" actId="478"/>
          <ac:spMkLst>
            <pc:docMk/>
            <pc:sldMk cId="3198090129" sldId="2146845998"/>
            <ac:spMk id="3" creationId="{F6E9F22F-2CA1-348F-81AA-C6EF4379E356}"/>
          </ac:spMkLst>
        </pc:spChg>
        <pc:spChg chg="ord">
          <ac:chgData name="Leah Montner Dixon" userId="d5b2ae9e-9213-4442-b7df-4db8cbe51e5d" providerId="ADAL" clId="{E7D85750-301E-47BE-AC24-96D388120481}" dt="2023-05-04T21:36:58.296" v="40" actId="167"/>
          <ac:spMkLst>
            <pc:docMk/>
            <pc:sldMk cId="3198090129" sldId="2146845998"/>
            <ac:spMk id="38" creationId="{4F0AEA1B-2FDE-48F0-8866-DD87656141AD}"/>
          </ac:spMkLst>
        </pc:spChg>
        <pc:graphicFrameChg chg="mod">
          <ac:chgData name="Leah Montner Dixon" userId="d5b2ae9e-9213-4442-b7df-4db8cbe51e5d" providerId="ADAL" clId="{E7D85750-301E-47BE-AC24-96D388120481}" dt="2023-05-04T21:36:57.990" v="39" actId="1076"/>
          <ac:graphicFrameMkLst>
            <pc:docMk/>
            <pc:sldMk cId="3198090129" sldId="2146845998"/>
            <ac:graphicFrameMk id="19" creationId="{195EE1C1-A3A4-04CC-8994-FAC6E0BB384F}"/>
          </ac:graphicFrameMkLst>
        </pc:graphicFrameChg>
      </pc:sldChg>
      <pc:sldChg chg="mod">
        <pc:chgData name="Leah Montner Dixon" userId="d5b2ae9e-9213-4442-b7df-4db8cbe51e5d" providerId="ADAL" clId="{E7D85750-301E-47BE-AC24-96D388120481}" dt="2023-05-04T21:01:28.812" v="23" actId="27918"/>
        <pc:sldMkLst>
          <pc:docMk/>
          <pc:sldMk cId="2798882547" sldId="2146846055"/>
        </pc:sldMkLst>
      </pc:sldChg>
      <pc:sldChg chg="modSp mod">
        <pc:chgData name="Leah Montner Dixon" userId="d5b2ae9e-9213-4442-b7df-4db8cbe51e5d" providerId="ADAL" clId="{E7D85750-301E-47BE-AC24-96D388120481}" dt="2023-05-04T21:14:01.108" v="25" actId="313"/>
        <pc:sldMkLst>
          <pc:docMk/>
          <pc:sldMk cId="882626923" sldId="2146846059"/>
        </pc:sldMkLst>
        <pc:spChg chg="mod">
          <ac:chgData name="Leah Montner Dixon" userId="d5b2ae9e-9213-4442-b7df-4db8cbe51e5d" providerId="ADAL" clId="{E7D85750-301E-47BE-AC24-96D388120481}" dt="2023-05-04T21:14:01.108" v="25" actId="313"/>
          <ac:spMkLst>
            <pc:docMk/>
            <pc:sldMk cId="882626923" sldId="2146846059"/>
            <ac:spMk id="10" creationId="{D01DDE1F-2C43-5D99-2F94-D2E4642DD660}"/>
          </ac:spMkLst>
        </pc:spChg>
      </pc:sldChg>
      <pc:sldChg chg="addSp delSp modSp mod">
        <pc:chgData name="Leah Montner Dixon" userId="d5b2ae9e-9213-4442-b7df-4db8cbe51e5d" providerId="ADAL" clId="{E7D85750-301E-47BE-AC24-96D388120481}" dt="2023-05-01T19:16:53.572" v="9" actId="1076"/>
        <pc:sldMkLst>
          <pc:docMk/>
          <pc:sldMk cId="1878591628" sldId="2146846064"/>
        </pc:sldMkLst>
        <pc:picChg chg="add mod">
          <ac:chgData name="Leah Montner Dixon" userId="d5b2ae9e-9213-4442-b7df-4db8cbe51e5d" providerId="ADAL" clId="{E7D85750-301E-47BE-AC24-96D388120481}" dt="2023-05-01T19:16:53.572" v="9" actId="1076"/>
          <ac:picMkLst>
            <pc:docMk/>
            <pc:sldMk cId="1878591628" sldId="2146846064"/>
            <ac:picMk id="10" creationId="{B58D3A43-016C-2F92-8315-8E4EB035E749}"/>
          </ac:picMkLst>
        </pc:picChg>
        <pc:picChg chg="del">
          <ac:chgData name="Leah Montner Dixon" userId="d5b2ae9e-9213-4442-b7df-4db8cbe51e5d" providerId="ADAL" clId="{E7D85750-301E-47BE-AC24-96D388120481}" dt="2023-05-01T19:15:51.998" v="0" actId="478"/>
          <ac:picMkLst>
            <pc:docMk/>
            <pc:sldMk cId="1878591628" sldId="2146846064"/>
            <ac:picMk id="31" creationId="{FC90CA5C-2673-4880-F616-5D0F4F3FA768}"/>
          </ac:picMkLst>
        </pc:picChg>
      </pc:sldChg>
      <pc:sldChg chg="modSp mod">
        <pc:chgData name="Leah Montner Dixon" userId="d5b2ae9e-9213-4442-b7df-4db8cbe51e5d" providerId="ADAL" clId="{E7D85750-301E-47BE-AC24-96D388120481}" dt="2023-05-04T13:28:21.085" v="20" actId="14100"/>
        <pc:sldMkLst>
          <pc:docMk/>
          <pc:sldMk cId="123198902" sldId="2146846065"/>
        </pc:sldMkLst>
        <pc:spChg chg="mod">
          <ac:chgData name="Leah Montner Dixon" userId="d5b2ae9e-9213-4442-b7df-4db8cbe51e5d" providerId="ADAL" clId="{E7D85750-301E-47BE-AC24-96D388120481}" dt="2023-05-04T13:28:21.085" v="20" actId="14100"/>
          <ac:spMkLst>
            <pc:docMk/>
            <pc:sldMk cId="123198902" sldId="2146846065"/>
            <ac:spMk id="2" creationId="{77A6D99E-7211-4A61-8E41-8586BC7724A2}"/>
          </ac:spMkLst>
        </pc:spChg>
      </pc:sldChg>
    </pc:docChg>
  </pc:docChgLst>
  <pc:docChgLst>
    <pc:chgData name="Reed Kiely" userId="768be38e-2fb5-40ce-925d-bd8e9d9e3c31" providerId="ADAL" clId="{E4780025-EF93-4664-9898-D5E82714FAF5}"/>
    <pc:docChg chg="modSld">
      <pc:chgData name="Reed Kiely" userId="768be38e-2fb5-40ce-925d-bd8e9d9e3c31" providerId="ADAL" clId="{E4780025-EF93-4664-9898-D5E82714FAF5}" dt="2023-05-04T13:24:42.853" v="14" actId="1076"/>
      <pc:docMkLst>
        <pc:docMk/>
      </pc:docMkLst>
      <pc:sldChg chg="modSp mod">
        <pc:chgData name="Reed Kiely" userId="768be38e-2fb5-40ce-925d-bd8e9d9e3c31" providerId="ADAL" clId="{E4780025-EF93-4664-9898-D5E82714FAF5}" dt="2023-05-04T13:23:35.669" v="13" actId="1037"/>
        <pc:sldMkLst>
          <pc:docMk/>
          <pc:sldMk cId="3848098230" sldId="2146846004"/>
        </pc:sldMkLst>
        <pc:spChg chg="mod">
          <ac:chgData name="Reed Kiely" userId="768be38e-2fb5-40ce-925d-bd8e9d9e3c31" providerId="ADAL" clId="{E4780025-EF93-4664-9898-D5E82714FAF5}" dt="2023-05-04T13:23:35.669" v="13" actId="1037"/>
          <ac:spMkLst>
            <pc:docMk/>
            <pc:sldMk cId="3848098230" sldId="2146846004"/>
            <ac:spMk id="2" creationId="{4F9C36EA-9285-58C3-8EBF-A6D09B431F44}"/>
          </ac:spMkLst>
        </pc:spChg>
      </pc:sldChg>
      <pc:sldChg chg="modSp mod">
        <pc:chgData name="Reed Kiely" userId="768be38e-2fb5-40ce-925d-bd8e9d9e3c31" providerId="ADAL" clId="{E4780025-EF93-4664-9898-D5E82714FAF5}" dt="2023-05-04T13:24:42.853" v="14" actId="1076"/>
        <pc:sldMkLst>
          <pc:docMk/>
          <pc:sldMk cId="1897157408" sldId="2146846061"/>
        </pc:sldMkLst>
        <pc:spChg chg="mod">
          <ac:chgData name="Reed Kiely" userId="768be38e-2fb5-40ce-925d-bd8e9d9e3c31" providerId="ADAL" clId="{E4780025-EF93-4664-9898-D5E82714FAF5}" dt="2023-05-04T13:24:42.853" v="14" actId="1076"/>
          <ac:spMkLst>
            <pc:docMk/>
            <pc:sldMk cId="1897157408" sldId="2146846061"/>
            <ac:spMk id="2" creationId="{4F9C36EA-9285-58C3-8EBF-A6D09B431F44}"/>
          </ac:spMkLst>
        </pc:spChg>
      </pc:sldChg>
    </pc:docChg>
  </pc:docChgLst>
  <pc:docChgLst>
    <pc:chgData name="Jason Wiese" userId="4bff8d5b-7de6-4655-b397-69b0afc81113" providerId="ADAL" clId="{68085458-C94F-42AC-8BA6-78A624451151}"/>
    <pc:docChg chg="undo custSel modSld">
      <pc:chgData name="Jason Wiese" userId="4bff8d5b-7de6-4655-b397-69b0afc81113" providerId="ADAL" clId="{68085458-C94F-42AC-8BA6-78A624451151}" dt="2023-04-26T14:37:21.043" v="30" actId="14100"/>
      <pc:docMkLst>
        <pc:docMk/>
      </pc:docMkLst>
      <pc:sldChg chg="modSp mod">
        <pc:chgData name="Jason Wiese" userId="4bff8d5b-7de6-4655-b397-69b0afc81113" providerId="ADAL" clId="{68085458-C94F-42AC-8BA6-78A624451151}" dt="2023-04-26T14:37:21.043" v="30" actId="14100"/>
        <pc:sldMkLst>
          <pc:docMk/>
          <pc:sldMk cId="2762561238" sldId="2146846001"/>
        </pc:sldMkLst>
        <pc:spChg chg="mod">
          <ac:chgData name="Jason Wiese" userId="4bff8d5b-7de6-4655-b397-69b0afc81113" providerId="ADAL" clId="{68085458-C94F-42AC-8BA6-78A624451151}" dt="2023-04-26T14:37:18.801" v="20" actId="14100"/>
          <ac:spMkLst>
            <pc:docMk/>
            <pc:sldMk cId="2762561238" sldId="2146846001"/>
            <ac:spMk id="15" creationId="{50A7EEF4-634F-372F-3CE6-220F41E2C98E}"/>
          </ac:spMkLst>
        </pc:spChg>
        <pc:spChg chg="mod">
          <ac:chgData name="Jason Wiese" userId="4bff8d5b-7de6-4655-b397-69b0afc81113" providerId="ADAL" clId="{68085458-C94F-42AC-8BA6-78A624451151}" dt="2023-04-26T14:37:20.663" v="28" actId="404"/>
          <ac:spMkLst>
            <pc:docMk/>
            <pc:sldMk cId="2762561238" sldId="2146846001"/>
            <ac:spMk id="18" creationId="{5CEE76FD-1374-D223-2335-6C03745ABB66}"/>
          </ac:spMkLst>
        </pc:spChg>
        <pc:picChg chg="mod">
          <ac:chgData name="Jason Wiese" userId="4bff8d5b-7de6-4655-b397-69b0afc81113" providerId="ADAL" clId="{68085458-C94F-42AC-8BA6-78A624451151}" dt="2023-04-26T14:37:21.043" v="30" actId="14100"/>
          <ac:picMkLst>
            <pc:docMk/>
            <pc:sldMk cId="2762561238" sldId="2146846001"/>
            <ac:picMk id="22" creationId="{0B18FFB6-DAEB-83ED-0BD6-A4677512BF5D}"/>
          </ac:picMkLst>
        </pc:picChg>
      </pc:sldChg>
    </pc:docChg>
  </pc:docChgLst>
  <pc:docChgLst>
    <pc:chgData name="Karolina Guillen" userId="c1c08796-a0be-47c6-af52-5d31fd96ec50" providerId="ADAL" clId="{9329E02D-B95C-402C-9142-0C7F444DE149}"/>
    <pc:docChg chg="modSld">
      <pc:chgData name="Karolina Guillen" userId="c1c08796-a0be-47c6-af52-5d31fd96ec50" providerId="ADAL" clId="{9329E02D-B95C-402C-9142-0C7F444DE149}" dt="2023-05-04T13:13:25.690" v="0" actId="20577"/>
      <pc:docMkLst>
        <pc:docMk/>
      </pc:docMkLst>
      <pc:sldChg chg="modSp mod">
        <pc:chgData name="Karolina Guillen" userId="c1c08796-a0be-47c6-af52-5d31fd96ec50" providerId="ADAL" clId="{9329E02D-B95C-402C-9142-0C7F444DE149}" dt="2023-05-04T13:13:25.690" v="0" actId="20577"/>
        <pc:sldMkLst>
          <pc:docMk/>
          <pc:sldMk cId="1878591628" sldId="2146846064"/>
        </pc:sldMkLst>
        <pc:spChg chg="mod">
          <ac:chgData name="Karolina Guillen" userId="c1c08796-a0be-47c6-af52-5d31fd96ec50" providerId="ADAL" clId="{9329E02D-B95C-402C-9142-0C7F444DE149}" dt="2023-05-04T13:13:25.690" v="0" actId="20577"/>
          <ac:spMkLst>
            <pc:docMk/>
            <pc:sldMk cId="1878591628" sldId="2146846064"/>
            <ac:spMk id="4" creationId="{266BE989-FC87-6742-2706-6F3C1333D0C1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765390014840025"/>
          <c:y val="5.7322445255199375E-2"/>
          <c:w val="0.42346099851599744"/>
          <c:h val="0.919383033470690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Strongly/Somewhat Agree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With the current economic challenges, there has been increased scrutiny on ROI / media budgets and greater pressure to prove the effectiveness of video campaigns</c:v>
                </c:pt>
                <c:pt idx="1">
                  <c:v>My company/main client has placed a greater importance on the need for their video campaigns to deliver efficiencies on a CPM basis</c:v>
                </c:pt>
                <c:pt idx="2">
                  <c:v>Precisely targeting best customer prospects has become more of a priority for video campaigns during this time of economic uncertainty</c:v>
                </c:pt>
                <c:pt idx="3">
                  <c:v>Due to current economic challenges, my company/main client has been more open to new ways to plan, buy and measure the efficiency and effectiveness of our TV campaigns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0.88</c:v>
                </c:pt>
                <c:pt idx="1">
                  <c:v>0.86</c:v>
                </c:pt>
                <c:pt idx="2">
                  <c:v>0.85</c:v>
                </c:pt>
                <c:pt idx="3">
                  <c:v>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62-4346-A192-25F53772DB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100"/>
        <c:axId val="1511485151"/>
        <c:axId val="1511468095"/>
      </c:barChart>
      <c:catAx>
        <c:axId val="151148515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defRPr sz="1100" b="0" i="0" u="none" strike="noStrike" kern="1200" baseline="0">
                <a:solidFill>
                  <a:srgbClr val="E2E8F1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1511468095"/>
        <c:crosses val="autoZero"/>
        <c:auto val="1"/>
        <c:lblAlgn val="ctr"/>
        <c:lblOffset val="100"/>
        <c:noMultiLvlLbl val="0"/>
      </c:catAx>
      <c:valAx>
        <c:axId val="1511468095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5114851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149468586197592"/>
          <c:y val="7.4698338294119732E-2"/>
          <c:w val="0.53812352084224013"/>
          <c:h val="0.9228532692856175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Rank 1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en-US" sz="14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Multiscreen TV companies (TV networks / MVPDs)*</c:v>
                </c:pt>
                <c:pt idx="1">
                  <c:v>My colleagues</c:v>
                </c:pt>
                <c:pt idx="2">
                  <c:v>Ad-Tech Companies (e.g., Meta)</c:v>
                </c:pt>
                <c:pt idx="3">
                  <c:v>3rd party research and analytics companies (e.g., Nielsen, Comscore)</c:v>
                </c:pt>
                <c:pt idx="4">
                  <c:v>Trade publications</c:v>
                </c:pt>
                <c:pt idx="5">
                  <c:v>Industry events</c:v>
                </c:pt>
                <c:pt idx="6">
                  <c:v>My company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0.15</c:v>
                </c:pt>
                <c:pt idx="1">
                  <c:v>0.12640000000000001</c:v>
                </c:pt>
                <c:pt idx="2">
                  <c:v>0.13739999999999999</c:v>
                </c:pt>
                <c:pt idx="3">
                  <c:v>8.7900000000000006E-2</c:v>
                </c:pt>
                <c:pt idx="4">
                  <c:v>7.1400000000000005E-2</c:v>
                </c:pt>
                <c:pt idx="5">
                  <c:v>0.12089999999999999</c:v>
                </c:pt>
                <c:pt idx="6">
                  <c:v>0.1593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F3-4A44-86FC-C9E8A697960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Rank 2-3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Multiscreen TV companies (TV networks / MVPDs)*</c:v>
                </c:pt>
                <c:pt idx="1">
                  <c:v>My colleagues</c:v>
                </c:pt>
                <c:pt idx="2">
                  <c:v>Ad-Tech Companies (e.g., Meta)</c:v>
                </c:pt>
                <c:pt idx="3">
                  <c:v>3rd party research and analytics companies (e.g., Nielsen, Comscore)</c:v>
                </c:pt>
                <c:pt idx="4">
                  <c:v>Trade publications</c:v>
                </c:pt>
                <c:pt idx="5">
                  <c:v>Industry events</c:v>
                </c:pt>
                <c:pt idx="6">
                  <c:v>My company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0.25</c:v>
                </c:pt>
                <c:pt idx="1">
                  <c:v>0.2198</c:v>
                </c:pt>
                <c:pt idx="2">
                  <c:v>0.1978</c:v>
                </c:pt>
                <c:pt idx="3">
                  <c:v>0.24729999999999999</c:v>
                </c:pt>
                <c:pt idx="4">
                  <c:v>0.24729999999999999</c:v>
                </c:pt>
                <c:pt idx="5">
                  <c:v>0.1923</c:v>
                </c:pt>
                <c:pt idx="6">
                  <c:v>0.1484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F3-4A44-86FC-C9E8A697960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Rank 1-3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Multiscreen TV companies (TV networks / MVPDs)*</c:v>
                </c:pt>
                <c:pt idx="1">
                  <c:v>My colleagues</c:v>
                </c:pt>
                <c:pt idx="2">
                  <c:v>Ad-Tech Companies (e.g., Meta)</c:v>
                </c:pt>
                <c:pt idx="3">
                  <c:v>3rd party research and analytics companies (e.g., Nielsen, Comscore)</c:v>
                </c:pt>
                <c:pt idx="4">
                  <c:v>Trade publications</c:v>
                </c:pt>
                <c:pt idx="5">
                  <c:v>Industry events</c:v>
                </c:pt>
                <c:pt idx="6">
                  <c:v>My company</c:v>
                </c:pt>
              </c:strCache>
            </c:strRef>
          </c:cat>
          <c:val>
            <c:numRef>
              <c:f>Sheet1!$D$2:$D$8</c:f>
              <c:numCache>
                <c:formatCode>0%</c:formatCode>
                <c:ptCount val="7"/>
                <c:pt idx="0">
                  <c:v>0.4</c:v>
                </c:pt>
                <c:pt idx="1">
                  <c:v>0.34620000000000001</c:v>
                </c:pt>
                <c:pt idx="2">
                  <c:v>0.3352</c:v>
                </c:pt>
                <c:pt idx="3">
                  <c:v>0.3352</c:v>
                </c:pt>
                <c:pt idx="4">
                  <c:v>0.31869999999999998</c:v>
                </c:pt>
                <c:pt idx="5">
                  <c:v>0.31319999999999998</c:v>
                </c:pt>
                <c:pt idx="6">
                  <c:v>0.30769999999999997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4F3-4A44-86FC-C9E8A69796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47796352"/>
        <c:axId val="147797888"/>
      </c:barChart>
      <c:catAx>
        <c:axId val="14779635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147797888"/>
        <c:crosses val="autoZero"/>
        <c:auto val="1"/>
        <c:lblAlgn val="ctr"/>
        <c:lblOffset val="100"/>
        <c:noMultiLvlLbl val="0"/>
      </c:catAx>
      <c:valAx>
        <c:axId val="147797888"/>
        <c:scaling>
          <c:orientation val="minMax"/>
          <c:max val="0.5"/>
        </c:scaling>
        <c:delete val="1"/>
        <c:axPos val="t"/>
        <c:numFmt formatCode="0%" sourceLinked="1"/>
        <c:majorTickMark val="out"/>
        <c:minorTickMark val="none"/>
        <c:tickLblPos val="nextTo"/>
        <c:crossAx val="147796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1F1A62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914916747634777"/>
          <c:y val="7.6252683506143518E-2"/>
          <c:w val="0.5393061705307578"/>
          <c:h val="0.8993346752171302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 of respondents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00BF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2CA-44D2-85D2-AD6C03C4DB4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Spectrum Reach</c:v>
                </c:pt>
                <c:pt idx="1">
                  <c:v>Ampersand</c:v>
                </c:pt>
                <c:pt idx="2">
                  <c:v>Comcast (Effectv + FreeWheel)</c:v>
                </c:pt>
                <c:pt idx="3">
                  <c:v>Google</c:v>
                </c:pt>
                <c:pt idx="4">
                  <c:v>The Trade Desk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0.10476190476190476</c:v>
                </c:pt>
                <c:pt idx="1">
                  <c:v>7.6190476190476197E-2</c:v>
                </c:pt>
                <c:pt idx="2">
                  <c:v>7.1428571428571425E-2</c:v>
                </c:pt>
                <c:pt idx="3">
                  <c:v>5.7142857142857141E-2</c:v>
                </c:pt>
                <c:pt idx="4">
                  <c:v>5.2380952380952382E-2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2CA-44D2-85D2-AD6C03C4DB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451741304"/>
        <c:axId val="451742584"/>
      </c:barChart>
      <c:catAx>
        <c:axId val="45174130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97" b="0" i="0" u="none" strike="noStrike" kern="1200" baseline="0">
                <a:solidFill>
                  <a:schemeClr val="bg1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451742584"/>
        <c:crosses val="autoZero"/>
        <c:auto val="1"/>
        <c:lblAlgn val="ctr"/>
        <c:lblOffset val="100"/>
        <c:noMultiLvlLbl val="0"/>
      </c:catAx>
      <c:valAx>
        <c:axId val="451742584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451741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r>
              <a:rPr lang="en-US" sz="1400" b="1" i="0">
                <a:solidFill>
                  <a:srgbClr val="1B1464"/>
                </a:solidFill>
              </a:rPr>
              <a:t>How does your organization approach planning</a:t>
            </a:r>
            <a:r>
              <a:rPr lang="en-US" sz="1400" b="1" i="0" baseline="0">
                <a:solidFill>
                  <a:srgbClr val="1B1464"/>
                </a:solidFill>
              </a:rPr>
              <a:t> and buying video?</a:t>
            </a:r>
            <a:endParaRPr lang="en-US" sz="1400" b="1" i="0">
              <a:solidFill>
                <a:srgbClr val="1B1464"/>
              </a:solidFill>
            </a:endParaRPr>
          </a:p>
          <a:p>
            <a:pPr>
              <a:defRPr sz="1400">
                <a:solidFill>
                  <a:srgbClr val="1B1464"/>
                </a:solidFill>
              </a:defRPr>
            </a:pPr>
            <a:r>
              <a:rPr lang="en-US" sz="1200" b="0" i="0">
                <a:solidFill>
                  <a:srgbClr val="1B1464"/>
                </a:solidFill>
              </a:rPr>
              <a:t>(TV,</a:t>
            </a:r>
            <a:r>
              <a:rPr lang="en-US" sz="1200" b="0" i="0" baseline="0">
                <a:solidFill>
                  <a:srgbClr val="1B1464"/>
                </a:solidFill>
              </a:rPr>
              <a:t> OTT, digital video)</a:t>
            </a:r>
            <a:endParaRPr lang="en-US" sz="1200" b="0" i="0">
              <a:solidFill>
                <a:srgbClr val="1B1464"/>
              </a:solidFill>
            </a:endParaRPr>
          </a:p>
        </c:rich>
      </c:tx>
      <c:layout>
        <c:manualLayout>
          <c:xMode val="edge"/>
          <c:yMode val="edge"/>
          <c:x val="0.10727259956603594"/>
          <c:y val="9.859095157605787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1B1464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7304632326140693"/>
          <c:y val="0.19156153537320603"/>
          <c:w val="0.43528886213779483"/>
          <c:h val="0.7961694340473550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 of respondents</c:v>
                </c:pt>
              </c:strCache>
            </c:strRef>
          </c:tx>
          <c:spPr>
            <a:solidFill>
              <a:srgbClr val="00BFF2"/>
            </a:solidFill>
          </c:spPr>
          <c:explosion val="1"/>
          <c:dPt>
            <c:idx val="0"/>
            <c:bubble3D val="0"/>
            <c:spPr>
              <a:solidFill>
                <a:srgbClr val="00BF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206-47E2-9E5C-D1BF812F2657}"/>
              </c:ext>
            </c:extLst>
          </c:dPt>
          <c:dPt>
            <c:idx val="1"/>
            <c:bubble3D val="0"/>
            <c:spPr>
              <a:solidFill>
                <a:srgbClr val="1F1A6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206-47E2-9E5C-D1BF812F2657}"/>
              </c:ext>
            </c:extLst>
          </c:dPt>
          <c:dPt>
            <c:idx val="2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206-47E2-9E5C-D1BF812F2657}"/>
              </c:ext>
            </c:extLst>
          </c:dPt>
          <c:dPt>
            <c:idx val="3"/>
            <c:bubble3D val="0"/>
            <c:spPr>
              <a:solidFill>
                <a:srgbClr val="ACBDC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AB51-4349-B296-F18EA1708083}"/>
              </c:ext>
            </c:extLst>
          </c:dPt>
          <c:dLbls>
            <c:dLbl>
              <c:idx val="0"/>
              <c:layout>
                <c:manualLayout>
                  <c:x val="-0.14259238495232099"/>
                  <c:y val="-1.99870400419319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06-47E2-9E5C-D1BF812F2657}"/>
                </c:ext>
              </c:extLst>
            </c:dLbl>
            <c:dLbl>
              <c:idx val="1"/>
              <c:layout>
                <c:manualLayout>
                  <c:x val="0.11967989916489874"/>
                  <c:y val="-6.67806107121696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6-47E2-9E5C-D1BF812F2657}"/>
                </c:ext>
              </c:extLst>
            </c:dLbl>
            <c:dLbl>
              <c:idx val="2"/>
              <c:layout>
                <c:manualLayout>
                  <c:x val="7.2582374397963487E-2"/>
                  <c:y val="0.106541550185533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6-47E2-9E5C-D1BF812F2657}"/>
                </c:ext>
              </c:extLst>
            </c:dLbl>
            <c:dLbl>
              <c:idx val="3"/>
              <c:layout>
                <c:manualLayout>
                  <c:x val="5.3382893003097662E-3"/>
                  <c:y val="0.1082507108680775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rgbClr val="1F1A62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r>
                      <a:rPr lang="en-US">
                        <a:solidFill>
                          <a:srgbClr val="1F1A62"/>
                        </a:solidFill>
                      </a:rPr>
                      <a:t>N/A</a:t>
                    </a:r>
                  </a:p>
                  <a:p>
                    <a:pPr>
                      <a:defRPr sz="1100" b="1">
                        <a:solidFill>
                          <a:srgbClr val="1F1A62"/>
                        </a:solidFill>
                      </a:defRPr>
                    </a:pPr>
                    <a:fld id="{7D7E9236-E249-49A2-B8A0-5155791B67C6}" type="VALUE">
                      <a:rPr lang="en-US" smtClean="0">
                        <a:solidFill>
                          <a:srgbClr val="1F1A62"/>
                        </a:solidFill>
                      </a:rPr>
                      <a:pPr>
                        <a:defRPr sz="1100" b="1">
                          <a:solidFill>
                            <a:srgbClr val="1F1A62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1F1A62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AB51-4349-B296-F18EA17080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Linear TV and digital video are planned and bought together through the same team.</c:v>
                </c:pt>
                <c:pt idx="1">
                  <c:v>Linear TV and digital video are planned and bought separately within one organization.</c:v>
                </c:pt>
                <c:pt idx="2">
                  <c:v>Planning/strategy and buying are done by separate organizations (or agencies).</c:v>
                </c:pt>
                <c:pt idx="3">
                  <c:v>N/A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0.50949999999999995</c:v>
                </c:pt>
                <c:pt idx="1">
                  <c:v>0.3619</c:v>
                </c:pt>
                <c:pt idx="2">
                  <c:v>0.1095</c:v>
                </c:pt>
                <c:pt idx="3">
                  <c:v>1.9E-2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206-47E2-9E5C-D1BF812F26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304632326140693"/>
          <c:y val="0.19156153537320603"/>
          <c:w val="0.43528886213779483"/>
          <c:h val="0.7961694340473550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 Respondents</c:v>
                </c:pt>
              </c:strCache>
            </c:strRef>
          </c:tx>
          <c:spPr>
            <a:solidFill>
              <a:srgbClr val="00BFF2"/>
            </a:solidFill>
          </c:spPr>
          <c:explosion val="1"/>
          <c:dPt>
            <c:idx val="0"/>
            <c:bubble3D val="0"/>
            <c:spPr>
              <a:solidFill>
                <a:srgbClr val="00BF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B17-4ABE-A7B9-2A45158F729D}"/>
              </c:ext>
            </c:extLst>
          </c:dPt>
          <c:dPt>
            <c:idx val="1"/>
            <c:bubble3D val="0"/>
            <c:spPr>
              <a:solidFill>
                <a:srgbClr val="1F1A6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B17-4ABE-A7B9-2A45158F729D}"/>
              </c:ext>
            </c:extLst>
          </c:dPt>
          <c:dPt>
            <c:idx val="2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B17-4ABE-A7B9-2A45158F729D}"/>
              </c:ext>
            </c:extLst>
          </c:dPt>
          <c:dLbls>
            <c:dLbl>
              <c:idx val="0"/>
              <c:layout>
                <c:manualLayout>
                  <c:x val="-0.13119977644845124"/>
                  <c:y val="-0.126055140611004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B17-4ABE-A7B9-2A45158F72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Linear TV and digital video spending are allocated from the same budget</c:v>
                </c:pt>
                <c:pt idx="1">
                  <c:v>Linear TV and digital video spending are allocated from separate budgets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0.64759999999999995</c:v>
                </c:pt>
                <c:pt idx="1">
                  <c:v>0.35239999999999999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B17-4ABE-A7B9-2A45158F72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1479074491771837"/>
          <c:y val="2.3993063992872155E-2"/>
          <c:w val="0.4413736928610687"/>
          <c:h val="0.9624718303673005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Planning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5625000000000001E-3"/>
                  <c:y val="9.8549268685330354E-3"/>
                </c:manualLayout>
              </c:layout>
              <c:spPr>
                <a:noFill/>
                <a:ln w="1905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rgbClr val="1F1A62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97F-43A4-A2C9-C9ABC7F77B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Social Media Sites (e.g., Facebook, Twitter)</c:v>
                </c:pt>
                <c:pt idx="1">
                  <c:v>Video Sites (e.g., YouTube, Vimeo)</c:v>
                </c:pt>
                <c:pt idx="2">
                  <c:v>vMVPDs (e.g., Sling TV, Hulu with live TV, Spectrum TV)</c:v>
                </c:pt>
                <c:pt idx="3">
                  <c:v>DSPs for online/mobile video (e.g., Tremor Video, MediaMath, Amobee)</c:v>
                </c:pt>
                <c:pt idx="4">
                  <c:v>OTT Streaming Services (e.g., Tubi, The Roku Channel)</c:v>
                </c:pt>
                <c:pt idx="5">
                  <c:v>National / Local TV**</c:v>
                </c:pt>
                <c:pt idx="6">
                  <c:v>Publisher/Content Sites (e.g., WSJ.com, NYTimes.com)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0.65</c:v>
                </c:pt>
                <c:pt idx="1">
                  <c:v>0.61070000000000002</c:v>
                </c:pt>
                <c:pt idx="2">
                  <c:v>0.57020000000000004</c:v>
                </c:pt>
                <c:pt idx="3">
                  <c:v>0.57020000000000004</c:v>
                </c:pt>
                <c:pt idx="4">
                  <c:v>0.56789999999999996</c:v>
                </c:pt>
                <c:pt idx="5">
                  <c:v>0.56310000000000004</c:v>
                </c:pt>
                <c:pt idx="6">
                  <c:v>0.52259999999999995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7F-43A4-A2C9-C9ABC7F77B1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Buying*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-6.5695201578402293E-3"/>
                </c:manualLayout>
              </c:layout>
              <c:spPr>
                <a:noFill/>
                <a:ln w="1905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rgbClr val="1F1A62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97F-43A4-A2C9-C9ABC7F77B10}"/>
                </c:ext>
              </c:extLst>
            </c:dLbl>
            <c:dLbl>
              <c:idx val="4"/>
              <c:layout>
                <c:manualLayout>
                  <c:x val="-4.6875000000001143E-3"/>
                  <c:y val="6.0222276737155473E-17"/>
                </c:manualLayout>
              </c:layout>
              <c:spPr>
                <a:noFill/>
                <a:ln w="1905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rgbClr val="1F1A62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97F-43A4-A2C9-C9ABC7F77B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Social Media Sites (e.g., Facebook, Twitter)</c:v>
                </c:pt>
                <c:pt idx="1">
                  <c:v>Video Sites (e.g., YouTube, Vimeo)</c:v>
                </c:pt>
                <c:pt idx="2">
                  <c:v>vMVPDs (e.g., Sling TV, Hulu with live TV, Spectrum TV)</c:v>
                </c:pt>
                <c:pt idx="3">
                  <c:v>DSPs for online/mobile video (e.g., Tremor Video, MediaMath, Amobee)</c:v>
                </c:pt>
                <c:pt idx="4">
                  <c:v>OTT Streaming Services (e.g., Tubi, The Roku Channel)</c:v>
                </c:pt>
                <c:pt idx="5">
                  <c:v>National / Local TV**</c:v>
                </c:pt>
                <c:pt idx="6">
                  <c:v>Publisher/Content Sites (e.g., WSJ.com, NYTimes.com)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0.6452</c:v>
                </c:pt>
                <c:pt idx="1">
                  <c:v>0.61429999999999996</c:v>
                </c:pt>
                <c:pt idx="2">
                  <c:v>0.5595</c:v>
                </c:pt>
                <c:pt idx="3">
                  <c:v>0.57500000000000007</c:v>
                </c:pt>
                <c:pt idx="4">
                  <c:v>0.60119999999999996</c:v>
                </c:pt>
                <c:pt idx="5">
                  <c:v>0.56189999999999996</c:v>
                </c:pt>
                <c:pt idx="6">
                  <c:v>0.52859999999999996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97F-43A4-A2C9-C9ABC7F77B1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606684888"/>
        <c:axId val="606687184"/>
      </c:barChart>
      <c:catAx>
        <c:axId val="60668488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606687184"/>
        <c:crosses val="autoZero"/>
        <c:auto val="1"/>
        <c:lblAlgn val="ctr"/>
        <c:lblOffset val="100"/>
        <c:noMultiLvlLbl val="0"/>
      </c:catAx>
      <c:valAx>
        <c:axId val="606687184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606684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8509068750779007"/>
          <c:y val="0.434371975888103"/>
          <c:w val="0.10334596817490917"/>
          <c:h val="0.131255646350862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1F1A62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1F1A62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5895969100285781"/>
          <c:y val="1.4005316470154561E-2"/>
          <c:w val="0.44019476334949753"/>
          <c:h val="0.9679923580414073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1H 2023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00BF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4F0-4A8C-A8D9-311C93E9D1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Development of better performance metrics solutions</c:v>
                </c:pt>
                <c:pt idx="1">
                  <c:v>Ability of platforms to offer customized audience-based buying recommendations by regional / local markets</c:v>
                </c:pt>
                <c:pt idx="2">
                  <c:v>Having a better understanding of benefits and how it works</c:v>
                </c:pt>
                <c:pt idx="3">
                  <c:v>Unified measurement across media platforms</c:v>
                </c:pt>
                <c:pt idx="4">
                  <c:v>Change in direction/campaign objectives</c:v>
                </c:pt>
                <c:pt idx="5">
                  <c:v>Introduction of a new advanced solution or offering in the market</c:v>
                </c:pt>
                <c:pt idx="6">
                  <c:v>Incentives provided by media companies</c:v>
                </c:pt>
                <c:pt idx="7">
                  <c:v>Organizational mandate</c:v>
                </c:pt>
                <c:pt idx="8">
                  <c:v>Unexpected external factors (e.g. current events, brand safety/privacy issues, etc.)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0.43330000000000002</c:v>
                </c:pt>
                <c:pt idx="1">
                  <c:v>0.4</c:v>
                </c:pt>
                <c:pt idx="2">
                  <c:v>0.4</c:v>
                </c:pt>
                <c:pt idx="3">
                  <c:v>0.4</c:v>
                </c:pt>
                <c:pt idx="4">
                  <c:v>0.32379999999999998</c:v>
                </c:pt>
                <c:pt idx="5">
                  <c:v>0.31900000000000001</c:v>
                </c:pt>
                <c:pt idx="6">
                  <c:v>0.28570000000000001</c:v>
                </c:pt>
                <c:pt idx="7">
                  <c:v>0.28100000000000003</c:v>
                </c:pt>
                <c:pt idx="8">
                  <c:v>0.26190000000000002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4F0-4A8C-A8D9-311C93E9D1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451741304"/>
        <c:axId val="451742584"/>
      </c:barChart>
      <c:catAx>
        <c:axId val="45174130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defRPr sz="1050" b="0" i="0" u="none" strike="noStrike" kern="1200" baseline="0">
                <a:solidFill>
                  <a:schemeClr val="bg1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451742584"/>
        <c:crosses val="autoZero"/>
        <c:auto val="1"/>
        <c:lblAlgn val="ctr"/>
        <c:lblOffset val="100"/>
        <c:noMultiLvlLbl val="0"/>
      </c:catAx>
      <c:valAx>
        <c:axId val="451742584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451741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1F1A62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550154217359693"/>
          <c:y val="1.8470434512970292E-2"/>
          <c:w val="0.60069706846416571"/>
          <c:h val="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 of respondents</c:v>
                </c:pt>
              </c:strCache>
            </c:strRef>
          </c:tx>
          <c:dPt>
            <c:idx val="0"/>
            <c:bubble3D val="0"/>
            <c:spPr>
              <a:solidFill>
                <a:srgbClr val="00BF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949-455E-9256-A9284017E37D}"/>
              </c:ext>
            </c:extLst>
          </c:dPt>
          <c:dPt>
            <c:idx val="1"/>
            <c:bubble3D val="0"/>
            <c:spPr>
              <a:solidFill>
                <a:srgbClr val="1F1A6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949-455E-9256-A9284017E37D}"/>
              </c:ext>
            </c:extLst>
          </c:dPt>
          <c:dPt>
            <c:idx val="2"/>
            <c:bubble3D val="0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949-455E-9256-A9284017E37D}"/>
              </c:ext>
            </c:extLst>
          </c:dPt>
          <c:dLbls>
            <c:dLbl>
              <c:idx val="0"/>
              <c:layout>
                <c:manualLayout>
                  <c:x val="-0.19031928121154879"/>
                  <c:y val="0.15549950674516774"/>
                </c:manualLayout>
              </c:layout>
              <c:tx>
                <c:rich>
                  <a:bodyPr/>
                  <a:lstStyle/>
                  <a:p>
                    <a:fld id="{D6AB6C1B-1F22-4943-B4DE-E54A5704013C}" type="CATEGORYNAME">
                      <a:rPr lang="en-US" sz="1100" b="0" smtClean="0">
                        <a:solidFill>
                          <a:schemeClr val="bg1"/>
                        </a:solidFill>
                        <a:latin typeface="Helvetica" panose="020B0403020202020204" pitchFamily="34" charset="0"/>
                      </a:rPr>
                      <a:pPr/>
                      <a:t>[CATEGORY NAME]</a:t>
                    </a:fld>
                    <a:r>
                      <a:rPr lang="en-US" sz="1200" b="0" baseline="0">
                        <a:solidFill>
                          <a:schemeClr val="bg1"/>
                        </a:solidFill>
                        <a:latin typeface="Helvetica" panose="020B0403020202020204" pitchFamily="34" charset="0"/>
                      </a:rPr>
                      <a:t> </a:t>
                    </a:r>
                  </a:p>
                  <a:p>
                    <a:fld id="{DA4017D2-2678-4B2E-A6DA-41AA5361661D}" type="VALUE">
                      <a:rPr lang="en-US" sz="1400" b="1" baseline="0" smtClean="0">
                        <a:solidFill>
                          <a:schemeClr val="bg1"/>
                        </a:solidFill>
                        <a:latin typeface="Helvetica" panose="020B0403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949-455E-9256-A9284017E37D}"/>
                </c:ext>
              </c:extLst>
            </c:dLbl>
            <c:dLbl>
              <c:idx val="1"/>
              <c:layout>
                <c:manualLayout>
                  <c:x val="-0.21751467242361347"/>
                  <c:y val="-0.1565697324368798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fld id="{70774368-0AA3-4DFA-87C1-460760FC54E6}" type="CATEGORYNAME">
                      <a:rPr lang="en-US" sz="1100" b="0" baseline="0" smtClean="0">
                        <a:solidFill>
                          <a:schemeClr val="bg1"/>
                        </a:solidFill>
                        <a:latin typeface="Helvetica" panose="020B0403020202020204" pitchFamily="34" charset="0"/>
                      </a:rPr>
                      <a:pPr>
                        <a:defRPr sz="1400">
                          <a:solidFill>
                            <a:schemeClr val="bg1"/>
                          </a:solidFill>
                          <a:latin typeface="Helvetica" panose="020B0403020202020204" pitchFamily="34" charset="0"/>
                        </a:defRPr>
                      </a:pPr>
                      <a:t>[CATEGORY NAME]</a:t>
                    </a:fld>
                    <a:endParaRPr lang="en-US" sz="1400" b="0" baseline="0">
                      <a:solidFill>
                        <a:schemeClr val="bg1"/>
                      </a:solidFill>
                      <a:latin typeface="Helvetica" panose="020B0403020202020204" pitchFamily="34" charset="0"/>
                    </a:endParaRPr>
                  </a:p>
                  <a:p>
                    <a:pPr>
                      <a:defRPr sz="1400">
                        <a:solidFill>
                          <a:schemeClr val="bg1"/>
                        </a:solidFill>
                        <a:latin typeface="Helvetica" panose="020B0403020202020204" pitchFamily="34" charset="0"/>
                      </a:defRPr>
                    </a:pPr>
                    <a:fld id="{8EBF0877-AA82-43CA-B038-7D598E4D6551}" type="VALUE">
                      <a:rPr lang="en-US" sz="1400" b="1" baseline="0" smtClean="0">
                        <a:solidFill>
                          <a:schemeClr val="bg1"/>
                        </a:solidFill>
                        <a:latin typeface="Helvetica" panose="020B0403020202020204" pitchFamily="34" charset="0"/>
                      </a:rPr>
                      <a:pPr>
                        <a:defRPr sz="1400">
                          <a:solidFill>
                            <a:schemeClr val="bg1"/>
                          </a:solidFill>
                          <a:latin typeface="Helvetica" panose="020B0403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348590760158848"/>
                      <c:h val="0.3449361514603758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949-455E-9256-A9284017E37D}"/>
                </c:ext>
              </c:extLst>
            </c:dLbl>
            <c:dLbl>
              <c:idx val="2"/>
              <c:layout>
                <c:manualLayout>
                  <c:x val="0.18854871094255038"/>
                  <c:y val="-0.1400415097549264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fld id="{9C55606E-EF5B-4FBB-BDC5-1580C808D8DD}" type="CATEGORYNAME">
                      <a:rPr lang="en-US" sz="1100" b="0" smtClean="0">
                        <a:solidFill>
                          <a:schemeClr val="bg1"/>
                        </a:solidFill>
                        <a:latin typeface="Helvetica" panose="020B0403020202020204" pitchFamily="34" charset="0"/>
                      </a:rPr>
                      <a:pPr>
                        <a:defRPr sz="1400" b="1">
                          <a:solidFill>
                            <a:schemeClr val="bg1"/>
                          </a:solidFill>
                          <a:latin typeface="Helvetica" panose="020B0403020202020204" pitchFamily="34" charset="0"/>
                        </a:defRPr>
                      </a:pPr>
                      <a:t>[CATEGORY NAME]</a:t>
                    </a:fld>
                    <a:endParaRPr lang="en-US" sz="1100" b="0" baseline="0">
                      <a:solidFill>
                        <a:schemeClr val="bg1"/>
                      </a:solidFill>
                      <a:latin typeface="Helvetica" panose="020B0403020202020204" pitchFamily="34" charset="0"/>
                    </a:endParaRPr>
                  </a:p>
                  <a:p>
                    <a:pPr>
                      <a:defRPr sz="1400" b="1">
                        <a:solidFill>
                          <a:schemeClr val="bg1"/>
                        </a:solidFill>
                        <a:latin typeface="Helvetica" panose="020B0403020202020204" pitchFamily="34" charset="0"/>
                      </a:defRPr>
                    </a:pPr>
                    <a:r>
                      <a:rPr lang="en-US" sz="1200" b="1" baseline="0">
                        <a:solidFill>
                          <a:schemeClr val="bg1"/>
                        </a:solidFill>
                        <a:latin typeface="Helvetica" panose="020B0403020202020204" pitchFamily="34" charset="0"/>
                      </a:rPr>
                      <a:t> </a:t>
                    </a:r>
                    <a:fld id="{0917523E-8763-4006-B9A1-6E09EAA5CAD8}" type="VALUE">
                      <a:rPr lang="en-US" sz="1400" b="1" baseline="0">
                        <a:solidFill>
                          <a:schemeClr val="bg1"/>
                        </a:solidFill>
                        <a:latin typeface="Helvetica" panose="020B0403020202020204" pitchFamily="34" charset="0"/>
                      </a:rPr>
                      <a:pPr>
                        <a:defRPr sz="1400" b="1">
                          <a:solidFill>
                            <a:schemeClr val="bg1"/>
                          </a:solidFill>
                          <a:latin typeface="Helvetica" panose="020B0403020202020204" pitchFamily="34" charset="0"/>
                        </a:defRPr>
                      </a:pPr>
                      <a:t>[VALUE]</a:t>
                    </a:fld>
                    <a:endParaRPr lang="en-US" sz="1200" b="1" baseline="0">
                      <a:solidFill>
                        <a:schemeClr val="bg1"/>
                      </a:solidFill>
                      <a:latin typeface="Helvetica" panose="020B0403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097919198750639"/>
                      <c:h val="0.340434573245831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949-455E-9256-A9284017E3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Using Nielsen as the only 'currency'</c:v>
                </c:pt>
                <c:pt idx="1">
                  <c:v>Using an alternate source(s), not Nielsen, as 'currency'</c:v>
                </c:pt>
                <c:pt idx="2">
                  <c:v>Using both Nielsen and an alternate source as 'currency'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0.2263</c:v>
                </c:pt>
                <c:pt idx="1">
                  <c:v>0.19470000000000001</c:v>
                </c:pt>
                <c:pt idx="2">
                  <c:v>0.57889999999999997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949-455E-9256-A9284017E37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of respondents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Comscore</c:v>
                </c:pt>
                <c:pt idx="1">
                  <c:v>VideoAmp</c:v>
                </c:pt>
                <c:pt idx="2">
                  <c:v>Moat (Oracle)</c:v>
                </c:pt>
                <c:pt idx="3">
                  <c:v>Innovid (TVSquared)</c:v>
                </c:pt>
                <c:pt idx="4">
                  <c:v>iSpot.tv</c:v>
                </c:pt>
                <c:pt idx="5">
                  <c:v>Samba TV</c:v>
                </c:pt>
                <c:pt idx="6">
                  <c:v>605</c:v>
                </c:pt>
                <c:pt idx="7">
                  <c:v>Other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0.51019999999999999</c:v>
                </c:pt>
                <c:pt idx="1">
                  <c:v>0.40139999999999998</c:v>
                </c:pt>
                <c:pt idx="2">
                  <c:v>0.32650000000000001</c:v>
                </c:pt>
                <c:pt idx="3">
                  <c:v>0.27210000000000001</c:v>
                </c:pt>
                <c:pt idx="4">
                  <c:v>0.25850000000000001</c:v>
                </c:pt>
                <c:pt idx="5">
                  <c:v>0.22450000000000001</c:v>
                </c:pt>
                <c:pt idx="6">
                  <c:v>8.1600000000000006E-2</c:v>
                </c:pt>
                <c:pt idx="7">
                  <c:v>2.7199999999999998E-2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39-4121-B947-A96A384E14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658028991"/>
        <c:axId val="658030239"/>
      </c:barChart>
      <c:catAx>
        <c:axId val="65802899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658030239"/>
        <c:crosses val="autoZero"/>
        <c:auto val="1"/>
        <c:lblAlgn val="ctr"/>
        <c:lblOffset val="100"/>
        <c:noMultiLvlLbl val="0"/>
      </c:catAx>
      <c:valAx>
        <c:axId val="658030239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6580289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031646667337115"/>
          <c:y val="3.7328557843098749E-2"/>
          <c:w val="0.67263109142470956"/>
          <c:h val="0.9253428843138025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Answering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Brand Awareness</c:v>
                </c:pt>
                <c:pt idx="1">
                  <c:v>Sales attribution</c:v>
                </c:pt>
                <c:pt idx="2">
                  <c:v>Impressions delivery</c:v>
                </c:pt>
                <c:pt idx="3">
                  <c:v>Conversions</c:v>
                </c:pt>
                <c:pt idx="4">
                  <c:v>Reach &amp; Frequency goals</c:v>
                </c:pt>
                <c:pt idx="5">
                  <c:v>Ad Awareness</c:v>
                </c:pt>
                <c:pt idx="6">
                  <c:v>Brand Recall</c:v>
                </c:pt>
                <c:pt idx="7">
                  <c:v>CPM efficiency</c:v>
                </c:pt>
                <c:pt idx="8">
                  <c:v>Incremental Reach</c:v>
                </c:pt>
                <c:pt idx="9">
                  <c:v>In-target delivery</c:v>
                </c:pt>
                <c:pt idx="10">
                  <c:v>Ad Recall</c:v>
                </c:pt>
                <c:pt idx="11">
                  <c:v>Attention</c:v>
                </c:pt>
                <c:pt idx="12">
                  <c:v>Intent</c:v>
                </c:pt>
              </c:strCache>
            </c:strRef>
          </c:cat>
          <c:val>
            <c:numRef>
              <c:f>Sheet1!$B$2:$B$14</c:f>
              <c:numCache>
                <c:formatCode>0%</c:formatCode>
                <c:ptCount val="13"/>
                <c:pt idx="0">
                  <c:v>0.52629999999999999</c:v>
                </c:pt>
                <c:pt idx="1">
                  <c:v>0.44209999999999999</c:v>
                </c:pt>
                <c:pt idx="2">
                  <c:v>0.40529999999999999</c:v>
                </c:pt>
                <c:pt idx="3">
                  <c:v>0.4</c:v>
                </c:pt>
                <c:pt idx="4">
                  <c:v>0.36840000000000001</c:v>
                </c:pt>
                <c:pt idx="5">
                  <c:v>0.34739999999999999</c:v>
                </c:pt>
                <c:pt idx="6">
                  <c:v>0.33679999999999999</c:v>
                </c:pt>
                <c:pt idx="7">
                  <c:v>0.32629999999999998</c:v>
                </c:pt>
                <c:pt idx="8">
                  <c:v>0.3</c:v>
                </c:pt>
                <c:pt idx="9">
                  <c:v>0.28420000000000001</c:v>
                </c:pt>
                <c:pt idx="10">
                  <c:v>0.24740000000000001</c:v>
                </c:pt>
                <c:pt idx="11">
                  <c:v>0.2316</c:v>
                </c:pt>
                <c:pt idx="12">
                  <c:v>0.19470000000000001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28-4AFB-8EF4-9746C30542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axId val="68026223"/>
        <c:axId val="68035791"/>
      </c:barChart>
      <c:catAx>
        <c:axId val="6802622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defRPr sz="1200" b="0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68035791"/>
        <c:crosses val="autoZero"/>
        <c:auto val="1"/>
        <c:lblAlgn val="ctr"/>
        <c:lblOffset val="100"/>
        <c:noMultiLvlLbl val="0"/>
      </c:catAx>
      <c:valAx>
        <c:axId val="68035791"/>
        <c:scaling>
          <c:orientation val="minMax"/>
          <c:max val="0.60000000000000009"/>
        </c:scaling>
        <c:delete val="1"/>
        <c:axPos val="t"/>
        <c:numFmt formatCode="0%" sourceLinked="1"/>
        <c:majorTickMark val="out"/>
        <c:minorTickMark val="none"/>
        <c:tickLblPos val="nextTo"/>
        <c:crossAx val="680262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1F1A62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929552035367602"/>
          <c:y val="0"/>
          <c:w val="0.50918571787936107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Answering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Attribution measurement</c:v>
                </c:pt>
                <c:pt idx="1">
                  <c:v>Verification Analytics</c:v>
                </c:pt>
                <c:pt idx="2">
                  <c:v>Media Mix Modeling</c:v>
                </c:pt>
                <c:pt idx="3">
                  <c:v>Internal analytics</c:v>
                </c:pt>
                <c:pt idx="4">
                  <c:v>Ad-supported streaming providers’ proprietary metrics and measurement tools</c:v>
                </c:pt>
                <c:pt idx="5">
                  <c:v>Ad Effectiveness Research</c:v>
                </c:pt>
                <c:pt idx="6">
                  <c:v>'Alternative' third-party audience measurement companies</c:v>
                </c:pt>
                <c:pt idx="7">
                  <c:v>'Legacy' third-party audience measurement company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0.47370000000000001</c:v>
                </c:pt>
                <c:pt idx="1">
                  <c:v>0.44209999999999999</c:v>
                </c:pt>
                <c:pt idx="2">
                  <c:v>0.43159999999999998</c:v>
                </c:pt>
                <c:pt idx="3">
                  <c:v>0.42109999999999997</c:v>
                </c:pt>
                <c:pt idx="4">
                  <c:v>0.40529999999999999</c:v>
                </c:pt>
                <c:pt idx="5">
                  <c:v>0.38419999999999999</c:v>
                </c:pt>
                <c:pt idx="6">
                  <c:v>0.37890000000000001</c:v>
                </c:pt>
                <c:pt idx="7">
                  <c:v>0.36840000000000001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2C-41A4-AAE0-100BF2D66A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68026223"/>
        <c:axId val="68035791"/>
      </c:barChart>
      <c:catAx>
        <c:axId val="6802622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defRPr sz="1200" b="0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68035791"/>
        <c:crosses val="autoZero"/>
        <c:auto val="1"/>
        <c:lblAlgn val="ctr"/>
        <c:lblOffset val="100"/>
        <c:noMultiLvlLbl val="0"/>
      </c:catAx>
      <c:valAx>
        <c:axId val="68035791"/>
        <c:scaling>
          <c:orientation val="minMax"/>
          <c:max val="0.75000000000000011"/>
        </c:scaling>
        <c:delete val="1"/>
        <c:axPos val="t"/>
        <c:numFmt formatCode="0%" sourceLinked="1"/>
        <c:majorTickMark val="out"/>
        <c:minorTickMark val="none"/>
        <c:tickLblPos val="nextTo"/>
        <c:crossAx val="680262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1F1A62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491966790714522"/>
          <c:y val="7.0326206584263057E-2"/>
          <c:w val="0.60069706846416571"/>
          <c:h val="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 of Respondents</c:v>
                </c:pt>
              </c:strCache>
            </c:strRef>
          </c:tx>
          <c:dPt>
            <c:idx val="0"/>
            <c:bubble3D val="0"/>
            <c:spPr>
              <a:solidFill>
                <a:srgbClr val="1F1A6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EF1-4066-8A20-085F6B9CF8A5}"/>
              </c:ext>
            </c:extLst>
          </c:dPt>
          <c:dPt>
            <c:idx val="1"/>
            <c:bubble3D val="0"/>
            <c:spPr>
              <a:solidFill>
                <a:srgbClr val="00BF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EF1-4066-8A20-085F6B9CF8A5}"/>
              </c:ext>
            </c:extLst>
          </c:dPt>
          <c:dPt>
            <c:idx val="2"/>
            <c:bubble3D val="0"/>
            <c:spPr>
              <a:solidFill>
                <a:srgbClr val="4EBE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EF1-4066-8A20-085F6B9CF8A5}"/>
              </c:ext>
            </c:extLst>
          </c:dPt>
          <c:dPt>
            <c:idx val="3"/>
            <c:bubble3D val="0"/>
            <c:spPr>
              <a:solidFill>
                <a:srgbClr val="ACBDC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EF1-4066-8A20-085F6B9CF8A5}"/>
              </c:ext>
            </c:extLst>
          </c:dPt>
          <c:dLbls>
            <c:dLbl>
              <c:idx val="0"/>
              <c:layout>
                <c:manualLayout>
                  <c:x val="9.4163595620921827E-3"/>
                  <c:y val="9.1972278459585433E-3"/>
                </c:manualLayout>
              </c:layout>
              <c:tx>
                <c:rich>
                  <a:bodyPr/>
                  <a:lstStyle/>
                  <a:p>
                    <a:fld id="{D6AB6C1B-1F22-4943-B4DE-E54A5704013C}" type="CATEGORYNAME">
                      <a:rPr lang="en-US" sz="1200" b="0" smtClean="0"/>
                      <a:pPr/>
                      <a:t>[CATEGORY NAME]</a:t>
                    </a:fld>
                    <a:r>
                      <a:rPr lang="en-US" sz="1200" b="0" baseline="0"/>
                      <a:t> </a:t>
                    </a:r>
                  </a:p>
                  <a:p>
                    <a:fld id="{DA4017D2-2678-4B2E-A6DA-41AA5361661D}" type="VALUE">
                      <a:rPr lang="en-US" sz="1200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EF1-4066-8A20-085F6B9CF8A5}"/>
                </c:ext>
              </c:extLst>
            </c:dLbl>
            <c:dLbl>
              <c:idx val="1"/>
              <c:layout>
                <c:manualLayout>
                  <c:x val="-3.0960071466685765E-2"/>
                  <c:y val="1.236070938805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fld id="{13EFD364-78DE-4850-A2F2-E318495B6525}" type="CATEGORYNAME">
                      <a:rPr lang="en-US" sz="1200" b="0" smtClean="0">
                        <a:latin typeface="Helvetica" panose="020B0403020202020204" pitchFamily="34" charset="0"/>
                      </a:rPr>
                      <a:pPr>
                        <a:defRPr sz="1200" b="1">
                          <a:solidFill>
                            <a:schemeClr val="bg1"/>
                          </a:solidFill>
                          <a:latin typeface="Helvetica" panose="020B0403020202020204" pitchFamily="34" charset="0"/>
                        </a:defRPr>
                      </a:pPr>
                      <a:t>[CATEGORY NAME]</a:t>
                    </a:fld>
                    <a:endParaRPr lang="en-US" sz="1200" b="0">
                      <a:latin typeface="Helvetica" panose="020B0403020202020204" pitchFamily="34" charset="0"/>
                    </a:endParaRPr>
                  </a:p>
                  <a:p>
                    <a:pPr>
                      <a:defRPr sz="1200" b="1">
                        <a:solidFill>
                          <a:schemeClr val="bg1"/>
                        </a:solidFill>
                        <a:latin typeface="Helvetica" panose="020B0403020202020204" pitchFamily="34" charset="0"/>
                      </a:defRPr>
                    </a:pPr>
                    <a:r>
                      <a:rPr lang="en-US" sz="1200" baseline="0">
                        <a:latin typeface="Helvetica" panose="020B0403020202020204" pitchFamily="34" charset="0"/>
                      </a:rPr>
                      <a:t> </a:t>
                    </a:r>
                    <a:fld id="{50873F62-7E7A-413C-8573-FA23297EA1C4}" type="VALUE">
                      <a:rPr lang="en-US" sz="1200" baseline="0">
                        <a:latin typeface="Helvetica" panose="020B0403020202020204" pitchFamily="34" charset="0"/>
                      </a:rPr>
                      <a:pPr>
                        <a:defRPr sz="1200" b="1">
                          <a:solidFill>
                            <a:schemeClr val="bg1"/>
                          </a:solidFill>
                          <a:latin typeface="Helvetica" panose="020B0403020202020204" pitchFamily="34" charset="0"/>
                        </a:defRPr>
                      </a:pPr>
                      <a:t>[VALUE]</a:t>
                    </a:fld>
                    <a:endParaRPr lang="en-US" sz="1200" baseline="0">
                      <a:latin typeface="Helvetica" panose="020B0403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720129941996"/>
                      <c:h val="0.1841820696382923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EF1-4066-8A20-085F6B9CF8A5}"/>
                </c:ext>
              </c:extLst>
            </c:dLbl>
            <c:dLbl>
              <c:idx val="2"/>
              <c:layout>
                <c:manualLayout>
                  <c:x val="-1.7902360245295228E-2"/>
                  <c:y val="3.5629365864568788E-2"/>
                </c:manualLayout>
              </c:layout>
              <c:tx>
                <c:rich>
                  <a:bodyPr/>
                  <a:lstStyle/>
                  <a:p>
                    <a:fld id="{9C55606E-EF5B-4FBB-BDC5-1580C808D8DD}" type="CATEGORYNAME">
                      <a:rPr lang="en-US" sz="1200" b="0" smtClean="0"/>
                      <a:pPr/>
                      <a:t>[CATEGORY NAME]</a:t>
                    </a:fld>
                    <a:endParaRPr lang="en-US" sz="1200" b="0" baseline="0"/>
                  </a:p>
                  <a:p>
                    <a:r>
                      <a:rPr lang="en-US" sz="1200" baseline="0"/>
                      <a:t> </a:t>
                    </a:r>
                    <a:fld id="{0917523E-8763-4006-B9A1-6E09EAA5CAD8}" type="VALUE">
                      <a:rPr lang="en-US" sz="1200" baseline="0"/>
                      <a:pPr/>
                      <a:t>[VALUE]</a:t>
                    </a:fld>
                    <a:endParaRPr lang="en-US" sz="1200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EF1-4066-8A20-085F6B9CF8A5}"/>
                </c:ext>
              </c:extLst>
            </c:dLbl>
            <c:dLbl>
              <c:idx val="3"/>
              <c:layout>
                <c:manualLayout>
                  <c:x val="-0.16600965492188674"/>
                  <c:y val="-9.159007887799201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1F1A62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fld id="{3F265DA5-E77D-4819-914F-B4DF4D7ED915}" type="CATEGORYNAME">
                      <a:rPr lang="en-US" sz="1200" b="0" smtClean="0">
                        <a:solidFill>
                          <a:srgbClr val="1F1A62"/>
                        </a:solidFill>
                        <a:latin typeface="Helvetica" panose="020B0403020202020204" pitchFamily="34" charset="0"/>
                      </a:rPr>
                      <a:pPr>
                        <a:defRPr sz="1200" b="1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defRPr>
                      </a:pPr>
                      <a:t>[CATEGORY NAME]</a:t>
                    </a:fld>
                    <a:endParaRPr lang="en-US" sz="1200" b="0" baseline="0">
                      <a:solidFill>
                        <a:srgbClr val="1F1A62"/>
                      </a:solidFill>
                      <a:latin typeface="Helvetica" panose="020B0403020202020204" pitchFamily="34" charset="0"/>
                    </a:endParaRPr>
                  </a:p>
                  <a:p>
                    <a:pPr>
                      <a:defRPr sz="1200" b="1">
                        <a:solidFill>
                          <a:srgbClr val="1F1A62"/>
                        </a:solidFill>
                        <a:latin typeface="Helvetica" panose="020B0403020202020204" pitchFamily="34" charset="0"/>
                      </a:defRPr>
                    </a:pPr>
                    <a:r>
                      <a:rPr lang="en-US" sz="1200" baseline="0">
                        <a:solidFill>
                          <a:srgbClr val="1F1A62"/>
                        </a:solidFill>
                        <a:latin typeface="Helvetica" panose="020B0403020202020204" pitchFamily="34" charset="0"/>
                      </a:rPr>
                      <a:t> </a:t>
                    </a:r>
                    <a:fld id="{ED783E7E-4A31-4CE7-A419-D68541C3EB98}" type="VALUE">
                      <a:rPr lang="en-US" sz="1200" baseline="0">
                        <a:solidFill>
                          <a:srgbClr val="1F1A62"/>
                        </a:solidFill>
                        <a:latin typeface="Helvetica" panose="020B0403020202020204" pitchFamily="34" charset="0"/>
                      </a:rPr>
                      <a:pPr>
                        <a:defRPr sz="1200" b="1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defRPr>
                      </a:pPr>
                      <a:t>[VALUE]</a:t>
                    </a:fld>
                    <a:endParaRPr lang="en-US" sz="1200" baseline="0">
                      <a:solidFill>
                        <a:srgbClr val="1F1A62"/>
                      </a:solidFill>
                      <a:latin typeface="Helvetica" panose="020B0403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1F1A62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EF1-4066-8A20-085F6B9CF8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Major impact</c:v>
                </c:pt>
                <c:pt idx="1">
                  <c:v>Moderate impact</c:v>
                </c:pt>
                <c:pt idx="2">
                  <c:v>Minor impact</c:v>
                </c:pt>
                <c:pt idx="3">
                  <c:v>No impact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0.15790000000000001</c:v>
                </c:pt>
                <c:pt idx="1">
                  <c:v>0.61050000000000004</c:v>
                </c:pt>
                <c:pt idx="2">
                  <c:v>0.19470000000000001</c:v>
                </c:pt>
                <c:pt idx="3">
                  <c:v>3.6799999999999999E-2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EF1-4066-8A20-085F6B9CF8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sng" strike="noStrike" kern="1200" spc="0" baseline="0">
                <a:solidFill>
                  <a:srgbClr val="1F1A6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r>
              <a:rPr lang="en-US" b="1" u="sng"/>
              <a:t>Marketer Type</a:t>
            </a:r>
          </a:p>
        </c:rich>
      </c:tx>
      <c:layout>
        <c:manualLayout>
          <c:xMode val="edge"/>
          <c:yMode val="edge"/>
          <c:x val="0.37743402809216753"/>
          <c:y val="1.83710961420698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sng" strike="noStrike" kern="1200" spc="0" baseline="0">
              <a:solidFill>
                <a:srgbClr val="1F1A62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3207228085971346E-2"/>
          <c:y val="0.22769594177353308"/>
          <c:w val="0.87502276666920176"/>
          <c:h val="0.5982089006396997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Ad Industry Tenure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FF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B03-4423-95CE-2AB93E248360}"/>
              </c:ext>
            </c:extLst>
          </c:dPt>
          <c:dPt>
            <c:idx val="1"/>
            <c:bubble3D val="0"/>
            <c:spPr>
              <a:solidFill>
                <a:srgbClr val="1B146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B03-4423-95CE-2AB93E248360}"/>
              </c:ext>
            </c:extLst>
          </c:dPt>
          <c:dPt>
            <c:idx val="2"/>
            <c:bubble3D val="0"/>
            <c:spPr>
              <a:solidFill>
                <a:srgbClr val="4EBEA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B03-4423-95CE-2AB93E248360}"/>
              </c:ext>
            </c:extLst>
          </c:dPt>
          <c:dPt>
            <c:idx val="3"/>
            <c:bubble3D val="0"/>
            <c:spPr>
              <a:solidFill>
                <a:srgbClr val="E84A9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B03-4423-95CE-2AB93E248360}"/>
              </c:ext>
            </c:extLst>
          </c:dPt>
          <c:dLbls>
            <c:dLbl>
              <c:idx val="0"/>
              <c:layout>
                <c:manualLayout>
                  <c:x val="-0.1385183703859074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Helvetica" panose="020B0604020202020204" pitchFamily="34" charset="0"/>
                      <a:ea typeface="+mn-ea"/>
                      <a:cs typeface="Helvetica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B03-4423-95CE-2AB93E248360}"/>
                </c:ext>
              </c:extLst>
            </c:dLbl>
            <c:dLbl>
              <c:idx val="1"/>
              <c:layout>
                <c:manualLayout>
                  <c:x val="0.15713189040107195"/>
                  <c:y val="-3.061849357011634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Helvetica" panose="020B0604020202020204" pitchFamily="34" charset="0"/>
                      <a:ea typeface="+mn-ea"/>
                      <a:cs typeface="Helvetica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B03-4423-95CE-2AB93E2483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F1A62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Brand</c:v>
                </c:pt>
                <c:pt idx="1">
                  <c:v>Agency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03-4423-95CE-2AB93E2483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5251400341723116"/>
          <c:y val="9.5468462951622785E-2"/>
          <c:w val="0.22879000964719662"/>
          <c:h val="5.93531059689186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1F1A62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rgbClr val="1F1A62"/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sng" strike="noStrike" kern="1200" spc="0" baseline="0">
                <a:solidFill>
                  <a:srgbClr val="1F1A6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r>
              <a:rPr lang="en-US" b="1" u="sng"/>
              <a:t>Job Title*</a:t>
            </a:r>
          </a:p>
        </c:rich>
      </c:tx>
      <c:layout>
        <c:manualLayout>
          <c:xMode val="edge"/>
          <c:yMode val="edge"/>
          <c:x val="0.3965492870128931"/>
          <c:y val="1.53092467850581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sng" strike="noStrike" kern="1200" spc="0" baseline="0">
              <a:solidFill>
                <a:srgbClr val="1F1A62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3207228085971346E-2"/>
          <c:y val="0.22769594177353308"/>
          <c:w val="0.87502276666920176"/>
          <c:h val="0.5982089006396997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Ad Industry Tenure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FF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B44-4092-ABE8-043EFC504EF6}"/>
              </c:ext>
            </c:extLst>
          </c:dPt>
          <c:dPt>
            <c:idx val="1"/>
            <c:bubble3D val="0"/>
            <c:spPr>
              <a:solidFill>
                <a:srgbClr val="1B146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B44-4092-ABE8-043EFC504EF6}"/>
              </c:ext>
            </c:extLst>
          </c:dPt>
          <c:dPt>
            <c:idx val="2"/>
            <c:bubble3D val="0"/>
            <c:spPr>
              <a:solidFill>
                <a:srgbClr val="ED3C8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B44-4092-ABE8-043EFC504EF6}"/>
              </c:ext>
            </c:extLst>
          </c:dPt>
          <c:dPt>
            <c:idx val="3"/>
            <c:bubble3D val="0"/>
            <c:spPr>
              <a:solidFill>
                <a:srgbClr val="E84A9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B44-4092-ABE8-043EFC504EF6}"/>
              </c:ext>
            </c:extLst>
          </c:dPt>
          <c:dLbls>
            <c:dLbl>
              <c:idx val="0"/>
              <c:layout>
                <c:manualLayout>
                  <c:x val="0.14561013470248396"/>
                  <c:y val="1.763480575338370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B44-4092-ABE8-043EFC504EF6}"/>
                </c:ext>
              </c:extLst>
            </c:dLbl>
            <c:dLbl>
              <c:idx val="1"/>
              <c:layout>
                <c:manualLayout>
                  <c:x val="-0.14652893084178142"/>
                  <c:y val="-5.037682445236292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Helvetica" panose="020B0604020202020204" pitchFamily="34" charset="0"/>
                      <a:ea typeface="+mn-ea"/>
                      <a:cs typeface="Helvetica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B44-4092-ABE8-043EFC504EF6}"/>
                </c:ext>
              </c:extLst>
            </c:dLbl>
            <c:dLbl>
              <c:idx val="2"/>
              <c:layout>
                <c:manualLayout>
                  <c:x val="0.14677792752681962"/>
                  <c:y val="-1.968094083156935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Helvetica" panose="020B0604020202020204" pitchFamily="34" charset="0"/>
                      <a:ea typeface="+mn-ea"/>
                      <a:cs typeface="Helvetica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B44-4092-ABE8-043EFC504E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F1A62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Junior Level</c:v>
                </c:pt>
                <c:pt idx="1">
                  <c:v>Mid Level</c:v>
                </c:pt>
                <c:pt idx="2">
                  <c:v>Senior Level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6.6699999999999995E-2</c:v>
                </c:pt>
                <c:pt idx="1">
                  <c:v>0.41899999999999998</c:v>
                </c:pt>
                <c:pt idx="2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B44-4092-ABE8-043EFC504E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2205488544849694"/>
          <c:y val="9.2406613594611151E-2"/>
          <c:w val="0.50625374146425028"/>
          <c:h val="5.93531059689186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1F1A62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rgbClr val="1F1A62"/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sng" strike="noStrike" kern="1200" spc="0" baseline="0">
                <a:solidFill>
                  <a:srgbClr val="1F1A6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r>
              <a:rPr lang="en-US" b="1" u="sng"/>
              <a:t>Region</a:t>
            </a:r>
          </a:p>
        </c:rich>
      </c:tx>
      <c:layout>
        <c:manualLayout>
          <c:xMode val="edge"/>
          <c:yMode val="edge"/>
          <c:x val="0.42892162450713639"/>
          <c:y val="1.83710961420698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sng" strike="noStrike" kern="1200" spc="0" baseline="0">
              <a:solidFill>
                <a:srgbClr val="1F1A62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3207228085971346E-2"/>
          <c:y val="0.22769594177353308"/>
          <c:w val="0.87502276666920176"/>
          <c:h val="0.5982089006396997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Region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FF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B03-4423-95CE-2AB93E248360}"/>
              </c:ext>
            </c:extLst>
          </c:dPt>
          <c:dPt>
            <c:idx val="1"/>
            <c:bubble3D val="0"/>
            <c:spPr>
              <a:solidFill>
                <a:srgbClr val="1B146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B03-4423-95CE-2AB93E248360}"/>
              </c:ext>
            </c:extLst>
          </c:dPt>
          <c:dPt>
            <c:idx val="2"/>
            <c:bubble3D val="0"/>
            <c:spPr>
              <a:solidFill>
                <a:srgbClr val="ED3C8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B03-4423-95CE-2AB93E248360}"/>
              </c:ext>
            </c:extLst>
          </c:dPt>
          <c:dPt>
            <c:idx val="3"/>
            <c:bubble3D val="0"/>
            <c:spPr>
              <a:solidFill>
                <a:srgbClr val="E84A9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B03-4423-95CE-2AB93E248360}"/>
              </c:ext>
            </c:extLst>
          </c:dPt>
          <c:dLbls>
            <c:dLbl>
              <c:idx val="0"/>
              <c:layout>
                <c:manualLayout>
                  <c:x val="-0.13851641619348076"/>
                  <c:y val="-1.701134571895654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Helvetica" panose="020B0604020202020204" pitchFamily="34" charset="0"/>
                      <a:ea typeface="+mn-ea"/>
                      <a:cs typeface="Helvetica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B03-4423-95CE-2AB93E248360}"/>
                </c:ext>
              </c:extLst>
            </c:dLbl>
            <c:dLbl>
              <c:idx val="1"/>
              <c:layout>
                <c:manualLayout>
                  <c:x val="9.5883102814623311E-2"/>
                  <c:y val="-0.1761269775448307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Helvetica" panose="020B0604020202020204" pitchFamily="34" charset="0"/>
                      <a:ea typeface="+mn-ea"/>
                      <a:cs typeface="Helvetica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B03-4423-95CE-2AB93E248360}"/>
                </c:ext>
              </c:extLst>
            </c:dLbl>
            <c:dLbl>
              <c:idx val="2"/>
              <c:layout>
                <c:manualLayout>
                  <c:x val="9.5883102814623311E-2"/>
                  <c:y val="8.12096474774700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Helvetica" panose="020B0604020202020204" pitchFamily="34" charset="0"/>
                      <a:ea typeface="+mn-ea"/>
                      <a:cs typeface="Helvetica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B03-4423-95CE-2AB93E2483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F1A62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East</c:v>
                </c:pt>
                <c:pt idx="1">
                  <c:v>Central</c:v>
                </c:pt>
                <c:pt idx="2">
                  <c:v>West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0.50480000000000003</c:v>
                </c:pt>
                <c:pt idx="1">
                  <c:v>0.2429</c:v>
                </c:pt>
                <c:pt idx="2">
                  <c:v>0.25240000000000001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03-4423-95CE-2AB93E2483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2072450381425793"/>
          <c:y val="9.2406613594611151E-2"/>
          <c:w val="0.2923690088531431"/>
          <c:h val="5.93531059689186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1F1A62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rgbClr val="1F1A62"/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sng" strike="noStrike" kern="1200" spc="0" baseline="0">
                <a:solidFill>
                  <a:srgbClr val="1F1A6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r>
              <a:rPr lang="en-US" b="1" u="sng"/>
              <a:t>Organization Size*</a:t>
            </a:r>
          </a:p>
          <a:p>
            <a:pPr>
              <a:defRPr b="1" u="sng"/>
            </a:pPr>
            <a:r>
              <a:rPr lang="en-US" sz="1200" b="0" u="none"/>
              <a:t># of employees</a:t>
            </a:r>
            <a:endParaRPr lang="en-US" b="0" u="none"/>
          </a:p>
        </c:rich>
      </c:tx>
      <c:layout>
        <c:manualLayout>
          <c:xMode val="edge"/>
          <c:yMode val="edge"/>
          <c:x val="0.35443578881954402"/>
          <c:y val="1.22473974280465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sng" strike="noStrike" kern="1200" spc="0" baseline="0">
              <a:solidFill>
                <a:srgbClr val="1F1A62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3207228085971346E-2"/>
          <c:y val="0.22769594177353308"/>
          <c:w val="0.87502276666920176"/>
          <c:h val="0.5982089006396997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Organization Size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FF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B44-4092-ABE8-043EFC504EF6}"/>
              </c:ext>
            </c:extLst>
          </c:dPt>
          <c:dPt>
            <c:idx val="1"/>
            <c:bubble3D val="0"/>
            <c:spPr>
              <a:solidFill>
                <a:srgbClr val="1B146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B44-4092-ABE8-043EFC504EF6}"/>
              </c:ext>
            </c:extLst>
          </c:dPt>
          <c:dPt>
            <c:idx val="2"/>
            <c:bubble3D val="0"/>
            <c:spPr>
              <a:solidFill>
                <a:srgbClr val="ED3C8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B44-4092-ABE8-043EFC504EF6}"/>
              </c:ext>
            </c:extLst>
          </c:dPt>
          <c:dPt>
            <c:idx val="3"/>
            <c:bubble3D val="0"/>
            <c:spPr>
              <a:solidFill>
                <a:srgbClr val="FFE6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B44-4092-ABE8-043EFC504EF6}"/>
              </c:ext>
            </c:extLst>
          </c:dPt>
          <c:dPt>
            <c:idx val="4"/>
            <c:bubble3D val="0"/>
            <c:spPr>
              <a:solidFill>
                <a:srgbClr val="4EBEA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E3F7-4211-A126-43BF91A453D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Helvetica" panose="020B0604020202020204" pitchFamily="34" charset="0"/>
                      <a:ea typeface="+mn-ea"/>
                      <a:cs typeface="Helvetica" panose="020B0604020202020204" pitchFamily="34" charset="0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4B44-4092-ABE8-043EFC504EF6}"/>
                </c:ext>
              </c:extLst>
            </c:dLbl>
            <c:dLbl>
              <c:idx val="1"/>
              <c:layout>
                <c:manualLayout>
                  <c:x val="-0.11532031493765149"/>
                  <c:y val="-0.1570012681360329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Helvetica" panose="020B0604020202020204" pitchFamily="34" charset="0"/>
                      <a:ea typeface="+mn-ea"/>
                      <a:cs typeface="Helvetica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B44-4092-ABE8-043EFC504EF6}"/>
                </c:ext>
              </c:extLst>
            </c:dLbl>
            <c:dLbl>
              <c:idx val="2"/>
              <c:layout>
                <c:manualLayout>
                  <c:x val="-5.9684293699488196E-2"/>
                  <c:y val="-3.96904880153913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B44-4092-ABE8-043EFC504EF6}"/>
                </c:ext>
              </c:extLst>
            </c:dLbl>
            <c:dLbl>
              <c:idx val="3"/>
              <c:layout>
                <c:manualLayout>
                  <c:x val="0.1199041989732673"/>
                  <c:y val="-3.279867496660907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1B1464"/>
                      </a:solidFill>
                      <a:latin typeface="Helvetica" panose="020B0604020202020204" pitchFamily="34" charset="0"/>
                      <a:ea typeface="+mn-ea"/>
                      <a:cs typeface="Helvetica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B44-4092-ABE8-043EFC504EF6}"/>
                </c:ext>
              </c:extLst>
            </c:dLbl>
            <c:dLbl>
              <c:idx val="4"/>
              <c:layout>
                <c:manualLayout>
                  <c:x val="-0.11441145260985655"/>
                  <c:y val="2.838093263449230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3F7-4211-A126-43BF91A453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F1A62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1-100</c:v>
                </c:pt>
                <c:pt idx="1">
                  <c:v>101-500</c:v>
                </c:pt>
                <c:pt idx="2">
                  <c:v>501-1,000</c:v>
                </c:pt>
                <c:pt idx="3">
                  <c:v>1,001-10,000</c:v>
                </c:pt>
                <c:pt idx="4">
                  <c:v>10,000+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0.20480000000000001</c:v>
                </c:pt>
                <c:pt idx="1">
                  <c:v>0.31909999999999999</c:v>
                </c:pt>
                <c:pt idx="2">
                  <c:v>0.1095</c:v>
                </c:pt>
                <c:pt idx="3">
                  <c:v>0.2286</c:v>
                </c:pt>
                <c:pt idx="4">
                  <c:v>0.1333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B44-4092-ABE8-043EFC504E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158556008132046"/>
          <c:y val="0.12225964482547459"/>
          <c:w val="0.70624318882514603"/>
          <c:h val="5.93531059689186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1F1A62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rgbClr val="1F1A62"/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7021895870101454"/>
          <c:y val="5.8020267499665967E-3"/>
          <c:w val="0.5305975564455262"/>
          <c:h val="0.9837303244635252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Answering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4.144230985729822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286-4883-91D5-1BADB9747A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Increasing investment in ABB TV to target best customer prospects more precisely while eliminating ‘wasted’ impressions</c:v>
                </c:pt>
                <c:pt idx="1">
                  <c:v>Increasing investment in ABB TV to drive upper-funnel outcomes like brand awareness and consideration</c:v>
                </c:pt>
                <c:pt idx="2">
                  <c:v>Increasing investment in ABB TV to drive lower-funnel outcomes like sales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0.49180000000000001</c:v>
                </c:pt>
                <c:pt idx="1">
                  <c:v>0.4098</c:v>
                </c:pt>
                <c:pt idx="2">
                  <c:v>0.36609999999999998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DC-40DA-9E03-30A7E6A6D1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147796352"/>
        <c:axId val="147797888"/>
      </c:barChart>
      <c:catAx>
        <c:axId val="14779635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defRPr sz="1100" b="0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147797888"/>
        <c:crosses val="autoZero"/>
        <c:auto val="1"/>
        <c:lblAlgn val="ctr"/>
        <c:lblOffset val="100"/>
        <c:noMultiLvlLbl val="0"/>
      </c:catAx>
      <c:valAx>
        <c:axId val="147797888"/>
        <c:scaling>
          <c:orientation val="minMax"/>
          <c:max val="0.55000000000000004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4779635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sng" strike="noStrike" kern="1200" spc="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r>
              <a:rPr lang="en-US" sz="1400" b="1" i="0" u="sng">
                <a:solidFill>
                  <a:srgbClr val="1B1464"/>
                </a:solidFill>
              </a:rPr>
              <a:t>Current Plans</a:t>
            </a:r>
          </a:p>
        </c:rich>
      </c:tx>
      <c:layout>
        <c:manualLayout>
          <c:xMode val="edge"/>
          <c:yMode val="edge"/>
          <c:x val="0.38388635914980945"/>
          <c:y val="0.119658921300756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sng" strike="noStrike" kern="1200" spc="0" baseline="0">
              <a:solidFill>
                <a:srgbClr val="1B1464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49538503032331"/>
          <c:y val="0.21937521303009286"/>
          <c:w val="0.68689896174810483"/>
          <c:h val="0.7993460221763507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 Respondents</c:v>
                </c:pt>
              </c:strCache>
            </c:strRef>
          </c:tx>
          <c:spPr>
            <a:solidFill>
              <a:srgbClr val="00BFF2"/>
            </a:solidFill>
          </c:spPr>
          <c:explosion val="1"/>
          <c:dPt>
            <c:idx val="0"/>
            <c:bubble3D val="0"/>
            <c:spPr>
              <a:solidFill>
                <a:srgbClr val="00BF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5BF-4749-8626-70983CE99C9B}"/>
              </c:ext>
            </c:extLst>
          </c:dPt>
          <c:dPt>
            <c:idx val="1"/>
            <c:bubble3D val="0"/>
            <c:spPr>
              <a:solidFill>
                <a:srgbClr val="1F1A6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5BF-4749-8626-70983CE99C9B}"/>
              </c:ext>
            </c:extLst>
          </c:dPt>
          <c:dPt>
            <c:idx val="2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5BF-4749-8626-70983CE99C9B}"/>
              </c:ext>
            </c:extLst>
          </c:dPt>
          <c:dPt>
            <c:idx val="3"/>
            <c:bubble3D val="0"/>
            <c:spPr>
              <a:solidFill>
                <a:srgbClr val="FFE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5BF-4749-8626-70983CE99C9B}"/>
              </c:ext>
            </c:extLst>
          </c:dPt>
          <c:dPt>
            <c:idx val="4"/>
            <c:bubble3D val="0"/>
            <c:spPr>
              <a:solidFill>
                <a:srgbClr val="4EBEA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5BF-4749-8626-70983CE99C9B}"/>
              </c:ext>
            </c:extLst>
          </c:dPt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F5BF-4749-8626-70983CE99C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0% - 30%</c:v>
                </c:pt>
                <c:pt idx="1">
                  <c:v>31% - 70%</c:v>
                </c:pt>
                <c:pt idx="2">
                  <c:v>71%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0.32</c:v>
                </c:pt>
                <c:pt idx="1">
                  <c:v>0.56000000000000005</c:v>
                </c:pt>
                <c:pt idx="2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5BF-4749-8626-70983CE99C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sng" strike="noStrike" kern="1200" spc="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r>
              <a:rPr lang="en-US" sz="1400" b="1" i="0" u="sng">
                <a:solidFill>
                  <a:srgbClr val="1B1464"/>
                </a:solidFill>
              </a:rPr>
              <a:t>In 12 Months</a:t>
            </a:r>
          </a:p>
        </c:rich>
      </c:tx>
      <c:layout>
        <c:manualLayout>
          <c:xMode val="edge"/>
          <c:yMode val="edge"/>
          <c:x val="0.38388635914980945"/>
          <c:y val="0.119658921300756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sng" strike="noStrike" kern="1200" spc="0" baseline="0">
              <a:solidFill>
                <a:srgbClr val="1B1464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49538503032331"/>
          <c:y val="0.21937521303009286"/>
          <c:w val="0.68689896174810483"/>
          <c:h val="0.7993460221763507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 Respondents</c:v>
                </c:pt>
              </c:strCache>
            </c:strRef>
          </c:tx>
          <c:spPr>
            <a:solidFill>
              <a:srgbClr val="00BFF2"/>
            </a:solidFill>
          </c:spPr>
          <c:explosion val="1"/>
          <c:dPt>
            <c:idx val="0"/>
            <c:bubble3D val="0"/>
            <c:spPr>
              <a:solidFill>
                <a:srgbClr val="00BF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199-4598-9B85-A2F0B6A2B3B4}"/>
              </c:ext>
            </c:extLst>
          </c:dPt>
          <c:dPt>
            <c:idx val="1"/>
            <c:bubble3D val="0"/>
            <c:spPr>
              <a:solidFill>
                <a:srgbClr val="1F1A6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199-4598-9B85-A2F0B6A2B3B4}"/>
              </c:ext>
            </c:extLst>
          </c:dPt>
          <c:dPt>
            <c:idx val="2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199-4598-9B85-A2F0B6A2B3B4}"/>
              </c:ext>
            </c:extLst>
          </c:dPt>
          <c:dPt>
            <c:idx val="3"/>
            <c:bubble3D val="0"/>
            <c:spPr>
              <a:solidFill>
                <a:srgbClr val="FFE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199-4598-9B85-A2F0B6A2B3B4}"/>
              </c:ext>
            </c:extLst>
          </c:dPt>
          <c:dPt>
            <c:idx val="4"/>
            <c:bubble3D val="0"/>
            <c:spPr>
              <a:solidFill>
                <a:srgbClr val="4EBEA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199-4598-9B85-A2F0B6A2B3B4}"/>
              </c:ext>
            </c:extLst>
          </c:dPt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3199-4598-9B85-A2F0B6A2B3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0% - 30%</c:v>
                </c:pt>
                <c:pt idx="1">
                  <c:v>31% - 70%</c:v>
                </c:pt>
                <c:pt idx="2">
                  <c:v>71%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0.23</c:v>
                </c:pt>
                <c:pt idx="1">
                  <c:v>0.61</c:v>
                </c:pt>
                <c:pt idx="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199-4598-9B85-A2F0B6A2B3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sng" strike="noStrike" kern="1200" spc="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r>
              <a:rPr lang="en-US" sz="1400" b="1" i="0" u="sng">
                <a:solidFill>
                  <a:srgbClr val="1B1464"/>
                </a:solidFill>
              </a:rPr>
              <a:t>Ideal</a:t>
            </a:r>
            <a:r>
              <a:rPr lang="en-US" sz="1400" b="1" i="0" u="sng" baseline="0">
                <a:solidFill>
                  <a:srgbClr val="1B1464"/>
                </a:solidFill>
              </a:rPr>
              <a:t> Buy Allocation</a:t>
            </a:r>
            <a:endParaRPr lang="en-US" sz="1400" b="1" i="0" u="sng">
              <a:solidFill>
                <a:srgbClr val="1B1464"/>
              </a:solidFill>
            </a:endParaRPr>
          </a:p>
        </c:rich>
      </c:tx>
      <c:layout>
        <c:manualLayout>
          <c:xMode val="edge"/>
          <c:yMode val="edge"/>
          <c:x val="0.28140971897983408"/>
          <c:y val="0.109799737958248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sng" strike="noStrike" kern="1200" spc="0" baseline="0">
              <a:solidFill>
                <a:srgbClr val="1B1464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49538503032331"/>
          <c:y val="0.21937521303009286"/>
          <c:w val="0.68689896174810483"/>
          <c:h val="0.7993460221763507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 Respondents</c:v>
                </c:pt>
              </c:strCache>
            </c:strRef>
          </c:tx>
          <c:spPr>
            <a:solidFill>
              <a:srgbClr val="00BFF2"/>
            </a:solidFill>
          </c:spPr>
          <c:explosion val="1"/>
          <c:dPt>
            <c:idx val="0"/>
            <c:bubble3D val="0"/>
            <c:spPr>
              <a:solidFill>
                <a:srgbClr val="00BF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7C6-4FB9-8C64-848374B92448}"/>
              </c:ext>
            </c:extLst>
          </c:dPt>
          <c:dPt>
            <c:idx val="1"/>
            <c:bubble3D val="0"/>
            <c:spPr>
              <a:solidFill>
                <a:srgbClr val="1F1A6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7C6-4FB9-8C64-848374B92448}"/>
              </c:ext>
            </c:extLst>
          </c:dPt>
          <c:dPt>
            <c:idx val="2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7C6-4FB9-8C64-848374B92448}"/>
              </c:ext>
            </c:extLst>
          </c:dPt>
          <c:dPt>
            <c:idx val="3"/>
            <c:bubble3D val="0"/>
            <c:spPr>
              <a:solidFill>
                <a:srgbClr val="FFE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7C6-4FB9-8C64-848374B92448}"/>
              </c:ext>
            </c:extLst>
          </c:dPt>
          <c:dPt>
            <c:idx val="4"/>
            <c:bubble3D val="0"/>
            <c:spPr>
              <a:solidFill>
                <a:srgbClr val="4EBEA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7C6-4FB9-8C64-848374B92448}"/>
              </c:ext>
            </c:extLst>
          </c:dPt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77C6-4FB9-8C64-848374B924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0% - 30%</c:v>
                </c:pt>
                <c:pt idx="1">
                  <c:v>31% - 70%</c:v>
                </c:pt>
                <c:pt idx="2">
                  <c:v>71%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0.14000000000000001</c:v>
                </c:pt>
                <c:pt idx="1">
                  <c:v>0.56999999999999995</c:v>
                </c:pt>
                <c:pt idx="2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7C6-4FB9-8C64-848374B924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49538503032331"/>
          <c:y val="0.21937521303009286"/>
          <c:w val="0.68689896174810483"/>
          <c:h val="0.7993460221763507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 Respondents</c:v>
                </c:pt>
              </c:strCache>
            </c:strRef>
          </c:tx>
          <c:spPr>
            <a:solidFill>
              <a:srgbClr val="00BFF2"/>
            </a:solidFill>
          </c:spPr>
          <c:explosion val="1"/>
          <c:dPt>
            <c:idx val="0"/>
            <c:bubble3D val="0"/>
            <c:spPr>
              <a:solidFill>
                <a:srgbClr val="00BF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310-4F64-929E-250D62C784C7}"/>
              </c:ext>
            </c:extLst>
          </c:dPt>
          <c:dPt>
            <c:idx val="1"/>
            <c:bubble3D val="0"/>
            <c:spPr>
              <a:solidFill>
                <a:srgbClr val="1F1A6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310-4F64-929E-250D62C784C7}"/>
              </c:ext>
            </c:extLst>
          </c:dPt>
          <c:dPt>
            <c:idx val="2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310-4F64-929E-250D62C784C7}"/>
              </c:ext>
            </c:extLst>
          </c:dPt>
          <c:dPt>
            <c:idx val="3"/>
            <c:bubble3D val="0"/>
            <c:spPr>
              <a:solidFill>
                <a:srgbClr val="FFE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310-4F64-929E-250D62C784C7}"/>
              </c:ext>
            </c:extLst>
          </c:dPt>
          <c:dPt>
            <c:idx val="4"/>
            <c:bubble3D val="0"/>
            <c:spPr>
              <a:solidFill>
                <a:srgbClr val="4EBEA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310-4F64-929E-250D62C784C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0% - 30%</c:v>
                </c:pt>
                <c:pt idx="1">
                  <c:v>31% - 70%</c:v>
                </c:pt>
                <c:pt idx="2">
                  <c:v>71%+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A-7310-4F64-929E-250D62C784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8.2467233340706686E-2"/>
          <c:y val="0.25161308889104306"/>
          <c:w val="0.83305325347209547"/>
          <c:h val="0.44305871946490888"/>
        </c:manualLayout>
      </c:layout>
      <c:overlay val="0"/>
      <c:spPr>
        <a:solidFill>
          <a:schemeClr val="bg1"/>
        </a:solidFill>
        <a:ln>
          <a:solidFill>
            <a:srgbClr val="1F1A62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rgbClr val="1F1A62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rgbClr val="1F1A62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7789144353656682"/>
          <c:y val="0.12212036800155848"/>
          <c:w val="0.41200061289629847"/>
          <c:h val="0.81482069100345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Extremely Impactful or Very Impactful</c:v>
                </c:pt>
              </c:strCache>
            </c:strRef>
          </c:tx>
          <c:spPr>
            <a:solidFill>
              <a:srgbClr val="1F1A6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EBEA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B7E1-4BB3-BBFF-3AE02E95CE54}"/>
              </c:ext>
            </c:extLst>
          </c:dPt>
          <c:dPt>
            <c:idx val="2"/>
            <c:invertIfNegative val="0"/>
            <c:bubble3D val="0"/>
            <c:spPr>
              <a:solidFill>
                <a:srgbClr val="00BF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7E1-4BB3-BBFF-3AE02E95CE54}"/>
              </c:ext>
            </c:extLst>
          </c:dPt>
          <c:dPt>
            <c:idx val="3"/>
            <c:invertIfNegative val="0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7E1-4BB3-BBFF-3AE02E95CE54}"/>
              </c:ext>
            </c:extLst>
          </c:dPt>
          <c:dPt>
            <c:idx val="4"/>
            <c:invertIfNegative val="0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B7E1-4BB3-BBFF-3AE02E95CE54}"/>
              </c:ext>
            </c:extLst>
          </c:dPt>
          <c:dPt>
            <c:idx val="5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7E1-4BB3-BBFF-3AE02E95CE54}"/>
              </c:ext>
            </c:extLst>
          </c:dPt>
          <c:dPt>
            <c:idx val="6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7E1-4BB3-BBFF-3AE02E95CE54}"/>
              </c:ext>
            </c:extLst>
          </c:dPt>
          <c:dPt>
            <c:idx val="7"/>
            <c:invertIfNegative val="0"/>
            <c:bubble3D val="0"/>
            <c:spPr>
              <a:solidFill>
                <a:srgbClr val="00BF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7E1-4BB3-BBFF-3AE02E95CE54}"/>
              </c:ext>
            </c:extLst>
          </c:dPt>
          <c:dPt>
            <c:idx val="8"/>
            <c:invertIfNegative val="0"/>
            <c:bubble3D val="0"/>
            <c:spPr>
              <a:solidFill>
                <a:srgbClr val="00BF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7E1-4BB3-BBFF-3AE02E95CE54}"/>
              </c:ext>
            </c:extLst>
          </c:dPt>
          <c:dPt>
            <c:idx val="10"/>
            <c:invertIfNegative val="0"/>
            <c:bubble3D val="0"/>
            <c:spPr>
              <a:solidFill>
                <a:srgbClr val="00BF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B7E1-4BB3-BBFF-3AE02E95CE5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Foot traffic into brick-and-mortar locations</c:v>
                </c:pt>
                <c:pt idx="1">
                  <c:v>Directly attributable actions* within a specific attribution window</c:v>
                </c:pt>
                <c:pt idx="2">
                  <c:v>Ad frequency management</c:v>
                </c:pt>
                <c:pt idx="3">
                  <c:v>Support purchase consideration with product/service information/differentiation</c:v>
                </c:pt>
                <c:pt idx="4">
                  <c:v>Engage viewers</c:v>
                </c:pt>
                <c:pt idx="5">
                  <c:v>Customer acquisition</c:v>
                </c:pt>
                <c:pt idx="6">
                  <c:v>Purchase / sales conversions</c:v>
                </c:pt>
                <c:pt idx="7">
                  <c:v>Optimize 'attention' among target audience(s)</c:v>
                </c:pt>
                <c:pt idx="8">
                  <c:v>Extending target audience delivery and reach</c:v>
                </c:pt>
                <c:pt idx="9">
                  <c:v>Increase effectiveness of your entire media plan</c:v>
                </c:pt>
                <c:pt idx="10">
                  <c:v>Create awareness</c:v>
                </c:pt>
              </c:strCache>
            </c:strRef>
          </c:cat>
          <c:val>
            <c:numRef>
              <c:f>Sheet1!$B$2:$B$12</c:f>
              <c:numCache>
                <c:formatCode>0%</c:formatCode>
                <c:ptCount val="11"/>
                <c:pt idx="0">
                  <c:v>0.54759999999999998</c:v>
                </c:pt>
                <c:pt idx="1">
                  <c:v>0.5857</c:v>
                </c:pt>
                <c:pt idx="2">
                  <c:v>0.59050000000000002</c:v>
                </c:pt>
                <c:pt idx="3">
                  <c:v>0.64290000000000003</c:v>
                </c:pt>
                <c:pt idx="4">
                  <c:v>0.65710000000000002</c:v>
                </c:pt>
                <c:pt idx="5">
                  <c:v>0.68569999999999998</c:v>
                </c:pt>
                <c:pt idx="6">
                  <c:v>0.69520000000000004</c:v>
                </c:pt>
                <c:pt idx="7">
                  <c:v>0.70479999999999998</c:v>
                </c:pt>
                <c:pt idx="8">
                  <c:v>0.71430000000000005</c:v>
                </c:pt>
                <c:pt idx="9">
                  <c:v>0.71899999999999997</c:v>
                </c:pt>
                <c:pt idx="10">
                  <c:v>0.7429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95-482E-8369-3C40FFFF59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476490864"/>
        <c:axId val="1476492112"/>
      </c:barChart>
      <c:catAx>
        <c:axId val="14764908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1476492112"/>
        <c:crosses val="autoZero"/>
        <c:auto val="1"/>
        <c:lblAlgn val="ctr"/>
        <c:lblOffset val="100"/>
        <c:noMultiLvlLbl val="0"/>
      </c:catAx>
      <c:valAx>
        <c:axId val="147649211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476490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3423869358207521"/>
          <c:y val="0.12664323971577707"/>
          <c:w val="0.45766170060797756"/>
          <c:h val="0.8548723265408244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1H 2023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2DE-4734-99A0-1D390D6A726F}"/>
              </c:ext>
            </c:extLst>
          </c:dPt>
          <c:dPt>
            <c:idx val="1"/>
            <c:invertIfNegative val="0"/>
            <c:bubble3D val="0"/>
            <c:spPr>
              <a:solidFill>
                <a:srgbClr val="00BF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2A6-4BBA-BF54-E09EB89A686E}"/>
              </c:ext>
            </c:extLst>
          </c:dPt>
          <c:dPt>
            <c:idx val="5"/>
            <c:invertIfNegative val="0"/>
            <c:bubble3D val="0"/>
            <c:spPr>
              <a:solidFill>
                <a:srgbClr val="00BF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6C3-417C-B316-1B6A75EDE6B2}"/>
              </c:ext>
            </c:extLst>
          </c:dPt>
          <c:dLbls>
            <c:dLbl>
              <c:idx val="1"/>
              <c:spPr>
                <a:noFill/>
                <a:ln w="1905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rgbClr val="1F1A62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2A6-4BBA-BF54-E09EB89A68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Individual training/training course / program offered by a multiscreen TV company</c:v>
                </c:pt>
                <c:pt idx="1">
                  <c:v>Individual training / training course / program offered by an independent third-party data company</c:v>
                </c:pt>
                <c:pt idx="2">
                  <c:v>Individual training / training course / program offered by large ad tech company</c:v>
                </c:pt>
                <c:pt idx="3">
                  <c:v>Formal internal training program offered by your company</c:v>
                </c:pt>
                <c:pt idx="4">
                  <c:v>Informal internal training provided by a colleague</c:v>
                </c:pt>
                <c:pt idx="5">
                  <c:v>None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0.45</c:v>
                </c:pt>
                <c:pt idx="1">
                  <c:v>0.3619</c:v>
                </c:pt>
                <c:pt idx="2">
                  <c:v>0.35709999999999997</c:v>
                </c:pt>
                <c:pt idx="3">
                  <c:v>0.31900000000000001</c:v>
                </c:pt>
                <c:pt idx="4">
                  <c:v>0.3</c:v>
                </c:pt>
                <c:pt idx="5">
                  <c:v>0.1333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E1D-41BC-AF16-795F6F220B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451741304"/>
        <c:axId val="451742584"/>
      </c:barChart>
      <c:catAx>
        <c:axId val="45174130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defRPr sz="1100" b="0" i="0" u="none" strike="noStrike" kern="1200" baseline="0">
                <a:solidFill>
                  <a:schemeClr val="bg1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451742584"/>
        <c:crosses val="autoZero"/>
        <c:auto val="1"/>
        <c:lblAlgn val="ctr"/>
        <c:lblOffset val="100"/>
        <c:noMultiLvlLbl val="0"/>
      </c:catAx>
      <c:valAx>
        <c:axId val="451742584"/>
        <c:scaling>
          <c:orientation val="minMax"/>
          <c:max val="0.5"/>
        </c:scaling>
        <c:delete val="1"/>
        <c:axPos val="t"/>
        <c:numFmt formatCode="0%" sourceLinked="1"/>
        <c:majorTickMark val="out"/>
        <c:minorTickMark val="none"/>
        <c:tickLblPos val="nextTo"/>
        <c:crossAx val="451741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1F1A62"/>
          </a:solidFill>
          <a:latin typeface="Helvetica" panose="020B0403020202020204" pitchFamily="34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D91BBE-8C42-4B84-B86E-60F2F7C2E6EF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D8B63-C8C7-40AD-826D-2370E81A9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62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04EFE2-3D8F-4FA9-AF11-29E6306303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900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491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42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8B63-C8C7-40AD-826D-2370E81A9C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436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208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42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1558C-23F7-4BCF-87F6-D04C4B3EF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A8B909-C1EE-422E-9F54-F566BF872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5DC6B-8573-4A2B-B34A-C935BA845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F9A68-9BB2-4087-ADE5-76242F713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0C154-8DC3-432D-8518-224E120CB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940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BE682-6CC9-49A8-A095-3EAF8D7F5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F7C7CF-940C-4CB3-84BB-E682E0A5BC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D0018-09F5-4C3C-BB09-3C320CB81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D1420-4020-42B6-8A58-912F53A5E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F0B58-AD18-4486-8AFB-290CFBF51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408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C26082-5AC7-4050-AE6E-B3EAE2F2ED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680268-FDDD-411D-BE9C-188F3EB6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021A4-12E7-49A3-863B-BE2A66AEA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4B0AA-C871-44F3-A46C-3263B4497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ABF10-92F7-46A8-BE45-300A8F7CB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348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6176723" y="0"/>
            <a:ext cx="6015277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9" name="Picture 18" descr="Logo&#10;&#10;Description automatically generated with medium confidence">
            <a:extLst>
              <a:ext uri="{FF2B5EF4-FFF2-40B4-BE49-F238E27FC236}">
                <a16:creationId xmlns:a16="http://schemas.microsoft.com/office/drawing/2014/main" id="{73675C42-201E-4C63-A839-40455D5457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49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75BB585C-EC61-43F1-BD9D-EF637B312C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76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V2"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79B80E8-461F-4DCB-ACB0-9B2E25BDBF5F}"/>
              </a:ext>
            </a:extLst>
          </p:cNvPr>
          <p:cNvSpPr/>
          <p:nvPr/>
        </p:nvSpPr>
        <p:spPr>
          <a:xfrm>
            <a:off x="2783605" y="-13657"/>
            <a:ext cx="2085301" cy="1536683"/>
          </a:xfrm>
          <a:custGeom>
            <a:avLst/>
            <a:gdLst>
              <a:gd name="connsiteX0" fmla="*/ 1510748 w 2015520"/>
              <a:gd name="connsiteY0" fmla="*/ 0 h 1536683"/>
              <a:gd name="connsiteX1" fmla="*/ 2015520 w 2015520"/>
              <a:gd name="connsiteY1" fmla="*/ 0 h 1536683"/>
              <a:gd name="connsiteX2" fmla="*/ 2015520 w 2015520"/>
              <a:gd name="connsiteY2" fmla="*/ 1536683 h 1536683"/>
              <a:gd name="connsiteX3" fmla="*/ 0 w 2015520"/>
              <a:gd name="connsiteY3" fmla="*/ 634770 h 153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5520" h="1536683">
                <a:moveTo>
                  <a:pt x="1510748" y="0"/>
                </a:moveTo>
                <a:lnTo>
                  <a:pt x="2015520" y="0"/>
                </a:lnTo>
                <a:lnTo>
                  <a:pt x="2015520" y="1536683"/>
                </a:lnTo>
                <a:lnTo>
                  <a:pt x="0" y="63477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530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F192F2-B546-4826-B294-F211C3519C59}"/>
              </a:ext>
            </a:extLst>
          </p:cNvPr>
          <p:cNvGrpSpPr/>
          <p:nvPr userDrawn="1"/>
        </p:nvGrpSpPr>
        <p:grpSpPr>
          <a:xfrm>
            <a:off x="530696" y="5689601"/>
            <a:ext cx="2180462" cy="904633"/>
            <a:chOff x="2777007" y="5689600"/>
            <a:chExt cx="2107496" cy="904633"/>
          </a:xfrm>
        </p:grpSpPr>
        <p:pic>
          <p:nvPicPr>
            <p:cNvPr id="15" name="Picture 1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3FD563D-15A4-4249-8A4F-D144B04BF9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77185" y="5689600"/>
              <a:ext cx="907318" cy="904633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6E623F0-2880-418B-B1FC-A7527A707898}"/>
                </a:ext>
              </a:extLst>
            </p:cNvPr>
            <p:cNvGrpSpPr/>
            <p:nvPr userDrawn="1"/>
          </p:nvGrpSpPr>
          <p:grpSpPr>
            <a:xfrm>
              <a:off x="2777007" y="5866153"/>
              <a:ext cx="1179028" cy="522582"/>
              <a:chOff x="2378209" y="5233339"/>
              <a:chExt cx="1179028" cy="522582"/>
            </a:xfrm>
            <a:solidFill>
              <a:schemeClr val="bg2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D80F0B0-7D2E-427E-A8EE-F1A24FDE178F}"/>
                  </a:ext>
                </a:extLst>
              </p:cNvPr>
              <p:cNvSpPr/>
              <p:nvPr/>
            </p:nvSpPr>
            <p:spPr>
              <a:xfrm>
                <a:off x="3170424" y="5236541"/>
                <a:ext cx="386813" cy="516178"/>
              </a:xfrm>
              <a:custGeom>
                <a:avLst/>
                <a:gdLst>
                  <a:gd name="connsiteX0" fmla="*/ 0 w 386813"/>
                  <a:gd name="connsiteY0" fmla="*/ 0 h 516178"/>
                  <a:gd name="connsiteX1" fmla="*/ 206856 w 386813"/>
                  <a:gd name="connsiteY1" fmla="*/ 0 h 516178"/>
                  <a:gd name="connsiteX2" fmla="*/ 284346 w 386813"/>
                  <a:gd name="connsiteY2" fmla="*/ 11528 h 516178"/>
                  <a:gd name="connsiteX3" fmla="*/ 334299 w 386813"/>
                  <a:gd name="connsiteY3" fmla="*/ 41627 h 516178"/>
                  <a:gd name="connsiteX4" fmla="*/ 361197 w 386813"/>
                  <a:gd name="connsiteY4" fmla="*/ 84535 h 516178"/>
                  <a:gd name="connsiteX5" fmla="*/ 369522 w 386813"/>
                  <a:gd name="connsiteY5" fmla="*/ 133207 h 516178"/>
                  <a:gd name="connsiteX6" fmla="*/ 362478 w 386813"/>
                  <a:gd name="connsiteY6" fmla="*/ 172913 h 516178"/>
                  <a:gd name="connsiteX7" fmla="*/ 341984 w 386813"/>
                  <a:gd name="connsiteY7" fmla="*/ 206215 h 516178"/>
                  <a:gd name="connsiteX8" fmla="*/ 309963 w 386813"/>
                  <a:gd name="connsiteY8" fmla="*/ 230551 h 516178"/>
                  <a:gd name="connsiteX9" fmla="*/ 268976 w 386813"/>
                  <a:gd name="connsiteY9" fmla="*/ 243359 h 516178"/>
                  <a:gd name="connsiteX10" fmla="*/ 270257 w 386813"/>
                  <a:gd name="connsiteY10" fmla="*/ 244640 h 516178"/>
                  <a:gd name="connsiteX11" fmla="*/ 293953 w 386813"/>
                  <a:gd name="connsiteY11" fmla="*/ 249123 h 516178"/>
                  <a:gd name="connsiteX12" fmla="*/ 333659 w 386813"/>
                  <a:gd name="connsiteY12" fmla="*/ 268336 h 516178"/>
                  <a:gd name="connsiteX13" fmla="*/ 370803 w 386813"/>
                  <a:gd name="connsiteY13" fmla="*/ 307401 h 516178"/>
                  <a:gd name="connsiteX14" fmla="*/ 386814 w 386813"/>
                  <a:gd name="connsiteY14" fmla="*/ 371443 h 516178"/>
                  <a:gd name="connsiteX15" fmla="*/ 374005 w 386813"/>
                  <a:gd name="connsiteY15" fmla="*/ 433564 h 516178"/>
                  <a:gd name="connsiteX16" fmla="*/ 337501 w 386813"/>
                  <a:gd name="connsiteY16" fmla="*/ 479034 h 516178"/>
                  <a:gd name="connsiteX17" fmla="*/ 280504 w 386813"/>
                  <a:gd name="connsiteY17" fmla="*/ 506572 h 516178"/>
                  <a:gd name="connsiteX18" fmla="*/ 206856 w 386813"/>
                  <a:gd name="connsiteY18" fmla="*/ 516178 h 516178"/>
                  <a:gd name="connsiteX19" fmla="*/ 0 w 386813"/>
                  <a:gd name="connsiteY19" fmla="*/ 516178 h 516178"/>
                  <a:gd name="connsiteX20" fmla="*/ 0 w 386813"/>
                  <a:gd name="connsiteY20" fmla="*/ 0 h 516178"/>
                  <a:gd name="connsiteX21" fmla="*/ 206215 w 386813"/>
                  <a:gd name="connsiteY21" fmla="*/ 234394 h 516178"/>
                  <a:gd name="connsiteX22" fmla="*/ 304840 w 386813"/>
                  <a:gd name="connsiteY22" fmla="*/ 204934 h 516178"/>
                  <a:gd name="connsiteX23" fmla="*/ 337501 w 386813"/>
                  <a:gd name="connsiteY23" fmla="*/ 128084 h 516178"/>
                  <a:gd name="connsiteX24" fmla="*/ 326614 w 386813"/>
                  <a:gd name="connsiteY24" fmla="*/ 80693 h 516178"/>
                  <a:gd name="connsiteX25" fmla="*/ 297795 w 386813"/>
                  <a:gd name="connsiteY25" fmla="*/ 49312 h 516178"/>
                  <a:gd name="connsiteX26" fmla="*/ 256168 w 386813"/>
                  <a:gd name="connsiteY26" fmla="*/ 32021 h 516178"/>
                  <a:gd name="connsiteX27" fmla="*/ 206856 w 386813"/>
                  <a:gd name="connsiteY27" fmla="*/ 26898 h 516178"/>
                  <a:gd name="connsiteX28" fmla="*/ 32021 w 386813"/>
                  <a:gd name="connsiteY28" fmla="*/ 26898 h 516178"/>
                  <a:gd name="connsiteX29" fmla="*/ 32021 w 386813"/>
                  <a:gd name="connsiteY29" fmla="*/ 233753 h 516178"/>
                  <a:gd name="connsiteX30" fmla="*/ 206215 w 386813"/>
                  <a:gd name="connsiteY30" fmla="*/ 233753 h 516178"/>
                  <a:gd name="connsiteX31" fmla="*/ 206215 w 386813"/>
                  <a:gd name="connsiteY31" fmla="*/ 488640 h 516178"/>
                  <a:gd name="connsiteX32" fmla="*/ 315087 w 386813"/>
                  <a:gd name="connsiteY32" fmla="*/ 459181 h 516178"/>
                  <a:gd name="connsiteX33" fmla="*/ 354793 w 386813"/>
                  <a:gd name="connsiteY33" fmla="*/ 371443 h 516178"/>
                  <a:gd name="connsiteX34" fmla="*/ 341344 w 386813"/>
                  <a:gd name="connsiteY34" fmla="*/ 317008 h 516178"/>
                  <a:gd name="connsiteX35" fmla="*/ 306121 w 386813"/>
                  <a:gd name="connsiteY35" fmla="*/ 283065 h 516178"/>
                  <a:gd name="connsiteX36" fmla="*/ 258089 w 386813"/>
                  <a:gd name="connsiteY36" fmla="*/ 265774 h 516178"/>
                  <a:gd name="connsiteX37" fmla="*/ 206215 w 386813"/>
                  <a:gd name="connsiteY37" fmla="*/ 261291 h 516178"/>
                  <a:gd name="connsiteX38" fmla="*/ 31381 w 386813"/>
                  <a:gd name="connsiteY38" fmla="*/ 261291 h 516178"/>
                  <a:gd name="connsiteX39" fmla="*/ 31381 w 386813"/>
                  <a:gd name="connsiteY39" fmla="*/ 488640 h 516178"/>
                  <a:gd name="connsiteX40" fmla="*/ 206215 w 386813"/>
                  <a:gd name="connsiteY40" fmla="*/ 488640 h 516178"/>
                  <a:gd name="connsiteX41" fmla="*/ 206215 w 386813"/>
                  <a:gd name="connsiteY41" fmla="*/ 488640 h 51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86813" h="516178">
                    <a:moveTo>
                      <a:pt x="0" y="0"/>
                    </a:moveTo>
                    <a:lnTo>
                      <a:pt x="206856" y="0"/>
                    </a:lnTo>
                    <a:cubicBezTo>
                      <a:pt x="237596" y="0"/>
                      <a:pt x="263213" y="3843"/>
                      <a:pt x="284346" y="11528"/>
                    </a:cubicBezTo>
                    <a:cubicBezTo>
                      <a:pt x="304840" y="19213"/>
                      <a:pt x="321491" y="29459"/>
                      <a:pt x="334299" y="41627"/>
                    </a:cubicBezTo>
                    <a:cubicBezTo>
                      <a:pt x="347108" y="54436"/>
                      <a:pt x="356074" y="68525"/>
                      <a:pt x="361197" y="84535"/>
                    </a:cubicBezTo>
                    <a:cubicBezTo>
                      <a:pt x="366961" y="100546"/>
                      <a:pt x="369522" y="117197"/>
                      <a:pt x="369522" y="133207"/>
                    </a:cubicBezTo>
                    <a:cubicBezTo>
                      <a:pt x="369522" y="147296"/>
                      <a:pt x="366961" y="160745"/>
                      <a:pt x="362478" y="172913"/>
                    </a:cubicBezTo>
                    <a:cubicBezTo>
                      <a:pt x="357354" y="185722"/>
                      <a:pt x="350950" y="196609"/>
                      <a:pt x="341984" y="206215"/>
                    </a:cubicBezTo>
                    <a:cubicBezTo>
                      <a:pt x="333018" y="215821"/>
                      <a:pt x="322131" y="224147"/>
                      <a:pt x="309963" y="230551"/>
                    </a:cubicBezTo>
                    <a:cubicBezTo>
                      <a:pt x="297795" y="236955"/>
                      <a:pt x="284346" y="241438"/>
                      <a:pt x="268976" y="243359"/>
                    </a:cubicBezTo>
                    <a:lnTo>
                      <a:pt x="270257" y="244640"/>
                    </a:lnTo>
                    <a:cubicBezTo>
                      <a:pt x="273459" y="244000"/>
                      <a:pt x="281785" y="245921"/>
                      <a:pt x="293953" y="249123"/>
                    </a:cubicBezTo>
                    <a:cubicBezTo>
                      <a:pt x="306761" y="252325"/>
                      <a:pt x="319570" y="258729"/>
                      <a:pt x="333659" y="268336"/>
                    </a:cubicBezTo>
                    <a:cubicBezTo>
                      <a:pt x="347108" y="277942"/>
                      <a:pt x="359916" y="290750"/>
                      <a:pt x="370803" y="307401"/>
                    </a:cubicBezTo>
                    <a:cubicBezTo>
                      <a:pt x="381690" y="324052"/>
                      <a:pt x="386814" y="345186"/>
                      <a:pt x="386814" y="371443"/>
                    </a:cubicBezTo>
                    <a:cubicBezTo>
                      <a:pt x="386814" y="395139"/>
                      <a:pt x="382331" y="415632"/>
                      <a:pt x="374005" y="433564"/>
                    </a:cubicBezTo>
                    <a:cubicBezTo>
                      <a:pt x="365039" y="451496"/>
                      <a:pt x="352871" y="466225"/>
                      <a:pt x="337501" y="479034"/>
                    </a:cubicBezTo>
                    <a:cubicBezTo>
                      <a:pt x="322131" y="491842"/>
                      <a:pt x="302919" y="500808"/>
                      <a:pt x="280504" y="506572"/>
                    </a:cubicBezTo>
                    <a:cubicBezTo>
                      <a:pt x="258089" y="512976"/>
                      <a:pt x="233753" y="516178"/>
                      <a:pt x="206856" y="516178"/>
                    </a:cubicBezTo>
                    <a:lnTo>
                      <a:pt x="0" y="516178"/>
                    </a:lnTo>
                    <a:lnTo>
                      <a:pt x="0" y="0"/>
                    </a:lnTo>
                    <a:close/>
                    <a:moveTo>
                      <a:pt x="206215" y="234394"/>
                    </a:moveTo>
                    <a:cubicBezTo>
                      <a:pt x="250404" y="234394"/>
                      <a:pt x="283066" y="224787"/>
                      <a:pt x="304840" y="204934"/>
                    </a:cubicBezTo>
                    <a:cubicBezTo>
                      <a:pt x="326614" y="185081"/>
                      <a:pt x="337501" y="159464"/>
                      <a:pt x="337501" y="128084"/>
                    </a:cubicBezTo>
                    <a:cubicBezTo>
                      <a:pt x="337501" y="109512"/>
                      <a:pt x="333659" y="93501"/>
                      <a:pt x="326614" y="80693"/>
                    </a:cubicBezTo>
                    <a:cubicBezTo>
                      <a:pt x="319570" y="67884"/>
                      <a:pt x="309963" y="57638"/>
                      <a:pt x="297795" y="49312"/>
                    </a:cubicBezTo>
                    <a:cubicBezTo>
                      <a:pt x="285627" y="41627"/>
                      <a:pt x="272179" y="35863"/>
                      <a:pt x="256168" y="32021"/>
                    </a:cubicBezTo>
                    <a:cubicBezTo>
                      <a:pt x="240798" y="28819"/>
                      <a:pt x="224147" y="26898"/>
                      <a:pt x="206856" y="26898"/>
                    </a:cubicBezTo>
                    <a:lnTo>
                      <a:pt x="32021" y="26898"/>
                    </a:lnTo>
                    <a:lnTo>
                      <a:pt x="32021" y="233753"/>
                    </a:lnTo>
                    <a:lnTo>
                      <a:pt x="206215" y="233753"/>
                    </a:lnTo>
                    <a:close/>
                    <a:moveTo>
                      <a:pt x="206215" y="488640"/>
                    </a:moveTo>
                    <a:cubicBezTo>
                      <a:pt x="252325" y="488640"/>
                      <a:pt x="288829" y="479034"/>
                      <a:pt x="315087" y="459181"/>
                    </a:cubicBezTo>
                    <a:cubicBezTo>
                      <a:pt x="341344" y="439328"/>
                      <a:pt x="354793" y="410509"/>
                      <a:pt x="354793" y="371443"/>
                    </a:cubicBezTo>
                    <a:cubicBezTo>
                      <a:pt x="354793" y="349029"/>
                      <a:pt x="350310" y="331097"/>
                      <a:pt x="341344" y="317008"/>
                    </a:cubicBezTo>
                    <a:cubicBezTo>
                      <a:pt x="332378" y="302918"/>
                      <a:pt x="320210" y="291391"/>
                      <a:pt x="306121" y="283065"/>
                    </a:cubicBezTo>
                    <a:cubicBezTo>
                      <a:pt x="292032" y="274740"/>
                      <a:pt x="276021" y="268976"/>
                      <a:pt x="258089" y="265774"/>
                    </a:cubicBezTo>
                    <a:cubicBezTo>
                      <a:pt x="240158" y="262572"/>
                      <a:pt x="223507" y="261291"/>
                      <a:pt x="206215" y="261291"/>
                    </a:cubicBezTo>
                    <a:lnTo>
                      <a:pt x="31381" y="261291"/>
                    </a:lnTo>
                    <a:lnTo>
                      <a:pt x="31381" y="488640"/>
                    </a:lnTo>
                    <a:lnTo>
                      <a:pt x="206215" y="488640"/>
                    </a:lnTo>
                    <a:lnTo>
                      <a:pt x="206215" y="488640"/>
                    </a:lnTo>
                    <a:close/>
                  </a:path>
                </a:pathLst>
              </a:custGeom>
              <a:grpFill/>
              <a:ln w="7373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C8656D2-0BCD-4D9E-8F00-7780B7131796}"/>
                  </a:ext>
                </a:extLst>
              </p:cNvPr>
              <p:cNvSpPr/>
              <p:nvPr/>
            </p:nvSpPr>
            <p:spPr>
              <a:xfrm>
                <a:off x="2378209" y="5233339"/>
                <a:ext cx="455979" cy="522582"/>
              </a:xfrm>
              <a:custGeom>
                <a:avLst/>
                <a:gdLst>
                  <a:gd name="connsiteX0" fmla="*/ 258089 w 455979"/>
                  <a:gd name="connsiteY0" fmla="*/ 522582 h 522582"/>
                  <a:gd name="connsiteX1" fmla="*/ 210058 w 455979"/>
                  <a:gd name="connsiteY1" fmla="*/ 522582 h 522582"/>
                  <a:gd name="connsiteX2" fmla="*/ 0 w 455979"/>
                  <a:gd name="connsiteY2" fmla="*/ 0 h 522582"/>
                  <a:gd name="connsiteX3" fmla="*/ 44829 w 455979"/>
                  <a:gd name="connsiteY3" fmla="*/ 0 h 522582"/>
                  <a:gd name="connsiteX4" fmla="*/ 233753 w 455979"/>
                  <a:gd name="connsiteY4" fmla="*/ 478393 h 522582"/>
                  <a:gd name="connsiteX5" fmla="*/ 235675 w 455979"/>
                  <a:gd name="connsiteY5" fmla="*/ 478393 h 522582"/>
                  <a:gd name="connsiteX6" fmla="*/ 413071 w 455979"/>
                  <a:gd name="connsiteY6" fmla="*/ 0 h 522582"/>
                  <a:gd name="connsiteX7" fmla="*/ 455979 w 455979"/>
                  <a:gd name="connsiteY7" fmla="*/ 0 h 522582"/>
                  <a:gd name="connsiteX8" fmla="*/ 258089 w 455979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979" h="522582">
                    <a:moveTo>
                      <a:pt x="258089" y="522582"/>
                    </a:moveTo>
                    <a:lnTo>
                      <a:pt x="210058" y="522582"/>
                    </a:lnTo>
                    <a:lnTo>
                      <a:pt x="0" y="0"/>
                    </a:lnTo>
                    <a:lnTo>
                      <a:pt x="44829" y="0"/>
                    </a:lnTo>
                    <a:lnTo>
                      <a:pt x="233753" y="478393"/>
                    </a:lnTo>
                    <a:lnTo>
                      <a:pt x="235675" y="478393"/>
                    </a:lnTo>
                    <a:lnTo>
                      <a:pt x="413071" y="0"/>
                    </a:lnTo>
                    <a:lnTo>
                      <a:pt x="455979" y="0"/>
                    </a:lnTo>
                    <a:lnTo>
                      <a:pt x="25808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135115-035E-4731-A0DD-DB53C55C4BEB}"/>
                  </a:ext>
                </a:extLst>
              </p:cNvPr>
              <p:cNvSpPr/>
              <p:nvPr/>
            </p:nvSpPr>
            <p:spPr>
              <a:xfrm>
                <a:off x="2693936" y="5233339"/>
                <a:ext cx="455338" cy="522582"/>
              </a:xfrm>
              <a:custGeom>
                <a:avLst/>
                <a:gdLst>
                  <a:gd name="connsiteX0" fmla="*/ 455339 w 455338"/>
                  <a:gd name="connsiteY0" fmla="*/ 522582 h 522582"/>
                  <a:gd name="connsiteX1" fmla="*/ 412430 w 455338"/>
                  <a:gd name="connsiteY1" fmla="*/ 522582 h 522582"/>
                  <a:gd name="connsiteX2" fmla="*/ 235675 w 455338"/>
                  <a:gd name="connsiteY2" fmla="*/ 44829 h 522582"/>
                  <a:gd name="connsiteX3" fmla="*/ 233753 w 455338"/>
                  <a:gd name="connsiteY3" fmla="*/ 44829 h 522582"/>
                  <a:gd name="connsiteX4" fmla="*/ 44829 w 455338"/>
                  <a:gd name="connsiteY4" fmla="*/ 522582 h 522582"/>
                  <a:gd name="connsiteX5" fmla="*/ 0 w 455338"/>
                  <a:gd name="connsiteY5" fmla="*/ 522582 h 522582"/>
                  <a:gd name="connsiteX6" fmla="*/ 210698 w 455338"/>
                  <a:gd name="connsiteY6" fmla="*/ 0 h 522582"/>
                  <a:gd name="connsiteX7" fmla="*/ 258730 w 455338"/>
                  <a:gd name="connsiteY7" fmla="*/ 0 h 522582"/>
                  <a:gd name="connsiteX8" fmla="*/ 455339 w 455338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338" h="522582">
                    <a:moveTo>
                      <a:pt x="455339" y="522582"/>
                    </a:moveTo>
                    <a:lnTo>
                      <a:pt x="412430" y="522582"/>
                    </a:lnTo>
                    <a:lnTo>
                      <a:pt x="235675" y="44829"/>
                    </a:lnTo>
                    <a:lnTo>
                      <a:pt x="233753" y="44829"/>
                    </a:lnTo>
                    <a:lnTo>
                      <a:pt x="44829" y="522582"/>
                    </a:lnTo>
                    <a:lnTo>
                      <a:pt x="0" y="522582"/>
                    </a:lnTo>
                    <a:lnTo>
                      <a:pt x="210698" y="0"/>
                    </a:lnTo>
                    <a:lnTo>
                      <a:pt x="258730" y="0"/>
                    </a:lnTo>
                    <a:lnTo>
                      <a:pt x="45533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31CED2B-ADE8-4C17-A013-0B7D47F71F36}"/>
                  </a:ext>
                </a:extLst>
              </p:cNvPr>
              <p:cNvSpPr/>
              <p:nvPr userDrawn="1"/>
            </p:nvSpPr>
            <p:spPr>
              <a:xfrm>
                <a:off x="2877096" y="5532415"/>
                <a:ext cx="109511" cy="96703"/>
              </a:xfrm>
              <a:custGeom>
                <a:avLst/>
                <a:gdLst>
                  <a:gd name="connsiteX0" fmla="*/ 0 w 109511"/>
                  <a:gd name="connsiteY0" fmla="*/ 0 h 96703"/>
                  <a:gd name="connsiteX1" fmla="*/ 109512 w 109511"/>
                  <a:gd name="connsiteY1" fmla="*/ 48031 h 96703"/>
                  <a:gd name="connsiteX2" fmla="*/ 0 w 109511"/>
                  <a:gd name="connsiteY2" fmla="*/ 96703 h 96703"/>
                  <a:gd name="connsiteX3" fmla="*/ 0 w 109511"/>
                  <a:gd name="connsiteY3" fmla="*/ 0 h 96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11" h="96703">
                    <a:moveTo>
                      <a:pt x="0" y="0"/>
                    </a:moveTo>
                    <a:lnTo>
                      <a:pt x="109512" y="48031"/>
                    </a:lnTo>
                    <a:lnTo>
                      <a:pt x="0" y="96703"/>
                    </a:lnTo>
                    <a:cubicBezTo>
                      <a:pt x="0" y="96703"/>
                      <a:pt x="0" y="640"/>
                      <a:pt x="0" y="0"/>
                    </a:cubicBezTo>
                  </a:path>
                </a:pathLst>
              </a:custGeom>
              <a:solidFill>
                <a:schemeClr val="accent2"/>
              </a:solidFill>
              <a:ln w="63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8048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C165B6C-ACCE-49BB-85E1-400AE38352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68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DF608D-2C25-4B83-8657-A6618BA34C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2140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F43C99B-7FF5-4062-A7C8-38F7CA47F3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802059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3362008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0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9B518C0-D923-49F9-BE87-803A528FC7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5357" y="2751004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5357" y="2310953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5902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8B4351C-CC4F-43F6-8D34-4F84EE862D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578" y="0"/>
            <a:ext cx="5088349" cy="6858000"/>
          </a:xfrm>
          <a:custGeom>
            <a:avLst/>
            <a:gdLst>
              <a:gd name="connsiteX0" fmla="*/ 0 w 4918075"/>
              <a:gd name="connsiteY0" fmla="*/ 0 h 6858000"/>
              <a:gd name="connsiteX1" fmla="*/ 4918075 w 4918075"/>
              <a:gd name="connsiteY1" fmla="*/ 0 h 6858000"/>
              <a:gd name="connsiteX2" fmla="*/ 4918075 w 4918075"/>
              <a:gd name="connsiteY2" fmla="*/ 6858000 h 6858000"/>
              <a:gd name="connsiteX3" fmla="*/ 4847716 w 4918075"/>
              <a:gd name="connsiteY3" fmla="*/ 6858000 h 6858000"/>
              <a:gd name="connsiteX4" fmla="*/ 634 w 4918075"/>
              <a:gd name="connsiteY4" fmla="*/ 4607723 h 6858000"/>
              <a:gd name="connsiteX5" fmla="*/ 1416 w 4918075"/>
              <a:gd name="connsiteY5" fmla="*/ 6855166 h 6858000"/>
              <a:gd name="connsiteX6" fmla="*/ 956400 w 4918075"/>
              <a:gd name="connsiteY6" fmla="*/ 6858000 h 6858000"/>
              <a:gd name="connsiteX7" fmla="*/ 0 w 491807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8075" h="6858000">
                <a:moveTo>
                  <a:pt x="0" y="0"/>
                </a:moveTo>
                <a:lnTo>
                  <a:pt x="4918075" y="0"/>
                </a:lnTo>
                <a:lnTo>
                  <a:pt x="4918075" y="6858000"/>
                </a:lnTo>
                <a:lnTo>
                  <a:pt x="4847716" y="6858000"/>
                </a:lnTo>
                <a:lnTo>
                  <a:pt x="634" y="4607723"/>
                </a:lnTo>
                <a:cubicBezTo>
                  <a:pt x="683" y="5360892"/>
                  <a:pt x="1367" y="6101998"/>
                  <a:pt x="1416" y="6855166"/>
                </a:cubicBezTo>
                <a:lnTo>
                  <a:pt x="956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C14B39AA-3975-4DE3-B79A-CD9AA20DF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390808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22" name="Text Placeholder 41">
            <a:extLst>
              <a:ext uri="{FF2B5EF4-FFF2-40B4-BE49-F238E27FC236}">
                <a16:creationId xmlns:a16="http://schemas.microsoft.com/office/drawing/2014/main" id="{BE126341-BFB4-40A6-8CA7-96E1F96F8B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2931395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8" name="Picture 17" descr="Logo&#10;&#10;Description automatically generated with medium confidence">
            <a:extLst>
              <a:ext uri="{FF2B5EF4-FFF2-40B4-BE49-F238E27FC236}">
                <a16:creationId xmlns:a16="http://schemas.microsoft.com/office/drawing/2014/main" id="{5DA54748-06E3-4CA2-B780-EC166E8E14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46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D04D-4DEA-4F56-BE60-1D4CDCE70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525EE-932B-47F9-B33F-17A011691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F940D-1D1C-40D3-9299-B8771D115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837E1-D019-4F6A-B337-A859F418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397CE-2A64-43D6-93E6-4392BBCD5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924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97D07EA-290D-41A0-977A-69A4329FF396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35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5162551"/>
            <a:ext cx="4250693" cy="962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2"/>
            <a:ext cx="4422047" cy="2772990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502143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333222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bg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B62A3E-E214-4BCF-AD36-9D0C58A7EBEA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067266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 v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8F0979B-92F6-4472-A93A-A4673C35CF75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4464348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6" y="3330480"/>
            <a:ext cx="4096734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3934602"/>
            <a:ext cx="3716874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4469478"/>
            <a:ext cx="4089075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26A58F6F-5C31-4CC5-9D83-5A25916CFC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32506" y="4469478"/>
            <a:ext cx="4089076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10F787-7274-462B-8B90-A25D467874DB}"/>
              </a:ext>
            </a:extLst>
          </p:cNvPr>
          <p:cNvSpPr/>
          <p:nvPr userDrawn="1"/>
        </p:nvSpPr>
        <p:spPr>
          <a:xfrm>
            <a:off x="5191" y="0"/>
            <a:ext cx="12186809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99681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2">
          <p15:clr>
            <a:srgbClr val="FBAE40"/>
          </p15:clr>
        </p15:guide>
        <p15:guide id="2" pos="2944">
          <p15:clr>
            <a:srgbClr val="FBAE40"/>
          </p15:clr>
        </p15:guide>
        <p15:guide id="3" pos="3112">
          <p15:clr>
            <a:srgbClr val="FBAE40"/>
          </p15:clr>
        </p15:guide>
        <p15:guide id="4" pos="572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D61715A-46B0-4F0A-A964-84B00D5ECCD9}"/>
              </a:ext>
            </a:extLst>
          </p:cNvPr>
          <p:cNvSpPr/>
          <p:nvPr userDrawn="1"/>
        </p:nvSpPr>
        <p:spPr>
          <a:xfrm>
            <a:off x="-1" y="2789239"/>
            <a:ext cx="12192000" cy="4068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5482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 v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CB6C2-878B-44E4-9375-E95DEDA9BE29}"/>
              </a:ext>
            </a:extLst>
          </p:cNvPr>
          <p:cNvSpPr/>
          <p:nvPr userDrawn="1"/>
        </p:nvSpPr>
        <p:spPr>
          <a:xfrm>
            <a:off x="-1" y="2706527"/>
            <a:ext cx="12192000" cy="4151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22386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6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504" y="212790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5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19" name="Text Placeholder 41">
            <a:extLst>
              <a:ext uri="{FF2B5EF4-FFF2-40B4-BE49-F238E27FC236}">
                <a16:creationId xmlns:a16="http://schemas.microsoft.com/office/drawing/2014/main" id="{88629875-6B48-47C0-95E2-FCC671B7CB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2503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3852BDF8-9FCD-4338-9AB5-50F325D2E41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32503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758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5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6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8" name="Text Placeholder 41">
            <a:extLst>
              <a:ext uri="{FF2B5EF4-FFF2-40B4-BE49-F238E27FC236}">
                <a16:creationId xmlns:a16="http://schemas.microsoft.com/office/drawing/2014/main" id="{802D27AC-5BF8-4C33-A7A8-C234E04F258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93909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1">
            <a:extLst>
              <a:ext uri="{FF2B5EF4-FFF2-40B4-BE49-F238E27FC236}">
                <a16:creationId xmlns:a16="http://schemas.microsoft.com/office/drawing/2014/main" id="{ECD25102-B5CF-4D8F-A188-0B90FFE36B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93910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1" name="Text Placeholder 41">
            <a:extLst>
              <a:ext uri="{FF2B5EF4-FFF2-40B4-BE49-F238E27FC236}">
                <a16:creationId xmlns:a16="http://schemas.microsoft.com/office/drawing/2014/main" id="{9CCFC390-048E-4EBB-9396-1FD4F438ED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93910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3" name="Text Placeholder 41">
            <a:extLst>
              <a:ext uri="{FF2B5EF4-FFF2-40B4-BE49-F238E27FC236}">
                <a16:creationId xmlns:a16="http://schemas.microsoft.com/office/drawing/2014/main" id="{C6038199-F004-41CF-A621-792EF2E2334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891087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1">
            <a:extLst>
              <a:ext uri="{FF2B5EF4-FFF2-40B4-BE49-F238E27FC236}">
                <a16:creationId xmlns:a16="http://schemas.microsoft.com/office/drawing/2014/main" id="{F4C0732F-6C0A-4BC8-A772-0B31EA2F40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91088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5" name="Text Placeholder 41">
            <a:extLst>
              <a:ext uri="{FF2B5EF4-FFF2-40B4-BE49-F238E27FC236}">
                <a16:creationId xmlns:a16="http://schemas.microsoft.com/office/drawing/2014/main" id="{0927B884-632A-48DD-93F1-D73F9AB1B6A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91088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108757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36" name="Text Placeholder 41">
            <a:extLst>
              <a:ext uri="{FF2B5EF4-FFF2-40B4-BE49-F238E27FC236}">
                <a16:creationId xmlns:a16="http://schemas.microsoft.com/office/drawing/2014/main" id="{209BC04F-D5E4-4393-95C5-0F6591B855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3904" y="1392786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37" name="Text Placeholder 41">
            <a:extLst>
              <a:ext uri="{FF2B5EF4-FFF2-40B4-BE49-F238E27FC236}">
                <a16:creationId xmlns:a16="http://schemas.microsoft.com/office/drawing/2014/main" id="{7EBAC2CF-6AD1-476C-87B2-C06C9115D2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93905" y="834162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9" name="Text Placeholder 41">
            <a:extLst>
              <a:ext uri="{FF2B5EF4-FFF2-40B4-BE49-F238E27FC236}">
                <a16:creationId xmlns:a16="http://schemas.microsoft.com/office/drawing/2014/main" id="{D0AEA13F-698D-439D-9EAB-368901F325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22666" y="3737381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40" name="Text Placeholder 41">
            <a:extLst>
              <a:ext uri="{FF2B5EF4-FFF2-40B4-BE49-F238E27FC236}">
                <a16:creationId xmlns:a16="http://schemas.microsoft.com/office/drawing/2014/main" id="{68FF66F6-B1C9-4BCD-8487-95074D981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22667" y="3188917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643246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3290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D3CF7-7F5D-4402-BAD3-53F32FEA8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E91FE3-38DE-489C-A2D6-0BD4E1077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44088-DD26-48E8-B53C-82DEA4E94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219F3-FA4C-4F04-BE10-50474AA7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2D283-2D6D-4EC9-BFF9-35ED2D6D1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0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Ic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3427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9C8366E-4551-45B5-8315-BAD7D7822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FA376403-1F8F-4447-BF16-CD9AD84E53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783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1F1A6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065"/>
              </a:lnSpc>
            </a:pPr>
            <a:r>
              <a:rPr spc="-10"/>
              <a:t>This</a:t>
            </a:r>
            <a:r>
              <a:rPr spc="5"/>
              <a:t> </a:t>
            </a:r>
            <a:r>
              <a:rPr spc="-10"/>
              <a:t>information</a:t>
            </a:r>
            <a:r>
              <a:rPr spc="10"/>
              <a:t> </a:t>
            </a:r>
            <a:r>
              <a:t>is</a:t>
            </a:r>
            <a:r>
              <a:rPr spc="15"/>
              <a:t> </a:t>
            </a:r>
            <a:r>
              <a:t>exclusively</a:t>
            </a:r>
            <a:r>
              <a:rPr spc="5"/>
              <a:t> </a:t>
            </a:r>
            <a:r>
              <a:t>provided to </a:t>
            </a:r>
            <a:r>
              <a:rPr spc="-10"/>
              <a:t>VAB</a:t>
            </a:r>
            <a:r>
              <a:t> members</a:t>
            </a:r>
            <a:r>
              <a:rPr spc="20"/>
              <a:t> </a:t>
            </a:r>
            <a:r>
              <a:t>and</a:t>
            </a:r>
            <a:r>
              <a:rPr spc="5"/>
              <a:t> </a:t>
            </a:r>
            <a:r>
              <a:t>qualified</a:t>
            </a:r>
            <a:r>
              <a:rPr spc="15"/>
              <a:t> </a:t>
            </a:r>
            <a:r>
              <a:t>marketers. </a:t>
            </a:r>
            <a:r>
              <a:rPr spc="-10"/>
              <a:t>Further </a:t>
            </a:r>
            <a:r>
              <a:t>distribution</a:t>
            </a:r>
            <a:r>
              <a:rPr spc="20"/>
              <a:t> </a:t>
            </a:r>
            <a:r>
              <a:t>is</a:t>
            </a:r>
            <a:r>
              <a:rPr spc="5"/>
              <a:t> </a:t>
            </a:r>
            <a:r>
              <a:rPr spc="-10"/>
              <a:t>prohibited.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t>PAGE</a:t>
            </a:r>
            <a:r>
              <a:rPr spc="-25"/>
              <a:t> </a:t>
            </a:r>
            <a:fld id="{81D60167-4931-47E6-BA6A-407CBD079E47}" type="slidenum">
              <a:rPr spc="-50" dirty="0"/>
              <a:t>‹#›</a:t>
            </a:fld>
            <a:endParaRPr spc="-50"/>
          </a:p>
        </p:txBody>
      </p:sp>
    </p:spTree>
    <p:extLst>
      <p:ext uri="{BB962C8B-B14F-4D97-AF65-F5344CB8AC3E}">
        <p14:creationId xmlns:p14="http://schemas.microsoft.com/office/powerpoint/2010/main" val="20653686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5567680" cy="6858000"/>
          </a:xfrm>
          <a:custGeom>
            <a:avLst/>
            <a:gdLst/>
            <a:ahLst/>
            <a:cxnLst/>
            <a:rect l="l" t="t" r="r" b="b"/>
            <a:pathLst>
              <a:path w="5567680" h="6858000">
                <a:moveTo>
                  <a:pt x="5567172" y="6857998"/>
                </a:moveTo>
                <a:lnTo>
                  <a:pt x="5567172" y="0"/>
                </a:lnTo>
                <a:lnTo>
                  <a:pt x="0" y="0"/>
                </a:lnTo>
                <a:lnTo>
                  <a:pt x="0" y="6857998"/>
                </a:lnTo>
                <a:lnTo>
                  <a:pt x="5567172" y="6857998"/>
                </a:lnTo>
                <a:close/>
              </a:path>
            </a:pathLst>
          </a:custGeom>
          <a:solidFill>
            <a:srgbClr val="1B13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567171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8"/>
                </a:moveTo>
                <a:lnTo>
                  <a:pt x="0" y="0"/>
                </a:lnTo>
              </a:path>
            </a:pathLst>
          </a:custGeom>
          <a:ln w="12700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2509901" y="3681476"/>
            <a:ext cx="407034" cy="24765"/>
          </a:xfrm>
          <a:custGeom>
            <a:avLst/>
            <a:gdLst/>
            <a:ahLst/>
            <a:cxnLst/>
            <a:rect l="l" t="t" r="r" b="b"/>
            <a:pathLst>
              <a:path w="407035" h="24764">
                <a:moveTo>
                  <a:pt x="406907" y="0"/>
                </a:moveTo>
                <a:lnTo>
                  <a:pt x="0" y="0"/>
                </a:lnTo>
                <a:lnTo>
                  <a:pt x="0" y="24384"/>
                </a:lnTo>
                <a:lnTo>
                  <a:pt x="406907" y="24384"/>
                </a:lnTo>
                <a:lnTo>
                  <a:pt x="406907" y="0"/>
                </a:lnTo>
                <a:close/>
              </a:path>
            </a:pathLst>
          </a:custGeom>
          <a:solidFill>
            <a:srgbClr val="1B13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1F1A6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065"/>
              </a:lnSpc>
            </a:pPr>
            <a:r>
              <a:rPr spc="-10"/>
              <a:t>This</a:t>
            </a:r>
            <a:r>
              <a:rPr spc="5"/>
              <a:t> </a:t>
            </a:r>
            <a:r>
              <a:rPr spc="-10"/>
              <a:t>information</a:t>
            </a:r>
            <a:r>
              <a:rPr spc="10"/>
              <a:t> </a:t>
            </a:r>
            <a:r>
              <a:t>is</a:t>
            </a:r>
            <a:r>
              <a:rPr spc="15"/>
              <a:t> </a:t>
            </a:r>
            <a:r>
              <a:t>exclusively</a:t>
            </a:r>
            <a:r>
              <a:rPr spc="5"/>
              <a:t> </a:t>
            </a:r>
            <a:r>
              <a:t>provided to </a:t>
            </a:r>
            <a:r>
              <a:rPr spc="-10"/>
              <a:t>VAB</a:t>
            </a:r>
            <a:r>
              <a:t> members</a:t>
            </a:r>
            <a:r>
              <a:rPr spc="20"/>
              <a:t> </a:t>
            </a:r>
            <a:r>
              <a:t>and</a:t>
            </a:r>
            <a:r>
              <a:rPr spc="5"/>
              <a:t> </a:t>
            </a:r>
            <a:r>
              <a:t>qualified</a:t>
            </a:r>
            <a:r>
              <a:rPr spc="15"/>
              <a:t> </a:t>
            </a:r>
            <a:r>
              <a:t>marketers. </a:t>
            </a:r>
            <a:r>
              <a:rPr spc="-10"/>
              <a:t>Further </a:t>
            </a:r>
            <a:r>
              <a:t>distribution</a:t>
            </a:r>
            <a:r>
              <a:rPr spc="20"/>
              <a:t> </a:t>
            </a:r>
            <a:r>
              <a:t>is</a:t>
            </a:r>
            <a:r>
              <a:rPr spc="5"/>
              <a:t> </a:t>
            </a:r>
            <a:r>
              <a:rPr spc="-10"/>
              <a:t>prohibited.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t>PAGE</a:t>
            </a:r>
            <a:r>
              <a:rPr spc="-25"/>
              <a:t> </a:t>
            </a:r>
            <a:fld id="{81D60167-4931-47E6-BA6A-407CBD079E47}" type="slidenum">
              <a:rPr spc="-50" dirty="0"/>
              <a:t>‹#›</a:t>
            </a:fld>
            <a:endParaRPr spc="-50"/>
          </a:p>
        </p:txBody>
      </p:sp>
    </p:spTree>
    <p:extLst>
      <p:ext uri="{BB962C8B-B14F-4D97-AF65-F5344CB8AC3E}">
        <p14:creationId xmlns:p14="http://schemas.microsoft.com/office/powerpoint/2010/main" val="3088935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C2F86-F1EB-4933-91B2-CFFD2E33E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4A943-237B-4507-B569-658467C2D0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1B77E-3938-407A-80B5-FD07E1F7E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78A219-34E2-4E72-9E66-71C5C6045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C09B3-1B42-49BD-BBEF-D4FD521B0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5CC296-CACA-49AA-83FD-254C38B6C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931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560C1-1DFF-4E12-BF63-5584CE5A1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44383-5965-4FB0-B52D-3235256B8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0E3864-FC3E-4A68-B59D-10614ED31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E1DE61-D96E-4F6C-9F0B-44C29647F8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074EE0-760F-479D-979F-C4DEE80822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6E766A-84A3-47AC-9A97-D34917A99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978663-ED71-4B31-9D70-F3498E9FE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AC225F-90E6-4441-BD89-C59398A4D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82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3E55D-2FE6-4BD2-B7EF-22E0CC095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FC6821-98C2-4B56-80F3-69D0CABC9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4432B-F4C2-4F61-B275-92D753481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259543-9313-409C-9099-54DC44632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800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8A8FA0-52F6-42A4-88AA-C3CD7773D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828F88-7616-470F-BBDC-D21F2BFD9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AE636-E601-48B7-A69B-74F0146DB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02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0FC35-1973-4A39-B513-53E456B88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76FA4-AB8D-429C-A4AC-908E4676E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C35B-E8EF-4064-B8CE-B3CE09A01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29F134-4E51-4ADA-893D-BD77DFA08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BEC4B0-915B-4D8C-9837-802F89F78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A753A-E2A0-473E-8D86-035967D4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84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91827-ECB6-4C8A-93D8-C8D3151B8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9E9371-84B2-4AD1-B517-85BC1DB444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0A27A5-E0EE-4FD2-A62E-7DA1BDA28E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DB386E-CF90-4931-9414-D4E9F5F0C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936EC-4B61-4D85-A4C7-5E9EAAEF2D66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5EE38-D8DB-41B7-A177-47813BD3A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3F3188-6020-4478-83FE-F2CF9EE16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82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A2F88D-4F1B-48C5-A5A7-1AA7BC8B4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5D413-CED7-4771-BEC5-57AE46424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59EFD-93B9-4791-9E52-A9D2C2646A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936EC-4B61-4D85-A4C7-5E9EAAEF2D66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2243B-BAFE-4E9F-8105-29AA1FFA59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B40BE-9360-42A9-ADF9-26C86A556C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48730-F1A6-499A-98D0-D92FC93DE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22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4DC67-6DB7-4F5D-A26D-2E4937C5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85" y="457201"/>
            <a:ext cx="10972802" cy="589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AD199-1DC0-4D3D-9CDE-E6FF5F89D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585" y="1270621"/>
            <a:ext cx="10972802" cy="49679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2A25F-7DCA-489E-AE91-407134B72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3" y="6356369"/>
            <a:ext cx="411479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EF800-22AA-44EE-B007-4A56DC793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2" y="6356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034A4-E40F-4E23-A773-AC1BBA02D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hf hdr="0" ftr="0" dt="0"/>
  <p:txStyles>
    <p:titleStyle>
      <a:lvl1pPr algn="l" defTabSz="944056" rtl="0" eaLnBrk="1" latinLnBrk="0" hangingPunct="1">
        <a:lnSpc>
          <a:spcPct val="100000"/>
        </a:lnSpc>
        <a:spcBef>
          <a:spcPct val="0"/>
        </a:spcBef>
        <a:buNone/>
        <a:defRPr sz="37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014" indent="-236014" algn="l" defTabSz="944056" rtl="0" eaLnBrk="1" latinLnBrk="0" hangingPunct="1">
        <a:lnSpc>
          <a:spcPts val="1500"/>
        </a:lnSpc>
        <a:spcBef>
          <a:spcPts val="1033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1pPr>
      <a:lvl2pPr marL="708042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2pPr>
      <a:lvl3pPr marL="118007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3pPr>
      <a:lvl4pPr marL="165210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4pPr>
      <a:lvl5pPr marL="2124127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5pPr>
      <a:lvl6pPr marL="2596155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3068183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540211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4012240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1pPr>
      <a:lvl2pPr marL="472028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2pPr>
      <a:lvl3pPr marL="94405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3pPr>
      <a:lvl4pPr marL="1416084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4pPr>
      <a:lvl5pPr marL="1888113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5pPr>
      <a:lvl6pPr marL="2360141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283217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304197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377622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256">
          <p15:clr>
            <a:srgbClr val="F26B43"/>
          </p15:clr>
        </p15:guide>
        <p15:guide id="3" pos="7192">
          <p15:clr>
            <a:srgbClr val="F26B43"/>
          </p15:clr>
        </p15:guide>
        <p15:guide id="4" orient="horz" pos="4032">
          <p15:clr>
            <a:srgbClr val="F26B43"/>
          </p15:clr>
        </p15:guide>
        <p15:guide id="5" pos="30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44676" y="410921"/>
            <a:ext cx="11104880" cy="8197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1F1A6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14959" y="3045714"/>
            <a:ext cx="7005320" cy="1489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071622" y="6635125"/>
            <a:ext cx="6506209" cy="1633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065"/>
              </a:lnSpc>
            </a:pPr>
            <a:r>
              <a:rPr spc="-10"/>
              <a:t>Thisinformation</a:t>
            </a:r>
            <a:r>
              <a:t>isexclusivelyprovided to </a:t>
            </a:r>
            <a:r>
              <a:rPr spc="-10"/>
              <a:t>VAB</a:t>
            </a:r>
            <a:r>
              <a:t> membersandqualifiedmarketers. </a:t>
            </a:r>
            <a:r>
              <a:rPr spc="-10"/>
              <a:t>Further </a:t>
            </a:r>
            <a:r>
              <a:t>distributionis</a:t>
            </a:r>
            <a:r>
              <a:rPr spc="-10"/>
              <a:t>prohibited.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82574" y="6621431"/>
            <a:ext cx="546735" cy="1646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t>PAGE</a:t>
            </a:r>
            <a:fld id="{81D60167-4931-47E6-BA6A-407CBD079E47}" type="slidenum">
              <a:rPr spc="-50" dirty="0"/>
              <a:t>‹#›</a:t>
            </a:fld>
            <a:endParaRPr spc="-50"/>
          </a:p>
        </p:txBody>
      </p:sp>
    </p:spTree>
    <p:extLst>
      <p:ext uri="{BB962C8B-B14F-4D97-AF65-F5344CB8AC3E}">
        <p14:creationId xmlns:p14="http://schemas.microsoft.com/office/powerpoint/2010/main" val="714668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chart" Target="../charts/chart7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chart" Target="../charts/char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evab.com/insight/top-line-view-how-industry-adopting-audience-based-buying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2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chart" Target="../charts/char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chart" Target="../charts/char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9.xm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thevab.com/insight/proven-strategies-tactics-audience-based-tv-buying" TargetMode="External"/><Relationship Id="rId13" Type="http://schemas.openxmlformats.org/officeDocument/2006/relationships/hyperlink" Target="https://thevab.com/insight/what-audience-based-buying" TargetMode="External"/><Relationship Id="rId18" Type="http://schemas.openxmlformats.org/officeDocument/2006/relationships/image" Target="../media/image50.png"/><Relationship Id="rId26" Type="http://schemas.openxmlformats.org/officeDocument/2006/relationships/image" Target="../media/image16.png"/><Relationship Id="rId3" Type="http://schemas.openxmlformats.org/officeDocument/2006/relationships/hyperlink" Target="https://thevab.com/audience-based-buying-hub" TargetMode="External"/><Relationship Id="rId21" Type="http://schemas.openxmlformats.org/officeDocument/2006/relationships/image" Target="../media/image51.png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17" Type="http://schemas.openxmlformats.org/officeDocument/2006/relationships/hyperlink" Target="https://thevab.com/insight/importance-education-training-audience-based-buying" TargetMode="External"/><Relationship Id="rId25" Type="http://schemas.openxmlformats.org/officeDocument/2006/relationships/image" Target="../media/image53.png"/><Relationship Id="rId2" Type="http://schemas.openxmlformats.org/officeDocument/2006/relationships/image" Target="../media/image43.png"/><Relationship Id="rId16" Type="http://schemas.openxmlformats.org/officeDocument/2006/relationships/image" Target="../media/image49.png"/><Relationship Id="rId20" Type="http://schemas.openxmlformats.org/officeDocument/2006/relationships/hyperlink" Target="https://thevab.com/insight/top-line-view-how-industry-adopting-audience-based-buyin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evab.com/insight/an-insiders-look" TargetMode="External"/><Relationship Id="rId11" Type="http://schemas.openxmlformats.org/officeDocument/2006/relationships/hyperlink" Target="https://thevab.com/insight/meeting-industry-challenges" TargetMode="External"/><Relationship Id="rId24" Type="http://schemas.openxmlformats.org/officeDocument/2006/relationships/hyperlink" Target="https://thevab.com/insight/secret-of-my-success" TargetMode="External"/><Relationship Id="rId5" Type="http://schemas.openxmlformats.org/officeDocument/2006/relationships/hyperlink" Target="https://thevab.com/team-board" TargetMode="External"/><Relationship Id="rId15" Type="http://schemas.openxmlformats.org/officeDocument/2006/relationships/hyperlink" Target="https://thevab.com/insight/innovators-testing-abb" TargetMode="External"/><Relationship Id="rId23" Type="http://schemas.openxmlformats.org/officeDocument/2006/relationships/image" Target="../media/image52.png"/><Relationship Id="rId10" Type="http://schemas.openxmlformats.org/officeDocument/2006/relationships/image" Target="../media/image46.jpeg"/><Relationship Id="rId19" Type="http://schemas.openxmlformats.org/officeDocument/2006/relationships/image" Target="../media/image14.png"/><Relationship Id="rId4" Type="http://schemas.openxmlformats.org/officeDocument/2006/relationships/hyperlink" Target="https://thevab.com/" TargetMode="External"/><Relationship Id="rId9" Type="http://schemas.openxmlformats.org/officeDocument/2006/relationships/image" Target="../media/image45.png"/><Relationship Id="rId14" Type="http://schemas.openxmlformats.org/officeDocument/2006/relationships/image" Target="../media/image48.png"/><Relationship Id="rId22" Type="http://schemas.openxmlformats.org/officeDocument/2006/relationships/hyperlink" Target="https://thevab.com/insight/lets-get-down-to-business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thevab.com/vab-happenings/vab-brand-video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ectrumreach.com/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hyperlink" Target="https://www.spectrumreach.com/contact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17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chart" Target="../charts/char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chart" Target="../charts/char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3.xml"/><Relationship Id="rId3" Type="http://schemas.openxmlformats.org/officeDocument/2006/relationships/image" Target="../media/image16.png"/><Relationship Id="rId7" Type="http://schemas.openxmlformats.org/officeDocument/2006/relationships/slide" Target="slide11.xml"/><Relationship Id="rId12" Type="http://schemas.openxmlformats.org/officeDocument/2006/relationships/slide" Target="slide16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14.xml"/><Relationship Id="rId5" Type="http://schemas.openxmlformats.org/officeDocument/2006/relationships/slide" Target="slide8.xml"/><Relationship Id="rId10" Type="http://schemas.openxmlformats.org/officeDocument/2006/relationships/slide" Target="slide15.xml"/><Relationship Id="rId4" Type="http://schemas.openxmlformats.org/officeDocument/2006/relationships/slide" Target="slide7.xml"/><Relationship Id="rId9" Type="http://schemas.openxmlformats.org/officeDocument/2006/relationships/slide" Target="slide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25.xml"/><Relationship Id="rId3" Type="http://schemas.openxmlformats.org/officeDocument/2006/relationships/image" Target="../media/image16.png"/><Relationship Id="rId7" Type="http://schemas.openxmlformats.org/officeDocument/2006/relationships/slide" Target="slide24.xml"/><Relationship Id="rId12" Type="http://schemas.openxmlformats.org/officeDocument/2006/relationships/slide" Target="slide29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11" Type="http://schemas.openxmlformats.org/officeDocument/2006/relationships/slide" Target="slide26.xml"/><Relationship Id="rId5" Type="http://schemas.openxmlformats.org/officeDocument/2006/relationships/slide" Target="slide20.xml"/><Relationship Id="rId10" Type="http://schemas.openxmlformats.org/officeDocument/2006/relationships/slide" Target="slide28.xml"/><Relationship Id="rId4" Type="http://schemas.openxmlformats.org/officeDocument/2006/relationships/slide" Target="slide19.xml"/><Relationship Id="rId9" Type="http://schemas.openxmlformats.org/officeDocument/2006/relationships/slide" Target="slide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CBACEFA-42DF-50BF-0BE1-C91739F579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5" r="21147"/>
          <a:stretch/>
        </p:blipFill>
        <p:spPr>
          <a:xfrm>
            <a:off x="5359400" y="0"/>
            <a:ext cx="68326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D3F90D8-EC4F-44E3-8868-8951815070FB}"/>
              </a:ext>
            </a:extLst>
          </p:cNvPr>
          <p:cNvGrpSpPr/>
          <p:nvPr/>
        </p:nvGrpSpPr>
        <p:grpSpPr>
          <a:xfrm>
            <a:off x="1863753" y="-5696"/>
            <a:ext cx="3500699" cy="2672574"/>
            <a:chOff x="-15240" y="-13657"/>
            <a:chExt cx="4721216" cy="268623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F951BE-118C-48F7-BE62-B39D2B4FC56A}"/>
                </a:ext>
              </a:extLst>
            </p:cNvPr>
            <p:cNvSpPr/>
            <p:nvPr userDrawn="1"/>
          </p:nvSpPr>
          <p:spPr>
            <a:xfrm>
              <a:off x="-15240" y="-13657"/>
              <a:ext cx="4721216" cy="2686231"/>
            </a:xfrm>
            <a:custGeom>
              <a:avLst/>
              <a:gdLst>
                <a:gd name="connsiteX0" fmla="*/ 0 w 4721216"/>
                <a:gd name="connsiteY0" fmla="*/ 0 h 2686231"/>
                <a:gd name="connsiteX1" fmla="*/ 4721216 w 4721216"/>
                <a:gd name="connsiteY1" fmla="*/ 0 h 2686231"/>
                <a:gd name="connsiteX2" fmla="*/ 4721216 w 4721216"/>
                <a:gd name="connsiteY2" fmla="*/ 2686231 h 2686231"/>
                <a:gd name="connsiteX3" fmla="*/ 1395884 w 4721216"/>
                <a:gd name="connsiteY3" fmla="*/ 1201749 h 2686231"/>
                <a:gd name="connsiteX4" fmla="*/ 78852 w 4721216"/>
                <a:gd name="connsiteY4" fmla="*/ 612473 h 2686231"/>
                <a:gd name="connsiteX5" fmla="*/ 0 w 4721216"/>
                <a:gd name="connsiteY5" fmla="*/ 576331 h 268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21216" h="2686231">
                  <a:moveTo>
                    <a:pt x="0" y="0"/>
                  </a:moveTo>
                  <a:lnTo>
                    <a:pt x="4721216" y="0"/>
                  </a:lnTo>
                  <a:lnTo>
                    <a:pt x="4721216" y="2686231"/>
                  </a:lnTo>
                  <a:lnTo>
                    <a:pt x="1395884" y="1201749"/>
                  </a:lnTo>
                  <a:cubicBezTo>
                    <a:pt x="1088473" y="1072268"/>
                    <a:pt x="486065" y="798907"/>
                    <a:pt x="78852" y="612473"/>
                  </a:cubicBezTo>
                  <a:lnTo>
                    <a:pt x="0" y="576331"/>
                  </a:lnTo>
                  <a:close/>
                </a:path>
              </a:pathLst>
            </a:custGeom>
            <a:solidFill>
              <a:srgbClr val="130F4A"/>
            </a:solidFill>
            <a:ln w="530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AE5D4B1-D529-4069-92AA-16E1B391A6BF}"/>
                </a:ext>
              </a:extLst>
            </p:cNvPr>
            <p:cNvSpPr/>
            <p:nvPr/>
          </p:nvSpPr>
          <p:spPr>
            <a:xfrm>
              <a:off x="34005" y="23167"/>
              <a:ext cx="1331681" cy="1155444"/>
            </a:xfrm>
            <a:custGeom>
              <a:avLst/>
              <a:gdLst>
                <a:gd name="connsiteX0" fmla="*/ 0 w 1421708"/>
                <a:gd name="connsiteY0" fmla="*/ 591848 h 1222125"/>
                <a:gd name="connsiteX1" fmla="*/ 1421708 w 1421708"/>
                <a:gd name="connsiteY1" fmla="*/ 1222125 h 1222125"/>
                <a:gd name="connsiteX2" fmla="*/ 1421708 w 1421708"/>
                <a:gd name="connsiteY2" fmla="*/ 0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08" h="1222125">
                  <a:moveTo>
                    <a:pt x="0" y="591848"/>
                  </a:moveTo>
                  <a:lnTo>
                    <a:pt x="1421708" y="1222125"/>
                  </a:lnTo>
                  <a:lnTo>
                    <a:pt x="1421708" y="0"/>
                  </a:lnTo>
                  <a:close/>
                </a:path>
              </a:pathLst>
            </a:custGeom>
            <a:solidFill>
              <a:schemeClr val="accent1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0020BB-B5A9-48CC-9939-C1F42A09A502}"/>
                </a:ext>
              </a:extLst>
            </p:cNvPr>
            <p:cNvSpPr/>
            <p:nvPr/>
          </p:nvSpPr>
          <p:spPr>
            <a:xfrm>
              <a:off x="1365686" y="616973"/>
              <a:ext cx="1331731" cy="1155444"/>
            </a:xfrm>
            <a:custGeom>
              <a:avLst/>
              <a:gdLst>
                <a:gd name="connsiteX0" fmla="*/ 0 w 1421761"/>
                <a:gd name="connsiteY0" fmla="*/ 591794 h 1222125"/>
                <a:gd name="connsiteX1" fmla="*/ 1421761 w 1421761"/>
                <a:gd name="connsiteY1" fmla="*/ 1222125 h 1222125"/>
                <a:gd name="connsiteX2" fmla="*/ 1421761 w 1421761"/>
                <a:gd name="connsiteY2" fmla="*/ 0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61" h="1222125">
                  <a:moveTo>
                    <a:pt x="0" y="591794"/>
                  </a:moveTo>
                  <a:lnTo>
                    <a:pt x="1421761" y="1222125"/>
                  </a:lnTo>
                  <a:lnTo>
                    <a:pt x="1421761" y="0"/>
                  </a:lnTo>
                  <a:close/>
                </a:path>
              </a:pathLst>
            </a:custGeom>
            <a:solidFill>
              <a:schemeClr val="accent2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BA9919E-8757-47EA-AF29-47E3FDC08853}"/>
                </a:ext>
              </a:extLst>
            </p:cNvPr>
            <p:cNvSpPr/>
            <p:nvPr/>
          </p:nvSpPr>
          <p:spPr>
            <a:xfrm>
              <a:off x="1365686" y="23167"/>
              <a:ext cx="1331731" cy="1155444"/>
            </a:xfrm>
            <a:custGeom>
              <a:avLst/>
              <a:gdLst>
                <a:gd name="connsiteX0" fmla="*/ 1421761 w 1421761"/>
                <a:gd name="connsiteY0" fmla="*/ 630278 h 1222125"/>
                <a:gd name="connsiteX1" fmla="*/ 0 w 1421761"/>
                <a:gd name="connsiteY1" fmla="*/ 0 h 1222125"/>
                <a:gd name="connsiteX2" fmla="*/ 0 w 1421761"/>
                <a:gd name="connsiteY2" fmla="*/ 1222125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61" h="1222125">
                  <a:moveTo>
                    <a:pt x="1421761" y="630278"/>
                  </a:moveTo>
                  <a:lnTo>
                    <a:pt x="0" y="0"/>
                  </a:lnTo>
                  <a:lnTo>
                    <a:pt x="0" y="1222125"/>
                  </a:lnTo>
                  <a:close/>
                </a:path>
              </a:pathLst>
            </a:custGeom>
            <a:solidFill>
              <a:schemeClr val="bg1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9362404-B0D3-4845-81C6-4BB463DC0FB9}"/>
                </a:ext>
              </a:extLst>
            </p:cNvPr>
            <p:cNvSpPr/>
            <p:nvPr/>
          </p:nvSpPr>
          <p:spPr>
            <a:xfrm>
              <a:off x="2704627" y="-13656"/>
              <a:ext cx="1495109" cy="633867"/>
            </a:xfrm>
            <a:custGeom>
              <a:avLst/>
              <a:gdLst>
                <a:gd name="connsiteX0" fmla="*/ 0 w 1495109"/>
                <a:gd name="connsiteY0" fmla="*/ 0 h 633867"/>
                <a:gd name="connsiteX1" fmla="*/ 1482463 w 1495109"/>
                <a:gd name="connsiteY1" fmla="*/ 0 h 633867"/>
                <a:gd name="connsiteX2" fmla="*/ 1495109 w 1495109"/>
                <a:gd name="connsiteY2" fmla="*/ 5659 h 633867"/>
                <a:gd name="connsiteX3" fmla="*/ 0 w 1495109"/>
                <a:gd name="connsiteY3" fmla="*/ 633867 h 6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5109" h="633867">
                  <a:moveTo>
                    <a:pt x="0" y="0"/>
                  </a:moveTo>
                  <a:lnTo>
                    <a:pt x="1482463" y="0"/>
                  </a:lnTo>
                  <a:lnTo>
                    <a:pt x="1495109" y="5659"/>
                  </a:lnTo>
                  <a:lnTo>
                    <a:pt x="0" y="633867"/>
                  </a:lnTo>
                  <a:close/>
                </a:path>
              </a:pathLst>
            </a:custGeom>
            <a:solidFill>
              <a:schemeClr val="bg1"/>
            </a:solidFill>
            <a:ln w="530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</p:grp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649CC1AD-4096-4C1B-8491-A834E6E438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914" y="5665117"/>
            <a:ext cx="2294166" cy="79925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C3BDC65-8D60-4B6A-A6E4-F284D2B283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39630" b="36230"/>
          <a:stretch>
            <a:fillRect/>
          </a:stretch>
        </p:blipFill>
        <p:spPr>
          <a:xfrm>
            <a:off x="5359401" y="2666878"/>
            <a:ext cx="6832600" cy="4191122"/>
          </a:xfrm>
          <a:custGeom>
            <a:avLst/>
            <a:gdLst>
              <a:gd name="connsiteX0" fmla="*/ 0 w 7084331"/>
              <a:gd name="connsiteY0" fmla="*/ 0 h 4191122"/>
              <a:gd name="connsiteX1" fmla="*/ 7084331 w 7084331"/>
              <a:gd name="connsiteY1" fmla="*/ 0 h 4191122"/>
              <a:gd name="connsiteX2" fmla="*/ 7084331 w 7084331"/>
              <a:gd name="connsiteY2" fmla="*/ 4191122 h 4191122"/>
              <a:gd name="connsiteX3" fmla="*/ 0 w 7084331"/>
              <a:gd name="connsiteY3" fmla="*/ 4191122 h 419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4331" h="4191122">
                <a:moveTo>
                  <a:pt x="0" y="0"/>
                </a:moveTo>
                <a:lnTo>
                  <a:pt x="7084331" y="0"/>
                </a:lnTo>
                <a:lnTo>
                  <a:pt x="7084331" y="4191122"/>
                </a:lnTo>
                <a:lnTo>
                  <a:pt x="0" y="4191122"/>
                </a:lnTo>
                <a:close/>
              </a:path>
            </a:pathLst>
          </a:cu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83A02DC-329B-0849-4113-9C86C2F2B129}"/>
              </a:ext>
            </a:extLst>
          </p:cNvPr>
          <p:cNvSpPr txBox="1"/>
          <p:nvPr/>
        </p:nvSpPr>
        <p:spPr>
          <a:xfrm>
            <a:off x="2738997" y="5596631"/>
            <a:ext cx="25241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 Bold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 Bold"/>
                <a:ea typeface="+mn-ea"/>
                <a:cs typeface="+mn-cs"/>
              </a:rPr>
              <a:t>In Partnership With</a:t>
            </a:r>
          </a:p>
        </p:txBody>
      </p:sp>
      <p:pic>
        <p:nvPicPr>
          <p:cNvPr id="1026" name="Picture 2" descr="Spectrum Reach | Inc.com">
            <a:extLst>
              <a:ext uri="{FF2B5EF4-FFF2-40B4-BE49-F238E27FC236}">
                <a16:creationId xmlns:a16="http://schemas.microsoft.com/office/drawing/2014/main" id="{E8047936-4722-828A-2E72-0AAAB9220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195" y="5964435"/>
            <a:ext cx="1709729" cy="54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60FA09-0779-FC07-2F22-95467D25D3D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72" y="65325"/>
            <a:ext cx="1712662" cy="547231"/>
          </a:xfrm>
          <a:prstGeom prst="rect">
            <a:avLst/>
          </a:prstGeom>
          <a:ln w="28575">
            <a:solidFill>
              <a:srgbClr val="ED3C8D"/>
            </a:solidFill>
          </a:ln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A433E1E-7B6B-9E6E-BB10-68AA153AB46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53" y="1835563"/>
            <a:ext cx="3210535" cy="1094797"/>
          </a:xfrm>
          <a:prstGeom prst="rect">
            <a:avLst/>
          </a:prstGeom>
          <a:ln w="12700">
            <a:solidFill>
              <a:srgbClr val="ED3C8D"/>
            </a:solidFill>
          </a:ln>
        </p:spPr>
      </p:pic>
      <p:sp>
        <p:nvSpPr>
          <p:cNvPr id="4" name="Title 9">
            <a:extLst>
              <a:ext uri="{FF2B5EF4-FFF2-40B4-BE49-F238E27FC236}">
                <a16:creationId xmlns:a16="http://schemas.microsoft.com/office/drawing/2014/main" id="{8AD85ED5-7F01-A87E-D1C7-C3080F5B4560}"/>
              </a:ext>
            </a:extLst>
          </p:cNvPr>
          <p:cNvSpPr txBox="1">
            <a:spLocks/>
          </p:cNvSpPr>
          <p:nvPr/>
        </p:nvSpPr>
        <p:spPr>
          <a:xfrm>
            <a:off x="0" y="3423304"/>
            <a:ext cx="5497033" cy="17458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4405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75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Unlocking Brand Growth </a:t>
            </a:r>
            <a:r>
              <a:rPr lang="en-US" sz="2800" b="1">
                <a:solidFill>
                  <a:srgbClr val="00BFF2"/>
                </a:solidFill>
                <a:latin typeface="Helvetica" pitchFamily="2" charset="0"/>
              </a:rPr>
              <a:t>with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 Audience-Based Buying</a:t>
            </a:r>
            <a:b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A fresh look at how marketers are adopting innovative TV strategies</a:t>
            </a:r>
          </a:p>
        </p:txBody>
      </p:sp>
    </p:spTree>
    <p:extLst>
      <p:ext uri="{BB962C8B-B14F-4D97-AF65-F5344CB8AC3E}">
        <p14:creationId xmlns:p14="http://schemas.microsoft.com/office/powerpoint/2010/main" val="4270852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46BABB4-18CD-416B-AB01-C45C5DE7005E}"/>
              </a:ext>
            </a:extLst>
          </p:cNvPr>
          <p:cNvSpPr/>
          <p:nvPr/>
        </p:nvSpPr>
        <p:spPr>
          <a:xfrm>
            <a:off x="0" y="1685013"/>
            <a:ext cx="7409462" cy="3985213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9C36EA-9285-58C3-8EBF-A6D09B431F44}"/>
              </a:ext>
            </a:extLst>
          </p:cNvPr>
          <p:cNvSpPr txBox="1"/>
          <p:nvPr/>
        </p:nvSpPr>
        <p:spPr>
          <a:xfrm>
            <a:off x="613161" y="290133"/>
            <a:ext cx="11481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As budgets are scrutinized, more marketers are </a:t>
            </a:r>
            <a:r>
              <a:rPr lang="en-US" sz="26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integrating ABB as a key part of their TV strategy because it delivers on brand KPIs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CF3A0AF-B2F3-B3F7-7ACF-D8E1FA5AA7C5}"/>
              </a:ext>
            </a:extLst>
          </p:cNvPr>
          <p:cNvCxnSpPr>
            <a:cxnSpLocks/>
          </p:cNvCxnSpPr>
          <p:nvPr/>
        </p:nvCxnSpPr>
        <p:spPr>
          <a:xfrm>
            <a:off x="558925" y="306516"/>
            <a:ext cx="0" cy="105410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3B05E29-FE4A-9C37-3510-F70D1C1B8FA9}"/>
              </a:ext>
            </a:extLst>
          </p:cNvPr>
          <p:cNvSpPr txBox="1"/>
          <p:nvPr/>
        </p:nvSpPr>
        <p:spPr>
          <a:xfrm>
            <a:off x="51023" y="479623"/>
            <a:ext cx="42181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93E55C-73C5-88C0-ADB6-2DD6C7C6E7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7825B60-A4C5-49D4-EBB3-2EBD5B656246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C5386B-8D00-3239-9B82-93D8BFD70D09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2" name="Picture 4" descr="Creative Portal - Spectrum Reach Advertising">
            <a:extLst>
              <a:ext uri="{FF2B5EF4-FFF2-40B4-BE49-F238E27FC236}">
                <a16:creationId xmlns:a16="http://schemas.microsoft.com/office/drawing/2014/main" id="{8F9793D7-5AAF-E71A-6DC7-8375ED089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E70B2E-3BF1-C825-0552-88EA79C2D828}"/>
              </a:ext>
            </a:extLst>
          </p:cNvPr>
          <p:cNvSpPr txBox="1"/>
          <p:nvPr/>
        </p:nvSpPr>
        <p:spPr>
          <a:xfrm>
            <a:off x="503714" y="6100233"/>
            <a:ext cx="115542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/ Spectrum Reach / Advertiser Perceptions ‘Audience-Based Buying Survey,’ February 2023. Wave 2 fielded January 11 – 27, 2023 (n=210); Wave 1 fielded March 23 – 31, 2021 (n=211). Survey base: Advertising decision-makers who are involved in buying or planning digital video, cable / broadcast TV, or advanced TV. Q70. Which of the following best describes your (company’s/main client’s) current approach to audience-based buying for TV advertising? (key part of my TV strategy – 39%; small part of my TV strategy – 29%; testing it to determine role in TV strategy – 23%; not currently using it as party of my TV strategy – 10%). Base = Total Respondents.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6DCB56-9745-571B-C205-9CC6A183D7C8}"/>
              </a:ext>
            </a:extLst>
          </p:cNvPr>
          <p:cNvSpPr txBox="1"/>
          <p:nvPr/>
        </p:nvSpPr>
        <p:spPr>
          <a:xfrm>
            <a:off x="2685460" y="2581938"/>
            <a:ext cx="2441695" cy="1446550"/>
          </a:xfrm>
          <a:prstGeom prst="rect">
            <a:avLst/>
          </a:prstGeom>
          <a:noFill/>
          <a:effectLst/>
        </p:spPr>
        <p:txBody>
          <a:bodyPr wrap="none" lIns="91440" tIns="45720" rIns="91440" bIns="45720" anchor="t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200" b="1" i="0" u="none" strike="noStrike" cap="none" spc="0" normalizeH="0" baseline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</a:rPr>
              <a:t>39%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688C8D8-A9F2-0C40-4D9E-90E7C2AE86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3883" y="1766337"/>
            <a:ext cx="964849" cy="96484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BC12D96-749B-DA61-6103-9E221F61A017}"/>
              </a:ext>
            </a:extLst>
          </p:cNvPr>
          <p:cNvSpPr/>
          <p:nvPr/>
        </p:nvSpPr>
        <p:spPr>
          <a:xfrm>
            <a:off x="3080980" y="4790175"/>
            <a:ext cx="1612841" cy="724288"/>
          </a:xfrm>
          <a:prstGeom prst="rect">
            <a:avLst/>
          </a:prstGeom>
          <a:solidFill>
            <a:schemeClr val="bg1"/>
          </a:solidFill>
          <a:ln w="19050">
            <a:solidFill>
              <a:srgbClr val="ACBD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CFE731-C441-FCBA-C485-AA781D3B7700}"/>
              </a:ext>
            </a:extLst>
          </p:cNvPr>
          <p:cNvSpPr txBox="1"/>
          <p:nvPr/>
        </p:nvSpPr>
        <p:spPr>
          <a:xfrm>
            <a:off x="3136959" y="4823925"/>
            <a:ext cx="15386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33%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2021 (</a:t>
            </a: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Wave 1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  <p:pic>
        <p:nvPicPr>
          <p:cNvPr id="7" name="Picture 6" descr="A person drawing on paper&#10;&#10;Description automatically generated with low confidence">
            <a:extLst>
              <a:ext uri="{FF2B5EF4-FFF2-40B4-BE49-F238E27FC236}">
                <a16:creationId xmlns:a16="http://schemas.microsoft.com/office/drawing/2014/main" id="{C894727F-E627-3AF4-18D1-31BCDA0F4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1"/>
          <a:stretch/>
        </p:blipFill>
        <p:spPr>
          <a:xfrm>
            <a:off x="7409465" y="1685012"/>
            <a:ext cx="4782536" cy="3985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866BC8-AB0F-2D22-FE20-078B7A6F9D3F}"/>
              </a:ext>
            </a:extLst>
          </p:cNvPr>
          <p:cNvSpPr txBox="1"/>
          <p:nvPr/>
        </p:nvSpPr>
        <p:spPr>
          <a:xfrm>
            <a:off x="609921" y="1182685"/>
            <a:ext cx="11433845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285750" indent="-285750">
              <a:buBlip>
                <a:blip r:embed="rId6"/>
              </a:buBlip>
              <a:defRPr sz="1400">
                <a:solidFill>
                  <a:srgbClr val="1F1A62"/>
                </a:solidFill>
                <a:latin typeface="Helvetica"/>
                <a:cs typeface="Helvetica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</a:rPr>
              <a:t>This increase represents a shift of advertisers who were using ABB as a ‘small part’ of their TV strategy in Wave 1 and are now using it as a ‘key part’ in Wave 2. Overall, 90%+ of TV advertisers are using ABB to some degree</a:t>
            </a:r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77A556-6927-5CFB-E5AB-255D14B9E732}"/>
              </a:ext>
            </a:extLst>
          </p:cNvPr>
          <p:cNvSpPr txBox="1"/>
          <p:nvPr/>
        </p:nvSpPr>
        <p:spPr>
          <a:xfrm>
            <a:off x="1716615" y="3932082"/>
            <a:ext cx="4379385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of marketers say audience-based buying is a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key part of their TV strategy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(2023, wave 2)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157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F0AEA1B-2FDE-48F0-8866-DD87656141AD}"/>
              </a:ext>
            </a:extLst>
          </p:cNvPr>
          <p:cNvSpPr/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9C36EA-9285-58C3-8EBF-A6D09B431F44}"/>
              </a:ext>
            </a:extLst>
          </p:cNvPr>
          <p:cNvSpPr txBox="1"/>
          <p:nvPr/>
        </p:nvSpPr>
        <p:spPr>
          <a:xfrm>
            <a:off x="609502" y="258083"/>
            <a:ext cx="115314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Marketers know ABB works and are targeting a goal of over half their TV buys being implemented by this approach for future campaigns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CF3A0AF-B2F3-B3F7-7ACF-D8E1FA5AA7C5}"/>
              </a:ext>
            </a:extLst>
          </p:cNvPr>
          <p:cNvCxnSpPr>
            <a:cxnSpLocks/>
          </p:cNvCxnSpPr>
          <p:nvPr/>
        </p:nvCxnSpPr>
        <p:spPr>
          <a:xfrm>
            <a:off x="558925" y="306516"/>
            <a:ext cx="0" cy="105410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3B05E29-FE4A-9C37-3510-F70D1C1B8FA9}"/>
              </a:ext>
            </a:extLst>
          </p:cNvPr>
          <p:cNvSpPr txBox="1"/>
          <p:nvPr/>
        </p:nvSpPr>
        <p:spPr>
          <a:xfrm>
            <a:off x="51023" y="479623"/>
            <a:ext cx="42181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9DB51E-2CC7-CA9F-A641-815BC64EF0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F1D7D9C-4BC2-55A3-DFBC-134A510EA316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17B66E-CB62-9030-642A-CED850BC7670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2" name="Picture 4" descr="Creative Portal - Spectrum Reach Advertising">
            <a:extLst>
              <a:ext uri="{FF2B5EF4-FFF2-40B4-BE49-F238E27FC236}">
                <a16:creationId xmlns:a16="http://schemas.microsoft.com/office/drawing/2014/main" id="{239DD6FC-7B68-3408-5060-A010E9BB2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106FDA-BFC2-46A8-03F1-E7F7EA8547B6}"/>
              </a:ext>
            </a:extLst>
          </p:cNvPr>
          <p:cNvSpPr txBox="1"/>
          <p:nvPr/>
        </p:nvSpPr>
        <p:spPr>
          <a:xfrm>
            <a:off x="492715" y="6032083"/>
            <a:ext cx="11648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/ Spectrum Reach / Advertiser Perceptions ‘ABB Survey,’ February 2023. Wave 2 fielded January 11 – 27, 2023 (n=210); Wave 1 fielded March 23 – 31, 2021 (n=211). Survey base: Advertising decision-makers who are involved in buying or planning digital video, cable / broadcast TV, or advanced TV.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Q58. Approximately what percentage of your (company’s / main client’s) current TV campaign buys is being activated via audience-based buying versus traditional demographic/content-based buying? What share do you anticipate will be activated each way 12 months from now? What allocation of each type of buying do you think would be ideal? Base = ‘Audience-Based Buying is a key part/small part/testing for TV’ (n=190). *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Q70. Which of the following best describes your (company’s/main client’s) current approach to audience-based buying for TV advertising? Base = Total Respondents.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3A56BCB-CC76-B2C8-17B3-126CD1CD48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5129978"/>
              </p:ext>
            </p:extLst>
          </p:nvPr>
        </p:nvGraphicFramePr>
        <p:xfrm>
          <a:off x="135652" y="2252905"/>
          <a:ext cx="3725128" cy="3639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81C0434-7013-5DCF-B6CF-7FE7F4CCA0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1003347"/>
              </p:ext>
            </p:extLst>
          </p:nvPr>
        </p:nvGraphicFramePr>
        <p:xfrm>
          <a:off x="4231990" y="2257522"/>
          <a:ext cx="3725128" cy="3639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F76456F-FC61-558F-1EF3-8DA1FC8139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2258092"/>
              </p:ext>
            </p:extLst>
          </p:nvPr>
        </p:nvGraphicFramePr>
        <p:xfrm>
          <a:off x="8180546" y="2252904"/>
          <a:ext cx="3725128" cy="3639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3D6DB04F-8811-7098-627B-2549E08D2DF0}"/>
              </a:ext>
            </a:extLst>
          </p:cNvPr>
          <p:cNvSpPr txBox="1"/>
          <p:nvPr/>
        </p:nvSpPr>
        <p:spPr>
          <a:xfrm>
            <a:off x="820486" y="1720195"/>
            <a:ext cx="10631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What percentage of your current TV campaign is being activated via audience-based buying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and what is your anticipation for future campaigns?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0B2453-3A71-DBA7-B4C5-1431F094BBF6}"/>
              </a:ext>
            </a:extLst>
          </p:cNvPr>
          <p:cNvSpPr txBox="1"/>
          <p:nvPr/>
        </p:nvSpPr>
        <p:spPr>
          <a:xfrm>
            <a:off x="485762" y="5746419"/>
            <a:ext cx="3024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45%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mean average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AC19AB-6536-7E83-C3A5-EE5942A09AFE}"/>
              </a:ext>
            </a:extLst>
          </p:cNvPr>
          <p:cNvSpPr txBox="1"/>
          <p:nvPr/>
        </p:nvSpPr>
        <p:spPr>
          <a:xfrm>
            <a:off x="4582100" y="5751038"/>
            <a:ext cx="3024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51%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mean average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61234B-FB30-45EA-7F66-7AC48075E295}"/>
              </a:ext>
            </a:extLst>
          </p:cNvPr>
          <p:cNvSpPr txBox="1"/>
          <p:nvPr/>
        </p:nvSpPr>
        <p:spPr>
          <a:xfrm>
            <a:off x="8530656" y="5751036"/>
            <a:ext cx="3024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57%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mean average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5C716A8D-02AA-85C7-DBDC-67E146F10A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4017578"/>
              </p:ext>
            </p:extLst>
          </p:nvPr>
        </p:nvGraphicFramePr>
        <p:xfrm>
          <a:off x="4273449" y="2148096"/>
          <a:ext cx="3725128" cy="660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188D54CB-D7D0-881D-44CD-6848A65E85C4}"/>
              </a:ext>
            </a:extLst>
          </p:cNvPr>
          <p:cNvSpPr txBox="1"/>
          <p:nvPr/>
        </p:nvSpPr>
        <p:spPr>
          <a:xfrm>
            <a:off x="609921" y="1182685"/>
            <a:ext cx="11433845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285750" indent="-285750">
              <a:buBlip>
                <a:blip r:embed="rId8"/>
              </a:buBlip>
              <a:defRPr sz="1400">
                <a:solidFill>
                  <a:srgbClr val="1F1A62"/>
                </a:solidFill>
                <a:latin typeface="Helvetica"/>
                <a:cs typeface="Helvetica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8"/>
              </a:buBlip>
              <a:tabLst/>
              <a:defRPr/>
            </a:pPr>
            <a:r>
              <a:rPr lang="en-US" sz="1200"/>
              <a:t>An increasing percent of advertisers (23%) are also currently testing audience-based buying (vs. 20% in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elvetica"/>
                <a:ea typeface="+mn-ea"/>
              </a:rPr>
              <a:t> wave 1)*</a:t>
            </a:r>
            <a:r>
              <a:rPr lang="en-US" sz="1200"/>
              <a:t> and many, who are emboldened by their campaign results, are already planning to increase their investment share for this approach moving forward</a:t>
            </a:r>
            <a:endParaRPr kumimoji="0" lang="en-US" sz="1200" b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14448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0044C-9B1B-7C46-936A-7B7F0D3926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0153"/>
            <a:ext cx="12192000" cy="70983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9B3279-79C3-D562-DBFB-7AB4F0D63070}"/>
              </a:ext>
            </a:extLst>
          </p:cNvPr>
          <p:cNvSpPr txBox="1"/>
          <p:nvPr/>
        </p:nvSpPr>
        <p:spPr>
          <a:xfrm>
            <a:off x="236168" y="3025517"/>
            <a:ext cx="72028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Marketers are integrating Audience-Based Buying into their modern media strategies to optimize campaign effectiveness and creative impact against target segments across platforms which drives full-funnel outcomes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E6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8E6F48-A8DF-2DA8-BD37-2C8B56A02E75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23A06E2-9FDA-7FD9-B5D4-4F89DD789B92}"/>
              </a:ext>
            </a:extLst>
          </p:cNvPr>
          <p:cNvSpPr txBox="1"/>
          <p:nvPr/>
        </p:nvSpPr>
        <p:spPr>
          <a:xfrm>
            <a:off x="236168" y="2240427"/>
            <a:ext cx="7485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Why Audience-Based Buying?</a:t>
            </a:r>
          </a:p>
        </p:txBody>
      </p:sp>
    </p:spTree>
    <p:extLst>
      <p:ext uri="{BB962C8B-B14F-4D97-AF65-F5344CB8AC3E}">
        <p14:creationId xmlns:p14="http://schemas.microsoft.com/office/powerpoint/2010/main" val="3954980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9C36EA-9285-58C3-8EBF-A6D09B431F44}"/>
              </a:ext>
            </a:extLst>
          </p:cNvPr>
          <p:cNvSpPr txBox="1"/>
          <p:nvPr/>
        </p:nvSpPr>
        <p:spPr>
          <a:xfrm>
            <a:off x="645014" y="387290"/>
            <a:ext cx="1122684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Many marketers are integrating ABB within their other modern TV buying strategies to optimize campaign effectiveness and efficiencies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647552-8187-C66B-AA9E-73C16B8388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D61CF22-CAC9-F06B-C2CE-4C77B5A5BBAF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FD5DC2-974B-1A2A-4763-5555BAF12ABB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2" name="Picture 4" descr="Creative Portal - Spectrum Reach Advertising">
            <a:extLst>
              <a:ext uri="{FF2B5EF4-FFF2-40B4-BE49-F238E27FC236}">
                <a16:creationId xmlns:a16="http://schemas.microsoft.com/office/drawing/2014/main" id="{4F143219-F106-986E-E9E8-04DE43A75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9541A5-768D-96F5-548A-D2EAAB402B1F}"/>
              </a:ext>
            </a:extLst>
          </p:cNvPr>
          <p:cNvSpPr txBox="1"/>
          <p:nvPr/>
        </p:nvSpPr>
        <p:spPr>
          <a:xfrm>
            <a:off x="472836" y="6216588"/>
            <a:ext cx="11544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/ Spectrum Reach / Advertiser Perceptions ‘Audience-Based Buying Survey,’ February 2023, fielded January 11 – 27, 2023 (n=210). Survey base: Advertising decision-makers who are involved in buying or planning digital video, cable / broadcast TV, or advanced TV.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Q135. How does audience-based TV buying fit in with your [company’s /main client’s] overall targeting &amp; personalization strategies for TV? Base = ‘Audience-Based Buying is a key part/small part/testing for TV’ (n=190).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121A755-C417-E82F-53A7-D0A4348CD232}"/>
              </a:ext>
            </a:extLst>
          </p:cNvPr>
          <p:cNvSpPr txBox="1"/>
          <p:nvPr/>
        </p:nvSpPr>
        <p:spPr>
          <a:xfrm>
            <a:off x="1393560" y="1662219"/>
            <a:ext cx="940488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does audience-based buying fit within your overall targeting &amp; personalization strategies for TV?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of respondents using ABB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E1FD63-BB65-C0A7-C3DD-33591D92DC3E}"/>
              </a:ext>
            </a:extLst>
          </p:cNvPr>
          <p:cNvSpPr/>
          <p:nvPr/>
        </p:nvSpPr>
        <p:spPr>
          <a:xfrm>
            <a:off x="4160769" y="2188006"/>
            <a:ext cx="3870464" cy="3735344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B2C457-91A4-3150-11CB-196C36792D63}"/>
              </a:ext>
            </a:extLst>
          </p:cNvPr>
          <p:cNvSpPr txBox="1"/>
          <p:nvPr/>
        </p:nvSpPr>
        <p:spPr>
          <a:xfrm>
            <a:off x="4336699" y="4883122"/>
            <a:ext cx="3518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“Audience-based TV buying is included in our current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programmatic initiatives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”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500865-8642-85DE-BF8F-929075EAAE16}"/>
              </a:ext>
            </a:extLst>
          </p:cNvPr>
          <p:cNvSpPr txBox="1"/>
          <p:nvPr/>
        </p:nvSpPr>
        <p:spPr>
          <a:xfrm>
            <a:off x="4160769" y="3934995"/>
            <a:ext cx="3851608" cy="923330"/>
          </a:xfrm>
          <a:prstGeom prst="rect">
            <a:avLst/>
          </a:prstGeom>
          <a:noFill/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200" b="1" i="0" u="none" strike="noStrike" cap="none" spc="0" normalizeH="0" baseline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</a:rPr>
              <a:t>52%</a:t>
            </a:r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408C247-7025-8394-2F27-089383E1F9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677" y="2655126"/>
            <a:ext cx="1173792" cy="117379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077F3E3-451F-F9A7-A2E3-4AACCB55AEBA}"/>
              </a:ext>
            </a:extLst>
          </p:cNvPr>
          <p:cNvSpPr/>
          <p:nvPr/>
        </p:nvSpPr>
        <p:spPr>
          <a:xfrm>
            <a:off x="8179006" y="2188006"/>
            <a:ext cx="3870464" cy="3735344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E0F8EC-64F7-9939-4197-B017F917C39D}"/>
              </a:ext>
            </a:extLst>
          </p:cNvPr>
          <p:cNvSpPr txBox="1"/>
          <p:nvPr/>
        </p:nvSpPr>
        <p:spPr>
          <a:xfrm>
            <a:off x="8354936" y="4883122"/>
            <a:ext cx="3518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“Audience-based TV buying is included in our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addressable initiatives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”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F2E9FC-9DD4-0A68-4E1C-8E5E79234538}"/>
              </a:ext>
            </a:extLst>
          </p:cNvPr>
          <p:cNvSpPr txBox="1"/>
          <p:nvPr/>
        </p:nvSpPr>
        <p:spPr>
          <a:xfrm>
            <a:off x="8179006" y="3934995"/>
            <a:ext cx="3870463" cy="923330"/>
          </a:xfrm>
          <a:prstGeom prst="rect">
            <a:avLst/>
          </a:prstGeom>
          <a:noFill/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200" b="1" i="0" u="none" strike="noStrike" cap="none" spc="0" normalizeH="0" baseline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</a:rPr>
              <a:t>48%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D77BB2-5351-2315-2FDC-1C4AF97AEEB7}"/>
              </a:ext>
            </a:extLst>
          </p:cNvPr>
          <p:cNvGrpSpPr/>
          <p:nvPr/>
        </p:nvGrpSpPr>
        <p:grpSpPr>
          <a:xfrm>
            <a:off x="9463417" y="2674325"/>
            <a:ext cx="1226561" cy="1135394"/>
            <a:chOff x="7524988" y="4722987"/>
            <a:chExt cx="1718924" cy="1695650"/>
          </a:xfrm>
        </p:grpSpPr>
        <p:pic>
          <p:nvPicPr>
            <p:cNvPr id="6" name="Picture 5" descr="A picture containing text, monitor, dark&#10;&#10;Description automatically generated">
              <a:extLst>
                <a:ext uri="{FF2B5EF4-FFF2-40B4-BE49-F238E27FC236}">
                  <a16:creationId xmlns:a16="http://schemas.microsoft.com/office/drawing/2014/main" id="{8844BD6F-6AC9-B6DD-1DE7-75175D8FA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24988" y="4795965"/>
              <a:ext cx="1622672" cy="1622672"/>
            </a:xfrm>
            <a:prstGeom prst="rect">
              <a:avLst/>
            </a:prstGeom>
          </p:spPr>
        </p:pic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0BED59D6-7C87-873B-265E-F7BFA1237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657" y="4722987"/>
              <a:ext cx="1071255" cy="1071255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65D1EB1-A3DC-23D1-7EAF-578FB11052D0}"/>
              </a:ext>
            </a:extLst>
          </p:cNvPr>
          <p:cNvSpPr/>
          <p:nvPr/>
        </p:nvSpPr>
        <p:spPr>
          <a:xfrm>
            <a:off x="142531" y="2188006"/>
            <a:ext cx="3870464" cy="3735344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7D2E0D-1E89-65AD-8C70-2277223AA12F}"/>
              </a:ext>
            </a:extLst>
          </p:cNvPr>
          <p:cNvSpPr txBox="1"/>
          <p:nvPr/>
        </p:nvSpPr>
        <p:spPr>
          <a:xfrm>
            <a:off x="238291" y="4883122"/>
            <a:ext cx="36789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“Audience-based TV buying is a part of our shift from traditional, GRP-driven TV buying to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an impressions-based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TV buying approach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”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AF1F40-69BD-3F97-606B-EBB1170F7812}"/>
              </a:ext>
            </a:extLst>
          </p:cNvPr>
          <p:cNvSpPr txBox="1"/>
          <p:nvPr/>
        </p:nvSpPr>
        <p:spPr>
          <a:xfrm>
            <a:off x="142532" y="3934995"/>
            <a:ext cx="3870463" cy="923330"/>
          </a:xfrm>
          <a:prstGeom prst="rect">
            <a:avLst/>
          </a:prstGeom>
          <a:noFill/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200" b="1" i="0" u="none" strike="noStrike" cap="none" spc="0" normalizeH="0" baseline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</a:rPr>
              <a:t>51%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E757D759-24BC-9D3F-B462-1B5AC3D26F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096" y="2711355"/>
            <a:ext cx="1061334" cy="106133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2E37DD-7571-2DF9-2AFA-2F98D37E7470}"/>
              </a:ext>
            </a:extLst>
          </p:cNvPr>
          <p:cNvCxnSpPr>
            <a:cxnSpLocks/>
          </p:cNvCxnSpPr>
          <p:nvPr/>
        </p:nvCxnSpPr>
        <p:spPr>
          <a:xfrm>
            <a:off x="558925" y="306516"/>
            <a:ext cx="0" cy="105410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D38FAAC-B8D3-1ADB-10AC-63D0CB92CE7E}"/>
              </a:ext>
            </a:extLst>
          </p:cNvPr>
          <p:cNvSpPr txBox="1"/>
          <p:nvPr/>
        </p:nvSpPr>
        <p:spPr>
          <a:xfrm>
            <a:off x="51023" y="479623"/>
            <a:ext cx="42181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07082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505F88-ADFB-DD22-2E53-28FC4D23C68A}"/>
              </a:ext>
            </a:extLst>
          </p:cNvPr>
          <p:cNvSpPr/>
          <p:nvPr/>
        </p:nvSpPr>
        <p:spPr>
          <a:xfrm>
            <a:off x="172492" y="2205761"/>
            <a:ext cx="3870464" cy="3735344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42E69D-646C-49F1-573E-CE0A9F4979AB}"/>
              </a:ext>
            </a:extLst>
          </p:cNvPr>
          <p:cNvSpPr/>
          <p:nvPr/>
        </p:nvSpPr>
        <p:spPr>
          <a:xfrm>
            <a:off x="4198308" y="2205761"/>
            <a:ext cx="3870464" cy="3735344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1EBFB3-B7AE-E1B0-3562-107CB3A95D6B}"/>
              </a:ext>
            </a:extLst>
          </p:cNvPr>
          <p:cNvSpPr/>
          <p:nvPr/>
        </p:nvSpPr>
        <p:spPr>
          <a:xfrm>
            <a:off x="8242980" y="2205761"/>
            <a:ext cx="3870464" cy="3735344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AF20AF-1646-A725-5E80-D15D897573CC}"/>
              </a:ext>
            </a:extLst>
          </p:cNvPr>
          <p:cNvSpPr txBox="1"/>
          <p:nvPr/>
        </p:nvSpPr>
        <p:spPr>
          <a:xfrm>
            <a:off x="310882" y="4874049"/>
            <a:ext cx="351860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“Creative messaging can have a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significant impact on the success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of an audience-based TV campaign”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FB0A94-8981-D7C8-A0FD-EE6421496079}"/>
              </a:ext>
            </a:extLst>
          </p:cNvPr>
          <p:cNvSpPr txBox="1"/>
          <p:nvPr/>
        </p:nvSpPr>
        <p:spPr>
          <a:xfrm>
            <a:off x="4336698" y="4874049"/>
            <a:ext cx="351860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“Aligns creative messaging with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contextually relevant TV programming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that targets audience segment(s)”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1B3A0D-7178-B56F-9D1E-93EC1A1A2132}"/>
              </a:ext>
            </a:extLst>
          </p:cNvPr>
          <p:cNvSpPr txBox="1"/>
          <p:nvPr/>
        </p:nvSpPr>
        <p:spPr>
          <a:xfrm>
            <a:off x="8340564" y="4874049"/>
            <a:ext cx="3678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“Frequently adjusts creative to be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tailored for specific audience-based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campaigns”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B6E8E8-E245-E9E5-1FD9-131C315C7D9A}"/>
              </a:ext>
            </a:extLst>
          </p:cNvPr>
          <p:cNvSpPr txBox="1"/>
          <p:nvPr/>
        </p:nvSpPr>
        <p:spPr>
          <a:xfrm>
            <a:off x="172492" y="3937298"/>
            <a:ext cx="3851608" cy="923330"/>
          </a:xfrm>
          <a:prstGeom prst="rect">
            <a:avLst/>
          </a:prstGeom>
          <a:noFill/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200" b="1" i="0" u="none" strike="noStrike" cap="none" spc="0" normalizeH="0" baseline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</a:rPr>
              <a:t>91%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6195B1-3870-FFE0-092E-BDA7671764CC}"/>
              </a:ext>
            </a:extLst>
          </p:cNvPr>
          <p:cNvSpPr txBox="1"/>
          <p:nvPr/>
        </p:nvSpPr>
        <p:spPr>
          <a:xfrm>
            <a:off x="4198308" y="3937298"/>
            <a:ext cx="3870463" cy="923330"/>
          </a:xfrm>
          <a:prstGeom prst="rect">
            <a:avLst/>
          </a:prstGeom>
          <a:noFill/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200" b="1" i="0" u="none" strike="noStrike" cap="none" spc="0" normalizeH="0" baseline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</a:rPr>
              <a:t>80%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5FBA59-BF5E-FC87-6C86-3EE0D19C971F}"/>
              </a:ext>
            </a:extLst>
          </p:cNvPr>
          <p:cNvSpPr txBox="1"/>
          <p:nvPr/>
        </p:nvSpPr>
        <p:spPr>
          <a:xfrm>
            <a:off x="8242978" y="3937298"/>
            <a:ext cx="3870463" cy="923330"/>
          </a:xfrm>
          <a:prstGeom prst="rect">
            <a:avLst/>
          </a:prstGeom>
          <a:noFill/>
          <a:effectLst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R="0" lvl="0" indent="0" algn="ctr" defTabSz="117239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200" b="1" i="0" u="none" strike="noStrike" cap="none" spc="0" normalizeH="0" baseline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</a:rPr>
              <a:t>74%</a:t>
            </a: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AF154B9C-4308-EFB7-9C6A-65718B1A2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33" y="2633826"/>
            <a:ext cx="1167467" cy="1167467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13A7379B-FAB3-045D-39BB-D25BBF304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891" y="2575452"/>
            <a:ext cx="1284214" cy="1284214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3A627D4C-C0F6-273D-2E54-6FB12E804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891" y="2511242"/>
            <a:ext cx="1412635" cy="14126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9C36EA-9285-58C3-8EBF-A6D09B431F44}"/>
              </a:ext>
            </a:extLst>
          </p:cNvPr>
          <p:cNvSpPr txBox="1"/>
          <p:nvPr/>
        </p:nvSpPr>
        <p:spPr>
          <a:xfrm>
            <a:off x="645014" y="392607"/>
            <a:ext cx="112316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Audience-based buying allows marketers to easily tailor and adjust creative messaging by target segments for optimal campaign impact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4857FE-ADA6-DD48-BC3E-2BF44C1BF9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EF04E45-13D5-8FA6-2FA7-EE6CEFD336C1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3805AE-E646-E7D6-3846-AE3EC4B2440D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2" name="Picture 4" descr="Creative Portal - Spectrum Reach Advertising">
            <a:extLst>
              <a:ext uri="{FF2B5EF4-FFF2-40B4-BE49-F238E27FC236}">
                <a16:creationId xmlns:a16="http://schemas.microsoft.com/office/drawing/2014/main" id="{FF8CB453-59F5-727D-C575-833E2254C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A0C2578-FBCD-0CAA-86CE-A703CD9DD67F}"/>
              </a:ext>
            </a:extLst>
          </p:cNvPr>
          <p:cNvSpPr txBox="1"/>
          <p:nvPr/>
        </p:nvSpPr>
        <p:spPr>
          <a:xfrm>
            <a:off x="1393559" y="1740880"/>
            <a:ext cx="94048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of respondents who agree with the following statements regarding campaign creative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CF4CFC-85B1-FBE8-9629-478E464449C2}"/>
              </a:ext>
            </a:extLst>
          </p:cNvPr>
          <p:cNvSpPr txBox="1"/>
          <p:nvPr/>
        </p:nvSpPr>
        <p:spPr>
          <a:xfrm>
            <a:off x="472837" y="6205480"/>
            <a:ext cx="11546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/ Spectrum Reach / Advertiser Perceptions ‘Audience-Based Buying Survey,’ February 2023, fielded January 11 – 27, 2023 (n=210). Survey base: Advertising decision-makers who are involved in buying or planning digital video, cable / broadcast TV, or advanced TV.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Q152. Thinking about your [company’s/main client’s] creative, how much do you agree or disagree with the following statements? (strongly/somewhat agree). Base = Total Respondents.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A61AA9-DB37-8F4F-9603-9A5D108DD9AD}"/>
              </a:ext>
            </a:extLst>
          </p:cNvPr>
          <p:cNvCxnSpPr>
            <a:cxnSpLocks/>
          </p:cNvCxnSpPr>
          <p:nvPr/>
        </p:nvCxnSpPr>
        <p:spPr>
          <a:xfrm>
            <a:off x="558925" y="306516"/>
            <a:ext cx="0" cy="105410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04A3D5D-70BB-0B3C-506B-DB92FAC1D09A}"/>
              </a:ext>
            </a:extLst>
          </p:cNvPr>
          <p:cNvSpPr txBox="1"/>
          <p:nvPr/>
        </p:nvSpPr>
        <p:spPr>
          <a:xfrm>
            <a:off x="51023" y="479623"/>
            <a:ext cx="42181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BFF2"/>
                </a:solidFill>
                <a:latin typeface="Helvetica" pitchFamily="2" charset="0"/>
              </a:rPr>
              <a:t>7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427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9C36EA-9285-58C3-8EBF-A6D09B431F44}"/>
              </a:ext>
            </a:extLst>
          </p:cNvPr>
          <p:cNvSpPr txBox="1"/>
          <p:nvPr/>
        </p:nvSpPr>
        <p:spPr>
          <a:xfrm>
            <a:off x="661808" y="397196"/>
            <a:ext cx="111720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ABB enables marketers to seamlessly engage with multiple target audiences across platforms beyond linear TV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F0AD9A-8768-6712-13C9-8BEFB55021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CC4869B-4D62-231F-D07B-8E82EC42FC1E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E55E2F-0DFC-94BE-811C-FF485121C7AB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6E884C-BE83-3C7F-1258-841F8F3D024D}"/>
              </a:ext>
            </a:extLst>
          </p:cNvPr>
          <p:cNvSpPr txBox="1"/>
          <p:nvPr/>
        </p:nvSpPr>
        <p:spPr>
          <a:xfrm>
            <a:off x="461688" y="6134933"/>
            <a:ext cx="114632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/ Spectrum Reach / Advertiser Perceptions ‘Audience-Based Buying Survey,’ February 2023, fielded January 11 – 27, 2023 (n=210). Survey base: Advertising decision-makers who are involved in buying or planning digital video, cable / broadcast TV, or advanced TV.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Q140. What tactics is your [company/main client] currently using within [their/your] audience-based TV buying strategies? Base = ‘Audience-Based Buying is a key part/small part/testing for TV’ (n=190). *Q154. Thinking about the impact of brand safety on [your/your main client’s] implementation of audience-based TV campaigns, how much do you agree or disagree with the following statements? (strongly/somewhat agree). Base = Total Respondents.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EB16D7-FCC2-A48F-1191-43EE7813298C}"/>
              </a:ext>
            </a:extLst>
          </p:cNvPr>
          <p:cNvSpPr txBox="1"/>
          <p:nvPr/>
        </p:nvSpPr>
        <p:spPr>
          <a:xfrm>
            <a:off x="2615603" y="1895869"/>
            <a:ext cx="695627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Tactics currently being used within audience-based TV buying strategies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of respondents using ABB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A28C16-7166-2A53-3ED5-A5123C8D98EC}"/>
              </a:ext>
            </a:extLst>
          </p:cNvPr>
          <p:cNvSpPr/>
          <p:nvPr/>
        </p:nvSpPr>
        <p:spPr>
          <a:xfrm>
            <a:off x="185873" y="2473271"/>
            <a:ext cx="2325750" cy="362167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8F449BD-082B-A02A-1D97-647E97B85B3E}"/>
              </a:ext>
            </a:extLst>
          </p:cNvPr>
          <p:cNvSpPr/>
          <p:nvPr/>
        </p:nvSpPr>
        <p:spPr>
          <a:xfrm>
            <a:off x="2577315" y="2473271"/>
            <a:ext cx="2325750" cy="362167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F98DCDE-393B-68C5-783F-85AB88B6D374}"/>
              </a:ext>
            </a:extLst>
          </p:cNvPr>
          <p:cNvSpPr/>
          <p:nvPr/>
        </p:nvSpPr>
        <p:spPr>
          <a:xfrm>
            <a:off x="4954262" y="2473271"/>
            <a:ext cx="2325750" cy="362167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FB1A5C5-C48A-BAC0-2DFF-741B2173CF82}"/>
              </a:ext>
            </a:extLst>
          </p:cNvPr>
          <p:cNvSpPr/>
          <p:nvPr/>
        </p:nvSpPr>
        <p:spPr>
          <a:xfrm>
            <a:off x="7341069" y="2473271"/>
            <a:ext cx="2325750" cy="362167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8D9E918-46DB-F2AE-B0D5-8B4BD15074C3}"/>
              </a:ext>
            </a:extLst>
          </p:cNvPr>
          <p:cNvSpPr/>
          <p:nvPr/>
        </p:nvSpPr>
        <p:spPr>
          <a:xfrm>
            <a:off x="9718016" y="2473271"/>
            <a:ext cx="2325750" cy="362167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07A7873-D610-E88D-970A-638026FF4FA2}"/>
              </a:ext>
            </a:extLst>
          </p:cNvPr>
          <p:cNvSpPr txBox="1"/>
          <p:nvPr/>
        </p:nvSpPr>
        <p:spPr>
          <a:xfrm>
            <a:off x="181486" y="4876936"/>
            <a:ext cx="21835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Campaign is running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across different platforms / screens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beyond linear TV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D948A8D-05B2-8F8A-CCC5-89BFAD67B96A}"/>
              </a:ext>
            </a:extLst>
          </p:cNvPr>
          <p:cNvSpPr txBox="1"/>
          <p:nvPr/>
        </p:nvSpPr>
        <p:spPr>
          <a:xfrm>
            <a:off x="753417" y="4203926"/>
            <a:ext cx="11906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49%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FE99F4D-1670-3B96-1142-37FF0B61E134}"/>
              </a:ext>
            </a:extLst>
          </p:cNvPr>
          <p:cNvSpPr txBox="1"/>
          <p:nvPr/>
        </p:nvSpPr>
        <p:spPr>
          <a:xfrm>
            <a:off x="2713311" y="4876936"/>
            <a:ext cx="20537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Targeting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multiple audiences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in order to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focus on best customer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prospects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8B8DB38-C0B5-CF98-D96D-5C5BA3E2C626}"/>
              </a:ext>
            </a:extLst>
          </p:cNvPr>
          <p:cNvSpPr txBox="1"/>
          <p:nvPr/>
        </p:nvSpPr>
        <p:spPr>
          <a:xfrm>
            <a:off x="3144859" y="4203926"/>
            <a:ext cx="11906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44%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09FB93F-A0A4-E741-F945-2884149D8496}"/>
              </a:ext>
            </a:extLst>
          </p:cNvPr>
          <p:cNvSpPr txBox="1"/>
          <p:nvPr/>
        </p:nvSpPr>
        <p:spPr>
          <a:xfrm>
            <a:off x="5096057" y="4876936"/>
            <a:ext cx="20421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Using audience data to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inform which networks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we buy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5D4353C-C86F-7B30-89A8-409BE27EF700}"/>
              </a:ext>
            </a:extLst>
          </p:cNvPr>
          <p:cNvSpPr txBox="1"/>
          <p:nvPr/>
        </p:nvSpPr>
        <p:spPr>
          <a:xfrm>
            <a:off x="5521806" y="4203926"/>
            <a:ext cx="11906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43%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46D54F2-0581-D031-9506-5D1A0770D6C4}"/>
              </a:ext>
            </a:extLst>
          </p:cNvPr>
          <p:cNvSpPr txBox="1"/>
          <p:nvPr/>
        </p:nvSpPr>
        <p:spPr>
          <a:xfrm>
            <a:off x="7336513" y="4876936"/>
            <a:ext cx="233525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Targeting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different audiences across different screens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5284771-7986-FC8D-E9FA-A6CE4136321B}"/>
              </a:ext>
            </a:extLst>
          </p:cNvPr>
          <p:cNvSpPr txBox="1"/>
          <p:nvPr/>
        </p:nvSpPr>
        <p:spPr>
          <a:xfrm>
            <a:off x="7908613" y="4203926"/>
            <a:ext cx="11906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41%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45A411A-BDE5-5808-64F8-05013C97CFC9}"/>
              </a:ext>
            </a:extLst>
          </p:cNvPr>
          <p:cNvSpPr txBox="1"/>
          <p:nvPr/>
        </p:nvSpPr>
        <p:spPr>
          <a:xfrm>
            <a:off x="9732826" y="4876936"/>
            <a:ext cx="23109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Using an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audience-based TV buying self-serve platform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developed by a media partner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1C3E9DD-0823-8D15-05B6-19377C793ECE}"/>
              </a:ext>
            </a:extLst>
          </p:cNvPr>
          <p:cNvSpPr txBox="1"/>
          <p:nvPr/>
        </p:nvSpPr>
        <p:spPr>
          <a:xfrm>
            <a:off x="10285560" y="4203926"/>
            <a:ext cx="11906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</a:rPr>
              <a:t>31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</a:t>
            </a:r>
          </a:p>
        </p:txBody>
      </p:sp>
      <p:pic>
        <p:nvPicPr>
          <p:cNvPr id="66" name="Picture 65" descr="A picture containing icon&#10;&#10;Description automatically generated">
            <a:extLst>
              <a:ext uri="{FF2B5EF4-FFF2-40B4-BE49-F238E27FC236}">
                <a16:creationId xmlns:a16="http://schemas.microsoft.com/office/drawing/2014/main" id="{0484C1C6-E2C6-DB91-D69C-208104FAB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30" y="2671390"/>
            <a:ext cx="1412635" cy="1412635"/>
          </a:xfrm>
          <a:prstGeom prst="rect">
            <a:avLst/>
          </a:prstGeom>
        </p:spPr>
      </p:pic>
      <p:pic>
        <p:nvPicPr>
          <p:cNvPr id="68" name="Picture 67" descr="Icon&#10;&#10;Description automatically generated">
            <a:extLst>
              <a:ext uri="{FF2B5EF4-FFF2-40B4-BE49-F238E27FC236}">
                <a16:creationId xmlns:a16="http://schemas.microsoft.com/office/drawing/2014/main" id="{3C798462-72C8-6A2F-1B5B-E2EC69CE37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083" y="2735600"/>
            <a:ext cx="1284214" cy="1284214"/>
          </a:xfrm>
          <a:prstGeom prst="rect">
            <a:avLst/>
          </a:prstGeom>
        </p:spPr>
      </p:pic>
      <p:pic>
        <p:nvPicPr>
          <p:cNvPr id="70" name="Picture 69" descr="Icon&#10;&#10;Description automatically generated">
            <a:extLst>
              <a:ext uri="{FF2B5EF4-FFF2-40B4-BE49-F238E27FC236}">
                <a16:creationId xmlns:a16="http://schemas.microsoft.com/office/drawing/2014/main" id="{26501154-323E-7A45-61E4-6040968495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421" y="2671390"/>
            <a:ext cx="1412635" cy="1412635"/>
          </a:xfrm>
          <a:prstGeom prst="rect">
            <a:avLst/>
          </a:prstGeom>
        </p:spPr>
      </p:pic>
      <p:pic>
        <p:nvPicPr>
          <p:cNvPr id="74" name="Picture 73" descr="Icon&#10;&#10;Description automatically generated">
            <a:extLst>
              <a:ext uri="{FF2B5EF4-FFF2-40B4-BE49-F238E27FC236}">
                <a16:creationId xmlns:a16="http://schemas.microsoft.com/office/drawing/2014/main" id="{95463A97-2F7C-C75C-2F17-6500FBC2CC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720" y="2735600"/>
            <a:ext cx="1284214" cy="1284214"/>
          </a:xfrm>
          <a:prstGeom prst="rect">
            <a:avLst/>
          </a:prstGeom>
        </p:spPr>
      </p:pic>
      <p:pic>
        <p:nvPicPr>
          <p:cNvPr id="76" name="Picture 75" descr="Icon&#10;&#10;Description automatically generated">
            <a:extLst>
              <a:ext uri="{FF2B5EF4-FFF2-40B4-BE49-F238E27FC236}">
                <a16:creationId xmlns:a16="http://schemas.microsoft.com/office/drawing/2014/main" id="{58367694-B842-3ADF-FBA8-E9F9B98EE4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784" y="2735600"/>
            <a:ext cx="1284214" cy="12842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F28F6E-3195-F18C-D8AD-BA88353A8C8A}"/>
              </a:ext>
            </a:extLst>
          </p:cNvPr>
          <p:cNvSpPr txBox="1"/>
          <p:nvPr/>
        </p:nvSpPr>
        <p:spPr>
          <a:xfrm>
            <a:off x="727619" y="1251008"/>
            <a:ext cx="10991272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285750" indent="-285750">
              <a:buBlip>
                <a:blip r:embed="rId8"/>
              </a:buBlip>
              <a:defRPr sz="1400">
                <a:solidFill>
                  <a:srgbClr val="1F1A62"/>
                </a:solidFill>
                <a:latin typeface="Helvetica"/>
                <a:cs typeface="Helvetica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8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</a:rPr>
              <a:t>Also,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ea typeface="+mn-ea"/>
              </a:rPr>
              <a:t>82%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</a:rPr>
              <a:t> of marketers prioritize advertising with media platforms they consider to be ‘premium’ to ensure ABB TV campaigns run in a brand-safe environment across platforms (linear TV, CTV, mobile, desktop)*</a:t>
            </a:r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B6C88E9-FAFA-7B8A-ACD3-EBBDD2576951}"/>
              </a:ext>
            </a:extLst>
          </p:cNvPr>
          <p:cNvCxnSpPr>
            <a:cxnSpLocks/>
          </p:cNvCxnSpPr>
          <p:nvPr/>
        </p:nvCxnSpPr>
        <p:spPr>
          <a:xfrm>
            <a:off x="558925" y="306516"/>
            <a:ext cx="0" cy="105410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B83F8B0-D575-C250-779D-F85DB2F9624D}"/>
              </a:ext>
            </a:extLst>
          </p:cNvPr>
          <p:cNvSpPr txBox="1"/>
          <p:nvPr/>
        </p:nvSpPr>
        <p:spPr>
          <a:xfrm>
            <a:off x="51023" y="479623"/>
            <a:ext cx="42181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BFF2"/>
                </a:solidFill>
                <a:latin typeface="Helvetica" pitchFamily="2" charset="0"/>
              </a:rPr>
              <a:t>8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3" name="Picture 4" descr="Creative Portal - Spectrum Reach Advertising">
            <a:extLst>
              <a:ext uri="{FF2B5EF4-FFF2-40B4-BE49-F238E27FC236}">
                <a16:creationId xmlns:a16="http://schemas.microsoft.com/office/drawing/2014/main" id="{64E9DDB4-971C-51EA-7C47-0200CBAE9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214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F0AEA1B-2FDE-48F0-8866-DD87656141AD}"/>
              </a:ext>
            </a:extLst>
          </p:cNvPr>
          <p:cNvSpPr/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117BF71-6D24-4260-6128-425A738A1E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553949"/>
              </p:ext>
            </p:extLst>
          </p:nvPr>
        </p:nvGraphicFramePr>
        <p:xfrm>
          <a:off x="98248" y="1905255"/>
          <a:ext cx="11995504" cy="4342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D046DA3-333E-5F2C-9CBD-20A3BEB72254}"/>
              </a:ext>
            </a:extLst>
          </p:cNvPr>
          <p:cNvSpPr txBox="1"/>
          <p:nvPr/>
        </p:nvSpPr>
        <p:spPr>
          <a:xfrm>
            <a:off x="472837" y="6116700"/>
            <a:ext cx="116976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/ Spectrum Reach / Advertiser Perceptions ‘Audience-Based Buying Survey,’ February 2023. Wave 2 fielded January 11 – 27, 2023 (n=210); Wave 1 fielded March 23 – 31, 2021 (n=211). Survey base: Advertising decision-makers who are involved in buying or planning digital video, cable / broadcast TV, or advanced TV.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Q150. To what extent do you believe audience-based buying of TV advertising can impact each of the following KPIs? (extremely impactful / very impactful). Base = Total Respondents. Note: ‘N/A’ indicates addition to wave 2 study, no comparison to wave 1 available. *such as site visits, sign ups, login ins, downloads.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845210-6A61-7CB4-714E-E75D5BB42ABC}"/>
              </a:ext>
            </a:extLst>
          </p:cNvPr>
          <p:cNvSpPr/>
          <p:nvPr/>
        </p:nvSpPr>
        <p:spPr>
          <a:xfrm>
            <a:off x="243077" y="2114653"/>
            <a:ext cx="1234912" cy="1185423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C36DA97-F1B5-00C3-2A31-BD4F116A9323}"/>
              </a:ext>
            </a:extLst>
          </p:cNvPr>
          <p:cNvSpPr/>
          <p:nvPr/>
        </p:nvSpPr>
        <p:spPr>
          <a:xfrm>
            <a:off x="224224" y="2307208"/>
            <a:ext cx="1253765" cy="2828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Consideration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E185231-3F33-B1AE-5276-97E3196F276F}"/>
              </a:ext>
            </a:extLst>
          </p:cNvPr>
          <p:cNvSpPr/>
          <p:nvPr/>
        </p:nvSpPr>
        <p:spPr>
          <a:xfrm>
            <a:off x="243077" y="2552307"/>
            <a:ext cx="1253765" cy="2828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Intent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9CAD74F-AC74-FD53-FDA6-6EE9CE83E2E3}"/>
              </a:ext>
            </a:extLst>
          </p:cNvPr>
          <p:cNvSpPr/>
          <p:nvPr/>
        </p:nvSpPr>
        <p:spPr>
          <a:xfrm>
            <a:off x="228198" y="2789105"/>
            <a:ext cx="1253765" cy="2828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Sales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18B489E-BE1D-CAD7-4E40-BFFE5EA6264C}"/>
              </a:ext>
            </a:extLst>
          </p:cNvPr>
          <p:cNvSpPr/>
          <p:nvPr/>
        </p:nvSpPr>
        <p:spPr>
          <a:xfrm>
            <a:off x="229767" y="3016918"/>
            <a:ext cx="1253765" cy="2828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Full-Funnel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C433EE-4B98-08A5-2500-A1C5699A64E6}"/>
              </a:ext>
            </a:extLst>
          </p:cNvPr>
          <p:cNvSpPr/>
          <p:nvPr/>
        </p:nvSpPr>
        <p:spPr>
          <a:xfrm>
            <a:off x="225794" y="2091961"/>
            <a:ext cx="1253765" cy="2828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Awareness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16C077D-5571-2E94-22C1-4F1083DC28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95073860-E266-D7CF-FD4A-FA88390BD7CA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4FB4A41-74A6-4231-2B04-B5328D8ADE3A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32" name="Picture 4" descr="Creative Portal - Spectrum Reach Advertising">
            <a:extLst>
              <a:ext uri="{FF2B5EF4-FFF2-40B4-BE49-F238E27FC236}">
                <a16:creationId xmlns:a16="http://schemas.microsoft.com/office/drawing/2014/main" id="{D43F2F05-646E-DF81-A43A-6908B8940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Google Shape;446;p16">
            <a:extLst>
              <a:ext uri="{FF2B5EF4-FFF2-40B4-BE49-F238E27FC236}">
                <a16:creationId xmlns:a16="http://schemas.microsoft.com/office/drawing/2014/main" id="{D30CB06A-3D79-2D3C-8432-3DD5A99319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7189242"/>
              </p:ext>
            </p:extLst>
          </p:nvPr>
        </p:nvGraphicFramePr>
        <p:xfrm>
          <a:off x="11030851" y="1963909"/>
          <a:ext cx="932195" cy="398772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32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30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vs. 2021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Wave 1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(%)</a:t>
                      </a:r>
                      <a:endParaRPr sz="1500" b="0" i="0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</a:txBody>
                  <a:tcPr marL="62461" marR="62461" marT="34354" marB="34354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8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403020202020204" pitchFamily="34" charset="0"/>
                        </a:rPr>
                        <a:t>72%</a:t>
                      </a:r>
                    </a:p>
                  </a:txBody>
                  <a:tcPr marL="6505" marR="6505" marT="7156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8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403020202020204" pitchFamily="34" charset="0"/>
                        </a:rPr>
                        <a:t>69%</a:t>
                      </a:r>
                    </a:p>
                  </a:txBody>
                  <a:tcPr marL="6505" marR="6505" marT="7156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8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403020202020204" pitchFamily="34" charset="0"/>
                        </a:rPr>
                        <a:t>74%</a:t>
                      </a:r>
                    </a:p>
                  </a:txBody>
                  <a:tcPr marL="6505" marR="6505" marT="7156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88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403020202020204" pitchFamily="34" charset="0"/>
                        </a:rPr>
                        <a:t>N/A</a:t>
                      </a:r>
                    </a:p>
                  </a:txBody>
                  <a:tcPr marL="6505" marR="6505" marT="7156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8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403020202020204" pitchFamily="34" charset="0"/>
                        </a:rPr>
                        <a:t>62%</a:t>
                      </a:r>
                    </a:p>
                  </a:txBody>
                  <a:tcPr marL="6505" marR="6505" marT="7156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88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403020202020204" pitchFamily="34" charset="0"/>
                        </a:rPr>
                        <a:t>67%</a:t>
                      </a:r>
                    </a:p>
                  </a:txBody>
                  <a:tcPr marL="6505" marR="6505" marT="7156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88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403020202020204" pitchFamily="34" charset="0"/>
                        </a:rPr>
                        <a:t>72%</a:t>
                      </a:r>
                    </a:p>
                  </a:txBody>
                  <a:tcPr marL="6505" marR="6505" marT="7156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886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403020202020204" pitchFamily="34" charset="0"/>
                        </a:rPr>
                        <a:t>69%</a:t>
                      </a:r>
                    </a:p>
                  </a:txBody>
                  <a:tcPr marL="6505" marR="6505" marT="7156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226539"/>
                  </a:ext>
                </a:extLst>
              </a:tr>
              <a:tr h="31886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403020202020204" pitchFamily="34" charset="0"/>
                        </a:rPr>
                        <a:t>61%</a:t>
                      </a:r>
                    </a:p>
                  </a:txBody>
                  <a:tcPr marL="6505" marR="6505" marT="7156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635818"/>
                  </a:ext>
                </a:extLst>
              </a:tr>
              <a:tr h="31886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403020202020204" pitchFamily="34" charset="0"/>
                        </a:rPr>
                        <a:t>69%</a:t>
                      </a:r>
                    </a:p>
                  </a:txBody>
                  <a:tcPr marL="6505" marR="6505" marT="7156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2772169"/>
                  </a:ext>
                </a:extLst>
              </a:tr>
              <a:tr h="31886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0" i="0" u="none" strike="noStrike" dirty="0">
                          <a:solidFill>
                            <a:srgbClr val="1F1A62"/>
                          </a:solidFill>
                          <a:effectLst/>
                          <a:latin typeface="Helvetica" panose="020B0403020202020204" pitchFamily="34" charset="0"/>
                        </a:rPr>
                        <a:t>56%</a:t>
                      </a:r>
                    </a:p>
                  </a:txBody>
                  <a:tcPr marL="6505" marR="6505" marT="7156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964199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455202F5-6DE2-3388-ED93-560B47DC05B4}"/>
              </a:ext>
            </a:extLst>
          </p:cNvPr>
          <p:cNvSpPr/>
          <p:nvPr/>
        </p:nvSpPr>
        <p:spPr>
          <a:xfrm>
            <a:off x="629478" y="384066"/>
            <a:ext cx="1146427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Marketers are continuing to implement ABB within their TV strategy </a:t>
            </a:r>
            <a:r>
              <a:rPr lang="en-US" sz="2600" b="1">
                <a:solidFill>
                  <a:srgbClr val="1F1A62"/>
                </a:solidFill>
                <a:latin typeface="Helvetica" pitchFamily="2" charset="0"/>
              </a:rPr>
              <a:t>because it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drives business outcomes through the purchase journey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9323460-2718-F5CC-009D-48ED883CBFED}"/>
              </a:ext>
            </a:extLst>
          </p:cNvPr>
          <p:cNvCxnSpPr>
            <a:cxnSpLocks/>
          </p:cNvCxnSpPr>
          <p:nvPr/>
        </p:nvCxnSpPr>
        <p:spPr>
          <a:xfrm>
            <a:off x="558925" y="306516"/>
            <a:ext cx="0" cy="105410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5337C8C-61B9-66DF-1296-503B0909D7A7}"/>
              </a:ext>
            </a:extLst>
          </p:cNvPr>
          <p:cNvSpPr txBox="1"/>
          <p:nvPr/>
        </p:nvSpPr>
        <p:spPr>
          <a:xfrm>
            <a:off x="51023" y="479623"/>
            <a:ext cx="42181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BFF2"/>
                </a:solidFill>
                <a:latin typeface="Helvetica" pitchFamily="2" charset="0"/>
              </a:rPr>
              <a:t>9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5A367D-F179-C472-538C-D1C3EC1C3AF2}"/>
              </a:ext>
            </a:extLst>
          </p:cNvPr>
          <p:cNvSpPr txBox="1"/>
          <p:nvPr/>
        </p:nvSpPr>
        <p:spPr>
          <a:xfrm>
            <a:off x="1569016" y="1788710"/>
            <a:ext cx="9053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400" b="0" i="1" u="none" strike="noStrike" kern="1200" spc="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r>
              <a:rPr lang="en-US" sz="1400" b="1" i="0">
                <a:solidFill>
                  <a:srgbClr val="1B1464"/>
                </a:solidFill>
              </a:rPr>
              <a:t>% of respondents</a:t>
            </a:r>
            <a:r>
              <a:rPr lang="en-US" sz="1400" b="1" i="0" baseline="0">
                <a:solidFill>
                  <a:srgbClr val="1B1464"/>
                </a:solidFill>
              </a:rPr>
              <a:t> who </a:t>
            </a:r>
            <a:r>
              <a:rPr lang="en-US" sz="1400" b="1" i="0">
                <a:solidFill>
                  <a:srgbClr val="1B1464"/>
                </a:solidFill>
              </a:rPr>
              <a:t>believe audience-based TV buying can impact each of the following KPIs</a:t>
            </a:r>
          </a:p>
          <a:p>
            <a:pPr algn="ctr" rtl="0">
              <a:defRPr sz="1400" b="0" i="1" u="none" strike="noStrike" kern="1200" spc="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r>
              <a:rPr lang="en-US" sz="1000" i="0">
                <a:solidFill>
                  <a:srgbClr val="1B1464"/>
                </a:solidFill>
              </a:rPr>
              <a:t>(2023, Wave 2)</a:t>
            </a:r>
            <a:endParaRPr lang="en-US" sz="1100" i="0">
              <a:solidFill>
                <a:srgbClr val="1B1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381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0044C-9B1B-7C46-936A-7B7F0D3926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0153"/>
            <a:ext cx="12192000" cy="70983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9B3279-79C3-D562-DBFB-7AB4F0D63070}"/>
              </a:ext>
            </a:extLst>
          </p:cNvPr>
          <p:cNvSpPr txBox="1"/>
          <p:nvPr/>
        </p:nvSpPr>
        <p:spPr>
          <a:xfrm>
            <a:off x="236167" y="3025517"/>
            <a:ext cx="7356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white"/>
                </a:solidFill>
                <a:latin typeface="Helvetica" pitchFamily="2" charset="0"/>
              </a:rPr>
              <a:t>Marketers </a:t>
            </a:r>
            <a:r>
              <a:rPr lang="en-US" sz="2400">
                <a:solidFill>
                  <a:schemeClr val="bg1"/>
                </a:solidFill>
                <a:latin typeface="Helvetica" pitchFamily="2" charset="0"/>
              </a:rPr>
              <a:t>are relying more on multiscreen </a:t>
            </a:r>
            <a:r>
              <a:rPr lang="en-US" sz="2400">
                <a:solidFill>
                  <a:prstClr val="white"/>
                </a:solidFill>
                <a:latin typeface="Helvetica" pitchFamily="2" charset="0"/>
              </a:rPr>
              <a:t>TV companies to learn about Audience-Based Buying and this trust is improving their familiarity with multiscreen TV solutions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8E6F48-A8DF-2DA8-BD37-2C8B56A02E75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0F5D75F-3BF0-D840-FC76-1C404D72C21B}"/>
              </a:ext>
            </a:extLst>
          </p:cNvPr>
          <p:cNvSpPr txBox="1"/>
          <p:nvPr/>
        </p:nvSpPr>
        <p:spPr>
          <a:xfrm>
            <a:off x="236168" y="2240427"/>
            <a:ext cx="7485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Multiscreen TV As Market Leader</a:t>
            </a:r>
          </a:p>
        </p:txBody>
      </p:sp>
    </p:spTree>
    <p:extLst>
      <p:ext uri="{BB962C8B-B14F-4D97-AF65-F5344CB8AC3E}">
        <p14:creationId xmlns:p14="http://schemas.microsoft.com/office/powerpoint/2010/main" val="2932279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4942964-B972-464F-93F1-273B84D00D38}"/>
              </a:ext>
            </a:extLst>
          </p:cNvPr>
          <p:cNvSpPr txBox="1"/>
          <p:nvPr/>
        </p:nvSpPr>
        <p:spPr>
          <a:xfrm>
            <a:off x="876299" y="215825"/>
            <a:ext cx="1129418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Marketers are more likely to receive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formal training and support from multiscreen TV companies than any other industry resource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1387DD-43F6-4BB4-EE59-F356A4945A72}"/>
              </a:ext>
            </a:extLst>
          </p:cNvPr>
          <p:cNvSpPr txBox="1"/>
          <p:nvPr/>
        </p:nvSpPr>
        <p:spPr>
          <a:xfrm>
            <a:off x="51022" y="479623"/>
            <a:ext cx="82527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F0AEA1B-2FDE-48F0-8866-DD87656141AD}"/>
              </a:ext>
            </a:extLst>
          </p:cNvPr>
          <p:cNvSpPr/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9" name="Google Shape;446;p16">
            <a:extLst>
              <a:ext uri="{FF2B5EF4-FFF2-40B4-BE49-F238E27FC236}">
                <a16:creationId xmlns:a16="http://schemas.microsoft.com/office/drawing/2014/main" id="{195EE1C1-A3A4-04CC-8994-FAC6E0BB38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850457"/>
              </p:ext>
            </p:extLst>
          </p:nvPr>
        </p:nvGraphicFramePr>
        <p:xfrm>
          <a:off x="741649" y="1723308"/>
          <a:ext cx="10708702" cy="427488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343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48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00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100" b="0" dirty="0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100" b="0" dirty="0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100" b="0" dirty="0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dirty="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% of respondents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dirty="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(2023, Wave 2)</a:t>
                      </a:r>
                      <a:endParaRPr lang="en-US" sz="1300" b="0" i="0" dirty="0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</a:txBody>
                  <a:tcPr marL="91450" marR="91450" marT="41568" marB="41568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vs. 2021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dirty="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Wave 1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dirty="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(%)</a:t>
                      </a:r>
                      <a:endParaRPr sz="2400" b="0" i="0" dirty="0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</a:txBody>
                  <a:tcPr marL="91450" marR="91450" marT="41568" marB="41568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4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</a:txBody>
                  <a:tcPr marL="91450" marR="91450" marT="41568" marB="41568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1F1A62"/>
                          </a:solidFill>
                          <a:effectLst/>
                          <a:latin typeface="Helvetica" panose="020B0403020202020204" pitchFamily="34" charset="0"/>
                        </a:rPr>
                        <a:t>N/A</a:t>
                      </a:r>
                    </a:p>
                  </a:txBody>
                  <a:tcPr marL="9525" marR="9525" marT="8659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4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</a:txBody>
                  <a:tcPr marL="91450" marR="91450" marT="41568" marB="41568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403020202020204" pitchFamily="34" charset="0"/>
                        </a:rPr>
                        <a:t>27%</a:t>
                      </a:r>
                    </a:p>
                  </a:txBody>
                  <a:tcPr marL="9525" marR="9525" marT="8659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4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</a:txBody>
                  <a:tcPr marL="91450" marR="91450" marT="41568" marB="41568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403020202020204" pitchFamily="34" charset="0"/>
                        </a:rPr>
                        <a:t>29%</a:t>
                      </a:r>
                    </a:p>
                  </a:txBody>
                  <a:tcPr marL="9525" marR="9525" marT="8659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4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</a:txBody>
                  <a:tcPr marL="91450" marR="91450" marT="41568" marB="41568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403020202020204" pitchFamily="34" charset="0"/>
                        </a:rPr>
                        <a:t>27%</a:t>
                      </a:r>
                    </a:p>
                  </a:txBody>
                  <a:tcPr marL="9525" marR="9525" marT="8659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4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</a:txBody>
                  <a:tcPr marL="91450" marR="91450" marT="41568" marB="41568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4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403020202020204" pitchFamily="34" charset="0"/>
                        </a:rPr>
                        <a:t>36%</a:t>
                      </a:r>
                    </a:p>
                  </a:txBody>
                  <a:tcPr marL="9525" marR="9525" marT="8659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24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</a:txBody>
                  <a:tcPr marL="91450" marR="91450" marT="41568" marB="41568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400" b="0" i="0" u="none" strike="noStrike" dirty="0">
                          <a:solidFill>
                            <a:srgbClr val="1F1A62"/>
                          </a:solidFill>
                          <a:effectLst/>
                          <a:latin typeface="Helvetica" panose="020B0403020202020204" pitchFamily="34" charset="0"/>
                        </a:rPr>
                        <a:t> 19%</a:t>
                      </a:r>
                    </a:p>
                  </a:txBody>
                  <a:tcPr marL="9525" marR="9525" marT="8659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3383B25-E0B9-3A91-A5CC-1558C653CE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DD89EE7-B717-3A9C-E0FF-7DB79E5318E0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628DE0-7AB1-EF65-DDB6-AE5D0ED95B96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2" name="Picture 4" descr="Creative Portal - Spectrum Reach Advertising">
            <a:extLst>
              <a:ext uri="{FF2B5EF4-FFF2-40B4-BE49-F238E27FC236}">
                <a16:creationId xmlns:a16="http://schemas.microsoft.com/office/drawing/2014/main" id="{6ECC37C3-1B44-3154-28DA-E59A95EA0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0429F7-DE96-A53F-8587-0E90FD330236}"/>
              </a:ext>
            </a:extLst>
          </p:cNvPr>
          <p:cNvSpPr txBox="1"/>
          <p:nvPr/>
        </p:nvSpPr>
        <p:spPr>
          <a:xfrm>
            <a:off x="526244" y="6034164"/>
            <a:ext cx="11554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/ Spectrum Reach / Advertiser Perceptions ‘Audience-Based Buying Survey,’ February 2023. Wave 2 fielded January 11 – 27, 2023 (n=210); Wave 1 fielded March 23 – 31, 2021 (n=211). Survey base: Advertising decision-makers who are involved in buying or planning digital video, cable / broadcast TV, or advanced TV. Q155. Which of the following sources have you received training and support from regarding the different aspects of audience-based TV buying (e.g. planning, execution, measurement, etc.)?. Base = Total Respondents. ‘Multiscreen TV company’ includes multiscreen TV networks (e.g., CBS, NBC, ESPN, Discovery) and MVPDs (e.g., Comcast/Effectv, Charter/Spectrum, Cox, DirecTV).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Note: ‘N/A’ indicates addition to wave 2 study, no comparison to wave 1 available. </a:t>
            </a:r>
            <a:r>
              <a:rPr lang="en-US" sz="7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*Q50. Where do you most often hear ‘audience-based buying’ and the terms associated with it being discussed? Base = Total Respondents. 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graphicFrame>
        <p:nvGraphicFramePr>
          <p:cNvPr id="20" name="Google Shape;652;p32">
            <a:extLst>
              <a:ext uri="{FF2B5EF4-FFF2-40B4-BE49-F238E27FC236}">
                <a16:creationId xmlns:a16="http://schemas.microsoft.com/office/drawing/2014/main" id="{861090F1-2A18-2C4D-AFC9-7C336654D8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6991895"/>
              </p:ext>
            </p:extLst>
          </p:nvPr>
        </p:nvGraphicFramePr>
        <p:xfrm>
          <a:off x="1043118" y="2255521"/>
          <a:ext cx="8947187" cy="3810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5EA09E03-E2DC-A84A-A52E-5E0E2A577057}"/>
              </a:ext>
            </a:extLst>
          </p:cNvPr>
          <p:cNvSpPr txBox="1"/>
          <p:nvPr/>
        </p:nvSpPr>
        <p:spPr>
          <a:xfrm>
            <a:off x="1767818" y="1801439"/>
            <a:ext cx="74977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1F1A62"/>
                </a:solidFill>
                <a:latin typeface="Helvetica" panose="020B0403020202020204" pitchFamily="34" charset="0"/>
              </a:rPr>
              <a:t>Which of the following sources have you received training and support from regarding the different aspects of audience-based TV buying?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E6FF73-1299-3289-3CE9-59D6A7F36B9E}"/>
              </a:ext>
            </a:extLst>
          </p:cNvPr>
          <p:cNvSpPr txBox="1"/>
          <p:nvPr/>
        </p:nvSpPr>
        <p:spPr>
          <a:xfrm>
            <a:off x="1227812" y="3345613"/>
            <a:ext cx="459660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>
                <a:solidFill>
                  <a:srgbClr val="1F1A62"/>
                </a:solidFill>
                <a:latin typeface="Helvetica" panose="020B0403020202020204" pitchFamily="34" charset="0"/>
              </a:rPr>
              <a:t>Individual training / training course / program offered by an </a:t>
            </a:r>
            <a:r>
              <a:rPr lang="en-US" sz="1100" b="1">
                <a:solidFill>
                  <a:srgbClr val="1F1A62"/>
                </a:solidFill>
                <a:latin typeface="Helvetica" panose="020B0403020202020204" pitchFamily="34" charset="0"/>
              </a:rPr>
              <a:t>independent third-party data company </a:t>
            </a:r>
            <a:r>
              <a:rPr lang="en-US" sz="1100">
                <a:solidFill>
                  <a:srgbClr val="1F1A62"/>
                </a:solidFill>
                <a:latin typeface="Helvetica" panose="020B0403020202020204" pitchFamily="34" charset="0"/>
              </a:rPr>
              <a:t>(e.g., Nielsen, Comscore)</a:t>
            </a:r>
            <a:endParaRPr lang="en-US" sz="1100" b="1">
              <a:solidFill>
                <a:srgbClr val="1F1A62"/>
              </a:solidFill>
              <a:latin typeface="Helvetica" panose="020B0403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C252A5-C141-456D-F9FF-1D212190BBA4}"/>
              </a:ext>
            </a:extLst>
          </p:cNvPr>
          <p:cNvSpPr txBox="1"/>
          <p:nvPr/>
        </p:nvSpPr>
        <p:spPr>
          <a:xfrm>
            <a:off x="1970205" y="3868748"/>
            <a:ext cx="385420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>
                <a:solidFill>
                  <a:srgbClr val="1F1A62"/>
                </a:solidFill>
                <a:latin typeface="Helvetica" panose="020B0403020202020204" pitchFamily="34" charset="0"/>
              </a:rPr>
              <a:t>Individual training / training course / program offered by a </a:t>
            </a:r>
            <a:r>
              <a:rPr lang="en-US" sz="1100" b="1">
                <a:solidFill>
                  <a:srgbClr val="1F1A62"/>
                </a:solidFill>
                <a:latin typeface="Helvetica" panose="020B0403020202020204" pitchFamily="34" charset="0"/>
              </a:rPr>
              <a:t>large ad tech company </a:t>
            </a:r>
            <a:r>
              <a:rPr lang="en-US" sz="1100">
                <a:solidFill>
                  <a:srgbClr val="1F1A62"/>
                </a:solidFill>
                <a:latin typeface="Helvetica" panose="020B0403020202020204" pitchFamily="34" charset="0"/>
              </a:rPr>
              <a:t>(e.g., Meta, Google)</a:t>
            </a:r>
            <a:endParaRPr lang="en-US" sz="1100" b="1">
              <a:solidFill>
                <a:srgbClr val="1F1A62"/>
              </a:solidFill>
              <a:latin typeface="Helvetica" panose="020B0403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CBBE67-47D6-702F-E79E-8242A992D862}"/>
              </a:ext>
            </a:extLst>
          </p:cNvPr>
          <p:cNvSpPr txBox="1"/>
          <p:nvPr/>
        </p:nvSpPr>
        <p:spPr>
          <a:xfrm>
            <a:off x="1970203" y="4505390"/>
            <a:ext cx="38542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>
                <a:solidFill>
                  <a:srgbClr val="1F1A62"/>
                </a:solidFill>
                <a:latin typeface="Helvetica" panose="020B0403020202020204" pitchFamily="34" charset="0"/>
              </a:rPr>
              <a:t>Formal internal training program offered by </a:t>
            </a:r>
            <a:r>
              <a:rPr lang="en-US" sz="1100" b="1">
                <a:solidFill>
                  <a:srgbClr val="1F1A62"/>
                </a:solidFill>
                <a:latin typeface="Helvetica" panose="020B0403020202020204" pitchFamily="34" charset="0"/>
              </a:rPr>
              <a:t>your company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4C05A2-8F00-D7B2-D9D2-E2E8B4057B8F}"/>
              </a:ext>
            </a:extLst>
          </p:cNvPr>
          <p:cNvSpPr txBox="1"/>
          <p:nvPr/>
        </p:nvSpPr>
        <p:spPr>
          <a:xfrm>
            <a:off x="1970203" y="5040648"/>
            <a:ext cx="38542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>
                <a:solidFill>
                  <a:srgbClr val="1F1A62"/>
                </a:solidFill>
                <a:latin typeface="Helvetica" panose="020B0403020202020204" pitchFamily="34" charset="0"/>
              </a:rPr>
              <a:t>Informal internal training provided by </a:t>
            </a:r>
            <a:r>
              <a:rPr lang="en-US" sz="1100" b="1">
                <a:solidFill>
                  <a:srgbClr val="1F1A62"/>
                </a:solidFill>
                <a:latin typeface="Helvetica" panose="020B0403020202020204" pitchFamily="34" charset="0"/>
              </a:rPr>
              <a:t>a colleague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4DB85C-E81A-4C17-EE0C-70B5056FFA5E}"/>
              </a:ext>
            </a:extLst>
          </p:cNvPr>
          <p:cNvSpPr txBox="1"/>
          <p:nvPr/>
        </p:nvSpPr>
        <p:spPr>
          <a:xfrm>
            <a:off x="1970203" y="2784325"/>
            <a:ext cx="385421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>
                <a:solidFill>
                  <a:srgbClr val="1F1A62"/>
                </a:solidFill>
                <a:latin typeface="Helvetica" panose="020B0403020202020204" pitchFamily="34" charset="0"/>
              </a:rPr>
              <a:t>Individual training / training course / program offered by a </a:t>
            </a:r>
            <a:r>
              <a:rPr lang="en-US" sz="1100" b="1">
                <a:solidFill>
                  <a:srgbClr val="1F1A62"/>
                </a:solidFill>
                <a:latin typeface="Helvetica" panose="020B0403020202020204" pitchFamily="34" charset="0"/>
              </a:rPr>
              <a:t>multiscreen TV company </a:t>
            </a:r>
            <a:r>
              <a:rPr lang="en-US" sz="1100">
                <a:solidFill>
                  <a:srgbClr val="1F1A62"/>
                </a:solidFill>
                <a:latin typeface="Helvetica" panose="020B0403020202020204" pitchFamily="34" charset="0"/>
              </a:rPr>
              <a:t>(TV networks / MVPDs)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67A59D-04D2-53EF-02FB-64DFBB0C27D3}"/>
              </a:ext>
            </a:extLst>
          </p:cNvPr>
          <p:cNvSpPr txBox="1"/>
          <p:nvPr/>
        </p:nvSpPr>
        <p:spPr>
          <a:xfrm>
            <a:off x="1970203" y="5639261"/>
            <a:ext cx="38542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>
                <a:solidFill>
                  <a:srgbClr val="1F1A62"/>
                </a:solidFill>
                <a:latin typeface="Helvetica" panose="020B0403020202020204" pitchFamily="34" charset="0"/>
              </a:rPr>
              <a:t>None</a:t>
            </a:r>
            <a:endParaRPr lang="en-US" sz="1100" b="1">
              <a:solidFill>
                <a:srgbClr val="1F1A62"/>
              </a:solidFill>
              <a:latin typeface="Helvetica" panose="020B0403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15AF8F-DC77-E2D6-9BBE-025FDC46C867}"/>
              </a:ext>
            </a:extLst>
          </p:cNvPr>
          <p:cNvSpPr txBox="1"/>
          <p:nvPr/>
        </p:nvSpPr>
        <p:spPr>
          <a:xfrm>
            <a:off x="886023" y="1111877"/>
            <a:ext cx="11194449" cy="4462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285750" indent="-285750">
              <a:buBlip>
                <a:blip r:embed="rId5"/>
              </a:buBlip>
              <a:defRPr sz="1400">
                <a:solidFill>
                  <a:srgbClr val="1F1A62"/>
                </a:solidFill>
                <a:latin typeface="Helvetica"/>
                <a:cs typeface="Helvetica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lang="en-US" sz="1200"/>
              <a:t>Additionally, </a:t>
            </a:r>
            <a:r>
              <a:rPr lang="en-US" sz="1200">
                <a:solidFill>
                  <a:srgbClr val="ED3C8D"/>
                </a:solidFill>
              </a:rPr>
              <a:t>43%</a:t>
            </a:r>
            <a:r>
              <a:rPr lang="en-US" sz="1200"/>
              <a:t> of marketers most often hear about audience-based buying through their engagement with multiscreen TV platforms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elvetica"/>
                <a:ea typeface="+mn-ea"/>
              </a:rPr>
            </a:b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elvetica"/>
                <a:ea typeface="+mn-ea"/>
              </a:rPr>
              <a:t>(+11 percentage point increase vs. wave 1)*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Helvetica"/>
              <a:ea typeface="+mn-ea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3A2D1D7-06E8-A4D3-44A3-BB0D0A7E1AB2}"/>
              </a:ext>
            </a:extLst>
          </p:cNvPr>
          <p:cNvCxnSpPr>
            <a:cxnSpLocks/>
          </p:cNvCxnSpPr>
          <p:nvPr/>
        </p:nvCxnSpPr>
        <p:spPr>
          <a:xfrm>
            <a:off x="829326" y="306516"/>
            <a:ext cx="0" cy="105410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090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F0AEA1B-2FDE-48F0-8866-DD87656141AD}"/>
              </a:ext>
            </a:extLst>
          </p:cNvPr>
          <p:cNvSpPr/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0B8BC4-529D-4FF3-8002-FA60416A3C03}"/>
              </a:ext>
            </a:extLst>
          </p:cNvPr>
          <p:cNvSpPr txBox="1"/>
          <p:nvPr/>
        </p:nvSpPr>
        <p:spPr>
          <a:xfrm>
            <a:off x="526245" y="6020970"/>
            <a:ext cx="1142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/ Spectrum Reach / Advertiser Perceptions ‘Audience-Based Buying Survey,’ February 2023</a:t>
            </a:r>
            <a:r>
              <a:rPr lang="en-US" sz="7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fielded January 11 – 27, 2023 (n=210). Survey base: Advertising decision-makers who are involved in buying or planning digital video, cable / broadcast TV, or advanced TV. Q155b. Please rank the top 3 sources that have been the most knowledgeable and helpful regarding training and support around the different aspects of audience-based TV buying (e.g., planning, execution, measurement, etc.)? (Rank 1-3; 1 = Most knowledgeable and helpful.) Base = ‘Training and Support Received on Different Aspects of Audience-Based TV Buying’ (n=182). Note: the language in this survey question was updated from how it was asked in wave 1, therefore it is not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trendable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. *‘Multiscreen TV companies’ includes multiscreen TV networks (e.g., CBS, NBC, ESPN, Discovery) and MVPDs (e.g., Comcast/Effectv, Charter/Spectrum, Cox, DirecTV).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9643C1-4B6F-00D7-10FB-3823EC1CE254}"/>
              </a:ext>
            </a:extLst>
          </p:cNvPr>
          <p:cNvSpPr txBox="1"/>
          <p:nvPr/>
        </p:nvSpPr>
        <p:spPr>
          <a:xfrm>
            <a:off x="876298" y="387024"/>
            <a:ext cx="112941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Marketers rely </a:t>
            </a:r>
            <a:r>
              <a:rPr lang="en-US" sz="26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on, and trust, multiscreen TV companies the most when it comes to learning about ABB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implementation and execution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8862AE-D7CA-4CDB-B8F0-35037C72B5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2A69DFD-F96A-FE13-62CF-9D2E9A8F5A63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B9FB2D-E167-D766-5F41-5A33A6CDFB6E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2" name="Picture 4" descr="Creative Portal - Spectrum Reach Advertising">
            <a:extLst>
              <a:ext uri="{FF2B5EF4-FFF2-40B4-BE49-F238E27FC236}">
                <a16:creationId xmlns:a16="http://schemas.microsoft.com/office/drawing/2014/main" id="{43972B70-5DC1-58BA-4144-9FF415108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694;p35">
            <a:extLst>
              <a:ext uri="{FF2B5EF4-FFF2-40B4-BE49-F238E27FC236}">
                <a16:creationId xmlns:a16="http://schemas.microsoft.com/office/drawing/2014/main" id="{40B101B7-34CD-C0CC-9C5E-DF355463D877}"/>
              </a:ext>
            </a:extLst>
          </p:cNvPr>
          <p:cNvSpPr txBox="1"/>
          <p:nvPr/>
        </p:nvSpPr>
        <p:spPr>
          <a:xfrm>
            <a:off x="-21519" y="1749526"/>
            <a:ext cx="1219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1F1A62"/>
                </a:solidFill>
                <a:latin typeface="Helvetica" panose="020B0403020202020204" pitchFamily="34" charset="0"/>
                <a:ea typeface="Arial"/>
                <a:cs typeface="Arial"/>
                <a:sym typeface="Arial"/>
              </a:rPr>
              <a:t>Top 3 sources that have been the </a:t>
            </a:r>
            <a:r>
              <a:rPr lang="en-US" sz="1400" b="1" u="sng">
                <a:solidFill>
                  <a:srgbClr val="1F1A62"/>
                </a:solidFill>
                <a:latin typeface="Helvetica" panose="020B0403020202020204" pitchFamily="34" charset="0"/>
                <a:ea typeface="Arial"/>
                <a:cs typeface="Arial"/>
                <a:sym typeface="Arial"/>
              </a:rPr>
              <a:t>most knowledgeable &amp; helpful for training / support</a:t>
            </a:r>
            <a:r>
              <a:rPr lang="en-US" sz="1400" b="1">
                <a:solidFill>
                  <a:srgbClr val="1F1A62"/>
                </a:solidFill>
                <a:latin typeface="Helvetica" panose="020B0403020202020204" pitchFamily="34" charset="0"/>
                <a:ea typeface="Arial"/>
                <a:cs typeface="Arial"/>
                <a:sym typeface="Arial"/>
              </a:rPr>
              <a:t> around different aspects of ABB</a:t>
            </a:r>
            <a:endParaRPr lang="en-US" sz="1400">
              <a:solidFill>
                <a:srgbClr val="1F1A62"/>
              </a:solidFill>
              <a:latin typeface="Helvetica" panose="020B0403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u="none" strike="noStrike" cap="none">
                <a:solidFill>
                  <a:srgbClr val="1F1A62"/>
                </a:solidFill>
                <a:latin typeface="Helvetica" panose="020B0403020202020204" pitchFamily="34" charset="0"/>
                <a:ea typeface="Arial"/>
                <a:cs typeface="Arial"/>
                <a:sym typeface="Arial"/>
              </a:rPr>
              <a:t>% of respondents, sorted by ‘rank 1-3’</a:t>
            </a:r>
            <a:endParaRPr sz="1200" b="1">
              <a:solidFill>
                <a:srgbClr val="1F1A62"/>
              </a:solidFill>
              <a:latin typeface="Helvetica" panose="020B0403020202020204" pitchFamily="34" charset="0"/>
              <a:ea typeface="Arial"/>
              <a:cs typeface="Arial"/>
              <a:sym typeface="Arial"/>
            </a:endParaRPr>
          </a:p>
        </p:txBody>
      </p:sp>
      <p:graphicFrame>
        <p:nvGraphicFramePr>
          <p:cNvPr id="14" name="Google Shape;695;p35">
            <a:extLst>
              <a:ext uri="{FF2B5EF4-FFF2-40B4-BE49-F238E27FC236}">
                <a16:creationId xmlns:a16="http://schemas.microsoft.com/office/drawing/2014/main" id="{7A145FA3-C81D-854E-6F37-B31AADB8B5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7390936"/>
              </p:ext>
            </p:extLst>
          </p:nvPr>
        </p:nvGraphicFramePr>
        <p:xfrm>
          <a:off x="29331" y="2418080"/>
          <a:ext cx="12133338" cy="3523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Google Shape;696;p35">
            <a:extLst>
              <a:ext uri="{FF2B5EF4-FFF2-40B4-BE49-F238E27FC236}">
                <a16:creationId xmlns:a16="http://schemas.microsoft.com/office/drawing/2014/main" id="{B2B7DC83-0E04-C1A5-CE3D-80AADF63B6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3076853"/>
              </p:ext>
            </p:extLst>
          </p:nvPr>
        </p:nvGraphicFramePr>
        <p:xfrm>
          <a:off x="5340818" y="2358642"/>
          <a:ext cx="2398700" cy="2527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99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9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2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1" u="none" strike="noStrike" cap="none">
                          <a:solidFill>
                            <a:schemeClr val="lt1"/>
                          </a:solidFill>
                          <a:latin typeface="Helvetica" panose="020B0403020202020204" pitchFamily="34" charset="0"/>
                        </a:rPr>
                        <a:t>Rank 1</a:t>
                      </a:r>
                      <a:endParaRPr sz="1400" u="none" strike="noStrike" cap="none">
                        <a:latin typeface="Helvetica" panose="020B0403020202020204" pitchFamily="34" charset="0"/>
                      </a:endParaRPr>
                    </a:p>
                  </a:txBody>
                  <a:tcPr marL="62450" marR="62450" marT="37775" marB="377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C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b="1" u="none" strike="noStrike" cap="none">
                          <a:solidFill>
                            <a:schemeClr val="lt1"/>
                          </a:solidFill>
                          <a:latin typeface="Helvetica" panose="020B0403020202020204" pitchFamily="34" charset="0"/>
                        </a:rPr>
                        <a:t>Rank 2-3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Helvetica" panose="020B0403020202020204" pitchFamily="34" charset="0"/>
                      </a:endParaRPr>
                    </a:p>
                  </a:txBody>
                  <a:tcPr marL="62450" marR="62450" marT="37775" marB="377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2B450A85-06B9-FC63-5208-369EE9C5DB8A}"/>
              </a:ext>
            </a:extLst>
          </p:cNvPr>
          <p:cNvSpPr/>
          <p:nvPr/>
        </p:nvSpPr>
        <p:spPr>
          <a:xfrm>
            <a:off x="1522614" y="2682363"/>
            <a:ext cx="9530080" cy="426483"/>
          </a:xfrm>
          <a:prstGeom prst="rect">
            <a:avLst/>
          </a:prstGeom>
          <a:noFill/>
          <a:ln w="38100">
            <a:solidFill>
              <a:srgbClr val="4EB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EDC31A-EF78-514E-B6DA-A598B7C31DB4}"/>
              </a:ext>
            </a:extLst>
          </p:cNvPr>
          <p:cNvSpPr txBox="1"/>
          <p:nvPr/>
        </p:nvSpPr>
        <p:spPr>
          <a:xfrm>
            <a:off x="51022" y="479623"/>
            <a:ext cx="82527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6329A7-9F02-C9CC-AF05-371C3A54621E}"/>
              </a:ext>
            </a:extLst>
          </p:cNvPr>
          <p:cNvCxnSpPr>
            <a:cxnSpLocks/>
          </p:cNvCxnSpPr>
          <p:nvPr/>
        </p:nvCxnSpPr>
        <p:spPr>
          <a:xfrm>
            <a:off x="829326" y="306516"/>
            <a:ext cx="0" cy="105410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060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B6A3C1F2-37F1-1D21-F094-FDF5FC2A52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r="54056"/>
          <a:stretch/>
        </p:blipFill>
        <p:spPr>
          <a:xfrm>
            <a:off x="0" y="0"/>
            <a:ext cx="4080478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E3ED66-7D56-46D2-B2A0-139022AADE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190" y="0"/>
            <a:ext cx="1532810" cy="8925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CDCFBA-CEBB-F1F5-923E-0EBF2329F9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7C724-9715-ED17-AA8D-885F6B05A3BA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F764FD-64FF-BFE9-A1C6-6C9CB0D2CCF5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6BE989-FC87-6742-2706-6F3C1333D0C1}"/>
              </a:ext>
            </a:extLst>
          </p:cNvPr>
          <p:cNvSpPr txBox="1"/>
          <p:nvPr/>
        </p:nvSpPr>
        <p:spPr>
          <a:xfrm>
            <a:off x="4327564" y="577018"/>
            <a:ext cx="7492961" cy="5949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Two years ago, we </a:t>
            </a: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asked marketers</a:t>
            </a:r>
            <a:r>
              <a:rPr kumimoji="0" lang="en-US" sz="2000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about their practices and attitudes on audience-first TV buying.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we ask these questions again in 2023, it’s clear what is primarily influencing the responses: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The Economy.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Calibri" panose="020F0502020204030204" pitchFamily="34" charset="0"/>
              </a:rPr>
              <a:t>Learn what marketers are saying about an audience-first approach in our current landscape: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Calibri" panose="020F0502020204030204" pitchFamily="34" charset="0"/>
              </a:rPr>
              <a:t>How is an uncertain economy impacting TV ad strategies?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Calibri" panose="020F0502020204030204" pitchFamily="34" charset="0"/>
              </a:rPr>
              <a:t>What benefits are they reaping from audience buying and what are the obstacles to wider adoption of it?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Calibri" panose="020F0502020204030204" pitchFamily="34" charset="0"/>
              </a:rPr>
              <a:t>How are they informing themselves on these buying strategies, as well as quantifying success and impact?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 descr="A picture containing text, tableware, dishware&#10;&#10;Description automatically generated">
            <a:extLst>
              <a:ext uri="{FF2B5EF4-FFF2-40B4-BE49-F238E27FC236}">
                <a16:creationId xmlns:a16="http://schemas.microsoft.com/office/drawing/2014/main" id="{649FE754-3A6F-B648-C327-EC1090122E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998" y="6112691"/>
            <a:ext cx="1248042" cy="36295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AEB6D1C-02F4-32CE-4068-DA478C0A047D}"/>
              </a:ext>
            </a:extLst>
          </p:cNvPr>
          <p:cNvSpPr txBox="1"/>
          <p:nvPr/>
        </p:nvSpPr>
        <p:spPr>
          <a:xfrm>
            <a:off x="4080478" y="6123837"/>
            <a:ext cx="5314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See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hlinkClick r:id="" action="ppaction://noaction"/>
              </a:rPr>
              <a:t>appendix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for greater details behind the make-up of the 210 marketer respondents (which includes both ‘brand’ and ‘agency’). Survey fielded January 11 – 27, 2023.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2705A7-8695-2199-0E10-61B486F169B7}"/>
              </a:ext>
            </a:extLst>
          </p:cNvPr>
          <p:cNvSpPr txBox="1"/>
          <p:nvPr/>
        </p:nvSpPr>
        <p:spPr>
          <a:xfrm>
            <a:off x="4353760" y="5353372"/>
            <a:ext cx="70718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Calibri" panose="020F0502020204030204" pitchFamily="34" charset="0"/>
              </a:rPr>
              <a:t>This study was developed by VAB, in partnership with Spectrum Reach, and fielded by Advertiser Perceptions.</a:t>
            </a:r>
          </a:p>
        </p:txBody>
      </p:sp>
      <p:pic>
        <p:nvPicPr>
          <p:cNvPr id="2" name="Picture 4" descr="Creative Portal - Spectrum Reach Advertising">
            <a:extLst>
              <a:ext uri="{FF2B5EF4-FFF2-40B4-BE49-F238E27FC236}">
                <a16:creationId xmlns:a16="http://schemas.microsoft.com/office/drawing/2014/main" id="{6943DB56-1A96-2206-0852-A7892B806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8D3A43-016C-2F92-8315-8E4EB035E74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97290" y="6085811"/>
            <a:ext cx="1389855" cy="39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91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DB0E7A1-7DA0-293A-4F35-900216726369}"/>
              </a:ext>
            </a:extLst>
          </p:cNvPr>
          <p:cNvSpPr>
            <a:spLocks/>
          </p:cNvSpPr>
          <p:nvPr/>
        </p:nvSpPr>
        <p:spPr>
          <a:xfrm>
            <a:off x="-3871" y="1686330"/>
            <a:ext cx="4826120" cy="3985213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942964-B972-464F-93F1-273B84D00D38}"/>
              </a:ext>
            </a:extLst>
          </p:cNvPr>
          <p:cNvSpPr txBox="1"/>
          <p:nvPr/>
        </p:nvSpPr>
        <p:spPr>
          <a:xfrm>
            <a:off x="876299" y="353752"/>
            <a:ext cx="1129418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More educational opportunities and higher trust levels </a:t>
            </a:r>
            <a:r>
              <a:rPr lang="en-US" sz="26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are increasing marketers’ familiarity of multiscreen TV solutions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977845-FF23-E3AA-0D85-29219CB398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2F097FF-591F-623E-1339-5C741D83908B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C460CA-38D5-CF73-73D3-F11A2CD33672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2" name="Picture 4" descr="Creative Portal - Spectrum Reach Advertising">
            <a:extLst>
              <a:ext uri="{FF2B5EF4-FFF2-40B4-BE49-F238E27FC236}">
                <a16:creationId xmlns:a16="http://schemas.microsoft.com/office/drawing/2014/main" id="{AE55D8EF-8201-C94E-D71A-A6F80256F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B7F9007-8DDC-9AE9-D887-8F1E492A9E5A}"/>
              </a:ext>
            </a:extLst>
          </p:cNvPr>
          <p:cNvSpPr txBox="1"/>
          <p:nvPr/>
        </p:nvSpPr>
        <p:spPr>
          <a:xfrm>
            <a:off x="503714" y="6125523"/>
            <a:ext cx="115542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/ Spectrum Reach / Advertiser Perceptions ‘Audience-Based Buying Survey,’ February 2023. </a:t>
            </a:r>
            <a:r>
              <a:rPr lang="en-US" sz="7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Wave 2 fielded January 11 – 27, 2023; Wave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 fielded March 23 – 31, 2021 (n=211). (n=210). Survey base: Advertising decision-makers who are involved in buying or planning digital video, cable / broadcast TV, or advanced TV. Q175. Are you familiar with any multiscreen TV audience-based buying platforms / solutions currently in the marketplace? *Q175a. Which multiscreen TV audience-based buying platforms or solutions are you familiar with? </a:t>
            </a:r>
            <a:b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Base = Total Respondents</a:t>
            </a:r>
            <a:r>
              <a:rPr lang="en-US" sz="7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*Open-ended means that respondents could write-in the platforms / solutions that they are familiar with, instead of selecting from a list of multiple-choice options. ‘Other’ represents platforms that garnered less than 1% of mentions from respondents.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FEDC38-1BB0-0692-BCBB-F11815BC78FE}"/>
              </a:ext>
            </a:extLst>
          </p:cNvPr>
          <p:cNvSpPr/>
          <p:nvPr/>
        </p:nvSpPr>
        <p:spPr>
          <a:xfrm>
            <a:off x="4825745" y="1686330"/>
            <a:ext cx="7366549" cy="3985213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1" name="Google Shape;381;p12">
            <a:extLst>
              <a:ext uri="{FF2B5EF4-FFF2-40B4-BE49-F238E27FC236}">
                <a16:creationId xmlns:a16="http://schemas.microsoft.com/office/drawing/2014/main" id="{E8EBBC39-6D5C-AA5B-F51E-60DDC31FCF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6666703"/>
              </p:ext>
            </p:extLst>
          </p:nvPr>
        </p:nvGraphicFramePr>
        <p:xfrm>
          <a:off x="5358088" y="2121487"/>
          <a:ext cx="6301863" cy="3383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0B3B7D01-443F-B7EB-D1BD-56CE16F58E69}"/>
              </a:ext>
            </a:extLst>
          </p:cNvPr>
          <p:cNvSpPr/>
          <p:nvPr/>
        </p:nvSpPr>
        <p:spPr>
          <a:xfrm>
            <a:off x="1188343" y="3103796"/>
            <a:ext cx="2441694" cy="1446550"/>
          </a:xfrm>
          <a:prstGeom prst="rect">
            <a:avLst/>
          </a:prstGeom>
          <a:noFill/>
          <a:effectLst/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C0F3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54%</a:t>
            </a:r>
            <a:endParaRPr kumimoji="0" lang="en-US" sz="88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srgbClr val="ED3C8D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089965-68B4-3280-311C-853BC481AAC3}"/>
              </a:ext>
            </a:extLst>
          </p:cNvPr>
          <p:cNvSpPr txBox="1"/>
          <p:nvPr/>
        </p:nvSpPr>
        <p:spPr>
          <a:xfrm>
            <a:off x="-5357" y="2161545"/>
            <a:ext cx="48290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 of respondents who are familiar with any multiscreen TV audience-based buying platforms / solutions currently in the marketplace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(2023, wave 2)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BE385A-DEC0-01EA-D96D-CEDC9CF4DB1B}"/>
              </a:ext>
            </a:extLst>
          </p:cNvPr>
          <p:cNvSpPr txBox="1"/>
          <p:nvPr/>
        </p:nvSpPr>
        <p:spPr>
          <a:xfrm>
            <a:off x="4825746" y="1803155"/>
            <a:ext cx="73665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Top 5 multiscreen TV audience-based buying platforms </a:t>
            </a:r>
            <a:r>
              <a:rPr lang="en-US" sz="1200" b="1">
                <a:solidFill>
                  <a:prstClr val="white"/>
                </a:solidFill>
                <a:latin typeface="Helvetica" panose="020B0403020202020204" pitchFamily="34" charset="0"/>
              </a:rPr>
              <a:t>/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solutions marketers are familiar with*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of respondents (open-ended*)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5FB3A96-2685-8A56-8E10-3EFF8B01AA15}"/>
              </a:ext>
            </a:extLst>
          </p:cNvPr>
          <p:cNvGrpSpPr/>
          <p:nvPr/>
        </p:nvGrpSpPr>
        <p:grpSpPr>
          <a:xfrm>
            <a:off x="7080031" y="5497432"/>
            <a:ext cx="2857976" cy="492443"/>
            <a:chOff x="386655" y="5437275"/>
            <a:chExt cx="2857976" cy="49244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74405DB-CE30-3C8D-04E8-B4BF5071498B}"/>
                </a:ext>
              </a:extLst>
            </p:cNvPr>
            <p:cNvSpPr/>
            <p:nvPr/>
          </p:nvSpPr>
          <p:spPr>
            <a:xfrm>
              <a:off x="386655" y="5452062"/>
              <a:ext cx="2857976" cy="46286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B1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64DBDAD-9A7B-1658-4B68-C578D77C61BE}"/>
                </a:ext>
              </a:extLst>
            </p:cNvPr>
            <p:cNvSpPr txBox="1"/>
            <p:nvPr/>
          </p:nvSpPr>
          <p:spPr>
            <a:xfrm>
              <a:off x="410790" y="5437275"/>
              <a:ext cx="1154445" cy="4924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>
                  <a:solidFill>
                    <a:srgbClr val="00BFF2"/>
                  </a:solidFill>
                  <a:latin typeface="Helvetica" panose="020B0403020202020204" pitchFamily="34" charset="0"/>
                </a:rPr>
                <a:t>40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‘Other’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AECFCE8-755A-6D9A-24B2-3EF0862E7326}"/>
                </a:ext>
              </a:extLst>
            </p:cNvPr>
            <p:cNvSpPr txBox="1"/>
            <p:nvPr/>
          </p:nvSpPr>
          <p:spPr>
            <a:xfrm>
              <a:off x="1485739" y="5437275"/>
              <a:ext cx="1748813" cy="4924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>
                  <a:solidFill>
                    <a:srgbClr val="00BFF2"/>
                  </a:solidFill>
                  <a:latin typeface="Helvetica" panose="020B0403020202020204" pitchFamily="34" charset="0"/>
                </a:rPr>
                <a:t>2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‘None/NA’</a:t>
              </a: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7AAE16E5-7FA5-EE9A-C21A-C648981A668A}"/>
              </a:ext>
            </a:extLst>
          </p:cNvPr>
          <p:cNvSpPr>
            <a:spLocks/>
          </p:cNvSpPr>
          <p:nvPr/>
        </p:nvSpPr>
        <p:spPr>
          <a:xfrm>
            <a:off x="1602769" y="4640422"/>
            <a:ext cx="1612841" cy="724288"/>
          </a:xfrm>
          <a:prstGeom prst="rect">
            <a:avLst/>
          </a:prstGeom>
          <a:solidFill>
            <a:schemeClr val="bg1"/>
          </a:solidFill>
          <a:ln w="19050">
            <a:solidFill>
              <a:srgbClr val="ACBD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41C75B-F547-AF44-E1A9-5161CA77C83B}"/>
              </a:ext>
            </a:extLst>
          </p:cNvPr>
          <p:cNvSpPr txBox="1"/>
          <p:nvPr/>
        </p:nvSpPr>
        <p:spPr>
          <a:xfrm>
            <a:off x="1639841" y="4664012"/>
            <a:ext cx="15386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latin typeface="Helvetica" panose="020B0604020202020204" pitchFamily="34" charset="0"/>
                <a:ea typeface="Open Sans" panose="020B0606030504020204" pitchFamily="34" charset="0"/>
              </a:rPr>
              <a:t>43%</a:t>
            </a:r>
            <a:endParaRPr kumimoji="0" lang="en-US" sz="140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(2021, wave 1)</a:t>
            </a:r>
            <a:endParaRPr kumimoji="0" lang="en-US" sz="140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6D3B05-DAC1-186D-D56B-5D201266C691}"/>
              </a:ext>
            </a:extLst>
          </p:cNvPr>
          <p:cNvSpPr/>
          <p:nvPr/>
        </p:nvSpPr>
        <p:spPr>
          <a:xfrm>
            <a:off x="11149445" y="2476561"/>
            <a:ext cx="908498" cy="402081"/>
          </a:xfrm>
          <a:prstGeom prst="rect">
            <a:avLst/>
          </a:prstGeom>
          <a:solidFill>
            <a:schemeClr val="bg1"/>
          </a:solidFill>
          <a:ln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rgbClr val="00BFF2"/>
                </a:solidFill>
                <a:latin typeface="Helvetica" panose="020B0403020202020204" pitchFamily="34" charset="0"/>
              </a:rPr>
              <a:t>vs. 3%</a:t>
            </a:r>
            <a:br>
              <a:rPr lang="en-US" sz="1050">
                <a:solidFill>
                  <a:srgbClr val="00BFF2"/>
                </a:solidFill>
                <a:latin typeface="Helvetica" panose="020B0403020202020204" pitchFamily="34" charset="0"/>
              </a:rPr>
            </a:br>
            <a:r>
              <a:rPr lang="en-US" sz="900">
                <a:solidFill>
                  <a:srgbClr val="00BFF2"/>
                </a:solidFill>
                <a:latin typeface="Helvetica" panose="020B0403020202020204" pitchFamily="34" charset="0"/>
              </a:rPr>
              <a:t>(wave 1)</a:t>
            </a:r>
            <a:endParaRPr lang="en-US" sz="1050">
              <a:solidFill>
                <a:srgbClr val="00BFF2"/>
              </a:solidFill>
              <a:latin typeface="Helvetica" panose="020B0403020202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D888E13-730E-1FD7-4FBC-CEAA92BBC4B0}"/>
              </a:ext>
            </a:extLst>
          </p:cNvPr>
          <p:cNvCxnSpPr/>
          <p:nvPr/>
        </p:nvCxnSpPr>
        <p:spPr>
          <a:xfrm>
            <a:off x="10816936" y="2662578"/>
            <a:ext cx="239741" cy="0"/>
          </a:xfrm>
          <a:prstGeom prst="straightConnector1">
            <a:avLst/>
          </a:prstGeom>
          <a:ln>
            <a:solidFill>
              <a:srgbClr val="00BF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A40AB77-202F-6143-E4F4-06C008FB5D57}"/>
              </a:ext>
            </a:extLst>
          </p:cNvPr>
          <p:cNvSpPr txBox="1"/>
          <p:nvPr/>
        </p:nvSpPr>
        <p:spPr>
          <a:xfrm>
            <a:off x="51022" y="479623"/>
            <a:ext cx="82527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12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382A1C-FA77-A841-910B-A95824C0D2CC}"/>
              </a:ext>
            </a:extLst>
          </p:cNvPr>
          <p:cNvCxnSpPr>
            <a:cxnSpLocks/>
          </p:cNvCxnSpPr>
          <p:nvPr/>
        </p:nvCxnSpPr>
        <p:spPr>
          <a:xfrm>
            <a:off x="829326" y="306516"/>
            <a:ext cx="0" cy="105410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0817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0044C-9B1B-7C46-936A-7B7F0D3926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0153"/>
            <a:ext cx="12192000" cy="70983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9B3279-79C3-D562-DBFB-7AB4F0D63070}"/>
              </a:ext>
            </a:extLst>
          </p:cNvPr>
          <p:cNvSpPr txBox="1"/>
          <p:nvPr/>
        </p:nvSpPr>
        <p:spPr>
          <a:xfrm>
            <a:off x="236165" y="3025517"/>
            <a:ext cx="75786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chemeClr val="bg1"/>
                </a:solidFill>
                <a:latin typeface="Helvetica" pitchFamily="2" charset="0"/>
              </a:rPr>
              <a:t>Knowledge, organizational silos and splintered budget allocations continue as obstacles to greater Audience-Based Buying investment but could be overcome by greater measurement precision, customized buying solutions and continued education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8E6F48-A8DF-2DA8-BD37-2C8B56A02E75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6FE2AB3-48AE-3E7E-7CB1-AC906589C409}"/>
              </a:ext>
            </a:extLst>
          </p:cNvPr>
          <p:cNvSpPr txBox="1"/>
          <p:nvPr/>
        </p:nvSpPr>
        <p:spPr>
          <a:xfrm>
            <a:off x="236168" y="2240427"/>
            <a:ext cx="7485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ABB Challenges &amp; Solutions</a:t>
            </a:r>
          </a:p>
        </p:txBody>
      </p:sp>
    </p:spTree>
    <p:extLst>
      <p:ext uri="{BB962C8B-B14F-4D97-AF65-F5344CB8AC3E}">
        <p14:creationId xmlns:p14="http://schemas.microsoft.com/office/powerpoint/2010/main" val="1808630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FCFCAE5-00FC-77E2-57E1-D295CBF8377C}"/>
              </a:ext>
            </a:extLst>
          </p:cNvPr>
          <p:cNvSpPr/>
          <p:nvPr/>
        </p:nvSpPr>
        <p:spPr>
          <a:xfrm>
            <a:off x="4721992" y="1685013"/>
            <a:ext cx="7470008" cy="3985213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 descr="A person holding a light bulb&#10;&#10;Description automatically generated with low confidence">
            <a:extLst>
              <a:ext uri="{FF2B5EF4-FFF2-40B4-BE49-F238E27FC236}">
                <a16:creationId xmlns:a16="http://schemas.microsoft.com/office/drawing/2014/main" id="{405D3416-7C45-F0DE-5F8C-599AE2DB71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r="1487"/>
          <a:stretch/>
        </p:blipFill>
        <p:spPr>
          <a:xfrm>
            <a:off x="1" y="1685013"/>
            <a:ext cx="4721990" cy="39852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9C36EA-9285-58C3-8EBF-A6D09B431F44}"/>
              </a:ext>
            </a:extLst>
          </p:cNvPr>
          <p:cNvSpPr txBox="1"/>
          <p:nvPr/>
        </p:nvSpPr>
        <p:spPr>
          <a:xfrm>
            <a:off x="925595" y="273080"/>
            <a:ext cx="112153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While there is improvement, some marketers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are still working towards understanding the in-depth principles of an audience-based approach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944C48-2FC9-AC8B-2033-9E94F0D4DE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12B3535-BA1B-CD66-0A18-2D2BA9571568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F092C2-1863-9B45-CEC0-E4307085A490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2" name="Picture 4" descr="Creative Portal - Spectrum Reach Advertising">
            <a:extLst>
              <a:ext uri="{FF2B5EF4-FFF2-40B4-BE49-F238E27FC236}">
                <a16:creationId xmlns:a16="http://schemas.microsoft.com/office/drawing/2014/main" id="{A59A64A1-4BF7-931A-EDD1-539FAEFD1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7EAAE5-3486-4710-D333-9CF9111B4A99}"/>
              </a:ext>
            </a:extLst>
          </p:cNvPr>
          <p:cNvSpPr txBox="1"/>
          <p:nvPr/>
        </p:nvSpPr>
        <p:spPr>
          <a:xfrm>
            <a:off x="503714" y="6102547"/>
            <a:ext cx="115542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/ Spectrum Reach / Advertiser Perceptions ‘Audience-Based Buying Survey,’ February 2023. Wave 2 fielded January 11 – 27, 2023 (n=210); Wave 1 fielded March 23 – 31, 2021 (n=211). Survey base: Advertising decision-makers who are involved in buying or planning digital video, cable / broadcast TV, or advanced TV. Q45. Which of the following best defines TV ‘audience-based buying’? Base = Total Respondents. The other possible selections included definitions based on ‘dynamic ad insertion (12%),’ ‘third-party data (10%),’ ‘impressions-based buying (10%),’ ‘interactive advertising (10%),’ ‘traditional demo-based buying (10%),’ ‘other (12%),’ ‘none of the above (1%).’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527E1-EC1F-0B4D-A987-440E7A98E6A5}"/>
              </a:ext>
            </a:extLst>
          </p:cNvPr>
          <p:cNvSpPr txBox="1"/>
          <p:nvPr/>
        </p:nvSpPr>
        <p:spPr>
          <a:xfrm>
            <a:off x="878623" y="1111877"/>
            <a:ext cx="1117932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285750" indent="-285750">
              <a:buBlip>
                <a:blip r:embed="rId5"/>
              </a:buBlip>
              <a:defRPr sz="1400">
                <a:solidFill>
                  <a:srgbClr val="1F1A62"/>
                </a:solidFill>
                <a:latin typeface="Helvetica"/>
                <a:cs typeface="Helvetica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</a:rPr>
              <a:t>To gauge their knowledge,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ea typeface="+mn-ea"/>
              </a:rPr>
              <a:t>we asked marketers to select the correct definition for audience-based TV buying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</a:rPr>
              <a:t>among six options that represented well-known industry-related terms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051432-6077-4662-8FE6-69F1D876073A}"/>
              </a:ext>
            </a:extLst>
          </p:cNvPr>
          <p:cNvSpPr txBox="1"/>
          <p:nvPr/>
        </p:nvSpPr>
        <p:spPr>
          <a:xfrm>
            <a:off x="5886521" y="1769839"/>
            <a:ext cx="50184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36%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marketers correctly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identified the precise definition of Audience-Based TV Buying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(2023, wave 2)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97A3A05-DA51-9DEA-AF8A-46E4401C8363}"/>
              </a:ext>
            </a:extLst>
          </p:cNvPr>
          <p:cNvSpPr/>
          <p:nvPr/>
        </p:nvSpPr>
        <p:spPr>
          <a:xfrm>
            <a:off x="7650576" y="4803430"/>
            <a:ext cx="1612841" cy="724288"/>
          </a:xfrm>
          <a:prstGeom prst="rect">
            <a:avLst/>
          </a:prstGeom>
          <a:solidFill>
            <a:schemeClr val="bg1"/>
          </a:solidFill>
          <a:ln w="19050">
            <a:solidFill>
              <a:srgbClr val="ACBD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FFD9A3-BDD3-A97D-0431-D1E4EFC90694}"/>
              </a:ext>
            </a:extLst>
          </p:cNvPr>
          <p:cNvSpPr txBox="1"/>
          <p:nvPr/>
        </p:nvSpPr>
        <p:spPr>
          <a:xfrm>
            <a:off x="7687648" y="4847340"/>
            <a:ext cx="15386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vs.</a:t>
            </a:r>
            <a:r>
              <a:rPr kumimoji="0" lang="en-US" sz="24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 33%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(2021, wave 1)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Rounded Rectangle 80">
            <a:extLst>
              <a:ext uri="{FF2B5EF4-FFF2-40B4-BE49-F238E27FC236}">
                <a16:creationId xmlns:a16="http://schemas.microsoft.com/office/drawing/2014/main" id="{847271AB-1273-4358-8950-6C49FA6F1A4F}"/>
              </a:ext>
            </a:extLst>
          </p:cNvPr>
          <p:cNvSpPr/>
          <p:nvPr/>
        </p:nvSpPr>
        <p:spPr>
          <a:xfrm>
            <a:off x="5329288" y="3693677"/>
            <a:ext cx="6255417" cy="930081"/>
          </a:xfrm>
          <a:prstGeom prst="roundRect">
            <a:avLst>
              <a:gd name="adj" fmla="val 6650"/>
            </a:avLst>
          </a:prstGeom>
          <a:solidFill>
            <a:srgbClr val="1F1A62"/>
          </a:solidFill>
          <a:ln w="57150">
            <a:solidFill>
              <a:srgbClr val="1B146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A4A5B8-A606-CB3D-EAD8-6A436824AC12}"/>
              </a:ext>
            </a:extLst>
          </p:cNvPr>
          <p:cNvSpPr txBox="1"/>
          <p:nvPr/>
        </p:nvSpPr>
        <p:spPr>
          <a:xfrm>
            <a:off x="5580371" y="3780979"/>
            <a:ext cx="5562810" cy="766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“Segmenting viewers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beyond traditional demographics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to target a group of consumers based on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behavioral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attitudinal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lifestyle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and/or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transactional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data”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705DC1-BA36-E610-590C-9893E05B4012}"/>
              </a:ext>
            </a:extLst>
          </p:cNvPr>
          <p:cNvSpPr txBox="1"/>
          <p:nvPr/>
        </p:nvSpPr>
        <p:spPr>
          <a:xfrm>
            <a:off x="51022" y="479623"/>
            <a:ext cx="82527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ED3C8D"/>
                </a:solidFill>
                <a:latin typeface="Helvetica" pitchFamily="2" charset="0"/>
              </a:rPr>
              <a:t>13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DDCD9FA-A555-8F06-CF8F-D3623A85EB45}"/>
              </a:ext>
            </a:extLst>
          </p:cNvPr>
          <p:cNvCxnSpPr>
            <a:cxnSpLocks/>
          </p:cNvCxnSpPr>
          <p:nvPr/>
        </p:nvCxnSpPr>
        <p:spPr>
          <a:xfrm>
            <a:off x="829326" y="306516"/>
            <a:ext cx="0" cy="105410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265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BEAE468-6390-2E5B-031D-894762CD5ACE}"/>
              </a:ext>
            </a:extLst>
          </p:cNvPr>
          <p:cNvSpPr/>
          <p:nvPr/>
        </p:nvSpPr>
        <p:spPr>
          <a:xfrm>
            <a:off x="4430399" y="1685013"/>
            <a:ext cx="7761601" cy="3985213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9C36EA-9285-58C3-8EBF-A6D09B431F44}"/>
              </a:ext>
            </a:extLst>
          </p:cNvPr>
          <p:cNvSpPr txBox="1"/>
          <p:nvPr/>
        </p:nvSpPr>
        <p:spPr>
          <a:xfrm>
            <a:off x="897949" y="363014"/>
            <a:ext cx="1124302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Organizational silos remain, as half of all marketers say their multiscreen video is planned and bought by different teams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B05E29-FE4A-9C37-3510-F70D1C1B8FA9}"/>
              </a:ext>
            </a:extLst>
          </p:cNvPr>
          <p:cNvSpPr txBox="1"/>
          <p:nvPr/>
        </p:nvSpPr>
        <p:spPr>
          <a:xfrm>
            <a:off x="51022" y="479623"/>
            <a:ext cx="82527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399059-93FC-5F65-D255-9651046F24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046DF58-75B8-C01B-2298-82A82F7115BD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5427F7-A31E-99FA-D4F8-5695F86503E4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2" name="Picture 4" descr="Creative Portal - Spectrum Reach Advertising">
            <a:extLst>
              <a:ext uri="{FF2B5EF4-FFF2-40B4-BE49-F238E27FC236}">
                <a16:creationId xmlns:a16="http://schemas.microsoft.com/office/drawing/2014/main" id="{1DB807C4-D395-8852-4132-0CFC175F6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5A168F6-6C3B-91A0-B8AF-47A4D69C7B9C}"/>
              </a:ext>
            </a:extLst>
          </p:cNvPr>
          <p:cNvCxnSpPr>
            <a:cxnSpLocks/>
          </p:cNvCxnSpPr>
          <p:nvPr/>
        </p:nvCxnSpPr>
        <p:spPr>
          <a:xfrm>
            <a:off x="829326" y="306516"/>
            <a:ext cx="0" cy="105410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7EBA360-31C7-485F-3FDD-76E4EEB8F253}"/>
              </a:ext>
            </a:extLst>
          </p:cNvPr>
          <p:cNvSpPr txBox="1"/>
          <p:nvPr/>
        </p:nvSpPr>
        <p:spPr>
          <a:xfrm>
            <a:off x="472837" y="6129280"/>
            <a:ext cx="116976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/ Spectrum Reach / Advertiser Perceptions ‘Audience-Based Buying Survey,’ February 2023. Wave 2 fielded January 11 – 27, 2023 (n=210); Wave 1 fielded March 23 – 31, 2021 (n=211). Survey base: Advertising decision-makers who are involved in buying or planning digital video, cable / broadcast TV, or advanced TV.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Q1. Which of the following best describes how your [company/main client] approaches planning and buying video (TV, OTT, digital video)? Base = Total Respondents. ‘W1’ = wave 1. N/A = not applicable / not sure (only brand marketers gave this as a response).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14" name="Picture 13" descr="A person explaining something to a group of people&#10;&#10;Description automatically generated with low confidence">
            <a:extLst>
              <a:ext uri="{FF2B5EF4-FFF2-40B4-BE49-F238E27FC236}">
                <a16:creationId xmlns:a16="http://schemas.microsoft.com/office/drawing/2014/main" id="{48897E2B-6289-0F05-8642-7E91A9788A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49"/>
          <a:stretch/>
        </p:blipFill>
        <p:spPr>
          <a:xfrm>
            <a:off x="0" y="1685013"/>
            <a:ext cx="4430399" cy="3985213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19EADB2-5C2A-A267-387F-D07D156BF4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1536547"/>
              </p:ext>
            </p:extLst>
          </p:nvPr>
        </p:nvGraphicFramePr>
        <p:xfrm>
          <a:off x="4596620" y="1705707"/>
          <a:ext cx="7429159" cy="3964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87E6EE88-3131-8908-6DE4-B05CF5288AB1}"/>
              </a:ext>
            </a:extLst>
          </p:cNvPr>
          <p:cNvSpPr/>
          <p:nvPr/>
        </p:nvSpPr>
        <p:spPr>
          <a:xfrm>
            <a:off x="4942271" y="4748780"/>
            <a:ext cx="1740814" cy="8484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Linear TV and digital video are </a:t>
            </a:r>
            <a:r>
              <a:rPr kumimoji="0" lang="en-US" sz="11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planned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and bought separately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within one organization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7939C4-09A9-9F84-7E6A-E2CDA96A8998}"/>
              </a:ext>
            </a:extLst>
          </p:cNvPr>
          <p:cNvSpPr/>
          <p:nvPr/>
        </p:nvSpPr>
        <p:spPr>
          <a:xfrm>
            <a:off x="5140234" y="2224725"/>
            <a:ext cx="1740814" cy="8484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Planning / strategy and buying are </a:t>
            </a:r>
            <a:r>
              <a:rPr kumimoji="0" lang="en-US" sz="11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done by separate organizations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(or agencies)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FC59FE-6BAF-A546-489F-CD86A914C81C}"/>
              </a:ext>
            </a:extLst>
          </p:cNvPr>
          <p:cNvSpPr/>
          <p:nvPr/>
        </p:nvSpPr>
        <p:spPr>
          <a:xfrm>
            <a:off x="9997620" y="2670997"/>
            <a:ext cx="1711455" cy="8042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>
                <a:solidFill>
                  <a:srgbClr val="1B1464"/>
                </a:solidFill>
                <a:latin typeface="Helvetica" panose="020B0403020202020204" pitchFamily="34" charset="0"/>
              </a:rPr>
              <a:t>Linear TV and digital video are </a:t>
            </a:r>
            <a:r>
              <a:rPr lang="en-US" b="1" u="sng">
                <a:solidFill>
                  <a:srgbClr val="1B1464"/>
                </a:solidFill>
                <a:latin typeface="Helvetica" panose="020B0403020202020204" pitchFamily="34" charset="0"/>
              </a:rPr>
              <a:t>planned </a:t>
            </a:r>
          </a:p>
          <a:p>
            <a:pPr algn="ctr"/>
            <a:r>
              <a:rPr lang="en-US" b="1" u="sng">
                <a:solidFill>
                  <a:srgbClr val="1B1464"/>
                </a:solidFill>
                <a:latin typeface="Helvetica" panose="020B0403020202020204" pitchFamily="34" charset="0"/>
              </a:rPr>
              <a:t>and bought together</a:t>
            </a:r>
            <a:r>
              <a:rPr lang="en-US" b="1">
                <a:solidFill>
                  <a:srgbClr val="1B1464"/>
                </a:solidFill>
                <a:latin typeface="Helvetica" panose="020B0403020202020204" pitchFamily="34" charset="0"/>
              </a:rPr>
              <a:t> </a:t>
            </a:r>
            <a:r>
              <a:rPr lang="en-US" b="0">
                <a:solidFill>
                  <a:srgbClr val="1B1464"/>
                </a:solidFill>
                <a:latin typeface="Helvetica" panose="020B0403020202020204" pitchFamily="34" charset="0"/>
              </a:rPr>
              <a:t>through the same team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E79F26-3AA2-A411-DBD4-E08C52444810}"/>
              </a:ext>
            </a:extLst>
          </p:cNvPr>
          <p:cNvSpPr/>
          <p:nvPr/>
        </p:nvSpPr>
        <p:spPr>
          <a:xfrm>
            <a:off x="8767128" y="4260493"/>
            <a:ext cx="730242" cy="3173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1F1A62"/>
                </a:solidFill>
                <a:latin typeface="Helvetica" panose="020B0403020202020204" pitchFamily="34" charset="0"/>
              </a:rPr>
              <a:t>vs. 53%</a:t>
            </a:r>
          </a:p>
          <a:p>
            <a:pPr algn="ctr"/>
            <a:r>
              <a:rPr lang="en-US" sz="800">
                <a:solidFill>
                  <a:srgbClr val="1F1A62"/>
                </a:solidFill>
                <a:latin typeface="Helvetica" panose="020B0403020202020204" pitchFamily="34" charset="0"/>
              </a:rPr>
              <a:t>(W1)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F2946C-43A0-26AF-4D4C-5F3030AE818C}"/>
              </a:ext>
            </a:extLst>
          </p:cNvPr>
          <p:cNvSpPr/>
          <p:nvPr/>
        </p:nvSpPr>
        <p:spPr>
          <a:xfrm>
            <a:off x="6901575" y="4577887"/>
            <a:ext cx="697143" cy="3173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1F1A62"/>
                </a:solidFill>
                <a:latin typeface="Helvetica" panose="020B0403020202020204" pitchFamily="34" charset="0"/>
              </a:rPr>
              <a:t>vs. 31%</a:t>
            </a:r>
          </a:p>
          <a:p>
            <a:pPr algn="ctr"/>
            <a:r>
              <a:rPr lang="en-US" sz="800">
                <a:solidFill>
                  <a:srgbClr val="1F1A62"/>
                </a:solidFill>
                <a:latin typeface="Helvetica" panose="020B0403020202020204" pitchFamily="34" charset="0"/>
              </a:rPr>
              <a:t>(W1)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E1D021-DCF2-B1EB-08AC-ECF2B5F8DE7F}"/>
              </a:ext>
            </a:extLst>
          </p:cNvPr>
          <p:cNvSpPr/>
          <p:nvPr/>
        </p:nvSpPr>
        <p:spPr>
          <a:xfrm>
            <a:off x="7424662" y="2985667"/>
            <a:ext cx="633766" cy="3173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1F1A62"/>
                </a:solidFill>
                <a:latin typeface="Helvetica" panose="020B0403020202020204" pitchFamily="34" charset="0"/>
              </a:rPr>
              <a:t>vs. 16%</a:t>
            </a:r>
          </a:p>
          <a:p>
            <a:pPr algn="ctr"/>
            <a:r>
              <a:rPr lang="en-US" sz="800">
                <a:solidFill>
                  <a:srgbClr val="1F1A62"/>
                </a:solidFill>
                <a:latin typeface="Helvetica" panose="020B0403020202020204" pitchFamily="34" charset="0"/>
              </a:rPr>
              <a:t>(W1)</a:t>
            </a:r>
          </a:p>
        </p:txBody>
      </p:sp>
    </p:spTree>
    <p:extLst>
      <p:ext uri="{BB962C8B-B14F-4D97-AF65-F5344CB8AC3E}">
        <p14:creationId xmlns:p14="http://schemas.microsoft.com/office/powerpoint/2010/main" val="4233289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7A0AC91-2968-4BCE-598E-8E8C67EBFEA6}"/>
              </a:ext>
            </a:extLst>
          </p:cNvPr>
          <p:cNvSpPr/>
          <p:nvPr/>
        </p:nvSpPr>
        <p:spPr>
          <a:xfrm>
            <a:off x="4419989" y="1685013"/>
            <a:ext cx="7761601" cy="3985213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9C36EA-9285-58C3-8EBF-A6D09B431F44}"/>
              </a:ext>
            </a:extLst>
          </p:cNvPr>
          <p:cNvSpPr txBox="1"/>
          <p:nvPr/>
        </p:nvSpPr>
        <p:spPr>
          <a:xfrm>
            <a:off x="865762" y="387290"/>
            <a:ext cx="1130471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Disconnects in the investment process also persist, with linear TV and digital budgets still being allocated separately for a </a:t>
            </a:r>
            <a:r>
              <a:rPr lang="en-US" sz="26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third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of marketers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B05E29-FE4A-9C37-3510-F70D1C1B8FA9}"/>
              </a:ext>
            </a:extLst>
          </p:cNvPr>
          <p:cNvSpPr txBox="1"/>
          <p:nvPr/>
        </p:nvSpPr>
        <p:spPr>
          <a:xfrm>
            <a:off x="51022" y="479623"/>
            <a:ext cx="82527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B97FFB-DC3F-DF37-77D2-BB239B1918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A80F4D4-A8AF-97AB-88D8-92D82F6EB14D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FCE533-3061-2302-BDA6-29B95BACFBE0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2" name="Picture 4" descr="Creative Portal - Spectrum Reach Advertising">
            <a:extLst>
              <a:ext uri="{FF2B5EF4-FFF2-40B4-BE49-F238E27FC236}">
                <a16:creationId xmlns:a16="http://schemas.microsoft.com/office/drawing/2014/main" id="{E3BE50F4-0467-16FF-7C2C-751C2D9E8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83A138-BADA-6A15-9F1D-CE9095712EB5}"/>
              </a:ext>
            </a:extLst>
          </p:cNvPr>
          <p:cNvCxnSpPr>
            <a:cxnSpLocks/>
          </p:cNvCxnSpPr>
          <p:nvPr/>
        </p:nvCxnSpPr>
        <p:spPr>
          <a:xfrm>
            <a:off x="829326" y="306516"/>
            <a:ext cx="0" cy="105410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207FE099-B47D-5095-D8D7-BDC5C52A30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5839117"/>
              </p:ext>
            </p:extLst>
          </p:nvPr>
        </p:nvGraphicFramePr>
        <p:xfrm>
          <a:off x="4596620" y="1741267"/>
          <a:ext cx="7429159" cy="3964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C31B417D-BF30-B2AF-C482-4278BDBE58BE}"/>
              </a:ext>
            </a:extLst>
          </p:cNvPr>
          <p:cNvSpPr/>
          <p:nvPr/>
        </p:nvSpPr>
        <p:spPr>
          <a:xfrm>
            <a:off x="4951698" y="2616147"/>
            <a:ext cx="1740814" cy="8128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Linear TV and digital video spending are </a:t>
            </a:r>
            <a:r>
              <a:rPr kumimoji="0" lang="en-US" sz="1100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allocated from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separate budgets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905CE6-E637-7821-5213-73727A046BA8}"/>
              </a:ext>
            </a:extLst>
          </p:cNvPr>
          <p:cNvSpPr txBox="1"/>
          <p:nvPr/>
        </p:nvSpPr>
        <p:spPr>
          <a:xfrm>
            <a:off x="472837" y="6205480"/>
            <a:ext cx="11697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/ Spectrum Reach / Advertiser Perceptions ‘Audience-Based Buying Survey,’ February 2023. Wave 2 fielded January 11 – 27, 2023 (n=210</a:t>
            </a:r>
            <a:r>
              <a:rPr lang="en-US" sz="7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); Wave 1 fielded March 23 – 31, 2021 (n=211).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Survey base: Advertising decision-makers who are involved in buying or planning digital video, cable / broadcast TV, or advanced TV.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Q5. Which of the following best describes your [company’s/main client’s] video investment approach? Base = Total Respondents. ‘W1’ = wave 1.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6" name="Picture 5" descr="A close-up of a person writ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669EE1BF-2C38-73CB-18C4-9174506384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9" r="5070"/>
          <a:stretch/>
        </p:blipFill>
        <p:spPr>
          <a:xfrm>
            <a:off x="0" y="1685013"/>
            <a:ext cx="4430400" cy="398521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C5A587D-FDF2-91BC-5EBA-89D41B3BBE1E}"/>
              </a:ext>
            </a:extLst>
          </p:cNvPr>
          <p:cNvSpPr/>
          <p:nvPr/>
        </p:nvSpPr>
        <p:spPr>
          <a:xfrm>
            <a:off x="10003494" y="2865776"/>
            <a:ext cx="1755733" cy="8263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>
                <a:solidFill>
                  <a:srgbClr val="1B1464"/>
                </a:solidFill>
                <a:latin typeface="Helvetica" panose="020B0403020202020204" pitchFamily="34" charset="0"/>
              </a:rPr>
              <a:t>Linear TV and digital video spending are </a:t>
            </a:r>
            <a:r>
              <a:rPr lang="en-US">
                <a:solidFill>
                  <a:srgbClr val="1B1464"/>
                </a:solidFill>
                <a:latin typeface="Helvetica" panose="020B0403020202020204" pitchFamily="34" charset="0"/>
              </a:rPr>
              <a:t>allocated from the </a:t>
            </a:r>
          </a:p>
          <a:p>
            <a:pPr algn="ctr"/>
            <a:r>
              <a:rPr lang="en-US" b="1" u="sng">
                <a:solidFill>
                  <a:srgbClr val="1B1464"/>
                </a:solidFill>
                <a:latin typeface="Helvetica" panose="020B0403020202020204" pitchFamily="34" charset="0"/>
              </a:rPr>
              <a:t>same budget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E4DE63-8450-A1D1-A220-30742D23BE7E}"/>
              </a:ext>
            </a:extLst>
          </p:cNvPr>
          <p:cNvSpPr/>
          <p:nvPr/>
        </p:nvSpPr>
        <p:spPr>
          <a:xfrm>
            <a:off x="8694420" y="4547269"/>
            <a:ext cx="671146" cy="3173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1F1A62"/>
                </a:solidFill>
                <a:latin typeface="Helvetica" panose="020B0403020202020204" pitchFamily="34" charset="0"/>
              </a:rPr>
              <a:t>vs. 63%</a:t>
            </a:r>
          </a:p>
          <a:p>
            <a:pPr algn="ctr"/>
            <a:r>
              <a:rPr lang="en-US" sz="800">
                <a:solidFill>
                  <a:srgbClr val="1F1A62"/>
                </a:solidFill>
                <a:latin typeface="Helvetica" panose="020B0403020202020204" pitchFamily="34" charset="0"/>
              </a:rPr>
              <a:t>(W1)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2DD43C-3CA4-F657-E448-3EF0255DAF7E}"/>
              </a:ext>
            </a:extLst>
          </p:cNvPr>
          <p:cNvSpPr/>
          <p:nvPr/>
        </p:nvSpPr>
        <p:spPr>
          <a:xfrm>
            <a:off x="6889758" y="3683636"/>
            <a:ext cx="669282" cy="3173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1F1A62"/>
                </a:solidFill>
                <a:latin typeface="Helvetica" panose="020B0403020202020204" pitchFamily="34" charset="0"/>
              </a:rPr>
              <a:t>vs. 37%</a:t>
            </a:r>
          </a:p>
          <a:p>
            <a:pPr algn="ctr"/>
            <a:r>
              <a:rPr lang="en-US" sz="800">
                <a:solidFill>
                  <a:srgbClr val="1F1A62"/>
                </a:solidFill>
                <a:latin typeface="Helvetica" panose="020B0403020202020204" pitchFamily="34" charset="0"/>
              </a:rPr>
              <a:t>(W1)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2D7824-7B1F-9951-24E7-65BAFAC3839D}"/>
              </a:ext>
            </a:extLst>
          </p:cNvPr>
          <p:cNvSpPr txBox="1"/>
          <p:nvPr/>
        </p:nvSpPr>
        <p:spPr>
          <a:xfrm>
            <a:off x="4625965" y="1741267"/>
            <a:ext cx="734964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r>
              <a:rPr lang="en-US" sz="1400" b="1" i="0">
                <a:solidFill>
                  <a:srgbClr val="1B1464"/>
                </a:solidFill>
              </a:rPr>
              <a:t>What best describes your organization’s video</a:t>
            </a:r>
            <a:r>
              <a:rPr lang="en-US" sz="1400" b="1" i="0" baseline="0">
                <a:solidFill>
                  <a:srgbClr val="1B1464"/>
                </a:solidFill>
              </a:rPr>
              <a:t> investment approach?</a:t>
            </a:r>
          </a:p>
          <a:p>
            <a:pPr algn="ctr" rtl="0">
              <a:defRPr sz="1400" b="0" i="0" u="none" strike="noStrike" kern="1200" spc="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r>
              <a:rPr lang="en-US" sz="1200" b="0" i="0" u="none" strike="noStrike" kern="1200" spc="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rPr>
              <a:t>% of respondents</a:t>
            </a:r>
            <a:br>
              <a:rPr lang="en-US" sz="1200" b="0" i="0" u="none" strike="noStrike" kern="1200" spc="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rPr>
            </a:br>
            <a:r>
              <a:rPr lang="en-US" sz="1200" b="0" i="0" u="none" strike="noStrike" kern="1200" spc="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rPr>
              <a:t>(2023, Wave 2)</a:t>
            </a:r>
          </a:p>
        </p:txBody>
      </p:sp>
    </p:spTree>
    <p:extLst>
      <p:ext uri="{BB962C8B-B14F-4D97-AF65-F5344CB8AC3E}">
        <p14:creationId xmlns:p14="http://schemas.microsoft.com/office/powerpoint/2010/main" val="639045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F0AEA1B-2FDE-48F0-8866-DD87656141AD}"/>
              </a:ext>
            </a:extLst>
          </p:cNvPr>
          <p:cNvSpPr/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9C36EA-9285-58C3-8EBF-A6D09B431F44}"/>
              </a:ext>
            </a:extLst>
          </p:cNvPr>
          <p:cNvSpPr txBox="1"/>
          <p:nvPr/>
        </p:nvSpPr>
        <p:spPr>
          <a:xfrm>
            <a:off x="876299" y="387290"/>
            <a:ext cx="111720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ABB adoption for linear TV continues to lag slightly behind digital video platforms which may be due to existing organizational silos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B05E29-FE4A-9C37-3510-F70D1C1B8FA9}"/>
              </a:ext>
            </a:extLst>
          </p:cNvPr>
          <p:cNvSpPr txBox="1"/>
          <p:nvPr/>
        </p:nvSpPr>
        <p:spPr>
          <a:xfrm>
            <a:off x="51022" y="479623"/>
            <a:ext cx="82527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5DF8D5-A858-72C5-4C6F-C463FC46F0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9D64404-FD33-DDD0-DE5F-FB7B08A2E12F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1477A6-AF7F-F969-0F82-4CD89C5D317A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3" name="Picture 4" descr="Creative Portal - Spectrum Reach Advertising">
            <a:extLst>
              <a:ext uri="{FF2B5EF4-FFF2-40B4-BE49-F238E27FC236}">
                <a16:creationId xmlns:a16="http://schemas.microsoft.com/office/drawing/2014/main" id="{CAE69AD5-E96A-047A-2680-D27874AD8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BDB4E8F-2A71-02B8-E5F0-E79314056E0A}"/>
              </a:ext>
            </a:extLst>
          </p:cNvPr>
          <p:cNvCxnSpPr>
            <a:cxnSpLocks/>
          </p:cNvCxnSpPr>
          <p:nvPr/>
        </p:nvCxnSpPr>
        <p:spPr>
          <a:xfrm>
            <a:off x="829326" y="306516"/>
            <a:ext cx="0" cy="105410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Google Shape;446;p16">
            <a:extLst>
              <a:ext uri="{FF2B5EF4-FFF2-40B4-BE49-F238E27FC236}">
                <a16:creationId xmlns:a16="http://schemas.microsoft.com/office/drawing/2014/main" id="{BF6FFC6F-2318-CAEA-B514-5017D756B5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6103474"/>
              </p:ext>
            </p:extLst>
          </p:nvPr>
        </p:nvGraphicFramePr>
        <p:xfrm>
          <a:off x="1122551" y="1777839"/>
          <a:ext cx="9752442" cy="438936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752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2311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When planning / buying each of the following video advertising platforms, how often </a:t>
                      </a:r>
                      <a:br>
                        <a:rPr lang="en-US" sz="1200" b="1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</a:br>
                      <a:r>
                        <a:rPr lang="en-US" sz="1200" b="1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are you doing so against specific audience targets (vs. age/gender demos)? </a:t>
                      </a:r>
                      <a:endParaRPr lang="en-US" sz="1100" b="1" i="0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mean average % of campaign planning / buying done against specific audience targets, sorted by ‘planning’</a:t>
                      </a:r>
                      <a:br>
                        <a:rPr lang="en-US" sz="1100" b="0" i="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</a:br>
                      <a:r>
                        <a:rPr lang="en-US" sz="1050" b="0" i="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(2023, Wave 2)</a:t>
                      </a:r>
                      <a:endParaRPr lang="en-US" sz="1800" b="0" i="0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</a:txBody>
                  <a:tcPr marL="133893" marR="133893" marT="45725" marB="45725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92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</a:txBody>
                  <a:tcPr marL="133893" marR="133893" marT="45725" marB="45725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92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</a:txBody>
                  <a:tcPr marL="133893" marR="133893" marT="45725" marB="45725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492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</a:txBody>
                  <a:tcPr marL="133893" marR="133893" marT="45725" marB="45725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92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</a:txBody>
                  <a:tcPr marL="133893" marR="133893" marT="45725" marB="45725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492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</a:txBody>
                  <a:tcPr marL="133893" marR="133893" marT="45725" marB="45725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492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</a:txBody>
                  <a:tcPr marL="133893" marR="133893" marT="45725" marB="45725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492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</a:txBody>
                  <a:tcPr marL="133893" marR="133893" marT="45725" marB="45725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" name="Google Shape;933;p53">
            <a:extLst>
              <a:ext uri="{FF2B5EF4-FFF2-40B4-BE49-F238E27FC236}">
                <a16:creationId xmlns:a16="http://schemas.microsoft.com/office/drawing/2014/main" id="{AD501685-ABBF-D3CA-7B10-6511AC295F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6261629"/>
              </p:ext>
            </p:extLst>
          </p:nvPr>
        </p:nvGraphicFramePr>
        <p:xfrm>
          <a:off x="858983" y="2474332"/>
          <a:ext cx="11146376" cy="3753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AEBE1D6-5E7D-89CC-3E6A-A8DDA7D5C340}"/>
              </a:ext>
            </a:extLst>
          </p:cNvPr>
          <p:cNvSpPr txBox="1"/>
          <p:nvPr/>
        </p:nvSpPr>
        <p:spPr>
          <a:xfrm>
            <a:off x="472837" y="6161090"/>
            <a:ext cx="11697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/ Spectrum Reach / Advertiser Perceptions ‘Audience-Based Buying Survey,’ February 2023. Wave 1 fielded March 23 – 31, 2021 (n=211); Wave 2 fielded January 11 – 27, 2023 (n=210). Survey base: Advertising decision-makers who are involved in buying or planning digital video, cable / broadcast TV, or advanced TV. 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Q60. When planning each of the following video advertising tactics, how often are [you/is your main client] planning against specific audience targets versus age/gender demos? Base = Total Respondents. *Q65. When buying each of the following video advertising tactics, how often are [you/your main client] buying against specific audience targets vs. age/gender demos? (mean average of ‘100%’ / ’75%’ / ’50%’ / ’25%’ / ‘0%’ of the time selection set). Base = Total Respondents. **’National TV’ includes broadcast / cable; ‘Local TV’ includes (broadcast/cable via MVPDs including Charter/Spectrum, Comcast/Effectv, Cox, DirecTV). 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8825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9C36EA-9285-58C3-8EBF-A6D09B431F44}"/>
              </a:ext>
            </a:extLst>
          </p:cNvPr>
          <p:cNvSpPr txBox="1"/>
          <p:nvPr/>
        </p:nvSpPr>
        <p:spPr>
          <a:xfrm>
            <a:off x="906092" y="366818"/>
            <a:ext cx="111720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Greater cross-platform measurement precision, customizable local solutions and continued education can spur increased investment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F0AEA1B-2FDE-48F0-8866-DD87656141AD}"/>
              </a:ext>
            </a:extLst>
          </p:cNvPr>
          <p:cNvSpPr/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B05E29-FE4A-9C37-3510-F70D1C1B8FA9}"/>
              </a:ext>
            </a:extLst>
          </p:cNvPr>
          <p:cNvSpPr txBox="1"/>
          <p:nvPr/>
        </p:nvSpPr>
        <p:spPr>
          <a:xfrm>
            <a:off x="51022" y="479623"/>
            <a:ext cx="82527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F03344-95AA-DC21-C7CC-FD228CB77B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D0BDDBC-9167-EE45-FBAF-E06B6ABF867A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DDC21B-5BE8-5EE1-7DE0-63AD9E5E17EB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3" name="Picture 4" descr="Creative Portal - Spectrum Reach Advertising">
            <a:extLst>
              <a:ext uri="{FF2B5EF4-FFF2-40B4-BE49-F238E27FC236}">
                <a16:creationId xmlns:a16="http://schemas.microsoft.com/office/drawing/2014/main" id="{3AE258DD-DC7B-3C62-7165-D39EDD309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8C4C948-5FE6-36FB-B013-0B1BC7A5E75B}"/>
              </a:ext>
            </a:extLst>
          </p:cNvPr>
          <p:cNvCxnSpPr>
            <a:cxnSpLocks/>
          </p:cNvCxnSpPr>
          <p:nvPr/>
        </p:nvCxnSpPr>
        <p:spPr>
          <a:xfrm>
            <a:off x="829326" y="306516"/>
            <a:ext cx="0" cy="105410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0385D7C-C7DA-F348-CB2B-F83A08F1C9D4}"/>
              </a:ext>
            </a:extLst>
          </p:cNvPr>
          <p:cNvSpPr txBox="1"/>
          <p:nvPr/>
        </p:nvSpPr>
        <p:spPr>
          <a:xfrm>
            <a:off x="472837" y="6244392"/>
            <a:ext cx="11697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/ Spectrum Reach / Advertiser Perceptions ‘Audience-Based Buying Survey,’ February 2023. ). Wave 2 fielded January 11 – 27, 2023 (n=210).; Wave 1 fielded March 23 – 31, 2021 (n=211. Survey base: Advertising decision-makers who are involved in buying or planning digital video, cable / broadcast TV, or advanced TV. 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Q130. Which of the following would encourage (you/your main client) to increase (your/their) investment in audience-based TV buying? Base = Total Respondents. Note: ‘NA’ indicates addition to wave 2 study, no comparison to wave 1 available. 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graphicFrame>
        <p:nvGraphicFramePr>
          <p:cNvPr id="8" name="Google Shape;428;p15">
            <a:extLst>
              <a:ext uri="{FF2B5EF4-FFF2-40B4-BE49-F238E27FC236}">
                <a16:creationId xmlns:a16="http://schemas.microsoft.com/office/drawing/2014/main" id="{790140D3-2258-0DCC-C626-F4B679FFD525}"/>
              </a:ext>
            </a:extLst>
          </p:cNvPr>
          <p:cNvGraphicFramePr/>
          <p:nvPr/>
        </p:nvGraphicFramePr>
        <p:xfrm>
          <a:off x="906092" y="1824612"/>
          <a:ext cx="10837037" cy="431254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019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7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807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b="1" i="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Which of the following would encourage you to increase your investment in audience-based TV buying?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50" b="0" i="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% of respondents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b="0" i="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(2023, wave 2)</a:t>
                      </a:r>
                    </a:p>
                  </a:txBody>
                  <a:tcPr marL="110655" marR="110655" marT="41568" marB="41568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vs. 2021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Wave 1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(%)</a:t>
                      </a:r>
                      <a:endParaRPr lang="en-US" sz="1500" b="0" i="0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</a:txBody>
                  <a:tcPr marL="110655" marR="110655" marT="41568" marB="41568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51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</a:txBody>
                  <a:tcPr marL="110655" marR="110655" marT="41568" marB="41568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  <a:ea typeface="Arial"/>
                          <a:cs typeface="Arial"/>
                          <a:sym typeface="Arial"/>
                        </a:rPr>
                        <a:t>50%</a:t>
                      </a:r>
                      <a:endParaRPr sz="1300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</a:txBody>
                  <a:tcPr marL="11526" marR="11526" marT="8659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51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</a:txBody>
                  <a:tcPr marL="110655" marR="110655" marT="41568" marB="41568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  <a:cs typeface="Arial"/>
                          <a:sym typeface="Arial"/>
                        </a:rPr>
                        <a:t>NA</a:t>
                      </a:r>
                      <a:endParaRPr sz="1300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</a:txBody>
                  <a:tcPr marL="11526" marR="11526" marT="8659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51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</a:txBody>
                  <a:tcPr marL="110655" marR="110655" marT="41568" marB="41568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  <a:ea typeface="Arial"/>
                          <a:cs typeface="Arial"/>
                          <a:sym typeface="Arial"/>
                        </a:rPr>
                        <a:t>46%</a:t>
                      </a:r>
                      <a:endParaRPr sz="1300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</a:txBody>
                  <a:tcPr marL="11526" marR="11526" marT="8659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51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</a:txBody>
                  <a:tcPr marL="110655" marR="110655" marT="41568" marB="41568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  <a:ea typeface="Arial"/>
                          <a:cs typeface="Arial"/>
                          <a:sym typeface="Arial"/>
                        </a:rPr>
                        <a:t>44%</a:t>
                      </a:r>
                      <a:endParaRPr sz="1300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</a:txBody>
                  <a:tcPr marL="11526" marR="11526" marT="8659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51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</a:txBody>
                  <a:tcPr marL="110655" marR="110655" marT="41568" marB="41568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  <a:ea typeface="Arial"/>
                          <a:cs typeface="Arial"/>
                          <a:sym typeface="Arial"/>
                        </a:rPr>
                        <a:t>33%</a:t>
                      </a:r>
                      <a:endParaRPr sz="1300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</a:txBody>
                  <a:tcPr marL="11526" marR="11526" marT="8659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51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</a:txBody>
                  <a:tcPr marL="110655" marR="110655" marT="41568" marB="41568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  <a:ea typeface="Arial"/>
                          <a:cs typeface="Arial"/>
                          <a:sym typeface="Arial"/>
                        </a:rPr>
                        <a:t>36%</a:t>
                      </a:r>
                      <a:endParaRPr sz="1300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</a:txBody>
                  <a:tcPr marL="11526" marR="11526" marT="8659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51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</a:txBody>
                  <a:tcPr marL="110655" marR="110655" marT="41568" marB="41568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  <a:ea typeface="Arial"/>
                          <a:cs typeface="Arial"/>
                          <a:sym typeface="Arial"/>
                        </a:rPr>
                        <a:t>33%</a:t>
                      </a:r>
                      <a:endParaRPr sz="1300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</a:txBody>
                  <a:tcPr marL="11526" marR="11526" marT="8659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51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</a:txBody>
                  <a:tcPr marL="110655" marR="110655" marT="41568" marB="41568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  <a:ea typeface="Arial"/>
                          <a:cs typeface="Arial"/>
                          <a:sym typeface="Arial"/>
                        </a:rPr>
                        <a:t>25%</a:t>
                      </a:r>
                      <a:endParaRPr sz="1300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</a:txBody>
                  <a:tcPr marL="11526" marR="11526" marT="8659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51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</a:txBody>
                  <a:tcPr marL="110655" marR="110655" marT="41568" marB="41568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  <a:ea typeface="Arial"/>
                          <a:cs typeface="Arial"/>
                          <a:sym typeface="Arial"/>
                        </a:rPr>
                        <a:t>24%</a:t>
                      </a:r>
                      <a:endParaRPr sz="1300">
                        <a:solidFill>
                          <a:srgbClr val="1F1A62"/>
                        </a:solidFill>
                        <a:latin typeface="Helvetica" panose="020B0403020202020204" pitchFamily="34" charset="0"/>
                      </a:endParaRPr>
                    </a:p>
                  </a:txBody>
                  <a:tcPr marL="11526" marR="11526" marT="8659" marB="0" anchor="ctr">
                    <a:lnL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1A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0" name="Google Shape;432;p15">
            <a:extLst>
              <a:ext uri="{FF2B5EF4-FFF2-40B4-BE49-F238E27FC236}">
                <a16:creationId xmlns:a16="http://schemas.microsoft.com/office/drawing/2014/main" id="{A1A56761-581B-BA7F-35E6-1039DC4727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5652281"/>
              </p:ext>
            </p:extLst>
          </p:nvPr>
        </p:nvGraphicFramePr>
        <p:xfrm>
          <a:off x="448872" y="2380033"/>
          <a:ext cx="10337020" cy="3811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E3C5FBD-7C03-8DF7-55D0-E45129F1DFE0}"/>
              </a:ext>
            </a:extLst>
          </p:cNvPr>
          <p:cNvSpPr txBox="1"/>
          <p:nvPr/>
        </p:nvSpPr>
        <p:spPr>
          <a:xfrm>
            <a:off x="1031326" y="2426956"/>
            <a:ext cx="5184806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Development of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better performance metrics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solutions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(e.g., full-funnel attribution, etc.)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B4D809-DD66-753A-10B7-9AE31BC28450}"/>
              </a:ext>
            </a:extLst>
          </p:cNvPr>
          <p:cNvSpPr txBox="1"/>
          <p:nvPr/>
        </p:nvSpPr>
        <p:spPr>
          <a:xfrm>
            <a:off x="1170675" y="2837688"/>
            <a:ext cx="5045457" cy="419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Ability of platforms to offer customized audience-based buying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recommendations by regional / local markets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0C03DD-3949-4AA1-E137-E9E8A45EAA6D}"/>
              </a:ext>
            </a:extLst>
          </p:cNvPr>
          <p:cNvSpPr txBox="1"/>
          <p:nvPr/>
        </p:nvSpPr>
        <p:spPr>
          <a:xfrm>
            <a:off x="1170675" y="3342139"/>
            <a:ext cx="50454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Having a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better understanding of benefits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and how it works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637E1D-9D13-DF02-6426-B00E9BFC1FE2}"/>
              </a:ext>
            </a:extLst>
          </p:cNvPr>
          <p:cNvSpPr txBox="1"/>
          <p:nvPr/>
        </p:nvSpPr>
        <p:spPr>
          <a:xfrm>
            <a:off x="1170675" y="3740692"/>
            <a:ext cx="50454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Unified measurement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across media platforms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152EB7-E0F7-85C5-E1D6-106718200082}"/>
              </a:ext>
            </a:extLst>
          </p:cNvPr>
          <p:cNvSpPr txBox="1"/>
          <p:nvPr/>
        </p:nvSpPr>
        <p:spPr>
          <a:xfrm>
            <a:off x="1170675" y="4150190"/>
            <a:ext cx="50454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Change in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direction / campaign objectives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AF0EAB-D593-0AE9-4A86-318E92E67C0A}"/>
              </a:ext>
            </a:extLst>
          </p:cNvPr>
          <p:cNvSpPr txBox="1"/>
          <p:nvPr/>
        </p:nvSpPr>
        <p:spPr>
          <a:xfrm>
            <a:off x="1170675" y="4553674"/>
            <a:ext cx="50454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Introduction of a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new advanced solution or offering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in the market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A950D6-08D0-A7E1-C3E2-9E65B6CFF712}"/>
              </a:ext>
            </a:extLst>
          </p:cNvPr>
          <p:cNvSpPr txBox="1"/>
          <p:nvPr/>
        </p:nvSpPr>
        <p:spPr>
          <a:xfrm>
            <a:off x="1170675" y="4969518"/>
            <a:ext cx="50454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Incentives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provided by media companies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3FE956-C979-752E-7C5F-1C6A5A4BDECA}"/>
              </a:ext>
            </a:extLst>
          </p:cNvPr>
          <p:cNvSpPr txBox="1"/>
          <p:nvPr/>
        </p:nvSpPr>
        <p:spPr>
          <a:xfrm>
            <a:off x="1170675" y="5375648"/>
            <a:ext cx="50454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Organizational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mandate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0E5F31-94C7-A691-E89F-9D60918AD717}"/>
              </a:ext>
            </a:extLst>
          </p:cNvPr>
          <p:cNvSpPr txBox="1"/>
          <p:nvPr/>
        </p:nvSpPr>
        <p:spPr>
          <a:xfrm>
            <a:off x="906093" y="5717093"/>
            <a:ext cx="531004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Unexpected external factors 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(e.g., current events, brand safety/privacy issues, etc.)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3968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0044C-9B1B-7C46-936A-7B7F0D3926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0153"/>
            <a:ext cx="12192000" cy="70983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9B3279-79C3-D562-DBFB-7AB4F0D63070}"/>
              </a:ext>
            </a:extLst>
          </p:cNvPr>
          <p:cNvSpPr txBox="1"/>
          <p:nvPr/>
        </p:nvSpPr>
        <p:spPr>
          <a:xfrm>
            <a:off x="236167" y="3025517"/>
            <a:ext cx="73376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Modern solutions are being integrated into audience-based TV buys to enhance measurement precision and </a:t>
            </a:r>
            <a:r>
              <a:rPr lang="en-US" sz="2400">
                <a:solidFill>
                  <a:schemeClr val="bg1"/>
                </a:solidFill>
                <a:latin typeface="Helvetica" pitchFamily="2" charset="0"/>
              </a:rPr>
              <a:t>analyze campaign impact across the purchase funnel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8E6F48-A8DF-2DA8-BD37-2C8B56A02E75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97BF876-2C91-772D-9593-768DDD00141E}"/>
              </a:ext>
            </a:extLst>
          </p:cNvPr>
          <p:cNvSpPr txBox="1"/>
          <p:nvPr/>
        </p:nvSpPr>
        <p:spPr>
          <a:xfrm>
            <a:off x="236167" y="2240427"/>
            <a:ext cx="7485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Measurement</a:t>
            </a:r>
          </a:p>
        </p:txBody>
      </p:sp>
    </p:spTree>
    <p:extLst>
      <p:ext uri="{BB962C8B-B14F-4D97-AF65-F5344CB8AC3E}">
        <p14:creationId xmlns:p14="http://schemas.microsoft.com/office/powerpoint/2010/main" val="4107541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461166-0469-796D-0219-F0D2146E34CC}"/>
              </a:ext>
            </a:extLst>
          </p:cNvPr>
          <p:cNvSpPr>
            <a:spLocks/>
          </p:cNvSpPr>
          <p:nvPr/>
        </p:nvSpPr>
        <p:spPr>
          <a:xfrm>
            <a:off x="-1180" y="1686330"/>
            <a:ext cx="5250571" cy="3985213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C4E2CE-2433-B79C-8F56-54B149D750D2}"/>
              </a:ext>
            </a:extLst>
          </p:cNvPr>
          <p:cNvSpPr/>
          <p:nvPr/>
        </p:nvSpPr>
        <p:spPr>
          <a:xfrm>
            <a:off x="5246703" y="1686330"/>
            <a:ext cx="6945591" cy="3985213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9C36EA-9285-58C3-8EBF-A6D09B431F44}"/>
              </a:ext>
            </a:extLst>
          </p:cNvPr>
          <p:cNvSpPr txBox="1"/>
          <p:nvPr/>
        </p:nvSpPr>
        <p:spPr>
          <a:xfrm>
            <a:off x="876299" y="423693"/>
            <a:ext cx="112646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Most marketers use Nielsen and an alternative as ‘currency’ for their audience-based TV buys, </a:t>
            </a:r>
            <a:r>
              <a:rPr lang="en-US" sz="2600" b="1">
                <a:solidFill>
                  <a:srgbClr val="1F1A62"/>
                </a:solidFill>
                <a:latin typeface="Helvetica" panose="020B0604020202020204" pitchFamily="34" charset="0"/>
              </a:rPr>
              <a:t>with Comscore being the top source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B05E29-FE4A-9C37-3510-F70D1C1B8FA9}"/>
              </a:ext>
            </a:extLst>
          </p:cNvPr>
          <p:cNvSpPr txBox="1"/>
          <p:nvPr/>
        </p:nvSpPr>
        <p:spPr>
          <a:xfrm>
            <a:off x="51022" y="479623"/>
            <a:ext cx="82527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23A1E0-0B0F-4C99-664D-1387C78FF8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15C6F40-F4E1-0A36-9CD2-56D9D9D970B2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06D60C-F71B-B8DF-AF0E-8895515ADC49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3" name="Picture 4" descr="Creative Portal - Spectrum Reach Advertising">
            <a:extLst>
              <a:ext uri="{FF2B5EF4-FFF2-40B4-BE49-F238E27FC236}">
                <a16:creationId xmlns:a16="http://schemas.microsoft.com/office/drawing/2014/main" id="{6A7B9E4C-0A84-BDE5-83A1-DC960F80D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986B8C8-C933-E59C-DBCD-C6A47B106885}"/>
              </a:ext>
            </a:extLst>
          </p:cNvPr>
          <p:cNvCxnSpPr>
            <a:cxnSpLocks/>
          </p:cNvCxnSpPr>
          <p:nvPr/>
        </p:nvCxnSpPr>
        <p:spPr>
          <a:xfrm>
            <a:off x="829326" y="306516"/>
            <a:ext cx="0" cy="105410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625;p30">
            <a:extLst>
              <a:ext uri="{FF2B5EF4-FFF2-40B4-BE49-F238E27FC236}">
                <a16:creationId xmlns:a16="http://schemas.microsoft.com/office/drawing/2014/main" id="{941B2E0B-59B9-B81B-5DC7-DCAFE199AEA4}"/>
              </a:ext>
            </a:extLst>
          </p:cNvPr>
          <p:cNvSpPr txBox="1"/>
          <p:nvPr/>
        </p:nvSpPr>
        <p:spPr>
          <a:xfrm>
            <a:off x="26264" y="1859196"/>
            <a:ext cx="5195682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1F1A62"/>
                </a:solidFill>
                <a:latin typeface="Helvetica" panose="020B0403020202020204" pitchFamily="34" charset="0"/>
                <a:ea typeface="Arial"/>
                <a:cs typeface="Arial"/>
                <a:sym typeface="Arial"/>
              </a:rPr>
              <a:t>‘Currency’ Used for Audience-Based TV Buys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F1A62"/>
                </a:solidFill>
                <a:latin typeface="Helvetica" panose="020B0403020202020204" pitchFamily="34" charset="0"/>
                <a:cs typeface="Arial"/>
                <a:sym typeface="Arial"/>
              </a:rPr>
              <a:t>% of respondents using ABB</a:t>
            </a:r>
            <a:endParaRPr>
              <a:solidFill>
                <a:srgbClr val="1F1A62"/>
              </a:solidFill>
              <a:latin typeface="Helvetica" panose="020B0403020202020204" pitchFamily="34" charset="0"/>
            </a:endParaRPr>
          </a:p>
        </p:txBody>
      </p:sp>
      <p:graphicFrame>
        <p:nvGraphicFramePr>
          <p:cNvPr id="5" name="Google Shape;626;p30">
            <a:extLst>
              <a:ext uri="{FF2B5EF4-FFF2-40B4-BE49-F238E27FC236}">
                <a16:creationId xmlns:a16="http://schemas.microsoft.com/office/drawing/2014/main" id="{4CB63931-21D1-FE89-A234-576B578F9C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8158261"/>
              </p:ext>
            </p:extLst>
          </p:nvPr>
        </p:nvGraphicFramePr>
        <p:xfrm>
          <a:off x="230244" y="2383881"/>
          <a:ext cx="4787723" cy="2986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Google Shape;627;p30">
            <a:extLst>
              <a:ext uri="{FF2B5EF4-FFF2-40B4-BE49-F238E27FC236}">
                <a16:creationId xmlns:a16="http://schemas.microsoft.com/office/drawing/2014/main" id="{E11AF9C3-7AC2-F034-311F-4713F7349DC5}"/>
              </a:ext>
            </a:extLst>
          </p:cNvPr>
          <p:cNvSpPr txBox="1"/>
          <p:nvPr/>
        </p:nvSpPr>
        <p:spPr>
          <a:xfrm>
            <a:off x="5464966" y="1785086"/>
            <a:ext cx="649679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bg1"/>
                </a:solidFill>
                <a:latin typeface="Helvetica" panose="020B0403020202020204" pitchFamily="34" charset="0"/>
                <a:ea typeface="Arial"/>
                <a:cs typeface="Arial"/>
                <a:sym typeface="Arial"/>
              </a:rPr>
              <a:t>Alternate ‘Currency’ Used for Audience-Based TV Campaigns*</a:t>
            </a:r>
          </a:p>
          <a:p>
            <a:pPr algn="ctr"/>
            <a:r>
              <a:rPr lang="en-US" sz="1200">
                <a:solidFill>
                  <a:schemeClr val="bg1"/>
                </a:solidFill>
                <a:latin typeface="Helvetica" panose="020B0403020202020204" pitchFamily="34" charset="0"/>
                <a:cs typeface="Arial"/>
                <a:sym typeface="Arial"/>
              </a:rPr>
              <a:t>% of respondents using alternate ‘currency’ sources</a:t>
            </a:r>
            <a:endParaRPr lang="en-US">
              <a:solidFill>
                <a:schemeClr val="bg1"/>
              </a:solidFill>
              <a:latin typeface="Helvetica" panose="020B0403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>
              <a:solidFill>
                <a:schemeClr val="bg1"/>
              </a:solidFill>
              <a:latin typeface="Helvetica" panose="020B0403020202020204" pitchFamily="34" charset="0"/>
            </a:endParaRPr>
          </a:p>
        </p:txBody>
      </p:sp>
      <p:graphicFrame>
        <p:nvGraphicFramePr>
          <p:cNvPr id="7" name="Google Shape;628;p30">
            <a:extLst>
              <a:ext uri="{FF2B5EF4-FFF2-40B4-BE49-F238E27FC236}">
                <a16:creationId xmlns:a16="http://schemas.microsoft.com/office/drawing/2014/main" id="{E9B4C3A6-84C5-C19D-2617-DD9ED0C055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0774868"/>
              </p:ext>
            </p:extLst>
          </p:nvPr>
        </p:nvGraphicFramePr>
        <p:xfrm>
          <a:off x="6096001" y="2228284"/>
          <a:ext cx="5740400" cy="3369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EF6DA104-F40C-7379-291E-DD945C77BA47}"/>
              </a:ext>
            </a:extLst>
          </p:cNvPr>
          <p:cNvSpPr txBox="1"/>
          <p:nvPr/>
        </p:nvSpPr>
        <p:spPr>
          <a:xfrm>
            <a:off x="472837" y="6098947"/>
            <a:ext cx="116976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/ Spectrum Reach / Advertiser Perceptions ‘Audience-Based Buying Survey,’ February 2023</a:t>
            </a:r>
            <a:r>
              <a:rPr lang="en-US" sz="7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fielded January 11 – 27, 2023 (n=210). Survey base: Advertising decision-makers who are involved in buying or planning digital video, cable / broadcast TV, or advanced TV.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Q240. Which of the following best describes how you’re transacting on your audience-based TV buys? Base = Audience-Based Buying is a Key Part/Small Part/Testing Phase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(n=190)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. *Q240b. Which of the following alternate ‘currency’ sources is your [company/main client] using for audience-based TV campaigns? Base = ‘Using Alternate or Nielsen currency for audience-based TV campaigns’ (n=147). 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830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A91A787-9EF4-28CA-A06D-B7362019EBD4}"/>
              </a:ext>
            </a:extLst>
          </p:cNvPr>
          <p:cNvSpPr/>
          <p:nvPr/>
        </p:nvSpPr>
        <p:spPr>
          <a:xfrm>
            <a:off x="4782538" y="1685013"/>
            <a:ext cx="7409462" cy="452046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9C36EA-9285-58C3-8EBF-A6D09B431F44}"/>
              </a:ext>
            </a:extLst>
          </p:cNvPr>
          <p:cNvSpPr txBox="1"/>
          <p:nvPr/>
        </p:nvSpPr>
        <p:spPr>
          <a:xfrm>
            <a:off x="876298" y="405221"/>
            <a:ext cx="113157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Beyond audiences, marketers are measuring ABB campaign success </a:t>
            </a:r>
            <a:r>
              <a:rPr lang="en-US" sz="26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against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both upper and lower funnel metrics, from awareness to sales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B05E29-FE4A-9C37-3510-F70D1C1B8FA9}"/>
              </a:ext>
            </a:extLst>
          </p:cNvPr>
          <p:cNvSpPr txBox="1"/>
          <p:nvPr/>
        </p:nvSpPr>
        <p:spPr>
          <a:xfrm>
            <a:off x="51022" y="479623"/>
            <a:ext cx="82527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23A1E0-0B0F-4C99-664D-1387C78FF8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15C6F40-F4E1-0A36-9CD2-56D9D9D970B2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06D60C-F71B-B8DF-AF0E-8895515ADC49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3" name="Picture 4" descr="Creative Portal - Spectrum Reach Advertising">
            <a:extLst>
              <a:ext uri="{FF2B5EF4-FFF2-40B4-BE49-F238E27FC236}">
                <a16:creationId xmlns:a16="http://schemas.microsoft.com/office/drawing/2014/main" id="{6A7B9E4C-0A84-BDE5-83A1-DC960F80D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986B8C8-C933-E59C-DBCD-C6A47B106885}"/>
              </a:ext>
            </a:extLst>
          </p:cNvPr>
          <p:cNvCxnSpPr>
            <a:cxnSpLocks/>
          </p:cNvCxnSpPr>
          <p:nvPr/>
        </p:nvCxnSpPr>
        <p:spPr>
          <a:xfrm>
            <a:off x="829326" y="306516"/>
            <a:ext cx="0" cy="105410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F6DA104-F40C-7379-291E-DD945C77BA47}"/>
              </a:ext>
            </a:extLst>
          </p:cNvPr>
          <p:cNvSpPr txBox="1"/>
          <p:nvPr/>
        </p:nvSpPr>
        <p:spPr>
          <a:xfrm>
            <a:off x="472838" y="6210707"/>
            <a:ext cx="11437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/ Spectrum Reach / Advertiser Perceptions ‘Audience-Based Buying Survey,’ February 2023</a:t>
            </a:r>
            <a:r>
              <a:rPr lang="en-US" sz="7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fielded January 11 – 27, 2023 (n=210). Survey base: Advertising decision-makers who are involved in buying or planning digital video, cable / broadcast TV, or advanced TV.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Q235. How are you measuring success for [your/ your main client’s] audience-based buying TV campaigns? Base = Audience-Based Buying is a Key Part/Small Part/Testing Phase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(n=190)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. Other – 1%; None – 1%.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752B70-CCB4-BA17-E128-C70AF909B38F}"/>
              </a:ext>
            </a:extLst>
          </p:cNvPr>
          <p:cNvSpPr txBox="1"/>
          <p:nvPr/>
        </p:nvSpPr>
        <p:spPr>
          <a:xfrm>
            <a:off x="4809301" y="1812908"/>
            <a:ext cx="734964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r>
              <a:rPr lang="en-US" sz="1400" b="1" baseline="0">
                <a:solidFill>
                  <a:srgbClr val="1B1464"/>
                </a:solidFill>
              </a:rPr>
              <a:t>How are you measuring success for your audienc</a:t>
            </a:r>
            <a:r>
              <a:rPr lang="en-US" sz="1400" b="1">
                <a:solidFill>
                  <a:srgbClr val="1B1464"/>
                </a:solidFill>
              </a:rPr>
              <a:t>e-based buying TV campaigns?</a:t>
            </a:r>
            <a:endParaRPr lang="en-US" sz="1400" b="1" i="0" baseline="0">
              <a:solidFill>
                <a:srgbClr val="1B1464"/>
              </a:solidFill>
            </a:endParaRPr>
          </a:p>
          <a:p>
            <a:pPr algn="ctr" rtl="0">
              <a:defRPr sz="1400" b="0" i="0" u="none" strike="noStrike" kern="1200" spc="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r>
              <a:rPr lang="en-US" sz="1200" b="0" i="0" u="none" strike="noStrike" kern="1200" spc="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rPr>
              <a:t>% of respondents</a:t>
            </a:r>
            <a:r>
              <a:rPr lang="en-US" sz="1200">
                <a:solidFill>
                  <a:srgbClr val="1B1464"/>
                </a:solidFill>
                <a:latin typeface="Helvetica" panose="020B0403020202020204" pitchFamily="34" charset="0"/>
              </a:rPr>
              <a:t> using ABB</a:t>
            </a:r>
            <a:endParaRPr lang="en-US" sz="1200" b="0" i="0" u="none" strike="noStrike" kern="1200" spc="0" baseline="0">
              <a:solidFill>
                <a:srgbClr val="1B1464"/>
              </a:solidFill>
              <a:latin typeface="Helvetica" panose="020B0403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9" name="Google Shape;610;p29">
            <a:extLst>
              <a:ext uri="{FF2B5EF4-FFF2-40B4-BE49-F238E27FC236}">
                <a16:creationId xmlns:a16="http://schemas.microsoft.com/office/drawing/2014/main" id="{0C266384-BEEC-E3AA-3BAE-976342E159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1630047"/>
              </p:ext>
            </p:extLst>
          </p:nvPr>
        </p:nvGraphicFramePr>
        <p:xfrm>
          <a:off x="5108303" y="2324241"/>
          <a:ext cx="6751643" cy="3767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2C540B3D-CC25-3502-1DD2-D3C602FBB6F1}"/>
              </a:ext>
            </a:extLst>
          </p:cNvPr>
          <p:cNvSpPr/>
          <p:nvPr/>
        </p:nvSpPr>
        <p:spPr>
          <a:xfrm>
            <a:off x="5730080" y="2448010"/>
            <a:ext cx="5988443" cy="544571"/>
          </a:xfrm>
          <a:prstGeom prst="rect">
            <a:avLst/>
          </a:prstGeom>
          <a:noFill/>
          <a:ln w="38100">
            <a:solidFill>
              <a:srgbClr val="4EB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picture containing person&#10;&#10;Description automatically generated">
            <a:extLst>
              <a:ext uri="{FF2B5EF4-FFF2-40B4-BE49-F238E27FC236}">
                <a16:creationId xmlns:a16="http://schemas.microsoft.com/office/drawing/2014/main" id="{C8ABDE96-0071-DE20-705F-ACEA5BEFEC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r="20444"/>
          <a:stretch/>
        </p:blipFill>
        <p:spPr>
          <a:xfrm>
            <a:off x="-1" y="1685013"/>
            <a:ext cx="4809300" cy="452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32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53F039-53E5-8AD7-92A5-E089D15FCC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2" r="12381"/>
          <a:stretch/>
        </p:blipFill>
        <p:spPr>
          <a:xfrm>
            <a:off x="0" y="1510788"/>
            <a:ext cx="5415280" cy="457857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3FDF39F-3B5F-1CA1-B13F-FFCFA3BAFFDD}"/>
              </a:ext>
            </a:extLst>
          </p:cNvPr>
          <p:cNvSpPr/>
          <p:nvPr/>
        </p:nvSpPr>
        <p:spPr>
          <a:xfrm>
            <a:off x="5415280" y="1510788"/>
            <a:ext cx="6775709" cy="457857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5544B4-64B7-4E00-A1B6-76422658B8ED}"/>
              </a:ext>
            </a:extLst>
          </p:cNvPr>
          <p:cNvSpPr/>
          <p:nvPr/>
        </p:nvSpPr>
        <p:spPr>
          <a:xfrm>
            <a:off x="136089" y="520752"/>
            <a:ext cx="1177023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What is Audience-Based TV Buying?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E776F20-0C0A-40F1-8A82-AFA21D769A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7" name="Slide Number Placeholder 5">
            <a:extLst>
              <a:ext uri="{FF2B5EF4-FFF2-40B4-BE49-F238E27FC236}">
                <a16:creationId xmlns:a16="http://schemas.microsoft.com/office/drawing/2014/main" id="{F4924CEC-B93E-4AC0-8A04-78491176ACE7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3070042-DC19-4E31-BE5C-838860ED3E00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9579E9-CE88-68EA-9BD1-80BB3C86F5F6}"/>
              </a:ext>
            </a:extLst>
          </p:cNvPr>
          <p:cNvSpPr txBox="1"/>
          <p:nvPr/>
        </p:nvSpPr>
        <p:spPr>
          <a:xfrm>
            <a:off x="5952846" y="2644865"/>
            <a:ext cx="57005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Audience-Based TV Buying</a:t>
            </a:r>
            <a:r>
              <a:rPr kumimoji="0" lang="en-US" sz="2400" b="1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refers to the practice of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segmenting viewers beyond traditional demographics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to target a group of consumers based on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behavioral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attitudinal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lifestyle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and/or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transactional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data</a:t>
            </a:r>
          </a:p>
        </p:txBody>
      </p:sp>
      <p:pic>
        <p:nvPicPr>
          <p:cNvPr id="2" name="Picture 4" descr="Creative Portal - Spectrum Reach Advertising">
            <a:extLst>
              <a:ext uri="{FF2B5EF4-FFF2-40B4-BE49-F238E27FC236}">
                <a16:creationId xmlns:a16="http://schemas.microsoft.com/office/drawing/2014/main" id="{CB932ADA-18A2-1E08-1138-04B69C913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8965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8ADA1403-0261-86C2-0014-4246E67339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7" r="11350"/>
          <a:stretch/>
        </p:blipFill>
        <p:spPr>
          <a:xfrm>
            <a:off x="7409461" y="1685007"/>
            <a:ext cx="4782539" cy="45204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B05E29-FE4A-9C37-3510-F70D1C1B8FA9}"/>
              </a:ext>
            </a:extLst>
          </p:cNvPr>
          <p:cNvSpPr txBox="1"/>
          <p:nvPr/>
        </p:nvSpPr>
        <p:spPr>
          <a:xfrm>
            <a:off x="51022" y="479623"/>
            <a:ext cx="82527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87135D-3404-F8B4-7D90-B8A8808072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6B156FF-4B79-E42C-0B76-B0BA4F146BCB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341D68-9F16-F8CE-B08B-99B3CD5A84F6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3" name="Picture 4" descr="Creative Portal - Spectrum Reach Advertising">
            <a:extLst>
              <a:ext uri="{FF2B5EF4-FFF2-40B4-BE49-F238E27FC236}">
                <a16:creationId xmlns:a16="http://schemas.microsoft.com/office/drawing/2014/main" id="{253C9A1B-8788-4F74-02A5-FCCCFA9C6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F64D69-503A-823C-A131-74E379C2736A}"/>
              </a:ext>
            </a:extLst>
          </p:cNvPr>
          <p:cNvCxnSpPr>
            <a:cxnSpLocks/>
          </p:cNvCxnSpPr>
          <p:nvPr/>
        </p:nvCxnSpPr>
        <p:spPr>
          <a:xfrm>
            <a:off x="829326" y="306516"/>
            <a:ext cx="0" cy="105410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E1D63A9-A675-CAB5-7040-5CD2D27D1B59}"/>
              </a:ext>
            </a:extLst>
          </p:cNvPr>
          <p:cNvSpPr txBox="1"/>
          <p:nvPr/>
        </p:nvSpPr>
        <p:spPr>
          <a:xfrm>
            <a:off x="876298" y="373624"/>
            <a:ext cx="113157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Marketers are utilizing attribution, verification and modeling analytics to achieve greater measurement precision of their ABB TV campaigns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36FA65-399F-7360-FE94-BC573293D031}"/>
              </a:ext>
            </a:extLst>
          </p:cNvPr>
          <p:cNvSpPr txBox="1"/>
          <p:nvPr/>
        </p:nvSpPr>
        <p:spPr>
          <a:xfrm>
            <a:off x="472837" y="6225800"/>
            <a:ext cx="11515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/ Spectrum Reach / Advertiser Perceptions ‘Audience-Based Buying Survey,’ February 2023</a:t>
            </a:r>
            <a:r>
              <a:rPr lang="en-US" sz="7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fielded January 11 – 27, 2023 (n=210). Survey base: Advertising decision-makers who are involved in buying or planning digital video, cable / broadcast TV, or advanced TV.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Q220. What audience measurement tools/solutions is your [company/main client] leveraging to support your audience-based TV campaigns? Base = ‘Audience-Based Buying is a Key Part/Small Part/Testing Phase’ (n=190).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F52249-EA08-89CE-D9C0-B113E9C6AEF8}"/>
              </a:ext>
            </a:extLst>
          </p:cNvPr>
          <p:cNvSpPr/>
          <p:nvPr/>
        </p:nvSpPr>
        <p:spPr>
          <a:xfrm>
            <a:off x="0" y="1685013"/>
            <a:ext cx="7409462" cy="452046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Google Shape;596;p28">
            <a:extLst>
              <a:ext uri="{FF2B5EF4-FFF2-40B4-BE49-F238E27FC236}">
                <a16:creationId xmlns:a16="http://schemas.microsoft.com/office/drawing/2014/main" id="{2C3BD5F6-87D1-581C-B4A8-C480CB0FFF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7603076"/>
              </p:ext>
            </p:extLst>
          </p:nvPr>
        </p:nvGraphicFramePr>
        <p:xfrm>
          <a:off x="59773" y="2448559"/>
          <a:ext cx="7289914" cy="3694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Google Shape;597;p28">
            <a:extLst>
              <a:ext uri="{FF2B5EF4-FFF2-40B4-BE49-F238E27FC236}">
                <a16:creationId xmlns:a16="http://schemas.microsoft.com/office/drawing/2014/main" id="{358E1269-A90D-51EE-6182-A494DBDDA6D6}"/>
              </a:ext>
            </a:extLst>
          </p:cNvPr>
          <p:cNvSpPr txBox="1"/>
          <p:nvPr/>
        </p:nvSpPr>
        <p:spPr>
          <a:xfrm>
            <a:off x="796507" y="1740713"/>
            <a:ext cx="581644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1F1A62"/>
                </a:solidFill>
                <a:latin typeface="Helvetica" panose="020B0403020202020204" pitchFamily="34" charset="0"/>
                <a:ea typeface="Arial"/>
                <a:cs typeface="Arial"/>
                <a:sym typeface="Arial"/>
              </a:rPr>
              <a:t>What audience measurement tools / solutions are you leveraging to support your audience-based TV campaigns?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F1A62"/>
                </a:solidFill>
                <a:latin typeface="Helvetica" panose="020B0403020202020204" pitchFamily="34" charset="0"/>
                <a:cs typeface="Arial"/>
                <a:sym typeface="Arial"/>
              </a:rPr>
              <a:t>% of respondents using ABB</a:t>
            </a:r>
            <a:endParaRPr>
              <a:solidFill>
                <a:srgbClr val="1F1A62"/>
              </a:solidFill>
              <a:latin typeface="Helvetica" panose="020B0403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20BF06-401C-4495-6E64-5E56F4E2B93A}"/>
              </a:ext>
            </a:extLst>
          </p:cNvPr>
          <p:cNvSpPr txBox="1"/>
          <p:nvPr/>
        </p:nvSpPr>
        <p:spPr>
          <a:xfrm>
            <a:off x="1286231" y="3199935"/>
            <a:ext cx="2366897" cy="223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>
                <a:solidFill>
                  <a:srgbClr val="1F1A62"/>
                </a:solidFill>
                <a:latin typeface="Helvetica" panose="020B0403020202020204" pitchFamily="34" charset="0"/>
              </a:rPr>
              <a:t>(includes audience &amp; spot verification)</a:t>
            </a:r>
          </a:p>
        </p:txBody>
      </p:sp>
    </p:spTree>
    <p:extLst>
      <p:ext uri="{BB962C8B-B14F-4D97-AF65-F5344CB8AC3E}">
        <p14:creationId xmlns:p14="http://schemas.microsoft.com/office/powerpoint/2010/main" val="21578909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A6D99E-7211-4A61-8E41-8586BC7724A2}"/>
              </a:ext>
            </a:extLst>
          </p:cNvPr>
          <p:cNvSpPr/>
          <p:nvPr/>
        </p:nvSpPr>
        <p:spPr>
          <a:xfrm>
            <a:off x="-19878" y="1"/>
            <a:ext cx="5587439" cy="6858000"/>
          </a:xfrm>
          <a:prstGeom prst="rect">
            <a:avLst/>
          </a:prstGeom>
          <a:solidFill>
            <a:srgbClr val="1B14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5831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Adults over 50 account for 36% of the total population and nearly </a:t>
            </a: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half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 of all adults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D88B66-E87E-424D-8CCE-314107D81A14}"/>
              </a:ext>
            </a:extLst>
          </p:cNvPr>
          <p:cNvSpPr txBox="1"/>
          <p:nvPr/>
        </p:nvSpPr>
        <p:spPr>
          <a:xfrm>
            <a:off x="291748" y="2351782"/>
            <a:ext cx="38939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831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Key Takeaways for Marketers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79246E-2255-345D-41C3-B8C5ACADAC03}"/>
              </a:ext>
            </a:extLst>
          </p:cNvPr>
          <p:cNvSpPr/>
          <p:nvPr/>
        </p:nvSpPr>
        <p:spPr>
          <a:xfrm>
            <a:off x="5602758" y="498829"/>
            <a:ext cx="6589242" cy="566308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A few major themes emerge when exploring the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20 insights on Audience-Based TV Buying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Helvetica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Helvetica" panose="020B0604020202020204" pitchFamily="34" charset="0"/>
              </a:rPr>
              <a:t>By tailoring campaigns and creative to specific audiences, brands are able to focus on their best prospects through audience-based buying, which helps them achieve their KPIs – even more critical in times of economic uncertainty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Helvetica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Helvetica" panose="020B0604020202020204" pitchFamily="34" charset="0"/>
              </a:rPr>
              <a:t>Greater adoption of audience-based buying has been driven through innovation strategies of testing new ways to plan and buy TV campaigns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Helvetica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Helvetica" panose="020B0604020202020204" pitchFamily="34" charset="0"/>
              </a:rPr>
              <a:t>Brands are harnessing the full benefits of audience-based TV buying because it delivers on both upper-funnel (e.g., awareness) and lower-funnel (e.g., sales) metrics to optimize effectiveness and efficiency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Helvetica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Helvetica" panose="020B0604020202020204" pitchFamily="34" charset="0"/>
              </a:rPr>
              <a:t>Brands are leaning on multiscreen TV companies (i.e., MVPDs and TV networks) to provide best practices and proven campaign results. These companies have emerged as leaders in audience-based TV buying.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Helvetica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Helvetica" panose="020B0604020202020204" pitchFamily="34" charset="0"/>
              </a:rPr>
              <a:t>The need for brand performance metrics throughout the funnel is driving marketers to seek greater measurement precision through modern solutions inclusive of audience ‘currency’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9C7988-A41E-E2C0-E4A2-4C0A523653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AAF02-B3C2-E5C4-2376-AF3F60705F63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53CB88-051D-022E-2557-E9CDC9307395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1" name="Picture 4" descr="Creative Portal - Spectrum Reach Advertising">
            <a:extLst>
              <a:ext uri="{FF2B5EF4-FFF2-40B4-BE49-F238E27FC236}">
                <a16:creationId xmlns:a16="http://schemas.microsoft.com/office/drawing/2014/main" id="{D170B05C-65D7-66C3-1E83-F64D9CE87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989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BE14D7E-0C38-96AD-8BF6-2047BF63C2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7180" y="0"/>
            <a:ext cx="2474819" cy="14410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-14514" y="0"/>
            <a:ext cx="6096000" cy="6868510"/>
          </a:xfrm>
          <a:prstGeom prst="rect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0E214D-E292-45CE-8EFE-BEC233FDFD71}"/>
              </a:ext>
            </a:extLst>
          </p:cNvPr>
          <p:cNvSpPr/>
          <p:nvPr/>
        </p:nvSpPr>
        <p:spPr>
          <a:xfrm>
            <a:off x="289383" y="220694"/>
            <a:ext cx="4953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Creators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1A29F5-BE8C-FFD6-A968-B92801692F7D}"/>
              </a:ext>
            </a:extLst>
          </p:cNvPr>
          <p:cNvSpPr txBox="1"/>
          <p:nvPr/>
        </p:nvSpPr>
        <p:spPr>
          <a:xfrm>
            <a:off x="289384" y="3980370"/>
            <a:ext cx="5792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Visit our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Audience-Based Buying Insights Center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to get data, insights, key takeaways and real-world examples to help you execute your buys confidently and successfully.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A38D30-4B10-C2D2-A361-4A0EB0FBF7C7}"/>
              </a:ext>
            </a:extLst>
          </p:cNvPr>
          <p:cNvSpPr/>
          <p:nvPr/>
        </p:nvSpPr>
        <p:spPr>
          <a:xfrm>
            <a:off x="289383" y="2523629"/>
            <a:ext cx="56379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Discover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Looking for more data, insights and takeaways? Check out this related VAB content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26394A7-3D6B-1B95-4A69-F78A74EDC1A8}"/>
              </a:ext>
            </a:extLst>
          </p:cNvPr>
          <p:cNvSpPr/>
          <p:nvPr/>
        </p:nvSpPr>
        <p:spPr>
          <a:xfrm>
            <a:off x="6110516" y="6057144"/>
            <a:ext cx="60599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Members, brand marketers and agencies get free and immediate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access to VAB’s content library. Get access at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4"/>
              </a:rPr>
              <a:t>theVAB.com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90D7A88-562D-7CF3-B7B9-2E324CE687EF}"/>
              </a:ext>
            </a:extLst>
          </p:cNvPr>
          <p:cNvGrpSpPr/>
          <p:nvPr/>
        </p:nvGrpSpPr>
        <p:grpSpPr>
          <a:xfrm>
            <a:off x="2531137" y="714984"/>
            <a:ext cx="1880099" cy="744993"/>
            <a:chOff x="198561" y="542425"/>
            <a:chExt cx="1453627" cy="74499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B62E101-EF35-BCEC-16E6-E6D98C51B89B}"/>
                </a:ext>
              </a:extLst>
            </p:cNvPr>
            <p:cNvSpPr txBox="1"/>
            <p:nvPr/>
          </p:nvSpPr>
          <p:spPr>
            <a:xfrm>
              <a:off x="198561" y="542425"/>
              <a:ext cx="12538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Leah Montner-Dixon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3E2533A-0A84-8373-660A-F96CC5B65F70}"/>
                </a:ext>
              </a:extLst>
            </p:cNvPr>
            <p:cNvSpPr txBox="1"/>
            <p:nvPr/>
          </p:nvSpPr>
          <p:spPr>
            <a:xfrm>
              <a:off x="198562" y="856531"/>
              <a:ext cx="145362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Associate Insights Director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>
                  <a:solidFill>
                    <a:prstClr val="white"/>
                  </a:solidFill>
                  <a:latin typeface="Helvetica Light" panose="020B0403020202020204" pitchFamily="34" charset="0"/>
                </a:rPr>
                <a:t>leahm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@thevab.com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D972369-A46E-BFF5-5CC7-330AF5DF00B0}"/>
              </a:ext>
            </a:extLst>
          </p:cNvPr>
          <p:cNvGrpSpPr/>
          <p:nvPr/>
        </p:nvGrpSpPr>
        <p:grpSpPr>
          <a:xfrm>
            <a:off x="196733" y="721481"/>
            <a:ext cx="2433585" cy="744993"/>
            <a:chOff x="2529807" y="542425"/>
            <a:chExt cx="1962494" cy="744993"/>
          </a:xfrm>
        </p:grpSpPr>
        <p:sp>
          <p:nvSpPr>
            <p:cNvPr id="39" name="TextBox 38">
              <a:hlinkClick r:id="rId5"/>
              <a:extLst>
                <a:ext uri="{FF2B5EF4-FFF2-40B4-BE49-F238E27FC236}">
                  <a16:creationId xmlns:a16="http://schemas.microsoft.com/office/drawing/2014/main" id="{22EB1D07-C3F3-327E-DA8E-39B9F3846CF3}"/>
                </a:ext>
              </a:extLst>
            </p:cNvPr>
            <p:cNvSpPr txBox="1"/>
            <p:nvPr/>
          </p:nvSpPr>
          <p:spPr>
            <a:xfrm>
              <a:off x="2529808" y="542425"/>
              <a:ext cx="15739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Jason Wiese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504569E-EF25-4B16-0773-4299B332E775}"/>
                </a:ext>
              </a:extLst>
            </p:cNvPr>
            <p:cNvSpPr txBox="1"/>
            <p:nvPr/>
          </p:nvSpPr>
          <p:spPr>
            <a:xfrm>
              <a:off x="2529807" y="856531"/>
              <a:ext cx="19624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SVP, Director of Strategic Insights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jasonw@thevab.com</a:t>
              </a:r>
            </a:p>
          </p:txBody>
        </p:sp>
      </p:grpSp>
      <p:pic>
        <p:nvPicPr>
          <p:cNvPr id="36" name="Picture 35">
            <a:hlinkClick r:id="rId6"/>
            <a:extLst>
              <a:ext uri="{FF2B5EF4-FFF2-40B4-BE49-F238E27FC236}">
                <a16:creationId xmlns:a16="http://schemas.microsoft.com/office/drawing/2014/main" id="{69C293DE-46C0-26C0-8BD4-F5B0E23358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3235" y="2990287"/>
            <a:ext cx="1767115" cy="1019768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29" name="Picture 28">
            <a:hlinkClick r:id="rId8"/>
            <a:extLst>
              <a:ext uri="{FF2B5EF4-FFF2-40B4-BE49-F238E27FC236}">
                <a16:creationId xmlns:a16="http://schemas.microsoft.com/office/drawing/2014/main" id="{4EBF16CF-206B-6D09-45D9-39805DC06B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0695" y="2978718"/>
            <a:ext cx="1799887" cy="1012436"/>
          </a:xfrm>
          <a:prstGeom prst="rect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1B1464"/>
            </a:solidFill>
          </a:ln>
        </p:spPr>
      </p:pic>
      <p:pic>
        <p:nvPicPr>
          <p:cNvPr id="41" name="Picture 40">
            <a:hlinkClick r:id="rId11"/>
            <a:extLst>
              <a:ext uri="{FF2B5EF4-FFF2-40B4-BE49-F238E27FC236}">
                <a16:creationId xmlns:a16="http://schemas.microsoft.com/office/drawing/2014/main" id="{21B1EB45-E526-D81B-11B5-DD589C1096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13187" y="2978718"/>
            <a:ext cx="1788304" cy="1010191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46" name="Picture 45">
            <a:hlinkClick r:id="rId13"/>
            <a:extLst>
              <a:ext uri="{FF2B5EF4-FFF2-40B4-BE49-F238E27FC236}">
                <a16:creationId xmlns:a16="http://schemas.microsoft.com/office/drawing/2014/main" id="{61B2BD1E-306A-5A2E-CEEE-F6387575F98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" b="56941"/>
          <a:stretch/>
        </p:blipFill>
        <p:spPr>
          <a:xfrm>
            <a:off x="10180695" y="4376649"/>
            <a:ext cx="1813098" cy="1010314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44" name="Picture 43">
            <a:hlinkClick r:id="rId15"/>
            <a:extLst>
              <a:ext uri="{FF2B5EF4-FFF2-40B4-BE49-F238E27FC236}">
                <a16:creationId xmlns:a16="http://schemas.microsoft.com/office/drawing/2014/main" id="{AD52EA8B-7576-EA79-D719-311D2DC5DFA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63235" y="4381043"/>
            <a:ext cx="1788304" cy="1005921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45" name="Picture 44">
            <a:hlinkClick r:id="rId17"/>
            <a:extLst>
              <a:ext uri="{FF2B5EF4-FFF2-40B4-BE49-F238E27FC236}">
                <a16:creationId xmlns:a16="http://schemas.microsoft.com/office/drawing/2014/main" id="{6444BFC0-02D6-7EEA-D141-FDFE927C69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13187" y="4381043"/>
            <a:ext cx="1788304" cy="1005920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925A88-F304-89FC-C5FC-A8760F4F194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8A15319-0064-709D-F153-684A95BC3CA4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A8BF7B-1EA7-EFC9-CFEF-D6EB0F944644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34" name="Picture 33">
            <a:hlinkClick r:id="rId20"/>
            <a:extLst>
              <a:ext uri="{FF2B5EF4-FFF2-40B4-BE49-F238E27FC236}">
                <a16:creationId xmlns:a16="http://schemas.microsoft.com/office/drawing/2014/main" id="{1E717518-0AE0-391E-6784-5592265F138A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6670" y="1584012"/>
            <a:ext cx="1746327" cy="1028112"/>
          </a:xfrm>
          <a:prstGeom prst="rect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1B1464"/>
            </a:solidFill>
          </a:ln>
        </p:spPr>
      </p:pic>
      <p:pic>
        <p:nvPicPr>
          <p:cNvPr id="9" name="Picture 8">
            <a:hlinkClick r:id="rId22"/>
            <a:extLst>
              <a:ext uri="{FF2B5EF4-FFF2-40B4-BE49-F238E27FC236}">
                <a16:creationId xmlns:a16="http://schemas.microsoft.com/office/drawing/2014/main" id="{16E8EF81-C23D-CB03-7739-DB623BC9691E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5561" y="1584012"/>
            <a:ext cx="1784083" cy="1005919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10" name="Picture 9">
            <a:hlinkClick r:id="rId24"/>
            <a:extLst>
              <a:ext uri="{FF2B5EF4-FFF2-40B4-BE49-F238E27FC236}">
                <a16:creationId xmlns:a16="http://schemas.microsoft.com/office/drawing/2014/main" id="{AED8C234-A8EC-2895-1C0A-88A0B1FE5AAE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8173" y="1584012"/>
            <a:ext cx="1770361" cy="998773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4" name="Picture 4" descr="Creative Portal - Spectrum Reach Advertising">
            <a:extLst>
              <a:ext uri="{FF2B5EF4-FFF2-40B4-BE49-F238E27FC236}">
                <a16:creationId xmlns:a16="http://schemas.microsoft.com/office/drawing/2014/main" id="{C238FDD4-2746-4E03-599C-08F542782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8565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D49DEB-7177-4C53-A63F-C8DEAEFFD3CD}"/>
              </a:ext>
            </a:extLst>
          </p:cNvPr>
          <p:cNvSpPr/>
          <p:nvPr/>
        </p:nvSpPr>
        <p:spPr>
          <a:xfrm>
            <a:off x="449869" y="221925"/>
            <a:ext cx="957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About VAB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B14815-07B9-42AB-B09B-0447810891B3}"/>
              </a:ext>
            </a:extLst>
          </p:cNvPr>
          <p:cNvSpPr txBox="1"/>
          <p:nvPr/>
        </p:nvSpPr>
        <p:spPr>
          <a:xfrm>
            <a:off x="449869" y="1259934"/>
            <a:ext cx="59975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is an insights-driven organization that inspires marketers to reimagine their media strategies resulting in fully informed decisions.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2BAA6-0F79-41FA-BE2A-F7E8FDCF791E}"/>
              </a:ext>
            </a:extLst>
          </p:cNvPr>
          <p:cNvSpPr txBox="1"/>
          <p:nvPr/>
        </p:nvSpPr>
        <p:spPr>
          <a:xfrm>
            <a:off x="449869" y="2699760"/>
            <a:ext cx="8803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Drawing on our marketing expertise, we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simplify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 the complexities in our industry and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discover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new insights that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transform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 the way marketers look at their media strategy.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5C49CF-247D-4943-AF3F-A3CBCDB56DAC}"/>
              </a:ext>
            </a:extLst>
          </p:cNvPr>
          <p:cNvSpPr txBox="1"/>
          <p:nvPr/>
        </p:nvSpPr>
        <p:spPr>
          <a:xfrm>
            <a:off x="2136968" y="4285640"/>
            <a:ext cx="95077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We are committed to your business growth and proud to offer VAB members, brand marketers and agencies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complimentary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to our continuously-growing Insights library. 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Get immediate access at theVAB.com.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359E5-558D-4CFF-9331-8C374E19D5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89" y="4177157"/>
            <a:ext cx="934320" cy="934320"/>
          </a:xfrm>
          <a:prstGeom prst="rect">
            <a:avLst/>
          </a:prstGeom>
        </p:spPr>
      </p:pic>
      <p:sp>
        <p:nvSpPr>
          <p:cNvPr id="17" name="TextBox 15">
            <a:extLst>
              <a:ext uri="{FF2B5EF4-FFF2-40B4-BE49-F238E27FC236}">
                <a16:creationId xmlns:a16="http://schemas.microsoft.com/office/drawing/2014/main" id="{403F38AA-AAD1-410D-BCAB-2DE98701921E}"/>
              </a:ext>
            </a:extLst>
          </p:cNvPr>
          <p:cNvSpPr txBox="1"/>
          <p:nvPr/>
        </p:nvSpPr>
        <p:spPr>
          <a:xfrm>
            <a:off x="589946" y="5519837"/>
            <a:ext cx="110121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Curious to learn more about VAB?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Check out this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quick video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to see what we do and how we can help you develop business-driving marketing strategies.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EABB202-7144-43E6-9C7B-CBD54AE34E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475" y="24820"/>
            <a:ext cx="5058525" cy="2945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461B1D-2330-3FF9-B600-0B1F180BDE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D1BE9D5-14FF-3E31-011F-3C61F4CAEF32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74AA0-E68A-7AD5-6EF9-902B058C3EF8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7" name="Picture 4" descr="Creative Portal - Spectrum Reach Advertising">
            <a:extLst>
              <a:ext uri="{FF2B5EF4-FFF2-40B4-BE49-F238E27FC236}">
                <a16:creationId xmlns:a16="http://schemas.microsoft.com/office/drawing/2014/main" id="{223592FA-4F9E-AB2C-99E3-07038862F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1808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8624" y="243078"/>
            <a:ext cx="556737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>
                <a:solidFill>
                  <a:srgbClr val="00BEF1"/>
                </a:solidFill>
              </a:rPr>
              <a:t>About</a:t>
            </a:r>
            <a:r>
              <a:rPr sz="3600" spc="-40">
                <a:solidFill>
                  <a:srgbClr val="00BEF1"/>
                </a:solidFill>
              </a:rPr>
              <a:t> </a:t>
            </a:r>
            <a:r>
              <a:rPr lang="en-US" sz="3600" spc="-65">
                <a:solidFill>
                  <a:srgbClr val="00BEF1"/>
                </a:solidFill>
              </a:rPr>
              <a:t>Spectrum Reach </a:t>
            </a:r>
            <a:endParaRPr sz="3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403359-D383-0469-C42F-C33FBF4AD3F6}"/>
              </a:ext>
            </a:extLst>
          </p:cNvPr>
          <p:cNvSpPr txBox="1"/>
          <p:nvPr/>
        </p:nvSpPr>
        <p:spPr>
          <a:xfrm>
            <a:off x="442721" y="1068472"/>
            <a:ext cx="44202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Spectrum Reach®, the advertising sales business of Charter Communications, Inc. (NASDAQ:CHTR), provides custom advertising solutions for local, regional and national clients.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0D0D50-76F5-208F-1A0A-D8304CB99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985" y="985496"/>
            <a:ext cx="5939841" cy="38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510FEE-2260-DE65-828C-1D19B2D35347}"/>
              </a:ext>
            </a:extLst>
          </p:cNvPr>
          <p:cNvSpPr txBox="1"/>
          <p:nvPr/>
        </p:nvSpPr>
        <p:spPr>
          <a:xfrm>
            <a:off x="483108" y="5331512"/>
            <a:ext cx="99958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60408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Additional information about Spectrum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Reach can be found at </a:t>
            </a:r>
            <a:r>
              <a:rPr kumimoji="0" lang="en-US" sz="1800" b="0" i="0" u="sng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SpectrumReach.com</a:t>
            </a: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60408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Wish to contact us? Click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60408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HERE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60408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9FD97D-0CDC-E0D1-23FE-DDD8A66EA7DC}"/>
              </a:ext>
            </a:extLst>
          </p:cNvPr>
          <p:cNvSpPr txBox="1"/>
          <p:nvPr/>
        </p:nvSpPr>
        <p:spPr>
          <a:xfrm>
            <a:off x="442721" y="2733065"/>
            <a:ext cx="43204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Operating in 36 states and 91 markets, Spectrum Reach creates scalable advertising and marketing services driven by aggregated and de-identified data insights and award-winning creative services.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96E212-14F3-0E8D-1352-503F90A48A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F7F6CD-DC74-9E17-1B2A-3C86DF161F20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BA36B8-E34C-695F-03D5-B074BF06B459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3" name="Picture 4" descr="Creative Portal - Spectrum Reach Advertising">
            <a:extLst>
              <a:ext uri="{FF2B5EF4-FFF2-40B4-BE49-F238E27FC236}">
                <a16:creationId xmlns:a16="http://schemas.microsoft.com/office/drawing/2014/main" id="{7396DA43-9C12-BF96-F10D-E5DEC82C3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4557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190D5A6-3810-E78A-A51F-E6CD8E7DB7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0" t="324" r="23080" b="-1"/>
          <a:stretch/>
        </p:blipFill>
        <p:spPr>
          <a:xfrm>
            <a:off x="0" y="0"/>
            <a:ext cx="508128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BDB492-9443-3D4A-8E9D-B3CECB95DCD7}"/>
              </a:ext>
            </a:extLst>
          </p:cNvPr>
          <p:cNvSpPr/>
          <p:nvPr/>
        </p:nvSpPr>
        <p:spPr>
          <a:xfrm>
            <a:off x="5084100" y="384724"/>
            <a:ext cx="69005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Custom Study Methodology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926955-E076-456A-B756-31BCB511CA21}"/>
              </a:ext>
            </a:extLst>
          </p:cNvPr>
          <p:cNvSpPr txBox="1"/>
          <p:nvPr/>
        </p:nvSpPr>
        <p:spPr>
          <a:xfrm>
            <a:off x="5291494" y="1162911"/>
            <a:ext cx="6768528" cy="47397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/>
                <a:ea typeface="+mn-ea"/>
                <a:cs typeface="+mn-cs"/>
              </a:rPr>
              <a:t>VAB and Spectrum Reach commissioned </a:t>
            </a:r>
            <a:r>
              <a:rPr kumimoji="0" lang="en-US" b="1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/>
                <a:ea typeface="+mn-ea"/>
                <a:cs typeface="+mn-cs"/>
              </a:rPr>
              <a:t>Advertiser Perceptions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/>
                <a:ea typeface="+mn-ea"/>
                <a:cs typeface="+mn-cs"/>
              </a:rPr>
              <a:t> to conduct </a:t>
            </a:r>
            <a:r>
              <a:rPr lang="en-US">
                <a:solidFill>
                  <a:srgbClr val="1F1A62"/>
                </a:solidFill>
                <a:latin typeface="Helvetica Light"/>
              </a:rPr>
              <a:t>an online survey between January 11 – 27, 2023. 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olidFill>
                <a:srgbClr val="1F1A62"/>
              </a:solidFill>
              <a:latin typeface="Helvetica Light"/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/>
                <a:ea typeface="+mn-ea"/>
                <a:cs typeface="+mn-cs"/>
              </a:rPr>
              <a:t>The results are based on </a:t>
            </a:r>
            <a:r>
              <a:rPr lang="en-US">
                <a:solidFill>
                  <a:srgbClr val="1F1A62"/>
                </a:solidFill>
                <a:latin typeface="Helvetica Light"/>
              </a:rPr>
              <a:t>210 U.S. respondents of brand marketer and agency contacts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/>
                <a:ea typeface="+mn-ea"/>
                <a:cs typeface="+mn-cs"/>
              </a:rPr>
              <a:t>from </a:t>
            </a:r>
            <a:r>
              <a:rPr lang="en-US">
                <a:solidFill>
                  <a:srgbClr val="1F1A62"/>
                </a:solidFill>
                <a:latin typeface="Helvetica Light"/>
              </a:rPr>
              <a:t>Advertiser Perceptions’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/>
                <a:ea typeface="+mn-ea"/>
                <a:cs typeface="+mn-cs"/>
              </a:rPr>
              <a:t> Ad Pros Community with a wide range of annual total advertising budgets ($10K - $250 MM+) across a variety of market sectors (e.g., retail, financial, auto, food / dining, healthcare, technology, entertainment, etc.)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olidFill>
                <a:srgbClr val="1F1A62"/>
              </a:solidFill>
              <a:latin typeface="Helvetica Light"/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/>
                <a:ea typeface="+mn-ea"/>
                <a:cs typeface="+mn-cs"/>
              </a:rPr>
              <a:t>Respondent Qualifications: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 Light"/>
              <a:ea typeface="+mn-ea"/>
              <a:cs typeface="+mn-cs"/>
            </a:endParaRPr>
          </a:p>
          <a:p>
            <a:pPr marL="742950" lvl="1" indent="-285750" defTabSz="1828800">
              <a:buBlip>
                <a:blip r:embed="rId3"/>
              </a:buBlip>
              <a:defRPr/>
            </a:pPr>
            <a:r>
              <a:rPr lang="en-US" sz="1600">
                <a:solidFill>
                  <a:srgbClr val="1F1A62"/>
                </a:solidFill>
                <a:latin typeface="Helvetica Light"/>
              </a:rPr>
              <a:t>Advertising decision maker involved in TV and/or digital video advertising campaigns</a:t>
            </a:r>
          </a:p>
          <a:p>
            <a:pPr marL="285750" marR="0" lvl="0" indent="-28575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 Light"/>
              <a:ea typeface="+mn-ea"/>
              <a:cs typeface="+mn-cs"/>
            </a:endParaRPr>
          </a:p>
          <a:p>
            <a:pPr marL="742950" lvl="1" indent="-285750" defTabSz="1828800">
              <a:buBlip>
                <a:blip r:embed="rId3"/>
              </a:buBlip>
              <a:defRPr/>
            </a:pPr>
            <a:r>
              <a:rPr lang="en-US" sz="1600">
                <a:solidFill>
                  <a:srgbClr val="1F1A62"/>
                </a:solidFill>
                <a:latin typeface="Helvetica Light"/>
              </a:rPr>
              <a:t>National / Regional sales focus</a:t>
            </a:r>
          </a:p>
          <a:p>
            <a:pPr marL="285750" indent="-285750" defTabSz="1828800">
              <a:buBlip>
                <a:blip r:embed="rId3"/>
              </a:buBlip>
              <a:defRPr/>
            </a:pPr>
            <a:endParaRPr lang="en-US" sz="600">
              <a:solidFill>
                <a:srgbClr val="1F1A62"/>
              </a:solidFill>
              <a:latin typeface="Helvetica Light"/>
            </a:endParaRPr>
          </a:p>
          <a:p>
            <a:pPr marL="742950" lvl="1" indent="-285750" defTabSz="1828800">
              <a:buBlip>
                <a:blip r:embed="rId3"/>
              </a:buBlip>
              <a:defRPr/>
            </a:pPr>
            <a:r>
              <a:rPr lang="en-US" sz="1600">
                <a:solidFill>
                  <a:srgbClr val="1F1A62"/>
                </a:solidFill>
                <a:latin typeface="Helvetica Light"/>
              </a:rPr>
              <a:t>Mix of job titles (junior, mid, senior level)</a:t>
            </a:r>
          </a:p>
          <a:p>
            <a:pPr marL="285750" indent="-285750" defTabSz="1828800">
              <a:buBlip>
                <a:blip r:embed="rId3"/>
              </a:buBlip>
              <a:defRPr/>
            </a:pPr>
            <a:endParaRPr lang="en-US" sz="600">
              <a:solidFill>
                <a:srgbClr val="1F1A62"/>
              </a:solidFill>
              <a:latin typeface="Helvetica Light"/>
            </a:endParaRPr>
          </a:p>
          <a:p>
            <a:pPr marL="742950" lvl="1" indent="-285750" defTabSz="1828800">
              <a:buBlip>
                <a:blip r:embed="rId3"/>
              </a:buBlip>
              <a:defRPr/>
            </a:pPr>
            <a:r>
              <a:rPr lang="en-US" sz="1600">
                <a:solidFill>
                  <a:srgbClr val="1F1A62"/>
                </a:solidFill>
                <a:latin typeface="Helvetica Light"/>
              </a:rPr>
              <a:t>Mix of independent ad agencies and holding companies</a:t>
            </a:r>
          </a:p>
        </p:txBody>
      </p:sp>
      <p:pic>
        <p:nvPicPr>
          <p:cNvPr id="4" name="Picture 3" descr="A picture containing text, tableware, dishware&#10;&#10;Description automatically generated">
            <a:extLst>
              <a:ext uri="{FF2B5EF4-FFF2-40B4-BE49-F238E27FC236}">
                <a16:creationId xmlns:a16="http://schemas.microsoft.com/office/drawing/2014/main" id="{BFAE8EF9-26A5-482C-8ED5-5A645B90D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905" y="503387"/>
            <a:ext cx="986780" cy="2828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F4F450-5407-A009-702B-7860BD069D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881D6B2-6ACE-1496-FB96-2A8D08AEC5C0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AB527F-6FA3-7CB6-A857-FE93BA68E256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7" name="Picture 4" descr="Creative Portal - Spectrum Reach Advertising">
            <a:extLst>
              <a:ext uri="{FF2B5EF4-FFF2-40B4-BE49-F238E27FC236}">
                <a16:creationId xmlns:a16="http://schemas.microsoft.com/office/drawing/2014/main" id="{ED1688A7-55E5-4F7C-1C8F-CDFC54961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C7F92F-8E8E-F518-526C-D6232FD356D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56677" y="479397"/>
            <a:ext cx="1044219" cy="29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316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CBF2E5-EF65-4585-86E2-F8C76946BC6E}"/>
              </a:ext>
            </a:extLst>
          </p:cNvPr>
          <p:cNvSpPr/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09EB9EE2-6194-4560-B214-C69EE2DA03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1297089"/>
              </p:ext>
            </p:extLst>
          </p:nvPr>
        </p:nvGraphicFramePr>
        <p:xfrm>
          <a:off x="263952" y="1913641"/>
          <a:ext cx="6140644" cy="4147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960B3F39-B0EF-4D61-A3D0-6D498607823C}"/>
              </a:ext>
            </a:extLst>
          </p:cNvPr>
          <p:cNvSpPr txBox="1"/>
          <p:nvPr/>
        </p:nvSpPr>
        <p:spPr>
          <a:xfrm>
            <a:off x="263952" y="294127"/>
            <a:ext cx="11269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Survey respondents are evenly split between brand and agency marketers with a skew towards mid-and-senior level job responsibilities</a:t>
            </a: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BC633465-5643-4A16-90F4-C750F11787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6668084"/>
              </p:ext>
            </p:extLst>
          </p:nvPr>
        </p:nvGraphicFramePr>
        <p:xfrm>
          <a:off x="5827335" y="1915213"/>
          <a:ext cx="6140644" cy="4147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2544069-E200-43D3-82E9-3E2F76768BF4}"/>
              </a:ext>
            </a:extLst>
          </p:cNvPr>
          <p:cNvSpPr txBox="1"/>
          <p:nvPr/>
        </p:nvSpPr>
        <p:spPr>
          <a:xfrm>
            <a:off x="6961829" y="5570657"/>
            <a:ext cx="3343125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1F1A6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Senior Level: C-Level, President, EVP, SVP, VP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Mid Level: Director, Supervisor/Department Head/Group Manager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Junior Level: Manager, Strategist, Associate, Analyst, Buyer, Planner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562C1C-95B9-918D-C9E5-AA0DF2CE63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0EE4158-040A-8787-8924-3512A5B7D35D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06FB22-153D-735D-9C69-3462EB2383EF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1" name="Picture 4" descr="Creative Portal - Spectrum Reach Advertising">
            <a:extLst>
              <a:ext uri="{FF2B5EF4-FFF2-40B4-BE49-F238E27FC236}">
                <a16:creationId xmlns:a16="http://schemas.microsoft.com/office/drawing/2014/main" id="{D94080D5-C814-B04C-E5B0-7F4FD9A9C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CA393C-4D2C-F6D6-0093-B6EDCF26173F}"/>
              </a:ext>
            </a:extLst>
          </p:cNvPr>
          <p:cNvSpPr txBox="1"/>
          <p:nvPr/>
        </p:nvSpPr>
        <p:spPr>
          <a:xfrm>
            <a:off x="472838" y="6205480"/>
            <a:ext cx="11495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/ Spectrum Reach / Advertiser Perceptions ‘Audience-Based Buying Survey,’ February 2023</a:t>
            </a:r>
            <a:r>
              <a:rPr lang="en-US" sz="7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fielded January 11 – 27, 2023 (n=210). Survey base: Advertising decision-makers who are involved in buying or planning digital video, cable / broadcast TV, or advanced TV.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QS25. What type of company do you currently work for?  *QS5. What is your job level/title? Base = Total Respondents. ‘W1’ = wave 1.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31C87E-EDD9-F18D-3F80-3C1BC7157A09}"/>
              </a:ext>
            </a:extLst>
          </p:cNvPr>
          <p:cNvSpPr/>
          <p:nvPr/>
        </p:nvSpPr>
        <p:spPr>
          <a:xfrm>
            <a:off x="3512820" y="4271506"/>
            <a:ext cx="671146" cy="3173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1F1A62"/>
                </a:solidFill>
                <a:latin typeface="Helvetica" panose="020B0403020202020204" pitchFamily="34" charset="0"/>
              </a:rPr>
              <a:t>vs. 50%</a:t>
            </a:r>
          </a:p>
          <a:p>
            <a:pPr algn="ctr"/>
            <a:r>
              <a:rPr lang="en-US" sz="800">
                <a:solidFill>
                  <a:srgbClr val="1F1A62"/>
                </a:solidFill>
                <a:latin typeface="Helvetica" panose="020B0403020202020204" pitchFamily="34" charset="0"/>
              </a:rPr>
              <a:t>(W1)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6D2E59-0B70-0285-6F69-FFE44B662F64}"/>
              </a:ext>
            </a:extLst>
          </p:cNvPr>
          <p:cNvSpPr/>
          <p:nvPr/>
        </p:nvSpPr>
        <p:spPr>
          <a:xfrm>
            <a:off x="2242522" y="4271506"/>
            <a:ext cx="671146" cy="3173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1F1A62"/>
                </a:solidFill>
                <a:latin typeface="Helvetica" panose="020B0403020202020204" pitchFamily="34" charset="0"/>
              </a:rPr>
              <a:t>vs. 50%</a:t>
            </a:r>
          </a:p>
          <a:p>
            <a:pPr algn="ctr"/>
            <a:r>
              <a:rPr lang="en-US" sz="800">
                <a:solidFill>
                  <a:srgbClr val="1F1A62"/>
                </a:solidFill>
                <a:latin typeface="Helvetica" panose="020B0403020202020204" pitchFamily="34" charset="0"/>
              </a:rPr>
              <a:t>(W1)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98C6BC-CD2D-D0F3-2610-59CA3F6E11DF}"/>
              </a:ext>
            </a:extLst>
          </p:cNvPr>
          <p:cNvSpPr/>
          <p:nvPr/>
        </p:nvSpPr>
        <p:spPr>
          <a:xfrm>
            <a:off x="7736930" y="4271506"/>
            <a:ext cx="671146" cy="3173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1F1A62"/>
                </a:solidFill>
                <a:latin typeface="Helvetica" panose="020B0403020202020204" pitchFamily="34" charset="0"/>
              </a:rPr>
              <a:t>vs. 38%</a:t>
            </a:r>
          </a:p>
          <a:p>
            <a:pPr algn="ctr"/>
            <a:r>
              <a:rPr lang="en-US" sz="800">
                <a:solidFill>
                  <a:srgbClr val="1F1A62"/>
                </a:solidFill>
                <a:latin typeface="Helvetica" panose="020B0403020202020204" pitchFamily="34" charset="0"/>
              </a:rPr>
              <a:t>(W1)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6FF7F0-2E39-FA65-C60C-FAE36D558CBA}"/>
              </a:ext>
            </a:extLst>
          </p:cNvPr>
          <p:cNvSpPr/>
          <p:nvPr/>
        </p:nvSpPr>
        <p:spPr>
          <a:xfrm>
            <a:off x="9005321" y="4271506"/>
            <a:ext cx="671146" cy="3173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1F1A62"/>
                </a:solidFill>
                <a:latin typeface="Helvetica" panose="020B0403020202020204" pitchFamily="34" charset="0"/>
              </a:rPr>
              <a:t>vs. 48%</a:t>
            </a:r>
          </a:p>
          <a:p>
            <a:pPr algn="ctr"/>
            <a:r>
              <a:rPr lang="en-US" sz="800">
                <a:solidFill>
                  <a:srgbClr val="1F1A62"/>
                </a:solidFill>
                <a:latin typeface="Helvetica" panose="020B0403020202020204" pitchFamily="34" charset="0"/>
              </a:rPr>
              <a:t>(W1)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4D9AA5-8006-D9C3-BBFA-FE18D2200548}"/>
              </a:ext>
            </a:extLst>
          </p:cNvPr>
          <p:cNvSpPr/>
          <p:nvPr/>
        </p:nvSpPr>
        <p:spPr>
          <a:xfrm>
            <a:off x="9676467" y="2934663"/>
            <a:ext cx="671146" cy="3173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1F1A62"/>
                </a:solidFill>
                <a:latin typeface="Helvetica" panose="020B0403020202020204" pitchFamily="34" charset="0"/>
              </a:rPr>
              <a:t>vs. 13%</a:t>
            </a:r>
          </a:p>
          <a:p>
            <a:pPr algn="ctr"/>
            <a:r>
              <a:rPr lang="en-US" sz="800">
                <a:solidFill>
                  <a:srgbClr val="1F1A62"/>
                </a:solidFill>
                <a:latin typeface="Helvetica" panose="020B0403020202020204" pitchFamily="34" charset="0"/>
              </a:rPr>
              <a:t>(W1)</a:t>
            </a:r>
          </a:p>
        </p:txBody>
      </p:sp>
    </p:spTree>
    <p:extLst>
      <p:ext uri="{BB962C8B-B14F-4D97-AF65-F5344CB8AC3E}">
        <p14:creationId xmlns:p14="http://schemas.microsoft.com/office/powerpoint/2010/main" val="33871725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CBF2E5-EF65-4585-86E2-F8C76946BC6E}"/>
              </a:ext>
            </a:extLst>
          </p:cNvPr>
          <p:cNvSpPr/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09EB9EE2-6194-4560-B214-C69EE2DA03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0577541"/>
              </p:ext>
            </p:extLst>
          </p:nvPr>
        </p:nvGraphicFramePr>
        <p:xfrm>
          <a:off x="263952" y="1913641"/>
          <a:ext cx="6140644" cy="4147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960B3F39-B0EF-4D61-A3D0-6D498607823C}"/>
              </a:ext>
            </a:extLst>
          </p:cNvPr>
          <p:cNvSpPr txBox="1"/>
          <p:nvPr/>
        </p:nvSpPr>
        <p:spPr>
          <a:xfrm>
            <a:off x="263952" y="194802"/>
            <a:ext cx="11269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Survey respondents </a:t>
            </a:r>
            <a:r>
              <a:rPr lang="en-US" sz="24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are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lang="en-US" sz="2400" b="1">
                <a:solidFill>
                  <a:srgbClr val="1F1A62"/>
                </a:solidFill>
                <a:latin typeface="Helvetica" panose="020B0604020202020204" pitchFamily="34" charset="0"/>
              </a:rPr>
              <a:t>primarily from the eastern U.S. with a nearly equal split between central and western U.S. and they represent a mix of small, mid-sized and large companies from a personnel perspective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D30358-8A94-4313-AD30-B97D4A6FC259}"/>
              </a:ext>
            </a:extLst>
          </p:cNvPr>
          <p:cNvSpPr txBox="1"/>
          <p:nvPr/>
        </p:nvSpPr>
        <p:spPr>
          <a:xfrm>
            <a:off x="456264" y="6222899"/>
            <a:ext cx="11359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/ Spectrum Reach / Advertiser Perceptions ‘Audience-Based Buying Survey,’ February 2023</a:t>
            </a:r>
            <a:r>
              <a:rPr lang="en-US" sz="7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fielded January 11 – 27, 2023 (n=210). Survey base: Advertising decision-makers who are involved in buying or planning digital video, cable / broadcast TV, or advanced TV.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QS1. In which state do you primarily work? *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Q260. How many people are employed at your company (all locations)?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‘W1’ = wave 1.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BC633465-5643-4A16-90F4-C750F11787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8412748"/>
              </p:ext>
            </p:extLst>
          </p:nvPr>
        </p:nvGraphicFramePr>
        <p:xfrm>
          <a:off x="5827335" y="1915213"/>
          <a:ext cx="6140644" cy="4147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A7DDAD43-5D99-9E63-E184-5D0C61DE05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95EFEBA-50A5-5B9F-9F27-0DE8411B84B5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8ABE4E-BDB0-EBFF-F22C-6AF8D3AAB86E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0" name="Picture 4" descr="Creative Portal - Spectrum Reach Advertising">
            <a:extLst>
              <a:ext uri="{FF2B5EF4-FFF2-40B4-BE49-F238E27FC236}">
                <a16:creationId xmlns:a16="http://schemas.microsoft.com/office/drawing/2014/main" id="{B36C16B0-6A03-3E10-AF8B-A9564DAE7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2357BE-069C-AFC6-4549-5D06698EDC4F}"/>
              </a:ext>
            </a:extLst>
          </p:cNvPr>
          <p:cNvSpPr/>
          <p:nvPr/>
        </p:nvSpPr>
        <p:spPr>
          <a:xfrm>
            <a:off x="3512820" y="4271506"/>
            <a:ext cx="671146" cy="3173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1F1A62"/>
                </a:solidFill>
                <a:latin typeface="Helvetica" panose="020B0403020202020204" pitchFamily="34" charset="0"/>
              </a:rPr>
              <a:t>vs. 53%</a:t>
            </a:r>
          </a:p>
          <a:p>
            <a:pPr algn="ctr"/>
            <a:r>
              <a:rPr lang="en-US" sz="800">
                <a:solidFill>
                  <a:srgbClr val="1F1A62"/>
                </a:solidFill>
                <a:latin typeface="Helvetica" panose="020B0403020202020204" pitchFamily="34" charset="0"/>
              </a:rPr>
              <a:t>(W1)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9B5F88-F12D-4148-FDE0-3CAD963DFB20}"/>
              </a:ext>
            </a:extLst>
          </p:cNvPr>
          <p:cNvSpPr/>
          <p:nvPr/>
        </p:nvSpPr>
        <p:spPr>
          <a:xfrm>
            <a:off x="2242522" y="4588900"/>
            <a:ext cx="671146" cy="3173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1F1A62"/>
                </a:solidFill>
                <a:latin typeface="Helvetica" panose="020B0403020202020204" pitchFamily="34" charset="0"/>
              </a:rPr>
              <a:t>vs. 26%</a:t>
            </a:r>
          </a:p>
          <a:p>
            <a:pPr algn="ctr"/>
            <a:r>
              <a:rPr lang="en-US" sz="800">
                <a:solidFill>
                  <a:srgbClr val="1F1A62"/>
                </a:solidFill>
                <a:latin typeface="Helvetica" panose="020B0403020202020204" pitchFamily="34" charset="0"/>
              </a:rPr>
              <a:t>(W1)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0AB97E-28D3-14DE-DF57-18BCAB7D41C8}"/>
              </a:ext>
            </a:extLst>
          </p:cNvPr>
          <p:cNvSpPr/>
          <p:nvPr/>
        </p:nvSpPr>
        <p:spPr>
          <a:xfrm>
            <a:off x="2242522" y="3585790"/>
            <a:ext cx="671146" cy="3173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1F1A62"/>
                </a:solidFill>
                <a:latin typeface="Helvetica" panose="020B0403020202020204" pitchFamily="34" charset="0"/>
              </a:rPr>
              <a:t>vs. 22%</a:t>
            </a:r>
          </a:p>
          <a:p>
            <a:pPr algn="ctr"/>
            <a:r>
              <a:rPr lang="en-US" sz="800">
                <a:solidFill>
                  <a:srgbClr val="1F1A62"/>
                </a:solidFill>
                <a:latin typeface="Helvetica" panose="020B0403020202020204" pitchFamily="34" charset="0"/>
              </a:rPr>
              <a:t>(W1)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7B4B1F-0280-6979-B172-0A4163727483}"/>
              </a:ext>
            </a:extLst>
          </p:cNvPr>
          <p:cNvSpPr/>
          <p:nvPr/>
        </p:nvSpPr>
        <p:spPr>
          <a:xfrm>
            <a:off x="8935935" y="3429000"/>
            <a:ext cx="671146" cy="3173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1F1A62"/>
                </a:solidFill>
                <a:latin typeface="Helvetica" panose="020B0403020202020204" pitchFamily="34" charset="0"/>
              </a:rPr>
              <a:t>vs. 24%</a:t>
            </a:r>
          </a:p>
          <a:p>
            <a:pPr algn="ctr"/>
            <a:r>
              <a:rPr lang="en-US" sz="800">
                <a:solidFill>
                  <a:srgbClr val="1F1A62"/>
                </a:solidFill>
                <a:latin typeface="Helvetica" panose="020B0403020202020204" pitchFamily="34" charset="0"/>
              </a:rPr>
              <a:t>(W1)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0F3126-719A-B1C1-019E-0619CAC2B511}"/>
              </a:ext>
            </a:extLst>
          </p:cNvPr>
          <p:cNvSpPr/>
          <p:nvPr/>
        </p:nvSpPr>
        <p:spPr>
          <a:xfrm>
            <a:off x="8897657" y="4582294"/>
            <a:ext cx="671146" cy="3173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1F1A62"/>
                </a:solidFill>
                <a:latin typeface="Helvetica" panose="020B0403020202020204" pitchFamily="34" charset="0"/>
              </a:rPr>
              <a:t>vs. 29%</a:t>
            </a:r>
          </a:p>
          <a:p>
            <a:pPr algn="ctr"/>
            <a:r>
              <a:rPr lang="en-US" sz="800">
                <a:solidFill>
                  <a:srgbClr val="1F1A62"/>
                </a:solidFill>
                <a:latin typeface="Helvetica" panose="020B0403020202020204" pitchFamily="34" charset="0"/>
              </a:rPr>
              <a:t>(W1)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74CF4B-D1A1-2961-255E-B8AC8EAA078A}"/>
              </a:ext>
            </a:extLst>
          </p:cNvPr>
          <p:cNvSpPr/>
          <p:nvPr/>
        </p:nvSpPr>
        <p:spPr>
          <a:xfrm>
            <a:off x="7142235" y="5355583"/>
            <a:ext cx="671146" cy="3173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1F1A62"/>
                </a:solidFill>
                <a:latin typeface="Helvetica" panose="020B0403020202020204" pitchFamily="34" charset="0"/>
              </a:rPr>
              <a:t>vs. 16%</a:t>
            </a:r>
          </a:p>
          <a:p>
            <a:pPr algn="ctr"/>
            <a:r>
              <a:rPr lang="en-US" sz="800">
                <a:solidFill>
                  <a:srgbClr val="1F1A62"/>
                </a:solidFill>
                <a:latin typeface="Helvetica" panose="020B0403020202020204" pitchFamily="34" charset="0"/>
              </a:rPr>
              <a:t>(W1)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E4912E-253F-69B2-C100-CA11FEFBE4E8}"/>
              </a:ext>
            </a:extLst>
          </p:cNvPr>
          <p:cNvSpPr/>
          <p:nvPr/>
        </p:nvSpPr>
        <p:spPr>
          <a:xfrm>
            <a:off x="7571213" y="4113119"/>
            <a:ext cx="671146" cy="3173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1F1A62"/>
                </a:solidFill>
                <a:latin typeface="Helvetica" panose="020B0403020202020204" pitchFamily="34" charset="0"/>
              </a:rPr>
              <a:t>vs. 18%</a:t>
            </a:r>
          </a:p>
          <a:p>
            <a:pPr algn="ctr"/>
            <a:r>
              <a:rPr lang="en-US" sz="800">
                <a:solidFill>
                  <a:srgbClr val="1F1A62"/>
                </a:solidFill>
                <a:latin typeface="Helvetica" panose="020B0403020202020204" pitchFamily="34" charset="0"/>
              </a:rPr>
              <a:t>(W1)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0ABB331-C661-3A4B-E896-B1F07A1E19FE}"/>
              </a:ext>
            </a:extLst>
          </p:cNvPr>
          <p:cNvSpPr/>
          <p:nvPr/>
        </p:nvSpPr>
        <p:spPr>
          <a:xfrm>
            <a:off x="6900067" y="3029352"/>
            <a:ext cx="671146" cy="3173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1F1A62"/>
                </a:solidFill>
                <a:latin typeface="Helvetica" panose="020B0403020202020204" pitchFamily="34" charset="0"/>
              </a:rPr>
              <a:t>vs. 13%</a:t>
            </a:r>
          </a:p>
          <a:p>
            <a:pPr algn="ctr"/>
            <a:r>
              <a:rPr lang="en-US" sz="800">
                <a:solidFill>
                  <a:srgbClr val="1F1A62"/>
                </a:solidFill>
                <a:latin typeface="Helvetica" panose="020B0403020202020204" pitchFamily="34" charset="0"/>
              </a:rPr>
              <a:t>(W1)</a:t>
            </a:r>
          </a:p>
        </p:txBody>
      </p:sp>
    </p:spTree>
    <p:extLst>
      <p:ext uri="{BB962C8B-B14F-4D97-AF65-F5344CB8AC3E}">
        <p14:creationId xmlns:p14="http://schemas.microsoft.com/office/powerpoint/2010/main" val="1453171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D5D3B4FD-4ED5-5B04-4CD6-8E9BD5F49A55}"/>
              </a:ext>
            </a:extLst>
          </p:cNvPr>
          <p:cNvSpPr/>
          <p:nvPr/>
        </p:nvSpPr>
        <p:spPr>
          <a:xfrm>
            <a:off x="124348" y="1117143"/>
            <a:ext cx="11937097" cy="466909"/>
          </a:xfrm>
          <a:prstGeom prst="rect">
            <a:avLst/>
          </a:prstGeom>
          <a:solidFill>
            <a:srgbClr val="E2E8F0"/>
          </a:solidFill>
          <a:ln w="28575">
            <a:solidFill>
              <a:srgbClr val="ACBD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EC458DFC-5159-ECF0-952D-A2280F225B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86" name="Slide Number Placeholder 5">
            <a:extLst>
              <a:ext uri="{FF2B5EF4-FFF2-40B4-BE49-F238E27FC236}">
                <a16:creationId xmlns:a16="http://schemas.microsoft.com/office/drawing/2014/main" id="{20E18135-D713-C60C-AC7A-B90FA487D105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6CB5F6B-3650-7E86-E5E9-D0D824B3CD80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88" name="Picture 4" descr="Creative Portal - Spectrum Reach Advertising">
            <a:extLst>
              <a:ext uri="{FF2B5EF4-FFF2-40B4-BE49-F238E27FC236}">
                <a16:creationId xmlns:a16="http://schemas.microsoft.com/office/drawing/2014/main" id="{ABAF3705-5F0B-83F5-49B7-3C916CE38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0" name="TextBox 259">
            <a:extLst>
              <a:ext uri="{FF2B5EF4-FFF2-40B4-BE49-F238E27FC236}">
                <a16:creationId xmlns:a16="http://schemas.microsoft.com/office/drawing/2014/main" id="{F0A94AD3-267D-6185-0417-0F09D9A1FE03}"/>
              </a:ext>
            </a:extLst>
          </p:cNvPr>
          <p:cNvSpPr txBox="1"/>
          <p:nvPr/>
        </p:nvSpPr>
        <p:spPr>
          <a:xfrm>
            <a:off x="2749119" y="6261559"/>
            <a:ext cx="66937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Click through any box to be brought directly to the appropriate section</a:t>
            </a:r>
          </a:p>
        </p:txBody>
      </p:sp>
      <p:sp>
        <p:nvSpPr>
          <p:cNvPr id="261" name="Rectangle 260">
            <a:extLst>
              <a:ext uri="{FF2B5EF4-FFF2-40B4-BE49-F238E27FC236}">
                <a16:creationId xmlns:a16="http://schemas.microsoft.com/office/drawing/2014/main" id="{0F99F6CA-1E76-00DE-E990-F2149DAA48F5}"/>
              </a:ext>
            </a:extLst>
          </p:cNvPr>
          <p:cNvSpPr/>
          <p:nvPr/>
        </p:nvSpPr>
        <p:spPr>
          <a:xfrm>
            <a:off x="205282" y="181864"/>
            <a:ext cx="1183002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 insights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on the current growth of audience-based TV buying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C4BCB0-8DAB-6FC9-7073-22FA1457CD69}"/>
              </a:ext>
            </a:extLst>
          </p:cNvPr>
          <p:cNvSpPr/>
          <p:nvPr/>
        </p:nvSpPr>
        <p:spPr>
          <a:xfrm>
            <a:off x="130557" y="1822501"/>
            <a:ext cx="2165155" cy="2020443"/>
          </a:xfrm>
          <a:prstGeom prst="rect">
            <a:avLst/>
          </a:prstGeom>
          <a:solidFill>
            <a:schemeClr val="bg1"/>
          </a:solidFill>
          <a:ln w="28575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EEF684-353E-5E4E-3806-5DF63460E7CA}"/>
              </a:ext>
            </a:extLst>
          </p:cNvPr>
          <p:cNvSpPr txBox="1"/>
          <p:nvPr/>
        </p:nvSpPr>
        <p:spPr>
          <a:xfrm>
            <a:off x="125977" y="1836896"/>
            <a:ext cx="4364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4" name="Rectangle 3">
            <a:hlinkClick r:id="rId4" action="ppaction://hlinksldjump"/>
            <a:extLst>
              <a:ext uri="{FF2B5EF4-FFF2-40B4-BE49-F238E27FC236}">
                <a16:creationId xmlns:a16="http://schemas.microsoft.com/office/drawing/2014/main" id="{63165AB2-2A09-5857-EB50-BE5F63C0DDA3}"/>
              </a:ext>
            </a:extLst>
          </p:cNvPr>
          <p:cNvSpPr/>
          <p:nvPr/>
        </p:nvSpPr>
        <p:spPr>
          <a:xfrm>
            <a:off x="139647" y="2448089"/>
            <a:ext cx="216515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Optimizing budgets against best customer prospects is the top priority for video campaigns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5DE4ED-3CE1-9B42-A7E3-561D2FCCAA96}"/>
              </a:ext>
            </a:extLst>
          </p:cNvPr>
          <p:cNvSpPr/>
          <p:nvPr/>
        </p:nvSpPr>
        <p:spPr>
          <a:xfrm>
            <a:off x="2577565" y="1822501"/>
            <a:ext cx="2165155" cy="2020443"/>
          </a:xfrm>
          <a:prstGeom prst="rect">
            <a:avLst/>
          </a:prstGeom>
          <a:solidFill>
            <a:schemeClr val="bg1"/>
          </a:solidFill>
          <a:ln w="28575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1F0DBF-753F-3195-8224-6472C9E5AC6F}"/>
              </a:ext>
            </a:extLst>
          </p:cNvPr>
          <p:cNvSpPr/>
          <p:nvPr/>
        </p:nvSpPr>
        <p:spPr>
          <a:xfrm>
            <a:off x="5024573" y="1822501"/>
            <a:ext cx="2165155" cy="2020443"/>
          </a:xfrm>
          <a:prstGeom prst="rect">
            <a:avLst/>
          </a:prstGeom>
          <a:solidFill>
            <a:schemeClr val="bg1"/>
          </a:solidFill>
          <a:ln w="28575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BE190D-E9C0-3C07-B1DE-434CC44B68F6}"/>
              </a:ext>
            </a:extLst>
          </p:cNvPr>
          <p:cNvSpPr/>
          <p:nvPr/>
        </p:nvSpPr>
        <p:spPr>
          <a:xfrm>
            <a:off x="7471581" y="1822501"/>
            <a:ext cx="2165155" cy="2020443"/>
          </a:xfrm>
          <a:prstGeom prst="rect">
            <a:avLst/>
          </a:prstGeom>
          <a:solidFill>
            <a:schemeClr val="bg1"/>
          </a:solidFill>
          <a:ln w="28575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84DB3C-D842-178F-9287-1ACBBF2BF9A5}"/>
              </a:ext>
            </a:extLst>
          </p:cNvPr>
          <p:cNvSpPr/>
          <p:nvPr/>
        </p:nvSpPr>
        <p:spPr>
          <a:xfrm>
            <a:off x="9896290" y="1822501"/>
            <a:ext cx="2165155" cy="2020443"/>
          </a:xfrm>
          <a:prstGeom prst="rect">
            <a:avLst/>
          </a:prstGeom>
          <a:solidFill>
            <a:schemeClr val="bg1"/>
          </a:solidFill>
          <a:ln w="28575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0CE7B0-4EDC-AB5D-20FE-FF344E545209}"/>
              </a:ext>
            </a:extLst>
          </p:cNvPr>
          <p:cNvSpPr txBox="1"/>
          <p:nvPr/>
        </p:nvSpPr>
        <p:spPr>
          <a:xfrm>
            <a:off x="2550686" y="1828757"/>
            <a:ext cx="4364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D01DDE1F-2C43-5D99-2F94-D2E4642DD660}"/>
              </a:ext>
            </a:extLst>
          </p:cNvPr>
          <p:cNvSpPr/>
          <p:nvPr/>
        </p:nvSpPr>
        <p:spPr>
          <a:xfrm>
            <a:off x="2580182" y="2448089"/>
            <a:ext cx="217313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Economic uncertainty places a greater focus on effectiveness and efficiencies against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best prospects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9DFBE5-A3E8-023D-B229-F800579F0583}"/>
              </a:ext>
            </a:extLst>
          </p:cNvPr>
          <p:cNvSpPr txBox="1"/>
          <p:nvPr/>
        </p:nvSpPr>
        <p:spPr>
          <a:xfrm>
            <a:off x="5019993" y="1836896"/>
            <a:ext cx="4364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Rectangle 11">
            <a:hlinkClick r:id="rId6" action="ppaction://hlinksldjump"/>
            <a:extLst>
              <a:ext uri="{FF2B5EF4-FFF2-40B4-BE49-F238E27FC236}">
                <a16:creationId xmlns:a16="http://schemas.microsoft.com/office/drawing/2014/main" id="{ED6AD36E-CB26-532A-F3D3-EADC01B0F730}"/>
              </a:ext>
            </a:extLst>
          </p:cNvPr>
          <p:cNvSpPr/>
          <p:nvPr/>
        </p:nvSpPr>
        <p:spPr>
          <a:xfrm>
            <a:off x="7465108" y="2448089"/>
            <a:ext cx="217162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More marketers are integrating ABB as a key part of their TV strategy because it delivers on brand KPIs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92473C-9607-08EA-B20E-BC5EF2182849}"/>
              </a:ext>
            </a:extLst>
          </p:cNvPr>
          <p:cNvSpPr txBox="1"/>
          <p:nvPr/>
        </p:nvSpPr>
        <p:spPr>
          <a:xfrm>
            <a:off x="7467001" y="1836896"/>
            <a:ext cx="4364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15" name="Rectangle 14">
            <a:hlinkClick r:id="rId7" action="ppaction://hlinksldjump"/>
            <a:extLst>
              <a:ext uri="{FF2B5EF4-FFF2-40B4-BE49-F238E27FC236}">
                <a16:creationId xmlns:a16="http://schemas.microsoft.com/office/drawing/2014/main" id="{B431E26F-015C-6CA6-4630-893C8EED7024}"/>
              </a:ext>
            </a:extLst>
          </p:cNvPr>
          <p:cNvSpPr/>
          <p:nvPr/>
        </p:nvSpPr>
        <p:spPr>
          <a:xfrm>
            <a:off x="9904031" y="2448089"/>
            <a:ext cx="215741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Marketers know ABB works and are targeting over half their TV buys being implemented by this approach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B22351-D4FA-99F0-E05A-B365646412CD}"/>
              </a:ext>
            </a:extLst>
          </p:cNvPr>
          <p:cNvSpPr txBox="1"/>
          <p:nvPr/>
        </p:nvSpPr>
        <p:spPr>
          <a:xfrm>
            <a:off x="9916960" y="1828757"/>
            <a:ext cx="4364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ED1350-5C46-D8B5-C0AA-909519CC56AE}"/>
              </a:ext>
            </a:extLst>
          </p:cNvPr>
          <p:cNvSpPr/>
          <p:nvPr/>
        </p:nvSpPr>
        <p:spPr>
          <a:xfrm>
            <a:off x="128928" y="4091200"/>
            <a:ext cx="2165155" cy="2020443"/>
          </a:xfrm>
          <a:prstGeom prst="rect">
            <a:avLst/>
          </a:prstGeom>
          <a:solidFill>
            <a:schemeClr val="bg1"/>
          </a:solidFill>
          <a:ln w="28575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755A9F-100E-3F82-993A-53C595E9BFC6}"/>
              </a:ext>
            </a:extLst>
          </p:cNvPr>
          <p:cNvSpPr txBox="1"/>
          <p:nvPr/>
        </p:nvSpPr>
        <p:spPr>
          <a:xfrm>
            <a:off x="124348" y="4105595"/>
            <a:ext cx="4364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19" name="Rectangle 18">
            <a:hlinkClick r:id="rId8" action="ppaction://hlinksldjump"/>
            <a:extLst>
              <a:ext uri="{FF2B5EF4-FFF2-40B4-BE49-F238E27FC236}">
                <a16:creationId xmlns:a16="http://schemas.microsoft.com/office/drawing/2014/main" id="{7E932C71-1EC0-AD6A-A584-EA12310FD230}"/>
              </a:ext>
            </a:extLst>
          </p:cNvPr>
          <p:cNvSpPr/>
          <p:nvPr/>
        </p:nvSpPr>
        <p:spPr>
          <a:xfrm>
            <a:off x="5111042" y="2448089"/>
            <a:ext cx="193782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Most marketers are increasing their ABB investment during this time of challenging economic conditions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EA1DDA-556E-276F-482C-4110E483E332}"/>
              </a:ext>
            </a:extLst>
          </p:cNvPr>
          <p:cNvSpPr/>
          <p:nvPr/>
        </p:nvSpPr>
        <p:spPr>
          <a:xfrm>
            <a:off x="2575936" y="4091200"/>
            <a:ext cx="2165155" cy="2020443"/>
          </a:xfrm>
          <a:prstGeom prst="rect">
            <a:avLst/>
          </a:prstGeom>
          <a:solidFill>
            <a:schemeClr val="bg1"/>
          </a:solidFill>
          <a:ln w="28575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34E60A-B353-C733-EF5E-E897A43AF626}"/>
              </a:ext>
            </a:extLst>
          </p:cNvPr>
          <p:cNvSpPr/>
          <p:nvPr/>
        </p:nvSpPr>
        <p:spPr>
          <a:xfrm>
            <a:off x="5022944" y="4091200"/>
            <a:ext cx="2165155" cy="2020443"/>
          </a:xfrm>
          <a:prstGeom prst="rect">
            <a:avLst/>
          </a:prstGeom>
          <a:solidFill>
            <a:schemeClr val="bg1"/>
          </a:solidFill>
          <a:ln w="28575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6DF891-A4E7-4332-8086-B1DBD1919EB9}"/>
              </a:ext>
            </a:extLst>
          </p:cNvPr>
          <p:cNvSpPr/>
          <p:nvPr/>
        </p:nvSpPr>
        <p:spPr>
          <a:xfrm>
            <a:off x="7469952" y="4091200"/>
            <a:ext cx="2165155" cy="2020443"/>
          </a:xfrm>
          <a:prstGeom prst="rect">
            <a:avLst/>
          </a:prstGeom>
          <a:solidFill>
            <a:schemeClr val="bg1"/>
          </a:solidFill>
          <a:ln w="28575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23D8E8E-46D0-F395-A834-AB34B53753D1}"/>
              </a:ext>
            </a:extLst>
          </p:cNvPr>
          <p:cNvSpPr/>
          <p:nvPr/>
        </p:nvSpPr>
        <p:spPr>
          <a:xfrm>
            <a:off x="9916960" y="4083061"/>
            <a:ext cx="2165155" cy="2020443"/>
          </a:xfrm>
          <a:prstGeom prst="rect">
            <a:avLst/>
          </a:prstGeom>
          <a:solidFill>
            <a:schemeClr val="bg1"/>
          </a:solidFill>
          <a:ln w="28575">
            <a:solidFill>
              <a:srgbClr val="4EB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F631E9-F7FF-DF1F-7B80-AA7911AEC79A}"/>
              </a:ext>
            </a:extLst>
          </p:cNvPr>
          <p:cNvSpPr txBox="1"/>
          <p:nvPr/>
        </p:nvSpPr>
        <p:spPr>
          <a:xfrm>
            <a:off x="2549057" y="4097456"/>
            <a:ext cx="4364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643D54-4723-94DD-28EE-C64A27F00924}"/>
              </a:ext>
            </a:extLst>
          </p:cNvPr>
          <p:cNvSpPr txBox="1"/>
          <p:nvPr/>
        </p:nvSpPr>
        <p:spPr>
          <a:xfrm>
            <a:off x="5018364" y="4105595"/>
            <a:ext cx="4364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26" name="Rectangle 25">
            <a:hlinkClick r:id="rId9" action="ppaction://hlinksldjump"/>
            <a:extLst>
              <a:ext uri="{FF2B5EF4-FFF2-40B4-BE49-F238E27FC236}">
                <a16:creationId xmlns:a16="http://schemas.microsoft.com/office/drawing/2014/main" id="{E5D106F1-39AC-EA6F-75DF-F72A1EEE5666}"/>
              </a:ext>
            </a:extLst>
          </p:cNvPr>
          <p:cNvSpPr/>
          <p:nvPr/>
        </p:nvSpPr>
        <p:spPr>
          <a:xfrm>
            <a:off x="9907589" y="4720120"/>
            <a:ext cx="207486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Marketers are most likely to receive formal training and support from multiscreen TV companies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9A0804-0150-EE99-C47E-7C3B87533F19}"/>
              </a:ext>
            </a:extLst>
          </p:cNvPr>
          <p:cNvSpPr txBox="1"/>
          <p:nvPr/>
        </p:nvSpPr>
        <p:spPr>
          <a:xfrm>
            <a:off x="7465372" y="4105595"/>
            <a:ext cx="4364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BEEAB1F-CB67-0233-D84B-BE94122A28CA}"/>
              </a:ext>
            </a:extLst>
          </p:cNvPr>
          <p:cNvSpPr txBox="1"/>
          <p:nvPr/>
        </p:nvSpPr>
        <p:spPr>
          <a:xfrm>
            <a:off x="9915331" y="4097456"/>
            <a:ext cx="7911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10</a:t>
            </a:r>
          </a:p>
        </p:txBody>
      </p:sp>
      <p:sp>
        <p:nvSpPr>
          <p:cNvPr id="33" name="TextBox 32">
            <a:hlinkClick r:id="rId10" action="ppaction://hlinksldjump"/>
            <a:extLst>
              <a:ext uri="{FF2B5EF4-FFF2-40B4-BE49-F238E27FC236}">
                <a16:creationId xmlns:a16="http://schemas.microsoft.com/office/drawing/2014/main" id="{ECAF7FAF-2B1C-17FA-D87E-1FA4C37EF97A}"/>
              </a:ext>
            </a:extLst>
          </p:cNvPr>
          <p:cNvSpPr txBox="1"/>
          <p:nvPr/>
        </p:nvSpPr>
        <p:spPr>
          <a:xfrm>
            <a:off x="5030588" y="4720120"/>
            <a:ext cx="2152932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ABB enables marketers to engage with multiple target audiences across video platforms</a:t>
            </a:r>
          </a:p>
        </p:txBody>
      </p:sp>
      <p:sp>
        <p:nvSpPr>
          <p:cNvPr id="34" name="TextBox 33">
            <a:hlinkClick r:id="rId11" action="ppaction://hlinksldjump"/>
            <a:extLst>
              <a:ext uri="{FF2B5EF4-FFF2-40B4-BE49-F238E27FC236}">
                <a16:creationId xmlns:a16="http://schemas.microsoft.com/office/drawing/2014/main" id="{90BB47E1-5A96-3DFD-D47C-D546D4B51CFD}"/>
              </a:ext>
            </a:extLst>
          </p:cNvPr>
          <p:cNvSpPr txBox="1"/>
          <p:nvPr/>
        </p:nvSpPr>
        <p:spPr>
          <a:xfrm>
            <a:off x="2595517" y="4720120"/>
            <a:ext cx="2157798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ABB allows marketers to tailor and adjust creative messaging by target segments</a:t>
            </a:r>
          </a:p>
        </p:txBody>
      </p:sp>
      <p:sp>
        <p:nvSpPr>
          <p:cNvPr id="35" name="TextBox 34">
            <a:hlinkClick r:id="rId12" action="ppaction://hlinksldjump"/>
            <a:extLst>
              <a:ext uri="{FF2B5EF4-FFF2-40B4-BE49-F238E27FC236}">
                <a16:creationId xmlns:a16="http://schemas.microsoft.com/office/drawing/2014/main" id="{74A3CE52-2C0F-D304-FE96-5E2087BC30E8}"/>
              </a:ext>
            </a:extLst>
          </p:cNvPr>
          <p:cNvSpPr txBox="1"/>
          <p:nvPr/>
        </p:nvSpPr>
        <p:spPr>
          <a:xfrm>
            <a:off x="7471626" y="4720120"/>
            <a:ext cx="2171627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ABB is driving business outcomes throughout the purchase funnel</a:t>
            </a:r>
          </a:p>
        </p:txBody>
      </p:sp>
      <p:sp>
        <p:nvSpPr>
          <p:cNvPr id="36" name="Rectangle 35">
            <a:hlinkClick r:id="rId13" action="ppaction://hlinksldjump"/>
            <a:extLst>
              <a:ext uri="{FF2B5EF4-FFF2-40B4-BE49-F238E27FC236}">
                <a16:creationId xmlns:a16="http://schemas.microsoft.com/office/drawing/2014/main" id="{CA7BD45F-2892-9976-9630-08C9504E473D}"/>
              </a:ext>
            </a:extLst>
          </p:cNvPr>
          <p:cNvSpPr/>
          <p:nvPr/>
        </p:nvSpPr>
        <p:spPr>
          <a:xfrm>
            <a:off x="128838" y="4720120"/>
            <a:ext cx="21383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Marketers are integrating ABB within their other modern buying strategies to optimize effectiveness and efficiencies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E08B24E-F9C0-DBEA-867C-A921A86A1FBA}"/>
              </a:ext>
            </a:extLst>
          </p:cNvPr>
          <p:cNvSpPr/>
          <p:nvPr/>
        </p:nvSpPr>
        <p:spPr>
          <a:xfrm>
            <a:off x="177016" y="1226114"/>
            <a:ext cx="394854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A560EA-BE61-75AF-E877-DCC337C4B387}"/>
              </a:ext>
            </a:extLst>
          </p:cNvPr>
          <p:cNvSpPr txBox="1"/>
          <p:nvPr/>
        </p:nvSpPr>
        <p:spPr>
          <a:xfrm>
            <a:off x="540596" y="1218420"/>
            <a:ext cx="2639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= Impact of Economic Conditions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9C42706-D141-624B-0F7C-212DC9577497}"/>
              </a:ext>
            </a:extLst>
          </p:cNvPr>
          <p:cNvSpPr/>
          <p:nvPr/>
        </p:nvSpPr>
        <p:spPr>
          <a:xfrm>
            <a:off x="3113843" y="1226114"/>
            <a:ext cx="394854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4C3C3E-85B0-70FE-DD4E-2D6B000F468D}"/>
              </a:ext>
            </a:extLst>
          </p:cNvPr>
          <p:cNvSpPr txBox="1"/>
          <p:nvPr/>
        </p:nvSpPr>
        <p:spPr>
          <a:xfrm>
            <a:off x="3477422" y="1218420"/>
            <a:ext cx="1267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= Why ABB?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D8F6286-41F0-29B9-4AB0-41C2C5F015B3}"/>
              </a:ext>
            </a:extLst>
          </p:cNvPr>
          <p:cNvSpPr/>
          <p:nvPr/>
        </p:nvSpPr>
        <p:spPr>
          <a:xfrm>
            <a:off x="4595297" y="1222267"/>
            <a:ext cx="394854" cy="269305"/>
          </a:xfrm>
          <a:prstGeom prst="rect">
            <a:avLst/>
          </a:prstGeom>
          <a:solidFill>
            <a:schemeClr val="bg1"/>
          </a:solidFill>
          <a:ln w="28575">
            <a:solidFill>
              <a:srgbClr val="4EB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CA7025B-80B6-3147-55F4-6C3817890670}"/>
              </a:ext>
            </a:extLst>
          </p:cNvPr>
          <p:cNvSpPr txBox="1"/>
          <p:nvPr/>
        </p:nvSpPr>
        <p:spPr>
          <a:xfrm>
            <a:off x="4958876" y="1218420"/>
            <a:ext cx="2834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= Multiscreen TV As Market Leader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2D0361A-F656-9826-72BD-35B445957938}"/>
              </a:ext>
            </a:extLst>
          </p:cNvPr>
          <p:cNvSpPr/>
          <p:nvPr/>
        </p:nvSpPr>
        <p:spPr>
          <a:xfrm>
            <a:off x="7655913" y="1226114"/>
            <a:ext cx="394854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0F498C2-71EE-B723-E214-3370FD0BBED9}"/>
              </a:ext>
            </a:extLst>
          </p:cNvPr>
          <p:cNvSpPr txBox="1"/>
          <p:nvPr/>
        </p:nvSpPr>
        <p:spPr>
          <a:xfrm>
            <a:off x="8019493" y="1218420"/>
            <a:ext cx="2486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= ABB Challenges &amp; Solutions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F7CD615-0052-7D7B-CEF5-72B20E9D1C88}"/>
              </a:ext>
            </a:extLst>
          </p:cNvPr>
          <p:cNvSpPr/>
          <p:nvPr/>
        </p:nvSpPr>
        <p:spPr>
          <a:xfrm>
            <a:off x="10419693" y="1226114"/>
            <a:ext cx="394854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0F57BF-070E-0670-7E57-C2E3BBE60D8A}"/>
              </a:ext>
            </a:extLst>
          </p:cNvPr>
          <p:cNvSpPr txBox="1"/>
          <p:nvPr/>
        </p:nvSpPr>
        <p:spPr>
          <a:xfrm>
            <a:off x="10783273" y="1218420"/>
            <a:ext cx="13744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= Measurement</a:t>
            </a:r>
          </a:p>
        </p:txBody>
      </p:sp>
    </p:spTree>
    <p:extLst>
      <p:ext uri="{BB962C8B-B14F-4D97-AF65-F5344CB8AC3E}">
        <p14:creationId xmlns:p14="http://schemas.microsoft.com/office/powerpoint/2010/main" val="2337914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>
            <a:extLst>
              <a:ext uri="{FF2B5EF4-FFF2-40B4-BE49-F238E27FC236}">
                <a16:creationId xmlns:a16="http://schemas.microsoft.com/office/drawing/2014/main" id="{EC458DFC-5159-ECF0-952D-A2280F225B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86" name="Slide Number Placeholder 5">
            <a:extLst>
              <a:ext uri="{FF2B5EF4-FFF2-40B4-BE49-F238E27FC236}">
                <a16:creationId xmlns:a16="http://schemas.microsoft.com/office/drawing/2014/main" id="{20E18135-D713-C60C-AC7A-B90FA487D105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6CB5F6B-3650-7E86-E5E9-D0D824B3CD80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88" name="Picture 4" descr="Creative Portal - Spectrum Reach Advertising">
            <a:extLst>
              <a:ext uri="{FF2B5EF4-FFF2-40B4-BE49-F238E27FC236}">
                <a16:creationId xmlns:a16="http://schemas.microsoft.com/office/drawing/2014/main" id="{ABAF3705-5F0B-83F5-49B7-3C916CE38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0" name="TextBox 259">
            <a:extLst>
              <a:ext uri="{FF2B5EF4-FFF2-40B4-BE49-F238E27FC236}">
                <a16:creationId xmlns:a16="http://schemas.microsoft.com/office/drawing/2014/main" id="{F0A94AD3-267D-6185-0417-0F09D9A1FE03}"/>
              </a:ext>
            </a:extLst>
          </p:cNvPr>
          <p:cNvSpPr txBox="1"/>
          <p:nvPr/>
        </p:nvSpPr>
        <p:spPr>
          <a:xfrm>
            <a:off x="2749119" y="6261559"/>
            <a:ext cx="66937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Click through any box to be brought directly to the appropriate section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C4BCB0-8DAB-6FC9-7073-22FA1457CD69}"/>
              </a:ext>
            </a:extLst>
          </p:cNvPr>
          <p:cNvSpPr/>
          <p:nvPr/>
        </p:nvSpPr>
        <p:spPr>
          <a:xfrm>
            <a:off x="130557" y="1822498"/>
            <a:ext cx="2165155" cy="2020443"/>
          </a:xfrm>
          <a:prstGeom prst="rect">
            <a:avLst/>
          </a:prstGeom>
          <a:solidFill>
            <a:schemeClr val="bg1"/>
          </a:solidFill>
          <a:ln w="28575">
            <a:solidFill>
              <a:srgbClr val="4EB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EEF684-353E-5E4E-3806-5DF63460E7CA}"/>
              </a:ext>
            </a:extLst>
          </p:cNvPr>
          <p:cNvSpPr txBox="1"/>
          <p:nvPr/>
        </p:nvSpPr>
        <p:spPr>
          <a:xfrm>
            <a:off x="125976" y="1836893"/>
            <a:ext cx="83224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11</a:t>
            </a:r>
          </a:p>
        </p:txBody>
      </p:sp>
      <p:sp>
        <p:nvSpPr>
          <p:cNvPr id="4" name="Rectangle 3">
            <a:hlinkClick r:id="rId4" action="ppaction://hlinksldjump"/>
            <a:extLst>
              <a:ext uri="{FF2B5EF4-FFF2-40B4-BE49-F238E27FC236}">
                <a16:creationId xmlns:a16="http://schemas.microsoft.com/office/drawing/2014/main" id="{63165AB2-2A09-5857-EB50-BE5F63C0DDA3}"/>
              </a:ext>
            </a:extLst>
          </p:cNvPr>
          <p:cNvSpPr/>
          <p:nvPr/>
        </p:nvSpPr>
        <p:spPr>
          <a:xfrm>
            <a:off x="87276" y="2448086"/>
            <a:ext cx="213836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Marketers rely on, and trust, multiscreen TV companies the most when it comes to learning about ABB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5DE4ED-3CE1-9B42-A7E3-561D2FCCAA96}"/>
              </a:ext>
            </a:extLst>
          </p:cNvPr>
          <p:cNvSpPr/>
          <p:nvPr/>
        </p:nvSpPr>
        <p:spPr>
          <a:xfrm>
            <a:off x="2577565" y="1822498"/>
            <a:ext cx="2165155" cy="2020443"/>
          </a:xfrm>
          <a:prstGeom prst="rect">
            <a:avLst/>
          </a:prstGeom>
          <a:solidFill>
            <a:schemeClr val="bg1"/>
          </a:solidFill>
          <a:ln w="28575">
            <a:solidFill>
              <a:srgbClr val="4EB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1F0DBF-753F-3195-8224-6472C9E5AC6F}"/>
              </a:ext>
            </a:extLst>
          </p:cNvPr>
          <p:cNvSpPr/>
          <p:nvPr/>
        </p:nvSpPr>
        <p:spPr>
          <a:xfrm>
            <a:off x="5024573" y="1822498"/>
            <a:ext cx="2165155" cy="2020443"/>
          </a:xfrm>
          <a:prstGeom prst="rect">
            <a:avLst/>
          </a:prstGeom>
          <a:solidFill>
            <a:schemeClr val="bg1"/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BE190D-E9C0-3C07-B1DE-434CC44B68F6}"/>
              </a:ext>
            </a:extLst>
          </p:cNvPr>
          <p:cNvSpPr/>
          <p:nvPr/>
        </p:nvSpPr>
        <p:spPr>
          <a:xfrm>
            <a:off x="7471581" y="1822498"/>
            <a:ext cx="2165155" cy="2020443"/>
          </a:xfrm>
          <a:prstGeom prst="rect">
            <a:avLst/>
          </a:prstGeom>
          <a:solidFill>
            <a:schemeClr val="bg1"/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84DB3C-D842-178F-9287-1ACBBF2BF9A5}"/>
              </a:ext>
            </a:extLst>
          </p:cNvPr>
          <p:cNvSpPr/>
          <p:nvPr/>
        </p:nvSpPr>
        <p:spPr>
          <a:xfrm>
            <a:off x="9896290" y="1822498"/>
            <a:ext cx="2165155" cy="2020443"/>
          </a:xfrm>
          <a:prstGeom prst="rect">
            <a:avLst/>
          </a:prstGeom>
          <a:solidFill>
            <a:schemeClr val="bg1"/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0CE7B0-4EDC-AB5D-20FE-FF344E545209}"/>
              </a:ext>
            </a:extLst>
          </p:cNvPr>
          <p:cNvSpPr txBox="1"/>
          <p:nvPr/>
        </p:nvSpPr>
        <p:spPr>
          <a:xfrm>
            <a:off x="2550686" y="1828754"/>
            <a:ext cx="73599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12</a:t>
            </a: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D01DDE1F-2C43-5D99-2F94-D2E4642DD660}"/>
              </a:ext>
            </a:extLst>
          </p:cNvPr>
          <p:cNvSpPr/>
          <p:nvPr/>
        </p:nvSpPr>
        <p:spPr>
          <a:xfrm>
            <a:off x="2580182" y="2448086"/>
            <a:ext cx="201511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Education and trust are driving marketers’ increased familiarity with multiscreen TV ABB solutions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9DFBE5-A3E8-023D-B229-F800579F0583}"/>
              </a:ext>
            </a:extLst>
          </p:cNvPr>
          <p:cNvSpPr txBox="1"/>
          <p:nvPr/>
        </p:nvSpPr>
        <p:spPr>
          <a:xfrm>
            <a:off x="5019992" y="1836893"/>
            <a:ext cx="74352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13</a:t>
            </a:r>
          </a:p>
        </p:txBody>
      </p:sp>
      <p:sp>
        <p:nvSpPr>
          <p:cNvPr id="12" name="Rectangle 11">
            <a:hlinkClick r:id="rId6" action="ppaction://hlinksldjump"/>
            <a:extLst>
              <a:ext uri="{FF2B5EF4-FFF2-40B4-BE49-F238E27FC236}">
                <a16:creationId xmlns:a16="http://schemas.microsoft.com/office/drawing/2014/main" id="{ED6AD36E-CB26-532A-F3D3-EADC01B0F730}"/>
              </a:ext>
            </a:extLst>
          </p:cNvPr>
          <p:cNvSpPr/>
          <p:nvPr/>
        </p:nvSpPr>
        <p:spPr>
          <a:xfrm>
            <a:off x="7465108" y="2448086"/>
            <a:ext cx="21716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Organizational silos between video planning and buying continue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92473C-9607-08EA-B20E-BC5EF2182849}"/>
              </a:ext>
            </a:extLst>
          </p:cNvPr>
          <p:cNvSpPr txBox="1"/>
          <p:nvPr/>
        </p:nvSpPr>
        <p:spPr>
          <a:xfrm>
            <a:off x="7467001" y="1836893"/>
            <a:ext cx="72122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14</a:t>
            </a:r>
          </a:p>
        </p:txBody>
      </p:sp>
      <p:sp>
        <p:nvSpPr>
          <p:cNvPr id="15" name="Rectangle 14">
            <a:hlinkClick r:id="rId7" action="ppaction://hlinksldjump"/>
            <a:extLst>
              <a:ext uri="{FF2B5EF4-FFF2-40B4-BE49-F238E27FC236}">
                <a16:creationId xmlns:a16="http://schemas.microsoft.com/office/drawing/2014/main" id="{B431E26F-015C-6CA6-4630-893C8EED7024}"/>
              </a:ext>
            </a:extLst>
          </p:cNvPr>
          <p:cNvSpPr/>
          <p:nvPr/>
        </p:nvSpPr>
        <p:spPr>
          <a:xfrm>
            <a:off x="9904031" y="2448086"/>
            <a:ext cx="21574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Disconnects with the video budget allocation process also persist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B22351-D4FA-99F0-E05A-B365646412CD}"/>
              </a:ext>
            </a:extLst>
          </p:cNvPr>
          <p:cNvSpPr txBox="1"/>
          <p:nvPr/>
        </p:nvSpPr>
        <p:spPr>
          <a:xfrm>
            <a:off x="9916959" y="1828754"/>
            <a:ext cx="75405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ED1350-5C46-D8B5-C0AA-909519CC56AE}"/>
              </a:ext>
            </a:extLst>
          </p:cNvPr>
          <p:cNvSpPr/>
          <p:nvPr/>
        </p:nvSpPr>
        <p:spPr>
          <a:xfrm>
            <a:off x="128928" y="4091197"/>
            <a:ext cx="2165155" cy="2020443"/>
          </a:xfrm>
          <a:prstGeom prst="rect">
            <a:avLst/>
          </a:prstGeom>
          <a:solidFill>
            <a:schemeClr val="bg1"/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755A9F-100E-3F82-993A-53C595E9BFC6}"/>
              </a:ext>
            </a:extLst>
          </p:cNvPr>
          <p:cNvSpPr txBox="1"/>
          <p:nvPr/>
        </p:nvSpPr>
        <p:spPr>
          <a:xfrm>
            <a:off x="124347" y="4105592"/>
            <a:ext cx="83387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16</a:t>
            </a:r>
          </a:p>
        </p:txBody>
      </p:sp>
      <p:sp>
        <p:nvSpPr>
          <p:cNvPr id="19" name="Rectangle 18">
            <a:hlinkClick r:id="rId8" action="ppaction://hlinksldjump"/>
            <a:extLst>
              <a:ext uri="{FF2B5EF4-FFF2-40B4-BE49-F238E27FC236}">
                <a16:creationId xmlns:a16="http://schemas.microsoft.com/office/drawing/2014/main" id="{7E932C71-1EC0-AD6A-A584-EA12310FD230}"/>
              </a:ext>
            </a:extLst>
          </p:cNvPr>
          <p:cNvSpPr/>
          <p:nvPr/>
        </p:nvSpPr>
        <p:spPr>
          <a:xfrm>
            <a:off x="5111042" y="2448086"/>
            <a:ext cx="207705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While understanding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of ABB is increasing, opportunities exist for continued education throughout the industry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EA1DDA-556E-276F-482C-4110E483E332}"/>
              </a:ext>
            </a:extLst>
          </p:cNvPr>
          <p:cNvSpPr/>
          <p:nvPr/>
        </p:nvSpPr>
        <p:spPr>
          <a:xfrm>
            <a:off x="2575936" y="4091197"/>
            <a:ext cx="2165155" cy="2020443"/>
          </a:xfrm>
          <a:prstGeom prst="rect">
            <a:avLst/>
          </a:prstGeom>
          <a:solidFill>
            <a:schemeClr val="bg1"/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34E60A-B353-C733-EF5E-E897A43AF626}"/>
              </a:ext>
            </a:extLst>
          </p:cNvPr>
          <p:cNvSpPr/>
          <p:nvPr/>
        </p:nvSpPr>
        <p:spPr>
          <a:xfrm>
            <a:off x="5022944" y="4091197"/>
            <a:ext cx="2165155" cy="2020443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6DF891-A4E7-4332-8086-B1DBD1919EB9}"/>
              </a:ext>
            </a:extLst>
          </p:cNvPr>
          <p:cNvSpPr/>
          <p:nvPr/>
        </p:nvSpPr>
        <p:spPr>
          <a:xfrm>
            <a:off x="7469952" y="4091197"/>
            <a:ext cx="2165155" cy="2020443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23D8E8E-46D0-F395-A834-AB34B53753D1}"/>
              </a:ext>
            </a:extLst>
          </p:cNvPr>
          <p:cNvSpPr/>
          <p:nvPr/>
        </p:nvSpPr>
        <p:spPr>
          <a:xfrm>
            <a:off x="9916960" y="4083058"/>
            <a:ext cx="2165155" cy="2020443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F631E9-F7FF-DF1F-7B80-AA7911AEC79A}"/>
              </a:ext>
            </a:extLst>
          </p:cNvPr>
          <p:cNvSpPr txBox="1"/>
          <p:nvPr/>
        </p:nvSpPr>
        <p:spPr>
          <a:xfrm>
            <a:off x="2549057" y="4097453"/>
            <a:ext cx="74821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643D54-4723-94DD-28EE-C64A27F00924}"/>
              </a:ext>
            </a:extLst>
          </p:cNvPr>
          <p:cNvSpPr txBox="1"/>
          <p:nvPr/>
        </p:nvSpPr>
        <p:spPr>
          <a:xfrm>
            <a:off x="5018363" y="4105592"/>
            <a:ext cx="8337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18</a:t>
            </a:r>
          </a:p>
        </p:txBody>
      </p:sp>
      <p:sp>
        <p:nvSpPr>
          <p:cNvPr id="26" name="Rectangle 25">
            <a:hlinkClick r:id="rId9" action="ppaction://hlinksldjump"/>
            <a:extLst>
              <a:ext uri="{FF2B5EF4-FFF2-40B4-BE49-F238E27FC236}">
                <a16:creationId xmlns:a16="http://schemas.microsoft.com/office/drawing/2014/main" id="{E5D106F1-39AC-EA6F-75DF-F72A1EEE5666}"/>
              </a:ext>
            </a:extLst>
          </p:cNvPr>
          <p:cNvSpPr/>
          <p:nvPr/>
        </p:nvSpPr>
        <p:spPr>
          <a:xfrm>
            <a:off x="9907588" y="4720117"/>
            <a:ext cx="226289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Marketers are utilizing several performance-based analytics solutions to achieve greater measurement precision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9A0804-0150-EE99-C47E-7C3B87533F19}"/>
              </a:ext>
            </a:extLst>
          </p:cNvPr>
          <p:cNvSpPr txBox="1"/>
          <p:nvPr/>
        </p:nvSpPr>
        <p:spPr>
          <a:xfrm>
            <a:off x="7465371" y="4105592"/>
            <a:ext cx="72285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BEEAB1F-CB67-0233-D84B-BE94122A28CA}"/>
              </a:ext>
            </a:extLst>
          </p:cNvPr>
          <p:cNvSpPr txBox="1"/>
          <p:nvPr/>
        </p:nvSpPr>
        <p:spPr>
          <a:xfrm>
            <a:off x="9915331" y="4097453"/>
            <a:ext cx="7911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</a:t>
            </a:r>
          </a:p>
        </p:txBody>
      </p:sp>
      <p:sp>
        <p:nvSpPr>
          <p:cNvPr id="33" name="TextBox 32">
            <a:hlinkClick r:id="rId10" action="ppaction://hlinksldjump"/>
            <a:extLst>
              <a:ext uri="{FF2B5EF4-FFF2-40B4-BE49-F238E27FC236}">
                <a16:creationId xmlns:a16="http://schemas.microsoft.com/office/drawing/2014/main" id="{ECAF7FAF-2B1C-17FA-D87E-1FA4C37EF97A}"/>
              </a:ext>
            </a:extLst>
          </p:cNvPr>
          <p:cNvSpPr txBox="1"/>
          <p:nvPr/>
        </p:nvSpPr>
        <p:spPr>
          <a:xfrm>
            <a:off x="5030587" y="4720117"/>
            <a:ext cx="2170449" cy="13849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Over 50% of marketers use multiple currencies, leveraging Nielsen and another source, such as Comscore, for their audience-based TV buys</a:t>
            </a:r>
          </a:p>
        </p:txBody>
      </p:sp>
      <p:sp>
        <p:nvSpPr>
          <p:cNvPr id="34" name="TextBox 33">
            <a:hlinkClick r:id="rId11" action="ppaction://hlinksldjump"/>
            <a:extLst>
              <a:ext uri="{FF2B5EF4-FFF2-40B4-BE49-F238E27FC236}">
                <a16:creationId xmlns:a16="http://schemas.microsoft.com/office/drawing/2014/main" id="{90BB47E1-5A96-3DFD-D47C-D546D4B51CFD}"/>
              </a:ext>
            </a:extLst>
          </p:cNvPr>
          <p:cNvSpPr txBox="1"/>
          <p:nvPr/>
        </p:nvSpPr>
        <p:spPr>
          <a:xfrm>
            <a:off x="2595517" y="4720117"/>
            <a:ext cx="2157798" cy="116955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Greater cross-platform measurement precision, customizable solutions and more education can spur ABB investment</a:t>
            </a:r>
          </a:p>
        </p:txBody>
      </p:sp>
      <p:sp>
        <p:nvSpPr>
          <p:cNvPr id="35" name="TextBox 34">
            <a:hlinkClick r:id="rId12" action="ppaction://hlinksldjump"/>
            <a:extLst>
              <a:ext uri="{FF2B5EF4-FFF2-40B4-BE49-F238E27FC236}">
                <a16:creationId xmlns:a16="http://schemas.microsoft.com/office/drawing/2014/main" id="{74A3CE52-2C0F-D304-FE96-5E2087BC30E8}"/>
              </a:ext>
            </a:extLst>
          </p:cNvPr>
          <p:cNvSpPr txBox="1"/>
          <p:nvPr/>
        </p:nvSpPr>
        <p:spPr>
          <a:xfrm>
            <a:off x="7471626" y="4720117"/>
            <a:ext cx="2171627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Marketers are measuring ABB campaign success against upper and lower funnel metrics</a:t>
            </a:r>
          </a:p>
        </p:txBody>
      </p:sp>
      <p:sp>
        <p:nvSpPr>
          <p:cNvPr id="36" name="Rectangle 35">
            <a:hlinkClick r:id="rId13" action="ppaction://hlinksldjump"/>
            <a:extLst>
              <a:ext uri="{FF2B5EF4-FFF2-40B4-BE49-F238E27FC236}">
                <a16:creationId xmlns:a16="http://schemas.microsoft.com/office/drawing/2014/main" id="{CA7BD45F-2892-9976-9630-08C9504E473D}"/>
              </a:ext>
            </a:extLst>
          </p:cNvPr>
          <p:cNvSpPr/>
          <p:nvPr/>
        </p:nvSpPr>
        <p:spPr>
          <a:xfrm>
            <a:off x="128838" y="4720117"/>
            <a:ext cx="21383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ABB adoption in linear TV continues to lag slightly behind digital video platforms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D8CE09-8D2C-1C46-6F4C-AE3D083F6FD3}"/>
              </a:ext>
            </a:extLst>
          </p:cNvPr>
          <p:cNvSpPr/>
          <p:nvPr/>
        </p:nvSpPr>
        <p:spPr>
          <a:xfrm>
            <a:off x="205282" y="181864"/>
            <a:ext cx="1183002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 insights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on the current growth of audience-based TV buying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93CB323-09D2-0011-24B0-F50367D90D29}"/>
              </a:ext>
            </a:extLst>
          </p:cNvPr>
          <p:cNvSpPr/>
          <p:nvPr/>
        </p:nvSpPr>
        <p:spPr>
          <a:xfrm>
            <a:off x="124348" y="1117143"/>
            <a:ext cx="11937097" cy="466909"/>
          </a:xfrm>
          <a:prstGeom prst="rect">
            <a:avLst/>
          </a:prstGeom>
          <a:solidFill>
            <a:srgbClr val="E2E8F0"/>
          </a:solidFill>
          <a:ln w="28575">
            <a:solidFill>
              <a:srgbClr val="ACBD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A03E8A7-9B3E-93FD-B0B8-948A677ABD42}"/>
              </a:ext>
            </a:extLst>
          </p:cNvPr>
          <p:cNvSpPr/>
          <p:nvPr/>
        </p:nvSpPr>
        <p:spPr>
          <a:xfrm>
            <a:off x="177016" y="1226114"/>
            <a:ext cx="394854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1489FBE-65F0-B973-B806-EB5676FC9C2B}"/>
              </a:ext>
            </a:extLst>
          </p:cNvPr>
          <p:cNvSpPr txBox="1"/>
          <p:nvPr/>
        </p:nvSpPr>
        <p:spPr>
          <a:xfrm>
            <a:off x="540596" y="1218420"/>
            <a:ext cx="2639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= Impact of Economic Conditions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3CEB08C-66AB-7BFB-B0A5-F9E7185F1CA4}"/>
              </a:ext>
            </a:extLst>
          </p:cNvPr>
          <p:cNvSpPr/>
          <p:nvPr/>
        </p:nvSpPr>
        <p:spPr>
          <a:xfrm>
            <a:off x="3113843" y="1226114"/>
            <a:ext cx="394854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87D405-51C1-F616-523D-23FEFE320AE3}"/>
              </a:ext>
            </a:extLst>
          </p:cNvPr>
          <p:cNvSpPr txBox="1"/>
          <p:nvPr/>
        </p:nvSpPr>
        <p:spPr>
          <a:xfrm>
            <a:off x="3477422" y="1218420"/>
            <a:ext cx="1267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= Why ABB?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CF79A7E-5DAA-44DE-8E14-B8340AE08B0E}"/>
              </a:ext>
            </a:extLst>
          </p:cNvPr>
          <p:cNvSpPr/>
          <p:nvPr/>
        </p:nvSpPr>
        <p:spPr>
          <a:xfrm>
            <a:off x="4595297" y="1222267"/>
            <a:ext cx="394854" cy="269305"/>
          </a:xfrm>
          <a:prstGeom prst="rect">
            <a:avLst/>
          </a:prstGeom>
          <a:solidFill>
            <a:schemeClr val="bg1"/>
          </a:solidFill>
          <a:ln w="28575">
            <a:solidFill>
              <a:srgbClr val="4EB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4BC5E6F-7A61-C8AC-47A8-160F560E4A9B}"/>
              </a:ext>
            </a:extLst>
          </p:cNvPr>
          <p:cNvSpPr txBox="1"/>
          <p:nvPr/>
        </p:nvSpPr>
        <p:spPr>
          <a:xfrm>
            <a:off x="4958876" y="1218420"/>
            <a:ext cx="2834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= Multiscreen TV As Market Leader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5E60A8D-7135-9391-A8DF-B2D7324C87BA}"/>
              </a:ext>
            </a:extLst>
          </p:cNvPr>
          <p:cNvSpPr/>
          <p:nvPr/>
        </p:nvSpPr>
        <p:spPr>
          <a:xfrm>
            <a:off x="7655913" y="1226114"/>
            <a:ext cx="394854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A0BC105-3105-435C-D66D-CBBA8696C236}"/>
              </a:ext>
            </a:extLst>
          </p:cNvPr>
          <p:cNvSpPr txBox="1"/>
          <p:nvPr/>
        </p:nvSpPr>
        <p:spPr>
          <a:xfrm>
            <a:off x="8019493" y="1218420"/>
            <a:ext cx="2486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= ABB Challenges &amp; Solutions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753968E-248A-6E8A-8F3E-F1DFAA641409}"/>
              </a:ext>
            </a:extLst>
          </p:cNvPr>
          <p:cNvSpPr/>
          <p:nvPr/>
        </p:nvSpPr>
        <p:spPr>
          <a:xfrm>
            <a:off x="10419693" y="1226114"/>
            <a:ext cx="394854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BBCE3B3-BC3B-7D98-F4CE-85D2F1BA3DF9}"/>
              </a:ext>
            </a:extLst>
          </p:cNvPr>
          <p:cNvSpPr txBox="1"/>
          <p:nvPr/>
        </p:nvSpPr>
        <p:spPr>
          <a:xfrm>
            <a:off x="10783273" y="1218420"/>
            <a:ext cx="13744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= Measurement</a:t>
            </a:r>
          </a:p>
        </p:txBody>
      </p:sp>
    </p:spTree>
    <p:extLst>
      <p:ext uri="{BB962C8B-B14F-4D97-AF65-F5344CB8AC3E}">
        <p14:creationId xmlns:p14="http://schemas.microsoft.com/office/powerpoint/2010/main" val="882626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0044C-9B1B-7C46-936A-7B7F0D3926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0153"/>
            <a:ext cx="12192000" cy="70983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9B3279-79C3-D562-DBFB-7AB4F0D63070}"/>
              </a:ext>
            </a:extLst>
          </p:cNvPr>
          <p:cNvSpPr txBox="1"/>
          <p:nvPr/>
        </p:nvSpPr>
        <p:spPr>
          <a:xfrm>
            <a:off x="236167" y="3025517"/>
            <a:ext cx="6884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Economic uncertainty has focused marketers 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on investing in strategies that will achieve their KPIs which has led to greater adoption and increased </a:t>
            </a:r>
            <a:r>
              <a:rPr lang="en-US" sz="2400">
                <a:solidFill>
                  <a:prstClr val="white"/>
                </a:solidFill>
                <a:latin typeface="Helvetica" pitchFamily="2" charset="0"/>
              </a:rPr>
              <a:t>investment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of Audience-Based Buying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8E6F48-A8DF-2DA8-BD37-2C8B56A02E75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2F7C5A5-3421-448F-AE80-92479980F3A0}"/>
              </a:ext>
            </a:extLst>
          </p:cNvPr>
          <p:cNvSpPr txBox="1"/>
          <p:nvPr/>
        </p:nvSpPr>
        <p:spPr>
          <a:xfrm>
            <a:off x="236168" y="2240427"/>
            <a:ext cx="7485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Impact of Economic Conditions</a:t>
            </a:r>
          </a:p>
        </p:txBody>
      </p:sp>
    </p:spTree>
    <p:extLst>
      <p:ext uri="{BB962C8B-B14F-4D97-AF65-F5344CB8AC3E}">
        <p14:creationId xmlns:p14="http://schemas.microsoft.com/office/powerpoint/2010/main" val="584106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9C36EA-9285-58C3-8EBF-A6D09B431F44}"/>
              </a:ext>
            </a:extLst>
          </p:cNvPr>
          <p:cNvSpPr txBox="1"/>
          <p:nvPr/>
        </p:nvSpPr>
        <p:spPr>
          <a:xfrm>
            <a:off x="605367" y="387290"/>
            <a:ext cx="113683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Optimizing budgets against their best customer prospects is the top priority for marketers’ video campaigns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CF3A0AF-B2F3-B3F7-7ACF-D8E1FA5AA7C5}"/>
              </a:ext>
            </a:extLst>
          </p:cNvPr>
          <p:cNvCxnSpPr>
            <a:cxnSpLocks/>
          </p:cNvCxnSpPr>
          <p:nvPr/>
        </p:nvCxnSpPr>
        <p:spPr>
          <a:xfrm>
            <a:off x="558925" y="306516"/>
            <a:ext cx="0" cy="105410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3B05E29-FE4A-9C37-3510-F70D1C1B8FA9}"/>
              </a:ext>
            </a:extLst>
          </p:cNvPr>
          <p:cNvSpPr txBox="1"/>
          <p:nvPr/>
        </p:nvSpPr>
        <p:spPr>
          <a:xfrm>
            <a:off x="51023" y="479623"/>
            <a:ext cx="42181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C4F58F-AF1D-6788-B92A-420F7AA86B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279C60E-9C2A-7127-DCEB-6F6E005E7209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A0EE86-3EEF-6F55-47C1-3C86F05503DE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2" name="Picture 4" descr="Creative Portal - Spectrum Reach Advertising">
            <a:extLst>
              <a:ext uri="{FF2B5EF4-FFF2-40B4-BE49-F238E27FC236}">
                <a16:creationId xmlns:a16="http://schemas.microsoft.com/office/drawing/2014/main" id="{366C35F7-DB1E-FD64-9891-5DCE88597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617537C-E519-8282-CF1A-ACB9C104F222}"/>
              </a:ext>
            </a:extLst>
          </p:cNvPr>
          <p:cNvSpPr/>
          <p:nvPr/>
        </p:nvSpPr>
        <p:spPr>
          <a:xfrm>
            <a:off x="4210651" y="2129144"/>
            <a:ext cx="3770696" cy="2561663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A1C772-06C1-66C8-0854-147AFCE78582}"/>
              </a:ext>
            </a:extLst>
          </p:cNvPr>
          <p:cNvSpPr/>
          <p:nvPr/>
        </p:nvSpPr>
        <p:spPr>
          <a:xfrm>
            <a:off x="8066135" y="2129144"/>
            <a:ext cx="3770696" cy="2561663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A7EEF4-634F-372F-3CE6-220F41E2C98E}"/>
              </a:ext>
            </a:extLst>
          </p:cNvPr>
          <p:cNvSpPr/>
          <p:nvPr/>
        </p:nvSpPr>
        <p:spPr>
          <a:xfrm>
            <a:off x="355169" y="2129144"/>
            <a:ext cx="3770696" cy="2561663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311C63-DEE1-EAC7-349B-74261394840D}"/>
              </a:ext>
            </a:extLst>
          </p:cNvPr>
          <p:cNvSpPr txBox="1"/>
          <p:nvPr/>
        </p:nvSpPr>
        <p:spPr>
          <a:xfrm>
            <a:off x="456264" y="6202754"/>
            <a:ext cx="11517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/ Spectrum Reach / Advertiser Perceptions ‘Audience-Based Buying Survey,’ February 2023, fielded January 11 – 27, 2023 (n=210). Survey base: Advertising decision-makers who are involved in buying or planning digital video, cable / broadcast TV, or advanced TV. Q15. Please rank the 3 most important priorities for your [companies/main client’s] video campaigns (Rank 1-3; 1 = most important). Base = Total Respondents.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EE76FD-1374-D223-2335-6C03745ABB66}"/>
              </a:ext>
            </a:extLst>
          </p:cNvPr>
          <p:cNvSpPr txBox="1"/>
          <p:nvPr/>
        </p:nvSpPr>
        <p:spPr>
          <a:xfrm>
            <a:off x="640879" y="3766955"/>
            <a:ext cx="31992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Reaching the Right Audience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3D8E4-1D20-292A-6BD9-68A2C0475F2C}"/>
              </a:ext>
            </a:extLst>
          </p:cNvPr>
          <p:cNvSpPr txBox="1"/>
          <p:nvPr/>
        </p:nvSpPr>
        <p:spPr>
          <a:xfrm>
            <a:off x="0" y="1501958"/>
            <a:ext cx="1219199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Most Important Priorities for Video Campaigns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of respondents that ranked each between #1-3 in priority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73C7D2-FDFC-52EF-2D0E-6C82C13BFDCD}"/>
              </a:ext>
            </a:extLst>
          </p:cNvPr>
          <p:cNvSpPr txBox="1"/>
          <p:nvPr/>
        </p:nvSpPr>
        <p:spPr>
          <a:xfrm>
            <a:off x="8453365" y="3766955"/>
            <a:ext cx="2996237" cy="763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Maximizing ‘Attention’ Among Target Audience</a:t>
            </a:r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0B18FFB6-DAEB-83ED-0BD6-A4677512BF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033" y="2357304"/>
            <a:ext cx="1304968" cy="1304968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56B05A65-D236-4856-4481-313B4F37C8CC}"/>
              </a:ext>
            </a:extLst>
          </p:cNvPr>
          <p:cNvSpPr/>
          <p:nvPr/>
        </p:nvSpPr>
        <p:spPr>
          <a:xfrm>
            <a:off x="1576877" y="4797424"/>
            <a:ext cx="1327281" cy="1327281"/>
          </a:xfrm>
          <a:prstGeom prst="ellipse">
            <a:avLst/>
          </a:prstGeom>
          <a:solidFill>
            <a:srgbClr val="D0D8E0"/>
          </a:solidFill>
          <a:ln w="28575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61%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0C6AED-1910-6E7F-5787-F13A01AF08A7}"/>
              </a:ext>
            </a:extLst>
          </p:cNvPr>
          <p:cNvSpPr/>
          <p:nvPr/>
        </p:nvSpPr>
        <p:spPr>
          <a:xfrm>
            <a:off x="5432359" y="4797424"/>
            <a:ext cx="1327281" cy="1327281"/>
          </a:xfrm>
          <a:prstGeom prst="ellipse">
            <a:avLst/>
          </a:prstGeom>
          <a:solidFill>
            <a:srgbClr val="D0D8E0"/>
          </a:solidFill>
          <a:ln w="28575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43%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6BEEDA1-2EB0-A1CA-8287-C545CDA1176D}"/>
              </a:ext>
            </a:extLst>
          </p:cNvPr>
          <p:cNvSpPr/>
          <p:nvPr/>
        </p:nvSpPr>
        <p:spPr>
          <a:xfrm>
            <a:off x="9287843" y="4797424"/>
            <a:ext cx="1327281" cy="1327281"/>
          </a:xfrm>
          <a:prstGeom prst="ellipse">
            <a:avLst/>
          </a:prstGeom>
          <a:solidFill>
            <a:srgbClr val="D0D8E0"/>
          </a:solidFill>
          <a:ln w="28575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40%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DBA05E2-DA0E-233C-B367-EFBA966CA968}"/>
              </a:ext>
            </a:extLst>
          </p:cNvPr>
          <p:cNvSpPr txBox="1"/>
          <p:nvPr/>
        </p:nvSpPr>
        <p:spPr>
          <a:xfrm>
            <a:off x="4734073" y="3766955"/>
            <a:ext cx="27238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Driving Cost Efficiencies</a:t>
            </a:r>
          </a:p>
        </p:txBody>
      </p:sp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EB8A534C-8E27-CB95-5B24-8F1ABDBF68F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105" y="2276166"/>
            <a:ext cx="1323788" cy="1323788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9C886A5A-2880-8066-F8AD-ABAC1CC322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166" y="2308850"/>
            <a:ext cx="1412635" cy="141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61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F0AEA1B-2FDE-48F0-8866-DD87656141AD}"/>
              </a:ext>
            </a:extLst>
          </p:cNvPr>
          <p:cNvSpPr/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Google Shape;757;p40">
            <a:extLst>
              <a:ext uri="{FF2B5EF4-FFF2-40B4-BE49-F238E27FC236}">
                <a16:creationId xmlns:a16="http://schemas.microsoft.com/office/drawing/2014/main" id="{790ACB02-F3E7-28BC-1B6E-8B4B02A520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5616992"/>
              </p:ext>
            </p:extLst>
          </p:nvPr>
        </p:nvGraphicFramePr>
        <p:xfrm>
          <a:off x="51023" y="2133600"/>
          <a:ext cx="12119457" cy="3980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F9C36EA-9285-58C3-8EBF-A6D09B431F44}"/>
              </a:ext>
            </a:extLst>
          </p:cNvPr>
          <p:cNvSpPr txBox="1"/>
          <p:nvPr/>
        </p:nvSpPr>
        <p:spPr>
          <a:xfrm>
            <a:off x="606009" y="387290"/>
            <a:ext cx="115859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Economic uncertainty has placed a greater focus on strategies that deliver effectiveness and efficiencies against best customer prospects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CF3A0AF-B2F3-B3F7-7ACF-D8E1FA5AA7C5}"/>
              </a:ext>
            </a:extLst>
          </p:cNvPr>
          <p:cNvCxnSpPr>
            <a:cxnSpLocks/>
          </p:cNvCxnSpPr>
          <p:nvPr/>
        </p:nvCxnSpPr>
        <p:spPr>
          <a:xfrm>
            <a:off x="558925" y="306516"/>
            <a:ext cx="0" cy="105410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3B05E29-FE4A-9C37-3510-F70D1C1B8FA9}"/>
              </a:ext>
            </a:extLst>
          </p:cNvPr>
          <p:cNvSpPr txBox="1"/>
          <p:nvPr/>
        </p:nvSpPr>
        <p:spPr>
          <a:xfrm>
            <a:off x="51023" y="479623"/>
            <a:ext cx="42181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814F4D-71CB-0881-2B38-8E3E1DAF42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AA5D87-CFE9-AA60-22DC-9285B2FE6DBF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4A05E-FAE0-E1FA-4C56-1C7E7D4462C8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2" name="Picture 4" descr="Creative Portal - Spectrum Reach Advertising">
            <a:extLst>
              <a:ext uri="{FF2B5EF4-FFF2-40B4-BE49-F238E27FC236}">
                <a16:creationId xmlns:a16="http://schemas.microsoft.com/office/drawing/2014/main" id="{87EADB8E-604E-67EA-F642-2EC404609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84E4FE-6958-30CD-0CC7-F6351A217D6D}"/>
              </a:ext>
            </a:extLst>
          </p:cNvPr>
          <p:cNvSpPr txBox="1"/>
          <p:nvPr/>
        </p:nvSpPr>
        <p:spPr>
          <a:xfrm>
            <a:off x="456264" y="6208248"/>
            <a:ext cx="11485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/ Spectrum Reach / Advertiser Perceptions ‘Audience-Based Buying Survey,’ February 2023, fielded January 11 – 27, 2023 (n=210). Survey base: Advertising decision-makers who are involved in buying or planning digital video, cable / broadcast TV, or advanced TV. Q25. How much do you agree or disagree with the following statements regarding your [company’s/main client’s] video investment approach considering today’s uncertain economic conditions?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(strongly/somewhat agree)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. Base = Total Respondents.</a:t>
            </a:r>
          </a:p>
        </p:txBody>
      </p:sp>
      <p:sp>
        <p:nvSpPr>
          <p:cNvPr id="15" name="Google Shape;756;p40">
            <a:extLst>
              <a:ext uri="{FF2B5EF4-FFF2-40B4-BE49-F238E27FC236}">
                <a16:creationId xmlns:a16="http://schemas.microsoft.com/office/drawing/2014/main" id="{97AC7E96-7350-CBFC-6850-1689D0FFEC1F}"/>
              </a:ext>
            </a:extLst>
          </p:cNvPr>
          <p:cNvSpPr txBox="1"/>
          <p:nvPr/>
        </p:nvSpPr>
        <p:spPr>
          <a:xfrm>
            <a:off x="446632" y="1801367"/>
            <a:ext cx="11277217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1F1A62"/>
                </a:solidFill>
                <a:latin typeface="Helvetica" panose="020B0403020202020204" pitchFamily="34" charset="0"/>
                <a:ea typeface="Arial"/>
                <a:cs typeface="Aria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cs typeface="Arial"/>
                <a:sym typeface="Arial"/>
              </a:rPr>
              <a:t>Impact of Uncertain Economic Conditions on Video Investment Approach</a:t>
            </a:r>
            <a:endParaRPr kumimoji="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cs typeface="Arial"/>
                <a:sym typeface="Arial"/>
              </a:rPr>
              <a:t>% of respondents who agree with the following statements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34E330-30EA-3530-29F0-B55B119633AB}"/>
              </a:ext>
            </a:extLst>
          </p:cNvPr>
          <p:cNvSpPr txBox="1"/>
          <p:nvPr/>
        </p:nvSpPr>
        <p:spPr>
          <a:xfrm>
            <a:off x="768942" y="2551678"/>
            <a:ext cx="6182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Increased scrutiny on ROI / media budgets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and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greater pressure to prove the effectiveness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of video campaigns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A4AFA4-0BF7-BAB0-548B-A75CBE463967}"/>
              </a:ext>
            </a:extLst>
          </p:cNvPr>
          <p:cNvSpPr txBox="1"/>
          <p:nvPr/>
        </p:nvSpPr>
        <p:spPr>
          <a:xfrm>
            <a:off x="2043288" y="3455897"/>
            <a:ext cx="49080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Greater importance placed on the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need for their video campaigns to deliver efficiencies on a CPM basis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E12E61-B7A6-C1DA-1FAB-B01762575F49}"/>
              </a:ext>
            </a:extLst>
          </p:cNvPr>
          <p:cNvSpPr txBox="1"/>
          <p:nvPr/>
        </p:nvSpPr>
        <p:spPr>
          <a:xfrm>
            <a:off x="2043288" y="4379573"/>
            <a:ext cx="49080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Precisely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targeting best customer prospects has become more of a priority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for video campaigns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D6319A-9B0E-7DF2-31E2-9A2DCCFDD1C5}"/>
              </a:ext>
            </a:extLst>
          </p:cNvPr>
          <p:cNvSpPr txBox="1"/>
          <p:nvPr/>
        </p:nvSpPr>
        <p:spPr>
          <a:xfrm>
            <a:off x="2043289" y="5274064"/>
            <a:ext cx="49080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More open to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new ways to plan, buy and measure the efficiency and effectiveness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of TV campaigns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D4E81EA-B2C7-4D0C-5608-5C3B11FD7477}"/>
              </a:ext>
            </a:extLst>
          </p:cNvPr>
          <p:cNvCxnSpPr>
            <a:cxnSpLocks/>
          </p:cNvCxnSpPr>
          <p:nvPr/>
        </p:nvCxnSpPr>
        <p:spPr>
          <a:xfrm>
            <a:off x="468152" y="3292988"/>
            <a:ext cx="11255697" cy="0"/>
          </a:xfrm>
          <a:prstGeom prst="line">
            <a:avLst/>
          </a:prstGeom>
          <a:ln w="12700">
            <a:solidFill>
              <a:srgbClr val="1F1A6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DE8AB35-81D4-3FD0-19EF-95727A689A7F}"/>
              </a:ext>
            </a:extLst>
          </p:cNvPr>
          <p:cNvCxnSpPr>
            <a:cxnSpLocks/>
          </p:cNvCxnSpPr>
          <p:nvPr/>
        </p:nvCxnSpPr>
        <p:spPr>
          <a:xfrm>
            <a:off x="468152" y="4216663"/>
            <a:ext cx="11255697" cy="0"/>
          </a:xfrm>
          <a:prstGeom prst="line">
            <a:avLst/>
          </a:prstGeom>
          <a:ln w="12700">
            <a:solidFill>
              <a:srgbClr val="1F1A6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EB60C14-806E-2546-597B-23AF41016C89}"/>
              </a:ext>
            </a:extLst>
          </p:cNvPr>
          <p:cNvCxnSpPr>
            <a:cxnSpLocks/>
          </p:cNvCxnSpPr>
          <p:nvPr/>
        </p:nvCxnSpPr>
        <p:spPr>
          <a:xfrm>
            <a:off x="468152" y="5140338"/>
            <a:ext cx="11255697" cy="0"/>
          </a:xfrm>
          <a:prstGeom prst="line">
            <a:avLst/>
          </a:prstGeom>
          <a:ln w="12700">
            <a:solidFill>
              <a:srgbClr val="1F1A6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0943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65184D4-87F5-4FD2-21D9-01D2A8F4BC99}"/>
              </a:ext>
            </a:extLst>
          </p:cNvPr>
          <p:cNvSpPr>
            <a:spLocks/>
          </p:cNvSpPr>
          <p:nvPr/>
        </p:nvSpPr>
        <p:spPr>
          <a:xfrm>
            <a:off x="-3871" y="1686330"/>
            <a:ext cx="4826120" cy="3985213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5C4DAE-86D7-B8C4-941A-7444981A0BD9}"/>
              </a:ext>
            </a:extLst>
          </p:cNvPr>
          <p:cNvSpPr/>
          <p:nvPr/>
        </p:nvSpPr>
        <p:spPr>
          <a:xfrm>
            <a:off x="4825745" y="1686330"/>
            <a:ext cx="7366549" cy="3985213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9C36EA-9285-58C3-8EBF-A6D09B431F44}"/>
              </a:ext>
            </a:extLst>
          </p:cNvPr>
          <p:cNvSpPr txBox="1"/>
          <p:nvPr/>
        </p:nvSpPr>
        <p:spPr>
          <a:xfrm>
            <a:off x="601457" y="398478"/>
            <a:ext cx="115460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 a challenging economy, most marketers are increasing their ABB investment to achieve their top campaign priorities through the funnel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CF3A0AF-B2F3-B3F7-7ACF-D8E1FA5AA7C5}"/>
              </a:ext>
            </a:extLst>
          </p:cNvPr>
          <p:cNvCxnSpPr>
            <a:cxnSpLocks/>
          </p:cNvCxnSpPr>
          <p:nvPr/>
        </p:nvCxnSpPr>
        <p:spPr>
          <a:xfrm>
            <a:off x="558925" y="306516"/>
            <a:ext cx="0" cy="105410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3B05E29-FE4A-9C37-3510-F70D1C1B8FA9}"/>
              </a:ext>
            </a:extLst>
          </p:cNvPr>
          <p:cNvSpPr txBox="1"/>
          <p:nvPr/>
        </p:nvSpPr>
        <p:spPr>
          <a:xfrm>
            <a:off x="51023" y="479623"/>
            <a:ext cx="42181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E1392C-1AB4-0E14-801F-1153A3E6D7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A66F0DB-E150-634C-513C-DAED107CDDF5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008562-23CD-C8D8-35E6-AFB7EC708A47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3" name="Picture 4" descr="Creative Portal - Spectrum Reach Advertising">
            <a:extLst>
              <a:ext uri="{FF2B5EF4-FFF2-40B4-BE49-F238E27FC236}">
                <a16:creationId xmlns:a16="http://schemas.microsoft.com/office/drawing/2014/main" id="{CF5DE3FC-E5A9-8E11-E621-FEB4B365E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52" y="6594698"/>
            <a:ext cx="693850" cy="19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B49CEF-CA2F-BAC1-E874-433A7AB52923}"/>
              </a:ext>
            </a:extLst>
          </p:cNvPr>
          <p:cNvSpPr txBox="1"/>
          <p:nvPr/>
        </p:nvSpPr>
        <p:spPr>
          <a:xfrm>
            <a:off x="472837" y="5993300"/>
            <a:ext cx="1163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/ Spectrum Reach / Advertiser Perceptions ‘Audience-Based Buying Survey,’ February 2023, fielded January 11 – 27, 2023 (n=210). Survey base: Advertising decision-makers who are involved in buying or planning digital video, cable / broadcast TV, or advanced TV. </a:t>
            </a:r>
            <a:b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Q59. To what extent have current economic conditions (rising inflation, recession concerns) impacted [your/your main client’s] TV campaign investment allocation between audience-based buying and traditional demographic-based buying? Base = ‘Audience-Based Buying is a Key Part/Small Part/Testing Phase’ (n=190). *Q59b. You mentioned that the current economic conditions have had at least some impact on [your/your main client’s] TV campaign investment towards audience-based buying. How have these conditions changed [your/your main client’s] audience-based buying strategies? Base = ‘Economic Conditions have had an Impact’ (n=183).</a:t>
            </a:r>
          </a:p>
        </p:txBody>
      </p:sp>
      <p:graphicFrame>
        <p:nvGraphicFramePr>
          <p:cNvPr id="17" name="Google Shape;745;p39">
            <a:extLst>
              <a:ext uri="{FF2B5EF4-FFF2-40B4-BE49-F238E27FC236}">
                <a16:creationId xmlns:a16="http://schemas.microsoft.com/office/drawing/2014/main" id="{C13C2F55-19BC-8B23-D8EF-2DB1714E0E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1437468"/>
              </p:ext>
            </p:extLst>
          </p:nvPr>
        </p:nvGraphicFramePr>
        <p:xfrm>
          <a:off x="280978" y="2377878"/>
          <a:ext cx="4256422" cy="3272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CFC5A115-6CEB-EBDC-1C96-7BD5DC0B3619}"/>
              </a:ext>
            </a:extLst>
          </p:cNvPr>
          <p:cNvSpPr txBox="1"/>
          <p:nvPr/>
        </p:nvSpPr>
        <p:spPr>
          <a:xfrm>
            <a:off x="-1935" y="1855962"/>
            <a:ext cx="48222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Impact of uncertain economic conditions on ABB vs. 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traditional demographic-based buying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of respondents</a:t>
            </a:r>
          </a:p>
        </p:txBody>
      </p:sp>
      <p:graphicFrame>
        <p:nvGraphicFramePr>
          <p:cNvPr id="18" name="Google Shape;792;p43">
            <a:extLst>
              <a:ext uri="{FF2B5EF4-FFF2-40B4-BE49-F238E27FC236}">
                <a16:creationId xmlns:a16="http://schemas.microsoft.com/office/drawing/2014/main" id="{8ACD9927-FAE7-1132-2547-F78FEBA3B314}"/>
              </a:ext>
            </a:extLst>
          </p:cNvPr>
          <p:cNvGraphicFramePr/>
          <p:nvPr/>
        </p:nvGraphicFramePr>
        <p:xfrm>
          <a:off x="4820313" y="2405129"/>
          <a:ext cx="7284634" cy="3064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1BD80791-AB65-09AB-D0B1-C4ADF9C3915D}"/>
              </a:ext>
            </a:extLst>
          </p:cNvPr>
          <p:cNvSpPr txBox="1"/>
          <p:nvPr/>
        </p:nvSpPr>
        <p:spPr>
          <a:xfrm>
            <a:off x="4866702" y="1823928"/>
            <a:ext cx="7284634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How uncertain economic conditions have impacted audience-based buying strategies*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of respondents impacted by current economic conditions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DED2ED-9C4B-BE25-29C6-B68583C1DC60}"/>
              </a:ext>
            </a:extLst>
          </p:cNvPr>
          <p:cNvSpPr txBox="1"/>
          <p:nvPr/>
        </p:nvSpPr>
        <p:spPr>
          <a:xfrm>
            <a:off x="5032781" y="2612943"/>
            <a:ext cx="31521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Increasing investment in ABB TV to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target best customer prospects more precisely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while eliminating ‘wasted’ impressions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CE470B-4D1B-2514-FAE2-FA81E249B2F2}"/>
              </a:ext>
            </a:extLst>
          </p:cNvPr>
          <p:cNvSpPr txBox="1"/>
          <p:nvPr/>
        </p:nvSpPr>
        <p:spPr>
          <a:xfrm>
            <a:off x="5375680" y="3583824"/>
            <a:ext cx="28092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Increasing investment in ABB TV to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drive upper-funnel outcomes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like brand awareness and consideration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E08E94-D007-F655-F785-2977FA7E2848}"/>
              </a:ext>
            </a:extLst>
          </p:cNvPr>
          <p:cNvSpPr txBox="1"/>
          <p:nvPr/>
        </p:nvSpPr>
        <p:spPr>
          <a:xfrm>
            <a:off x="5237019" y="4707022"/>
            <a:ext cx="3031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Increasing investment in ABB TV to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drive lower-funnel outcomes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like sales</a:t>
            </a:r>
          </a:p>
        </p:txBody>
      </p:sp>
    </p:spTree>
    <p:extLst>
      <p:ext uri="{BB962C8B-B14F-4D97-AF65-F5344CB8AC3E}">
        <p14:creationId xmlns:p14="http://schemas.microsoft.com/office/powerpoint/2010/main" val="38480982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91">
      <a:dk1>
        <a:srgbClr val="1B1464"/>
      </a:dk1>
      <a:lt1>
        <a:srgbClr val="FFFFFF"/>
      </a:lt1>
      <a:dk2>
        <a:srgbClr val="4EBEA4"/>
      </a:dk2>
      <a:lt2>
        <a:srgbClr val="E2E8F0"/>
      </a:lt2>
      <a:accent1>
        <a:srgbClr val="ED3C8D"/>
      </a:accent1>
      <a:accent2>
        <a:srgbClr val="00BFF2"/>
      </a:accent2>
      <a:accent3>
        <a:srgbClr val="A343FF"/>
      </a:accent3>
      <a:accent4>
        <a:srgbClr val="2C82FF"/>
      </a:accent4>
      <a:accent5>
        <a:srgbClr val="55AD00"/>
      </a:accent5>
      <a:accent6>
        <a:srgbClr val="FF6E30"/>
      </a:accent6>
      <a:hlink>
        <a:srgbClr val="201A62"/>
      </a:hlink>
      <a:folHlink>
        <a:srgbClr val="6D6DE2"/>
      </a:folHlink>
    </a:clrScheme>
    <a:fontScheme name="Custom 76">
      <a:majorFont>
        <a:latin typeface="Helvetica Bold"/>
        <a:ea typeface=""/>
        <a:cs typeface=""/>
      </a:majorFont>
      <a:minorFont>
        <a:latin typeface="Helvetica-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B Template.potx" id="{3DD536BC-B625-41C1-AB76-B98A44A9663C}" vid="{56A22213-A2D8-43BF-9B02-486376CC65A3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P 2020">
    <a:dk1>
      <a:srgbClr val="000000"/>
    </a:dk1>
    <a:lt1>
      <a:srgbClr val="FFFFFF"/>
    </a:lt1>
    <a:dk2>
      <a:srgbClr val="333333"/>
    </a:dk2>
    <a:lt2>
      <a:srgbClr val="E7E6E6"/>
    </a:lt2>
    <a:accent1>
      <a:srgbClr val="002C73"/>
    </a:accent1>
    <a:accent2>
      <a:srgbClr val="0082CA"/>
    </a:accent2>
    <a:accent3>
      <a:srgbClr val="7CB3B8"/>
    </a:accent3>
    <a:accent4>
      <a:srgbClr val="71D0EB"/>
    </a:accent4>
    <a:accent5>
      <a:srgbClr val="EFC560"/>
    </a:accent5>
    <a:accent6>
      <a:srgbClr val="FF931E"/>
    </a:accent6>
    <a:hlink>
      <a:srgbClr val="505050"/>
    </a:hlink>
    <a:folHlink>
      <a:srgbClr val="24447B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f6166fe-9f5b-43aa-b8a9-b4d7ad530bda">
      <UserInfo>
        <DisplayName>Jason Wiese</DisplayName>
        <AccountId>13</AccountId>
        <AccountType/>
      </UserInfo>
      <UserInfo>
        <DisplayName>Karolina Guillen</DisplayName>
        <AccountId>14</AccountId>
        <AccountType/>
      </UserInfo>
      <UserInfo>
        <DisplayName>Danielle Delauro</DisplayName>
        <AccountId>38</AccountId>
        <AccountType/>
      </UserInfo>
      <UserInfo>
        <DisplayName>Marianne Vita</DisplayName>
        <AccountId>43</AccountId>
        <AccountType/>
      </UserInfo>
      <UserInfo>
        <DisplayName>Leah Montner Dixon</DisplayName>
        <AccountId>10</AccountId>
        <AccountType/>
      </UserInfo>
    </SharedWithUsers>
    <TaxCatchAll xmlns="9f6166fe-9f5b-43aa-b8a9-b4d7ad530bda" xsi:nil="true"/>
    <lcf76f155ced4ddcb4097134ff3c332f xmlns="a86b28e8-29a6-4ab8-af18-2a7f61acfad2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0AAE1E4240B941A4C52734E19288AB" ma:contentTypeVersion="15" ma:contentTypeDescription="Create a new document." ma:contentTypeScope="" ma:versionID="a466b9157af1ce0310746701f63ffce1">
  <xsd:schema xmlns:xsd="http://www.w3.org/2001/XMLSchema" xmlns:xs="http://www.w3.org/2001/XMLSchema" xmlns:p="http://schemas.microsoft.com/office/2006/metadata/properties" xmlns:ns2="a86b28e8-29a6-4ab8-af18-2a7f61acfad2" xmlns:ns3="9f6166fe-9f5b-43aa-b8a9-b4d7ad530bda" targetNamespace="http://schemas.microsoft.com/office/2006/metadata/properties" ma:root="true" ma:fieldsID="baee444f3b59eaeedc5a740e00a18818" ns2:_="" ns3:_="">
    <xsd:import namespace="a86b28e8-29a6-4ab8-af18-2a7f61acfad2"/>
    <xsd:import namespace="9f6166fe-9f5b-43aa-b8a9-b4d7ad530b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6b28e8-29a6-4ab8-af18-2a7f61acfa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c637ead-fd64-45b4-abde-ec2d09ec10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6166fe-9f5b-43aa-b8a9-b4d7ad530bd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696b49f-56d7-4f85-8b04-e2e66f1bdb7c}" ma:internalName="TaxCatchAll" ma:showField="CatchAllData" ma:web="9f6166fe-9f5b-43aa-b8a9-b4d7ad530b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706731-382E-4DED-A896-EDCE738349CA}">
  <ds:schemaRefs>
    <ds:schemaRef ds:uri="9f6166fe-9f5b-43aa-b8a9-b4d7ad530bda"/>
    <ds:schemaRef ds:uri="a86b28e8-29a6-4ab8-af18-2a7f61acfad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C6418E3-72D8-433F-94A1-939E99C416AA}">
  <ds:schemaRefs>
    <ds:schemaRef ds:uri="9f6166fe-9f5b-43aa-b8a9-b4d7ad530bda"/>
    <ds:schemaRef ds:uri="a86b28e8-29a6-4ab8-af18-2a7f61acfad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661ED9D-766D-4657-B89C-19FFA4F151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6911</Words>
  <Application>Microsoft Office PowerPoint</Application>
  <PresentationFormat>Widescreen</PresentationFormat>
  <Paragraphs>503</Paragraphs>
  <Slides>37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Arial</vt:lpstr>
      <vt:lpstr>Calibri</vt:lpstr>
      <vt:lpstr>Calibri Light</vt:lpstr>
      <vt:lpstr>Helvetica</vt:lpstr>
      <vt:lpstr>Helvetica Bold</vt:lpstr>
      <vt:lpstr>Helvetica Light</vt:lpstr>
      <vt:lpstr>Helvetica-Light</vt:lpstr>
      <vt:lpstr>Helvetica-Lightoblique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About Spectrum Reach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Leah Montner Dixon</dc:creator>
  <cp:lastModifiedBy>Leah Montner Dixon</cp:lastModifiedBy>
  <cp:revision>1</cp:revision>
  <cp:lastPrinted>2023-03-22T14:42:28Z</cp:lastPrinted>
  <dcterms:created xsi:type="dcterms:W3CDTF">2021-04-16T17:49:10Z</dcterms:created>
  <dcterms:modified xsi:type="dcterms:W3CDTF">2023-07-17T20:35:36Z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0x010100AD0AAE1E4240B941A4C52734E19288AB</vt:lpwstr>
  </property>
  <property fmtid="{D5CDD505-2E9C-101B-9397-08002B2CF9AE}" pid="3" name="MediaServiceImageTags">
    <vt:lpwstr/>
  </property>
</Properties>
</file>