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 id="2147483679" r:id="rId6"/>
    <p:sldMasterId id="2147483684" r:id="rId7"/>
  </p:sldMasterIdLst>
  <p:notesMasterIdLst>
    <p:notesMasterId r:id="rId18"/>
  </p:notesMasterIdLst>
  <p:sldIdLst>
    <p:sldId id="2144327401" r:id="rId8"/>
    <p:sldId id="2144327402" r:id="rId9"/>
    <p:sldId id="2264" r:id="rId10"/>
    <p:sldId id="2144327405" r:id="rId11"/>
    <p:sldId id="2144327312" r:id="rId12"/>
    <p:sldId id="2144327311" r:id="rId13"/>
    <p:sldId id="2144327410" r:id="rId14"/>
    <p:sldId id="2144327403" r:id="rId15"/>
    <p:sldId id="2144327384" r:id="rId16"/>
    <p:sldId id="2144327413" r:id="rId17"/>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olina Guillen" initials="KG" lastIdx="3" clrIdx="0">
    <p:extLst>
      <p:ext uri="{19B8F6BF-5375-455C-9EA6-DF929625EA0E}">
        <p15:presenceInfo xmlns:p15="http://schemas.microsoft.com/office/powerpoint/2012/main" userId="S::karolinaG@thevab.com::c1c08796-a0be-47c6-af52-5d31fd96ec50" providerId="AD"/>
      </p:ext>
    </p:extLst>
  </p:cmAuthor>
  <p:cmAuthor id="2" name="Danielle Delauro" initials="DD" lastIdx="4" clrIdx="1">
    <p:extLst>
      <p:ext uri="{19B8F6BF-5375-455C-9EA6-DF929625EA0E}">
        <p15:presenceInfo xmlns:p15="http://schemas.microsoft.com/office/powerpoint/2012/main" userId="S-1-5-21-196352387-3830531953-789369879-1177" providerId="AD"/>
      </p:ext>
    </p:extLst>
  </p:cmAuthor>
  <p:cmAuthor id="3" name="Jason Wiese" initials="JW" lastIdx="27" clrIdx="2">
    <p:extLst>
      <p:ext uri="{19B8F6BF-5375-455C-9EA6-DF929625EA0E}">
        <p15:presenceInfo xmlns:p15="http://schemas.microsoft.com/office/powerpoint/2012/main" userId="S::jasonw@thevab.com::4bff8d5b-7de6-4655-b397-69b0afc81113" providerId="AD"/>
      </p:ext>
    </p:extLst>
  </p:cmAuthor>
  <p:cmAuthor id="4" name="Leah Montner Dixon" initials="LMD" lastIdx="2" clrIdx="3">
    <p:extLst>
      <p:ext uri="{19B8F6BF-5375-455C-9EA6-DF929625EA0E}">
        <p15:presenceInfo xmlns:p15="http://schemas.microsoft.com/office/powerpoint/2012/main" userId="S::leahm@thevab.com::d5b2ae9e-9213-4442-b7df-4db8cbe51e5d" providerId="AD"/>
      </p:ext>
    </p:extLst>
  </p:cmAuthor>
  <p:cmAuthor id="5" name="Danielle Delauro" initials="DD [2]" lastIdx="14" clrIdx="4">
    <p:extLst>
      <p:ext uri="{19B8F6BF-5375-455C-9EA6-DF929625EA0E}">
        <p15:presenceInfo xmlns:p15="http://schemas.microsoft.com/office/powerpoint/2012/main" userId="S::danielled@thevab.com::79c3a64d-209a-45df-902b-7cba6cccfd68" providerId="AD"/>
      </p:ext>
    </p:extLst>
  </p:cmAuthor>
  <p:cmAuthor id="6" name="Marianne Vita" initials="MV" lastIdx="6" clrIdx="5">
    <p:extLst>
      <p:ext uri="{19B8F6BF-5375-455C-9EA6-DF929625EA0E}">
        <p15:presenceInfo xmlns:p15="http://schemas.microsoft.com/office/powerpoint/2012/main" userId="S::mariannev@thevab.com::35b1102d-d340-4a85-a709-12ee727aa4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464"/>
    <a:srgbClr val="00BFF2"/>
    <a:srgbClr val="ED3C8D"/>
    <a:srgbClr val="FFE600"/>
    <a:srgbClr val="E2E8F1"/>
    <a:srgbClr val="4EBEA4"/>
    <a:srgbClr val="7ED2F6"/>
    <a:srgbClr val="201A62"/>
    <a:srgbClr val="FFB3FF"/>
    <a:srgbClr val="CFAF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10AC4C-9BE1-3243-9703-27D1E37F2DDA}" v="7" dt="2021-02-23T17:27:46.571"/>
    <p1510:client id="{BB63CACE-4069-4A92-9146-090A9272E4C6}" v="7" dt="2021-02-23T20:02:27.3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ne Vita" userId="35b1102d-d340-4a85-a709-12ee727aa48b" providerId="ADAL" clId="{ABBB9AF2-9155-4FF1-9956-722EDD505267}"/>
    <pc:docChg chg="delSld modSld">
      <pc:chgData name="Marianne Vita" userId="35b1102d-d340-4a85-a709-12ee727aa48b" providerId="ADAL" clId="{ABBB9AF2-9155-4FF1-9956-722EDD505267}" dt="2021-02-03T17:57:01.168" v="15" actId="1076"/>
      <pc:docMkLst>
        <pc:docMk/>
      </pc:docMkLst>
      <pc:sldChg chg="del">
        <pc:chgData name="Marianne Vita" userId="35b1102d-d340-4a85-a709-12ee727aa48b" providerId="ADAL" clId="{ABBB9AF2-9155-4FF1-9956-722EDD505267}" dt="2021-02-03T17:46:56.930" v="0" actId="47"/>
        <pc:sldMkLst>
          <pc:docMk/>
          <pc:sldMk cId="586544117" sldId="259"/>
        </pc:sldMkLst>
      </pc:sldChg>
      <pc:sldChg chg="del">
        <pc:chgData name="Marianne Vita" userId="35b1102d-d340-4a85-a709-12ee727aa48b" providerId="ADAL" clId="{ABBB9AF2-9155-4FF1-9956-722EDD505267}" dt="2021-02-03T17:46:56.930" v="0" actId="47"/>
        <pc:sldMkLst>
          <pc:docMk/>
          <pc:sldMk cId="720462330" sldId="2248"/>
        </pc:sldMkLst>
      </pc:sldChg>
      <pc:sldChg chg="del">
        <pc:chgData name="Marianne Vita" userId="35b1102d-d340-4a85-a709-12ee727aa48b" providerId="ADAL" clId="{ABBB9AF2-9155-4FF1-9956-722EDD505267}" dt="2021-02-03T17:46:56.930" v="0" actId="47"/>
        <pc:sldMkLst>
          <pc:docMk/>
          <pc:sldMk cId="3664821378" sldId="2312"/>
        </pc:sldMkLst>
      </pc:sldChg>
      <pc:sldChg chg="del">
        <pc:chgData name="Marianne Vita" userId="35b1102d-d340-4a85-a709-12ee727aa48b" providerId="ADAL" clId="{ABBB9AF2-9155-4FF1-9956-722EDD505267}" dt="2021-02-03T17:46:56.930" v="0" actId="47"/>
        <pc:sldMkLst>
          <pc:docMk/>
          <pc:sldMk cId="2713857251" sldId="16295"/>
        </pc:sldMkLst>
      </pc:sldChg>
      <pc:sldChg chg="del">
        <pc:chgData name="Marianne Vita" userId="35b1102d-d340-4a85-a709-12ee727aa48b" providerId="ADAL" clId="{ABBB9AF2-9155-4FF1-9956-722EDD505267}" dt="2021-02-03T17:46:56.930" v="0" actId="47"/>
        <pc:sldMkLst>
          <pc:docMk/>
          <pc:sldMk cId="1432511006" sldId="2144327294"/>
        </pc:sldMkLst>
      </pc:sldChg>
      <pc:sldChg chg="del">
        <pc:chgData name="Marianne Vita" userId="35b1102d-d340-4a85-a709-12ee727aa48b" providerId="ADAL" clId="{ABBB9AF2-9155-4FF1-9956-722EDD505267}" dt="2021-02-03T17:46:56.930" v="0" actId="47"/>
        <pc:sldMkLst>
          <pc:docMk/>
          <pc:sldMk cId="1216268898" sldId="2144327297"/>
        </pc:sldMkLst>
      </pc:sldChg>
      <pc:sldChg chg="del">
        <pc:chgData name="Marianne Vita" userId="35b1102d-d340-4a85-a709-12ee727aa48b" providerId="ADAL" clId="{ABBB9AF2-9155-4FF1-9956-722EDD505267}" dt="2021-02-03T17:46:56.930" v="0" actId="47"/>
        <pc:sldMkLst>
          <pc:docMk/>
          <pc:sldMk cId="3308293029" sldId="2144327301"/>
        </pc:sldMkLst>
      </pc:sldChg>
      <pc:sldChg chg="del">
        <pc:chgData name="Marianne Vita" userId="35b1102d-d340-4a85-a709-12ee727aa48b" providerId="ADAL" clId="{ABBB9AF2-9155-4FF1-9956-722EDD505267}" dt="2021-02-03T17:46:56.930" v="0" actId="47"/>
        <pc:sldMkLst>
          <pc:docMk/>
          <pc:sldMk cId="1863906361" sldId="2144327302"/>
        </pc:sldMkLst>
      </pc:sldChg>
      <pc:sldChg chg="del">
        <pc:chgData name="Marianne Vita" userId="35b1102d-d340-4a85-a709-12ee727aa48b" providerId="ADAL" clId="{ABBB9AF2-9155-4FF1-9956-722EDD505267}" dt="2021-02-03T17:46:56.930" v="0" actId="47"/>
        <pc:sldMkLst>
          <pc:docMk/>
          <pc:sldMk cId="3629677696" sldId="2144327310"/>
        </pc:sldMkLst>
      </pc:sldChg>
      <pc:sldChg chg="del">
        <pc:chgData name="Marianne Vita" userId="35b1102d-d340-4a85-a709-12ee727aa48b" providerId="ADAL" clId="{ABBB9AF2-9155-4FF1-9956-722EDD505267}" dt="2021-02-03T17:46:56.930" v="0" actId="47"/>
        <pc:sldMkLst>
          <pc:docMk/>
          <pc:sldMk cId="1643848207" sldId="2144327331"/>
        </pc:sldMkLst>
      </pc:sldChg>
      <pc:sldChg chg="del">
        <pc:chgData name="Marianne Vita" userId="35b1102d-d340-4a85-a709-12ee727aa48b" providerId="ADAL" clId="{ABBB9AF2-9155-4FF1-9956-722EDD505267}" dt="2021-02-03T17:46:56.930" v="0" actId="47"/>
        <pc:sldMkLst>
          <pc:docMk/>
          <pc:sldMk cId="2381666847" sldId="2144327337"/>
        </pc:sldMkLst>
      </pc:sldChg>
      <pc:sldChg chg="del">
        <pc:chgData name="Marianne Vita" userId="35b1102d-d340-4a85-a709-12ee727aa48b" providerId="ADAL" clId="{ABBB9AF2-9155-4FF1-9956-722EDD505267}" dt="2021-02-03T17:46:56.930" v="0" actId="47"/>
        <pc:sldMkLst>
          <pc:docMk/>
          <pc:sldMk cId="1668025379" sldId="2144327349"/>
        </pc:sldMkLst>
      </pc:sldChg>
      <pc:sldChg chg="del">
        <pc:chgData name="Marianne Vita" userId="35b1102d-d340-4a85-a709-12ee727aa48b" providerId="ADAL" clId="{ABBB9AF2-9155-4FF1-9956-722EDD505267}" dt="2021-02-03T17:46:56.930" v="0" actId="47"/>
        <pc:sldMkLst>
          <pc:docMk/>
          <pc:sldMk cId="3711770285" sldId="2144327350"/>
        </pc:sldMkLst>
      </pc:sldChg>
      <pc:sldChg chg="del">
        <pc:chgData name="Marianne Vita" userId="35b1102d-d340-4a85-a709-12ee727aa48b" providerId="ADAL" clId="{ABBB9AF2-9155-4FF1-9956-722EDD505267}" dt="2021-02-03T17:46:56.930" v="0" actId="47"/>
        <pc:sldMkLst>
          <pc:docMk/>
          <pc:sldMk cId="614990538" sldId="2144327351"/>
        </pc:sldMkLst>
      </pc:sldChg>
      <pc:sldChg chg="del">
        <pc:chgData name="Marianne Vita" userId="35b1102d-d340-4a85-a709-12ee727aa48b" providerId="ADAL" clId="{ABBB9AF2-9155-4FF1-9956-722EDD505267}" dt="2021-02-03T17:46:56.930" v="0" actId="47"/>
        <pc:sldMkLst>
          <pc:docMk/>
          <pc:sldMk cId="4108096081" sldId="2144327353"/>
        </pc:sldMkLst>
      </pc:sldChg>
      <pc:sldChg chg="del">
        <pc:chgData name="Marianne Vita" userId="35b1102d-d340-4a85-a709-12ee727aa48b" providerId="ADAL" clId="{ABBB9AF2-9155-4FF1-9956-722EDD505267}" dt="2021-02-03T17:46:56.930" v="0" actId="47"/>
        <pc:sldMkLst>
          <pc:docMk/>
          <pc:sldMk cId="511170054" sldId="2144327381"/>
        </pc:sldMkLst>
      </pc:sldChg>
      <pc:sldChg chg="del">
        <pc:chgData name="Marianne Vita" userId="35b1102d-d340-4a85-a709-12ee727aa48b" providerId="ADAL" clId="{ABBB9AF2-9155-4FF1-9956-722EDD505267}" dt="2021-02-03T17:46:56.930" v="0" actId="47"/>
        <pc:sldMkLst>
          <pc:docMk/>
          <pc:sldMk cId="2865560098" sldId="2144327383"/>
        </pc:sldMkLst>
      </pc:sldChg>
      <pc:sldChg chg="del">
        <pc:chgData name="Marianne Vita" userId="35b1102d-d340-4a85-a709-12ee727aa48b" providerId="ADAL" clId="{ABBB9AF2-9155-4FF1-9956-722EDD505267}" dt="2021-02-03T17:46:56.930" v="0" actId="47"/>
        <pc:sldMkLst>
          <pc:docMk/>
          <pc:sldMk cId="2458006838" sldId="2144327385"/>
        </pc:sldMkLst>
      </pc:sldChg>
      <pc:sldChg chg="del">
        <pc:chgData name="Marianne Vita" userId="35b1102d-d340-4a85-a709-12ee727aa48b" providerId="ADAL" clId="{ABBB9AF2-9155-4FF1-9956-722EDD505267}" dt="2021-02-03T17:46:56.930" v="0" actId="47"/>
        <pc:sldMkLst>
          <pc:docMk/>
          <pc:sldMk cId="2070484372" sldId="2144327387"/>
        </pc:sldMkLst>
      </pc:sldChg>
      <pc:sldChg chg="del">
        <pc:chgData name="Marianne Vita" userId="35b1102d-d340-4a85-a709-12ee727aa48b" providerId="ADAL" clId="{ABBB9AF2-9155-4FF1-9956-722EDD505267}" dt="2021-02-03T17:46:56.930" v="0" actId="47"/>
        <pc:sldMkLst>
          <pc:docMk/>
          <pc:sldMk cId="2301409255" sldId="2144327389"/>
        </pc:sldMkLst>
      </pc:sldChg>
      <pc:sldChg chg="del">
        <pc:chgData name="Marianne Vita" userId="35b1102d-d340-4a85-a709-12ee727aa48b" providerId="ADAL" clId="{ABBB9AF2-9155-4FF1-9956-722EDD505267}" dt="2021-02-03T17:46:56.930" v="0" actId="47"/>
        <pc:sldMkLst>
          <pc:docMk/>
          <pc:sldMk cId="2506243694" sldId="2144327391"/>
        </pc:sldMkLst>
      </pc:sldChg>
      <pc:sldChg chg="del">
        <pc:chgData name="Marianne Vita" userId="35b1102d-d340-4a85-a709-12ee727aa48b" providerId="ADAL" clId="{ABBB9AF2-9155-4FF1-9956-722EDD505267}" dt="2021-02-03T17:46:56.930" v="0" actId="47"/>
        <pc:sldMkLst>
          <pc:docMk/>
          <pc:sldMk cId="3964745832" sldId="2144327392"/>
        </pc:sldMkLst>
      </pc:sldChg>
      <pc:sldChg chg="del">
        <pc:chgData name="Marianne Vita" userId="35b1102d-d340-4a85-a709-12ee727aa48b" providerId="ADAL" clId="{ABBB9AF2-9155-4FF1-9956-722EDD505267}" dt="2021-02-03T17:46:56.930" v="0" actId="47"/>
        <pc:sldMkLst>
          <pc:docMk/>
          <pc:sldMk cId="1854191910" sldId="2144327393"/>
        </pc:sldMkLst>
      </pc:sldChg>
      <pc:sldChg chg="del">
        <pc:chgData name="Marianne Vita" userId="35b1102d-d340-4a85-a709-12ee727aa48b" providerId="ADAL" clId="{ABBB9AF2-9155-4FF1-9956-722EDD505267}" dt="2021-02-03T17:46:56.930" v="0" actId="47"/>
        <pc:sldMkLst>
          <pc:docMk/>
          <pc:sldMk cId="428225687" sldId="2144327394"/>
        </pc:sldMkLst>
      </pc:sldChg>
      <pc:sldChg chg="del">
        <pc:chgData name="Marianne Vita" userId="35b1102d-d340-4a85-a709-12ee727aa48b" providerId="ADAL" clId="{ABBB9AF2-9155-4FF1-9956-722EDD505267}" dt="2021-02-03T17:46:56.930" v="0" actId="47"/>
        <pc:sldMkLst>
          <pc:docMk/>
          <pc:sldMk cId="446575312" sldId="2144327396"/>
        </pc:sldMkLst>
      </pc:sldChg>
      <pc:sldChg chg="del">
        <pc:chgData name="Marianne Vita" userId="35b1102d-d340-4a85-a709-12ee727aa48b" providerId="ADAL" clId="{ABBB9AF2-9155-4FF1-9956-722EDD505267}" dt="2021-02-03T17:46:56.930" v="0" actId="47"/>
        <pc:sldMkLst>
          <pc:docMk/>
          <pc:sldMk cId="3956564191" sldId="2144327397"/>
        </pc:sldMkLst>
      </pc:sldChg>
      <pc:sldChg chg="del">
        <pc:chgData name="Marianne Vita" userId="35b1102d-d340-4a85-a709-12ee727aa48b" providerId="ADAL" clId="{ABBB9AF2-9155-4FF1-9956-722EDD505267}" dt="2021-02-03T17:46:56.930" v="0" actId="47"/>
        <pc:sldMkLst>
          <pc:docMk/>
          <pc:sldMk cId="2170028063" sldId="2144327398"/>
        </pc:sldMkLst>
      </pc:sldChg>
      <pc:sldChg chg="del">
        <pc:chgData name="Marianne Vita" userId="35b1102d-d340-4a85-a709-12ee727aa48b" providerId="ADAL" clId="{ABBB9AF2-9155-4FF1-9956-722EDD505267}" dt="2021-02-03T17:46:56.930" v="0" actId="47"/>
        <pc:sldMkLst>
          <pc:docMk/>
          <pc:sldMk cId="3418902150" sldId="2144327399"/>
        </pc:sldMkLst>
      </pc:sldChg>
      <pc:sldChg chg="modSp mod">
        <pc:chgData name="Marianne Vita" userId="35b1102d-d340-4a85-a709-12ee727aa48b" providerId="ADAL" clId="{ABBB9AF2-9155-4FF1-9956-722EDD505267}" dt="2021-02-03T17:57:01.168" v="15" actId="1076"/>
        <pc:sldMkLst>
          <pc:docMk/>
          <pc:sldMk cId="561694320" sldId="2144327401"/>
        </pc:sldMkLst>
        <pc:picChg chg="mod">
          <ac:chgData name="Marianne Vita" userId="35b1102d-d340-4a85-a709-12ee727aa48b" providerId="ADAL" clId="{ABBB9AF2-9155-4FF1-9956-722EDD505267}" dt="2021-02-03T17:57:01.168" v="15" actId="1076"/>
          <ac:picMkLst>
            <pc:docMk/>
            <pc:sldMk cId="561694320" sldId="2144327401"/>
            <ac:picMk id="3" creationId="{4964B7DA-A4C5-4FFD-BB29-D22D54488057}"/>
          </ac:picMkLst>
        </pc:picChg>
      </pc:sldChg>
      <pc:sldChg chg="addSp modSp mod">
        <pc:chgData name="Marianne Vita" userId="35b1102d-d340-4a85-a709-12ee727aa48b" providerId="ADAL" clId="{ABBB9AF2-9155-4FF1-9956-722EDD505267}" dt="2021-02-03T17:52:22.971" v="13" actId="14100"/>
        <pc:sldMkLst>
          <pc:docMk/>
          <pc:sldMk cId="1843639498" sldId="2144327402"/>
        </pc:sldMkLst>
        <pc:spChg chg="add mod ord">
          <ac:chgData name="Marianne Vita" userId="35b1102d-d340-4a85-a709-12ee727aa48b" providerId="ADAL" clId="{ABBB9AF2-9155-4FF1-9956-722EDD505267}" dt="2021-02-03T17:52:22.971" v="13" actId="14100"/>
          <ac:spMkLst>
            <pc:docMk/>
            <pc:sldMk cId="1843639498" sldId="2144327402"/>
            <ac:spMk id="3" creationId="{F398D375-D16F-471A-8453-A78369E49D6A}"/>
          </ac:spMkLst>
        </pc:spChg>
        <pc:picChg chg="mod">
          <ac:chgData name="Marianne Vita" userId="35b1102d-d340-4a85-a709-12ee727aa48b" providerId="ADAL" clId="{ABBB9AF2-9155-4FF1-9956-722EDD505267}" dt="2021-02-03T17:52:13.298" v="11" actId="1076"/>
          <ac:picMkLst>
            <pc:docMk/>
            <pc:sldMk cId="1843639498" sldId="2144327402"/>
            <ac:picMk id="25" creationId="{007C0E06-A025-6444-A897-359A6F2930CE}"/>
          </ac:picMkLst>
        </pc:picChg>
      </pc:sldChg>
      <pc:sldChg chg="modSp mod">
        <pc:chgData name="Marianne Vita" userId="35b1102d-d340-4a85-a709-12ee727aa48b" providerId="ADAL" clId="{ABBB9AF2-9155-4FF1-9956-722EDD505267}" dt="2021-02-03T17:52:47.492" v="14" actId="20577"/>
        <pc:sldMkLst>
          <pc:docMk/>
          <pc:sldMk cId="893439580" sldId="2144327403"/>
        </pc:sldMkLst>
        <pc:spChg chg="mod">
          <ac:chgData name="Marianne Vita" userId="35b1102d-d340-4a85-a709-12ee727aa48b" providerId="ADAL" clId="{ABBB9AF2-9155-4FF1-9956-722EDD505267}" dt="2021-02-03T17:52:47.492" v="14" actId="20577"/>
          <ac:spMkLst>
            <pc:docMk/>
            <pc:sldMk cId="893439580" sldId="2144327403"/>
            <ac:spMk id="7" creationId="{F25B641F-1744-45AC-B343-CA9AA9737A1D}"/>
          </ac:spMkLst>
        </pc:spChg>
      </pc:sldChg>
      <pc:sldChg chg="del">
        <pc:chgData name="Marianne Vita" userId="35b1102d-d340-4a85-a709-12ee727aa48b" providerId="ADAL" clId="{ABBB9AF2-9155-4FF1-9956-722EDD505267}" dt="2021-02-03T17:46:56.930" v="0" actId="47"/>
        <pc:sldMkLst>
          <pc:docMk/>
          <pc:sldMk cId="1885916816" sldId="2144327406"/>
        </pc:sldMkLst>
      </pc:sldChg>
      <pc:sldChg chg="del">
        <pc:chgData name="Marianne Vita" userId="35b1102d-d340-4a85-a709-12ee727aa48b" providerId="ADAL" clId="{ABBB9AF2-9155-4FF1-9956-722EDD505267}" dt="2021-02-03T17:46:56.930" v="0" actId="47"/>
        <pc:sldMkLst>
          <pc:docMk/>
          <pc:sldMk cId="1796656845" sldId="2144327411"/>
        </pc:sldMkLst>
      </pc:sldChg>
      <pc:sldChg chg="del">
        <pc:chgData name="Marianne Vita" userId="35b1102d-d340-4a85-a709-12ee727aa48b" providerId="ADAL" clId="{ABBB9AF2-9155-4FF1-9956-722EDD505267}" dt="2021-02-03T17:46:56.930" v="0" actId="47"/>
        <pc:sldMkLst>
          <pc:docMk/>
          <pc:sldMk cId="1712180292" sldId="2144327412"/>
        </pc:sldMkLst>
      </pc:sldChg>
      <pc:sldChg chg="del">
        <pc:chgData name="Marianne Vita" userId="35b1102d-d340-4a85-a709-12ee727aa48b" providerId="ADAL" clId="{ABBB9AF2-9155-4FF1-9956-722EDD505267}" dt="2021-02-03T17:46:56.930" v="0" actId="47"/>
        <pc:sldMkLst>
          <pc:docMk/>
          <pc:sldMk cId="376372453" sldId="2144327414"/>
        </pc:sldMkLst>
      </pc:sldChg>
    </pc:docChg>
  </pc:docChgLst>
  <pc:docChgLst>
    <pc:chgData name="Marjory Duran" userId="eba5b1b0-e75f-410a-96d7-03aab38008db" providerId="ADAL" clId="{7910AC4C-9BE1-3243-9703-27D1E37F2DDA}"/>
    <pc:docChg chg="custSel modSld">
      <pc:chgData name="Marjory Duran" userId="eba5b1b0-e75f-410a-96d7-03aab38008db" providerId="ADAL" clId="{7910AC4C-9BE1-3243-9703-27D1E37F2DDA}" dt="2021-02-23T17:27:46.571" v="22" actId="1076"/>
      <pc:docMkLst>
        <pc:docMk/>
      </pc:docMkLst>
      <pc:sldChg chg="addSp delSp modSp mod">
        <pc:chgData name="Marjory Duran" userId="eba5b1b0-e75f-410a-96d7-03aab38008db" providerId="ADAL" clId="{7910AC4C-9BE1-3243-9703-27D1E37F2DDA}" dt="2021-02-23T17:27:46.571" v="22" actId="1076"/>
        <pc:sldMkLst>
          <pc:docMk/>
          <pc:sldMk cId="561694320" sldId="2144327401"/>
        </pc:sldMkLst>
        <pc:spChg chg="mod">
          <ac:chgData name="Marjory Duran" userId="eba5b1b0-e75f-410a-96d7-03aab38008db" providerId="ADAL" clId="{7910AC4C-9BE1-3243-9703-27D1E37F2DDA}" dt="2021-02-23T17:27:41.292" v="21" actId="1076"/>
          <ac:spMkLst>
            <pc:docMk/>
            <pc:sldMk cId="561694320" sldId="2144327401"/>
            <ac:spMk id="6" creationId="{65121FEB-E7DA-6544-BD8E-06D2CB674FBA}"/>
          </ac:spMkLst>
        </pc:spChg>
        <pc:spChg chg="mod">
          <ac:chgData name="Marjory Duran" userId="eba5b1b0-e75f-410a-96d7-03aab38008db" providerId="ADAL" clId="{7910AC4C-9BE1-3243-9703-27D1E37F2DDA}" dt="2021-02-23T17:27:35.242" v="20" actId="1076"/>
          <ac:spMkLst>
            <pc:docMk/>
            <pc:sldMk cId="561694320" sldId="2144327401"/>
            <ac:spMk id="12" creationId="{D3ED8F18-80E6-D449-A031-541661F2A42F}"/>
          </ac:spMkLst>
        </pc:spChg>
        <pc:picChg chg="del mod">
          <ac:chgData name="Marjory Duran" userId="eba5b1b0-e75f-410a-96d7-03aab38008db" providerId="ADAL" clId="{7910AC4C-9BE1-3243-9703-27D1E37F2DDA}" dt="2021-02-04T15:15:35.810" v="1" actId="478"/>
          <ac:picMkLst>
            <pc:docMk/>
            <pc:sldMk cId="561694320" sldId="2144327401"/>
            <ac:picMk id="3" creationId="{4964B7DA-A4C5-4FFD-BB29-D22D54488057}"/>
          </ac:picMkLst>
        </pc:picChg>
        <pc:picChg chg="add mod">
          <ac:chgData name="Marjory Duran" userId="eba5b1b0-e75f-410a-96d7-03aab38008db" providerId="ADAL" clId="{7910AC4C-9BE1-3243-9703-27D1E37F2DDA}" dt="2021-02-04T15:16:24.244" v="12" actId="167"/>
          <ac:picMkLst>
            <pc:docMk/>
            <pc:sldMk cId="561694320" sldId="2144327401"/>
            <ac:picMk id="4" creationId="{79A5A096-E67C-3347-A37B-E83BEC43D446}"/>
          </ac:picMkLst>
        </pc:picChg>
        <pc:picChg chg="add mod">
          <ac:chgData name="Marjory Duran" userId="eba5b1b0-e75f-410a-96d7-03aab38008db" providerId="ADAL" clId="{7910AC4C-9BE1-3243-9703-27D1E37F2DDA}" dt="2021-02-23T17:27:16.763" v="18"/>
          <ac:picMkLst>
            <pc:docMk/>
            <pc:sldMk cId="561694320" sldId="2144327401"/>
            <ac:picMk id="7" creationId="{7175106A-6FAE-CD4B-8AB3-61C104D934B3}"/>
          </ac:picMkLst>
        </pc:picChg>
        <pc:picChg chg="add mod">
          <ac:chgData name="Marjory Duran" userId="eba5b1b0-e75f-410a-96d7-03aab38008db" providerId="ADAL" clId="{7910AC4C-9BE1-3243-9703-27D1E37F2DDA}" dt="2021-02-23T17:27:46.571" v="22" actId="1076"/>
          <ac:picMkLst>
            <pc:docMk/>
            <pc:sldMk cId="561694320" sldId="2144327401"/>
            <ac:picMk id="9" creationId="{A2E615DF-57EB-FD44-BA0F-D9B1E87856F0}"/>
          </ac:picMkLst>
        </pc:picChg>
        <pc:picChg chg="del">
          <ac:chgData name="Marjory Duran" userId="eba5b1b0-e75f-410a-96d7-03aab38008db" providerId="ADAL" clId="{7910AC4C-9BE1-3243-9703-27D1E37F2DDA}" dt="2021-02-04T15:15:39.061" v="4" actId="478"/>
          <ac:picMkLst>
            <pc:docMk/>
            <pc:sldMk cId="561694320" sldId="2144327401"/>
            <ac:picMk id="9" creationId="{DAEBDA5A-53C0-C84A-93B6-920CFEA3E067}"/>
          </ac:picMkLst>
        </pc:picChg>
        <pc:picChg chg="add mod">
          <ac:chgData name="Marjory Duran" userId="eba5b1b0-e75f-410a-96d7-03aab38008db" providerId="ADAL" clId="{7910AC4C-9BE1-3243-9703-27D1E37F2DDA}" dt="2021-02-04T15:16:02.892" v="8" actId="167"/>
          <ac:picMkLst>
            <pc:docMk/>
            <pc:sldMk cId="561694320" sldId="2144327401"/>
            <ac:picMk id="10" creationId="{75FA3779-EB04-5942-903D-4573E634773B}"/>
          </ac:picMkLst>
        </pc:picChg>
        <pc:picChg chg="del mod">
          <ac:chgData name="Marjory Duran" userId="eba5b1b0-e75f-410a-96d7-03aab38008db" providerId="ADAL" clId="{7910AC4C-9BE1-3243-9703-27D1E37F2DDA}" dt="2021-02-04T15:15:37.277" v="3" actId="478"/>
          <ac:picMkLst>
            <pc:docMk/>
            <pc:sldMk cId="561694320" sldId="2144327401"/>
            <ac:picMk id="13" creationId="{E6DBE5E1-5AF8-8940-96AE-2F228C884993}"/>
          </ac:picMkLst>
        </pc:picChg>
      </pc:sldChg>
    </pc:docChg>
  </pc:docChgLst>
  <pc:docChgLst>
    <pc:chgData name="Marianne Vita" userId="35b1102d-d340-4a85-a709-12ee727aa48b" providerId="ADAL" clId="{23799BC4-C3E1-481A-A5D4-3AAC4330CCEF}"/>
    <pc:docChg chg="custSel modSld">
      <pc:chgData name="Marianne Vita" userId="35b1102d-d340-4a85-a709-12ee727aa48b" providerId="ADAL" clId="{23799BC4-C3E1-481A-A5D4-3AAC4330CCEF}" dt="2021-02-22T20:27:40.298" v="13" actId="20577"/>
      <pc:docMkLst>
        <pc:docMk/>
      </pc:docMkLst>
      <pc:sldChg chg="modSp mod">
        <pc:chgData name="Marianne Vita" userId="35b1102d-d340-4a85-a709-12ee727aa48b" providerId="ADAL" clId="{23799BC4-C3E1-481A-A5D4-3AAC4330CCEF}" dt="2021-02-22T20:27:40.298" v="13" actId="20577"/>
        <pc:sldMkLst>
          <pc:docMk/>
          <pc:sldMk cId="561694320" sldId="2144327401"/>
        </pc:sldMkLst>
        <pc:spChg chg="mod">
          <ac:chgData name="Marianne Vita" userId="35b1102d-d340-4a85-a709-12ee727aa48b" providerId="ADAL" clId="{23799BC4-C3E1-481A-A5D4-3AAC4330CCEF}" dt="2021-02-22T20:27:40.298" v="13" actId="20577"/>
          <ac:spMkLst>
            <pc:docMk/>
            <pc:sldMk cId="561694320" sldId="2144327401"/>
            <ac:spMk id="12" creationId="{D3ED8F18-80E6-D449-A031-541661F2A42F}"/>
          </ac:spMkLst>
        </pc:spChg>
      </pc:sldChg>
    </pc:docChg>
  </pc:docChgLst>
  <pc:docChgLst>
    <pc:chgData name="Leah Montner Dixon" userId="d5b2ae9e-9213-4442-b7df-4db8cbe51e5d" providerId="ADAL" clId="{BB63CACE-4069-4A92-9146-090A9272E4C6}"/>
    <pc:docChg chg="custSel modSld">
      <pc:chgData name="Leah Montner Dixon" userId="d5b2ae9e-9213-4442-b7df-4db8cbe51e5d" providerId="ADAL" clId="{BB63CACE-4069-4A92-9146-090A9272E4C6}" dt="2021-02-23T20:02:18.361" v="21" actId="14100"/>
      <pc:docMkLst>
        <pc:docMk/>
      </pc:docMkLst>
      <pc:sldChg chg="modSp mod">
        <pc:chgData name="Leah Montner Dixon" userId="d5b2ae9e-9213-4442-b7df-4db8cbe51e5d" providerId="ADAL" clId="{BB63CACE-4069-4A92-9146-090A9272E4C6}" dt="2021-02-23T19:45:44.525" v="7" actId="208"/>
        <pc:sldMkLst>
          <pc:docMk/>
          <pc:sldMk cId="1868529881" sldId="2144327384"/>
        </pc:sldMkLst>
        <pc:picChg chg="mod">
          <ac:chgData name="Leah Montner Dixon" userId="d5b2ae9e-9213-4442-b7df-4db8cbe51e5d" providerId="ADAL" clId="{BB63CACE-4069-4A92-9146-090A9272E4C6}" dt="2021-02-23T19:45:44.525" v="7" actId="208"/>
          <ac:picMkLst>
            <pc:docMk/>
            <pc:sldMk cId="1868529881" sldId="2144327384"/>
            <ac:picMk id="14" creationId="{93A7760B-B4FE-46A9-9583-11FD80D52EF6}"/>
          </ac:picMkLst>
        </pc:picChg>
      </pc:sldChg>
      <pc:sldChg chg="addSp delSp modSp mod setBg">
        <pc:chgData name="Leah Montner Dixon" userId="d5b2ae9e-9213-4442-b7df-4db8cbe51e5d" providerId="ADAL" clId="{BB63CACE-4069-4A92-9146-090A9272E4C6}" dt="2021-02-23T19:55:54.595" v="9"/>
        <pc:sldMkLst>
          <pc:docMk/>
          <pc:sldMk cId="561694320" sldId="2144327401"/>
        </pc:sldMkLst>
        <pc:spChg chg="mod">
          <ac:chgData name="Leah Montner Dixon" userId="d5b2ae9e-9213-4442-b7df-4db8cbe51e5d" providerId="ADAL" clId="{BB63CACE-4069-4A92-9146-090A9272E4C6}" dt="2021-02-23T19:55:54.595" v="9"/>
          <ac:spMkLst>
            <pc:docMk/>
            <pc:sldMk cId="561694320" sldId="2144327401"/>
            <ac:spMk id="13" creationId="{5073B1C4-81DF-456C-901C-28F7B5DF0D1D}"/>
          </ac:spMkLst>
        </pc:spChg>
        <pc:spChg chg="mod">
          <ac:chgData name="Leah Montner Dixon" userId="d5b2ae9e-9213-4442-b7df-4db8cbe51e5d" providerId="ADAL" clId="{BB63CACE-4069-4A92-9146-090A9272E4C6}" dt="2021-02-23T19:55:54.595" v="9"/>
          <ac:spMkLst>
            <pc:docMk/>
            <pc:sldMk cId="561694320" sldId="2144327401"/>
            <ac:spMk id="16" creationId="{04D96825-F523-4C41-927F-1D5434184B9C}"/>
          </ac:spMkLst>
        </pc:spChg>
        <pc:grpChg chg="add mod">
          <ac:chgData name="Leah Montner Dixon" userId="d5b2ae9e-9213-4442-b7df-4db8cbe51e5d" providerId="ADAL" clId="{BB63CACE-4069-4A92-9146-090A9272E4C6}" dt="2021-02-23T19:55:54.595" v="9"/>
          <ac:grpSpMkLst>
            <pc:docMk/>
            <pc:sldMk cId="561694320" sldId="2144327401"/>
            <ac:grpSpMk id="11" creationId="{9F48E251-5DC2-4695-AD72-EAA8CEAD1985}"/>
          </ac:grpSpMkLst>
        </pc:grpChg>
        <pc:grpChg chg="mod">
          <ac:chgData name="Leah Montner Dixon" userId="d5b2ae9e-9213-4442-b7df-4db8cbe51e5d" providerId="ADAL" clId="{BB63CACE-4069-4A92-9146-090A9272E4C6}" dt="2021-02-23T19:55:54.595" v="9"/>
          <ac:grpSpMkLst>
            <pc:docMk/>
            <pc:sldMk cId="561694320" sldId="2144327401"/>
            <ac:grpSpMk id="14" creationId="{A281F440-B0D2-4662-BB16-20031F991F32}"/>
          </ac:grpSpMkLst>
        </pc:grpChg>
        <pc:picChg chg="del">
          <ac:chgData name="Leah Montner Dixon" userId="d5b2ae9e-9213-4442-b7df-4db8cbe51e5d" providerId="ADAL" clId="{BB63CACE-4069-4A92-9146-090A9272E4C6}" dt="2021-02-23T19:45:20.938" v="1" actId="478"/>
          <ac:picMkLst>
            <pc:docMk/>
            <pc:sldMk cId="561694320" sldId="2144327401"/>
            <ac:picMk id="4" creationId="{79A5A096-E67C-3347-A37B-E83BEC43D446}"/>
          </ac:picMkLst>
        </pc:picChg>
        <pc:picChg chg="del">
          <ac:chgData name="Leah Montner Dixon" userId="d5b2ae9e-9213-4442-b7df-4db8cbe51e5d" providerId="ADAL" clId="{BB63CACE-4069-4A92-9146-090A9272E4C6}" dt="2021-02-23T19:55:54.142" v="8" actId="478"/>
          <ac:picMkLst>
            <pc:docMk/>
            <pc:sldMk cId="561694320" sldId="2144327401"/>
            <ac:picMk id="9" creationId="{A2E615DF-57EB-FD44-BA0F-D9B1E87856F0}"/>
          </ac:picMkLst>
        </pc:picChg>
        <pc:picChg chg="mod">
          <ac:chgData name="Leah Montner Dixon" userId="d5b2ae9e-9213-4442-b7df-4db8cbe51e5d" providerId="ADAL" clId="{BB63CACE-4069-4A92-9146-090A9272E4C6}" dt="2021-02-23T19:45:36.556" v="6" actId="12789"/>
          <ac:picMkLst>
            <pc:docMk/>
            <pc:sldMk cId="561694320" sldId="2144327401"/>
            <ac:picMk id="10" creationId="{75FA3779-EB04-5942-903D-4573E634773B}"/>
          </ac:picMkLst>
        </pc:picChg>
        <pc:picChg chg="mod">
          <ac:chgData name="Leah Montner Dixon" userId="d5b2ae9e-9213-4442-b7df-4db8cbe51e5d" providerId="ADAL" clId="{BB63CACE-4069-4A92-9146-090A9272E4C6}" dt="2021-02-23T19:55:54.595" v="9"/>
          <ac:picMkLst>
            <pc:docMk/>
            <pc:sldMk cId="561694320" sldId="2144327401"/>
            <ac:picMk id="17" creationId="{EEAA5617-719F-4BBD-ACFD-4F3BCB69B439}"/>
          </ac:picMkLst>
        </pc:picChg>
        <pc:cxnChg chg="mod">
          <ac:chgData name="Leah Montner Dixon" userId="d5b2ae9e-9213-4442-b7df-4db8cbe51e5d" providerId="ADAL" clId="{BB63CACE-4069-4A92-9146-090A9272E4C6}" dt="2021-02-23T19:55:54.595" v="9"/>
          <ac:cxnSpMkLst>
            <pc:docMk/>
            <pc:sldMk cId="561694320" sldId="2144327401"/>
            <ac:cxnSpMk id="15" creationId="{54E1FE9F-97D5-4E2B-A93A-FE5B95747A79}"/>
          </ac:cxnSpMkLst>
        </pc:cxnChg>
      </pc:sldChg>
      <pc:sldChg chg="addSp delSp modSp mod">
        <pc:chgData name="Leah Montner Dixon" userId="d5b2ae9e-9213-4442-b7df-4db8cbe51e5d" providerId="ADAL" clId="{BB63CACE-4069-4A92-9146-090A9272E4C6}" dt="2021-02-23T20:02:18.361" v="21" actId="14100"/>
        <pc:sldMkLst>
          <pc:docMk/>
          <pc:sldMk cId="1843639498" sldId="2144327402"/>
        </pc:sldMkLst>
        <pc:spChg chg="del">
          <ac:chgData name="Leah Montner Dixon" userId="d5b2ae9e-9213-4442-b7df-4db8cbe51e5d" providerId="ADAL" clId="{BB63CACE-4069-4A92-9146-090A9272E4C6}" dt="2021-02-23T20:01:41.244" v="10" actId="478"/>
          <ac:spMkLst>
            <pc:docMk/>
            <pc:sldMk cId="1843639498" sldId="2144327402"/>
            <ac:spMk id="3" creationId="{F398D375-D16F-471A-8453-A78369E49D6A}"/>
          </ac:spMkLst>
        </pc:spChg>
        <pc:picChg chg="add mod ord modCrop">
          <ac:chgData name="Leah Montner Dixon" userId="d5b2ae9e-9213-4442-b7df-4db8cbe51e5d" providerId="ADAL" clId="{BB63CACE-4069-4A92-9146-090A9272E4C6}" dt="2021-02-23T20:02:18.361" v="21" actId="14100"/>
          <ac:picMkLst>
            <pc:docMk/>
            <pc:sldMk cId="1843639498" sldId="2144327402"/>
            <ac:picMk id="5" creationId="{923D3DBD-ECDA-4A11-9681-392669C8DDD4}"/>
          </ac:picMkLst>
        </pc:picChg>
      </pc:sldChg>
    </pc:docChg>
  </pc:docChgLst>
  <pc:docChgLst>
    <pc:chgData name="Jason Wiese" userId="4bff8d5b-7de6-4655-b397-69b0afc81113" providerId="ADAL" clId="{BB98334B-F89E-4DF8-9DDA-95D26D8836F5}"/>
    <pc:docChg chg="modSld">
      <pc:chgData name="Jason Wiese" userId="4bff8d5b-7de6-4655-b397-69b0afc81113" providerId="ADAL" clId="{BB98334B-F89E-4DF8-9DDA-95D26D8836F5}" dt="2021-02-23T20:08:38.327" v="29" actId="1037"/>
      <pc:docMkLst>
        <pc:docMk/>
      </pc:docMkLst>
      <pc:sldChg chg="modSp mod">
        <pc:chgData name="Jason Wiese" userId="4bff8d5b-7de6-4655-b397-69b0afc81113" providerId="ADAL" clId="{BB98334B-F89E-4DF8-9DDA-95D26D8836F5}" dt="2021-02-23T20:07:52.938" v="7" actId="20577"/>
        <pc:sldMkLst>
          <pc:docMk/>
          <pc:sldMk cId="723582124" sldId="2144327311"/>
        </pc:sldMkLst>
        <pc:spChg chg="mod">
          <ac:chgData name="Jason Wiese" userId="4bff8d5b-7de6-4655-b397-69b0afc81113" providerId="ADAL" clId="{BB98334B-F89E-4DF8-9DDA-95D26D8836F5}" dt="2021-02-23T20:07:52.938" v="7" actId="20577"/>
          <ac:spMkLst>
            <pc:docMk/>
            <pc:sldMk cId="723582124" sldId="2144327311"/>
            <ac:spMk id="3" creationId="{7721C14B-1F5E-42A7-8395-AFAB44287FCB}"/>
          </ac:spMkLst>
        </pc:spChg>
      </pc:sldChg>
      <pc:sldChg chg="modSp mod">
        <pc:chgData name="Jason Wiese" userId="4bff8d5b-7de6-4655-b397-69b0afc81113" providerId="ADAL" clId="{BB98334B-F89E-4DF8-9DDA-95D26D8836F5}" dt="2021-02-23T20:08:38.327" v="29" actId="1037"/>
        <pc:sldMkLst>
          <pc:docMk/>
          <pc:sldMk cId="3710808967" sldId="2144327410"/>
        </pc:sldMkLst>
        <pc:spChg chg="mod">
          <ac:chgData name="Jason Wiese" userId="4bff8d5b-7de6-4655-b397-69b0afc81113" providerId="ADAL" clId="{BB98334B-F89E-4DF8-9DDA-95D26D8836F5}" dt="2021-02-23T20:08:38.327" v="29" actId="1037"/>
          <ac:spMkLst>
            <pc:docMk/>
            <pc:sldMk cId="3710808967" sldId="2144327410"/>
            <ac:spMk id="14" creationId="{A707BD55-2F0C-45D7-A432-6228207AC94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1B1464"/>
                </a:solidFill>
                <a:latin typeface="+mn-lt"/>
                <a:ea typeface="+mn-ea"/>
                <a:cs typeface="+mn-cs"/>
              </a:defRPr>
            </a:pPr>
            <a:r>
              <a:rPr lang="en-US">
                <a:latin typeface="Helvetica" panose="020B0604020202020204" pitchFamily="34" charset="0"/>
                <a:cs typeface="Helvetica" panose="020B0604020202020204" pitchFamily="34" charset="0"/>
              </a:rPr>
              <a:t>Average Annual Expenditures by Category</a:t>
            </a:r>
          </a:p>
        </c:rich>
      </c:tx>
      <c:layout>
        <c:manualLayout>
          <c:xMode val="edge"/>
          <c:yMode val="edge"/>
          <c:x val="0.26716938447765265"/>
          <c:y val="1.2112306541543279E-3"/>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rgbClr val="1B1464"/>
              </a:solidFill>
              <a:latin typeface="+mn-lt"/>
              <a:ea typeface="+mn-ea"/>
              <a:cs typeface="+mn-cs"/>
            </a:defRPr>
          </a:pPr>
          <a:endParaRPr lang="en-US"/>
        </a:p>
      </c:txPr>
    </c:title>
    <c:autoTitleDeleted val="0"/>
    <c:plotArea>
      <c:layout>
        <c:manualLayout>
          <c:layoutTarget val="inner"/>
          <c:xMode val="edge"/>
          <c:yMode val="edge"/>
          <c:x val="6.5609358674211651E-2"/>
          <c:y val="0.19935678732649831"/>
          <c:w val="0.86716039871268702"/>
          <c:h val="0.56027712871184021"/>
        </c:manualLayout>
      </c:layout>
      <c:barChart>
        <c:barDir val="col"/>
        <c:grouping val="percentStacked"/>
        <c:varyColors val="0"/>
        <c:ser>
          <c:idx val="0"/>
          <c:order val="0"/>
          <c:tx>
            <c:strRef>
              <c:f>Sheet1!$B$1</c:f>
              <c:strCache>
                <c:ptCount val="1"/>
                <c:pt idx="0">
                  <c:v>Housing</c:v>
                </c:pt>
              </c:strCache>
            </c:strRef>
          </c:tx>
          <c:spPr>
            <a:solidFill>
              <a:srgbClr val="1B1464"/>
            </a:solidFill>
            <a:ln w="19050">
              <a:solidFill>
                <a:schemeClr val="lt1"/>
              </a:solidFill>
            </a:ln>
            <a:effectLst/>
          </c:spPr>
          <c:invertIfNegative val="0"/>
          <c:dPt>
            <c:idx val="0"/>
            <c:invertIfNegative val="0"/>
            <c:bubble3D val="0"/>
            <c:spPr>
              <a:solidFill>
                <a:srgbClr val="1B1464"/>
              </a:solidFill>
              <a:ln w="19050">
                <a:solidFill>
                  <a:schemeClr val="lt1"/>
                </a:solidFill>
              </a:ln>
              <a:effectLst/>
            </c:spPr>
            <c:extLst>
              <c:ext xmlns:c16="http://schemas.microsoft.com/office/drawing/2014/chart" uri="{C3380CC4-5D6E-409C-BE32-E72D297353CC}">
                <c16:uniqueId val="{00000004-79B9-4DE6-9A06-6414AEE9CA3D}"/>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A25-34</c:v>
                </c:pt>
                <c:pt idx="1">
                  <c:v>A55+</c:v>
                </c:pt>
              </c:strCache>
            </c:strRef>
          </c:cat>
          <c:val>
            <c:numRef>
              <c:f>Sheet1!$B$2:$B$3</c:f>
              <c:numCache>
                <c:formatCode>0%</c:formatCode>
                <c:ptCount val="2"/>
                <c:pt idx="0">
                  <c:v>0.43864078916397409</c:v>
                </c:pt>
                <c:pt idx="1">
                  <c:v>0.39664106217719153</c:v>
                </c:pt>
              </c:numCache>
            </c:numRef>
          </c:val>
          <c:extLst>
            <c:ext xmlns:c16="http://schemas.microsoft.com/office/drawing/2014/chart" uri="{C3380CC4-5D6E-409C-BE32-E72D297353CC}">
              <c16:uniqueId val="{00000000-79B9-4DE6-9A06-6414AEE9CA3D}"/>
            </c:ext>
          </c:extLst>
        </c:ser>
        <c:ser>
          <c:idx val="1"/>
          <c:order val="1"/>
          <c:tx>
            <c:strRef>
              <c:f>Sheet1!$C$1</c:f>
              <c:strCache>
                <c:ptCount val="1"/>
                <c:pt idx="0">
                  <c:v>Transportation</c:v>
                </c:pt>
              </c:strCache>
            </c:strRef>
          </c:tx>
          <c:spPr>
            <a:solidFill>
              <a:srgbClr val="00BFF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A25-34</c:v>
                </c:pt>
                <c:pt idx="1">
                  <c:v>A55+</c:v>
                </c:pt>
              </c:strCache>
            </c:strRef>
          </c:cat>
          <c:val>
            <c:numRef>
              <c:f>Sheet1!$C$2:$C$3</c:f>
              <c:numCache>
                <c:formatCode>0%</c:formatCode>
                <c:ptCount val="2"/>
                <c:pt idx="0">
                  <c:v>0.22031540881176043</c:v>
                </c:pt>
                <c:pt idx="1">
                  <c:v>0.19014698791264162</c:v>
                </c:pt>
              </c:numCache>
            </c:numRef>
          </c:val>
          <c:extLst>
            <c:ext xmlns:c16="http://schemas.microsoft.com/office/drawing/2014/chart" uri="{C3380CC4-5D6E-409C-BE32-E72D297353CC}">
              <c16:uniqueId val="{00000010-1114-4AF0-8CBF-FFB3FBE1A8B0}"/>
            </c:ext>
          </c:extLst>
        </c:ser>
        <c:ser>
          <c:idx val="2"/>
          <c:order val="2"/>
          <c:tx>
            <c:strRef>
              <c:f>Sheet1!$D$1</c:f>
              <c:strCache>
                <c:ptCount val="1"/>
                <c:pt idx="0">
                  <c:v>Food</c:v>
                </c:pt>
              </c:strCache>
            </c:strRef>
          </c:tx>
          <c:spPr>
            <a:solidFill>
              <a:srgbClr val="ED3C8D"/>
            </a:solidFill>
            <a:ln w="19050">
              <a:solidFill>
                <a:schemeClr val="lt1"/>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A25-34</c:v>
                </c:pt>
                <c:pt idx="1">
                  <c:v>A55+</c:v>
                </c:pt>
              </c:strCache>
            </c:strRef>
          </c:cat>
          <c:val>
            <c:numRef>
              <c:f>Sheet1!$D$2:$D$3</c:f>
              <c:numCache>
                <c:formatCode>0%</c:formatCode>
                <c:ptCount val="2"/>
                <c:pt idx="0">
                  <c:v>0.15770440588021312</c:v>
                </c:pt>
                <c:pt idx="1">
                  <c:v>0.15483971528463411</c:v>
                </c:pt>
              </c:numCache>
            </c:numRef>
          </c:val>
          <c:extLst>
            <c:ext xmlns:c16="http://schemas.microsoft.com/office/drawing/2014/chart" uri="{C3380CC4-5D6E-409C-BE32-E72D297353CC}">
              <c16:uniqueId val="{00000011-1114-4AF0-8CBF-FFB3FBE1A8B0}"/>
            </c:ext>
          </c:extLst>
        </c:ser>
        <c:ser>
          <c:idx val="3"/>
          <c:order val="3"/>
          <c:tx>
            <c:strRef>
              <c:f>Sheet1!$E$1</c:f>
              <c:strCache>
                <c:ptCount val="1"/>
                <c:pt idx="0">
                  <c:v>Healthcare</c:v>
                </c:pt>
              </c:strCache>
            </c:strRef>
          </c:tx>
          <c:spPr>
            <a:solidFill>
              <a:srgbClr val="4EBEA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A25-34</c:v>
                </c:pt>
                <c:pt idx="1">
                  <c:v>A55+</c:v>
                </c:pt>
              </c:strCache>
            </c:strRef>
          </c:cat>
          <c:val>
            <c:numRef>
              <c:f>Sheet1!$E$2:$E$3</c:f>
              <c:numCache>
                <c:formatCode>0%</c:formatCode>
                <c:ptCount val="2"/>
                <c:pt idx="0">
                  <c:v>6.7660967624590757E-2</c:v>
                </c:pt>
                <c:pt idx="1">
                  <c:v>0.1347288481647245</c:v>
                </c:pt>
              </c:numCache>
            </c:numRef>
          </c:val>
          <c:extLst>
            <c:ext xmlns:c16="http://schemas.microsoft.com/office/drawing/2014/chart" uri="{C3380CC4-5D6E-409C-BE32-E72D297353CC}">
              <c16:uniqueId val="{00000012-1114-4AF0-8CBF-FFB3FBE1A8B0}"/>
            </c:ext>
          </c:extLst>
        </c:ser>
        <c:ser>
          <c:idx val="4"/>
          <c:order val="4"/>
          <c:tx>
            <c:strRef>
              <c:f>Sheet1!$F$1</c:f>
              <c:strCache>
                <c:ptCount val="1"/>
                <c:pt idx="0">
                  <c:v>Entertainment</c:v>
                </c:pt>
              </c:strCache>
            </c:strRef>
          </c:tx>
          <c:spPr>
            <a:solidFill>
              <a:srgbClr val="FFE600"/>
            </a:solidFill>
            <a:ln w="19050">
              <a:solidFill>
                <a:schemeClr val="lt1"/>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A25-34</c:v>
                </c:pt>
                <c:pt idx="1">
                  <c:v>A55+</c:v>
                </c:pt>
              </c:strCache>
            </c:strRef>
          </c:cat>
          <c:val>
            <c:numRef>
              <c:f>Sheet1!$F$2:$F$3</c:f>
              <c:numCache>
                <c:formatCode>0%</c:formatCode>
                <c:ptCount val="2"/>
                <c:pt idx="0">
                  <c:v>5.1248582372199515E-2</c:v>
                </c:pt>
                <c:pt idx="1">
                  <c:v>6.3618772476514401E-2</c:v>
                </c:pt>
              </c:numCache>
            </c:numRef>
          </c:val>
          <c:extLst>
            <c:ext xmlns:c16="http://schemas.microsoft.com/office/drawing/2014/chart" uri="{C3380CC4-5D6E-409C-BE32-E72D297353CC}">
              <c16:uniqueId val="{00000013-1114-4AF0-8CBF-FFB3FBE1A8B0}"/>
            </c:ext>
          </c:extLst>
        </c:ser>
        <c:ser>
          <c:idx val="5"/>
          <c:order val="5"/>
          <c:tx>
            <c:strRef>
              <c:f>Sheet1!$G$1</c:f>
              <c:strCache>
                <c:ptCount val="1"/>
                <c:pt idx="0">
                  <c:v>Apparel and Services</c:v>
                </c:pt>
              </c:strCache>
            </c:strRef>
          </c:tx>
          <c:spPr>
            <a:solidFill>
              <a:schemeClr val="accent5"/>
            </a:solidFill>
            <a:ln w="19050">
              <a:solidFill>
                <a:schemeClr val="lt1"/>
              </a:solidFill>
            </a:ln>
            <a:effectLst/>
          </c:spPr>
          <c:invertIfNegative val="0"/>
          <c:dLbls>
            <c:dLbl>
              <c:idx val="0"/>
              <c:layout>
                <c:manualLayout>
                  <c:x val="-0.15075407671647895"/>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1114-4AF0-8CBF-FFB3FBE1A8B0}"/>
                </c:ext>
              </c:extLst>
            </c:dLbl>
            <c:dLbl>
              <c:idx val="1"/>
              <c:layout>
                <c:manualLayout>
                  <c:x val="-0.13940699567330311"/>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114-4AF0-8CBF-FFB3FBE1A8B0}"/>
                </c:ext>
              </c:extLst>
            </c:dLbl>
            <c:spPr>
              <a:noFill/>
              <a:ln>
                <a:noFill/>
              </a:ln>
              <a:effectLst/>
            </c:spPr>
            <c:txPr>
              <a:bodyPr rot="0" spcFirstLastPara="1" vertOverflow="ellipsis" vert="horz" wrap="square" anchor="ctr" anchorCtr="1"/>
              <a:lstStyle/>
              <a:p>
                <a:pPr algn="ctr">
                  <a:defRPr sz="12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A25-34</c:v>
                </c:pt>
                <c:pt idx="1">
                  <c:v>A55+</c:v>
                </c:pt>
              </c:strCache>
            </c:strRef>
          </c:cat>
          <c:val>
            <c:numRef>
              <c:f>Sheet1!$G$2:$G$3</c:f>
              <c:numCache>
                <c:formatCode>0%</c:formatCode>
                <c:ptCount val="2"/>
                <c:pt idx="0">
                  <c:v>4.01857359895577E-2</c:v>
                </c:pt>
                <c:pt idx="1">
                  <c:v>3.1771044102208462E-2</c:v>
                </c:pt>
              </c:numCache>
            </c:numRef>
          </c:val>
          <c:extLst>
            <c:ext xmlns:c16="http://schemas.microsoft.com/office/drawing/2014/chart" uri="{C3380CC4-5D6E-409C-BE32-E72D297353CC}">
              <c16:uniqueId val="{00000014-1114-4AF0-8CBF-FFB3FBE1A8B0}"/>
            </c:ext>
          </c:extLst>
        </c:ser>
        <c:ser>
          <c:idx val="6"/>
          <c:order val="6"/>
          <c:tx>
            <c:strRef>
              <c:f>Sheet1!$H$1</c:f>
              <c:strCache>
                <c:ptCount val="1"/>
                <c:pt idx="0">
                  <c:v>Personal Care Products &amp; Services</c:v>
                </c:pt>
              </c:strCache>
            </c:strRef>
          </c:tx>
          <c:spPr>
            <a:solidFill>
              <a:schemeClr val="accent3"/>
            </a:solidFill>
            <a:ln w="19050">
              <a:solidFill>
                <a:schemeClr val="lt1"/>
              </a:solidFill>
            </a:ln>
            <a:effectLst/>
          </c:spPr>
          <c:invertIfNegative val="0"/>
          <c:dLbls>
            <c:dLbl>
              <c:idx val="0"/>
              <c:layout>
                <c:manualLayout>
                  <c:x val="0.15399609987167204"/>
                  <c:y val="-1.36815558622235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114-4AF0-8CBF-FFB3FBE1A8B0}"/>
                </c:ext>
              </c:extLst>
            </c:dLbl>
            <c:dLbl>
              <c:idx val="1"/>
              <c:layout>
                <c:manualLayout>
                  <c:x val="0.12643890305253072"/>
                  <c:y val="-2.50828524140764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114-4AF0-8CBF-FFB3FBE1A8B0}"/>
                </c:ext>
              </c:extLst>
            </c:dLbl>
            <c:spPr>
              <a:noFill/>
              <a:ln>
                <a:noFill/>
              </a:ln>
              <a:effectLst/>
            </c:spPr>
            <c:txPr>
              <a:bodyPr rot="0" spcFirstLastPara="1" vertOverflow="ellipsis" vert="horz" wrap="square" anchor="ctr" anchorCtr="1"/>
              <a:lstStyle/>
              <a:p>
                <a:pPr algn="ctr">
                  <a:defRPr sz="1200" b="1" i="0" u="none" strike="noStrike" kern="1200" baseline="0">
                    <a:solidFill>
                      <a:srgbClr val="1B146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A25-34</c:v>
                </c:pt>
                <c:pt idx="1">
                  <c:v>A55+</c:v>
                </c:pt>
              </c:strCache>
            </c:strRef>
          </c:cat>
          <c:val>
            <c:numRef>
              <c:f>Sheet1!$H$2:$H$3</c:f>
              <c:numCache>
                <c:formatCode>0%</c:formatCode>
                <c:ptCount val="2"/>
                <c:pt idx="0">
                  <c:v>1.3010078531230608E-2</c:v>
                </c:pt>
                <c:pt idx="1">
                  <c:v>1.594949507157685E-2</c:v>
                </c:pt>
              </c:numCache>
            </c:numRef>
          </c:val>
          <c:extLst>
            <c:ext xmlns:c16="http://schemas.microsoft.com/office/drawing/2014/chart" uri="{C3380CC4-5D6E-409C-BE32-E72D297353CC}">
              <c16:uniqueId val="{00000015-1114-4AF0-8CBF-FFB3FBE1A8B0}"/>
            </c:ext>
          </c:extLst>
        </c:ser>
        <c:ser>
          <c:idx val="7"/>
          <c:order val="7"/>
          <c:tx>
            <c:strRef>
              <c:f>Sheet1!$I$1</c:f>
              <c:strCache>
                <c:ptCount val="1"/>
                <c:pt idx="0">
                  <c:v>Alcoholic Beverages</c:v>
                </c:pt>
              </c:strCache>
            </c:strRef>
          </c:tx>
          <c:spPr>
            <a:solidFill>
              <a:srgbClr val="C00000"/>
            </a:solidFill>
            <a:ln w="19050">
              <a:solidFill>
                <a:schemeClr val="lt1"/>
              </a:solidFill>
            </a:ln>
            <a:effectLst/>
          </c:spPr>
          <c:invertIfNegative val="0"/>
          <c:dLbls>
            <c:dLbl>
              <c:idx val="0"/>
              <c:layout>
                <c:manualLayout>
                  <c:x val="-8.2671590457423935E-2"/>
                  <c:y val="-4.33249268970410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114-4AF0-8CBF-FFB3FBE1A8B0}"/>
                </c:ext>
              </c:extLst>
            </c:dLbl>
            <c:dLbl>
              <c:idx val="1"/>
              <c:layout>
                <c:manualLayout>
                  <c:x val="4.5388324172703338E-2"/>
                  <c:y val="-4.33249268970410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1114-4AF0-8CBF-FFB3FBE1A8B0}"/>
                </c:ext>
              </c:extLst>
            </c:dLbl>
            <c:spPr>
              <a:noFill/>
              <a:ln>
                <a:noFill/>
              </a:ln>
              <a:effectLst/>
            </c:spPr>
            <c:txPr>
              <a:bodyPr rot="0" spcFirstLastPara="1" vertOverflow="ellipsis" vert="horz" wrap="square" anchor="ctr" anchorCtr="1"/>
              <a:lstStyle/>
              <a:p>
                <a:pPr algn="ctr">
                  <a:defRPr sz="12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A25-34</c:v>
                </c:pt>
                <c:pt idx="1">
                  <c:v>A55+</c:v>
                </c:pt>
              </c:strCache>
            </c:strRef>
          </c:cat>
          <c:val>
            <c:numRef>
              <c:f>Sheet1!$I$2:$I$3</c:f>
              <c:numCache>
                <c:formatCode>0%</c:formatCode>
                <c:ptCount val="2"/>
                <c:pt idx="0">
                  <c:v>1.1234031626473798E-2</c:v>
                </c:pt>
                <c:pt idx="1">
                  <c:v>1.230407481050858E-2</c:v>
                </c:pt>
              </c:numCache>
            </c:numRef>
          </c:val>
          <c:extLst>
            <c:ext xmlns:c16="http://schemas.microsoft.com/office/drawing/2014/chart" uri="{C3380CC4-5D6E-409C-BE32-E72D297353CC}">
              <c16:uniqueId val="{00000016-1114-4AF0-8CBF-FFB3FBE1A8B0}"/>
            </c:ext>
          </c:extLst>
        </c:ser>
        <c:dLbls>
          <c:showLegendKey val="0"/>
          <c:showVal val="0"/>
          <c:showCatName val="0"/>
          <c:showSerName val="0"/>
          <c:showPercent val="0"/>
          <c:showBubbleSize val="0"/>
        </c:dLbls>
        <c:gapWidth val="100"/>
        <c:overlap val="100"/>
        <c:axId val="382895344"/>
        <c:axId val="1922643712"/>
      </c:barChart>
      <c:catAx>
        <c:axId val="3828953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crossAx val="1922643712"/>
        <c:crosses val="autoZero"/>
        <c:auto val="1"/>
        <c:lblAlgn val="ctr"/>
        <c:lblOffset val="100"/>
        <c:noMultiLvlLbl val="0"/>
      </c:catAx>
      <c:valAx>
        <c:axId val="1922643712"/>
        <c:scaling>
          <c:orientation val="minMax"/>
        </c:scaling>
        <c:delete val="1"/>
        <c:axPos val="l"/>
        <c:numFmt formatCode="0%" sourceLinked="1"/>
        <c:majorTickMark val="out"/>
        <c:minorTickMark val="none"/>
        <c:tickLblPos val="nextTo"/>
        <c:crossAx val="382895344"/>
        <c:crosses val="autoZero"/>
        <c:crossBetween val="between"/>
      </c:valAx>
      <c:spPr>
        <a:noFill/>
        <a:ln>
          <a:noFill/>
        </a:ln>
        <a:effectLst/>
      </c:spPr>
    </c:plotArea>
    <c:legend>
      <c:legendPos val="b"/>
      <c:layout>
        <c:manualLayout>
          <c:xMode val="edge"/>
          <c:yMode val="edge"/>
          <c:x val="7.4515860002802928E-2"/>
          <c:y val="0.78897618511540091"/>
          <c:w val="0.88338851154632503"/>
          <c:h val="0.1426160355734816"/>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rgbClr val="1B1464"/>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1B1464"/>
                </a:solidFill>
                <a:latin typeface="+mn-lt"/>
                <a:ea typeface="+mn-ea"/>
                <a:cs typeface="+mn-cs"/>
              </a:defRPr>
            </a:pPr>
            <a:r>
              <a:rPr lang="en-US" sz="1600" b="1">
                <a:solidFill>
                  <a:srgbClr val="1B1464"/>
                </a:solidFill>
                <a:latin typeface="Helvetica" panose="020B0604020202020204" pitchFamily="34" charset="0"/>
                <a:cs typeface="Helvetica" panose="020B0604020202020204" pitchFamily="34" charset="0"/>
              </a:rPr>
              <a:t>% Share of Annual Aggregate Expenditures </a:t>
            </a:r>
          </a:p>
          <a:p>
            <a:pPr>
              <a:defRPr sz="1600" b="1">
                <a:solidFill>
                  <a:srgbClr val="1B1464"/>
                </a:solidFill>
              </a:defRPr>
            </a:pPr>
            <a:r>
              <a:rPr lang="en-US" sz="1600" b="1">
                <a:solidFill>
                  <a:srgbClr val="1B1464"/>
                </a:solidFill>
                <a:latin typeface="Helvetica" panose="020B0604020202020204" pitchFamily="34" charset="0"/>
                <a:cs typeface="Helvetica" panose="020B0604020202020204" pitchFamily="34" charset="0"/>
              </a:rPr>
              <a:t>By Demo</a:t>
            </a:r>
          </a:p>
        </c:rich>
      </c:tx>
      <c:layout>
        <c:manualLayout>
          <c:xMode val="edge"/>
          <c:yMode val="edge"/>
          <c:x val="0.15673795331186216"/>
          <c:y val="1.3793560497917471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rgbClr val="1B1464"/>
              </a:solidFill>
              <a:latin typeface="+mn-lt"/>
              <a:ea typeface="+mn-ea"/>
              <a:cs typeface="+mn-cs"/>
            </a:defRPr>
          </a:pPr>
          <a:endParaRPr lang="en-US"/>
        </a:p>
      </c:txPr>
    </c:title>
    <c:autoTitleDeleted val="0"/>
    <c:plotArea>
      <c:layout>
        <c:manualLayout>
          <c:layoutTarget val="inner"/>
          <c:xMode val="edge"/>
          <c:yMode val="edge"/>
          <c:x val="0.23331934329409285"/>
          <c:y val="0.13825636184466583"/>
          <c:w val="0.49296551245927239"/>
          <c:h val="0.64170620823292679"/>
        </c:manualLayout>
      </c:layout>
      <c:pieChart>
        <c:varyColors val="1"/>
        <c:ser>
          <c:idx val="0"/>
          <c:order val="0"/>
          <c:tx>
            <c:strRef>
              <c:f>Sheet1!$B$1</c:f>
              <c:strCache>
                <c:ptCount val="1"/>
                <c:pt idx="0">
                  <c:v>% Share of Aggregate Annual Expenditures</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038C-4C4C-A352-B282F141DF47}"/>
              </c:ext>
            </c:extLst>
          </c:dPt>
          <c:dPt>
            <c:idx val="1"/>
            <c:bubble3D val="0"/>
            <c:spPr>
              <a:solidFill>
                <a:srgbClr val="1B1464"/>
              </a:solidFill>
              <a:ln w="19050">
                <a:solidFill>
                  <a:schemeClr val="lt1"/>
                </a:solidFill>
              </a:ln>
              <a:effectLst/>
            </c:spPr>
            <c:extLst>
              <c:ext xmlns:c16="http://schemas.microsoft.com/office/drawing/2014/chart" uri="{C3380CC4-5D6E-409C-BE32-E72D297353CC}">
                <c16:uniqueId val="{00000002-038C-4C4C-A352-B282F141DF47}"/>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038C-4C4C-A352-B282F141DF47}"/>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038C-4C4C-A352-B282F141DF47}"/>
              </c:ext>
            </c:extLst>
          </c:dPt>
          <c:dPt>
            <c:idx val="4"/>
            <c:bubble3D val="0"/>
            <c:spPr>
              <a:solidFill>
                <a:srgbClr val="ED3C8D"/>
              </a:solidFill>
              <a:ln w="28575">
                <a:solidFill>
                  <a:schemeClr val="bg1"/>
                </a:solidFill>
              </a:ln>
              <a:effectLst/>
            </c:spPr>
            <c:extLst>
              <c:ext xmlns:c16="http://schemas.microsoft.com/office/drawing/2014/chart" uri="{C3380CC4-5D6E-409C-BE32-E72D297353CC}">
                <c16:uniqueId val="{00000004-038C-4C4C-A352-B282F141DF47}"/>
              </c:ext>
            </c:extLst>
          </c:dPt>
          <c:dLbls>
            <c:dLbl>
              <c:idx val="0"/>
              <c:layout>
                <c:manualLayout>
                  <c:x val="-1.5003084541239895E-2"/>
                  <c:y val="7.3332938910563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5206665853452551E-2"/>
                      <c:h val="4.9800461061873233E-2"/>
                    </c:manualLayout>
                  </c15:layout>
                </c:ext>
                <c:ext xmlns:c16="http://schemas.microsoft.com/office/drawing/2014/chart" uri="{C3380CC4-5D6E-409C-BE32-E72D297353CC}">
                  <c16:uniqueId val="{00000001-038C-4C4C-A352-B282F141DF47}"/>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038C-4C4C-A352-B282F141DF47}"/>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038C-4C4C-A352-B282F141DF47}"/>
                </c:ext>
              </c:extLst>
            </c:dLbl>
            <c:dLbl>
              <c:idx val="4"/>
              <c:layout>
                <c:manualLayout>
                  <c:x val="9.4550612001926909E-2"/>
                  <c:y val="5.5520967124632781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8C-4C4C-A352-B282F141DF4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Under 25 Years</c:v>
                </c:pt>
                <c:pt idx="1">
                  <c:v>25-34 Years</c:v>
                </c:pt>
                <c:pt idx="2">
                  <c:v>35-44 Years</c:v>
                </c:pt>
                <c:pt idx="3">
                  <c:v>45-54 Years</c:v>
                </c:pt>
                <c:pt idx="4">
                  <c:v>55+ Years</c:v>
                </c:pt>
              </c:strCache>
            </c:strRef>
          </c:cat>
          <c:val>
            <c:numRef>
              <c:f>Sheet1!$B$2:$B$6</c:f>
              <c:numCache>
                <c:formatCode>0%</c:formatCode>
                <c:ptCount val="5"/>
                <c:pt idx="0">
                  <c:v>3.5000000000000003E-2</c:v>
                </c:pt>
                <c:pt idx="1">
                  <c:v>0.14699999999999999</c:v>
                </c:pt>
                <c:pt idx="2">
                  <c:v>0.2</c:v>
                </c:pt>
                <c:pt idx="3">
                  <c:v>0.20699999999999999</c:v>
                </c:pt>
                <c:pt idx="4">
                  <c:v>0.41099999999999998</c:v>
                </c:pt>
              </c:numCache>
            </c:numRef>
          </c:val>
          <c:extLst>
            <c:ext xmlns:c16="http://schemas.microsoft.com/office/drawing/2014/chart" uri="{C3380CC4-5D6E-409C-BE32-E72D297353CC}">
              <c16:uniqueId val="{00000000-038C-4C4C-A352-B282F141DF4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4511701180826915"/>
          <c:w val="1"/>
          <c:h val="8.3373406228164845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470895"/>
          </a:xfrm>
          <a:prstGeom prst="rect">
            <a:avLst/>
          </a:prstGeom>
        </p:spPr>
        <p:txBody>
          <a:bodyPr vert="horz" lIns="94183" tIns="47092" rIns="94183" bIns="47092" rtlCol="0"/>
          <a:lstStyle>
            <a:lvl1pPr algn="l">
              <a:defRPr sz="1200"/>
            </a:lvl1pPr>
          </a:lstStyle>
          <a:p>
            <a:endParaRPr lang="en-US"/>
          </a:p>
        </p:txBody>
      </p:sp>
      <p:sp>
        <p:nvSpPr>
          <p:cNvPr id="3" name="Date Placeholder 2"/>
          <p:cNvSpPr>
            <a:spLocks noGrp="1"/>
          </p:cNvSpPr>
          <p:nvPr>
            <p:ph type="dt" idx="1"/>
          </p:nvPr>
        </p:nvSpPr>
        <p:spPr>
          <a:xfrm>
            <a:off x="4021295" y="0"/>
            <a:ext cx="3076363" cy="470895"/>
          </a:xfrm>
          <a:prstGeom prst="rect">
            <a:avLst/>
          </a:prstGeom>
        </p:spPr>
        <p:txBody>
          <a:bodyPr vert="horz" lIns="94183" tIns="47092" rIns="94183" bIns="47092" rtlCol="0"/>
          <a:lstStyle>
            <a:lvl1pPr algn="r">
              <a:defRPr sz="1200"/>
            </a:lvl1pPr>
          </a:lstStyle>
          <a:p>
            <a:fld id="{BC769033-CC82-0C4F-9180-62F036320BDF}" type="datetimeFigureOut">
              <a:rPr lang="en-US" smtClean="0"/>
              <a:t>2/23/2021</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83" tIns="47092" rIns="94183" bIns="47092" rtlCol="0" anchor="ctr"/>
          <a:lstStyle/>
          <a:p>
            <a:endParaRPr lang="en-US"/>
          </a:p>
        </p:txBody>
      </p:sp>
      <p:sp>
        <p:nvSpPr>
          <p:cNvPr id="5" name="Notes Placeholder 4"/>
          <p:cNvSpPr>
            <a:spLocks noGrp="1"/>
          </p:cNvSpPr>
          <p:nvPr>
            <p:ph type="body" sz="quarter" idx="3"/>
          </p:nvPr>
        </p:nvSpPr>
        <p:spPr>
          <a:xfrm>
            <a:off x="709930" y="4516675"/>
            <a:ext cx="5679440" cy="3695463"/>
          </a:xfrm>
          <a:prstGeom prst="rect">
            <a:avLst/>
          </a:prstGeom>
        </p:spPr>
        <p:txBody>
          <a:bodyPr vert="horz" lIns="94183" tIns="47092" rIns="94183" bIns="4709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4408"/>
            <a:ext cx="3076363" cy="470894"/>
          </a:xfrm>
          <a:prstGeom prst="rect">
            <a:avLst/>
          </a:prstGeom>
        </p:spPr>
        <p:txBody>
          <a:bodyPr vert="horz" lIns="94183" tIns="47092" rIns="94183" bIns="47092" rtlCol="0" anchor="b"/>
          <a:lstStyle>
            <a:lvl1pPr algn="l">
              <a:defRPr sz="1200"/>
            </a:lvl1pPr>
          </a:lstStyle>
          <a:p>
            <a:endParaRPr lang="en-US"/>
          </a:p>
        </p:txBody>
      </p:sp>
      <p:sp>
        <p:nvSpPr>
          <p:cNvPr id="7" name="Slide Number Placeholder 6"/>
          <p:cNvSpPr>
            <a:spLocks noGrp="1"/>
          </p:cNvSpPr>
          <p:nvPr>
            <p:ph type="sldNum" sz="quarter" idx="5"/>
          </p:nvPr>
        </p:nvSpPr>
        <p:spPr>
          <a:xfrm>
            <a:off x="4021295" y="8914408"/>
            <a:ext cx="3076363" cy="470894"/>
          </a:xfrm>
          <a:prstGeom prst="rect">
            <a:avLst/>
          </a:prstGeom>
        </p:spPr>
        <p:txBody>
          <a:bodyPr vert="horz" lIns="94183" tIns="47092" rIns="94183" bIns="47092" rtlCol="0" anchor="b"/>
          <a:lstStyle>
            <a:lvl1pPr algn="r">
              <a:defRPr sz="1200"/>
            </a:lvl1pPr>
          </a:lstStyle>
          <a:p>
            <a:fld id="{F3615BE2-BB6E-D846-B0CB-BE207E4BB8A8}" type="slidenum">
              <a:rPr lang="en-US" smtClean="0"/>
              <a:t>‹#›</a:t>
            </a:fld>
            <a:endParaRPr lang="en-US"/>
          </a:p>
        </p:txBody>
      </p:sp>
    </p:spTree>
    <p:extLst>
      <p:ext uri="{BB962C8B-B14F-4D97-AF65-F5344CB8AC3E}">
        <p14:creationId xmlns:p14="http://schemas.microsoft.com/office/powerpoint/2010/main" val="327335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15BE2-BB6E-D846-B0CB-BE207E4BB8A8}" type="slidenum">
              <a:rPr lang="en-US" smtClean="0"/>
              <a:t>2</a:t>
            </a:fld>
            <a:endParaRPr lang="en-US"/>
          </a:p>
        </p:txBody>
      </p:sp>
    </p:spTree>
    <p:extLst>
      <p:ext uri="{BB962C8B-B14F-4D97-AF65-F5344CB8AC3E}">
        <p14:creationId xmlns:p14="http://schemas.microsoft.com/office/powerpoint/2010/main" val="3122693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4034"/>
            <a:fld id="{B4DC5A39-9615-4EA5-AD81-2B3B06F13EEC}" type="slidenum">
              <a:rPr lang="en-US">
                <a:solidFill>
                  <a:prstClr val="black"/>
                </a:solidFill>
                <a:latin typeface="Calibri" panose="020F0502020204030204"/>
              </a:rPr>
              <a:pPr defTabSz="914034"/>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359995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4034"/>
            <a:fld id="{B4DC5A39-9615-4EA5-AD81-2B3B06F13EEC}" type="slidenum">
              <a:rPr lang="en-US">
                <a:solidFill>
                  <a:prstClr val="black"/>
                </a:solidFill>
                <a:latin typeface="Calibri" panose="020F0502020204030204"/>
              </a:rPr>
              <a:pPr defTabSz="914034"/>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95556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559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7977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01315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2147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7" y="460185"/>
            <a:ext cx="11740445" cy="1283951"/>
          </a:xfrm>
          <a:prstGeom prst="rect">
            <a:avLst/>
          </a:prstGeom>
        </p:spPr>
        <p:txBody>
          <a:bodyPr/>
          <a:lstStyle>
            <a:lvl1pPr algn="ctr">
              <a:lnSpc>
                <a:spcPts val="2799"/>
              </a:lnSpc>
              <a:defRPr sz="2599"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41"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6"/>
            <a:ext cx="7416800" cy="236537"/>
          </a:xfrm>
          <a:prstGeom prst="rect">
            <a:avLst/>
          </a:prstGeom>
        </p:spPr>
        <p:txBody>
          <a:bodyPr vert="horz"/>
          <a:lstStyle>
            <a:lvl1pPr marL="0" indent="0">
              <a:buNone/>
              <a:defRPr sz="900"/>
            </a:lvl1pPr>
            <a:lvl2pPr marL="457109" indent="0">
              <a:buNone/>
              <a:defRPr/>
            </a:lvl2pPr>
            <a:lvl3pPr marL="914217" indent="0">
              <a:buNone/>
              <a:defRPr/>
            </a:lvl3pPr>
            <a:lvl4pPr marL="1371326" indent="0">
              <a:buNone/>
              <a:defRPr/>
            </a:lvl4pPr>
            <a:lvl5pPr marL="1828434"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9" y="6189666"/>
            <a:ext cx="2293055" cy="431798"/>
          </a:xfrm>
          <a:prstGeom prst="rect">
            <a:avLst/>
          </a:prstGeom>
        </p:spPr>
        <p:txBody>
          <a:bodyPr vert="horz"/>
          <a:lstStyle>
            <a:lvl1pPr marL="0" indent="0">
              <a:buNone/>
              <a:defRPr sz="1100" cap="all" baseline="0"/>
            </a:lvl1pPr>
            <a:lvl2pPr marL="457109" indent="0">
              <a:buNone/>
              <a:defRPr/>
            </a:lvl2pPr>
            <a:lvl3pPr marL="914217" indent="0">
              <a:buNone/>
              <a:defRPr/>
            </a:lvl3pPr>
            <a:lvl4pPr marL="1371326" indent="0">
              <a:buNone/>
              <a:defRPr/>
            </a:lvl4pPr>
            <a:lvl5pPr marL="1828434" indent="0">
              <a:buNone/>
              <a:defRPr/>
            </a:lvl5pPr>
          </a:lstStyle>
          <a:p>
            <a:pPr lvl="0"/>
            <a:r>
              <a:rPr lang="en-US"/>
              <a:t>Small Report Title Goes Here</a:t>
            </a:r>
          </a:p>
        </p:txBody>
      </p:sp>
    </p:spTree>
    <p:extLst>
      <p:ext uri="{BB962C8B-B14F-4D97-AF65-F5344CB8AC3E}">
        <p14:creationId xmlns:p14="http://schemas.microsoft.com/office/powerpoint/2010/main" val="3983196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7" y="460185"/>
            <a:ext cx="11740445" cy="1283951"/>
          </a:xfrm>
          <a:prstGeom prst="rect">
            <a:avLst/>
          </a:prstGeom>
        </p:spPr>
        <p:txBody>
          <a:bodyPr/>
          <a:lstStyle>
            <a:lvl1pPr algn="ctr">
              <a:lnSpc>
                <a:spcPts val="2799"/>
              </a:lnSpc>
              <a:defRPr sz="2599"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41"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6"/>
            <a:ext cx="7416800" cy="236537"/>
          </a:xfrm>
          <a:prstGeom prst="rect">
            <a:avLst/>
          </a:prstGeom>
        </p:spPr>
        <p:txBody>
          <a:bodyPr vert="horz"/>
          <a:lstStyle>
            <a:lvl1pPr marL="0" indent="0">
              <a:buNone/>
              <a:defRPr sz="900"/>
            </a:lvl1pPr>
            <a:lvl2pPr marL="457109" indent="0">
              <a:buNone/>
              <a:defRPr/>
            </a:lvl2pPr>
            <a:lvl3pPr marL="914217" indent="0">
              <a:buNone/>
              <a:defRPr/>
            </a:lvl3pPr>
            <a:lvl4pPr marL="1371326" indent="0">
              <a:buNone/>
              <a:defRPr/>
            </a:lvl4pPr>
            <a:lvl5pPr marL="1828434"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9" y="6189666"/>
            <a:ext cx="2293055" cy="431798"/>
          </a:xfrm>
          <a:prstGeom prst="rect">
            <a:avLst/>
          </a:prstGeom>
        </p:spPr>
        <p:txBody>
          <a:bodyPr vert="horz"/>
          <a:lstStyle>
            <a:lvl1pPr marL="0" indent="0">
              <a:buNone/>
              <a:defRPr sz="1100" cap="all" baseline="0"/>
            </a:lvl1pPr>
            <a:lvl2pPr marL="457109" indent="0">
              <a:buNone/>
              <a:defRPr/>
            </a:lvl2pPr>
            <a:lvl3pPr marL="914217" indent="0">
              <a:buNone/>
              <a:defRPr/>
            </a:lvl3pPr>
            <a:lvl4pPr marL="1371326" indent="0">
              <a:buNone/>
              <a:defRPr/>
            </a:lvl4pPr>
            <a:lvl5pPr marL="1828434"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6" y="5335064"/>
            <a:ext cx="11728449" cy="888470"/>
          </a:xfrm>
          <a:prstGeom prst="rect">
            <a:avLst/>
          </a:prstGeom>
        </p:spPr>
        <p:txBody>
          <a:bodyPr vert="horz"/>
          <a:lstStyle>
            <a:lvl1pPr marL="0" indent="0" algn="ctr" defTabSz="228554" fontAlgn="base">
              <a:lnSpc>
                <a:spcPts val="2300"/>
              </a:lnSpc>
              <a:spcBef>
                <a:spcPct val="0"/>
              </a:spcBef>
              <a:spcAft>
                <a:spcPct val="0"/>
              </a:spcAft>
              <a:buFontTx/>
              <a:buNone/>
              <a:defRPr sz="1100"/>
            </a:lvl1pPr>
            <a:lvl5pPr marL="1828434"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705332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3952" y="5002207"/>
            <a:ext cx="7247473" cy="1517126"/>
          </a:xfrm>
          <a:prstGeom prst="rect">
            <a:avLst/>
          </a:prstGeom>
        </p:spPr>
        <p:txBody>
          <a:bodyPr anchor="t" anchorCtr="0">
            <a:noAutofit/>
          </a:bodyPr>
          <a:lstStyle>
            <a:lvl1pPr algn="l">
              <a:lnSpc>
                <a:spcPts val="3799"/>
              </a:lnSpc>
              <a:defRPr sz="3599" b="1" cap="none" spc="-100"/>
            </a:lvl1pPr>
          </a:lstStyle>
          <a:p>
            <a:r>
              <a:rPr lang="en-US"/>
              <a:t>Insert Copy Here </a:t>
            </a:r>
            <a:br>
              <a:rPr lang="en-US"/>
            </a:br>
            <a:r>
              <a:rPr lang="en-US"/>
              <a:t>For The Break Slide</a:t>
            </a:r>
          </a:p>
        </p:txBody>
      </p:sp>
    </p:spTree>
    <p:extLst>
      <p:ext uri="{BB962C8B-B14F-4D97-AF65-F5344CB8AC3E}">
        <p14:creationId xmlns:p14="http://schemas.microsoft.com/office/powerpoint/2010/main" val="3872467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421115" y="2788257"/>
            <a:ext cx="6874356" cy="1286933"/>
          </a:xfrm>
          <a:prstGeom prst="rect">
            <a:avLst/>
          </a:prstGeom>
        </p:spPr>
        <p:txBody>
          <a:bodyPr vert="horz" lIns="0" tIns="0" rIns="0" bIns="0"/>
          <a:lstStyle>
            <a:lvl1pPr marL="0" indent="0">
              <a:lnSpc>
                <a:spcPts val="4499"/>
              </a:lnSpc>
              <a:spcBef>
                <a:spcPts val="0"/>
              </a:spcBef>
              <a:buFontTx/>
              <a:buNone/>
              <a:defRPr sz="5499" b="1" cap="none"/>
            </a:lvl1pPr>
            <a:lvl2pPr marL="457109" indent="0">
              <a:lnSpc>
                <a:spcPts val="4499"/>
              </a:lnSpc>
              <a:spcBef>
                <a:spcPts val="0"/>
              </a:spcBef>
              <a:buFontTx/>
              <a:buNone/>
              <a:defRPr sz="5499" cap="all"/>
            </a:lvl2pPr>
            <a:lvl3pPr marL="914217" indent="0">
              <a:lnSpc>
                <a:spcPts val="4499"/>
              </a:lnSpc>
              <a:spcBef>
                <a:spcPts val="0"/>
              </a:spcBef>
              <a:buFontTx/>
              <a:buNone/>
              <a:defRPr sz="5499" cap="all"/>
            </a:lvl3pPr>
            <a:lvl4pPr marL="1371326" indent="0">
              <a:lnSpc>
                <a:spcPts val="4499"/>
              </a:lnSpc>
              <a:spcBef>
                <a:spcPts val="0"/>
              </a:spcBef>
              <a:buFontTx/>
              <a:buNone/>
              <a:defRPr sz="5499" cap="all"/>
            </a:lvl4pPr>
            <a:lvl5pPr marL="1828434" indent="0">
              <a:lnSpc>
                <a:spcPts val="4499"/>
              </a:lnSpc>
              <a:spcBef>
                <a:spcPts val="0"/>
              </a:spcBef>
              <a:buFontTx/>
              <a:buNone/>
              <a:defRPr sz="5499" cap="all"/>
            </a:lvl5pPr>
          </a:lstStyle>
          <a:p>
            <a:pPr lvl="0"/>
            <a:r>
              <a:rPr lang="en-US"/>
              <a:t>Insert Report Title Here</a:t>
            </a:r>
          </a:p>
        </p:txBody>
      </p:sp>
      <p:sp>
        <p:nvSpPr>
          <p:cNvPr id="7" name="Text Placeholder 6"/>
          <p:cNvSpPr>
            <a:spLocks noGrp="1"/>
          </p:cNvSpPr>
          <p:nvPr>
            <p:ph type="body" sz="quarter" idx="11" hasCustomPrompt="1"/>
          </p:nvPr>
        </p:nvSpPr>
        <p:spPr>
          <a:xfrm>
            <a:off x="3480770" y="3960348"/>
            <a:ext cx="8282253" cy="1585314"/>
          </a:xfrm>
          <a:prstGeom prst="rect">
            <a:avLst/>
          </a:prstGeom>
        </p:spPr>
        <p:txBody>
          <a:bodyPr vert="horz" lIns="0" tIns="0" rIns="0" bIns="0"/>
          <a:lstStyle>
            <a:lvl1pPr marL="0" indent="0">
              <a:spcBef>
                <a:spcPts val="0"/>
              </a:spcBef>
              <a:buFontTx/>
              <a:buNone/>
              <a:defRPr sz="3199" b="1" cap="none" baseline="0">
                <a:solidFill>
                  <a:srgbClr val="508ABA"/>
                </a:solidFill>
              </a:defRPr>
            </a:lvl1pPr>
            <a:lvl2pPr marL="457109" indent="0">
              <a:buFontTx/>
              <a:buNone/>
              <a:defRPr/>
            </a:lvl2pPr>
            <a:lvl3pPr marL="914217" indent="0">
              <a:buFontTx/>
              <a:buNone/>
              <a:defRPr/>
            </a:lvl3pPr>
            <a:lvl4pPr marL="1371326" indent="0">
              <a:buFontTx/>
              <a:buNone/>
              <a:defRPr/>
            </a:lvl4pPr>
            <a:lvl5pPr marL="1828434" indent="0">
              <a:buFontTx/>
              <a:buNone/>
              <a:defRPr/>
            </a:lvl5pPr>
          </a:lstStyle>
          <a:p>
            <a:r>
              <a:rPr lang="en-US" sz="2599">
                <a:latin typeface="+mn-lt"/>
                <a:cs typeface="Trebuchet MS"/>
              </a:rPr>
              <a:t>Insert Subhead Text Here</a:t>
            </a:r>
          </a:p>
        </p:txBody>
      </p:sp>
    </p:spTree>
    <p:extLst>
      <p:ext uri="{BB962C8B-B14F-4D97-AF65-F5344CB8AC3E}">
        <p14:creationId xmlns:p14="http://schemas.microsoft.com/office/powerpoint/2010/main" val="3270803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389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8" name="Slide Number Placeholder 5">
            <a:extLst>
              <a:ext uri="{FF2B5EF4-FFF2-40B4-BE49-F238E27FC236}">
                <a16:creationId xmlns:a16="http://schemas.microsoft.com/office/drawing/2014/main" id="{93682BC4-D643-438E-88A2-BD4E5D904743}"/>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2542894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
        <p:nvSpPr>
          <p:cNvPr id="7" name="Slide Number Placeholder 5">
            <a:extLst>
              <a:ext uri="{FF2B5EF4-FFF2-40B4-BE49-F238E27FC236}">
                <a16:creationId xmlns:a16="http://schemas.microsoft.com/office/drawing/2014/main" id="{E668B83D-6865-49CC-B709-7F50201F2FFF}"/>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3121279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CF45CF4-26E2-4644-BA6D-8BEECDC27621}"/>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3679746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02697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3966780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585337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964683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83929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55117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23249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60688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49634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4735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75F10-90BA-9A4B-97C5-0F6D45F15F43}" type="datetimeFigureOut">
              <a:rPr lang="en-US" smtClean="0"/>
              <a:t>2/23/2021</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3951587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9434052" y="6367830"/>
            <a:ext cx="2743200" cy="365125"/>
          </a:xfrm>
          <a:prstGeom prst="rect">
            <a:avLst/>
          </a:prstGeom>
        </p:spPr>
        <p:txBody>
          <a:bodyPr vert="horz" lIns="91440" tIns="45720" rIns="91440" bIns="45720" rtlCol="0" anchor="ctr"/>
          <a:lstStyle>
            <a:lvl1pPr algn="r">
              <a:defRPr sz="16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F49A766-55E6-489B-9F87-9CA196D9A6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295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ftr="0" dt="0"/>
  <p:txStyles>
    <p:titleStyle>
      <a:lvl1pPr algn="ctr" defTabSz="457109" rtl="0" eaLnBrk="1" latinLnBrk="0" hangingPunct="1">
        <a:spcBef>
          <a:spcPct val="0"/>
        </a:spcBef>
        <a:buNone/>
        <a:defRPr sz="4399" kern="1200">
          <a:solidFill>
            <a:schemeClr val="tx1"/>
          </a:solidFill>
          <a:latin typeface="+mj-lt"/>
          <a:ea typeface="+mj-ea"/>
          <a:cs typeface="+mj-cs"/>
        </a:defRPr>
      </a:lvl1pPr>
    </p:titleStyle>
    <p:bodyStyle>
      <a:lvl1pPr marL="342831" indent="-342831" algn="l" defTabSz="457109" rtl="0" eaLnBrk="1" latinLnBrk="0" hangingPunct="1">
        <a:spcBef>
          <a:spcPct val="20000"/>
        </a:spcBef>
        <a:buFont typeface="Arial"/>
        <a:buChar char="•"/>
        <a:defRPr sz="3199" kern="1200">
          <a:solidFill>
            <a:schemeClr val="tx1"/>
          </a:solidFill>
          <a:latin typeface="+mn-lt"/>
          <a:ea typeface="+mn-ea"/>
          <a:cs typeface="+mn-cs"/>
        </a:defRPr>
      </a:lvl1pPr>
      <a:lvl2pPr marL="742801" indent="-285693" algn="l" defTabSz="457109" rtl="0" eaLnBrk="1" latinLnBrk="0" hangingPunct="1">
        <a:spcBef>
          <a:spcPct val="20000"/>
        </a:spcBef>
        <a:buFont typeface="Arial"/>
        <a:buChar char="–"/>
        <a:defRPr sz="2799" kern="1200">
          <a:solidFill>
            <a:schemeClr val="tx1"/>
          </a:solidFill>
          <a:latin typeface="+mn-lt"/>
          <a:ea typeface="+mn-ea"/>
          <a:cs typeface="+mn-cs"/>
        </a:defRPr>
      </a:lvl2pPr>
      <a:lvl3pPr marL="1142771" indent="-228554" algn="l" defTabSz="457109"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9" rtl="0" eaLnBrk="1" latinLnBrk="0" hangingPunct="1">
        <a:spcBef>
          <a:spcPct val="20000"/>
        </a:spcBef>
        <a:buFont typeface="Arial"/>
        <a:buChar char="–"/>
        <a:defRPr sz="2000" kern="1200">
          <a:solidFill>
            <a:schemeClr val="tx1"/>
          </a:solidFill>
          <a:latin typeface="+mn-lt"/>
          <a:ea typeface="+mn-ea"/>
          <a:cs typeface="+mn-cs"/>
        </a:defRPr>
      </a:lvl4pPr>
      <a:lvl5pPr marL="2056989" indent="-228554" algn="l" defTabSz="457109" rtl="0" eaLnBrk="1" latinLnBrk="0" hangingPunct="1">
        <a:spcBef>
          <a:spcPct val="20000"/>
        </a:spcBef>
        <a:buFont typeface="Arial"/>
        <a:buChar char="»"/>
        <a:defRPr sz="2000" kern="1200">
          <a:solidFill>
            <a:schemeClr val="tx1"/>
          </a:solidFill>
          <a:latin typeface="+mn-lt"/>
          <a:ea typeface="+mn-ea"/>
          <a:cs typeface="+mn-cs"/>
        </a:defRPr>
      </a:lvl5pPr>
      <a:lvl6pPr marL="2514097" indent="-228554" algn="l" defTabSz="457109"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9"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9" rtl="0" eaLnBrk="1" latinLnBrk="0" hangingPunct="1">
        <a:spcBef>
          <a:spcPct val="20000"/>
        </a:spcBef>
        <a:buFont typeface="Arial"/>
        <a:buChar char="•"/>
        <a:defRPr sz="2000" kern="1200">
          <a:solidFill>
            <a:schemeClr val="tx1"/>
          </a:solidFill>
          <a:latin typeface="+mn-lt"/>
          <a:ea typeface="+mn-ea"/>
          <a:cs typeface="+mn-cs"/>
        </a:defRPr>
      </a:lvl8pPr>
      <a:lvl9pPr marL="3885423" indent="-228554" algn="l" defTabSz="45710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8" algn="l" defTabSz="4571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97865DE-6A0A-4148-A6DF-D56C69C978FE}"/>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241295465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529639"/>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8.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hyperlink" Target="https://thevab.com/insight/audience-migration-context" TargetMode="External"/><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descr="A picture containing computer&#10;&#10;Description automatically generated">
            <a:extLst>
              <a:ext uri="{FF2B5EF4-FFF2-40B4-BE49-F238E27FC236}">
                <a16:creationId xmlns:a16="http://schemas.microsoft.com/office/drawing/2014/main" id="{75FA3779-EB04-5942-903D-4573E63477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1" y="0"/>
            <a:ext cx="12190539" cy="6858000"/>
          </a:xfrm>
          <a:prstGeom prst="rect">
            <a:avLst/>
          </a:prstGeom>
        </p:spPr>
      </p:pic>
      <p:sp>
        <p:nvSpPr>
          <p:cNvPr id="6" name="TextBox 5">
            <a:extLst>
              <a:ext uri="{FF2B5EF4-FFF2-40B4-BE49-F238E27FC236}">
                <a16:creationId xmlns:a16="http://schemas.microsoft.com/office/drawing/2014/main" id="{65121FEB-E7DA-6544-BD8E-06D2CB674FBA}"/>
              </a:ext>
            </a:extLst>
          </p:cNvPr>
          <p:cNvSpPr txBox="1"/>
          <p:nvPr/>
        </p:nvSpPr>
        <p:spPr>
          <a:xfrm>
            <a:off x="237077" y="4445268"/>
            <a:ext cx="470423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E84A99"/>
                </a:solidFill>
                <a:effectLst/>
                <a:uLnTx/>
                <a:uFillTx/>
                <a:latin typeface="Helvetica" pitchFamily="2" charset="0"/>
                <a:ea typeface="+mn-ea"/>
                <a:cs typeface="+mn-cs"/>
              </a:rPr>
              <a:t>Answering Marketers’ Questions:</a:t>
            </a:r>
          </a:p>
        </p:txBody>
      </p:sp>
      <p:sp>
        <p:nvSpPr>
          <p:cNvPr id="12" name="TextBox 11">
            <a:extLst>
              <a:ext uri="{FF2B5EF4-FFF2-40B4-BE49-F238E27FC236}">
                <a16:creationId xmlns:a16="http://schemas.microsoft.com/office/drawing/2014/main" id="{D3ED8F18-80E6-D449-A031-541661F2A42F}"/>
              </a:ext>
            </a:extLst>
          </p:cNvPr>
          <p:cNvSpPr txBox="1"/>
          <p:nvPr/>
        </p:nvSpPr>
        <p:spPr>
          <a:xfrm>
            <a:off x="131856" y="4876155"/>
            <a:ext cx="6452207" cy="830997"/>
          </a:xfrm>
          <a:prstGeom prst="rect">
            <a:avLst/>
          </a:prstGeom>
          <a:noFill/>
        </p:spPr>
        <p:txBody>
          <a:bodyPr wrap="square" rtlCol="0">
            <a:spAutoFit/>
          </a:bodyPr>
          <a:lstStyle/>
          <a:p>
            <a:pPr>
              <a:defRPr/>
            </a:pPr>
            <a:r>
              <a:rPr lang="en-US" sz="2400" b="1" i="1">
                <a:solidFill>
                  <a:schemeClr val="bg1"/>
                </a:solidFill>
                <a:latin typeface="Helvetica"/>
                <a:ea typeface="Times New Roman" panose="02020603050405020304" pitchFamily="18" charset="0"/>
                <a:cs typeface="Helvetica"/>
              </a:rPr>
              <a:t>“Is marketing to adults over 50 relevant for only certain product categories?”</a:t>
            </a:r>
          </a:p>
        </p:txBody>
      </p:sp>
      <p:pic>
        <p:nvPicPr>
          <p:cNvPr id="8" name="Picture 7" descr="A picture containing drawing&#10;&#10;Description automatically generated">
            <a:extLst>
              <a:ext uri="{FF2B5EF4-FFF2-40B4-BE49-F238E27FC236}">
                <a16:creationId xmlns:a16="http://schemas.microsoft.com/office/drawing/2014/main" id="{E15EF35E-746D-44F8-B01A-F167D2AB2E0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03469" y="6044310"/>
            <a:ext cx="2085727" cy="66048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7175106A-6FAE-CD4B-8AB3-61C104D934B3}"/>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18786" y="6063082"/>
            <a:ext cx="2487843" cy="794918"/>
          </a:xfrm>
          <a:prstGeom prst="rect">
            <a:avLst/>
          </a:prstGeom>
        </p:spPr>
      </p:pic>
      <p:grpSp>
        <p:nvGrpSpPr>
          <p:cNvPr id="11" name="Group 10">
            <a:extLst>
              <a:ext uri="{FF2B5EF4-FFF2-40B4-BE49-F238E27FC236}">
                <a16:creationId xmlns:a16="http://schemas.microsoft.com/office/drawing/2014/main" id="{9F48E251-5DC2-4695-AD72-EAA8CEAD1985}"/>
              </a:ext>
            </a:extLst>
          </p:cNvPr>
          <p:cNvGrpSpPr/>
          <p:nvPr/>
        </p:nvGrpSpPr>
        <p:grpSpPr>
          <a:xfrm>
            <a:off x="237410" y="3574950"/>
            <a:ext cx="6105110" cy="855923"/>
            <a:chOff x="237410" y="3815092"/>
            <a:chExt cx="6105110" cy="855923"/>
          </a:xfrm>
        </p:grpSpPr>
        <p:sp>
          <p:nvSpPr>
            <p:cNvPr id="13" name="TextBox 12">
              <a:extLst>
                <a:ext uri="{FF2B5EF4-FFF2-40B4-BE49-F238E27FC236}">
                  <a16:creationId xmlns:a16="http://schemas.microsoft.com/office/drawing/2014/main" id="{5073B1C4-81DF-456C-901C-28F7B5DF0D1D}"/>
                </a:ext>
              </a:extLst>
            </p:cNvPr>
            <p:cNvSpPr txBox="1"/>
            <p:nvPr/>
          </p:nvSpPr>
          <p:spPr>
            <a:xfrm>
              <a:off x="1145680" y="3815092"/>
              <a:ext cx="5196840" cy="646331"/>
            </a:xfrm>
            <a:prstGeom prst="rect">
              <a:avLst/>
            </a:prstGeom>
            <a:noFill/>
          </p:spPr>
          <p:txBody>
            <a:bodyPr wrap="square" rtlCol="0">
              <a:spAutoFit/>
            </a:bodyPr>
            <a:lstStyle/>
            <a:p>
              <a:r>
                <a:rPr lang="en-US" sz="3600" dirty="0">
                  <a:solidFill>
                    <a:srgbClr val="ED3C8D"/>
                  </a:solidFill>
                  <a:latin typeface="Helvetica" panose="020B0604020202020204" pitchFamily="34" charset="0"/>
                  <a:cs typeface="Helvetica" panose="020B0604020202020204" pitchFamily="34" charset="0"/>
                </a:rPr>
                <a:t>Marketer FAQs</a:t>
              </a:r>
            </a:p>
          </p:txBody>
        </p:sp>
        <p:grpSp>
          <p:nvGrpSpPr>
            <p:cNvPr id="14" name="Group 13">
              <a:extLst>
                <a:ext uri="{FF2B5EF4-FFF2-40B4-BE49-F238E27FC236}">
                  <a16:creationId xmlns:a16="http://schemas.microsoft.com/office/drawing/2014/main" id="{A281F440-B0D2-4662-BB16-20031F991F32}"/>
                </a:ext>
              </a:extLst>
            </p:cNvPr>
            <p:cNvGrpSpPr/>
            <p:nvPr/>
          </p:nvGrpSpPr>
          <p:grpSpPr>
            <a:xfrm>
              <a:off x="237410" y="3863531"/>
              <a:ext cx="2153915" cy="807484"/>
              <a:chOff x="237410" y="3863531"/>
              <a:chExt cx="2153915" cy="807484"/>
            </a:xfrm>
          </p:grpSpPr>
          <p:cxnSp>
            <p:nvCxnSpPr>
              <p:cNvPr id="15" name="Straight Connector 14">
                <a:extLst>
                  <a:ext uri="{FF2B5EF4-FFF2-40B4-BE49-F238E27FC236}">
                    <a16:creationId xmlns:a16="http://schemas.microsoft.com/office/drawing/2014/main" id="{54E1FE9F-97D5-4E2B-A93A-FE5B95747A79}"/>
                  </a:ext>
                </a:extLst>
              </p:cNvPr>
              <p:cNvCxnSpPr/>
              <p:nvPr/>
            </p:nvCxnSpPr>
            <p:spPr>
              <a:xfrm>
                <a:off x="1222282" y="4456440"/>
                <a:ext cx="1169043" cy="0"/>
              </a:xfrm>
              <a:prstGeom prst="line">
                <a:avLst/>
              </a:prstGeom>
              <a:ln w="19050">
                <a:solidFill>
                  <a:srgbClr val="ED3C8D"/>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4D96825-F523-4C41-927F-1D5434184B9C}"/>
                  </a:ext>
                </a:extLst>
              </p:cNvPr>
              <p:cNvSpPr/>
              <p:nvPr/>
            </p:nvSpPr>
            <p:spPr>
              <a:xfrm>
                <a:off x="317248" y="3863531"/>
                <a:ext cx="763929" cy="62584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Icon&#10;&#10;Description automatically generated">
                <a:extLst>
                  <a:ext uri="{FF2B5EF4-FFF2-40B4-BE49-F238E27FC236}">
                    <a16:creationId xmlns:a16="http://schemas.microsoft.com/office/drawing/2014/main" id="{EEAA5617-719F-4BBD-ACFD-4F3BCB69B43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37410" y="3873718"/>
                <a:ext cx="797297" cy="797297"/>
              </a:xfrm>
              <a:prstGeom prst="rect">
                <a:avLst/>
              </a:prstGeom>
            </p:spPr>
          </p:pic>
        </p:grpSp>
      </p:grpSp>
    </p:spTree>
    <p:extLst>
      <p:ext uri="{BB962C8B-B14F-4D97-AF65-F5344CB8AC3E}">
        <p14:creationId xmlns:p14="http://schemas.microsoft.com/office/powerpoint/2010/main" val="561694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6FF6F6A-0012-413C-B3D5-DDAC566A96CF}"/>
              </a:ext>
            </a:extLst>
          </p:cNvPr>
          <p:cNvPicPr>
            <a:picLocks noChangeAspect="1"/>
          </p:cNvPicPr>
          <p:nvPr/>
        </p:nvPicPr>
        <p:blipFill>
          <a:blip r:embed="rId2" cstate="print">
            <a:clrChange>
              <a:clrFrom>
                <a:srgbClr val="201A62"/>
              </a:clrFrom>
              <a:clrTo>
                <a:srgbClr val="201A62">
                  <a:alpha val="0"/>
                </a:srgbClr>
              </a:clrTo>
            </a:clrChange>
            <a:extLst>
              <a:ext uri="{28A0092B-C50C-407E-A947-70E740481C1C}">
                <a14:useLocalDpi xmlns:a14="http://schemas.microsoft.com/office/drawing/2010/main"/>
              </a:ext>
            </a:extLst>
          </a:blip>
          <a:stretch>
            <a:fillRect/>
          </a:stretch>
        </p:blipFill>
        <p:spPr>
          <a:xfrm>
            <a:off x="6093078" y="0"/>
            <a:ext cx="6092572" cy="3547158"/>
          </a:xfrm>
          <a:prstGeom prst="rect">
            <a:avLst/>
          </a:prstGeom>
        </p:spPr>
      </p:pic>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pic>
        <p:nvPicPr>
          <p:cNvPr id="10" name="Picture 9">
            <a:extLst>
              <a:ext uri="{FF2B5EF4-FFF2-40B4-BE49-F238E27FC236}">
                <a16:creationId xmlns:a16="http://schemas.microsoft.com/office/drawing/2014/main" id="{7F70CFDB-CBA4-474B-AEE9-C54BE1FFDF6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1" name="Slide Number Placeholder 5">
            <a:extLst>
              <a:ext uri="{FF2B5EF4-FFF2-40B4-BE49-F238E27FC236}">
                <a16:creationId xmlns:a16="http://schemas.microsoft.com/office/drawing/2014/main" id="{8AF8E182-A927-4EEC-8509-3F413A48E93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rPr>
              <a:t>Drawing on our marketing expertise, we </a:t>
            </a:r>
            <a:r>
              <a:rPr lang="en-US" b="1">
                <a:solidFill>
                  <a:srgbClr val="66C5AD"/>
                </a:solidFill>
                <a:latin typeface="Helvetica" panose="020B0604020202020204" pitchFamily="2" charset="0"/>
              </a:rPr>
              <a:t>simplify</a:t>
            </a:r>
            <a:r>
              <a:rPr kumimoji="0" lang="en-US" sz="2000" b="0" i="0" u="none" strike="noStrike" kern="1200" cap="none" spc="0" normalizeH="0" baseline="0" noProof="0">
                <a:ln>
                  <a:noFill/>
                </a:ln>
                <a:solidFill>
                  <a:srgbClr val="1F1A62"/>
                </a:solidFill>
                <a:effectLst/>
                <a:uLnTx/>
                <a:uFillTx/>
                <a:latin typeface="Helvetica" panose="020B0604020202020204" pitchFamily="2" charset="0"/>
              </a:rPr>
              <a:t> the complexities in our industry and </a:t>
            </a:r>
            <a:r>
              <a:rPr lang="en-US" sz="2000" b="1">
                <a:solidFill>
                  <a:srgbClr val="00BFF2"/>
                </a:solidFill>
                <a:latin typeface="Helvetica" panose="020B0604020202020204" pitchFamily="2" charset="0"/>
              </a:rPr>
              <a:t>discover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rPr>
              <a:t>new insights that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rPr>
              <a:t>transform</a:t>
            </a:r>
            <a:r>
              <a:rPr kumimoji="0" lang="en-US" sz="2000" b="0" i="0" u="none" strike="noStrike" kern="1200" cap="none" spc="0" normalizeH="0" baseline="0" noProof="0">
                <a:ln>
                  <a:noFill/>
                </a:ln>
                <a:solidFill>
                  <a:srgbClr val="1F1A62"/>
                </a:solidFill>
                <a:effectLst/>
                <a:uLnTx/>
                <a:uFillTx/>
                <a:latin typeface="Helvetica" panose="020B0604020202020204" pitchFamily="2" charset="0"/>
              </a:rPr>
              <a:t> the way marketers look at their media strategy.  </a:t>
            </a:r>
          </a:p>
        </p:txBody>
      </p:sp>
      <p:sp>
        <p:nvSpPr>
          <p:cNvPr id="13" name="Rectangle 12">
            <a:extLst>
              <a:ext uri="{FF2B5EF4-FFF2-40B4-BE49-F238E27FC236}">
                <a16:creationId xmlns:a16="http://schemas.microsoft.com/office/drawing/2014/main" id="{0D96A7EE-222D-4484-A9C9-19F3EADA151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614824"/>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rPr>
              <a:t>We are committed to your business growth and proud to offer VAB members, brand marketers and </a:t>
            </a:r>
            <a:r>
              <a:rPr lang="en-US">
                <a:solidFill>
                  <a:srgbClr val="1F1A62"/>
                </a:solidFill>
                <a:latin typeface="Helvetica" panose="020B0604020202020204" pitchFamily="2" charset="0"/>
              </a:rPr>
              <a:t>agencies </a:t>
            </a:r>
            <a:r>
              <a:rPr lang="en-US" b="1" i="1">
                <a:solidFill>
                  <a:srgbClr val="1F1A62"/>
                </a:solidFill>
                <a:latin typeface="Helvetica" panose="020B0604020202020204" pitchFamily="2" charset="0"/>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3689" y="4506341"/>
            <a:ext cx="934320" cy="934320"/>
          </a:xfrm>
          <a:prstGeom prst="rect">
            <a:avLst/>
          </a:prstGeom>
        </p:spPr>
      </p:pic>
    </p:spTree>
    <p:extLst>
      <p:ext uri="{BB962C8B-B14F-4D97-AF65-F5344CB8AC3E}">
        <p14:creationId xmlns:p14="http://schemas.microsoft.com/office/powerpoint/2010/main" val="263688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walking down a street&#10;&#10;Description automatically generated with low confidence">
            <a:extLst>
              <a:ext uri="{FF2B5EF4-FFF2-40B4-BE49-F238E27FC236}">
                <a16:creationId xmlns:a16="http://schemas.microsoft.com/office/drawing/2014/main" id="{923D3DBD-ECDA-4A11-9681-392669C8DDD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87438" y="0"/>
            <a:ext cx="6604562" cy="6858000"/>
          </a:xfrm>
          <a:prstGeom prst="rect">
            <a:avLst/>
          </a:prstGeom>
        </p:spPr>
      </p:pic>
      <p:sp>
        <p:nvSpPr>
          <p:cNvPr id="2" name="Rectangle 1">
            <a:extLst>
              <a:ext uri="{FF2B5EF4-FFF2-40B4-BE49-F238E27FC236}">
                <a16:creationId xmlns:a16="http://schemas.microsoft.com/office/drawing/2014/main" id="{77A6D99E-7211-4A61-8E41-8586BC7724A2}"/>
              </a:ext>
            </a:extLst>
          </p:cNvPr>
          <p:cNvSpPr/>
          <p:nvPr/>
        </p:nvSpPr>
        <p:spPr>
          <a:xfrm>
            <a:off x="0" y="-16419"/>
            <a:ext cx="5587439" cy="6890838"/>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j-ea"/>
                <a:cs typeface="+mj-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j-ea"/>
                <a:cs typeface="+mj-cs"/>
              </a:rPr>
              <a:t>half</a:t>
            </a:r>
            <a:r>
              <a:rPr kumimoji="0" lang="en-US" sz="1800" b="1" i="0" strike="noStrike" kern="1200" cap="none" spc="0" normalizeH="0" baseline="0" noProof="0">
                <a:ln>
                  <a:noFill/>
                </a:ln>
                <a:solidFill>
                  <a:srgbClr val="1B1464"/>
                </a:solidFill>
                <a:effectLst/>
                <a:uLnTx/>
                <a:uFillTx/>
                <a:latin typeface="Helvetica" panose="020B0604020202020204" pitchFamily="34" charset="0"/>
                <a:ea typeface="+mj-ea"/>
                <a:cs typeface="+mj-cs"/>
              </a:rPr>
              <a:t> </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j-ea"/>
                <a:cs typeface="+mj-cs"/>
              </a:rPr>
              <a:t>of all adults</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30331"/>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TextBox 9">
            <a:extLst>
              <a:ext uri="{FF2B5EF4-FFF2-40B4-BE49-F238E27FC236}">
                <a16:creationId xmlns:a16="http://schemas.microsoft.com/office/drawing/2014/main" id="{E3D88B66-E87E-424D-8CCE-314107D81A14}"/>
              </a:ext>
            </a:extLst>
          </p:cNvPr>
          <p:cNvSpPr txBox="1"/>
          <p:nvPr/>
        </p:nvSpPr>
        <p:spPr>
          <a:xfrm>
            <a:off x="221653" y="1721685"/>
            <a:ext cx="5144132" cy="2554545"/>
          </a:xfrm>
          <a:prstGeom prst="rect">
            <a:avLst/>
          </a:prstGeom>
          <a:noFill/>
        </p:spPr>
        <p:txBody>
          <a:bodyPr wrap="square">
            <a:spAutoFit/>
          </a:bodyPr>
          <a:lstStyle/>
          <a:p>
            <a:pPr>
              <a:defRPr/>
            </a:pPr>
            <a:r>
              <a:rPr lang="en-US" sz="3200">
                <a:solidFill>
                  <a:schemeClr val="bg1"/>
                </a:solidFill>
                <a:latin typeface="Helvetica"/>
                <a:cs typeface="Helvetica"/>
              </a:rPr>
              <a:t>O</a:t>
            </a:r>
            <a:r>
              <a:rPr kumimoji="0" lang="en-US" sz="3200" b="0" i="0" u="none" strike="noStrike" kern="1200" cap="none" spc="0" normalizeH="0" baseline="0" noProof="0">
                <a:ln>
                  <a:noFill/>
                </a:ln>
                <a:solidFill>
                  <a:schemeClr val="bg1"/>
                </a:solidFill>
                <a:effectLst/>
                <a:uLnTx/>
                <a:uFillTx/>
                <a:latin typeface="Helvetica"/>
                <a:cs typeface="Helvetica"/>
              </a:rPr>
              <a:t>n average, adults 55+ are responsible for </a:t>
            </a:r>
            <a:r>
              <a:rPr lang="en-US" sz="3200" u="sng">
                <a:solidFill>
                  <a:schemeClr val="bg1"/>
                </a:solidFill>
                <a:latin typeface="Helvetica"/>
              </a:rPr>
              <a:t>42%</a:t>
            </a:r>
            <a:r>
              <a:rPr lang="en-US" sz="3200">
                <a:solidFill>
                  <a:schemeClr val="bg1"/>
                </a:solidFill>
                <a:latin typeface="Helvetica"/>
              </a:rPr>
              <a:t> of the </a:t>
            </a:r>
            <a:r>
              <a:rPr kumimoji="0" lang="en-US" sz="3200" b="0" i="0" u="none" strike="noStrike" kern="1200" cap="none" spc="0" normalizeH="0" baseline="0" noProof="0">
                <a:ln>
                  <a:noFill/>
                </a:ln>
                <a:solidFill>
                  <a:schemeClr val="bg1"/>
                </a:solidFill>
                <a:effectLst/>
                <a:uLnTx/>
                <a:uFillTx/>
                <a:latin typeface="Helvetica"/>
                <a:cs typeface="Helvetica"/>
              </a:rPr>
              <a:t>spending </a:t>
            </a:r>
            <a:r>
              <a:rPr kumimoji="0" lang="en-US" sz="3200" b="0" i="0" u="sng" strike="noStrike" kern="1200" cap="none" spc="0" normalizeH="0" baseline="0" noProof="0">
                <a:ln>
                  <a:noFill/>
                </a:ln>
                <a:solidFill>
                  <a:schemeClr val="bg1"/>
                </a:solidFill>
                <a:effectLst/>
                <a:uLnTx/>
                <a:uFillTx/>
                <a:latin typeface="Helvetica"/>
                <a:cs typeface="Helvetica"/>
              </a:rPr>
              <a:t>across</a:t>
            </a:r>
            <a:r>
              <a:rPr kumimoji="0" lang="en-US" sz="3200" b="0" i="0" u="none" strike="noStrike" kern="1200" cap="none" spc="0" normalizeH="0" baseline="0" noProof="0">
                <a:ln>
                  <a:noFill/>
                </a:ln>
                <a:solidFill>
                  <a:schemeClr val="bg1"/>
                </a:solidFill>
                <a:effectLst/>
                <a:uLnTx/>
                <a:uFillTx/>
                <a:latin typeface="Helvetica"/>
                <a:cs typeface="Helvetica"/>
              </a:rPr>
              <a:t> the top consumer categories</a:t>
            </a:r>
            <a:endParaRPr lang="en-US" sz="3200">
              <a:solidFill>
                <a:schemeClr val="bg1"/>
              </a:solidFill>
              <a:latin typeface="Helvetica"/>
              <a:ea typeface="Times New Roman" panose="02020603050405020304" pitchFamily="18" charset="0"/>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a:solidFill>
                <a:schemeClr val="bg1"/>
              </a:solidFill>
              <a:latin typeface="Helvetica" pitchFamily="2" charset="0"/>
            </a:endParaRPr>
          </a:p>
        </p:txBody>
      </p:sp>
    </p:spTree>
    <p:extLst>
      <p:ext uri="{BB962C8B-B14F-4D97-AF65-F5344CB8AC3E}">
        <p14:creationId xmlns:p14="http://schemas.microsoft.com/office/powerpoint/2010/main" val="184363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FB1CD8-BC9D-4022-85B6-46EDE1C2014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683403" y="0"/>
            <a:ext cx="4508598" cy="6858000"/>
          </a:xfrm>
          <a:prstGeom prst="rect">
            <a:avLst/>
          </a:prstGeom>
        </p:spPr>
      </p:pic>
      <p:graphicFrame>
        <p:nvGraphicFramePr>
          <p:cNvPr id="9" name="Chart 8">
            <a:extLst>
              <a:ext uri="{FF2B5EF4-FFF2-40B4-BE49-F238E27FC236}">
                <a16:creationId xmlns:a16="http://schemas.microsoft.com/office/drawing/2014/main" id="{1EB22562-DB2E-44DA-8378-27A5778D01C9}"/>
              </a:ext>
            </a:extLst>
          </p:cNvPr>
          <p:cNvGraphicFramePr/>
          <p:nvPr/>
        </p:nvGraphicFramePr>
        <p:xfrm>
          <a:off x="285367" y="1178569"/>
          <a:ext cx="7122376" cy="523815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3">
            <a:extLst>
              <a:ext uri="{FF2B5EF4-FFF2-40B4-BE49-F238E27FC236}">
                <a16:creationId xmlns:a16="http://schemas.microsoft.com/office/drawing/2014/main" id="{045A85A5-DA5A-4BC3-8BAB-072A8BAB2AB2}"/>
              </a:ext>
            </a:extLst>
          </p:cNvPr>
          <p:cNvSpPr txBox="1">
            <a:spLocks/>
          </p:cNvSpPr>
          <p:nvPr/>
        </p:nvSpPr>
        <p:spPr>
          <a:xfrm>
            <a:off x="546751" y="6179236"/>
            <a:ext cx="7093616" cy="303836"/>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rPr>
              <a:t>Source: VAB analysis of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rPr>
              <a:t>Consumer Expenditure Survey 2019</a:t>
            </a:r>
            <a:r>
              <a:rPr kumimoji="0" lang="en-US" sz="800" b="0" i="0" u="none" strike="noStrike" kern="1200" cap="none" spc="0" normalizeH="0" baseline="0" noProof="0">
                <a:ln>
                  <a:noFill/>
                </a:ln>
                <a:solidFill>
                  <a:srgbClr val="1B1464"/>
                </a:solidFill>
                <a:effectLst/>
                <a:uLnTx/>
                <a:uFillTx/>
                <a:latin typeface="Helvetica" panose="020B0403020202020204" pitchFamily="34" charset="0"/>
              </a:rPr>
              <a:t> data, U.S. Bureau of Labor Statistics, reported as of September 2020, Adults 55+ calculated based on a weighted average for Adults 55-64 and Adults 65 and older; Data represents adults 55+ due to data age group breakouts.</a:t>
            </a:r>
          </a:p>
        </p:txBody>
      </p:sp>
      <p:sp>
        <p:nvSpPr>
          <p:cNvPr id="10" name="Title 1">
            <a:extLst>
              <a:ext uri="{FF2B5EF4-FFF2-40B4-BE49-F238E27FC236}">
                <a16:creationId xmlns:a16="http://schemas.microsoft.com/office/drawing/2014/main" id="{0724D878-F01A-4EAA-8A84-983D28CEACBE}"/>
              </a:ext>
            </a:extLst>
          </p:cNvPr>
          <p:cNvSpPr>
            <a:spLocks noGrp="1"/>
          </p:cNvSpPr>
          <p:nvPr>
            <p:ph type="title"/>
          </p:nvPr>
        </p:nvSpPr>
        <p:spPr>
          <a:xfrm>
            <a:off x="119694" y="132824"/>
            <a:ext cx="7563709" cy="944628"/>
          </a:xfrm>
        </p:spPr>
        <p:txBody>
          <a:bodyPr>
            <a:noAutofit/>
          </a:bodyPr>
          <a:lstStyle/>
          <a:p>
            <a:pPr algn="l"/>
            <a:r>
              <a:rPr lang="en-US" sz="2600" b="1">
                <a:solidFill>
                  <a:srgbClr val="1B1464"/>
                </a:solidFill>
                <a:latin typeface="Helvetica" panose="020B0604020202020204" pitchFamily="34" charset="0"/>
                <a:cs typeface="Helvetica" panose="020B0604020202020204" pitchFamily="34" charset="0"/>
              </a:rPr>
              <a:t>They buy across </a:t>
            </a:r>
            <a:r>
              <a:rPr lang="en-US" sz="2600" b="1" u="sng">
                <a:solidFill>
                  <a:srgbClr val="1B1464"/>
                </a:solidFill>
                <a:latin typeface="Helvetica" panose="020B0604020202020204" pitchFamily="34" charset="0"/>
                <a:cs typeface="Helvetica" panose="020B0604020202020204" pitchFamily="34" charset="0"/>
              </a:rPr>
              <a:t>the same categories </a:t>
            </a:r>
            <a:r>
              <a:rPr lang="en-US" sz="2600" b="1">
                <a:solidFill>
                  <a:srgbClr val="1B1464"/>
                </a:solidFill>
                <a:latin typeface="Helvetica" panose="020B0604020202020204" pitchFamily="34" charset="0"/>
                <a:cs typeface="Helvetica" panose="020B0604020202020204" pitchFamily="34" charset="0"/>
              </a:rPr>
              <a:t>of goods and services as millennials</a:t>
            </a:r>
          </a:p>
        </p:txBody>
      </p:sp>
      <p:sp>
        <p:nvSpPr>
          <p:cNvPr id="2" name="TextBox 1">
            <a:extLst>
              <a:ext uri="{FF2B5EF4-FFF2-40B4-BE49-F238E27FC236}">
                <a16:creationId xmlns:a16="http://schemas.microsoft.com/office/drawing/2014/main" id="{2B6604EA-B70C-4B10-BD94-8634C802F3B8}"/>
              </a:ext>
            </a:extLst>
          </p:cNvPr>
          <p:cNvSpPr txBox="1"/>
          <p:nvPr/>
        </p:nvSpPr>
        <p:spPr>
          <a:xfrm>
            <a:off x="1584930" y="1535261"/>
            <a:ext cx="140455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cs typeface="Helvetica" panose="020B0604020202020204" pitchFamily="34" charset="0"/>
              </a:rPr>
              <a:t>Adults 25-34</a:t>
            </a:r>
          </a:p>
        </p:txBody>
      </p:sp>
      <p:sp>
        <p:nvSpPr>
          <p:cNvPr id="11" name="TextBox 10">
            <a:extLst>
              <a:ext uri="{FF2B5EF4-FFF2-40B4-BE49-F238E27FC236}">
                <a16:creationId xmlns:a16="http://schemas.microsoft.com/office/drawing/2014/main" id="{72141266-5939-4312-81B5-D03EC6E11457}"/>
              </a:ext>
            </a:extLst>
          </p:cNvPr>
          <p:cNvSpPr txBox="1"/>
          <p:nvPr/>
        </p:nvSpPr>
        <p:spPr>
          <a:xfrm>
            <a:off x="4562573" y="1535261"/>
            <a:ext cx="161198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cs typeface="Helvetica" panose="020B0604020202020204" pitchFamily="34" charset="0"/>
              </a:rPr>
              <a:t>Adults 55+</a:t>
            </a:r>
          </a:p>
        </p:txBody>
      </p:sp>
      <p:pic>
        <p:nvPicPr>
          <p:cNvPr id="3" name="Picture 2">
            <a:extLst>
              <a:ext uri="{FF2B5EF4-FFF2-40B4-BE49-F238E27FC236}">
                <a16:creationId xmlns:a16="http://schemas.microsoft.com/office/drawing/2014/main" id="{1EC72D6A-A91A-4C8D-9202-CD003F2EA4F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Slide Number Placeholder 5">
            <a:extLst>
              <a:ext uri="{FF2B5EF4-FFF2-40B4-BE49-F238E27FC236}">
                <a16:creationId xmlns:a16="http://schemas.microsoft.com/office/drawing/2014/main" id="{B1573ACE-0485-46D4-9208-4600D3B64B86}"/>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cs typeface="Helvetica" panose="020B0604020202020204" pitchFamily="34" charset="0"/>
            </a:endParaRPr>
          </a:p>
        </p:txBody>
      </p:sp>
      <p:sp>
        <p:nvSpPr>
          <p:cNvPr id="5" name="Rectangle 4">
            <a:extLst>
              <a:ext uri="{FF2B5EF4-FFF2-40B4-BE49-F238E27FC236}">
                <a16:creationId xmlns:a16="http://schemas.microsoft.com/office/drawing/2014/main" id="{DFC0FEF5-7F94-479E-A6FE-32668B88D9C2}"/>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070759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FC27EC-2A0E-44BB-9952-2A37AC3BFFF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26358" y="4638"/>
            <a:ext cx="5465642" cy="6853362"/>
          </a:xfrm>
          <a:prstGeom prst="rect">
            <a:avLst/>
          </a:prstGeom>
        </p:spPr>
      </p:pic>
      <p:sp>
        <p:nvSpPr>
          <p:cNvPr id="8" name="Text Placeholder 3">
            <a:extLst>
              <a:ext uri="{FF2B5EF4-FFF2-40B4-BE49-F238E27FC236}">
                <a16:creationId xmlns:a16="http://schemas.microsoft.com/office/drawing/2014/main" id="{7FA30214-A5B5-4EA3-8967-BC6D4961E0D7}"/>
              </a:ext>
            </a:extLst>
          </p:cNvPr>
          <p:cNvSpPr txBox="1">
            <a:spLocks/>
          </p:cNvSpPr>
          <p:nvPr/>
        </p:nvSpPr>
        <p:spPr>
          <a:xfrm>
            <a:off x="526244" y="6190420"/>
            <a:ext cx="5849275" cy="328678"/>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rPr>
              <a:t>Source: VAB analysis of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rPr>
              <a:t>Consumer Expenditure Survey 2019</a:t>
            </a:r>
            <a:r>
              <a:rPr kumimoji="0" lang="en-US" sz="800" b="0" i="0" u="none" strike="noStrike" kern="1200" cap="none" spc="0" normalizeH="0" baseline="0" noProof="0">
                <a:ln>
                  <a:noFill/>
                </a:ln>
                <a:solidFill>
                  <a:srgbClr val="1B1464"/>
                </a:solidFill>
                <a:effectLst/>
                <a:uLnTx/>
                <a:uFillTx/>
                <a:latin typeface="Helvetica" panose="020B0403020202020204" pitchFamily="34" charset="0"/>
              </a:rPr>
              <a:t> data, U.S. Bureau of Labor Statistics, reported as of September 2020, Data represents adults 55+ due to data age group breakouts.</a:t>
            </a:r>
          </a:p>
        </p:txBody>
      </p:sp>
      <p:graphicFrame>
        <p:nvGraphicFramePr>
          <p:cNvPr id="9" name="Chart 8">
            <a:extLst>
              <a:ext uri="{FF2B5EF4-FFF2-40B4-BE49-F238E27FC236}">
                <a16:creationId xmlns:a16="http://schemas.microsoft.com/office/drawing/2014/main" id="{CA71EDD5-79CC-4170-921C-E20AFFE6D5E8}"/>
              </a:ext>
            </a:extLst>
          </p:cNvPr>
          <p:cNvGraphicFramePr/>
          <p:nvPr/>
        </p:nvGraphicFramePr>
        <p:xfrm>
          <a:off x="220836" y="1955799"/>
          <a:ext cx="6287807" cy="436080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5A70652F-38E7-4B75-B494-BB0702BA4B32}"/>
              </a:ext>
            </a:extLst>
          </p:cNvPr>
          <p:cNvSpPr txBox="1"/>
          <p:nvPr/>
        </p:nvSpPr>
        <p:spPr>
          <a:xfrm>
            <a:off x="220836" y="228708"/>
            <a:ext cx="6597214"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cs typeface="Helvetica" panose="020B0604020202020204" pitchFamily="34" charset="0"/>
              </a:rPr>
              <a:t>With their share of consumer spending more than double that of adults 25-34</a:t>
            </a:r>
          </a:p>
        </p:txBody>
      </p:sp>
      <p:pic>
        <p:nvPicPr>
          <p:cNvPr id="2" name="Picture 1">
            <a:extLst>
              <a:ext uri="{FF2B5EF4-FFF2-40B4-BE49-F238E27FC236}">
                <a16:creationId xmlns:a16="http://schemas.microsoft.com/office/drawing/2014/main" id="{758A97DC-05C1-4BC7-855C-A0B7B2FF0D3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5" name="Slide Number Placeholder 5">
            <a:extLst>
              <a:ext uri="{FF2B5EF4-FFF2-40B4-BE49-F238E27FC236}">
                <a16:creationId xmlns:a16="http://schemas.microsoft.com/office/drawing/2014/main" id="{2BBB8F39-2BCD-4BEF-B01D-6D69EDBEED9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cs typeface="Helvetica" panose="020B0604020202020204" pitchFamily="34" charset="0"/>
            </a:endParaRPr>
          </a:p>
        </p:txBody>
      </p:sp>
      <p:sp>
        <p:nvSpPr>
          <p:cNvPr id="6" name="Rectangle 5">
            <a:extLst>
              <a:ext uri="{FF2B5EF4-FFF2-40B4-BE49-F238E27FC236}">
                <a16:creationId xmlns:a16="http://schemas.microsoft.com/office/drawing/2014/main" id="{BF61D79C-BE8B-444C-8690-9990C622FF3F}"/>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11227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1" y="1568342"/>
            <a:ext cx="12235037" cy="530080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Text Placeholder 3">
            <a:extLst>
              <a:ext uri="{FF2B5EF4-FFF2-40B4-BE49-F238E27FC236}">
                <a16:creationId xmlns:a16="http://schemas.microsoft.com/office/drawing/2014/main" id="{F113DCD8-76BB-4DF2-A5B7-0773E85A0979}"/>
              </a:ext>
            </a:extLst>
          </p:cNvPr>
          <p:cNvSpPr txBox="1">
            <a:spLocks/>
          </p:cNvSpPr>
          <p:nvPr/>
        </p:nvSpPr>
        <p:spPr>
          <a:xfrm>
            <a:off x="503967" y="6186337"/>
            <a:ext cx="11713588" cy="321748"/>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cs typeface="Helvetica" panose="020B0604020202020204" pitchFamily="34" charset="0"/>
              </a:rPr>
              <a:t>Source: VAB analysis of Bureau of Labor Statistics data,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cs typeface="Helvetica" panose="020B0604020202020204" pitchFamily="34" charset="0"/>
              </a:rPr>
              <a:t>American Time Use Survey</a:t>
            </a:r>
            <a:r>
              <a:rPr kumimoji="0" lang="en-US" sz="800" b="0" i="0" u="none" strike="noStrike" kern="1200" cap="none" spc="0" normalizeH="0" baseline="0" noProof="0">
                <a:ln>
                  <a:noFill/>
                </a:ln>
                <a:solidFill>
                  <a:srgbClr val="1B1464"/>
                </a:solidFill>
                <a:effectLst/>
                <a:uLnTx/>
                <a:uFillTx/>
                <a:latin typeface="Helvetica" panose="020B0604020202020204" pitchFamily="34" charset="0"/>
                <a:cs typeface="Helvetica" panose="020B0604020202020204" pitchFamily="34" charset="0"/>
              </a:rPr>
              <a:t>, 2019, % Share Based on Average Hours Per Day Spent in Primary Activities; data represents A55+ due to data breakouts; Younger Millennials = A25-34 due to data breakouts.</a:t>
            </a:r>
          </a:p>
        </p:txBody>
      </p:sp>
      <p:sp>
        <p:nvSpPr>
          <p:cNvPr id="114" name="Title 1">
            <a:extLst>
              <a:ext uri="{FF2B5EF4-FFF2-40B4-BE49-F238E27FC236}">
                <a16:creationId xmlns:a16="http://schemas.microsoft.com/office/drawing/2014/main" id="{B30F3089-3BFC-42A7-B877-4BC3298A55C5}"/>
              </a:ext>
            </a:extLst>
          </p:cNvPr>
          <p:cNvSpPr txBox="1">
            <a:spLocks/>
          </p:cNvSpPr>
          <p:nvPr/>
        </p:nvSpPr>
        <p:spPr>
          <a:xfrm>
            <a:off x="0" y="314099"/>
            <a:ext cx="12235037" cy="1005817"/>
          </a:xfrm>
          <a:prstGeom prst="rect">
            <a:avLst/>
          </a:prstGeom>
        </p:spPr>
        <p:txBody>
          <a:bodyPr vert="horz" lIns="116656" tIns="58311" rIns="116656" bIns="58311" rtlCol="0" anchor="ctr">
            <a:normAutofit fontScale="92500"/>
          </a:bodyPr>
          <a:lstStyle>
            <a:defPPr>
              <a:defRPr lang="en-US"/>
            </a:defPPr>
            <a:lvl1pPr marR="0" lvl="0" indent="0" defTabSz="583178" fontAlgn="auto">
              <a:lnSpc>
                <a:spcPct val="100000"/>
              </a:lnSpc>
              <a:spcBef>
                <a:spcPct val="0"/>
              </a:spcBef>
              <a:spcAft>
                <a:spcPts val="0"/>
              </a:spcAft>
              <a:buClrTx/>
              <a:buSzTx/>
              <a:buFontTx/>
              <a:buNone/>
              <a:tabLst/>
              <a:defRPr sz="2600">
                <a:solidFill>
                  <a:schemeClr val="bg1"/>
                </a:solidFill>
                <a:latin typeface="Trebuchet MS"/>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403020202020204" pitchFamily="34" charset="0"/>
              </a:rPr>
              <a:t>More disposable income, and often less demanding family responsibilities, frees older adults to indulge their interests and spend on a wide range of hobbies</a:t>
            </a:r>
          </a:p>
        </p:txBody>
      </p:sp>
      <p:sp>
        <p:nvSpPr>
          <p:cNvPr id="116" name="TextBox 115">
            <a:extLst>
              <a:ext uri="{FF2B5EF4-FFF2-40B4-BE49-F238E27FC236}">
                <a16:creationId xmlns:a16="http://schemas.microsoft.com/office/drawing/2014/main" id="{973BDF53-09EE-4648-803D-4066A98DA7CC}"/>
              </a:ext>
            </a:extLst>
          </p:cNvPr>
          <p:cNvSpPr txBox="1"/>
          <p:nvPr/>
        </p:nvSpPr>
        <p:spPr>
          <a:xfrm>
            <a:off x="-6974" y="4690613"/>
            <a:ext cx="268713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rPr>
              <a:t>A55+ Spend </a:t>
            </a:r>
            <a:r>
              <a:rPr kumimoji="0" lang="en-US" sz="1400" b="1" i="1" u="sng" strike="noStrike" kern="1200" cap="none" spc="0" normalizeH="0" baseline="0" noProof="0">
                <a:ln>
                  <a:noFill/>
                </a:ln>
                <a:solidFill>
                  <a:srgbClr val="1B1464"/>
                </a:solidFill>
                <a:effectLst/>
                <a:uLnTx/>
                <a:uFillTx/>
                <a:latin typeface="Helvetica" panose="020B0403020202020204" pitchFamily="34" charset="0"/>
              </a:rPr>
              <a:t>12%</a:t>
            </a:r>
            <a:r>
              <a:rPr kumimoji="0" lang="en-US" sz="1400" b="1" i="1" u="none" strike="noStrike" kern="1200" cap="none" spc="0" normalizeH="0" baseline="0" noProof="0">
                <a:ln>
                  <a:noFill/>
                </a:ln>
                <a:solidFill>
                  <a:srgbClr val="1B1464"/>
                </a:solidFill>
                <a:effectLst/>
                <a:uLnTx/>
                <a:uFillTx/>
                <a:latin typeface="Helvetica" panose="020B0403020202020204" pitchFamily="34" charset="0"/>
              </a:rPr>
              <a:t> More Time </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rPr>
              <a:t>Than Younger Millennials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rPr>
              <a:t>Eating &amp; Drinking</a:t>
            </a:r>
          </a:p>
        </p:txBody>
      </p:sp>
      <p:sp>
        <p:nvSpPr>
          <p:cNvPr id="118" name="TextBox 117">
            <a:extLst>
              <a:ext uri="{FF2B5EF4-FFF2-40B4-BE49-F238E27FC236}">
                <a16:creationId xmlns:a16="http://schemas.microsoft.com/office/drawing/2014/main" id="{29D38534-FEE8-48E4-85F2-43529DA460EB}"/>
              </a:ext>
            </a:extLst>
          </p:cNvPr>
          <p:cNvSpPr txBox="1"/>
          <p:nvPr/>
        </p:nvSpPr>
        <p:spPr>
          <a:xfrm>
            <a:off x="2493604" y="4690613"/>
            <a:ext cx="268713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rPr>
              <a:t>A55+ Spend </a:t>
            </a:r>
            <a:r>
              <a:rPr kumimoji="0" lang="en-US" sz="1400" b="1" i="1" u="none" strike="noStrike" kern="1200" cap="none" spc="0" normalizeH="0" baseline="0" noProof="0">
                <a:ln>
                  <a:noFill/>
                </a:ln>
                <a:solidFill>
                  <a:srgbClr val="1B1464"/>
                </a:solidFill>
                <a:effectLst/>
                <a:uLnTx/>
                <a:uFillTx/>
                <a:latin typeface="Helvetica" panose="020B0403020202020204" pitchFamily="34" charset="0"/>
              </a:rPr>
              <a:t>46% More Time </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rPr>
              <a:t>Than Younger Millennials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rPr>
              <a:t>Shopping</a:t>
            </a:r>
          </a:p>
        </p:txBody>
      </p:sp>
      <p:sp>
        <p:nvSpPr>
          <p:cNvPr id="120" name="TextBox 119">
            <a:extLst>
              <a:ext uri="{FF2B5EF4-FFF2-40B4-BE49-F238E27FC236}">
                <a16:creationId xmlns:a16="http://schemas.microsoft.com/office/drawing/2014/main" id="{9DC7866A-076B-437B-B773-B3EC06F892B8}"/>
              </a:ext>
            </a:extLst>
          </p:cNvPr>
          <p:cNvSpPr txBox="1"/>
          <p:nvPr/>
        </p:nvSpPr>
        <p:spPr>
          <a:xfrm>
            <a:off x="5256067" y="4690613"/>
            <a:ext cx="342305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rPr>
              <a:t>A55+ Spend </a:t>
            </a:r>
            <a:r>
              <a:rPr kumimoji="0" lang="en-US" sz="1400" b="1" i="1" u="none" strike="noStrike" kern="1200" cap="none" spc="0" normalizeH="0" baseline="0" noProof="0">
                <a:ln>
                  <a:noFill/>
                </a:ln>
                <a:solidFill>
                  <a:srgbClr val="1B1464"/>
                </a:solidFill>
                <a:effectLst/>
                <a:uLnTx/>
                <a:uFillTx/>
                <a:latin typeface="Helvetica" panose="020B0403020202020204" pitchFamily="34" charset="0"/>
              </a:rPr>
              <a:t>57% More 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rPr>
              <a:t>Than Younger Millennials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rPr>
              <a:t>Doing Leisure Activities &amp; Sports</a:t>
            </a:r>
          </a:p>
        </p:txBody>
      </p:sp>
      <p:sp>
        <p:nvSpPr>
          <p:cNvPr id="121" name="TextBox 120">
            <a:extLst>
              <a:ext uri="{FF2B5EF4-FFF2-40B4-BE49-F238E27FC236}">
                <a16:creationId xmlns:a16="http://schemas.microsoft.com/office/drawing/2014/main" id="{81238C32-D3F9-4ECD-95DE-25A626291CC0}"/>
              </a:ext>
            </a:extLst>
          </p:cNvPr>
          <p:cNvSpPr txBox="1"/>
          <p:nvPr/>
        </p:nvSpPr>
        <p:spPr>
          <a:xfrm>
            <a:off x="8794505" y="4690613"/>
            <a:ext cx="34230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rPr>
              <a:t>A55+ Spend </a:t>
            </a:r>
            <a:r>
              <a:rPr kumimoji="0" lang="en-US" sz="1400" b="1" i="1" u="none" strike="noStrike" kern="1200" cap="none" spc="0" normalizeH="0" baseline="0" noProof="0">
                <a:ln>
                  <a:noFill/>
                </a:ln>
                <a:solidFill>
                  <a:srgbClr val="1B1464"/>
                </a:solidFill>
                <a:effectLst/>
                <a:uLnTx/>
                <a:uFillTx/>
                <a:latin typeface="Helvetica" panose="020B0403020202020204" pitchFamily="34" charset="0"/>
              </a:rPr>
              <a:t>51% More 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rPr>
              <a:t>Than Younger Millennials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rPr>
              <a:t>Doing Household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rPr>
              <a:t>To Maintain Their Homes</a:t>
            </a:r>
          </a:p>
        </p:txBody>
      </p:sp>
      <p:sp>
        <p:nvSpPr>
          <p:cNvPr id="128" name="TextBox 127">
            <a:extLst>
              <a:ext uri="{FF2B5EF4-FFF2-40B4-BE49-F238E27FC236}">
                <a16:creationId xmlns:a16="http://schemas.microsoft.com/office/drawing/2014/main" id="{761655B6-7EA6-471E-8E17-D27820A74C16}"/>
              </a:ext>
            </a:extLst>
          </p:cNvPr>
          <p:cNvSpPr txBox="1"/>
          <p:nvPr/>
        </p:nvSpPr>
        <p:spPr>
          <a:xfrm>
            <a:off x="2712844" y="1733710"/>
            <a:ext cx="702874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B1464"/>
                </a:solidFill>
                <a:effectLst/>
                <a:uLnTx/>
                <a:uFillTx/>
                <a:latin typeface="Helvetica-Normal" pitchFamily="2" charset="0"/>
              </a:rPr>
              <a:t>In many ways, they are more active than younger millennials</a:t>
            </a:r>
          </a:p>
        </p:txBody>
      </p:sp>
      <p:pic>
        <p:nvPicPr>
          <p:cNvPr id="4" name="Picture 3">
            <a:extLst>
              <a:ext uri="{FF2B5EF4-FFF2-40B4-BE49-F238E27FC236}">
                <a16:creationId xmlns:a16="http://schemas.microsoft.com/office/drawing/2014/main" id="{336E203F-FD78-4948-B5CE-0E69595A398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6" name="Slide Number Placeholder 5">
            <a:extLst>
              <a:ext uri="{FF2B5EF4-FFF2-40B4-BE49-F238E27FC236}">
                <a16:creationId xmlns:a16="http://schemas.microsoft.com/office/drawing/2014/main" id="{FBFF7850-E945-49E2-A80D-AB48A970C3CB}"/>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cs typeface="Helvetica" panose="020B0604020202020204" pitchFamily="34" charset="0"/>
            </a:endParaRPr>
          </a:p>
        </p:txBody>
      </p:sp>
      <p:sp>
        <p:nvSpPr>
          <p:cNvPr id="7" name="Rectangle 6">
            <a:extLst>
              <a:ext uri="{FF2B5EF4-FFF2-40B4-BE49-F238E27FC236}">
                <a16:creationId xmlns:a16="http://schemas.microsoft.com/office/drawing/2014/main" id="{F8A7806E-B8A0-42B5-A66A-F180B539360F}"/>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pic>
        <p:nvPicPr>
          <p:cNvPr id="8" name="Picture 7" descr="Icon&#10;&#10;Description automatically generated">
            <a:extLst>
              <a:ext uri="{FF2B5EF4-FFF2-40B4-BE49-F238E27FC236}">
                <a16:creationId xmlns:a16="http://schemas.microsoft.com/office/drawing/2014/main" id="{CE864646-6279-460A-829B-F46284BB5851}"/>
              </a:ext>
            </a:extLst>
          </p:cNvPr>
          <p:cNvPicPr>
            <a:picLocks noChangeAspect="1"/>
          </p:cNvPicPr>
          <p:nvPr/>
        </p:nvPicPr>
        <p:blipFill>
          <a:blip r:embed="rId3"/>
          <a:stretch>
            <a:fillRect/>
          </a:stretch>
        </p:blipFill>
        <p:spPr>
          <a:xfrm>
            <a:off x="354961" y="2639203"/>
            <a:ext cx="1831777" cy="1831777"/>
          </a:xfrm>
          <a:prstGeom prst="rect">
            <a:avLst/>
          </a:prstGeom>
        </p:spPr>
      </p:pic>
      <p:pic>
        <p:nvPicPr>
          <p:cNvPr id="12" name="Picture 11" descr="Icon&#10;&#10;Description automatically generated">
            <a:extLst>
              <a:ext uri="{FF2B5EF4-FFF2-40B4-BE49-F238E27FC236}">
                <a16:creationId xmlns:a16="http://schemas.microsoft.com/office/drawing/2014/main" id="{CE55D8D6-27DE-465C-88D8-FE37E5328166}"/>
              </a:ext>
            </a:extLst>
          </p:cNvPr>
          <p:cNvPicPr>
            <a:picLocks noChangeAspect="1"/>
          </p:cNvPicPr>
          <p:nvPr/>
        </p:nvPicPr>
        <p:blipFill>
          <a:blip r:embed="rId4"/>
          <a:stretch>
            <a:fillRect/>
          </a:stretch>
        </p:blipFill>
        <p:spPr>
          <a:xfrm>
            <a:off x="3004545" y="2722465"/>
            <a:ext cx="1665252" cy="1665252"/>
          </a:xfrm>
          <a:prstGeom prst="rect">
            <a:avLst/>
          </a:prstGeom>
        </p:spPr>
      </p:pic>
      <p:pic>
        <p:nvPicPr>
          <p:cNvPr id="14" name="Picture 13" descr="Icon&#10;&#10;Description automatically generated">
            <a:extLst>
              <a:ext uri="{FF2B5EF4-FFF2-40B4-BE49-F238E27FC236}">
                <a16:creationId xmlns:a16="http://schemas.microsoft.com/office/drawing/2014/main" id="{2A7D9440-6B13-4811-809B-503E9FABE006}"/>
              </a:ext>
            </a:extLst>
          </p:cNvPr>
          <p:cNvPicPr>
            <a:picLocks noChangeAspect="1"/>
          </p:cNvPicPr>
          <p:nvPr/>
        </p:nvPicPr>
        <p:blipFill>
          <a:blip r:embed="rId5"/>
          <a:stretch>
            <a:fillRect/>
          </a:stretch>
        </p:blipFill>
        <p:spPr>
          <a:xfrm>
            <a:off x="5960114" y="2547614"/>
            <a:ext cx="2014955" cy="2014955"/>
          </a:xfrm>
          <a:prstGeom prst="rect">
            <a:avLst/>
          </a:prstGeom>
        </p:spPr>
      </p:pic>
      <p:pic>
        <p:nvPicPr>
          <p:cNvPr id="16" name="Picture 15" descr="Icon&#10;&#10;Description automatically generated">
            <a:extLst>
              <a:ext uri="{FF2B5EF4-FFF2-40B4-BE49-F238E27FC236}">
                <a16:creationId xmlns:a16="http://schemas.microsoft.com/office/drawing/2014/main" id="{2C4F8ADE-DB37-411D-AE43-9FB66BB13ED3}"/>
              </a:ext>
            </a:extLst>
          </p:cNvPr>
          <p:cNvPicPr>
            <a:picLocks noChangeAspect="1"/>
          </p:cNvPicPr>
          <p:nvPr/>
        </p:nvPicPr>
        <p:blipFill>
          <a:blip r:embed="rId6"/>
          <a:stretch>
            <a:fillRect/>
          </a:stretch>
        </p:blipFill>
        <p:spPr>
          <a:xfrm>
            <a:off x="9590141" y="2639203"/>
            <a:ext cx="1831777" cy="1831777"/>
          </a:xfrm>
          <a:prstGeom prst="rect">
            <a:avLst/>
          </a:prstGeom>
        </p:spPr>
      </p:pic>
    </p:spTree>
    <p:extLst>
      <p:ext uri="{BB962C8B-B14F-4D97-AF65-F5344CB8AC3E}">
        <p14:creationId xmlns:p14="http://schemas.microsoft.com/office/powerpoint/2010/main" val="2891249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1" y="1568342"/>
            <a:ext cx="12235037" cy="530080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anose="020B0403020202020204" pitchFamily="34" charset="0"/>
            </a:endParaRPr>
          </a:p>
        </p:txBody>
      </p:sp>
      <p:sp>
        <p:nvSpPr>
          <p:cNvPr id="37" name="Text Placeholder 3">
            <a:extLst>
              <a:ext uri="{FF2B5EF4-FFF2-40B4-BE49-F238E27FC236}">
                <a16:creationId xmlns:a16="http://schemas.microsoft.com/office/drawing/2014/main" id="{7C2DEAA7-BA5E-44C1-94E4-53BB24D2CEBD}"/>
              </a:ext>
            </a:extLst>
          </p:cNvPr>
          <p:cNvSpPr txBox="1">
            <a:spLocks/>
          </p:cNvSpPr>
          <p:nvPr/>
        </p:nvSpPr>
        <p:spPr>
          <a:xfrm>
            <a:off x="546750" y="6327048"/>
            <a:ext cx="9627941" cy="218083"/>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rPr>
              <a:t>Source: VAB analysis of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rPr>
              <a:t>Consumer Expenditure Survey 2019</a:t>
            </a:r>
            <a:r>
              <a:rPr kumimoji="0" lang="en-US" sz="800" b="0" i="0" u="none" strike="noStrike" kern="1200" cap="none" spc="0" normalizeH="0" baseline="0" noProof="0">
                <a:ln>
                  <a:noFill/>
                </a:ln>
                <a:solidFill>
                  <a:srgbClr val="1B1464"/>
                </a:solidFill>
                <a:effectLst/>
                <a:uLnTx/>
                <a:uFillTx/>
                <a:latin typeface="Helvetica" panose="020B0403020202020204" pitchFamily="34" charset="0"/>
              </a:rPr>
              <a:t> data, U.S. Bureau of Labor Statistics, reported as of September 2020. Data represents adults 55+ due to data age group breakouts.</a:t>
            </a:r>
          </a:p>
        </p:txBody>
      </p:sp>
      <p:sp>
        <p:nvSpPr>
          <p:cNvPr id="40" name="TextBox 39">
            <a:extLst>
              <a:ext uri="{FF2B5EF4-FFF2-40B4-BE49-F238E27FC236}">
                <a16:creationId xmlns:a16="http://schemas.microsoft.com/office/drawing/2014/main" id="{D9C8BA23-12ED-4C01-8D84-C7C2F159EBA4}"/>
              </a:ext>
            </a:extLst>
          </p:cNvPr>
          <p:cNvSpPr txBox="1"/>
          <p:nvPr/>
        </p:nvSpPr>
        <p:spPr>
          <a:xfrm>
            <a:off x="1729001" y="1551609"/>
            <a:ext cx="880533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rPr>
              <a:t>A55+ Total Annual Expenditures By Category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rPr>
              <a:t>(% Share of Total Category Spend)</a:t>
            </a:r>
          </a:p>
        </p:txBody>
      </p:sp>
      <p:cxnSp>
        <p:nvCxnSpPr>
          <p:cNvPr id="49" name="Straight Connector 48">
            <a:extLst>
              <a:ext uri="{FF2B5EF4-FFF2-40B4-BE49-F238E27FC236}">
                <a16:creationId xmlns:a16="http://schemas.microsoft.com/office/drawing/2014/main" id="{BEA89158-4DFA-463C-87A6-2AB6AF4CEF0B}"/>
              </a:ext>
            </a:extLst>
          </p:cNvPr>
          <p:cNvCxnSpPr>
            <a:cxnSpLocks/>
          </p:cNvCxnSpPr>
          <p:nvPr/>
        </p:nvCxnSpPr>
        <p:spPr>
          <a:xfrm>
            <a:off x="342194" y="3505247"/>
            <a:ext cx="11559173" cy="0"/>
          </a:xfrm>
          <a:prstGeom prst="line">
            <a:avLst/>
          </a:prstGeom>
          <a:ln w="19050">
            <a:solidFill>
              <a:srgbClr val="1B1464"/>
            </a:solidFill>
            <a:prstDash val="dash"/>
          </a:ln>
          <a:effectLst/>
        </p:spPr>
        <p:style>
          <a:lnRef idx="2">
            <a:schemeClr val="dk1"/>
          </a:lnRef>
          <a:fillRef idx="0">
            <a:schemeClr val="dk1"/>
          </a:fillRef>
          <a:effectRef idx="1">
            <a:schemeClr val="dk1"/>
          </a:effectRef>
          <a:fontRef idx="minor">
            <a:schemeClr val="tx1"/>
          </a:fontRef>
        </p:style>
      </p:cxnSp>
      <p:cxnSp>
        <p:nvCxnSpPr>
          <p:cNvPr id="50" name="Straight Connector 49">
            <a:extLst>
              <a:ext uri="{FF2B5EF4-FFF2-40B4-BE49-F238E27FC236}">
                <a16:creationId xmlns:a16="http://schemas.microsoft.com/office/drawing/2014/main" id="{C2DEA38A-6619-4A56-8E3A-34534C0B20BC}"/>
              </a:ext>
            </a:extLst>
          </p:cNvPr>
          <p:cNvCxnSpPr>
            <a:cxnSpLocks/>
          </p:cNvCxnSpPr>
          <p:nvPr/>
        </p:nvCxnSpPr>
        <p:spPr>
          <a:xfrm>
            <a:off x="316414" y="4962159"/>
            <a:ext cx="11559173" cy="0"/>
          </a:xfrm>
          <a:prstGeom prst="line">
            <a:avLst/>
          </a:prstGeom>
          <a:ln w="19050">
            <a:solidFill>
              <a:srgbClr val="1B1464"/>
            </a:solidFill>
            <a:prstDash val="dash"/>
          </a:ln>
          <a:effectLst/>
        </p:spPr>
        <p:style>
          <a:lnRef idx="2">
            <a:schemeClr val="dk1"/>
          </a:lnRef>
          <a:fillRef idx="0">
            <a:schemeClr val="dk1"/>
          </a:fillRef>
          <a:effectRef idx="1">
            <a:schemeClr val="dk1"/>
          </a:effectRef>
          <a:fontRef idx="minor">
            <a:schemeClr val="tx1"/>
          </a:fontRef>
        </p:style>
      </p:cxnSp>
      <p:grpSp>
        <p:nvGrpSpPr>
          <p:cNvPr id="10" name="Group 9">
            <a:extLst>
              <a:ext uri="{FF2B5EF4-FFF2-40B4-BE49-F238E27FC236}">
                <a16:creationId xmlns:a16="http://schemas.microsoft.com/office/drawing/2014/main" id="{499F6056-EFC5-4B95-BE20-30AF5CF72276}"/>
              </a:ext>
            </a:extLst>
          </p:cNvPr>
          <p:cNvGrpSpPr/>
          <p:nvPr/>
        </p:nvGrpSpPr>
        <p:grpSpPr>
          <a:xfrm>
            <a:off x="405478" y="2124617"/>
            <a:ext cx="1807016" cy="1276291"/>
            <a:chOff x="556667" y="2013905"/>
            <a:chExt cx="1807016" cy="1276291"/>
          </a:xfrm>
        </p:grpSpPr>
        <p:sp>
          <p:nvSpPr>
            <p:cNvPr id="52" name="TextBox 51">
              <a:extLst>
                <a:ext uri="{FF2B5EF4-FFF2-40B4-BE49-F238E27FC236}">
                  <a16:creationId xmlns:a16="http://schemas.microsoft.com/office/drawing/2014/main" id="{33E6F394-8EC6-4BF4-A0BB-91D98295BF41}"/>
                </a:ext>
              </a:extLst>
            </p:cNvPr>
            <p:cNvSpPr txBox="1"/>
            <p:nvPr/>
          </p:nvSpPr>
          <p:spPr>
            <a:xfrm>
              <a:off x="823724" y="2522761"/>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rPr>
                <a:t>$633.5B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rPr>
                <a:t>(39%)</a:t>
              </a:r>
            </a:p>
          </p:txBody>
        </p:sp>
        <p:sp>
          <p:nvSpPr>
            <p:cNvPr id="53" name="TextBox 52">
              <a:extLst>
                <a:ext uri="{FF2B5EF4-FFF2-40B4-BE49-F238E27FC236}">
                  <a16:creationId xmlns:a16="http://schemas.microsoft.com/office/drawing/2014/main" id="{3C3E10DB-393A-49F2-82EA-3CAA239C0BEC}"/>
                </a:ext>
              </a:extLst>
            </p:cNvPr>
            <p:cNvSpPr txBox="1"/>
            <p:nvPr/>
          </p:nvSpPr>
          <p:spPr>
            <a:xfrm>
              <a:off x="556667" y="3028586"/>
              <a:ext cx="180701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rPr>
                <a:t>Housing</a:t>
              </a:r>
            </a:p>
          </p:txBody>
        </p:sp>
        <p:pic>
          <p:nvPicPr>
            <p:cNvPr id="54" name="Picture 53">
              <a:extLst>
                <a:ext uri="{FF2B5EF4-FFF2-40B4-BE49-F238E27FC236}">
                  <a16:creationId xmlns:a16="http://schemas.microsoft.com/office/drawing/2014/main" id="{91613462-D44A-4DF9-A07C-BE408F0F607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18993" y="2013905"/>
              <a:ext cx="482364" cy="482364"/>
            </a:xfrm>
            <a:prstGeom prst="rect">
              <a:avLst/>
            </a:prstGeom>
          </p:spPr>
        </p:pic>
      </p:grpSp>
      <p:grpSp>
        <p:nvGrpSpPr>
          <p:cNvPr id="11" name="Group 10">
            <a:extLst>
              <a:ext uri="{FF2B5EF4-FFF2-40B4-BE49-F238E27FC236}">
                <a16:creationId xmlns:a16="http://schemas.microsoft.com/office/drawing/2014/main" id="{7C6C0AE8-703A-42D3-B598-6C3AF06DE6FD}"/>
              </a:ext>
            </a:extLst>
          </p:cNvPr>
          <p:cNvGrpSpPr/>
          <p:nvPr/>
        </p:nvGrpSpPr>
        <p:grpSpPr>
          <a:xfrm>
            <a:off x="1739740" y="2099293"/>
            <a:ext cx="1807016" cy="1326939"/>
            <a:chOff x="3949595" y="1963257"/>
            <a:chExt cx="1807016" cy="1326939"/>
          </a:xfrm>
        </p:grpSpPr>
        <p:sp>
          <p:nvSpPr>
            <p:cNvPr id="55" name="TextBox 54">
              <a:extLst>
                <a:ext uri="{FF2B5EF4-FFF2-40B4-BE49-F238E27FC236}">
                  <a16:creationId xmlns:a16="http://schemas.microsoft.com/office/drawing/2014/main" id="{672D5C21-F153-4398-8CB7-60004D908BB0}"/>
                </a:ext>
              </a:extLst>
            </p:cNvPr>
            <p:cNvSpPr txBox="1"/>
            <p:nvPr/>
          </p:nvSpPr>
          <p:spPr>
            <a:xfrm>
              <a:off x="4216652" y="2522761"/>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rPr>
                <a:t>$381.8B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rPr>
                <a:t>(56%)</a:t>
              </a:r>
            </a:p>
          </p:txBody>
        </p:sp>
        <p:sp>
          <p:nvSpPr>
            <p:cNvPr id="56" name="TextBox 55">
              <a:extLst>
                <a:ext uri="{FF2B5EF4-FFF2-40B4-BE49-F238E27FC236}">
                  <a16:creationId xmlns:a16="http://schemas.microsoft.com/office/drawing/2014/main" id="{6CDA9B42-342B-4DD3-B694-2DB757014129}"/>
                </a:ext>
              </a:extLst>
            </p:cNvPr>
            <p:cNvSpPr txBox="1"/>
            <p:nvPr/>
          </p:nvSpPr>
          <p:spPr>
            <a:xfrm>
              <a:off x="3949595" y="3028586"/>
              <a:ext cx="180701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rPr>
                <a:t>Healthcare </a:t>
              </a:r>
            </a:p>
          </p:txBody>
        </p:sp>
        <p:pic>
          <p:nvPicPr>
            <p:cNvPr id="57" name="Picture 56">
              <a:extLst>
                <a:ext uri="{FF2B5EF4-FFF2-40B4-BE49-F238E27FC236}">
                  <a16:creationId xmlns:a16="http://schemas.microsoft.com/office/drawing/2014/main" id="{2DBB83A2-B18C-4F30-8830-B76C9348745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61273" y="1963257"/>
              <a:ext cx="583660" cy="583660"/>
            </a:xfrm>
            <a:prstGeom prst="rect">
              <a:avLst/>
            </a:prstGeom>
          </p:spPr>
        </p:pic>
      </p:grpSp>
      <p:grpSp>
        <p:nvGrpSpPr>
          <p:cNvPr id="12" name="Group 11">
            <a:extLst>
              <a:ext uri="{FF2B5EF4-FFF2-40B4-BE49-F238E27FC236}">
                <a16:creationId xmlns:a16="http://schemas.microsoft.com/office/drawing/2014/main" id="{6D8DD15E-E353-4A08-AE7E-E25785976985}"/>
              </a:ext>
            </a:extLst>
          </p:cNvPr>
          <p:cNvGrpSpPr/>
          <p:nvPr/>
        </p:nvGrpSpPr>
        <p:grpSpPr>
          <a:xfrm>
            <a:off x="3335411" y="2124591"/>
            <a:ext cx="1807016" cy="1276342"/>
            <a:chOff x="5494870" y="2013854"/>
            <a:chExt cx="1807016" cy="1276342"/>
          </a:xfrm>
        </p:grpSpPr>
        <p:sp>
          <p:nvSpPr>
            <p:cNvPr id="58" name="TextBox 57">
              <a:extLst>
                <a:ext uri="{FF2B5EF4-FFF2-40B4-BE49-F238E27FC236}">
                  <a16:creationId xmlns:a16="http://schemas.microsoft.com/office/drawing/2014/main" id="{1F1EA9F4-EA08-4B01-AE9E-F5DC615966E3}"/>
                </a:ext>
              </a:extLst>
            </p:cNvPr>
            <p:cNvSpPr txBox="1"/>
            <p:nvPr/>
          </p:nvSpPr>
          <p:spPr>
            <a:xfrm>
              <a:off x="5761927" y="2522761"/>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rPr>
                <a:t>$259.3B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rPr>
                <a:t>(42%)</a:t>
              </a:r>
            </a:p>
          </p:txBody>
        </p:sp>
        <p:sp>
          <p:nvSpPr>
            <p:cNvPr id="59" name="TextBox 58">
              <a:extLst>
                <a:ext uri="{FF2B5EF4-FFF2-40B4-BE49-F238E27FC236}">
                  <a16:creationId xmlns:a16="http://schemas.microsoft.com/office/drawing/2014/main" id="{145C3573-D423-4B6A-834D-1061149A9470}"/>
                </a:ext>
              </a:extLst>
            </p:cNvPr>
            <p:cNvSpPr txBox="1"/>
            <p:nvPr/>
          </p:nvSpPr>
          <p:spPr>
            <a:xfrm>
              <a:off x="5494870" y="3028586"/>
              <a:ext cx="180701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rPr>
                <a:t>Food at Home </a:t>
              </a:r>
            </a:p>
          </p:txBody>
        </p:sp>
        <p:pic>
          <p:nvPicPr>
            <p:cNvPr id="60" name="Picture 59">
              <a:extLst>
                <a:ext uri="{FF2B5EF4-FFF2-40B4-BE49-F238E27FC236}">
                  <a16:creationId xmlns:a16="http://schemas.microsoft.com/office/drawing/2014/main" id="{A7FDFDCC-5682-4F35-ABF0-0399CC83134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57145" y="2013854"/>
              <a:ext cx="482467" cy="482467"/>
            </a:xfrm>
            <a:prstGeom prst="rect">
              <a:avLst/>
            </a:prstGeom>
          </p:spPr>
        </p:pic>
      </p:grpSp>
      <p:grpSp>
        <p:nvGrpSpPr>
          <p:cNvPr id="13" name="Group 12">
            <a:extLst>
              <a:ext uri="{FF2B5EF4-FFF2-40B4-BE49-F238E27FC236}">
                <a16:creationId xmlns:a16="http://schemas.microsoft.com/office/drawing/2014/main" id="{3ADA6A06-4971-4B84-894D-4C6F2A212FEB}"/>
              </a:ext>
            </a:extLst>
          </p:cNvPr>
          <p:cNvGrpSpPr/>
          <p:nvPr/>
        </p:nvGrpSpPr>
        <p:grpSpPr>
          <a:xfrm>
            <a:off x="4931082" y="2099293"/>
            <a:ext cx="1807016" cy="1326939"/>
            <a:chOff x="7040145" y="1963257"/>
            <a:chExt cx="1807016" cy="1326939"/>
          </a:xfrm>
        </p:grpSpPr>
        <p:sp>
          <p:nvSpPr>
            <p:cNvPr id="61" name="TextBox 60">
              <a:extLst>
                <a:ext uri="{FF2B5EF4-FFF2-40B4-BE49-F238E27FC236}">
                  <a16:creationId xmlns:a16="http://schemas.microsoft.com/office/drawing/2014/main" id="{476F82BB-E96D-4087-BDC6-A1B4E1EB798B}"/>
                </a:ext>
              </a:extLst>
            </p:cNvPr>
            <p:cNvSpPr txBox="1"/>
            <p:nvPr/>
          </p:nvSpPr>
          <p:spPr>
            <a:xfrm>
              <a:off x="7307202" y="2522761"/>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rPr>
                <a:t>$</a:t>
              </a:r>
              <a:r>
                <a:rPr lang="en-US" sz="1600" b="1">
                  <a:solidFill>
                    <a:srgbClr val="1B1464"/>
                  </a:solidFill>
                  <a:latin typeface="Helvetica" panose="020B0403020202020204" pitchFamily="34" charset="0"/>
                </a:rPr>
                <a:t>208.0</a:t>
              </a:r>
              <a:r>
                <a:rPr kumimoji="0" lang="en-US" sz="1600" b="1" i="0" u="none" strike="noStrike" kern="1200" cap="none" spc="0" normalizeH="0" baseline="0" noProof="0">
                  <a:ln>
                    <a:noFill/>
                  </a:ln>
                  <a:solidFill>
                    <a:srgbClr val="1B1464"/>
                  </a:solidFill>
                  <a:effectLst/>
                  <a:uLnTx/>
                  <a:uFillTx/>
                  <a:latin typeface="Helvetica" panose="020B0403020202020204" pitchFamily="34" charset="0"/>
                </a:rPr>
                <a:t>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rPr>
                <a:t>(36%)</a:t>
              </a:r>
            </a:p>
          </p:txBody>
        </p:sp>
        <p:sp>
          <p:nvSpPr>
            <p:cNvPr id="62" name="TextBox 61">
              <a:extLst>
                <a:ext uri="{FF2B5EF4-FFF2-40B4-BE49-F238E27FC236}">
                  <a16:creationId xmlns:a16="http://schemas.microsoft.com/office/drawing/2014/main" id="{8385F492-6D6F-4803-8165-FFDA96AABCD1}"/>
                </a:ext>
              </a:extLst>
            </p:cNvPr>
            <p:cNvSpPr txBox="1"/>
            <p:nvPr/>
          </p:nvSpPr>
          <p:spPr>
            <a:xfrm>
              <a:off x="7040145" y="3028586"/>
              <a:ext cx="180701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rPr>
                <a:t>Vehicle Purchases</a:t>
              </a:r>
            </a:p>
          </p:txBody>
        </p:sp>
        <p:pic>
          <p:nvPicPr>
            <p:cNvPr id="63" name="Picture 62">
              <a:extLst>
                <a:ext uri="{FF2B5EF4-FFF2-40B4-BE49-F238E27FC236}">
                  <a16:creationId xmlns:a16="http://schemas.microsoft.com/office/drawing/2014/main" id="{342995E2-1565-480F-A69F-EE1BD616A51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51823" y="1963257"/>
              <a:ext cx="583660" cy="583660"/>
            </a:xfrm>
            <a:prstGeom prst="rect">
              <a:avLst/>
            </a:prstGeom>
          </p:spPr>
        </p:pic>
      </p:grpSp>
      <p:grpSp>
        <p:nvGrpSpPr>
          <p:cNvPr id="14" name="Group 13">
            <a:extLst>
              <a:ext uri="{FF2B5EF4-FFF2-40B4-BE49-F238E27FC236}">
                <a16:creationId xmlns:a16="http://schemas.microsoft.com/office/drawing/2014/main" id="{E12D1D65-99C5-4811-8090-8DECF32FD983}"/>
              </a:ext>
            </a:extLst>
          </p:cNvPr>
          <p:cNvGrpSpPr/>
          <p:nvPr/>
        </p:nvGrpSpPr>
        <p:grpSpPr>
          <a:xfrm>
            <a:off x="6526753" y="2014623"/>
            <a:ext cx="1807016" cy="1496278"/>
            <a:chOff x="8585420" y="1963195"/>
            <a:chExt cx="1807016" cy="1496278"/>
          </a:xfrm>
        </p:grpSpPr>
        <p:sp>
          <p:nvSpPr>
            <p:cNvPr id="64" name="TextBox 63">
              <a:extLst>
                <a:ext uri="{FF2B5EF4-FFF2-40B4-BE49-F238E27FC236}">
                  <a16:creationId xmlns:a16="http://schemas.microsoft.com/office/drawing/2014/main" id="{A686173B-07B5-4DE7-9649-4C38DB55580E}"/>
                </a:ext>
              </a:extLst>
            </p:cNvPr>
            <p:cNvSpPr txBox="1"/>
            <p:nvPr/>
          </p:nvSpPr>
          <p:spPr>
            <a:xfrm>
              <a:off x="8852477" y="2522761"/>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rPr>
                <a:t>$170.0B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rPr>
                <a:t>(37%)</a:t>
              </a:r>
            </a:p>
          </p:txBody>
        </p:sp>
        <p:sp>
          <p:nvSpPr>
            <p:cNvPr id="65" name="TextBox 64">
              <a:extLst>
                <a:ext uri="{FF2B5EF4-FFF2-40B4-BE49-F238E27FC236}">
                  <a16:creationId xmlns:a16="http://schemas.microsoft.com/office/drawing/2014/main" id="{3133B559-FF05-48DD-B388-8E1943B93D36}"/>
                </a:ext>
              </a:extLst>
            </p:cNvPr>
            <p:cNvSpPr txBox="1"/>
            <p:nvPr/>
          </p:nvSpPr>
          <p:spPr>
            <a:xfrm>
              <a:off x="8585420" y="3028586"/>
              <a:ext cx="180701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rPr>
                <a:t>Food Away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rPr>
                <a:t>From Home</a:t>
              </a:r>
            </a:p>
          </p:txBody>
        </p:sp>
        <p:pic>
          <p:nvPicPr>
            <p:cNvPr id="66" name="Picture 65">
              <a:extLst>
                <a:ext uri="{FF2B5EF4-FFF2-40B4-BE49-F238E27FC236}">
                  <a16:creationId xmlns:a16="http://schemas.microsoft.com/office/drawing/2014/main" id="{E28D6321-A869-4E9A-8577-E76D0DFC7B8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197036" y="1963195"/>
              <a:ext cx="583785" cy="583785"/>
            </a:xfrm>
            <a:prstGeom prst="rect">
              <a:avLst/>
            </a:prstGeom>
          </p:spPr>
        </p:pic>
      </p:grpSp>
      <p:grpSp>
        <p:nvGrpSpPr>
          <p:cNvPr id="15" name="Group 14">
            <a:extLst>
              <a:ext uri="{FF2B5EF4-FFF2-40B4-BE49-F238E27FC236}">
                <a16:creationId xmlns:a16="http://schemas.microsoft.com/office/drawing/2014/main" id="{B04041B0-2B20-4B3D-9559-752ACFCEEB10}"/>
              </a:ext>
            </a:extLst>
          </p:cNvPr>
          <p:cNvGrpSpPr/>
          <p:nvPr/>
        </p:nvGrpSpPr>
        <p:grpSpPr>
          <a:xfrm>
            <a:off x="8122426" y="2000063"/>
            <a:ext cx="1807016" cy="1525399"/>
            <a:chOff x="10130695" y="1934074"/>
            <a:chExt cx="1807016" cy="1525399"/>
          </a:xfrm>
        </p:grpSpPr>
        <p:sp>
          <p:nvSpPr>
            <p:cNvPr id="67" name="TextBox 66">
              <a:extLst>
                <a:ext uri="{FF2B5EF4-FFF2-40B4-BE49-F238E27FC236}">
                  <a16:creationId xmlns:a16="http://schemas.microsoft.com/office/drawing/2014/main" id="{9BF19456-7F19-4BED-A646-AAFB56F25210}"/>
                </a:ext>
              </a:extLst>
            </p:cNvPr>
            <p:cNvSpPr txBox="1"/>
            <p:nvPr/>
          </p:nvSpPr>
          <p:spPr>
            <a:xfrm>
              <a:off x="10397752" y="2522761"/>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rPr>
                <a:t>$119.2B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rPr>
                <a:t>(43%)</a:t>
              </a:r>
            </a:p>
          </p:txBody>
        </p:sp>
        <p:sp>
          <p:nvSpPr>
            <p:cNvPr id="68" name="TextBox 67">
              <a:extLst>
                <a:ext uri="{FF2B5EF4-FFF2-40B4-BE49-F238E27FC236}">
                  <a16:creationId xmlns:a16="http://schemas.microsoft.com/office/drawing/2014/main" id="{06BAE908-7B78-447B-8E64-456937A783B7}"/>
                </a:ext>
              </a:extLst>
            </p:cNvPr>
            <p:cNvSpPr txBox="1"/>
            <p:nvPr/>
          </p:nvSpPr>
          <p:spPr>
            <a:xfrm>
              <a:off x="10130695" y="3028586"/>
              <a:ext cx="180701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rPr>
                <a:t>Household Furnishings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rPr>
                <a:t>&amp; Equipment </a:t>
              </a:r>
            </a:p>
          </p:txBody>
        </p:sp>
        <p:pic>
          <p:nvPicPr>
            <p:cNvPr id="69" name="Picture 68">
              <a:extLst>
                <a:ext uri="{FF2B5EF4-FFF2-40B4-BE49-F238E27FC236}">
                  <a16:creationId xmlns:a16="http://schemas.microsoft.com/office/drawing/2014/main" id="{BE13D943-8AE2-4171-A6AF-325965A3B94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713190" y="1934074"/>
              <a:ext cx="642026" cy="642026"/>
            </a:xfrm>
            <a:prstGeom prst="rect">
              <a:avLst/>
            </a:prstGeom>
          </p:spPr>
        </p:pic>
      </p:grpSp>
      <p:grpSp>
        <p:nvGrpSpPr>
          <p:cNvPr id="16" name="Group 15">
            <a:extLst>
              <a:ext uri="{FF2B5EF4-FFF2-40B4-BE49-F238E27FC236}">
                <a16:creationId xmlns:a16="http://schemas.microsoft.com/office/drawing/2014/main" id="{0FA19E76-7FBB-449A-8D5D-F351FC8306DE}"/>
              </a:ext>
            </a:extLst>
          </p:cNvPr>
          <p:cNvGrpSpPr/>
          <p:nvPr/>
        </p:nvGrpSpPr>
        <p:grpSpPr>
          <a:xfrm>
            <a:off x="10045785" y="2106056"/>
            <a:ext cx="1807016" cy="1276342"/>
            <a:chOff x="1861432" y="3578810"/>
            <a:chExt cx="1807016" cy="1276342"/>
          </a:xfrm>
        </p:grpSpPr>
        <p:sp>
          <p:nvSpPr>
            <p:cNvPr id="70" name="TextBox 69">
              <a:extLst>
                <a:ext uri="{FF2B5EF4-FFF2-40B4-BE49-F238E27FC236}">
                  <a16:creationId xmlns:a16="http://schemas.microsoft.com/office/drawing/2014/main" id="{CFB7A15A-14EC-44AD-BA5A-793E09AD77C6}"/>
                </a:ext>
              </a:extLst>
            </p:cNvPr>
            <p:cNvSpPr txBox="1"/>
            <p:nvPr/>
          </p:nvSpPr>
          <p:spPr>
            <a:xfrm>
              <a:off x="2128489" y="4087717"/>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rPr>
                <a:t>$102.7B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rPr>
                <a:t>(37%)</a:t>
              </a:r>
            </a:p>
          </p:txBody>
        </p:sp>
        <p:sp>
          <p:nvSpPr>
            <p:cNvPr id="71" name="TextBox 70">
              <a:extLst>
                <a:ext uri="{FF2B5EF4-FFF2-40B4-BE49-F238E27FC236}">
                  <a16:creationId xmlns:a16="http://schemas.microsoft.com/office/drawing/2014/main" id="{13100A78-5D66-47B0-9C38-3DA085F2E57E}"/>
                </a:ext>
              </a:extLst>
            </p:cNvPr>
            <p:cNvSpPr txBox="1"/>
            <p:nvPr/>
          </p:nvSpPr>
          <p:spPr>
            <a:xfrm>
              <a:off x="1861432" y="4593542"/>
              <a:ext cx="180701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rPr>
                <a:t>Gasoline / Fuel </a:t>
              </a:r>
            </a:p>
          </p:txBody>
        </p:sp>
        <p:pic>
          <p:nvPicPr>
            <p:cNvPr id="72" name="Picture 71">
              <a:extLst>
                <a:ext uri="{FF2B5EF4-FFF2-40B4-BE49-F238E27FC236}">
                  <a16:creationId xmlns:a16="http://schemas.microsoft.com/office/drawing/2014/main" id="{2E15B731-86EC-4318-8434-2EE90726D27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523707" y="3578810"/>
              <a:ext cx="482467" cy="482467"/>
            </a:xfrm>
            <a:prstGeom prst="rect">
              <a:avLst/>
            </a:prstGeom>
          </p:spPr>
        </p:pic>
      </p:grpSp>
      <p:grpSp>
        <p:nvGrpSpPr>
          <p:cNvPr id="9" name="Group 8">
            <a:extLst>
              <a:ext uri="{FF2B5EF4-FFF2-40B4-BE49-F238E27FC236}">
                <a16:creationId xmlns:a16="http://schemas.microsoft.com/office/drawing/2014/main" id="{FE75102B-A28A-4E20-94CF-C2A42154E742}"/>
              </a:ext>
            </a:extLst>
          </p:cNvPr>
          <p:cNvGrpSpPr/>
          <p:nvPr/>
        </p:nvGrpSpPr>
        <p:grpSpPr>
          <a:xfrm>
            <a:off x="8598796" y="3553209"/>
            <a:ext cx="1807016" cy="1324943"/>
            <a:chOff x="2173607" y="2024633"/>
            <a:chExt cx="1807016" cy="1324943"/>
          </a:xfrm>
        </p:grpSpPr>
        <p:sp>
          <p:nvSpPr>
            <p:cNvPr id="91" name="TextBox 90">
              <a:extLst>
                <a:ext uri="{FF2B5EF4-FFF2-40B4-BE49-F238E27FC236}">
                  <a16:creationId xmlns:a16="http://schemas.microsoft.com/office/drawing/2014/main" id="{B248B7A3-14AB-4E69-B688-E0CB7415AA8B}"/>
                </a:ext>
              </a:extLst>
            </p:cNvPr>
            <p:cNvSpPr txBox="1"/>
            <p:nvPr/>
          </p:nvSpPr>
          <p:spPr>
            <a:xfrm>
              <a:off x="2440664" y="2606224"/>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rPr>
                <a:t>$44.4B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rPr>
                <a:t>(</a:t>
              </a:r>
              <a:r>
                <a:rPr lang="en-US" sz="1200" b="1">
                  <a:solidFill>
                    <a:srgbClr val="1B1464"/>
                  </a:solidFill>
                  <a:latin typeface="Helvetica" panose="020B0403020202020204" pitchFamily="34" charset="0"/>
                </a:rPr>
                <a:t>43</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rPr>
                <a:t>%)</a:t>
              </a:r>
            </a:p>
          </p:txBody>
        </p:sp>
        <p:sp>
          <p:nvSpPr>
            <p:cNvPr id="92" name="TextBox 91">
              <a:extLst>
                <a:ext uri="{FF2B5EF4-FFF2-40B4-BE49-F238E27FC236}">
                  <a16:creationId xmlns:a16="http://schemas.microsoft.com/office/drawing/2014/main" id="{CF0E8F1F-AA62-43FD-B193-D66DE386208E}"/>
                </a:ext>
              </a:extLst>
            </p:cNvPr>
            <p:cNvSpPr txBox="1"/>
            <p:nvPr/>
          </p:nvSpPr>
          <p:spPr>
            <a:xfrm>
              <a:off x="2173607" y="3087966"/>
              <a:ext cx="180701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rPr>
                <a:t>Transportation </a:t>
              </a:r>
            </a:p>
          </p:txBody>
        </p:sp>
        <p:pic>
          <p:nvPicPr>
            <p:cNvPr id="93" name="Picture 92">
              <a:extLst>
                <a:ext uri="{FF2B5EF4-FFF2-40B4-BE49-F238E27FC236}">
                  <a16:creationId xmlns:a16="http://schemas.microsoft.com/office/drawing/2014/main" id="{EE59442A-C749-4871-8C8B-ADB614D0866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756034" y="2024633"/>
              <a:ext cx="642163" cy="642163"/>
            </a:xfrm>
            <a:prstGeom prst="rect">
              <a:avLst/>
            </a:prstGeom>
          </p:spPr>
        </p:pic>
      </p:grpSp>
      <p:grpSp>
        <p:nvGrpSpPr>
          <p:cNvPr id="17" name="Group 16">
            <a:extLst>
              <a:ext uri="{FF2B5EF4-FFF2-40B4-BE49-F238E27FC236}">
                <a16:creationId xmlns:a16="http://schemas.microsoft.com/office/drawing/2014/main" id="{10AC9D9D-7EB7-4B9F-81A3-5D112CC2D225}"/>
              </a:ext>
            </a:extLst>
          </p:cNvPr>
          <p:cNvGrpSpPr/>
          <p:nvPr/>
        </p:nvGrpSpPr>
        <p:grpSpPr>
          <a:xfrm>
            <a:off x="208349" y="3593158"/>
            <a:ext cx="1807016" cy="1245044"/>
            <a:chOff x="3382831" y="3552472"/>
            <a:chExt cx="1807016" cy="1245044"/>
          </a:xfrm>
        </p:grpSpPr>
        <p:sp>
          <p:nvSpPr>
            <p:cNvPr id="73" name="TextBox 72">
              <a:extLst>
                <a:ext uri="{FF2B5EF4-FFF2-40B4-BE49-F238E27FC236}">
                  <a16:creationId xmlns:a16="http://schemas.microsoft.com/office/drawing/2014/main" id="{4B9481B2-F0DF-4BBE-B054-B8D33DDEAED8}"/>
                </a:ext>
              </a:extLst>
            </p:cNvPr>
            <p:cNvSpPr txBox="1"/>
            <p:nvPr/>
          </p:nvSpPr>
          <p:spPr>
            <a:xfrm>
              <a:off x="3649888" y="4054164"/>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rPr>
                <a:t>$</a:t>
              </a:r>
              <a:r>
                <a:rPr lang="en-US" sz="1600" b="1">
                  <a:solidFill>
                    <a:srgbClr val="1B1464"/>
                  </a:solidFill>
                  <a:latin typeface="Helvetica" panose="020B0403020202020204" pitchFamily="34" charset="0"/>
                </a:rPr>
                <a:t>75.1</a:t>
              </a:r>
              <a:r>
                <a:rPr kumimoji="0" lang="en-US" sz="1600" b="1" i="0" u="none" strike="noStrike" kern="1200" cap="none" spc="0" normalizeH="0" baseline="0" noProof="0">
                  <a:ln>
                    <a:noFill/>
                  </a:ln>
                  <a:solidFill>
                    <a:srgbClr val="1B1464"/>
                  </a:solidFill>
                  <a:effectLst/>
                  <a:uLnTx/>
                  <a:uFillTx/>
                  <a:latin typeface="Helvetica" panose="020B0403020202020204" pitchFamily="34" charset="0"/>
                </a:rPr>
                <a:t>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rPr>
                <a:t>(40%)</a:t>
              </a:r>
            </a:p>
          </p:txBody>
        </p:sp>
        <p:sp>
          <p:nvSpPr>
            <p:cNvPr id="74" name="TextBox 73">
              <a:extLst>
                <a:ext uri="{FF2B5EF4-FFF2-40B4-BE49-F238E27FC236}">
                  <a16:creationId xmlns:a16="http://schemas.microsoft.com/office/drawing/2014/main" id="{D0763BDB-0EA9-49E3-9A01-06C678036242}"/>
                </a:ext>
              </a:extLst>
            </p:cNvPr>
            <p:cNvSpPr txBox="1"/>
            <p:nvPr/>
          </p:nvSpPr>
          <p:spPr>
            <a:xfrm>
              <a:off x="3382831" y="4535906"/>
              <a:ext cx="180701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rPr>
                <a:t>Phone Services</a:t>
              </a:r>
            </a:p>
          </p:txBody>
        </p:sp>
        <p:pic>
          <p:nvPicPr>
            <p:cNvPr id="75" name="Picture 74">
              <a:extLst>
                <a:ext uri="{FF2B5EF4-FFF2-40B4-BE49-F238E27FC236}">
                  <a16:creationId xmlns:a16="http://schemas.microsoft.com/office/drawing/2014/main" id="{1CC6A005-3244-4441-A2F2-3459B0925609}"/>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045157" y="3552472"/>
              <a:ext cx="482364" cy="482364"/>
            </a:xfrm>
            <a:prstGeom prst="rect">
              <a:avLst/>
            </a:prstGeom>
          </p:spPr>
        </p:pic>
      </p:grpSp>
      <p:grpSp>
        <p:nvGrpSpPr>
          <p:cNvPr id="18" name="Group 17">
            <a:extLst>
              <a:ext uri="{FF2B5EF4-FFF2-40B4-BE49-F238E27FC236}">
                <a16:creationId xmlns:a16="http://schemas.microsoft.com/office/drawing/2014/main" id="{E44821FF-F325-4377-902F-0243430FB696}"/>
              </a:ext>
            </a:extLst>
          </p:cNvPr>
          <p:cNvGrpSpPr/>
          <p:nvPr/>
        </p:nvGrpSpPr>
        <p:grpSpPr>
          <a:xfrm>
            <a:off x="1784246" y="3511477"/>
            <a:ext cx="1807016" cy="1436688"/>
            <a:chOff x="4893846" y="3530105"/>
            <a:chExt cx="1807016" cy="1436688"/>
          </a:xfrm>
        </p:grpSpPr>
        <p:sp>
          <p:nvSpPr>
            <p:cNvPr id="76" name="TextBox 75">
              <a:extLst>
                <a:ext uri="{FF2B5EF4-FFF2-40B4-BE49-F238E27FC236}">
                  <a16:creationId xmlns:a16="http://schemas.microsoft.com/office/drawing/2014/main" id="{0A76E3CD-18E1-45CE-AC49-320603109BBB}"/>
                </a:ext>
              </a:extLst>
            </p:cNvPr>
            <p:cNvSpPr txBox="1"/>
            <p:nvPr/>
          </p:nvSpPr>
          <p:spPr>
            <a:xfrm>
              <a:off x="5160903" y="4054164"/>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rPr>
                <a:t>$61.1B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rPr>
                <a:t>(46%)</a:t>
              </a:r>
            </a:p>
          </p:txBody>
        </p:sp>
        <p:sp>
          <p:nvSpPr>
            <p:cNvPr id="77" name="TextBox 76">
              <a:extLst>
                <a:ext uri="{FF2B5EF4-FFF2-40B4-BE49-F238E27FC236}">
                  <a16:creationId xmlns:a16="http://schemas.microsoft.com/office/drawing/2014/main" id="{55F38167-32C4-40D1-84D7-20873333BC66}"/>
                </a:ext>
              </a:extLst>
            </p:cNvPr>
            <p:cNvSpPr txBox="1"/>
            <p:nvPr/>
          </p:nvSpPr>
          <p:spPr>
            <a:xfrm>
              <a:off x="4893846" y="4535906"/>
              <a:ext cx="180701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rPr>
                <a:t>Audio &amp; Visual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rPr>
                <a:t>Equipment &amp; Services  </a:t>
              </a:r>
            </a:p>
          </p:txBody>
        </p:sp>
        <p:pic>
          <p:nvPicPr>
            <p:cNvPr id="78" name="Picture 77">
              <a:extLst>
                <a:ext uri="{FF2B5EF4-FFF2-40B4-BE49-F238E27FC236}">
                  <a16:creationId xmlns:a16="http://schemas.microsoft.com/office/drawing/2014/main" id="{78B0B0E8-C4D7-4A52-A41B-0BB8D107CAEC}"/>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505524" y="3530105"/>
              <a:ext cx="583660" cy="583660"/>
            </a:xfrm>
            <a:prstGeom prst="rect">
              <a:avLst/>
            </a:prstGeom>
          </p:spPr>
        </p:pic>
      </p:grpSp>
      <p:grpSp>
        <p:nvGrpSpPr>
          <p:cNvPr id="19" name="Group 18">
            <a:extLst>
              <a:ext uri="{FF2B5EF4-FFF2-40B4-BE49-F238E27FC236}">
                <a16:creationId xmlns:a16="http://schemas.microsoft.com/office/drawing/2014/main" id="{D503DF5E-12A8-47B7-AEEF-1DE01AF9C109}"/>
              </a:ext>
            </a:extLst>
          </p:cNvPr>
          <p:cNvGrpSpPr/>
          <p:nvPr/>
        </p:nvGrpSpPr>
        <p:grpSpPr>
          <a:xfrm>
            <a:off x="3360143" y="3581071"/>
            <a:ext cx="1807016" cy="1269219"/>
            <a:chOff x="6404861" y="3528297"/>
            <a:chExt cx="1807016" cy="1269219"/>
          </a:xfrm>
        </p:grpSpPr>
        <p:sp>
          <p:nvSpPr>
            <p:cNvPr id="79" name="TextBox 78">
              <a:extLst>
                <a:ext uri="{FF2B5EF4-FFF2-40B4-BE49-F238E27FC236}">
                  <a16:creationId xmlns:a16="http://schemas.microsoft.com/office/drawing/2014/main" id="{E6A0CA47-ACE9-4ABC-99E6-4B7640A8B3E4}"/>
                </a:ext>
              </a:extLst>
            </p:cNvPr>
            <p:cNvSpPr txBox="1"/>
            <p:nvPr/>
          </p:nvSpPr>
          <p:spPr>
            <a:xfrm>
              <a:off x="6671918" y="4054164"/>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rPr>
                <a:t>$55.7B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rPr>
                <a:t>(29%)</a:t>
              </a:r>
            </a:p>
          </p:txBody>
        </p:sp>
        <p:sp>
          <p:nvSpPr>
            <p:cNvPr id="80" name="TextBox 79">
              <a:extLst>
                <a:ext uri="{FF2B5EF4-FFF2-40B4-BE49-F238E27FC236}">
                  <a16:creationId xmlns:a16="http://schemas.microsoft.com/office/drawing/2014/main" id="{2FB3E4BB-1AE4-4473-9554-55F483DC84B1}"/>
                </a:ext>
              </a:extLst>
            </p:cNvPr>
            <p:cNvSpPr txBox="1"/>
            <p:nvPr/>
          </p:nvSpPr>
          <p:spPr>
            <a:xfrm>
              <a:off x="6404861" y="4535906"/>
              <a:ext cx="180701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rPr>
                <a:t>Education</a:t>
              </a:r>
            </a:p>
          </p:txBody>
        </p:sp>
        <p:pic>
          <p:nvPicPr>
            <p:cNvPr id="81" name="Picture 80">
              <a:extLst>
                <a:ext uri="{FF2B5EF4-FFF2-40B4-BE49-F238E27FC236}">
                  <a16:creationId xmlns:a16="http://schemas.microsoft.com/office/drawing/2014/main" id="{5EACD97E-59E5-40C3-8948-1072157036FF}"/>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043012" y="3528297"/>
              <a:ext cx="530714" cy="530714"/>
            </a:xfrm>
            <a:prstGeom prst="rect">
              <a:avLst/>
            </a:prstGeom>
          </p:spPr>
        </p:pic>
      </p:grpSp>
      <p:grpSp>
        <p:nvGrpSpPr>
          <p:cNvPr id="20" name="Group 19">
            <a:extLst>
              <a:ext uri="{FF2B5EF4-FFF2-40B4-BE49-F238E27FC236}">
                <a16:creationId xmlns:a16="http://schemas.microsoft.com/office/drawing/2014/main" id="{C92ECB1B-1A82-4032-92A9-5EB7050AF180}"/>
              </a:ext>
            </a:extLst>
          </p:cNvPr>
          <p:cNvGrpSpPr/>
          <p:nvPr/>
        </p:nvGrpSpPr>
        <p:grpSpPr>
          <a:xfrm>
            <a:off x="4936040" y="3581071"/>
            <a:ext cx="2317978" cy="1269219"/>
            <a:chOff x="7915876" y="3528297"/>
            <a:chExt cx="2317978" cy="1269219"/>
          </a:xfrm>
        </p:grpSpPr>
        <p:sp>
          <p:nvSpPr>
            <p:cNvPr id="82" name="TextBox 81">
              <a:extLst>
                <a:ext uri="{FF2B5EF4-FFF2-40B4-BE49-F238E27FC236}">
                  <a16:creationId xmlns:a16="http://schemas.microsoft.com/office/drawing/2014/main" id="{4E838BE8-373E-4849-92BD-78F1264AEF31}"/>
                </a:ext>
              </a:extLst>
            </p:cNvPr>
            <p:cNvSpPr txBox="1"/>
            <p:nvPr/>
          </p:nvSpPr>
          <p:spPr>
            <a:xfrm>
              <a:off x="8438414" y="4054164"/>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rPr>
                <a:t>$49.3B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rPr>
                <a:t>(</a:t>
              </a:r>
              <a:r>
                <a:rPr lang="en-US" sz="1200" b="1">
                  <a:solidFill>
                    <a:srgbClr val="1B1464"/>
                  </a:solidFill>
                  <a:latin typeface="Helvetica" panose="020B0403020202020204" pitchFamily="34" charset="0"/>
                </a:rPr>
                <a:t>49</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rPr>
                <a:t>%)</a:t>
              </a:r>
            </a:p>
          </p:txBody>
        </p:sp>
        <p:sp>
          <p:nvSpPr>
            <p:cNvPr id="83" name="TextBox 82">
              <a:extLst>
                <a:ext uri="{FF2B5EF4-FFF2-40B4-BE49-F238E27FC236}">
                  <a16:creationId xmlns:a16="http://schemas.microsoft.com/office/drawing/2014/main" id="{3CF70BA0-4C66-45B9-9139-25CFD4C07C43}"/>
                </a:ext>
              </a:extLst>
            </p:cNvPr>
            <p:cNvSpPr txBox="1"/>
            <p:nvPr/>
          </p:nvSpPr>
          <p:spPr>
            <a:xfrm>
              <a:off x="7915876" y="4535906"/>
              <a:ext cx="231797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rPr>
                <a:t>Housekeeping Supplies </a:t>
              </a:r>
            </a:p>
          </p:txBody>
        </p:sp>
        <p:pic>
          <p:nvPicPr>
            <p:cNvPr id="84" name="Picture 83">
              <a:extLst>
                <a:ext uri="{FF2B5EF4-FFF2-40B4-BE49-F238E27FC236}">
                  <a16:creationId xmlns:a16="http://schemas.microsoft.com/office/drawing/2014/main" id="{DD13D550-4C8E-4959-B908-CCF77261D13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809508" y="3528297"/>
              <a:ext cx="530714" cy="530714"/>
            </a:xfrm>
            <a:prstGeom prst="rect">
              <a:avLst/>
            </a:prstGeom>
          </p:spPr>
        </p:pic>
      </p:grpSp>
      <p:grpSp>
        <p:nvGrpSpPr>
          <p:cNvPr id="25" name="Group 24">
            <a:extLst>
              <a:ext uri="{FF2B5EF4-FFF2-40B4-BE49-F238E27FC236}">
                <a16:creationId xmlns:a16="http://schemas.microsoft.com/office/drawing/2014/main" id="{A148D286-1303-4A09-BA37-3297799BF670}"/>
              </a:ext>
            </a:extLst>
          </p:cNvPr>
          <p:cNvGrpSpPr/>
          <p:nvPr/>
        </p:nvGrpSpPr>
        <p:grpSpPr>
          <a:xfrm>
            <a:off x="10174692" y="3593158"/>
            <a:ext cx="1807016" cy="1245044"/>
            <a:chOff x="278132" y="5069386"/>
            <a:chExt cx="1807016" cy="1245044"/>
          </a:xfrm>
        </p:grpSpPr>
        <p:sp>
          <p:nvSpPr>
            <p:cNvPr id="85" name="TextBox 84">
              <a:extLst>
                <a:ext uri="{FF2B5EF4-FFF2-40B4-BE49-F238E27FC236}">
                  <a16:creationId xmlns:a16="http://schemas.microsoft.com/office/drawing/2014/main" id="{58551E5F-3F08-4AB4-AC15-4C95D7A52426}"/>
                </a:ext>
              </a:extLst>
            </p:cNvPr>
            <p:cNvSpPr txBox="1"/>
            <p:nvPr/>
          </p:nvSpPr>
          <p:spPr>
            <a:xfrm>
              <a:off x="545189" y="5571078"/>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rPr>
                <a:t>$</a:t>
              </a:r>
              <a:r>
                <a:rPr lang="en-US" sz="1600" b="1">
                  <a:solidFill>
                    <a:srgbClr val="1B1464"/>
                  </a:solidFill>
                  <a:latin typeface="Helvetica" panose="020B0403020202020204" pitchFamily="34" charset="0"/>
                </a:rPr>
                <a:t>40.3</a:t>
              </a:r>
              <a:r>
                <a:rPr kumimoji="0" lang="en-US" sz="1600" b="1" i="0" u="none" strike="noStrike" kern="1200" cap="none" spc="0" normalizeH="0" baseline="0" noProof="0">
                  <a:ln>
                    <a:noFill/>
                  </a:ln>
                  <a:solidFill>
                    <a:srgbClr val="1B1464"/>
                  </a:solidFill>
                  <a:effectLst/>
                  <a:uLnTx/>
                  <a:uFillTx/>
                  <a:latin typeface="Helvetica" panose="020B0403020202020204" pitchFamily="34" charset="0"/>
                </a:rPr>
                <a:t>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rPr>
                <a:t>(45%)</a:t>
              </a:r>
            </a:p>
          </p:txBody>
        </p:sp>
        <p:sp>
          <p:nvSpPr>
            <p:cNvPr id="86" name="TextBox 85">
              <a:extLst>
                <a:ext uri="{FF2B5EF4-FFF2-40B4-BE49-F238E27FC236}">
                  <a16:creationId xmlns:a16="http://schemas.microsoft.com/office/drawing/2014/main" id="{35E81D17-CBC8-4856-996E-469BD2DEC3B0}"/>
                </a:ext>
              </a:extLst>
            </p:cNvPr>
            <p:cNvSpPr txBox="1"/>
            <p:nvPr/>
          </p:nvSpPr>
          <p:spPr>
            <a:xfrm>
              <a:off x="278132" y="6052820"/>
              <a:ext cx="180701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rPr>
                <a:t>Pets </a:t>
              </a:r>
            </a:p>
          </p:txBody>
        </p:sp>
        <p:pic>
          <p:nvPicPr>
            <p:cNvPr id="87" name="Picture 86">
              <a:extLst>
                <a:ext uri="{FF2B5EF4-FFF2-40B4-BE49-F238E27FC236}">
                  <a16:creationId xmlns:a16="http://schemas.microsoft.com/office/drawing/2014/main" id="{F51BCF25-9C33-429E-913C-3C95A004930E}"/>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940458" y="5069386"/>
              <a:ext cx="482364" cy="482364"/>
            </a:xfrm>
            <a:prstGeom prst="rect">
              <a:avLst/>
            </a:prstGeom>
          </p:spPr>
        </p:pic>
      </p:grpSp>
      <p:grpSp>
        <p:nvGrpSpPr>
          <p:cNvPr id="21" name="Group 20">
            <a:extLst>
              <a:ext uri="{FF2B5EF4-FFF2-40B4-BE49-F238E27FC236}">
                <a16:creationId xmlns:a16="http://schemas.microsoft.com/office/drawing/2014/main" id="{0E22DEF6-F912-4179-93FA-243DCF865E1B}"/>
              </a:ext>
            </a:extLst>
          </p:cNvPr>
          <p:cNvGrpSpPr/>
          <p:nvPr/>
        </p:nvGrpSpPr>
        <p:grpSpPr>
          <a:xfrm>
            <a:off x="7022899" y="3521881"/>
            <a:ext cx="1807016" cy="1387599"/>
            <a:chOff x="9884121" y="3473030"/>
            <a:chExt cx="1807016" cy="1387599"/>
          </a:xfrm>
        </p:grpSpPr>
        <p:sp>
          <p:nvSpPr>
            <p:cNvPr id="94" name="TextBox 93">
              <a:extLst>
                <a:ext uri="{FF2B5EF4-FFF2-40B4-BE49-F238E27FC236}">
                  <a16:creationId xmlns:a16="http://schemas.microsoft.com/office/drawing/2014/main" id="{60D29FF1-01ED-4273-A686-7A038A288B94}"/>
                </a:ext>
              </a:extLst>
            </p:cNvPr>
            <p:cNvSpPr txBox="1"/>
            <p:nvPr/>
          </p:nvSpPr>
          <p:spPr>
            <a:xfrm>
              <a:off x="10151178" y="3959575"/>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rPr>
                <a:t>$</a:t>
              </a:r>
              <a:r>
                <a:rPr lang="en-US" sz="1600" b="1">
                  <a:solidFill>
                    <a:srgbClr val="1B1464"/>
                  </a:solidFill>
                  <a:latin typeface="Helvetica" panose="020B0403020202020204" pitchFamily="34" charset="0"/>
                </a:rPr>
                <a:t>49.0</a:t>
              </a:r>
              <a:r>
                <a:rPr kumimoji="0" lang="en-US" sz="1600" b="1" i="0" u="none" strike="noStrike" kern="1200" cap="none" spc="0" normalizeH="0" baseline="0" noProof="0">
                  <a:ln>
                    <a:noFill/>
                  </a:ln>
                  <a:solidFill>
                    <a:srgbClr val="1B1464"/>
                  </a:solidFill>
                  <a:effectLst/>
                  <a:uLnTx/>
                  <a:uFillTx/>
                  <a:latin typeface="Helvetica" panose="020B0403020202020204" pitchFamily="34" charset="0"/>
                </a:rPr>
                <a:t>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rPr>
                <a:t>(</a:t>
              </a:r>
              <a:r>
                <a:rPr lang="en-US" sz="1200" b="1">
                  <a:solidFill>
                    <a:srgbClr val="1B1464"/>
                  </a:solidFill>
                  <a:latin typeface="Helvetica" panose="020B0403020202020204" pitchFamily="34" charset="0"/>
                </a:rPr>
                <a:t>42</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rPr>
                <a:t>%)</a:t>
              </a:r>
            </a:p>
          </p:txBody>
        </p:sp>
        <p:sp>
          <p:nvSpPr>
            <p:cNvPr id="95" name="TextBox 94">
              <a:extLst>
                <a:ext uri="{FF2B5EF4-FFF2-40B4-BE49-F238E27FC236}">
                  <a16:creationId xmlns:a16="http://schemas.microsoft.com/office/drawing/2014/main" id="{26A11781-266D-426D-B81A-1D2546577463}"/>
                </a:ext>
              </a:extLst>
            </p:cNvPr>
            <p:cNvSpPr txBox="1"/>
            <p:nvPr/>
          </p:nvSpPr>
          <p:spPr>
            <a:xfrm>
              <a:off x="9884121" y="4429742"/>
              <a:ext cx="180701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rPr>
                <a:t>Entertainment Fees / Admissions</a:t>
              </a:r>
            </a:p>
          </p:txBody>
        </p:sp>
        <p:pic>
          <p:nvPicPr>
            <p:cNvPr id="96" name="Picture 95">
              <a:extLst>
                <a:ext uri="{FF2B5EF4-FFF2-40B4-BE49-F238E27FC236}">
                  <a16:creationId xmlns:a16="http://schemas.microsoft.com/office/drawing/2014/main" id="{0C8845BB-80FF-4DF6-83AA-C5E0F170AE33}"/>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0522272" y="3473030"/>
              <a:ext cx="530714" cy="530714"/>
            </a:xfrm>
            <a:prstGeom prst="rect">
              <a:avLst/>
            </a:prstGeom>
          </p:spPr>
        </p:pic>
      </p:grpSp>
      <p:grpSp>
        <p:nvGrpSpPr>
          <p:cNvPr id="26" name="Group 25">
            <a:extLst>
              <a:ext uri="{FF2B5EF4-FFF2-40B4-BE49-F238E27FC236}">
                <a16:creationId xmlns:a16="http://schemas.microsoft.com/office/drawing/2014/main" id="{E44CA066-25C7-4CE8-A9B2-10651C93F085}"/>
              </a:ext>
            </a:extLst>
          </p:cNvPr>
          <p:cNvGrpSpPr/>
          <p:nvPr/>
        </p:nvGrpSpPr>
        <p:grpSpPr>
          <a:xfrm>
            <a:off x="476175" y="4966359"/>
            <a:ext cx="1807016" cy="1438439"/>
            <a:chOff x="1543593" y="4968767"/>
            <a:chExt cx="1807016" cy="1438439"/>
          </a:xfrm>
        </p:grpSpPr>
        <p:sp>
          <p:nvSpPr>
            <p:cNvPr id="88" name="TextBox 87">
              <a:extLst>
                <a:ext uri="{FF2B5EF4-FFF2-40B4-BE49-F238E27FC236}">
                  <a16:creationId xmlns:a16="http://schemas.microsoft.com/office/drawing/2014/main" id="{266B46C5-62BB-4CBC-8B3F-935D7FB01489}"/>
                </a:ext>
              </a:extLst>
            </p:cNvPr>
            <p:cNvSpPr txBox="1"/>
            <p:nvPr/>
          </p:nvSpPr>
          <p:spPr>
            <a:xfrm>
              <a:off x="1810650" y="5494577"/>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rPr>
                <a:t>$39.7B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rPr>
                <a:t>(40%)</a:t>
              </a:r>
            </a:p>
          </p:txBody>
        </p:sp>
        <p:sp>
          <p:nvSpPr>
            <p:cNvPr id="89" name="TextBox 88">
              <a:extLst>
                <a:ext uri="{FF2B5EF4-FFF2-40B4-BE49-F238E27FC236}">
                  <a16:creationId xmlns:a16="http://schemas.microsoft.com/office/drawing/2014/main" id="{94303E71-4168-490A-9502-966E61C58136}"/>
                </a:ext>
              </a:extLst>
            </p:cNvPr>
            <p:cNvSpPr txBox="1"/>
            <p:nvPr/>
          </p:nvSpPr>
          <p:spPr>
            <a:xfrm>
              <a:off x="1543593" y="5976319"/>
              <a:ext cx="180701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rPr>
                <a:t>Personal Care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rPr>
                <a:t>Products &amp; Services </a:t>
              </a:r>
            </a:p>
          </p:txBody>
        </p:sp>
        <p:pic>
          <p:nvPicPr>
            <p:cNvPr id="90" name="Picture 89">
              <a:extLst>
                <a:ext uri="{FF2B5EF4-FFF2-40B4-BE49-F238E27FC236}">
                  <a16:creationId xmlns:a16="http://schemas.microsoft.com/office/drawing/2014/main" id="{897714F1-C649-4266-8F0E-46B091AA23B5}"/>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2181801" y="4968767"/>
              <a:ext cx="530600" cy="530600"/>
            </a:xfrm>
            <a:prstGeom prst="rect">
              <a:avLst/>
            </a:prstGeom>
          </p:spPr>
        </p:pic>
      </p:grpSp>
      <p:grpSp>
        <p:nvGrpSpPr>
          <p:cNvPr id="27" name="Group 26">
            <a:extLst>
              <a:ext uri="{FF2B5EF4-FFF2-40B4-BE49-F238E27FC236}">
                <a16:creationId xmlns:a16="http://schemas.microsoft.com/office/drawing/2014/main" id="{2E550447-785C-40C0-B746-35ACE0BCD9CB}"/>
              </a:ext>
            </a:extLst>
          </p:cNvPr>
          <p:cNvGrpSpPr/>
          <p:nvPr/>
        </p:nvGrpSpPr>
        <p:grpSpPr>
          <a:xfrm>
            <a:off x="2362702" y="5003866"/>
            <a:ext cx="1807016" cy="1363424"/>
            <a:chOff x="3011839" y="5043782"/>
            <a:chExt cx="1807016" cy="1363424"/>
          </a:xfrm>
        </p:grpSpPr>
        <p:sp>
          <p:nvSpPr>
            <p:cNvPr id="97" name="TextBox 96">
              <a:extLst>
                <a:ext uri="{FF2B5EF4-FFF2-40B4-BE49-F238E27FC236}">
                  <a16:creationId xmlns:a16="http://schemas.microsoft.com/office/drawing/2014/main" id="{B9517670-5D38-46A2-B17E-246359572114}"/>
                </a:ext>
              </a:extLst>
            </p:cNvPr>
            <p:cNvSpPr txBox="1"/>
            <p:nvPr/>
          </p:nvSpPr>
          <p:spPr>
            <a:xfrm>
              <a:off x="3278896" y="5506152"/>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rPr>
                <a:t>$35.5B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rPr>
                <a:t>(38%)</a:t>
              </a:r>
            </a:p>
          </p:txBody>
        </p:sp>
        <p:sp>
          <p:nvSpPr>
            <p:cNvPr id="98" name="TextBox 97">
              <a:extLst>
                <a:ext uri="{FF2B5EF4-FFF2-40B4-BE49-F238E27FC236}">
                  <a16:creationId xmlns:a16="http://schemas.microsoft.com/office/drawing/2014/main" id="{EBA7003B-E8FF-452E-9EDE-3F39DF4CDAA1}"/>
                </a:ext>
              </a:extLst>
            </p:cNvPr>
            <p:cNvSpPr txBox="1"/>
            <p:nvPr/>
          </p:nvSpPr>
          <p:spPr>
            <a:xfrm>
              <a:off x="3011839" y="5976319"/>
              <a:ext cx="180701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rPr>
                <a:t>Women &amp; Girls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rPr>
                <a:t>Apparel </a:t>
              </a:r>
            </a:p>
          </p:txBody>
        </p:sp>
        <p:pic>
          <p:nvPicPr>
            <p:cNvPr id="99" name="Picture 98">
              <a:extLst>
                <a:ext uri="{FF2B5EF4-FFF2-40B4-BE49-F238E27FC236}">
                  <a16:creationId xmlns:a16="http://schemas.microsoft.com/office/drawing/2014/main" id="{235E7C75-42D3-4779-9C0F-B81990D9EAE7}"/>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3674165" y="5043782"/>
              <a:ext cx="482364" cy="482364"/>
            </a:xfrm>
            <a:prstGeom prst="rect">
              <a:avLst/>
            </a:prstGeom>
          </p:spPr>
        </p:pic>
      </p:grpSp>
      <p:grpSp>
        <p:nvGrpSpPr>
          <p:cNvPr id="28" name="Group 27">
            <a:extLst>
              <a:ext uri="{FF2B5EF4-FFF2-40B4-BE49-F238E27FC236}">
                <a16:creationId xmlns:a16="http://schemas.microsoft.com/office/drawing/2014/main" id="{D0EC827E-C577-4473-9B05-11E8CC71071B}"/>
              </a:ext>
            </a:extLst>
          </p:cNvPr>
          <p:cNvGrpSpPr/>
          <p:nvPr/>
        </p:nvGrpSpPr>
        <p:grpSpPr>
          <a:xfrm>
            <a:off x="4249229" y="5099468"/>
            <a:ext cx="1807016" cy="1172221"/>
            <a:chOff x="4465608" y="5065708"/>
            <a:chExt cx="1807016" cy="1172221"/>
          </a:xfrm>
        </p:grpSpPr>
        <p:sp>
          <p:nvSpPr>
            <p:cNvPr id="100" name="TextBox 99">
              <a:extLst>
                <a:ext uri="{FF2B5EF4-FFF2-40B4-BE49-F238E27FC236}">
                  <a16:creationId xmlns:a16="http://schemas.microsoft.com/office/drawing/2014/main" id="{9F613F4A-64CB-432B-BCD6-775EB27A64DB}"/>
                </a:ext>
              </a:extLst>
            </p:cNvPr>
            <p:cNvSpPr txBox="1"/>
            <p:nvPr/>
          </p:nvSpPr>
          <p:spPr>
            <a:xfrm>
              <a:off x="4732665" y="5506152"/>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rPr>
                <a:t>$34.3B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rPr>
                <a:t>(45%)</a:t>
              </a:r>
            </a:p>
          </p:txBody>
        </p:sp>
        <p:sp>
          <p:nvSpPr>
            <p:cNvPr id="101" name="TextBox 100">
              <a:extLst>
                <a:ext uri="{FF2B5EF4-FFF2-40B4-BE49-F238E27FC236}">
                  <a16:creationId xmlns:a16="http://schemas.microsoft.com/office/drawing/2014/main" id="{389EE172-CE4E-4747-9317-DB0BA359AC78}"/>
                </a:ext>
              </a:extLst>
            </p:cNvPr>
            <p:cNvSpPr txBox="1"/>
            <p:nvPr/>
          </p:nvSpPr>
          <p:spPr>
            <a:xfrm>
              <a:off x="4465608" y="5976319"/>
              <a:ext cx="180701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rPr>
                <a:t>Alcohol </a:t>
              </a:r>
            </a:p>
          </p:txBody>
        </p:sp>
        <p:pic>
          <p:nvPicPr>
            <p:cNvPr id="102" name="Picture 101">
              <a:extLst>
                <a:ext uri="{FF2B5EF4-FFF2-40B4-BE49-F238E27FC236}">
                  <a16:creationId xmlns:a16="http://schemas.microsoft.com/office/drawing/2014/main" id="{AC83C23C-808F-4FBF-AC62-7D9C8CE9D895}"/>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5149860" y="5065708"/>
              <a:ext cx="438513" cy="438513"/>
            </a:xfrm>
            <a:prstGeom prst="rect">
              <a:avLst/>
            </a:prstGeom>
          </p:spPr>
        </p:pic>
      </p:grpSp>
      <p:grpSp>
        <p:nvGrpSpPr>
          <p:cNvPr id="24" name="Group 23">
            <a:extLst>
              <a:ext uri="{FF2B5EF4-FFF2-40B4-BE49-F238E27FC236}">
                <a16:creationId xmlns:a16="http://schemas.microsoft.com/office/drawing/2014/main" id="{2324CD7B-350D-4D04-B36A-36EF701BE7B8}"/>
              </a:ext>
            </a:extLst>
          </p:cNvPr>
          <p:cNvGrpSpPr/>
          <p:nvPr/>
        </p:nvGrpSpPr>
        <p:grpSpPr>
          <a:xfrm>
            <a:off x="6135756" y="5088479"/>
            <a:ext cx="1807016" cy="1194198"/>
            <a:chOff x="5919377" y="5043731"/>
            <a:chExt cx="1807016" cy="1194198"/>
          </a:xfrm>
        </p:grpSpPr>
        <p:sp>
          <p:nvSpPr>
            <p:cNvPr id="103" name="TextBox 102">
              <a:extLst>
                <a:ext uri="{FF2B5EF4-FFF2-40B4-BE49-F238E27FC236}">
                  <a16:creationId xmlns:a16="http://schemas.microsoft.com/office/drawing/2014/main" id="{E5A46239-FA32-4349-876F-199CC5A5C6D1}"/>
                </a:ext>
              </a:extLst>
            </p:cNvPr>
            <p:cNvSpPr txBox="1"/>
            <p:nvPr/>
          </p:nvSpPr>
          <p:spPr>
            <a:xfrm>
              <a:off x="6186434" y="5506152"/>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rPr>
                <a:t>$19.1B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rPr>
                <a:t>(32%)</a:t>
              </a:r>
            </a:p>
          </p:txBody>
        </p:sp>
        <p:sp>
          <p:nvSpPr>
            <p:cNvPr id="104" name="TextBox 103">
              <a:extLst>
                <a:ext uri="{FF2B5EF4-FFF2-40B4-BE49-F238E27FC236}">
                  <a16:creationId xmlns:a16="http://schemas.microsoft.com/office/drawing/2014/main" id="{0634B3CE-ADD2-46A8-AE6C-BC8636346C91}"/>
                </a:ext>
              </a:extLst>
            </p:cNvPr>
            <p:cNvSpPr txBox="1"/>
            <p:nvPr/>
          </p:nvSpPr>
          <p:spPr>
            <a:xfrm>
              <a:off x="5919377" y="5976319"/>
              <a:ext cx="180701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rPr>
                <a:t>Men &amp; Boys Apparel</a:t>
              </a:r>
            </a:p>
          </p:txBody>
        </p:sp>
        <p:pic>
          <p:nvPicPr>
            <p:cNvPr id="105" name="Picture 104">
              <a:extLst>
                <a:ext uri="{FF2B5EF4-FFF2-40B4-BE49-F238E27FC236}">
                  <a16:creationId xmlns:a16="http://schemas.microsoft.com/office/drawing/2014/main" id="{FD3CD0BA-DD3D-449B-A07E-56D553BB64D8}"/>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6581652" y="5043731"/>
              <a:ext cx="482467" cy="482467"/>
            </a:xfrm>
            <a:prstGeom prst="rect">
              <a:avLst/>
            </a:prstGeom>
          </p:spPr>
        </p:pic>
      </p:grpSp>
      <p:grpSp>
        <p:nvGrpSpPr>
          <p:cNvPr id="23" name="Group 22">
            <a:extLst>
              <a:ext uri="{FF2B5EF4-FFF2-40B4-BE49-F238E27FC236}">
                <a16:creationId xmlns:a16="http://schemas.microsoft.com/office/drawing/2014/main" id="{AACA0178-1456-497C-8B8E-CD0DE509E0B6}"/>
              </a:ext>
            </a:extLst>
          </p:cNvPr>
          <p:cNvGrpSpPr/>
          <p:nvPr/>
        </p:nvGrpSpPr>
        <p:grpSpPr>
          <a:xfrm>
            <a:off x="8022283" y="5048589"/>
            <a:ext cx="1807016" cy="1273978"/>
            <a:chOff x="7373146" y="4963951"/>
            <a:chExt cx="1807016" cy="1273978"/>
          </a:xfrm>
        </p:grpSpPr>
        <p:sp>
          <p:nvSpPr>
            <p:cNvPr id="106" name="TextBox 105">
              <a:extLst>
                <a:ext uri="{FF2B5EF4-FFF2-40B4-BE49-F238E27FC236}">
                  <a16:creationId xmlns:a16="http://schemas.microsoft.com/office/drawing/2014/main" id="{FFE9002B-AA7A-4F3F-9500-B5DBD2B7F5D5}"/>
                </a:ext>
              </a:extLst>
            </p:cNvPr>
            <p:cNvSpPr txBox="1"/>
            <p:nvPr/>
          </p:nvSpPr>
          <p:spPr>
            <a:xfrm>
              <a:off x="7640203" y="5506152"/>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rPr>
                <a:t>$18.2B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rPr>
                <a:t>(33%)</a:t>
              </a:r>
            </a:p>
          </p:txBody>
        </p:sp>
        <p:sp>
          <p:nvSpPr>
            <p:cNvPr id="107" name="TextBox 106">
              <a:extLst>
                <a:ext uri="{FF2B5EF4-FFF2-40B4-BE49-F238E27FC236}">
                  <a16:creationId xmlns:a16="http://schemas.microsoft.com/office/drawing/2014/main" id="{3E52CDDB-E8E4-4921-8A35-D20E9EA55EE6}"/>
                </a:ext>
              </a:extLst>
            </p:cNvPr>
            <p:cNvSpPr txBox="1"/>
            <p:nvPr/>
          </p:nvSpPr>
          <p:spPr>
            <a:xfrm>
              <a:off x="7373146" y="5976319"/>
              <a:ext cx="180701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rPr>
                <a:t>Footwear</a:t>
              </a:r>
            </a:p>
          </p:txBody>
        </p:sp>
        <p:pic>
          <p:nvPicPr>
            <p:cNvPr id="108" name="Picture 107">
              <a:extLst>
                <a:ext uri="{FF2B5EF4-FFF2-40B4-BE49-F238E27FC236}">
                  <a16:creationId xmlns:a16="http://schemas.microsoft.com/office/drawing/2014/main" id="{2A5479A8-915F-4391-A9FB-E4EC9AD51DC9}"/>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7955641" y="4963951"/>
              <a:ext cx="642026" cy="642026"/>
            </a:xfrm>
            <a:prstGeom prst="rect">
              <a:avLst/>
            </a:prstGeom>
          </p:spPr>
        </p:pic>
      </p:grpSp>
      <p:grpSp>
        <p:nvGrpSpPr>
          <p:cNvPr id="22" name="Group 21">
            <a:extLst>
              <a:ext uri="{FF2B5EF4-FFF2-40B4-BE49-F238E27FC236}">
                <a16:creationId xmlns:a16="http://schemas.microsoft.com/office/drawing/2014/main" id="{A3174B96-7E1D-476D-9A2A-7092B9D1ACC4}"/>
              </a:ext>
            </a:extLst>
          </p:cNvPr>
          <p:cNvGrpSpPr/>
          <p:nvPr/>
        </p:nvGrpSpPr>
        <p:grpSpPr>
          <a:xfrm>
            <a:off x="9908809" y="5079847"/>
            <a:ext cx="1807016" cy="1211462"/>
            <a:chOff x="8826915" y="5026467"/>
            <a:chExt cx="1807016" cy="1211462"/>
          </a:xfrm>
        </p:grpSpPr>
        <p:sp>
          <p:nvSpPr>
            <p:cNvPr id="109" name="TextBox 108">
              <a:extLst>
                <a:ext uri="{FF2B5EF4-FFF2-40B4-BE49-F238E27FC236}">
                  <a16:creationId xmlns:a16="http://schemas.microsoft.com/office/drawing/2014/main" id="{42AC6679-DF88-4E59-863D-B2D17206DF8D}"/>
                </a:ext>
              </a:extLst>
            </p:cNvPr>
            <p:cNvSpPr txBox="1"/>
            <p:nvPr/>
          </p:nvSpPr>
          <p:spPr>
            <a:xfrm>
              <a:off x="9093972" y="5506152"/>
              <a:ext cx="12729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rPr>
                <a:t>$7.0B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rPr>
                <a:t>(57%)</a:t>
              </a:r>
            </a:p>
          </p:txBody>
        </p:sp>
        <p:sp>
          <p:nvSpPr>
            <p:cNvPr id="110" name="TextBox 109">
              <a:extLst>
                <a:ext uri="{FF2B5EF4-FFF2-40B4-BE49-F238E27FC236}">
                  <a16:creationId xmlns:a16="http://schemas.microsoft.com/office/drawing/2014/main" id="{05E5DAF9-6C92-40E0-A3BD-4B2B2601D220}"/>
                </a:ext>
              </a:extLst>
            </p:cNvPr>
            <p:cNvSpPr txBox="1"/>
            <p:nvPr/>
          </p:nvSpPr>
          <p:spPr>
            <a:xfrm>
              <a:off x="8826915" y="5976319"/>
              <a:ext cx="180701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rPr>
                <a:t>Reading </a:t>
              </a:r>
            </a:p>
          </p:txBody>
        </p:sp>
        <p:pic>
          <p:nvPicPr>
            <p:cNvPr id="111" name="Picture 110">
              <a:extLst>
                <a:ext uri="{FF2B5EF4-FFF2-40B4-BE49-F238E27FC236}">
                  <a16:creationId xmlns:a16="http://schemas.microsoft.com/office/drawing/2014/main" id="{CEC9E8D3-DB11-4459-B967-0BDCDE57FE11}"/>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9471926" y="5026467"/>
              <a:ext cx="516995" cy="516995"/>
            </a:xfrm>
            <a:prstGeom prst="rect">
              <a:avLst/>
            </a:prstGeom>
          </p:spPr>
        </p:pic>
      </p:grpSp>
      <p:sp>
        <p:nvSpPr>
          <p:cNvPr id="3" name="Title 1">
            <a:extLst>
              <a:ext uri="{FF2B5EF4-FFF2-40B4-BE49-F238E27FC236}">
                <a16:creationId xmlns:a16="http://schemas.microsoft.com/office/drawing/2014/main" id="{7721C14B-1F5E-42A7-8395-AFAB44287FCB}"/>
              </a:ext>
            </a:extLst>
          </p:cNvPr>
          <p:cNvSpPr txBox="1">
            <a:spLocks/>
          </p:cNvSpPr>
          <p:nvPr/>
        </p:nvSpPr>
        <p:spPr>
          <a:xfrm>
            <a:off x="119696" y="82391"/>
            <a:ext cx="11219010" cy="1005817"/>
          </a:xfrm>
          <a:prstGeom prst="rect">
            <a:avLst/>
          </a:prstGeom>
        </p:spPr>
        <p:txBody>
          <a:bodyPr vert="horz" lIns="116656" tIns="58311" rIns="116656" bIns="58311" rtlCol="0" anchor="ctr">
            <a:norm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lang="en-US" sz="2600" b="1" dirty="0">
                <a:solidFill>
                  <a:srgbClr val="1B1464"/>
                </a:solidFill>
                <a:latin typeface="Helvetica" panose="020B0403020202020204" pitchFamily="34" charset="0"/>
              </a:rPr>
              <a:t>In fact, Adults</a:t>
            </a:r>
            <a:r>
              <a:rPr kumimoji="0" lang="en-US" sz="2600" b="1" i="0" u="none" strike="noStrike" kern="1200" cap="none" spc="0" normalizeH="0" baseline="0" noProof="0" dirty="0">
                <a:ln>
                  <a:noFill/>
                </a:ln>
                <a:solidFill>
                  <a:srgbClr val="1B1464"/>
                </a:solidFill>
                <a:effectLst/>
                <a:uLnTx/>
                <a:uFillTx/>
                <a:latin typeface="Helvetica" panose="020B0403020202020204" pitchFamily="34" charset="0"/>
              </a:rPr>
              <a:t> 55+ collectively spend more on consumer goods &amp; services than any other demographic segment</a:t>
            </a:r>
          </a:p>
        </p:txBody>
      </p:sp>
      <p:sp>
        <p:nvSpPr>
          <p:cNvPr id="4" name="Rectangle 3">
            <a:extLst>
              <a:ext uri="{FF2B5EF4-FFF2-40B4-BE49-F238E27FC236}">
                <a16:creationId xmlns:a16="http://schemas.microsoft.com/office/drawing/2014/main" id="{51AAA3D8-95B5-48BF-9E7E-2108A40A90CC}"/>
              </a:ext>
            </a:extLst>
          </p:cNvPr>
          <p:cNvSpPr/>
          <p:nvPr/>
        </p:nvSpPr>
        <p:spPr>
          <a:xfrm>
            <a:off x="313262" y="1109833"/>
            <a:ext cx="11322071" cy="338554"/>
          </a:xfrm>
          <a:prstGeom prst="rect">
            <a:avLst/>
          </a:prstGeom>
          <a:noFill/>
        </p:spPr>
        <p:txBody>
          <a:bodyPr wrap="square" rtlCol="0" anchor="t">
            <a:spAutoFit/>
          </a:bodyPr>
          <a:lstStyle/>
          <a:p>
            <a:pPr marL="285750" indent="-285750">
              <a:buBlip>
                <a:blip r:embed="rId22"/>
              </a:buBlip>
              <a:defRPr/>
            </a:pPr>
            <a:r>
              <a:rPr lang="en-US" sz="1600">
                <a:solidFill>
                  <a:srgbClr val="1B1464"/>
                </a:solidFill>
                <a:latin typeface="Helvetica"/>
              </a:rPr>
              <a:t>Adults 55+ represent a significant % of sales across a variety of product categories and services</a:t>
            </a:r>
            <a:endParaRPr lang="en-US">
              <a:solidFill>
                <a:srgbClr val="1B1464"/>
              </a:solidFill>
            </a:endParaRPr>
          </a:p>
        </p:txBody>
      </p:sp>
      <p:pic>
        <p:nvPicPr>
          <p:cNvPr id="5" name="Picture 4">
            <a:extLst>
              <a:ext uri="{FF2B5EF4-FFF2-40B4-BE49-F238E27FC236}">
                <a16:creationId xmlns:a16="http://schemas.microsoft.com/office/drawing/2014/main" id="{D63878A4-9B27-4D4B-8BFB-CE92037B6D76}"/>
              </a:ext>
            </a:extLst>
          </p:cNvPr>
          <p:cNvPicPr>
            <a:picLocks noChangeAspect="1"/>
          </p:cNvPicPr>
          <p:nvPr/>
        </p:nvPicPr>
        <p:blipFill rotWithShape="1">
          <a:blip r:embed="rId2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6" name="Slide Number Placeholder 5">
            <a:extLst>
              <a:ext uri="{FF2B5EF4-FFF2-40B4-BE49-F238E27FC236}">
                <a16:creationId xmlns:a16="http://schemas.microsoft.com/office/drawing/2014/main" id="{D6670BAC-31CF-4AD7-9B55-EABF3671A49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cs typeface="Helvetica" panose="020B0604020202020204" pitchFamily="34" charset="0"/>
            </a:endParaRPr>
          </a:p>
        </p:txBody>
      </p:sp>
      <p:sp>
        <p:nvSpPr>
          <p:cNvPr id="7" name="Rectangle 6">
            <a:extLst>
              <a:ext uri="{FF2B5EF4-FFF2-40B4-BE49-F238E27FC236}">
                <a16:creationId xmlns:a16="http://schemas.microsoft.com/office/drawing/2014/main" id="{F4B78B6A-F317-469C-84A0-665CE6CC40E2}"/>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723582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5BA2C4-31CD-43C2-AE6F-3410C94D1AED}"/>
              </a:ext>
            </a:extLst>
          </p:cNvPr>
          <p:cNvSpPr/>
          <p:nvPr/>
        </p:nvSpPr>
        <p:spPr>
          <a:xfrm>
            <a:off x="-10101" y="1767307"/>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anose="020B0604020202020204" pitchFamily="2" charset="0"/>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4" name="Rectangle 13">
            <a:extLst>
              <a:ext uri="{FF2B5EF4-FFF2-40B4-BE49-F238E27FC236}">
                <a16:creationId xmlns:a16="http://schemas.microsoft.com/office/drawing/2014/main" id="{A707BD55-2F0C-45D7-A432-6228207AC940}"/>
              </a:ext>
            </a:extLst>
          </p:cNvPr>
          <p:cNvSpPr/>
          <p:nvPr/>
        </p:nvSpPr>
        <p:spPr>
          <a:xfrm>
            <a:off x="249301" y="237585"/>
            <a:ext cx="11948701"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Who is doing it right? </a:t>
            </a:r>
            <a:r>
              <a:rPr lang="en-US" sz="2600" b="1" dirty="0">
                <a:solidFill>
                  <a:srgbClr val="1B1464"/>
                </a:solidFill>
                <a:latin typeface="Helvetica" panose="020B0604020202020204" pitchFamily="34" charset="0"/>
                <a:cs typeface="Helvetica" panose="020B0604020202020204" pitchFamily="34" charset="0"/>
              </a:rPr>
              <a:t>Adults</a:t>
            </a: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50+ have been flocking to direct-to-consumer brands’ digital platforms during the pandemic; brands that are also significant spenders on TV</a:t>
            </a:r>
          </a:p>
        </p:txBody>
      </p:sp>
      <p:sp>
        <p:nvSpPr>
          <p:cNvPr id="3" name="Rectangle 2">
            <a:extLst>
              <a:ext uri="{FF2B5EF4-FFF2-40B4-BE49-F238E27FC236}">
                <a16:creationId xmlns:a16="http://schemas.microsoft.com/office/drawing/2014/main" id="{62E275FF-F263-4133-9C35-453C080131A9}"/>
              </a:ext>
            </a:extLst>
          </p:cNvPr>
          <p:cNvSpPr/>
          <p:nvPr/>
        </p:nvSpPr>
        <p:spPr>
          <a:xfrm>
            <a:off x="546750" y="6204726"/>
            <a:ext cx="11481125"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t>
            </a:r>
            <a:r>
              <a:rPr lang="en-US" sz="800">
                <a:solidFill>
                  <a:srgbClr val="1B1464"/>
                </a:solidFill>
                <a:latin typeface="Helvetica" panose="020B0403020202020204" pitchFamily="34" charset="0"/>
              </a:rPr>
              <a:t>analysis of Comscore MediaMetrix Media Trend multiplatform (desktop + mobile) data, April 2019 – September 2019 vs. April 2020 – September 2020, P50+, total digital population, total monthly unique visitors/viewers. Percentages = average monthly unique visitors increase between the two 6-month time periods.;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a:t>
            </a:r>
            <a:r>
              <a:rPr kumimoji="0" lang="en-US" sz="8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Comscore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sz="8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MediaMetrix</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Media Trend multiplatform (desktop + mobile) data, September 2020. Base: P18+, total digital population, median adult age.</a:t>
            </a:r>
            <a:endPar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40" name="TextBox 39">
            <a:extLst>
              <a:ext uri="{FF2B5EF4-FFF2-40B4-BE49-F238E27FC236}">
                <a16:creationId xmlns:a16="http://schemas.microsoft.com/office/drawing/2014/main" id="{1F23E6C6-151D-4C76-B047-8E8A7C81D56D}"/>
              </a:ext>
            </a:extLst>
          </p:cNvPr>
          <p:cNvSpPr txBox="1"/>
          <p:nvPr/>
        </p:nvSpPr>
        <p:spPr>
          <a:xfrm>
            <a:off x="10101" y="1704523"/>
            <a:ext cx="1223503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sng" strike="noStrike" kern="1200" cap="none" spc="0" normalizeH="0" baseline="0" noProof="0">
                <a:ln>
                  <a:noFill/>
                </a:ln>
                <a:solidFill>
                  <a:srgbClr val="1B1464"/>
                </a:solidFill>
                <a:effectLst/>
                <a:uLnTx/>
                <a:uFillTx/>
                <a:latin typeface="Helvetica" panose="020B0604020202020204" pitchFamily="34" charset="0"/>
                <a:cs typeface="Helvetica" panose="020B0604020202020204" pitchFamily="34" charset="0"/>
              </a:rPr>
              <a:t>Average monthly unique adult 50+ visitors increase and median age by digital platform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604020202020204" pitchFamily="34" charset="0"/>
                <a:cs typeface="Helvetica" panose="020B0604020202020204" pitchFamily="34" charset="0"/>
              </a:rPr>
              <a:t>6-month average YoY comparison: Apr-Sep ‘19 vs. Apr-Sep ’20 / Median Age in September 2020</a:t>
            </a:r>
            <a:endParaRPr kumimoji="0" lang="en-US" sz="1400" strike="noStrike" kern="1200" cap="none" spc="0" normalizeH="0" baseline="0" noProof="0">
              <a:ln>
                <a:noFill/>
              </a:ln>
              <a:solidFill>
                <a:srgbClr val="1B1464"/>
              </a:solidFill>
              <a:effectLst/>
              <a:uLnTx/>
              <a:uFillTx/>
              <a:latin typeface="Helvetica" panose="020B0604020202020204" pitchFamily="34" charset="0"/>
              <a:cs typeface="Helvetica" panose="020B0604020202020204" pitchFamily="34" charset="0"/>
            </a:endParaRPr>
          </a:p>
        </p:txBody>
      </p:sp>
      <p:sp>
        <p:nvSpPr>
          <p:cNvPr id="41" name="Rectangle 40">
            <a:extLst>
              <a:ext uri="{FF2B5EF4-FFF2-40B4-BE49-F238E27FC236}">
                <a16:creationId xmlns:a16="http://schemas.microsoft.com/office/drawing/2014/main" id="{AB122E19-5F0C-4FED-8585-914FF10C8E86}"/>
              </a:ext>
            </a:extLst>
          </p:cNvPr>
          <p:cNvSpPr/>
          <p:nvPr/>
        </p:nvSpPr>
        <p:spPr>
          <a:xfrm>
            <a:off x="186971" y="3178928"/>
            <a:ext cx="1934354" cy="1011885"/>
          </a:xfrm>
          <a:prstGeom prst="rect">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Helvetica" panose="020B0403020202020204" pitchFamily="34" charset="0"/>
              </a:rPr>
              <a:t>+35%</a:t>
            </a:r>
          </a:p>
          <a:p>
            <a:pPr algn="ctr"/>
            <a:r>
              <a:rPr lang="en-US" sz="1100">
                <a:latin typeface="Helvetica" panose="020B0403020202020204" pitchFamily="34" charset="0"/>
              </a:rPr>
              <a:t>(+307K avg monthly UVs)</a:t>
            </a:r>
          </a:p>
        </p:txBody>
      </p:sp>
      <p:sp>
        <p:nvSpPr>
          <p:cNvPr id="43" name="Rectangle 42">
            <a:extLst>
              <a:ext uri="{FF2B5EF4-FFF2-40B4-BE49-F238E27FC236}">
                <a16:creationId xmlns:a16="http://schemas.microsoft.com/office/drawing/2014/main" id="{5AC06426-A792-402D-952F-2B0BBFA5FE41}"/>
              </a:ext>
            </a:extLst>
          </p:cNvPr>
          <p:cNvSpPr/>
          <p:nvPr/>
        </p:nvSpPr>
        <p:spPr>
          <a:xfrm>
            <a:off x="2678077" y="3200679"/>
            <a:ext cx="1934354" cy="1011885"/>
          </a:xfrm>
          <a:prstGeom prst="rect">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Helvetica" panose="020B0403020202020204" pitchFamily="34" charset="0"/>
              </a:rPr>
              <a:t>+26%</a:t>
            </a:r>
          </a:p>
          <a:p>
            <a:pPr algn="ctr"/>
            <a:r>
              <a:rPr lang="en-US" sz="1100">
                <a:latin typeface="Helvetica" panose="020B0403020202020204" pitchFamily="34" charset="0"/>
              </a:rPr>
              <a:t>(+253K avg monthly UVs)</a:t>
            </a:r>
          </a:p>
        </p:txBody>
      </p:sp>
      <p:sp>
        <p:nvSpPr>
          <p:cNvPr id="45" name="Rectangle 44">
            <a:extLst>
              <a:ext uri="{FF2B5EF4-FFF2-40B4-BE49-F238E27FC236}">
                <a16:creationId xmlns:a16="http://schemas.microsoft.com/office/drawing/2014/main" id="{40D554A3-F9A7-4840-A06E-63FF2398A90E}"/>
              </a:ext>
            </a:extLst>
          </p:cNvPr>
          <p:cNvSpPr/>
          <p:nvPr/>
        </p:nvSpPr>
        <p:spPr>
          <a:xfrm>
            <a:off x="5071623" y="3180499"/>
            <a:ext cx="1934354" cy="1011885"/>
          </a:xfrm>
          <a:prstGeom prst="rect">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Helvetica" panose="020B0403020202020204" pitchFamily="34" charset="0"/>
              </a:rPr>
              <a:t>+89%</a:t>
            </a:r>
          </a:p>
          <a:p>
            <a:pPr algn="ctr"/>
            <a:r>
              <a:rPr lang="en-US" sz="1100">
                <a:latin typeface="Helvetica" panose="020B0403020202020204" pitchFamily="34" charset="0"/>
              </a:rPr>
              <a:t>(+919K avg monthly UVs)</a:t>
            </a:r>
          </a:p>
        </p:txBody>
      </p:sp>
      <p:sp>
        <p:nvSpPr>
          <p:cNvPr id="47" name="Rectangle 46">
            <a:extLst>
              <a:ext uri="{FF2B5EF4-FFF2-40B4-BE49-F238E27FC236}">
                <a16:creationId xmlns:a16="http://schemas.microsoft.com/office/drawing/2014/main" id="{D2CFDB28-C585-4CD5-8D27-9CFA23D94C47}"/>
              </a:ext>
            </a:extLst>
          </p:cNvPr>
          <p:cNvSpPr/>
          <p:nvPr/>
        </p:nvSpPr>
        <p:spPr>
          <a:xfrm>
            <a:off x="7569725" y="3171070"/>
            <a:ext cx="1934354" cy="1011885"/>
          </a:xfrm>
          <a:prstGeom prst="rect">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Helvetica" panose="020B0403020202020204" pitchFamily="34" charset="0"/>
              </a:rPr>
              <a:t>+18%</a:t>
            </a:r>
          </a:p>
          <a:p>
            <a:pPr algn="ctr"/>
            <a:r>
              <a:rPr lang="en-US" sz="1100">
                <a:latin typeface="Helvetica" panose="020B0403020202020204" pitchFamily="34" charset="0"/>
              </a:rPr>
              <a:t>(+1.2MM avg monthly UVs)</a:t>
            </a:r>
          </a:p>
        </p:txBody>
      </p:sp>
      <p:sp>
        <p:nvSpPr>
          <p:cNvPr id="49" name="Rectangle 48">
            <a:extLst>
              <a:ext uri="{FF2B5EF4-FFF2-40B4-BE49-F238E27FC236}">
                <a16:creationId xmlns:a16="http://schemas.microsoft.com/office/drawing/2014/main" id="{7C155A36-B7D5-4D98-A7EB-41A9C833FF69}"/>
              </a:ext>
            </a:extLst>
          </p:cNvPr>
          <p:cNvSpPr/>
          <p:nvPr/>
        </p:nvSpPr>
        <p:spPr>
          <a:xfrm>
            <a:off x="9982987" y="3180498"/>
            <a:ext cx="1934354" cy="1011885"/>
          </a:xfrm>
          <a:prstGeom prst="rect">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Helvetica" panose="020B0403020202020204" pitchFamily="34" charset="0"/>
              </a:rPr>
              <a:t>+30%</a:t>
            </a:r>
          </a:p>
          <a:p>
            <a:pPr algn="ctr"/>
            <a:r>
              <a:rPr lang="en-US" sz="1100">
                <a:latin typeface="Helvetica" panose="020B0403020202020204" pitchFamily="34" charset="0"/>
              </a:rPr>
              <a:t>(+1.7MM avg monthly UVs)</a:t>
            </a:r>
          </a:p>
        </p:txBody>
      </p:sp>
      <p:pic>
        <p:nvPicPr>
          <p:cNvPr id="1026" name="Picture 2">
            <a:extLst>
              <a:ext uri="{FF2B5EF4-FFF2-40B4-BE49-F238E27FC236}">
                <a16:creationId xmlns:a16="http://schemas.microsoft.com/office/drawing/2014/main" id="{B167A008-5874-4F10-A007-3492AD95764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0620" y="2615467"/>
            <a:ext cx="1113063" cy="5147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t's look after ourselves, and each other. — Calm Blog">
            <a:extLst>
              <a:ext uri="{FF2B5EF4-FFF2-40B4-BE49-F238E27FC236}">
                <a16:creationId xmlns:a16="http://schemas.microsoft.com/office/drawing/2014/main" id="{481970AA-DA38-471D-90F6-160D52CBD4DA}"/>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228825" y="2331729"/>
            <a:ext cx="821707" cy="8487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dex of /wp-content/uploads/2017/09">
            <a:extLst>
              <a:ext uri="{FF2B5EF4-FFF2-40B4-BE49-F238E27FC236}">
                <a16:creationId xmlns:a16="http://schemas.microsoft.com/office/drawing/2014/main" id="{A3699ECC-508B-467F-964A-1C44709A8DBF}"/>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5140751" y="2658284"/>
            <a:ext cx="1764301" cy="4660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hewy Logo Download Vector">
            <a:extLst>
              <a:ext uri="{FF2B5EF4-FFF2-40B4-BE49-F238E27FC236}">
                <a16:creationId xmlns:a16="http://schemas.microsoft.com/office/drawing/2014/main" id="{458432F5-5962-49C4-B9DD-99135B689577}"/>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783889" y="2658285"/>
            <a:ext cx="1526574" cy="45280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oordash Logo transparent PNG - StickPNG">
            <a:extLst>
              <a:ext uri="{FF2B5EF4-FFF2-40B4-BE49-F238E27FC236}">
                <a16:creationId xmlns:a16="http://schemas.microsoft.com/office/drawing/2014/main" id="{DAC06180-1151-4AFB-B1F6-5246D5FFA1ED}"/>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t="75537"/>
          <a:stretch/>
        </p:blipFill>
        <p:spPr bwMode="auto">
          <a:xfrm>
            <a:off x="10130029" y="2774722"/>
            <a:ext cx="1671687" cy="23315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ownload Purple Logo - Purple Mattress Logo PNG Image with No Background -  PNGkey.com">
            <a:extLst>
              <a:ext uri="{FF2B5EF4-FFF2-40B4-BE49-F238E27FC236}">
                <a16:creationId xmlns:a16="http://schemas.microsoft.com/office/drawing/2014/main" id="{0C649D06-11D0-4748-BCC1-93F0EEC51877}"/>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16527" y="4439668"/>
            <a:ext cx="1563222" cy="48972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impliSafe Home Security Review – 2020 | National Council For Home Safety  and Security">
            <a:extLst>
              <a:ext uri="{FF2B5EF4-FFF2-40B4-BE49-F238E27FC236}">
                <a16:creationId xmlns:a16="http://schemas.microsoft.com/office/drawing/2014/main" id="{0AFF78E2-3E09-4535-B1D8-758AB34A14F4}"/>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675001" y="4506699"/>
            <a:ext cx="1932495" cy="38498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Warby Parker - WestBend">
            <a:extLst>
              <a:ext uri="{FF2B5EF4-FFF2-40B4-BE49-F238E27FC236}">
                <a16:creationId xmlns:a16="http://schemas.microsoft.com/office/drawing/2014/main" id="{2F62F70F-2397-435F-99AE-8C3B772FF047}"/>
              </a:ext>
            </a:extLst>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4890009" y="4610973"/>
            <a:ext cx="2411981" cy="24855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60419BC-54C6-4D3C-A6E0-68844C18D672}"/>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7657706" y="4497272"/>
            <a:ext cx="1846372" cy="45299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Zillow MediaRoom - Logos">
            <a:extLst>
              <a:ext uri="{FF2B5EF4-FFF2-40B4-BE49-F238E27FC236}">
                <a16:creationId xmlns:a16="http://schemas.microsoft.com/office/drawing/2014/main" id="{70E6C12D-DE36-469D-A8DC-D753364C00B1}"/>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0158310" y="4534618"/>
            <a:ext cx="1653007" cy="346098"/>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69">
            <a:extLst>
              <a:ext uri="{FF2B5EF4-FFF2-40B4-BE49-F238E27FC236}">
                <a16:creationId xmlns:a16="http://schemas.microsoft.com/office/drawing/2014/main" id="{EECEA056-521D-4CE6-9D2E-5B81ECAFB81A}"/>
              </a:ext>
            </a:extLst>
          </p:cNvPr>
          <p:cNvSpPr/>
          <p:nvPr/>
        </p:nvSpPr>
        <p:spPr>
          <a:xfrm>
            <a:off x="188541" y="4999872"/>
            <a:ext cx="1934354" cy="1011885"/>
          </a:xfrm>
          <a:prstGeom prst="rect">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Helvetica" panose="020B0403020202020204" pitchFamily="34" charset="0"/>
              </a:rPr>
              <a:t>+28%</a:t>
            </a:r>
          </a:p>
          <a:p>
            <a:pPr algn="ctr"/>
            <a:r>
              <a:rPr lang="en-US" sz="1100">
                <a:latin typeface="Helvetica" panose="020B0403020202020204" pitchFamily="34" charset="0"/>
              </a:rPr>
              <a:t>(+198K avg monthly UVs)</a:t>
            </a:r>
          </a:p>
        </p:txBody>
      </p:sp>
      <p:sp>
        <p:nvSpPr>
          <p:cNvPr id="72" name="Rectangle 71">
            <a:extLst>
              <a:ext uri="{FF2B5EF4-FFF2-40B4-BE49-F238E27FC236}">
                <a16:creationId xmlns:a16="http://schemas.microsoft.com/office/drawing/2014/main" id="{77A83B0A-531B-46B1-8309-7D428FB96EC6}"/>
              </a:ext>
            </a:extLst>
          </p:cNvPr>
          <p:cNvSpPr/>
          <p:nvPr/>
        </p:nvSpPr>
        <p:spPr>
          <a:xfrm>
            <a:off x="2631652" y="5001441"/>
            <a:ext cx="1934354" cy="1011885"/>
          </a:xfrm>
          <a:prstGeom prst="rect">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Helvetica" panose="020B0403020202020204" pitchFamily="34" charset="0"/>
              </a:rPr>
              <a:t>+9%</a:t>
            </a:r>
          </a:p>
          <a:p>
            <a:pPr algn="ctr"/>
            <a:r>
              <a:rPr lang="en-US" sz="1100">
                <a:latin typeface="Helvetica" panose="020B0403020202020204" pitchFamily="34" charset="0"/>
              </a:rPr>
              <a:t>(+118K avg monthly UVs)</a:t>
            </a:r>
          </a:p>
        </p:txBody>
      </p:sp>
      <p:sp>
        <p:nvSpPr>
          <p:cNvPr id="73" name="Rectangle 72">
            <a:extLst>
              <a:ext uri="{FF2B5EF4-FFF2-40B4-BE49-F238E27FC236}">
                <a16:creationId xmlns:a16="http://schemas.microsoft.com/office/drawing/2014/main" id="{BE8543FB-4FFE-47F7-97F5-84F0327A2C6A}"/>
              </a:ext>
            </a:extLst>
          </p:cNvPr>
          <p:cNvSpPr/>
          <p:nvPr/>
        </p:nvSpPr>
        <p:spPr>
          <a:xfrm>
            <a:off x="5073193" y="5001443"/>
            <a:ext cx="1934354" cy="1011885"/>
          </a:xfrm>
          <a:prstGeom prst="rect">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Helvetica" panose="020B0403020202020204" pitchFamily="34" charset="0"/>
              </a:rPr>
              <a:t>+35%</a:t>
            </a:r>
          </a:p>
          <a:p>
            <a:pPr algn="ctr"/>
            <a:r>
              <a:rPr lang="en-US" sz="1100">
                <a:latin typeface="Helvetica" panose="020B0403020202020204" pitchFamily="34" charset="0"/>
              </a:rPr>
              <a:t>(+235K avg monthly UVs)</a:t>
            </a:r>
          </a:p>
        </p:txBody>
      </p:sp>
      <p:sp>
        <p:nvSpPr>
          <p:cNvPr id="74" name="Rectangle 73">
            <a:extLst>
              <a:ext uri="{FF2B5EF4-FFF2-40B4-BE49-F238E27FC236}">
                <a16:creationId xmlns:a16="http://schemas.microsoft.com/office/drawing/2014/main" id="{97AC68E4-1E99-4FCC-B498-2CE899B0A3D7}"/>
              </a:ext>
            </a:extLst>
          </p:cNvPr>
          <p:cNvSpPr/>
          <p:nvPr/>
        </p:nvSpPr>
        <p:spPr>
          <a:xfrm>
            <a:off x="7571295" y="4992014"/>
            <a:ext cx="1934354" cy="1011885"/>
          </a:xfrm>
          <a:prstGeom prst="rect">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Helvetica" panose="020B0403020202020204" pitchFamily="34" charset="0"/>
              </a:rPr>
              <a:t>+30%</a:t>
            </a:r>
          </a:p>
          <a:p>
            <a:pPr algn="ctr"/>
            <a:r>
              <a:rPr lang="en-US" sz="1100">
                <a:latin typeface="Helvetica" panose="020B0403020202020204" pitchFamily="34" charset="0"/>
              </a:rPr>
              <a:t>(+5.7MM avg monthly UVs)</a:t>
            </a:r>
          </a:p>
        </p:txBody>
      </p:sp>
      <p:sp>
        <p:nvSpPr>
          <p:cNvPr id="75" name="Rectangle 74">
            <a:extLst>
              <a:ext uri="{FF2B5EF4-FFF2-40B4-BE49-F238E27FC236}">
                <a16:creationId xmlns:a16="http://schemas.microsoft.com/office/drawing/2014/main" id="{A36B6D29-047A-4683-9D35-162D641C5014}"/>
              </a:ext>
            </a:extLst>
          </p:cNvPr>
          <p:cNvSpPr/>
          <p:nvPr/>
        </p:nvSpPr>
        <p:spPr>
          <a:xfrm>
            <a:off x="9984557" y="5001442"/>
            <a:ext cx="1934354" cy="1011885"/>
          </a:xfrm>
          <a:prstGeom prst="rect">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Helvetica" panose="020B0403020202020204" pitchFamily="34" charset="0"/>
              </a:rPr>
              <a:t>+20%</a:t>
            </a:r>
          </a:p>
          <a:p>
            <a:pPr algn="ctr"/>
            <a:r>
              <a:rPr lang="en-US" sz="1100">
                <a:latin typeface="Helvetica" panose="020B0403020202020204" pitchFamily="34" charset="0"/>
              </a:rPr>
              <a:t>(+6.7MM avg monthly UVs)</a:t>
            </a:r>
          </a:p>
        </p:txBody>
      </p:sp>
      <p:sp>
        <p:nvSpPr>
          <p:cNvPr id="2" name="Oval 1">
            <a:extLst>
              <a:ext uri="{FF2B5EF4-FFF2-40B4-BE49-F238E27FC236}">
                <a16:creationId xmlns:a16="http://schemas.microsoft.com/office/drawing/2014/main" id="{A01D8AA6-2CC4-4C1C-B886-3CE7248527C2}"/>
              </a:ext>
            </a:extLst>
          </p:cNvPr>
          <p:cNvSpPr/>
          <p:nvPr/>
        </p:nvSpPr>
        <p:spPr>
          <a:xfrm>
            <a:off x="1760829" y="2924562"/>
            <a:ext cx="688569" cy="639615"/>
          </a:xfrm>
          <a:prstGeom prst="ellipse">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Helvetica" panose="020B0604020202020204" pitchFamily="2" charset="0"/>
              </a:rPr>
              <a:t>43</a:t>
            </a:r>
          </a:p>
        </p:txBody>
      </p:sp>
      <p:sp>
        <p:nvSpPr>
          <p:cNvPr id="30" name="Oval 29">
            <a:extLst>
              <a:ext uri="{FF2B5EF4-FFF2-40B4-BE49-F238E27FC236}">
                <a16:creationId xmlns:a16="http://schemas.microsoft.com/office/drawing/2014/main" id="{7F89CFF2-A5F9-48F1-B766-C6D47B763143}"/>
              </a:ext>
            </a:extLst>
          </p:cNvPr>
          <p:cNvSpPr/>
          <p:nvPr/>
        </p:nvSpPr>
        <p:spPr>
          <a:xfrm>
            <a:off x="4221550" y="2866180"/>
            <a:ext cx="688569" cy="639615"/>
          </a:xfrm>
          <a:prstGeom prst="ellipse">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Helvetica" panose="020B0604020202020204" pitchFamily="2" charset="0"/>
              </a:rPr>
              <a:t>45</a:t>
            </a:r>
          </a:p>
        </p:txBody>
      </p:sp>
      <p:sp>
        <p:nvSpPr>
          <p:cNvPr id="31" name="Oval 30">
            <a:extLst>
              <a:ext uri="{FF2B5EF4-FFF2-40B4-BE49-F238E27FC236}">
                <a16:creationId xmlns:a16="http://schemas.microsoft.com/office/drawing/2014/main" id="{AB40CCC1-0877-423A-88A5-614AF8716C6F}"/>
              </a:ext>
            </a:extLst>
          </p:cNvPr>
          <p:cNvSpPr/>
          <p:nvPr/>
        </p:nvSpPr>
        <p:spPr>
          <a:xfrm>
            <a:off x="6756826" y="2889862"/>
            <a:ext cx="688569" cy="639615"/>
          </a:xfrm>
          <a:prstGeom prst="ellipse">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Helvetica" panose="020B0604020202020204" pitchFamily="2" charset="0"/>
              </a:rPr>
              <a:t>45</a:t>
            </a:r>
          </a:p>
        </p:txBody>
      </p:sp>
      <p:sp>
        <p:nvSpPr>
          <p:cNvPr id="32" name="Oval 31">
            <a:extLst>
              <a:ext uri="{FF2B5EF4-FFF2-40B4-BE49-F238E27FC236}">
                <a16:creationId xmlns:a16="http://schemas.microsoft.com/office/drawing/2014/main" id="{B65092D6-9E24-4FED-AE2A-8634659F48B6}"/>
              </a:ext>
            </a:extLst>
          </p:cNvPr>
          <p:cNvSpPr/>
          <p:nvPr/>
        </p:nvSpPr>
        <p:spPr>
          <a:xfrm>
            <a:off x="9174437" y="2934550"/>
            <a:ext cx="688569" cy="639615"/>
          </a:xfrm>
          <a:prstGeom prst="ellipse">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Helvetica" panose="020B0604020202020204" pitchFamily="2" charset="0"/>
              </a:rPr>
              <a:t>49</a:t>
            </a:r>
          </a:p>
        </p:txBody>
      </p:sp>
      <p:sp>
        <p:nvSpPr>
          <p:cNvPr id="33" name="Oval 32">
            <a:extLst>
              <a:ext uri="{FF2B5EF4-FFF2-40B4-BE49-F238E27FC236}">
                <a16:creationId xmlns:a16="http://schemas.microsoft.com/office/drawing/2014/main" id="{68DA053C-6278-496F-AC7D-48D5DA99EA90}"/>
              </a:ext>
            </a:extLst>
          </p:cNvPr>
          <p:cNvSpPr/>
          <p:nvPr/>
        </p:nvSpPr>
        <p:spPr>
          <a:xfrm>
            <a:off x="11666682" y="2891301"/>
            <a:ext cx="688569" cy="639615"/>
          </a:xfrm>
          <a:prstGeom prst="ellipse">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Helvetica" panose="020B0604020202020204" pitchFamily="2" charset="0"/>
              </a:rPr>
              <a:t>35</a:t>
            </a:r>
          </a:p>
        </p:txBody>
      </p:sp>
      <p:sp>
        <p:nvSpPr>
          <p:cNvPr id="34" name="Oval 33">
            <a:extLst>
              <a:ext uri="{FF2B5EF4-FFF2-40B4-BE49-F238E27FC236}">
                <a16:creationId xmlns:a16="http://schemas.microsoft.com/office/drawing/2014/main" id="{772F3032-AA8C-4DF2-9035-90F4B5A28EE1}"/>
              </a:ext>
            </a:extLst>
          </p:cNvPr>
          <p:cNvSpPr/>
          <p:nvPr/>
        </p:nvSpPr>
        <p:spPr>
          <a:xfrm>
            <a:off x="1790028" y="4723767"/>
            <a:ext cx="688569" cy="639615"/>
          </a:xfrm>
          <a:prstGeom prst="ellipse">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Helvetica" panose="020B0604020202020204" pitchFamily="2" charset="0"/>
              </a:rPr>
              <a:t>48</a:t>
            </a:r>
          </a:p>
        </p:txBody>
      </p:sp>
      <p:sp>
        <p:nvSpPr>
          <p:cNvPr id="35" name="Oval 34">
            <a:extLst>
              <a:ext uri="{FF2B5EF4-FFF2-40B4-BE49-F238E27FC236}">
                <a16:creationId xmlns:a16="http://schemas.microsoft.com/office/drawing/2014/main" id="{AFFED27F-3ECF-4A31-BAFE-BAA7A5887E83}"/>
              </a:ext>
            </a:extLst>
          </p:cNvPr>
          <p:cNvSpPr/>
          <p:nvPr/>
        </p:nvSpPr>
        <p:spPr>
          <a:xfrm>
            <a:off x="4306271" y="4810041"/>
            <a:ext cx="688569" cy="639615"/>
          </a:xfrm>
          <a:prstGeom prst="ellipse">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Helvetica" panose="020B0604020202020204" pitchFamily="2" charset="0"/>
              </a:rPr>
              <a:t>58</a:t>
            </a:r>
          </a:p>
        </p:txBody>
      </p:sp>
      <p:sp>
        <p:nvSpPr>
          <p:cNvPr id="36" name="Oval 35">
            <a:extLst>
              <a:ext uri="{FF2B5EF4-FFF2-40B4-BE49-F238E27FC236}">
                <a16:creationId xmlns:a16="http://schemas.microsoft.com/office/drawing/2014/main" id="{9D06B4D0-C755-44B1-8551-7EB293811577}"/>
              </a:ext>
            </a:extLst>
          </p:cNvPr>
          <p:cNvSpPr/>
          <p:nvPr/>
        </p:nvSpPr>
        <p:spPr>
          <a:xfrm>
            <a:off x="6703521" y="4781114"/>
            <a:ext cx="688569" cy="639615"/>
          </a:xfrm>
          <a:prstGeom prst="ellipse">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Helvetica" panose="020B0604020202020204" pitchFamily="2" charset="0"/>
              </a:rPr>
              <a:t>54</a:t>
            </a:r>
          </a:p>
        </p:txBody>
      </p:sp>
      <p:sp>
        <p:nvSpPr>
          <p:cNvPr id="37" name="Oval 36">
            <a:extLst>
              <a:ext uri="{FF2B5EF4-FFF2-40B4-BE49-F238E27FC236}">
                <a16:creationId xmlns:a16="http://schemas.microsoft.com/office/drawing/2014/main" id="{594B01F2-A70D-4F7C-A43E-6119AEC095C9}"/>
              </a:ext>
            </a:extLst>
          </p:cNvPr>
          <p:cNvSpPr/>
          <p:nvPr/>
        </p:nvSpPr>
        <p:spPr>
          <a:xfrm>
            <a:off x="9233391" y="4684532"/>
            <a:ext cx="688569" cy="639615"/>
          </a:xfrm>
          <a:prstGeom prst="ellipse">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Helvetica" panose="020B0604020202020204" pitchFamily="2" charset="0"/>
              </a:rPr>
              <a:t>52</a:t>
            </a:r>
          </a:p>
        </p:txBody>
      </p:sp>
      <p:sp>
        <p:nvSpPr>
          <p:cNvPr id="38" name="Oval 37">
            <a:extLst>
              <a:ext uri="{FF2B5EF4-FFF2-40B4-BE49-F238E27FC236}">
                <a16:creationId xmlns:a16="http://schemas.microsoft.com/office/drawing/2014/main" id="{FE7FDE0B-30BA-43E4-86A9-23FF36DD330F}"/>
              </a:ext>
            </a:extLst>
          </p:cNvPr>
          <p:cNvSpPr/>
          <p:nvPr/>
        </p:nvSpPr>
        <p:spPr>
          <a:xfrm>
            <a:off x="11503431" y="4723767"/>
            <a:ext cx="688569" cy="639615"/>
          </a:xfrm>
          <a:prstGeom prst="ellipse">
            <a:avLst/>
          </a:prstGeom>
          <a:solidFill>
            <a:srgbClr val="00B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Helvetica" panose="020B0604020202020204" pitchFamily="2" charset="0"/>
              </a:rPr>
              <a:t>45</a:t>
            </a:r>
          </a:p>
        </p:txBody>
      </p:sp>
    </p:spTree>
    <p:extLst>
      <p:ext uri="{BB962C8B-B14F-4D97-AF65-F5344CB8AC3E}">
        <p14:creationId xmlns:p14="http://schemas.microsoft.com/office/powerpoint/2010/main" val="3710808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A6D99E-7211-4A61-8E41-8586BC7724A2}"/>
              </a:ext>
            </a:extLst>
          </p:cNvPr>
          <p:cNvSpPr/>
          <p:nvPr/>
        </p:nvSpPr>
        <p:spPr>
          <a:xfrm>
            <a:off x="0" y="0"/>
            <a:ext cx="5587439" cy="6890838"/>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j-ea"/>
                <a:cs typeface="+mj-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j-ea"/>
                <a:cs typeface="+mj-cs"/>
              </a:rPr>
              <a:t>half</a:t>
            </a:r>
            <a:r>
              <a:rPr kumimoji="0" lang="en-US" sz="1800" b="1" i="0" strike="noStrike" kern="1200" cap="none" spc="0" normalizeH="0" baseline="0" noProof="0">
                <a:ln>
                  <a:noFill/>
                </a:ln>
                <a:solidFill>
                  <a:srgbClr val="1B1464"/>
                </a:solidFill>
                <a:effectLst/>
                <a:uLnTx/>
                <a:uFillTx/>
                <a:latin typeface="Helvetica" panose="020B0604020202020204" pitchFamily="34" charset="0"/>
                <a:ea typeface="+mj-ea"/>
                <a:cs typeface="+mj-cs"/>
              </a:rPr>
              <a:t> </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j-ea"/>
                <a:cs typeface="+mj-cs"/>
              </a:rPr>
              <a:t>of all adults</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71039"/>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TextBox 9">
            <a:extLst>
              <a:ext uri="{FF2B5EF4-FFF2-40B4-BE49-F238E27FC236}">
                <a16:creationId xmlns:a16="http://schemas.microsoft.com/office/drawing/2014/main" id="{E3D88B66-E87E-424D-8CCE-314107D81A14}"/>
              </a:ext>
            </a:extLst>
          </p:cNvPr>
          <p:cNvSpPr txBox="1"/>
          <p:nvPr/>
        </p:nvSpPr>
        <p:spPr>
          <a:xfrm>
            <a:off x="291748" y="2351782"/>
            <a:ext cx="5144132" cy="1077218"/>
          </a:xfrm>
          <a:prstGeom prst="rect">
            <a:avLst/>
          </a:prstGeom>
          <a:noFill/>
        </p:spPr>
        <p:txBody>
          <a:bodyPr wrap="square">
            <a:spAutoFit/>
          </a:bodyPr>
          <a:lstStyle/>
          <a:p>
            <a:pPr marL="0" marR="0" lvl="0" indent="0" algn="l" defTabSz="583178" rtl="0" eaLnBrk="1" fontAlgn="auto" latinLnBrk="0" hangingPunct="1">
              <a:lnSpc>
                <a:spcPct val="100000"/>
              </a:lnSpc>
              <a:spcBef>
                <a:spcPct val="0"/>
              </a:spcBef>
              <a:spcAft>
                <a:spcPts val="0"/>
              </a:spcAft>
              <a:buClrTx/>
              <a:buSzTx/>
              <a:buFontTx/>
              <a:buNone/>
              <a:tabLst/>
              <a:defRPr/>
            </a:pPr>
            <a:r>
              <a:rPr lang="en-US" sz="3200" b="1">
                <a:solidFill>
                  <a:schemeClr val="bg1"/>
                </a:solidFill>
                <a:latin typeface="Helvetica" panose="020B0604020202020204" pitchFamily="34" charset="0"/>
                <a:ea typeface="+mj-ea"/>
                <a:cs typeface="+mj-cs"/>
              </a:rPr>
              <a:t>Implications for Marketers</a:t>
            </a:r>
            <a:endParaRPr kumimoji="0" lang="en-US" sz="3200" b="1" i="0" u="none" strike="noStrike" kern="1200" cap="none" spc="0" normalizeH="0" baseline="0" noProof="0">
              <a:ln>
                <a:noFill/>
              </a:ln>
              <a:solidFill>
                <a:schemeClr val="bg1"/>
              </a:solidFill>
              <a:effectLst/>
              <a:uLnTx/>
              <a:uFillTx/>
              <a:latin typeface="Helvetica" panose="020B0604020202020204" pitchFamily="34" charset="0"/>
              <a:ea typeface="+mj-ea"/>
              <a:cs typeface="+mj-cs"/>
            </a:endParaRPr>
          </a:p>
        </p:txBody>
      </p:sp>
      <p:sp>
        <p:nvSpPr>
          <p:cNvPr id="7" name="Rectangle 6">
            <a:extLst>
              <a:ext uri="{FF2B5EF4-FFF2-40B4-BE49-F238E27FC236}">
                <a16:creationId xmlns:a16="http://schemas.microsoft.com/office/drawing/2014/main" id="{F25B641F-1744-45AC-B343-CA9AA9737A1D}"/>
              </a:ext>
            </a:extLst>
          </p:cNvPr>
          <p:cNvSpPr/>
          <p:nvPr/>
        </p:nvSpPr>
        <p:spPr>
          <a:xfrm>
            <a:off x="6046071" y="1557702"/>
            <a:ext cx="6088674" cy="4093428"/>
          </a:xfrm>
          <a:prstGeom prst="rect">
            <a:avLst/>
          </a:prstGeom>
          <a:noFill/>
        </p:spPr>
        <p:txBody>
          <a:bodyPr wrap="square" rtlCol="0" anchor="t">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a:ln>
                <a:noFill/>
              </a:ln>
              <a:solidFill>
                <a:srgbClr val="1B1464"/>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2200" b="0" i="0" u="none" strike="noStrike" kern="1200" cap="none" spc="0" normalizeH="0" baseline="0" noProof="0">
                <a:ln>
                  <a:noFill/>
                </a:ln>
                <a:solidFill>
                  <a:srgbClr val="1B1464"/>
                </a:solidFill>
                <a:effectLst/>
                <a:uLnTx/>
                <a:uFillTx/>
                <a:latin typeface="Helvetica"/>
                <a:ea typeface="+mn-ea"/>
                <a:cs typeface="Helvetica"/>
              </a:rPr>
              <a:t>Regardless of your brand or category, the over 55 group represents a lucrative sales opportunity.</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2800" b="0" i="0" u="none" strike="noStrike" kern="1200" cap="none" spc="0" normalizeH="0" baseline="0" noProof="0">
              <a:ln>
                <a:noFill/>
              </a:ln>
              <a:solidFill>
                <a:srgbClr val="1B1464"/>
              </a:solidFill>
              <a:effectLst/>
              <a:uLnTx/>
              <a:uFillTx/>
              <a:latin typeface="Helvetica"/>
              <a:ea typeface="+mn-ea"/>
              <a:cs typeface="Helvetica"/>
            </a:endParaRPr>
          </a:p>
          <a:p>
            <a:pPr marL="285750" indent="-285750">
              <a:buBlip>
                <a:blip r:embed="rId3"/>
              </a:buBlip>
              <a:defRPr/>
            </a:pPr>
            <a:r>
              <a:rPr lang="en-US" sz="2200">
                <a:solidFill>
                  <a:srgbClr val="1B1464"/>
                </a:solidFill>
                <a:latin typeface="Helvetica"/>
                <a:ea typeface="Times New Roman" panose="02020603050405020304" pitchFamily="18" charset="0"/>
                <a:cs typeface="Helvetica"/>
              </a:rPr>
              <a:t>Learn from data-centric, outcomes-obsessed DTC brands who adopt an audience-first mindset to buying, enabling them to successfully tap into the wallets of older consumers</a:t>
            </a:r>
            <a:endParaRPr lang="en-US" sz="2200">
              <a:solidFill>
                <a:srgbClr val="1B1464"/>
              </a:solidFill>
              <a:latin typeface="Helvetica"/>
              <a:cs typeface="Helvetica"/>
            </a:endParaRPr>
          </a:p>
          <a:p>
            <a:pPr>
              <a:defRPr/>
            </a:pPr>
            <a:endParaRPr lang="en-US" sz="2800">
              <a:solidFill>
                <a:srgbClr val="1B1464"/>
              </a:solidFill>
              <a:latin typeface="Helvetica"/>
              <a:ea typeface="Times New Roman" panose="02020603050405020304" pitchFamily="18" charset="0"/>
              <a:cs typeface="Helvetica"/>
            </a:endParaRPr>
          </a:p>
        </p:txBody>
      </p:sp>
    </p:spTree>
    <p:extLst>
      <p:ext uri="{BB962C8B-B14F-4D97-AF65-F5344CB8AC3E}">
        <p14:creationId xmlns:p14="http://schemas.microsoft.com/office/powerpoint/2010/main" val="893439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0" y="1673029"/>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198883" y="670405"/>
            <a:ext cx="1184693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rgbClr val="1F1A62"/>
                </a:solidFill>
                <a:latin typeface="Helvetica" pitchFamily="2" charset="0"/>
              </a:rPr>
              <a:t>Other Marketer FAQs Addressed by </a:t>
            </a:r>
            <a:r>
              <a:rPr lang="en-US" sz="2800" b="1" i="1">
                <a:solidFill>
                  <a:srgbClr val="1F1A62"/>
                </a:solidFill>
                <a:latin typeface="Helvetica" pitchFamily="2" charset="0"/>
              </a:rPr>
              <a:t>Audience Migration in Context</a:t>
            </a:r>
            <a:endParaRPr kumimoji="0" lang="en-US" sz="2800" b="1" i="1"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9" name="Rectangle 8">
            <a:extLst>
              <a:ext uri="{FF2B5EF4-FFF2-40B4-BE49-F238E27FC236}">
                <a16:creationId xmlns:a16="http://schemas.microsoft.com/office/drawing/2014/main" id="{B03E04A7-B551-462A-BC4E-3156488723A9}"/>
              </a:ext>
            </a:extLst>
          </p:cNvPr>
          <p:cNvSpPr/>
          <p:nvPr/>
        </p:nvSpPr>
        <p:spPr>
          <a:xfrm>
            <a:off x="458632" y="1965948"/>
            <a:ext cx="10787546" cy="2400657"/>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sz="2200">
                <a:solidFill>
                  <a:srgbClr val="1B1464"/>
                </a:solidFill>
                <a:latin typeface="Helvetica"/>
                <a:cs typeface="Helvetica"/>
              </a:rPr>
              <a:t>I know the population is aging, but to what extent is it skewing to adults over 50?</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2800" b="0" i="0" u="none" strike="noStrike" kern="1200" cap="none" spc="0" normalizeH="0" baseline="0" noProof="0">
              <a:ln>
                <a:noFill/>
              </a:ln>
              <a:solidFill>
                <a:srgbClr val="1B1464"/>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2200" i="0" u="none" strike="noStrike" kern="1200" cap="none" spc="0" normalizeH="0" baseline="0" noProof="0">
                <a:ln>
                  <a:noFill/>
                </a:ln>
                <a:solidFill>
                  <a:srgbClr val="1B1464"/>
                </a:solidFill>
                <a:effectLst/>
                <a:uLnTx/>
                <a:uFillTx/>
                <a:latin typeface="Helvetica"/>
                <a:ea typeface="+mn-ea"/>
                <a:cs typeface="Helvetica"/>
              </a:rPr>
              <a:t>How will the aging of the linear TV audience impact my buying strategy?</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2800" b="0" i="0" u="none" strike="noStrike" kern="1200" cap="none" spc="0" normalizeH="0" baseline="0" noProof="0">
              <a:ln>
                <a:noFill/>
              </a:ln>
              <a:solidFill>
                <a:srgbClr val="1B1464"/>
              </a:solidFill>
              <a:effectLst/>
              <a:uLnTx/>
              <a:uFillTx/>
              <a:latin typeface="Helvetica"/>
              <a:ea typeface="+mn-ea"/>
              <a:cs typeface="Helvetica"/>
            </a:endParaRPr>
          </a:p>
          <a:p>
            <a:pPr marL="285750" indent="-285750">
              <a:buBlip>
                <a:blip r:embed="rId3"/>
              </a:buBlip>
              <a:defRPr/>
            </a:pPr>
            <a:r>
              <a:rPr lang="en-US" sz="2200">
                <a:solidFill>
                  <a:srgbClr val="1B1464"/>
                </a:solidFill>
                <a:latin typeface="Helvetica"/>
                <a:ea typeface="Times New Roman" panose="02020603050405020304" pitchFamily="18" charset="0"/>
                <a:cs typeface="Helvetica"/>
              </a:rPr>
              <a:t>How lucrative are adults over 50 as a consumer group?</a:t>
            </a:r>
            <a:endParaRPr lang="en-US" sz="2200">
              <a:solidFill>
                <a:srgbClr val="1B1464"/>
              </a:solidFill>
              <a:latin typeface="Helvetica"/>
              <a:cs typeface="Helvetica"/>
            </a:endParaRPr>
          </a:p>
          <a:p>
            <a:pPr>
              <a:defRPr/>
            </a:pPr>
            <a:endParaRPr lang="en-US" sz="2800">
              <a:solidFill>
                <a:srgbClr val="1B1464"/>
              </a:solidFill>
              <a:latin typeface="Helvetica"/>
              <a:ea typeface="Times New Roman" panose="02020603050405020304" pitchFamily="18" charset="0"/>
              <a:cs typeface="Helvetica"/>
            </a:endParaRPr>
          </a:p>
        </p:txBody>
      </p:sp>
      <p:pic>
        <p:nvPicPr>
          <p:cNvPr id="14" name="Picture 13">
            <a:extLst>
              <a:ext uri="{FF2B5EF4-FFF2-40B4-BE49-F238E27FC236}">
                <a16:creationId xmlns:a16="http://schemas.microsoft.com/office/drawing/2014/main" id="{93A7760B-B4FE-46A9-9583-11FD80D52EF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58912" y="4456116"/>
            <a:ext cx="3081455" cy="1823225"/>
          </a:xfrm>
          <a:prstGeom prst="rect">
            <a:avLst/>
          </a:prstGeom>
          <a:ln>
            <a:solidFill>
              <a:srgbClr val="1B1464"/>
            </a:solidFill>
          </a:ln>
        </p:spPr>
      </p:pic>
      <p:sp>
        <p:nvSpPr>
          <p:cNvPr id="16" name="TextBox 15">
            <a:extLst>
              <a:ext uri="{FF2B5EF4-FFF2-40B4-BE49-F238E27FC236}">
                <a16:creationId xmlns:a16="http://schemas.microsoft.com/office/drawing/2014/main" id="{A2CACE6D-BD00-4899-B3B4-4A29A5DACA0F}"/>
              </a:ext>
            </a:extLst>
          </p:cNvPr>
          <p:cNvSpPr txBox="1"/>
          <p:nvPr/>
        </p:nvSpPr>
        <p:spPr>
          <a:xfrm>
            <a:off x="3675410" y="4359142"/>
            <a:ext cx="8435758" cy="2062103"/>
          </a:xfrm>
          <a:prstGeom prst="rect">
            <a:avLst/>
          </a:prstGeom>
          <a:noFill/>
        </p:spPr>
        <p:txBody>
          <a:bodyPr wrap="square">
            <a:spAutoFit/>
          </a:bodyPr>
          <a:lstStyle/>
          <a:p>
            <a:r>
              <a:rPr lang="en-US" sz="1600" b="1">
                <a:solidFill>
                  <a:srgbClr val="1B1464"/>
                </a:solidFill>
                <a:effectLst/>
                <a:latin typeface="Helvetica" panose="020B0604020202020204" pitchFamily="2" charset="0"/>
                <a:ea typeface="Calibri" panose="020F0502020204030204" pitchFamily="34" charset="0"/>
                <a:cs typeface="Times New Roman" panose="02020603050405020304" pitchFamily="18" charset="0"/>
              </a:rPr>
              <a:t>About the Marketer’s Guide:</a:t>
            </a:r>
          </a:p>
          <a:p>
            <a:r>
              <a:rPr lang="en-US" sz="1600" i="1">
                <a:solidFill>
                  <a:srgbClr val="1B1464"/>
                </a:solidFill>
                <a:effectLst/>
                <a:latin typeface="Helvetica" panose="020B0604020202020204" pitchFamily="2" charset="0"/>
                <a:ea typeface="Calibri" panose="020F0502020204030204" pitchFamily="34" charset="0"/>
                <a:cs typeface="Times New Roman" panose="02020603050405020304" pitchFamily="18" charset="0"/>
                <a:hlinkClick r:id="rId5"/>
              </a:rPr>
              <a:t>Audience Migration in Context</a:t>
            </a:r>
            <a:r>
              <a:rPr lang="en-US" sz="1600">
                <a:solidFill>
                  <a:srgbClr val="1B1464"/>
                </a:solidFill>
                <a:effectLst/>
                <a:latin typeface="Helvetica" panose="020B0604020202020204" pitchFamily="2" charset="0"/>
                <a:ea typeface="Calibri" panose="020F0502020204030204" pitchFamily="34" charset="0"/>
                <a:cs typeface="Times New Roman" panose="02020603050405020304" pitchFamily="18" charset="0"/>
                <a:hlinkClick r:id="rId5"/>
              </a:rPr>
              <a:t> </a:t>
            </a:r>
            <a:r>
              <a:rPr lang="en-US" sz="1600">
                <a:solidFill>
                  <a:srgbClr val="1B1464"/>
                </a:solidFill>
                <a:effectLst/>
                <a:latin typeface="Helvetica" panose="020B0604020202020204" pitchFamily="2" charset="0"/>
                <a:ea typeface="Calibri" panose="020F0502020204030204" pitchFamily="34" charset="0"/>
                <a:cs typeface="Times New Roman" panose="02020603050405020304" pitchFamily="18" charset="0"/>
              </a:rPr>
              <a:t>is an eye-opening look at the changes in population dynamics. It exposes the disconnect between these population shifts and how many marketers buy TV.  It also clearly demonstrates the significant revenue opportunity not realized by brands who are limiting themselves by purchasing on traditional age and sex demographics. These findings underscore how important it is for brands to adopt an audience-first buying approach so that they can reach all potential customers and maximize outcomes</a:t>
            </a:r>
            <a:endParaRPr lang="en-US" sz="1600">
              <a:solidFill>
                <a:srgbClr val="1B1464"/>
              </a:solidFill>
            </a:endParaRPr>
          </a:p>
        </p:txBody>
      </p:sp>
    </p:spTree>
    <p:extLst>
      <p:ext uri="{BB962C8B-B14F-4D97-AF65-F5344CB8AC3E}">
        <p14:creationId xmlns:p14="http://schemas.microsoft.com/office/powerpoint/2010/main" val="1868529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976"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F919480-B5B0-4C42-BE5C-8B02F18050DB}">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1" ma:contentTypeDescription="Create a new document." ma:contentTypeScope="" ma:versionID="3d5248cd5e3c63b3dd17a94d76e7bc11">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1f48c52da0b6e488d028a7b9e2accb24"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28E8FF-C850-4A1D-ABA8-EB9E9D2EE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6b28e8-29a6-4ab8-af18-2a7f61acfad2"/>
    <ds:schemaRef ds:uri="9f6166fe-9f5b-43aa-b8a9-b4d7ad530b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8EE576-996E-456A-A77E-28AE53B71462}">
  <ds:schemaRefs>
    <ds:schemaRef ds:uri="578b25d2-4ce3-48f9-bbcf-9417e460be7c"/>
    <ds:schemaRef ds:uri="8d26fe36-1c2f-44bd-9be9-b26bb59973b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0F1C2F5-9E6C-462B-B084-15A715C2E2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1294</Words>
  <Application>Microsoft Office PowerPoint</Application>
  <PresentationFormat>Widescreen</PresentationFormat>
  <Paragraphs>182</Paragraphs>
  <Slides>10</Slides>
  <Notes>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10</vt:i4>
      </vt:variant>
    </vt:vector>
  </HeadingPairs>
  <TitlesOfParts>
    <vt:vector size="22" baseType="lpstr">
      <vt:lpstr>Arial</vt:lpstr>
      <vt:lpstr>Calibri</vt:lpstr>
      <vt:lpstr>Calibri Light</vt:lpstr>
      <vt:lpstr>Helvetica</vt:lpstr>
      <vt:lpstr>Helvetica Light</vt:lpstr>
      <vt:lpstr>Helvetica-Normal</vt:lpstr>
      <vt:lpstr>Open Sans</vt:lpstr>
      <vt:lpstr>Trebuchet MS</vt:lpstr>
      <vt:lpstr>Office Theme</vt:lpstr>
      <vt:lpstr>9_Custom Design</vt:lpstr>
      <vt:lpstr>6_Custom Design</vt:lpstr>
      <vt:lpstr>1_Custom Design</vt:lpstr>
      <vt:lpstr>PowerPoint Presentation</vt:lpstr>
      <vt:lpstr>PowerPoint Presentation</vt:lpstr>
      <vt:lpstr>They buy across the same categories of goods and services as millennials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Jason Wiese</cp:lastModifiedBy>
  <cp:revision>1</cp:revision>
  <cp:lastPrinted>2020-09-28T20:48:35Z</cp:lastPrinted>
  <dcterms:created xsi:type="dcterms:W3CDTF">2019-11-08T17:29:39Z</dcterms:created>
  <dcterms:modified xsi:type="dcterms:W3CDTF">2021-02-23T20:08:46Z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ies>
</file>