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21"/>
  </p:notesMasterIdLst>
  <p:sldIdLst>
    <p:sldId id="2144327389" r:id="rId8"/>
    <p:sldId id="2144327393" r:id="rId9"/>
    <p:sldId id="2144327331" r:id="rId10"/>
    <p:sldId id="2144327302" r:id="rId11"/>
    <p:sldId id="2144327297" r:id="rId12"/>
    <p:sldId id="2144327294" r:id="rId13"/>
    <p:sldId id="2144327337" r:id="rId14"/>
    <p:sldId id="2312" r:id="rId15"/>
    <p:sldId id="2144327385" r:id="rId16"/>
    <p:sldId id="2144327387" r:id="rId17"/>
    <p:sldId id="2144327394" r:id="rId18"/>
    <p:sldId id="2144327381" r:id="rId19"/>
    <p:sldId id="2144327411" r:id="rId20"/>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00BFF2"/>
    <a:srgbClr val="ED3C8D"/>
    <a:srgbClr val="FFE600"/>
    <a:srgbClr val="E2E8F1"/>
    <a:srgbClr val="4EBEA4"/>
    <a:srgbClr val="7ED2F6"/>
    <a:srgbClr val="201A62"/>
    <a:srgbClr val="FFB3FF"/>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F9851-9183-4D2E-A4F5-9E61B746E1CB}" v="100" dt="2021-02-23T20:06:10.085"/>
    <p1510:client id="{A5B54F8C-CDBD-1848-826F-8D90643E9372}" v="12" dt="2021-02-23T17:25:32.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ry Duran" userId="eba5b1b0-e75f-410a-96d7-03aab38008db" providerId="ADAL" clId="{A5B54F8C-CDBD-1848-826F-8D90643E9372}"/>
    <pc:docChg chg="undo custSel modSld">
      <pc:chgData name="Marjory Duran" userId="eba5b1b0-e75f-410a-96d7-03aab38008db" providerId="ADAL" clId="{A5B54F8C-CDBD-1848-826F-8D90643E9372}" dt="2021-02-23T17:25:32.768" v="34" actId="1076"/>
      <pc:docMkLst>
        <pc:docMk/>
      </pc:docMkLst>
      <pc:sldChg chg="addSp delSp modSp mod">
        <pc:chgData name="Marjory Duran" userId="eba5b1b0-e75f-410a-96d7-03aab38008db" providerId="ADAL" clId="{A5B54F8C-CDBD-1848-826F-8D90643E9372}" dt="2021-02-23T17:25:32.768" v="34" actId="1076"/>
        <pc:sldMkLst>
          <pc:docMk/>
          <pc:sldMk cId="2301409255" sldId="2144327389"/>
        </pc:sldMkLst>
        <pc:spChg chg="add del mod">
          <ac:chgData name="Marjory Duran" userId="eba5b1b0-e75f-410a-96d7-03aab38008db" providerId="ADAL" clId="{A5B54F8C-CDBD-1848-826F-8D90643E9372}" dt="2021-02-23T17:24:48.794" v="26"/>
          <ac:spMkLst>
            <pc:docMk/>
            <pc:sldMk cId="2301409255" sldId="2144327389"/>
            <ac:spMk id="2" creationId="{886DBDC0-3BC5-5E47-BC6D-5E9ED128DC98}"/>
          </ac:spMkLst>
        </pc:spChg>
        <pc:spChg chg="mod">
          <ac:chgData name="Marjory Duran" userId="eba5b1b0-e75f-410a-96d7-03aab38008db" providerId="ADAL" clId="{A5B54F8C-CDBD-1848-826F-8D90643E9372}" dt="2021-02-23T17:23:12.566" v="24" actId="1076"/>
          <ac:spMkLst>
            <pc:docMk/>
            <pc:sldMk cId="2301409255" sldId="2144327389"/>
            <ac:spMk id="12" creationId="{D3ED8F18-80E6-D449-A031-541661F2A42F}"/>
          </ac:spMkLst>
        </pc:spChg>
        <pc:picChg chg="add mod">
          <ac:chgData name="Marjory Duran" userId="eba5b1b0-e75f-410a-96d7-03aab38008db" providerId="ADAL" clId="{A5B54F8C-CDBD-1848-826F-8D90643E9372}" dt="2021-02-23T17:25:32.768" v="34" actId="1076"/>
          <ac:picMkLst>
            <pc:docMk/>
            <pc:sldMk cId="2301409255" sldId="2144327389"/>
            <ac:picMk id="3" creationId="{1C2650B0-B82E-914F-8E7E-B13F76A89265}"/>
          </ac:picMkLst>
        </pc:picChg>
        <pc:picChg chg="del">
          <ac:chgData name="Marjory Duran" userId="eba5b1b0-e75f-410a-96d7-03aab38008db" providerId="ADAL" clId="{A5B54F8C-CDBD-1848-826F-8D90643E9372}" dt="2021-02-04T15:11:28.025" v="0" actId="478"/>
          <ac:picMkLst>
            <pc:docMk/>
            <pc:sldMk cId="2301409255" sldId="2144327389"/>
            <ac:picMk id="3" creationId="{4964B7DA-A4C5-4FFD-BB29-D22D54488057}"/>
          </ac:picMkLst>
        </pc:picChg>
        <pc:picChg chg="add mod">
          <ac:chgData name="Marjory Duran" userId="eba5b1b0-e75f-410a-96d7-03aab38008db" providerId="ADAL" clId="{A5B54F8C-CDBD-1848-826F-8D90643E9372}" dt="2021-02-04T15:12:31.149" v="18" actId="167"/>
          <ac:picMkLst>
            <pc:docMk/>
            <pc:sldMk cId="2301409255" sldId="2144327389"/>
            <ac:picMk id="4" creationId="{91E3CA98-C6F5-DB4E-81BD-D88C6B795B90}"/>
          </ac:picMkLst>
        </pc:picChg>
        <pc:picChg chg="add mod">
          <ac:chgData name="Marjory Duran" userId="eba5b1b0-e75f-410a-96d7-03aab38008db" providerId="ADAL" clId="{A5B54F8C-CDBD-1848-826F-8D90643E9372}" dt="2021-02-23T17:23:02.480" v="23"/>
          <ac:picMkLst>
            <pc:docMk/>
            <pc:sldMk cId="2301409255" sldId="2144327389"/>
            <ac:picMk id="6" creationId="{FEF23054-0840-1344-9317-B03DC8C5974D}"/>
          </ac:picMkLst>
        </pc:picChg>
        <pc:picChg chg="add del mod">
          <ac:chgData name="Marjory Duran" userId="eba5b1b0-e75f-410a-96d7-03aab38008db" providerId="ADAL" clId="{A5B54F8C-CDBD-1848-826F-8D90643E9372}" dt="2021-02-23T17:25:08.473" v="29" actId="478"/>
          <ac:picMkLst>
            <pc:docMk/>
            <pc:sldMk cId="2301409255" sldId="2144327389"/>
            <ac:picMk id="7" creationId="{007CE9A1-6022-5648-B312-3FC5F5425F03}"/>
          </ac:picMkLst>
        </pc:picChg>
        <pc:picChg chg="add del">
          <ac:chgData name="Marjory Duran" userId="eba5b1b0-e75f-410a-96d7-03aab38008db" providerId="ADAL" clId="{A5B54F8C-CDBD-1848-826F-8D90643E9372}" dt="2021-02-04T15:11:45.605" v="7" actId="478"/>
          <ac:picMkLst>
            <pc:docMk/>
            <pc:sldMk cId="2301409255" sldId="2144327389"/>
            <ac:picMk id="9" creationId="{DAEBDA5A-53C0-C84A-93B6-920CFEA3E067}"/>
          </ac:picMkLst>
        </pc:picChg>
        <pc:picChg chg="add mod">
          <ac:chgData name="Marjory Duran" userId="eba5b1b0-e75f-410a-96d7-03aab38008db" providerId="ADAL" clId="{A5B54F8C-CDBD-1848-826F-8D90643E9372}" dt="2021-02-04T15:12:07.092" v="13" actId="171"/>
          <ac:picMkLst>
            <pc:docMk/>
            <pc:sldMk cId="2301409255" sldId="2144327389"/>
            <ac:picMk id="10" creationId="{4A32063A-042A-7049-8AF6-BAD3579BEABD}"/>
          </ac:picMkLst>
        </pc:picChg>
        <pc:picChg chg="add del mod">
          <ac:chgData name="Marjory Duran" userId="eba5b1b0-e75f-410a-96d7-03aab38008db" providerId="ADAL" clId="{A5B54F8C-CDBD-1848-826F-8D90643E9372}" dt="2021-02-04T15:11:43.236" v="6" actId="478"/>
          <ac:picMkLst>
            <pc:docMk/>
            <pc:sldMk cId="2301409255" sldId="2144327389"/>
            <ac:picMk id="13" creationId="{E6DBE5E1-5AF8-8940-96AE-2F228C884993}"/>
          </ac:picMkLst>
        </pc:picChg>
      </pc:sldChg>
    </pc:docChg>
  </pc:docChgLst>
  <pc:docChgLst>
    <pc:chgData name="Leah Montner Dixon" userId="d5b2ae9e-9213-4442-b7df-4db8cbe51e5d" providerId="ADAL" clId="{391F9851-9183-4D2E-A4F5-9E61B746E1CB}"/>
    <pc:docChg chg="custSel modSld">
      <pc:chgData name="Leah Montner Dixon" userId="d5b2ae9e-9213-4442-b7df-4db8cbe51e5d" providerId="ADAL" clId="{391F9851-9183-4D2E-A4F5-9E61B746E1CB}" dt="2021-02-23T19:59:14.804" v="98" actId="553"/>
      <pc:docMkLst>
        <pc:docMk/>
      </pc:docMkLst>
      <pc:sldChg chg="modSp mod">
        <pc:chgData name="Leah Montner Dixon" userId="d5b2ae9e-9213-4442-b7df-4db8cbe51e5d" providerId="ADAL" clId="{391F9851-9183-4D2E-A4F5-9E61B746E1CB}" dt="2021-02-23T19:44:33.595" v="8" actId="208"/>
        <pc:sldMkLst>
          <pc:docMk/>
          <pc:sldMk cId="511170054" sldId="2144327381"/>
        </pc:sldMkLst>
        <pc:picChg chg="mod">
          <ac:chgData name="Leah Montner Dixon" userId="d5b2ae9e-9213-4442-b7df-4db8cbe51e5d" providerId="ADAL" clId="{391F9851-9183-4D2E-A4F5-9E61B746E1CB}" dt="2021-02-23T19:44:33.595" v="8" actId="208"/>
          <ac:picMkLst>
            <pc:docMk/>
            <pc:sldMk cId="511170054" sldId="2144327381"/>
            <ac:picMk id="10" creationId="{7BD91D43-BDC4-4DFD-9722-2E8F97D3B7AD}"/>
          </ac:picMkLst>
        </pc:picChg>
      </pc:sldChg>
      <pc:sldChg chg="addSp delSp modSp mod setBg">
        <pc:chgData name="Leah Montner Dixon" userId="d5b2ae9e-9213-4442-b7df-4db8cbe51e5d" providerId="ADAL" clId="{391F9851-9183-4D2E-A4F5-9E61B746E1CB}" dt="2021-02-23T19:56:46.613" v="88"/>
        <pc:sldMkLst>
          <pc:docMk/>
          <pc:sldMk cId="2301409255" sldId="2144327389"/>
        </pc:sldMkLst>
        <pc:spChg chg="mod">
          <ac:chgData name="Leah Montner Dixon" userId="d5b2ae9e-9213-4442-b7df-4db8cbe51e5d" providerId="ADAL" clId="{391F9851-9183-4D2E-A4F5-9E61B746E1CB}" dt="2021-02-23T19:54:16.756" v="54" actId="1037"/>
          <ac:spMkLst>
            <pc:docMk/>
            <pc:sldMk cId="2301409255" sldId="2144327389"/>
            <ac:spMk id="11" creationId="{03CBDE0E-5BCC-4E4E-8E56-80D2FD5AE886}"/>
          </ac:spMkLst>
        </pc:spChg>
        <pc:spChg chg="mod">
          <ac:chgData name="Leah Montner Dixon" userId="d5b2ae9e-9213-4442-b7df-4db8cbe51e5d" providerId="ADAL" clId="{391F9851-9183-4D2E-A4F5-9E61B746E1CB}" dt="2021-02-23T19:53:58.558" v="9"/>
          <ac:spMkLst>
            <pc:docMk/>
            <pc:sldMk cId="2301409255" sldId="2144327389"/>
            <ac:spMk id="15" creationId="{B2BD23C6-32B9-4D5E-998A-12A715E0AA97}"/>
          </ac:spMkLst>
        </pc:spChg>
        <pc:spChg chg="add del mod">
          <ac:chgData name="Leah Montner Dixon" userId="d5b2ae9e-9213-4442-b7df-4db8cbe51e5d" providerId="ADAL" clId="{391F9851-9183-4D2E-A4F5-9E61B746E1CB}" dt="2021-02-23T19:56:46.613" v="88"/>
          <ac:spMkLst>
            <pc:docMk/>
            <pc:sldMk cId="2301409255" sldId="2144327389"/>
            <ac:spMk id="17" creationId="{BBEBC963-2C36-41E9-8B47-37E9F0CFE679}"/>
          </ac:spMkLst>
        </pc:spChg>
        <pc:spChg chg="mod">
          <ac:chgData name="Leah Montner Dixon" userId="d5b2ae9e-9213-4442-b7df-4db8cbe51e5d" providerId="ADAL" clId="{391F9851-9183-4D2E-A4F5-9E61B746E1CB}" dt="2021-02-23T19:56:45.365" v="87"/>
          <ac:spMkLst>
            <pc:docMk/>
            <pc:sldMk cId="2301409255" sldId="2144327389"/>
            <ac:spMk id="19" creationId="{79A863B3-8618-42AF-8A98-24B6B76BB9AE}"/>
          </ac:spMkLst>
        </pc:spChg>
        <pc:spChg chg="mod">
          <ac:chgData name="Leah Montner Dixon" userId="d5b2ae9e-9213-4442-b7df-4db8cbe51e5d" providerId="ADAL" clId="{391F9851-9183-4D2E-A4F5-9E61B746E1CB}" dt="2021-02-23T19:56:45.365" v="87"/>
          <ac:spMkLst>
            <pc:docMk/>
            <pc:sldMk cId="2301409255" sldId="2144327389"/>
            <ac:spMk id="22" creationId="{C6E10A09-A278-4CBD-BF85-453C74F7E7CD}"/>
          </ac:spMkLst>
        </pc:spChg>
        <pc:grpChg chg="add mod ord">
          <ac:chgData name="Leah Montner Dixon" userId="d5b2ae9e-9213-4442-b7df-4db8cbe51e5d" providerId="ADAL" clId="{391F9851-9183-4D2E-A4F5-9E61B746E1CB}" dt="2021-02-23T19:54:37.112" v="84" actId="167"/>
          <ac:grpSpMkLst>
            <pc:docMk/>
            <pc:sldMk cId="2301409255" sldId="2144327389"/>
            <ac:grpSpMk id="9" creationId="{30387474-6463-4B5C-851E-5C4BB58E94B1}"/>
          </ac:grpSpMkLst>
        </pc:grpChg>
        <pc:grpChg chg="mod">
          <ac:chgData name="Leah Montner Dixon" userId="d5b2ae9e-9213-4442-b7df-4db8cbe51e5d" providerId="ADAL" clId="{391F9851-9183-4D2E-A4F5-9E61B746E1CB}" dt="2021-02-23T19:53:58.558" v="9"/>
          <ac:grpSpMkLst>
            <pc:docMk/>
            <pc:sldMk cId="2301409255" sldId="2144327389"/>
            <ac:grpSpMk id="13" creationId="{09D1EAC7-BA5B-419E-9A83-C425C1D8F3E1}"/>
          </ac:grpSpMkLst>
        </pc:grpChg>
        <pc:grpChg chg="add del mod">
          <ac:chgData name="Leah Montner Dixon" userId="d5b2ae9e-9213-4442-b7df-4db8cbe51e5d" providerId="ADAL" clId="{391F9851-9183-4D2E-A4F5-9E61B746E1CB}" dt="2021-02-23T19:56:46.613" v="88"/>
          <ac:grpSpMkLst>
            <pc:docMk/>
            <pc:sldMk cId="2301409255" sldId="2144327389"/>
            <ac:grpSpMk id="18" creationId="{2C8CB820-BABE-4B3E-A1C5-5FEA34813716}"/>
          </ac:grpSpMkLst>
        </pc:grpChg>
        <pc:grpChg chg="mod">
          <ac:chgData name="Leah Montner Dixon" userId="d5b2ae9e-9213-4442-b7df-4db8cbe51e5d" providerId="ADAL" clId="{391F9851-9183-4D2E-A4F5-9E61B746E1CB}" dt="2021-02-23T19:56:45.365" v="87"/>
          <ac:grpSpMkLst>
            <pc:docMk/>
            <pc:sldMk cId="2301409255" sldId="2144327389"/>
            <ac:grpSpMk id="20" creationId="{EB3C1BBE-9B6B-4BF9-9003-E1AE11EB1145}"/>
          </ac:grpSpMkLst>
        </pc:grpChg>
        <pc:picChg chg="del">
          <ac:chgData name="Leah Montner Dixon" userId="d5b2ae9e-9213-4442-b7df-4db8cbe51e5d" providerId="ADAL" clId="{391F9851-9183-4D2E-A4F5-9E61B746E1CB}" dt="2021-02-23T19:54:38.861" v="85" actId="478"/>
          <ac:picMkLst>
            <pc:docMk/>
            <pc:sldMk cId="2301409255" sldId="2144327389"/>
            <ac:picMk id="3" creationId="{1C2650B0-B82E-914F-8E7E-B13F76A89265}"/>
          </ac:picMkLst>
        </pc:picChg>
        <pc:picChg chg="del">
          <ac:chgData name="Leah Montner Dixon" userId="d5b2ae9e-9213-4442-b7df-4db8cbe51e5d" providerId="ADAL" clId="{391F9851-9183-4D2E-A4F5-9E61B746E1CB}" dt="2021-02-23T19:42:55.236" v="1" actId="478"/>
          <ac:picMkLst>
            <pc:docMk/>
            <pc:sldMk cId="2301409255" sldId="2144327389"/>
            <ac:picMk id="4" creationId="{91E3CA98-C6F5-DB4E-81BD-D88C6B795B90}"/>
          </ac:picMkLst>
        </pc:picChg>
        <pc:picChg chg="mod ord">
          <ac:chgData name="Leah Montner Dixon" userId="d5b2ae9e-9213-4442-b7df-4db8cbe51e5d" providerId="ADAL" clId="{391F9851-9183-4D2E-A4F5-9E61B746E1CB}" dt="2021-02-23T19:54:41.379" v="86" actId="167"/>
          <ac:picMkLst>
            <pc:docMk/>
            <pc:sldMk cId="2301409255" sldId="2144327389"/>
            <ac:picMk id="10" creationId="{4A32063A-042A-7049-8AF6-BAD3579BEABD}"/>
          </ac:picMkLst>
        </pc:picChg>
        <pc:picChg chg="mod">
          <ac:chgData name="Leah Montner Dixon" userId="d5b2ae9e-9213-4442-b7df-4db8cbe51e5d" providerId="ADAL" clId="{391F9851-9183-4D2E-A4F5-9E61B746E1CB}" dt="2021-02-23T19:54:32.690" v="83" actId="1038"/>
          <ac:picMkLst>
            <pc:docMk/>
            <pc:sldMk cId="2301409255" sldId="2144327389"/>
            <ac:picMk id="16" creationId="{A6E444E8-3AC8-4B3C-B9E3-48AE8C6670A1}"/>
          </ac:picMkLst>
        </pc:picChg>
        <pc:picChg chg="mod">
          <ac:chgData name="Leah Montner Dixon" userId="d5b2ae9e-9213-4442-b7df-4db8cbe51e5d" providerId="ADAL" clId="{391F9851-9183-4D2E-A4F5-9E61B746E1CB}" dt="2021-02-23T19:56:45.365" v="87"/>
          <ac:picMkLst>
            <pc:docMk/>
            <pc:sldMk cId="2301409255" sldId="2144327389"/>
            <ac:picMk id="23" creationId="{F7E26A2E-4F97-4A84-B490-9BE6B67F489F}"/>
          </ac:picMkLst>
        </pc:picChg>
        <pc:cxnChg chg="mod">
          <ac:chgData name="Leah Montner Dixon" userId="d5b2ae9e-9213-4442-b7df-4db8cbe51e5d" providerId="ADAL" clId="{391F9851-9183-4D2E-A4F5-9E61B746E1CB}" dt="2021-02-23T19:54:11.138" v="39" actId="1035"/>
          <ac:cxnSpMkLst>
            <pc:docMk/>
            <pc:sldMk cId="2301409255" sldId="2144327389"/>
            <ac:cxnSpMk id="14" creationId="{717CABEB-907A-45CC-9383-5070B8B69266}"/>
          </ac:cxnSpMkLst>
        </pc:cxnChg>
        <pc:cxnChg chg="mod">
          <ac:chgData name="Leah Montner Dixon" userId="d5b2ae9e-9213-4442-b7df-4db8cbe51e5d" providerId="ADAL" clId="{391F9851-9183-4D2E-A4F5-9E61B746E1CB}" dt="2021-02-23T19:56:45.365" v="87"/>
          <ac:cxnSpMkLst>
            <pc:docMk/>
            <pc:sldMk cId="2301409255" sldId="2144327389"/>
            <ac:cxnSpMk id="21" creationId="{47875264-813F-404C-B60A-8F2D1D50859F}"/>
          </ac:cxnSpMkLst>
        </pc:cxnChg>
      </pc:sldChg>
      <pc:sldChg chg="addSp delSp modSp mod">
        <pc:chgData name="Leah Montner Dixon" userId="d5b2ae9e-9213-4442-b7df-4db8cbe51e5d" providerId="ADAL" clId="{391F9851-9183-4D2E-A4F5-9E61B746E1CB}" dt="2021-02-23T19:59:14.804" v="98" actId="553"/>
        <pc:sldMkLst>
          <pc:docMk/>
          <pc:sldMk cId="1854191910" sldId="2144327393"/>
        </pc:sldMkLst>
        <pc:spChg chg="del">
          <ac:chgData name="Leah Montner Dixon" userId="d5b2ae9e-9213-4442-b7df-4db8cbe51e5d" providerId="ADAL" clId="{391F9851-9183-4D2E-A4F5-9E61B746E1CB}" dt="2021-02-23T19:58:43.953" v="89" actId="478"/>
          <ac:spMkLst>
            <pc:docMk/>
            <pc:sldMk cId="1854191910" sldId="2144327393"/>
            <ac:spMk id="3" creationId="{AEB47ADE-D3B9-4D9D-8AA0-B7778935BE6C}"/>
          </ac:spMkLst>
        </pc:spChg>
        <pc:picChg chg="add mod ord modCrop">
          <ac:chgData name="Leah Montner Dixon" userId="d5b2ae9e-9213-4442-b7df-4db8cbe51e5d" providerId="ADAL" clId="{391F9851-9183-4D2E-A4F5-9E61B746E1CB}" dt="2021-02-23T19:59:14.804" v="98" actId="553"/>
          <ac:picMkLst>
            <pc:docMk/>
            <pc:sldMk cId="1854191910" sldId="2144327393"/>
            <ac:picMk id="5" creationId="{F179542F-AB20-4D10-A734-4A6633C65C4C}"/>
          </ac:picMkLst>
        </pc:picChg>
      </pc:sldChg>
    </pc:docChg>
  </pc:docChgLst>
  <pc:docChgLst>
    <pc:chgData name="Marianne Vita" userId="35b1102d-d340-4a85-a709-12ee727aa48b" providerId="ADAL" clId="{AF1B7A08-63CB-494E-B17B-CEFA457DACE2}"/>
    <pc:docChg chg="custSel modSld">
      <pc:chgData name="Marianne Vita" userId="35b1102d-d340-4a85-a709-12ee727aa48b" providerId="ADAL" clId="{AF1B7A08-63CB-494E-B17B-CEFA457DACE2}" dt="2021-02-22T20:27:57.816" v="12" actId="20577"/>
      <pc:docMkLst>
        <pc:docMk/>
      </pc:docMkLst>
      <pc:sldChg chg="modSp mod">
        <pc:chgData name="Marianne Vita" userId="35b1102d-d340-4a85-a709-12ee727aa48b" providerId="ADAL" clId="{AF1B7A08-63CB-494E-B17B-CEFA457DACE2}" dt="2021-02-22T20:27:57.816" v="12" actId="20577"/>
        <pc:sldMkLst>
          <pc:docMk/>
          <pc:sldMk cId="511170054" sldId="2144327381"/>
        </pc:sldMkLst>
        <pc:spChg chg="mod">
          <ac:chgData name="Marianne Vita" userId="35b1102d-d340-4a85-a709-12ee727aa48b" providerId="ADAL" clId="{AF1B7A08-63CB-494E-B17B-CEFA457DACE2}" dt="2021-02-22T20:27:57.816" v="12" actId="20577"/>
          <ac:spMkLst>
            <pc:docMk/>
            <pc:sldMk cId="511170054" sldId="2144327381"/>
            <ac:spMk id="9" creationId="{B03E04A7-B551-462A-BC4E-3156488723A9}"/>
          </ac:spMkLst>
        </pc:spChg>
      </pc:sldChg>
      <pc:sldChg chg="delSp modSp mod">
        <pc:chgData name="Marianne Vita" userId="35b1102d-d340-4a85-a709-12ee727aa48b" providerId="ADAL" clId="{AF1B7A08-63CB-494E-B17B-CEFA457DACE2}" dt="2021-02-22T20:26:47.656" v="4" actId="313"/>
        <pc:sldMkLst>
          <pc:docMk/>
          <pc:sldMk cId="2301409255" sldId="2144327389"/>
        </pc:sldMkLst>
        <pc:spChg chg="del">
          <ac:chgData name="Marianne Vita" userId="35b1102d-d340-4a85-a709-12ee727aa48b" providerId="ADAL" clId="{AF1B7A08-63CB-494E-B17B-CEFA457DACE2}" dt="2021-02-22T20:26:16.612" v="0" actId="478"/>
          <ac:spMkLst>
            <pc:docMk/>
            <pc:sldMk cId="2301409255" sldId="2144327389"/>
            <ac:spMk id="6" creationId="{65121FEB-E7DA-6544-BD8E-06D2CB674FBA}"/>
          </ac:spMkLst>
        </pc:spChg>
        <pc:spChg chg="mod">
          <ac:chgData name="Marianne Vita" userId="35b1102d-d340-4a85-a709-12ee727aa48b" providerId="ADAL" clId="{AF1B7A08-63CB-494E-B17B-CEFA457DACE2}" dt="2021-02-22T20:26:47.656" v="4" actId="313"/>
          <ac:spMkLst>
            <pc:docMk/>
            <pc:sldMk cId="2301409255" sldId="2144327389"/>
            <ac:spMk id="12" creationId="{D3ED8F18-80E6-D449-A031-541661F2A42F}"/>
          </ac:spMkLst>
        </pc:spChg>
      </pc:sldChg>
    </pc:docChg>
  </pc:docChgLst>
  <pc:docChgLst>
    <pc:chgData name="Marianne Vita" userId="35b1102d-d340-4a85-a709-12ee727aa48b" providerId="ADAL" clId="{269B0D7E-F15E-45CA-9B00-CF71F55FE80A}"/>
    <pc:docChg chg="delSld modSld">
      <pc:chgData name="Marianne Vita" userId="35b1102d-d340-4a85-a709-12ee727aa48b" providerId="ADAL" clId="{269B0D7E-F15E-45CA-9B00-CF71F55FE80A}" dt="2021-02-03T17:43:06.968" v="9" actId="1036"/>
      <pc:docMkLst>
        <pc:docMk/>
      </pc:docMkLst>
      <pc:sldChg chg="del">
        <pc:chgData name="Marianne Vita" userId="35b1102d-d340-4a85-a709-12ee727aa48b" providerId="ADAL" clId="{269B0D7E-F15E-45CA-9B00-CF71F55FE80A}" dt="2021-02-03T17:40:50.027" v="0" actId="47"/>
        <pc:sldMkLst>
          <pc:docMk/>
          <pc:sldMk cId="586544117" sldId="259"/>
        </pc:sldMkLst>
      </pc:sldChg>
      <pc:sldChg chg="del">
        <pc:chgData name="Marianne Vita" userId="35b1102d-d340-4a85-a709-12ee727aa48b" providerId="ADAL" clId="{269B0D7E-F15E-45CA-9B00-CF71F55FE80A}" dt="2021-02-03T17:40:58.680" v="1" actId="47"/>
        <pc:sldMkLst>
          <pc:docMk/>
          <pc:sldMk cId="720462330" sldId="2248"/>
        </pc:sldMkLst>
      </pc:sldChg>
      <pc:sldChg chg="del">
        <pc:chgData name="Marianne Vita" userId="35b1102d-d340-4a85-a709-12ee727aa48b" providerId="ADAL" clId="{269B0D7E-F15E-45CA-9B00-CF71F55FE80A}" dt="2021-02-03T17:40:58.680" v="1" actId="47"/>
        <pc:sldMkLst>
          <pc:docMk/>
          <pc:sldMk cId="3070759860" sldId="2264"/>
        </pc:sldMkLst>
      </pc:sldChg>
      <pc:sldChg chg="del">
        <pc:chgData name="Marianne Vita" userId="35b1102d-d340-4a85-a709-12ee727aa48b" providerId="ADAL" clId="{269B0D7E-F15E-45CA-9B00-CF71F55FE80A}" dt="2021-02-03T17:40:50.027" v="0" actId="47"/>
        <pc:sldMkLst>
          <pc:docMk/>
          <pc:sldMk cId="2713857251" sldId="16295"/>
        </pc:sldMkLst>
      </pc:sldChg>
      <pc:sldChg chg="del">
        <pc:chgData name="Marianne Vita" userId="35b1102d-d340-4a85-a709-12ee727aa48b" providerId="ADAL" clId="{269B0D7E-F15E-45CA-9B00-CF71F55FE80A}" dt="2021-02-03T17:40:50.027" v="0" actId="47"/>
        <pc:sldMkLst>
          <pc:docMk/>
          <pc:sldMk cId="3308293029" sldId="2144327301"/>
        </pc:sldMkLst>
      </pc:sldChg>
      <pc:sldChg chg="del">
        <pc:chgData name="Marianne Vita" userId="35b1102d-d340-4a85-a709-12ee727aa48b" providerId="ADAL" clId="{269B0D7E-F15E-45CA-9B00-CF71F55FE80A}" dt="2021-02-03T17:40:58.680" v="1" actId="47"/>
        <pc:sldMkLst>
          <pc:docMk/>
          <pc:sldMk cId="3629677696" sldId="2144327310"/>
        </pc:sldMkLst>
      </pc:sldChg>
      <pc:sldChg chg="del">
        <pc:chgData name="Marianne Vita" userId="35b1102d-d340-4a85-a709-12ee727aa48b" providerId="ADAL" clId="{269B0D7E-F15E-45CA-9B00-CF71F55FE80A}" dt="2021-02-03T17:40:58.680" v="1" actId="47"/>
        <pc:sldMkLst>
          <pc:docMk/>
          <pc:sldMk cId="723582124" sldId="2144327311"/>
        </pc:sldMkLst>
      </pc:sldChg>
      <pc:sldChg chg="del">
        <pc:chgData name="Marianne Vita" userId="35b1102d-d340-4a85-a709-12ee727aa48b" providerId="ADAL" clId="{269B0D7E-F15E-45CA-9B00-CF71F55FE80A}" dt="2021-02-03T17:40:58.680" v="1" actId="47"/>
        <pc:sldMkLst>
          <pc:docMk/>
          <pc:sldMk cId="2891249099" sldId="2144327312"/>
        </pc:sldMkLst>
      </pc:sldChg>
      <pc:sldChg chg="del">
        <pc:chgData name="Marianne Vita" userId="35b1102d-d340-4a85-a709-12ee727aa48b" providerId="ADAL" clId="{269B0D7E-F15E-45CA-9B00-CF71F55FE80A}" dt="2021-02-03T17:40:50.027" v="0" actId="47"/>
        <pc:sldMkLst>
          <pc:docMk/>
          <pc:sldMk cId="1668025379" sldId="2144327349"/>
        </pc:sldMkLst>
      </pc:sldChg>
      <pc:sldChg chg="del">
        <pc:chgData name="Marianne Vita" userId="35b1102d-d340-4a85-a709-12ee727aa48b" providerId="ADAL" clId="{269B0D7E-F15E-45CA-9B00-CF71F55FE80A}" dt="2021-02-03T17:40:50.027" v="0" actId="47"/>
        <pc:sldMkLst>
          <pc:docMk/>
          <pc:sldMk cId="3711770285" sldId="2144327350"/>
        </pc:sldMkLst>
      </pc:sldChg>
      <pc:sldChg chg="del">
        <pc:chgData name="Marianne Vita" userId="35b1102d-d340-4a85-a709-12ee727aa48b" providerId="ADAL" clId="{269B0D7E-F15E-45CA-9B00-CF71F55FE80A}" dt="2021-02-03T17:40:58.680" v="1" actId="47"/>
        <pc:sldMkLst>
          <pc:docMk/>
          <pc:sldMk cId="614990538" sldId="2144327351"/>
        </pc:sldMkLst>
      </pc:sldChg>
      <pc:sldChg chg="del">
        <pc:chgData name="Marianne Vita" userId="35b1102d-d340-4a85-a709-12ee727aa48b" providerId="ADAL" clId="{269B0D7E-F15E-45CA-9B00-CF71F55FE80A}" dt="2021-02-03T17:40:58.680" v="1" actId="47"/>
        <pc:sldMkLst>
          <pc:docMk/>
          <pc:sldMk cId="4108096081" sldId="2144327353"/>
        </pc:sldMkLst>
      </pc:sldChg>
      <pc:sldChg chg="del">
        <pc:chgData name="Marianne Vita" userId="35b1102d-d340-4a85-a709-12ee727aa48b" providerId="ADAL" clId="{269B0D7E-F15E-45CA-9B00-CF71F55FE80A}" dt="2021-02-03T17:40:58.680" v="1" actId="47"/>
        <pc:sldMkLst>
          <pc:docMk/>
          <pc:sldMk cId="2865560098" sldId="2144327383"/>
        </pc:sldMkLst>
      </pc:sldChg>
      <pc:sldChg chg="del">
        <pc:chgData name="Marianne Vita" userId="35b1102d-d340-4a85-a709-12ee727aa48b" providerId="ADAL" clId="{269B0D7E-F15E-45CA-9B00-CF71F55FE80A}" dt="2021-02-03T17:40:58.680" v="1" actId="47"/>
        <pc:sldMkLst>
          <pc:docMk/>
          <pc:sldMk cId="1868529881" sldId="2144327384"/>
        </pc:sldMkLst>
      </pc:sldChg>
      <pc:sldChg chg="del">
        <pc:chgData name="Marianne Vita" userId="35b1102d-d340-4a85-a709-12ee727aa48b" providerId="ADAL" clId="{269B0D7E-F15E-45CA-9B00-CF71F55FE80A}" dt="2021-02-03T17:40:50.027" v="0" actId="47"/>
        <pc:sldMkLst>
          <pc:docMk/>
          <pc:sldMk cId="2506243694" sldId="2144327391"/>
        </pc:sldMkLst>
      </pc:sldChg>
      <pc:sldChg chg="del">
        <pc:chgData name="Marianne Vita" userId="35b1102d-d340-4a85-a709-12ee727aa48b" providerId="ADAL" clId="{269B0D7E-F15E-45CA-9B00-CF71F55FE80A}" dt="2021-02-03T17:40:50.027" v="0" actId="47"/>
        <pc:sldMkLst>
          <pc:docMk/>
          <pc:sldMk cId="3964745832" sldId="2144327392"/>
        </pc:sldMkLst>
      </pc:sldChg>
      <pc:sldChg chg="addSp modSp mod">
        <pc:chgData name="Marianne Vita" userId="35b1102d-d340-4a85-a709-12ee727aa48b" providerId="ADAL" clId="{269B0D7E-F15E-45CA-9B00-CF71F55FE80A}" dt="2021-02-03T17:43:06.968" v="9" actId="1036"/>
        <pc:sldMkLst>
          <pc:docMk/>
          <pc:sldMk cId="1854191910" sldId="2144327393"/>
        </pc:sldMkLst>
        <pc:spChg chg="add mod">
          <ac:chgData name="Marianne Vita" userId="35b1102d-d340-4a85-a709-12ee727aa48b" providerId="ADAL" clId="{269B0D7E-F15E-45CA-9B00-CF71F55FE80A}" dt="2021-02-03T17:42:58.314" v="8" actId="2085"/>
          <ac:spMkLst>
            <pc:docMk/>
            <pc:sldMk cId="1854191910" sldId="2144327393"/>
            <ac:spMk id="3" creationId="{AEB47ADE-D3B9-4D9D-8AA0-B7778935BE6C}"/>
          </ac:spMkLst>
        </pc:spChg>
        <pc:picChg chg="mod">
          <ac:chgData name="Marianne Vita" userId="35b1102d-d340-4a85-a709-12ee727aa48b" providerId="ADAL" clId="{269B0D7E-F15E-45CA-9B00-CF71F55FE80A}" dt="2021-02-03T17:43:06.968" v="9" actId="1036"/>
          <ac:picMkLst>
            <pc:docMk/>
            <pc:sldMk cId="1854191910" sldId="2144327393"/>
            <ac:picMk id="25" creationId="{007C0E06-A025-6444-A897-359A6F2930CE}"/>
          </ac:picMkLst>
        </pc:picChg>
      </pc:sldChg>
      <pc:sldChg chg="del">
        <pc:chgData name="Marianne Vita" userId="35b1102d-d340-4a85-a709-12ee727aa48b" providerId="ADAL" clId="{269B0D7E-F15E-45CA-9B00-CF71F55FE80A}" dt="2021-02-03T17:40:58.680" v="1" actId="47"/>
        <pc:sldMkLst>
          <pc:docMk/>
          <pc:sldMk cId="446575312" sldId="2144327396"/>
        </pc:sldMkLst>
      </pc:sldChg>
      <pc:sldChg chg="del">
        <pc:chgData name="Marianne Vita" userId="35b1102d-d340-4a85-a709-12ee727aa48b" providerId="ADAL" clId="{269B0D7E-F15E-45CA-9B00-CF71F55FE80A}" dt="2021-02-03T17:40:58.680" v="1" actId="47"/>
        <pc:sldMkLst>
          <pc:docMk/>
          <pc:sldMk cId="3956564191" sldId="2144327397"/>
        </pc:sldMkLst>
      </pc:sldChg>
      <pc:sldChg chg="del">
        <pc:chgData name="Marianne Vita" userId="35b1102d-d340-4a85-a709-12ee727aa48b" providerId="ADAL" clId="{269B0D7E-F15E-45CA-9B00-CF71F55FE80A}" dt="2021-02-03T17:40:58.680" v="1" actId="47"/>
        <pc:sldMkLst>
          <pc:docMk/>
          <pc:sldMk cId="2170028063" sldId="2144327398"/>
        </pc:sldMkLst>
      </pc:sldChg>
      <pc:sldChg chg="del">
        <pc:chgData name="Marianne Vita" userId="35b1102d-d340-4a85-a709-12ee727aa48b" providerId="ADAL" clId="{269B0D7E-F15E-45CA-9B00-CF71F55FE80A}" dt="2021-02-03T17:40:58.680" v="1" actId="47"/>
        <pc:sldMkLst>
          <pc:docMk/>
          <pc:sldMk cId="3418902150" sldId="2144327399"/>
        </pc:sldMkLst>
      </pc:sldChg>
      <pc:sldChg chg="del">
        <pc:chgData name="Marianne Vita" userId="35b1102d-d340-4a85-a709-12ee727aa48b" providerId="ADAL" clId="{269B0D7E-F15E-45CA-9B00-CF71F55FE80A}" dt="2021-02-03T17:40:58.680" v="1" actId="47"/>
        <pc:sldMkLst>
          <pc:docMk/>
          <pc:sldMk cId="561694320" sldId="2144327401"/>
        </pc:sldMkLst>
      </pc:sldChg>
      <pc:sldChg chg="del">
        <pc:chgData name="Marianne Vita" userId="35b1102d-d340-4a85-a709-12ee727aa48b" providerId="ADAL" clId="{269B0D7E-F15E-45CA-9B00-CF71F55FE80A}" dt="2021-02-03T17:40:58.680" v="1" actId="47"/>
        <pc:sldMkLst>
          <pc:docMk/>
          <pc:sldMk cId="1843639498" sldId="2144327402"/>
        </pc:sldMkLst>
      </pc:sldChg>
      <pc:sldChg chg="del">
        <pc:chgData name="Marianne Vita" userId="35b1102d-d340-4a85-a709-12ee727aa48b" providerId="ADAL" clId="{269B0D7E-F15E-45CA-9B00-CF71F55FE80A}" dt="2021-02-03T17:40:58.680" v="1" actId="47"/>
        <pc:sldMkLst>
          <pc:docMk/>
          <pc:sldMk cId="893439580" sldId="2144327403"/>
        </pc:sldMkLst>
      </pc:sldChg>
      <pc:sldChg chg="del">
        <pc:chgData name="Marianne Vita" userId="35b1102d-d340-4a85-a709-12ee727aa48b" providerId="ADAL" clId="{269B0D7E-F15E-45CA-9B00-CF71F55FE80A}" dt="2021-02-03T17:40:58.680" v="1" actId="47"/>
        <pc:sldMkLst>
          <pc:docMk/>
          <pc:sldMk cId="211227712" sldId="2144327405"/>
        </pc:sldMkLst>
      </pc:sldChg>
      <pc:sldChg chg="del">
        <pc:chgData name="Marianne Vita" userId="35b1102d-d340-4a85-a709-12ee727aa48b" providerId="ADAL" clId="{269B0D7E-F15E-45CA-9B00-CF71F55FE80A}" dt="2021-02-03T17:40:50.027" v="0" actId="47"/>
        <pc:sldMkLst>
          <pc:docMk/>
          <pc:sldMk cId="1885916816" sldId="2144327406"/>
        </pc:sldMkLst>
      </pc:sldChg>
      <pc:sldChg chg="del">
        <pc:chgData name="Marianne Vita" userId="35b1102d-d340-4a85-a709-12ee727aa48b" providerId="ADAL" clId="{269B0D7E-F15E-45CA-9B00-CF71F55FE80A}" dt="2021-02-03T17:40:58.680" v="1" actId="47"/>
        <pc:sldMkLst>
          <pc:docMk/>
          <pc:sldMk cId="3710808967" sldId="2144327410"/>
        </pc:sldMkLst>
      </pc:sldChg>
      <pc:sldChg chg="del">
        <pc:chgData name="Marianne Vita" userId="35b1102d-d340-4a85-a709-12ee727aa48b" providerId="ADAL" clId="{269B0D7E-F15E-45CA-9B00-CF71F55FE80A}" dt="2021-02-03T17:40:58.680" v="1" actId="47"/>
        <pc:sldMkLst>
          <pc:docMk/>
          <pc:sldMk cId="1712180292" sldId="2144327412"/>
        </pc:sldMkLst>
      </pc:sldChg>
      <pc:sldChg chg="del">
        <pc:chgData name="Marianne Vita" userId="35b1102d-d340-4a85-a709-12ee727aa48b" providerId="ADAL" clId="{269B0D7E-F15E-45CA-9B00-CF71F55FE80A}" dt="2021-02-03T17:40:58.680" v="1" actId="47"/>
        <pc:sldMkLst>
          <pc:docMk/>
          <pc:sldMk cId="263688862" sldId="2144327413"/>
        </pc:sldMkLst>
      </pc:sldChg>
      <pc:sldChg chg="del">
        <pc:chgData name="Marianne Vita" userId="35b1102d-d340-4a85-a709-12ee727aa48b" providerId="ADAL" clId="{269B0D7E-F15E-45CA-9B00-CF71F55FE80A}" dt="2021-02-03T17:40:58.680" v="1" actId="47"/>
        <pc:sldMkLst>
          <pc:docMk/>
          <pc:sldMk cId="376372453" sldId="2144327414"/>
        </pc:sldMkLst>
      </pc:sldChg>
    </pc:docChg>
  </pc:docChgLst>
  <pc:docChgLst>
    <pc:chgData name="Jason Wiese" userId="4bff8d5b-7de6-4655-b397-69b0afc81113" providerId="ADAL" clId="{62A848C5-83D3-4E3B-B510-B0D41DBE571E}"/>
    <pc:docChg chg="modSld">
      <pc:chgData name="Jason Wiese" userId="4bff8d5b-7de6-4655-b397-69b0afc81113" providerId="ADAL" clId="{62A848C5-83D3-4E3B-B510-B0D41DBE571E}" dt="2021-02-23T20:09:19.572" v="17" actId="1037"/>
      <pc:docMkLst>
        <pc:docMk/>
      </pc:docMkLst>
      <pc:sldChg chg="modSp mod">
        <pc:chgData name="Jason Wiese" userId="4bff8d5b-7de6-4655-b397-69b0afc81113" providerId="ADAL" clId="{62A848C5-83D3-4E3B-B510-B0D41DBE571E}" dt="2021-02-23T20:09:19.572" v="17" actId="1037"/>
        <pc:sldMkLst>
          <pc:docMk/>
          <pc:sldMk cId="2070484372" sldId="2144327387"/>
        </pc:sldMkLst>
        <pc:spChg chg="mod">
          <ac:chgData name="Jason Wiese" userId="4bff8d5b-7de6-4655-b397-69b0afc81113" providerId="ADAL" clId="{62A848C5-83D3-4E3B-B510-B0D41DBE571E}" dt="2021-02-23T20:09:19.572" v="17" actId="1037"/>
          <ac:spMkLst>
            <pc:docMk/>
            <pc:sldMk cId="2070484372" sldId="2144327387"/>
            <ac:spMk id="14" creationId="{A707BD55-2F0C-45D7-A432-6228207AC9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4262845660783E-2"/>
          <c:y val="0.14640200961667904"/>
          <c:w val="0.97635147430867841"/>
          <c:h val="0.74927453898206242"/>
        </c:manualLayout>
      </c:layout>
      <c:barChart>
        <c:barDir val="col"/>
        <c:grouping val="stacked"/>
        <c:varyColors val="0"/>
        <c:ser>
          <c:idx val="0"/>
          <c:order val="0"/>
          <c:tx>
            <c:strRef>
              <c:f>Sheet1!$B$1</c:f>
              <c:strCache>
                <c:ptCount val="1"/>
                <c:pt idx="0">
                  <c:v>P25-54</c:v>
                </c:pt>
              </c:strCache>
            </c:strRef>
          </c:tx>
          <c:spPr>
            <a:solidFill>
              <a:srgbClr val="1B1464"/>
            </a:solidFill>
            <a:ln>
              <a:noFill/>
            </a:ln>
            <a:effectLst/>
          </c:spPr>
          <c:invertIfNegative val="0"/>
          <c:dLbls>
            <c:dLbl>
              <c:idx val="0"/>
              <c:tx>
                <c:rich>
                  <a:bodyPr/>
                  <a:lstStyle/>
                  <a:p>
                    <a:fld id="{75C84B64-B011-4CDD-A7E2-D26669B239BD}" type="VALUE">
                      <a:rPr lang="en-US" smtClean="0"/>
                      <a:pPr/>
                      <a:t>[VALUE]</a:t>
                    </a:fld>
                    <a:endParaRPr lang="en-US"/>
                  </a:p>
                  <a:p>
                    <a:r>
                      <a:rPr lang="en-US" sz="1200" b="1">
                        <a:solidFill>
                          <a:srgbClr val="ED3C8D"/>
                        </a:solidFill>
                      </a:rPr>
                      <a:t>(63%)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63-4273-95D1-D21BB800A9A5}"/>
                </c:ext>
              </c:extLst>
            </c:dLbl>
            <c:dLbl>
              <c:idx val="1"/>
              <c:tx>
                <c:rich>
                  <a:bodyPr/>
                  <a:lstStyle/>
                  <a:p>
                    <a:fld id="{8E281C95-BC58-46C1-A909-3A7571A847C8}" type="VALUE">
                      <a:rPr lang="en-US" smtClean="0"/>
                      <a:pPr/>
                      <a:t>[VALUE]</a:t>
                    </a:fld>
                    <a:endParaRPr lang="en-US"/>
                  </a:p>
                  <a:p>
                    <a:r>
                      <a:rPr lang="en-US" sz="1200" b="1">
                        <a:solidFill>
                          <a:srgbClr val="ED3C8D"/>
                        </a:solidFill>
                      </a:rPr>
                      <a:t>(59%)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B63-4273-95D1-D21BB800A9A5}"/>
                </c:ext>
              </c:extLst>
            </c:dLbl>
            <c:dLbl>
              <c:idx val="2"/>
              <c:tx>
                <c:rich>
                  <a:bodyPr/>
                  <a:lstStyle/>
                  <a:p>
                    <a:fld id="{6D10AE9B-C198-4E9F-905A-869B325500B6}" type="VALUE">
                      <a:rPr lang="en-US" smtClean="0"/>
                      <a:pPr/>
                      <a:t>[VALUE]</a:t>
                    </a:fld>
                    <a:endParaRPr lang="en-US"/>
                  </a:p>
                  <a:p>
                    <a:r>
                      <a:rPr lang="en-US" sz="1200" b="1">
                        <a:solidFill>
                          <a:srgbClr val="ED3C8D"/>
                        </a:solidFill>
                      </a:rPr>
                      <a:t>(57%)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B63-4273-95D1-D21BB800A9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'09-'10</c:v>
                </c:pt>
                <c:pt idx="1">
                  <c:v>'14-'15</c:v>
                </c:pt>
                <c:pt idx="2">
                  <c:v>'19-'20</c:v>
                </c:pt>
              </c:strCache>
            </c:strRef>
          </c:cat>
          <c:val>
            <c:numRef>
              <c:f>Sheet1!$B$2:$B$4</c:f>
              <c:numCache>
                <c:formatCode>_(* #,##0_);_(* \(#,##0\);_(* "-"??_);_(@_)</c:formatCode>
                <c:ptCount val="3"/>
                <c:pt idx="0">
                  <c:v>125180</c:v>
                </c:pt>
                <c:pt idx="1">
                  <c:v>123810</c:v>
                </c:pt>
                <c:pt idx="2">
                  <c:v>125310</c:v>
                </c:pt>
              </c:numCache>
            </c:numRef>
          </c:val>
          <c:extLst>
            <c:ext xmlns:c16="http://schemas.microsoft.com/office/drawing/2014/chart" uri="{C3380CC4-5D6E-409C-BE32-E72D297353CC}">
              <c16:uniqueId val="{00000000-D9B5-4713-90D2-97D72B920CCA}"/>
            </c:ext>
          </c:extLst>
        </c:ser>
        <c:ser>
          <c:idx val="1"/>
          <c:order val="1"/>
          <c:tx>
            <c:strRef>
              <c:f>Sheet1!$C$1</c:f>
              <c:strCache>
                <c:ptCount val="1"/>
                <c:pt idx="0">
                  <c:v>P55+</c:v>
                </c:pt>
              </c:strCache>
            </c:strRef>
          </c:tx>
          <c:spPr>
            <a:solidFill>
              <a:srgbClr val="00BFF2"/>
            </a:solidFill>
            <a:ln>
              <a:noFill/>
            </a:ln>
            <a:effectLst/>
          </c:spPr>
          <c:invertIfNegative val="0"/>
          <c:dLbls>
            <c:dLbl>
              <c:idx val="0"/>
              <c:tx>
                <c:rich>
                  <a:bodyPr/>
                  <a:lstStyle/>
                  <a:p>
                    <a:fld id="{F7134367-35A0-4AEA-BABD-5503E14E7851}" type="VALUE">
                      <a:rPr lang="en-US" smtClean="0">
                        <a:solidFill>
                          <a:schemeClr val="bg1"/>
                        </a:solidFill>
                      </a:rPr>
                      <a:pPr/>
                      <a:t>[VALUE]</a:t>
                    </a:fld>
                    <a:br>
                      <a:rPr lang="en-US"/>
                    </a:br>
                    <a:r>
                      <a:rPr lang="en-US" sz="1200" b="1">
                        <a:solidFill>
                          <a:srgbClr val="ED3C8D"/>
                        </a:solidFill>
                      </a:rPr>
                      <a:t>(37%)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63-4273-95D1-D21BB800A9A5}"/>
                </c:ext>
              </c:extLst>
            </c:dLbl>
            <c:dLbl>
              <c:idx val="1"/>
              <c:tx>
                <c:rich>
                  <a:bodyPr/>
                  <a:lstStyle/>
                  <a:p>
                    <a:fld id="{1D6E0FB8-4B3A-4271-82C7-709A8BA50A69}" type="VALUE">
                      <a:rPr lang="en-US" smtClean="0">
                        <a:solidFill>
                          <a:schemeClr val="bg1"/>
                        </a:solidFill>
                      </a:rPr>
                      <a:pPr/>
                      <a:t>[VALUE]</a:t>
                    </a:fld>
                    <a:endParaRPr lang="en-US">
                      <a:solidFill>
                        <a:schemeClr val="bg1"/>
                      </a:solidFill>
                    </a:endParaRPr>
                  </a:p>
                  <a:p>
                    <a:r>
                      <a:rPr lang="en-US" sz="1200" b="1">
                        <a:solidFill>
                          <a:srgbClr val="ED3C8D"/>
                        </a:solidFill>
                      </a:rPr>
                      <a:t>(41%)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63-4273-95D1-D21BB800A9A5}"/>
                </c:ext>
              </c:extLst>
            </c:dLbl>
            <c:dLbl>
              <c:idx val="2"/>
              <c:tx>
                <c:rich>
                  <a:bodyPr/>
                  <a:lstStyle/>
                  <a:p>
                    <a:fld id="{4F44BEF8-122B-4019-8AD7-32C7A25D6CC1}" type="VALUE">
                      <a:rPr lang="en-US" smtClean="0">
                        <a:solidFill>
                          <a:schemeClr val="bg1"/>
                        </a:solidFill>
                      </a:rPr>
                      <a:pPr/>
                      <a:t>[VALUE]</a:t>
                    </a:fld>
                    <a:endParaRPr lang="en-US">
                      <a:solidFill>
                        <a:schemeClr val="bg1"/>
                      </a:solidFill>
                    </a:endParaRPr>
                  </a:p>
                  <a:p>
                    <a:r>
                      <a:rPr lang="en-US" sz="1200" b="1">
                        <a:solidFill>
                          <a:srgbClr val="ED3C8D"/>
                        </a:solidFill>
                      </a:rPr>
                      <a:t>(43%)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63-4273-95D1-D21BB800A9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'09-'10</c:v>
                </c:pt>
                <c:pt idx="1">
                  <c:v>'14-'15</c:v>
                </c:pt>
                <c:pt idx="2">
                  <c:v>'19-'20</c:v>
                </c:pt>
              </c:strCache>
            </c:strRef>
          </c:cat>
          <c:val>
            <c:numRef>
              <c:f>Sheet1!$C$2:$C$4</c:f>
              <c:numCache>
                <c:formatCode>_(* #,##0_);_(* \(#,##0\);_(* "-"??_);_(@_)</c:formatCode>
                <c:ptCount val="3"/>
                <c:pt idx="0">
                  <c:v>73680</c:v>
                </c:pt>
                <c:pt idx="1">
                  <c:v>85510</c:v>
                </c:pt>
                <c:pt idx="2">
                  <c:v>95350</c:v>
                </c:pt>
              </c:numCache>
            </c:numRef>
          </c:val>
          <c:extLst>
            <c:ext xmlns:c16="http://schemas.microsoft.com/office/drawing/2014/chart" uri="{C3380CC4-5D6E-409C-BE32-E72D297353CC}">
              <c16:uniqueId val="{00000001-C19E-49AD-AC72-94E382DE9867}"/>
            </c:ext>
          </c:extLst>
        </c:ser>
        <c:dLbls>
          <c:showLegendKey val="0"/>
          <c:showVal val="0"/>
          <c:showCatName val="0"/>
          <c:showSerName val="0"/>
          <c:showPercent val="0"/>
          <c:showBubbleSize val="0"/>
        </c:dLbls>
        <c:gapWidth val="150"/>
        <c:overlap val="100"/>
        <c:axId val="627373080"/>
        <c:axId val="627364224"/>
      </c:barChart>
      <c:catAx>
        <c:axId val="62737308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627364224"/>
        <c:crosses val="autoZero"/>
        <c:auto val="1"/>
        <c:lblAlgn val="ctr"/>
        <c:lblOffset val="100"/>
        <c:noMultiLvlLbl val="0"/>
      </c:catAx>
      <c:valAx>
        <c:axId val="627364224"/>
        <c:scaling>
          <c:orientation val="minMax"/>
        </c:scaling>
        <c:delete val="1"/>
        <c:axPos val="l"/>
        <c:numFmt formatCode="_(* #,##0_);_(* \(#,##0\);_(* &quot;-&quot;??_);_(@_)" sourceLinked="1"/>
        <c:majorTickMark val="out"/>
        <c:minorTickMark val="none"/>
        <c:tickLblPos val="nextTo"/>
        <c:crossAx val="627373080"/>
        <c:crosses val="autoZero"/>
        <c:crossBetween val="between"/>
      </c:valAx>
      <c:spPr>
        <a:noFill/>
        <a:ln>
          <a:noFill/>
        </a:ln>
        <a:effectLst/>
      </c:spPr>
    </c:plotArea>
    <c:legend>
      <c:legendPos val="t"/>
      <c:layout>
        <c:manualLayout>
          <c:xMode val="edge"/>
          <c:yMode val="edge"/>
          <c:x val="0.39912690998490175"/>
          <c:y val="6.6010065755381254E-3"/>
          <c:w val="0.20290837056963093"/>
          <c:h val="8.4058361214356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833142388435444E-2"/>
          <c:w val="1"/>
          <c:h val="0.84528914770389896"/>
        </c:manualLayout>
      </c:layout>
      <c:barChart>
        <c:barDir val="col"/>
        <c:grouping val="clustered"/>
        <c:varyColors val="0"/>
        <c:ser>
          <c:idx val="0"/>
          <c:order val="0"/>
          <c:tx>
            <c:strRef>
              <c:f>Sheet1!$B$1</c:f>
              <c:strCache>
                <c:ptCount val="1"/>
                <c:pt idx="0">
                  <c:v>P18-34</c:v>
                </c:pt>
              </c:strCache>
            </c:strRef>
          </c:tx>
          <c:spPr>
            <a:solidFill>
              <a:srgbClr val="20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'09-'10</c:v>
                </c:pt>
                <c:pt idx="1">
                  <c:v>'14-'15</c:v>
                </c:pt>
                <c:pt idx="2">
                  <c:v>'19-'20</c:v>
                </c:pt>
              </c:strCache>
            </c:strRef>
          </c:cat>
          <c:val>
            <c:numRef>
              <c:f>Sheet1!$B$2:$B$4</c:f>
              <c:numCache>
                <c:formatCode>#,##0</c:formatCode>
                <c:ptCount val="3"/>
                <c:pt idx="0">
                  <c:v>60842</c:v>
                </c:pt>
                <c:pt idx="1">
                  <c:v>57295</c:v>
                </c:pt>
                <c:pt idx="2">
                  <c:v>42382</c:v>
                </c:pt>
              </c:numCache>
            </c:numRef>
          </c:val>
          <c:extLst>
            <c:ext xmlns:c16="http://schemas.microsoft.com/office/drawing/2014/chart" uri="{C3380CC4-5D6E-409C-BE32-E72D297353CC}">
              <c16:uniqueId val="{00000000-3E08-4D9C-8106-518B616A3B43}"/>
            </c:ext>
          </c:extLst>
        </c:ser>
        <c:dLbls>
          <c:showLegendKey val="0"/>
          <c:showVal val="0"/>
          <c:showCatName val="0"/>
          <c:showSerName val="0"/>
          <c:showPercent val="0"/>
          <c:showBubbleSize val="0"/>
        </c:dLbls>
        <c:gapWidth val="220"/>
        <c:overlap val="-27"/>
        <c:axId val="524920336"/>
        <c:axId val="524919024"/>
      </c:barChart>
      <c:catAx>
        <c:axId val="52492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524919024"/>
        <c:crosses val="autoZero"/>
        <c:auto val="1"/>
        <c:lblAlgn val="ctr"/>
        <c:lblOffset val="100"/>
        <c:noMultiLvlLbl val="0"/>
      </c:catAx>
      <c:valAx>
        <c:axId val="524919024"/>
        <c:scaling>
          <c:orientation val="minMax"/>
        </c:scaling>
        <c:delete val="1"/>
        <c:axPos val="l"/>
        <c:numFmt formatCode="#,##0" sourceLinked="1"/>
        <c:majorTickMark val="none"/>
        <c:minorTickMark val="none"/>
        <c:tickLblPos val="nextTo"/>
        <c:crossAx val="52492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5901999967836E-2"/>
          <c:y val="4.7386910983607158E-2"/>
          <c:w val="0.9440398351543714"/>
          <c:h val="0.85680519597972715"/>
        </c:manualLayout>
      </c:layout>
      <c:lineChart>
        <c:grouping val="standard"/>
        <c:varyColors val="0"/>
        <c:ser>
          <c:idx val="0"/>
          <c:order val="0"/>
          <c:tx>
            <c:strRef>
              <c:f>Sheet1!$B$1</c:f>
              <c:strCache>
                <c:ptCount val="1"/>
                <c:pt idx="0">
                  <c:v>Column2</c:v>
                </c:pt>
              </c:strCache>
            </c:strRef>
          </c:tx>
          <c:spPr>
            <a:ln w="28575" cap="rnd">
              <a:solidFill>
                <a:srgbClr val="1B1464"/>
              </a:solidFill>
              <a:round/>
            </a:ln>
            <a:effectLst/>
          </c:spPr>
          <c:marker>
            <c:symbol val="diamond"/>
            <c:size val="13"/>
            <c:spPr>
              <a:solidFill>
                <a:srgbClr val="ED3C8D"/>
              </a:solidFill>
              <a:ln w="9525">
                <a:solidFill>
                  <a:srgbClr val="ED3C8D"/>
                </a:solidFill>
              </a:ln>
              <a:effectLst/>
            </c:spPr>
          </c:marker>
          <c:dLbls>
            <c:dLbl>
              <c:idx val="0"/>
              <c:layout>
                <c:manualLayout>
                  <c:x val="-3.2247989579074883E-2"/>
                  <c:y val="-9.241409205753381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249-4D0D-BBCC-AE0BB21E9A7F}"/>
                </c:ext>
              </c:extLst>
            </c:dLbl>
            <c:dLbl>
              <c:idx val="1"/>
              <c:layout>
                <c:manualLayout>
                  <c:x val="-3.3322922565044065E-2"/>
                  <c:y val="-9.901509863307186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249-4D0D-BBCC-AE0BB21E9A7F}"/>
                </c:ext>
              </c:extLst>
            </c:dLbl>
            <c:dLbl>
              <c:idx val="2"/>
              <c:layout>
                <c:manualLayout>
                  <c:x val="-3.2247989579074862E-2"/>
                  <c:y val="-9.241409205753381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249-4D0D-BBCC-AE0BB21E9A7F}"/>
                </c:ext>
              </c:extLst>
            </c:dLbl>
            <c:dLbl>
              <c:idx val="3"/>
              <c:layout>
                <c:manualLayout>
                  <c:x val="-3.1173056593105781E-2"/>
                  <c:y val="-0.10231560192084094"/>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249-4D0D-BBCC-AE0BB21E9A7F}"/>
                </c:ext>
              </c:extLst>
            </c:dLbl>
            <c:dLbl>
              <c:idx val="4"/>
              <c:layout>
                <c:manualLayout>
                  <c:x val="-3.2247989579074862E-2"/>
                  <c:y val="-9.571459534530281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249-4D0D-BBCC-AE0BB21E9A7F}"/>
                </c:ext>
              </c:extLst>
            </c:dLbl>
            <c:dLbl>
              <c:idx val="5"/>
              <c:layout>
                <c:manualLayout>
                  <c:x val="-3.2247989579075022E-2"/>
                  <c:y val="-9.241409205753374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249-4D0D-BBCC-AE0BB21E9A7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'14-'15</c:v>
                </c:pt>
                <c:pt idx="1">
                  <c:v>'15-'16</c:v>
                </c:pt>
                <c:pt idx="2">
                  <c:v>'16-'17</c:v>
                </c:pt>
                <c:pt idx="3">
                  <c:v>'17-'18</c:v>
                </c:pt>
                <c:pt idx="4">
                  <c:v>'18-'19</c:v>
                </c:pt>
                <c:pt idx="5">
                  <c:v>'19-'20</c:v>
                </c:pt>
              </c:strCache>
            </c:strRef>
          </c:cat>
          <c:val>
            <c:numRef>
              <c:f>Sheet1!$B$2:$B$7</c:f>
              <c:numCache>
                <c:formatCode>0.0</c:formatCode>
                <c:ptCount val="6"/>
                <c:pt idx="0">
                  <c:v>49.166938109131777</c:v>
                </c:pt>
                <c:pt idx="1">
                  <c:v>50.239609852306018</c:v>
                </c:pt>
                <c:pt idx="2">
                  <c:v>51.600198993548396</c:v>
                </c:pt>
                <c:pt idx="3">
                  <c:v>53.497789365542531</c:v>
                </c:pt>
                <c:pt idx="4">
                  <c:v>55.17671040650206</c:v>
                </c:pt>
                <c:pt idx="5">
                  <c:v>56.630006793256008</c:v>
                </c:pt>
              </c:numCache>
            </c:numRef>
          </c:val>
          <c:smooth val="0"/>
          <c:extLst>
            <c:ext xmlns:c16="http://schemas.microsoft.com/office/drawing/2014/chart" uri="{C3380CC4-5D6E-409C-BE32-E72D297353CC}">
              <c16:uniqueId val="{00000000-D9B5-4713-90D2-97D72B920CCA}"/>
            </c:ext>
          </c:extLst>
        </c:ser>
        <c:dLbls>
          <c:showLegendKey val="0"/>
          <c:showVal val="0"/>
          <c:showCatName val="0"/>
          <c:showSerName val="0"/>
          <c:showPercent val="0"/>
          <c:showBubbleSize val="0"/>
        </c:dLbls>
        <c:marker val="1"/>
        <c:smooth val="0"/>
        <c:axId val="627373080"/>
        <c:axId val="627364224"/>
      </c:lineChart>
      <c:catAx>
        <c:axId val="62737308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627364224"/>
        <c:crosses val="autoZero"/>
        <c:auto val="1"/>
        <c:lblAlgn val="ctr"/>
        <c:lblOffset val="100"/>
        <c:noMultiLvlLbl val="0"/>
      </c:catAx>
      <c:valAx>
        <c:axId val="627364224"/>
        <c:scaling>
          <c:orientation val="minMax"/>
          <c:max val="60"/>
          <c:min val="4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627373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2000" u="sng"/>
              <a:t>’14-’15</a:t>
            </a:r>
          </a:p>
        </c:rich>
      </c:tx>
      <c:layout>
        <c:manualLayout>
          <c:xMode val="edge"/>
          <c:yMode val="edge"/>
          <c:x val="0.414103603752079"/>
          <c:y val="1.94501727160022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3601260842478641"/>
          <c:y val="0.25846037844114267"/>
          <c:w val="0.52797460104249505"/>
          <c:h val="0.74003567907010814"/>
        </c:manualLayout>
      </c:layout>
      <c:doughnutChart>
        <c:varyColors val="1"/>
        <c:ser>
          <c:idx val="0"/>
          <c:order val="0"/>
          <c:tx>
            <c:strRef>
              <c:f>Sheet1!$B$1</c:f>
              <c:strCache>
                <c:ptCount val="1"/>
                <c:pt idx="0">
                  <c:v>Column1</c:v>
                </c:pt>
              </c:strCache>
            </c:strRef>
          </c:tx>
          <c:spPr>
            <a:solidFill>
              <a:srgbClr val="00BFF2"/>
            </a:solidFill>
            <a:ln>
              <a:solidFill>
                <a:srgbClr val="1B1464"/>
              </a:solidFill>
            </a:ln>
          </c:spPr>
          <c:dPt>
            <c:idx val="0"/>
            <c:bubble3D val="0"/>
            <c:spPr>
              <a:solidFill>
                <a:srgbClr val="1B1464"/>
              </a:solidFill>
              <a:ln w="19050">
                <a:solidFill>
                  <a:srgbClr val="1B1464"/>
                </a:solidFill>
              </a:ln>
              <a:effectLst/>
            </c:spPr>
            <c:extLst>
              <c:ext xmlns:c16="http://schemas.microsoft.com/office/drawing/2014/chart" uri="{C3380CC4-5D6E-409C-BE32-E72D297353CC}">
                <c16:uniqueId val="{00000003-2821-48FF-BA55-E7D66E0F8628}"/>
              </c:ext>
            </c:extLst>
          </c:dPt>
          <c:dPt>
            <c:idx val="1"/>
            <c:bubble3D val="0"/>
            <c:spPr>
              <a:solidFill>
                <a:srgbClr val="00BFF2"/>
              </a:solidFill>
              <a:ln w="19050">
                <a:solidFill>
                  <a:srgbClr val="00BFF2"/>
                </a:solidFill>
              </a:ln>
              <a:effectLst/>
            </c:spPr>
            <c:extLst>
              <c:ext xmlns:c16="http://schemas.microsoft.com/office/drawing/2014/chart" uri="{C3380CC4-5D6E-409C-BE32-E72D297353CC}">
                <c16:uniqueId val="{00000002-2821-48FF-BA55-E7D66E0F8628}"/>
              </c:ext>
            </c:extLst>
          </c:dPt>
          <c:dLbls>
            <c:dLbl>
              <c:idx val="0"/>
              <c:layout>
                <c:manualLayout>
                  <c:x val="-0.11101299540414211"/>
                  <c:y val="-1.2966781810668139E-2"/>
                </c:manualLayout>
              </c:layout>
              <c:tx>
                <c:rich>
                  <a:bodyPr/>
                  <a:lstStyle/>
                  <a:p>
                    <a:fld id="{7AD2ECB6-57C8-4DBF-8D90-962089640146}"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21-48FF-BA55-E7D66E0F8628}"/>
                </c:ext>
              </c:extLst>
            </c:dLbl>
            <c:dLbl>
              <c:idx val="1"/>
              <c:layout>
                <c:manualLayout>
                  <c:x val="0.11101299540414211"/>
                  <c:y val="0"/>
                </c:manualLayout>
              </c:layout>
              <c:tx>
                <c:rich>
                  <a:bodyPr/>
                  <a:lstStyle/>
                  <a:p>
                    <a:fld id="{8961F434-C6DF-444B-A768-4498E2F06758}"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21-48FF-BA55-E7D66E0F862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B1464"/>
                  </a:solidFill>
                  <a:round/>
                </a:ln>
                <a:effectLst/>
              </c:spPr>
            </c:leaderLines>
            <c:extLst>
              <c:ext xmlns:c15="http://schemas.microsoft.com/office/drawing/2012/chart" uri="{CE6537A1-D6FC-4f65-9D91-7224C49458BB}"/>
            </c:extLst>
          </c:dLbls>
          <c:cat>
            <c:strRef>
              <c:f>Sheet1!$A$2:$A$3</c:f>
              <c:strCache>
                <c:ptCount val="2"/>
                <c:pt idx="0">
                  <c:v>P18-54</c:v>
                </c:pt>
                <c:pt idx="1">
                  <c:v>P55+</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0-2821-48FF-BA55-E7D66E0F8628}"/>
            </c:ext>
          </c:extLst>
        </c:ser>
        <c:dLbls>
          <c:showLegendKey val="0"/>
          <c:showVal val="0"/>
          <c:showCatName val="0"/>
          <c:showSerName val="0"/>
          <c:showPercent val="0"/>
          <c:showBubbleSize val="0"/>
          <c:showLeaderLines val="1"/>
        </c:dLbls>
        <c:firstSliceAng val="178"/>
        <c:holeSize val="75"/>
      </c:doughnutChart>
      <c:spPr>
        <a:noFill/>
        <a:ln>
          <a:noFill/>
        </a:ln>
        <a:effectLst/>
      </c:spPr>
    </c:plotArea>
    <c:legend>
      <c:legendPos val="b"/>
      <c:layout>
        <c:manualLayout>
          <c:xMode val="edge"/>
          <c:yMode val="edge"/>
          <c:x val="0.34781249220350413"/>
          <c:y val="0.13620506710181962"/>
          <c:w val="0.30164794930989286"/>
          <c:h val="7.466569058450832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2000" u="sng"/>
              <a:t>’19-’20 </a:t>
            </a:r>
            <a:r>
              <a:rPr lang="en-US" sz="1200" u="sng"/>
              <a:t>(YTD)</a:t>
            </a:r>
            <a:endParaRPr lang="en-US" sz="2000" u="sng"/>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3601260842478641"/>
          <c:y val="0.25846037844114267"/>
          <c:w val="0.52797460104249505"/>
          <c:h val="0.74003567907010814"/>
        </c:manualLayout>
      </c:layout>
      <c:doughnutChart>
        <c:varyColors val="1"/>
        <c:ser>
          <c:idx val="0"/>
          <c:order val="0"/>
          <c:tx>
            <c:strRef>
              <c:f>Sheet1!$B$1</c:f>
              <c:strCache>
                <c:ptCount val="1"/>
                <c:pt idx="0">
                  <c:v>Column1</c:v>
                </c:pt>
              </c:strCache>
            </c:strRef>
          </c:tx>
          <c:spPr>
            <a:solidFill>
              <a:srgbClr val="00BFF2"/>
            </a:solidFill>
          </c:spPr>
          <c:dPt>
            <c:idx val="0"/>
            <c:bubble3D val="0"/>
            <c:spPr>
              <a:solidFill>
                <a:srgbClr val="1B1464"/>
              </a:solidFill>
              <a:ln w="19050">
                <a:solidFill>
                  <a:srgbClr val="1B1464"/>
                </a:solidFill>
              </a:ln>
              <a:effectLst/>
            </c:spPr>
            <c:extLst>
              <c:ext xmlns:c16="http://schemas.microsoft.com/office/drawing/2014/chart" uri="{C3380CC4-5D6E-409C-BE32-E72D297353CC}">
                <c16:uniqueId val="{00000001-1D63-4A49-A99D-D12C9530289E}"/>
              </c:ext>
            </c:extLst>
          </c:dPt>
          <c:dPt>
            <c:idx val="1"/>
            <c:bubble3D val="0"/>
            <c:spPr>
              <a:solidFill>
                <a:srgbClr val="00BFF2"/>
              </a:solidFill>
              <a:ln w="19050">
                <a:solidFill>
                  <a:srgbClr val="00BFF2"/>
                </a:solidFill>
              </a:ln>
              <a:effectLst/>
            </c:spPr>
            <c:extLst>
              <c:ext xmlns:c16="http://schemas.microsoft.com/office/drawing/2014/chart" uri="{C3380CC4-5D6E-409C-BE32-E72D297353CC}">
                <c16:uniqueId val="{00000003-1D63-4A49-A99D-D12C9530289E}"/>
              </c:ext>
            </c:extLst>
          </c:dPt>
          <c:dLbls>
            <c:dLbl>
              <c:idx val="0"/>
              <c:layout>
                <c:manualLayout>
                  <c:x val="-0.11101299540414211"/>
                  <c:y val="-1.2966781810668139E-2"/>
                </c:manualLayout>
              </c:layout>
              <c:tx>
                <c:rich>
                  <a:bodyPr/>
                  <a:lstStyle/>
                  <a:p>
                    <a:fld id="{7AD2ECB6-57C8-4DBF-8D90-962089640146}"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63-4A49-A99D-D12C9530289E}"/>
                </c:ext>
              </c:extLst>
            </c:dLbl>
            <c:dLbl>
              <c:idx val="1"/>
              <c:layout>
                <c:manualLayout>
                  <c:x val="0.11101299540414211"/>
                  <c:y val="0"/>
                </c:manualLayout>
              </c:layout>
              <c:tx>
                <c:rich>
                  <a:bodyPr/>
                  <a:lstStyle/>
                  <a:p>
                    <a:fld id="{8961F434-C6DF-444B-A768-4498E2F06758}"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63-4A49-A99D-D12C9530289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B1464"/>
                  </a:solidFill>
                  <a:round/>
                </a:ln>
                <a:effectLst/>
              </c:spPr>
            </c:leaderLines>
            <c:extLst>
              <c:ext xmlns:c15="http://schemas.microsoft.com/office/drawing/2012/chart" uri="{CE6537A1-D6FC-4f65-9D91-7224C49458BB}"/>
            </c:extLst>
          </c:dLbls>
          <c:cat>
            <c:strRef>
              <c:f>Sheet1!$A$2:$A$3</c:f>
              <c:strCache>
                <c:ptCount val="2"/>
                <c:pt idx="0">
                  <c:v>P18-54</c:v>
                </c:pt>
                <c:pt idx="1">
                  <c:v>P55+</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1D63-4A49-A99D-D12C9530289E}"/>
            </c:ext>
          </c:extLst>
        </c:ser>
        <c:dLbls>
          <c:showLegendKey val="0"/>
          <c:showVal val="0"/>
          <c:showCatName val="0"/>
          <c:showSerName val="0"/>
          <c:showPercent val="0"/>
          <c:showBubbleSize val="0"/>
          <c:showLeaderLines val="1"/>
        </c:dLbls>
        <c:firstSliceAng val="200"/>
        <c:holeSize val="75"/>
      </c:doughnutChart>
      <c:spPr>
        <a:noFill/>
        <a:ln>
          <a:noFill/>
        </a:ln>
        <a:effectLst/>
      </c:spPr>
    </c:plotArea>
    <c:legend>
      <c:legendPos val="b"/>
      <c:layout>
        <c:manualLayout>
          <c:xMode val="edge"/>
          <c:yMode val="edge"/>
          <c:x val="0.34781249220350413"/>
          <c:y val="0.13620506710181962"/>
          <c:w val="0.30164794930989286"/>
          <c:h val="7.466569058450832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r>
              <a:rPr lang="en-US" sz="1600" b="1">
                <a:solidFill>
                  <a:srgbClr val="1B1464"/>
                </a:solidFill>
                <a:latin typeface="Helvetica" panose="020B0403020202020204" pitchFamily="34" charset="0"/>
              </a:rPr>
              <a:t>A18-34 &amp; A50+ Actual &amp; Projected</a:t>
            </a:r>
            <a:r>
              <a:rPr lang="en-US" sz="1600" b="1" baseline="0">
                <a:solidFill>
                  <a:srgbClr val="1B1464"/>
                </a:solidFill>
                <a:latin typeface="Helvetica" panose="020B0403020202020204" pitchFamily="34" charset="0"/>
              </a:rPr>
              <a:t> U.S. Population</a:t>
            </a:r>
          </a:p>
          <a:p>
            <a:pPr>
              <a:defRPr b="1">
                <a:solidFill>
                  <a:schemeClr val="bg1"/>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sz="1800" b="0">
              <a:solidFill>
                <a:srgbClr val="1B1464"/>
              </a:solidFill>
              <a:latin typeface="Helvetica" panose="020B0403020202020204" pitchFamily="34" charset="0"/>
            </a:endParaRPr>
          </a:p>
        </c:rich>
      </c:tx>
      <c:layout>
        <c:manualLayout>
          <c:xMode val="edge"/>
          <c:yMode val="edge"/>
          <c:x val="0.29898444224966697"/>
          <c:y val="8.80263738066672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A18-34</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Sheet1!$B$2:$B$10</c:f>
              <c:numCache>
                <c:formatCode>_(* #,##0.0_);_(* \(#,##0.0\);_(* "-"??_);_(@_)</c:formatCode>
                <c:ptCount val="9"/>
                <c:pt idx="0">
                  <c:v>67.099999999999994</c:v>
                </c:pt>
                <c:pt idx="1">
                  <c:v>69.900000000000006</c:v>
                </c:pt>
                <c:pt idx="2">
                  <c:v>67</c:v>
                </c:pt>
                <c:pt idx="3">
                  <c:v>70.400000000000006</c:v>
                </c:pt>
                <c:pt idx="4">
                  <c:v>76.900000000000006</c:v>
                </c:pt>
                <c:pt idx="5">
                  <c:v>77</c:v>
                </c:pt>
                <c:pt idx="6">
                  <c:v>78.3</c:v>
                </c:pt>
                <c:pt idx="7">
                  <c:v>80.7</c:v>
                </c:pt>
                <c:pt idx="8">
                  <c:v>82</c:v>
                </c:pt>
              </c:numCache>
            </c:numRef>
          </c:val>
          <c:extLst>
            <c:ext xmlns:c16="http://schemas.microsoft.com/office/drawing/2014/chart" uri="{C3380CC4-5D6E-409C-BE32-E72D297353CC}">
              <c16:uniqueId val="{00000000-8421-482A-BF98-9B7737FAD7A2}"/>
            </c:ext>
          </c:extLst>
        </c:ser>
        <c:ser>
          <c:idx val="1"/>
          <c:order val="1"/>
          <c:tx>
            <c:strRef>
              <c:f>Sheet1!$C$1</c:f>
              <c:strCache>
                <c:ptCount val="1"/>
                <c:pt idx="0">
                  <c:v>A50+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Sheet1!$C$2:$C$10</c:f>
              <c:numCache>
                <c:formatCode>_(* #,##0.0_);_(* \(#,##0.0\);_(* "-"??_);_(@_)</c:formatCode>
                <c:ptCount val="9"/>
                <c:pt idx="0">
                  <c:v>58.962333999999998</c:v>
                </c:pt>
                <c:pt idx="1">
                  <c:v>63.740267000000003</c:v>
                </c:pt>
                <c:pt idx="2">
                  <c:v>76.851984999999999</c:v>
                </c:pt>
                <c:pt idx="3">
                  <c:v>95.867999999999995</c:v>
                </c:pt>
                <c:pt idx="4">
                  <c:v>119.34399999999999</c:v>
                </c:pt>
                <c:pt idx="5">
                  <c:v>132.405</c:v>
                </c:pt>
                <c:pt idx="6">
                  <c:v>145.20099999999999</c:v>
                </c:pt>
                <c:pt idx="7">
                  <c:v>156.72900000000001</c:v>
                </c:pt>
                <c:pt idx="8">
                  <c:v>166.97</c:v>
                </c:pt>
              </c:numCache>
            </c:numRef>
          </c:val>
          <c:extLst>
            <c:ext xmlns:c16="http://schemas.microsoft.com/office/drawing/2014/chart" uri="{C3380CC4-5D6E-409C-BE32-E72D297353CC}">
              <c16:uniqueId val="{00000001-8421-482A-BF98-9B7737FAD7A2}"/>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2/23/2021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a:t>
            </a:fld>
            <a:endParaRPr lang="en-US"/>
          </a:p>
        </p:txBody>
      </p:sp>
    </p:spTree>
    <p:extLst>
      <p:ext uri="{BB962C8B-B14F-4D97-AF65-F5344CB8AC3E}">
        <p14:creationId xmlns:p14="http://schemas.microsoft.com/office/powerpoint/2010/main" val="420400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1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271">
              <a:defRPr/>
            </a:pPr>
            <a:fld id="{F3615BE2-BB6E-D846-B0CB-BE207E4BB8A8}" type="slidenum">
              <a:rPr lang="en-US">
                <a:solidFill>
                  <a:prstClr val="black"/>
                </a:solidFill>
                <a:latin typeface="Calibri" panose="020F0502020204030204"/>
              </a:rPr>
              <a:pPr defTabSz="92427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83756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271">
              <a:defRPr/>
            </a:pPr>
            <a:fld id="{F3615BE2-BB6E-D846-B0CB-BE207E4BB8A8}" type="slidenum">
              <a:rPr lang="en-US">
                <a:solidFill>
                  <a:prstClr val="black"/>
                </a:solidFill>
                <a:latin typeface="Calibri" panose="020F0502020204030204"/>
              </a:rPr>
              <a:pPr defTabSz="92427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30138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271">
              <a:defRPr/>
            </a:pPr>
            <a:fld id="{F3615BE2-BB6E-D846-B0CB-BE207E4BB8A8}" type="slidenum">
              <a:rPr lang="en-US">
                <a:solidFill>
                  <a:prstClr val="black"/>
                </a:solidFill>
                <a:latin typeface="Calibri" panose="020F0502020204030204"/>
              </a:rPr>
              <a:pPr defTabSz="92427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5621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7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01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thevab.com/insight/audience-migration-context" TargetMode="Externa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4A32063A-042A-7049-8AF6-BAD3579BEA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grpSp>
        <p:nvGrpSpPr>
          <p:cNvPr id="9" name="Group 8">
            <a:extLst>
              <a:ext uri="{FF2B5EF4-FFF2-40B4-BE49-F238E27FC236}">
                <a16:creationId xmlns:a16="http://schemas.microsoft.com/office/drawing/2014/main" id="{30387474-6463-4B5C-851E-5C4BB58E94B1}"/>
              </a:ext>
            </a:extLst>
          </p:cNvPr>
          <p:cNvGrpSpPr/>
          <p:nvPr/>
        </p:nvGrpSpPr>
        <p:grpSpPr>
          <a:xfrm>
            <a:off x="237410" y="3574950"/>
            <a:ext cx="6105110" cy="855923"/>
            <a:chOff x="237410" y="3815092"/>
            <a:chExt cx="6105110" cy="855923"/>
          </a:xfrm>
        </p:grpSpPr>
        <p:sp>
          <p:nvSpPr>
            <p:cNvPr id="11" name="TextBox 10">
              <a:extLst>
                <a:ext uri="{FF2B5EF4-FFF2-40B4-BE49-F238E27FC236}">
                  <a16:creationId xmlns:a16="http://schemas.microsoft.com/office/drawing/2014/main" id="{03CBDE0E-5BCC-4E4E-8E56-80D2FD5AE886}"/>
                </a:ext>
              </a:extLst>
            </p:cNvPr>
            <p:cNvSpPr txBox="1"/>
            <p:nvPr/>
          </p:nvSpPr>
          <p:spPr>
            <a:xfrm>
              <a:off x="1145680" y="3815092"/>
              <a:ext cx="519684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13" name="Group 12">
              <a:extLst>
                <a:ext uri="{FF2B5EF4-FFF2-40B4-BE49-F238E27FC236}">
                  <a16:creationId xmlns:a16="http://schemas.microsoft.com/office/drawing/2014/main" id="{09D1EAC7-BA5B-419E-9A83-C425C1D8F3E1}"/>
                </a:ext>
              </a:extLst>
            </p:cNvPr>
            <p:cNvGrpSpPr/>
            <p:nvPr/>
          </p:nvGrpSpPr>
          <p:grpSpPr>
            <a:xfrm>
              <a:off x="237410" y="3863531"/>
              <a:ext cx="2153915" cy="807484"/>
              <a:chOff x="237410" y="3863531"/>
              <a:chExt cx="2153915" cy="807484"/>
            </a:xfrm>
          </p:grpSpPr>
          <p:cxnSp>
            <p:nvCxnSpPr>
              <p:cNvPr id="14" name="Straight Connector 13">
                <a:extLst>
                  <a:ext uri="{FF2B5EF4-FFF2-40B4-BE49-F238E27FC236}">
                    <a16:creationId xmlns:a16="http://schemas.microsoft.com/office/drawing/2014/main" id="{717CABEB-907A-45CC-9383-5070B8B69266}"/>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2BD23C6-32B9-4D5E-998A-12A715E0AA9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A6E444E8-3AC8-4B3C-B9E3-48AE8C6670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sp>
        <p:nvSpPr>
          <p:cNvPr id="12" name="TextBox 11">
            <a:extLst>
              <a:ext uri="{FF2B5EF4-FFF2-40B4-BE49-F238E27FC236}">
                <a16:creationId xmlns:a16="http://schemas.microsoft.com/office/drawing/2014/main" id="{D3ED8F18-80E6-D449-A031-541661F2A42F}"/>
              </a:ext>
            </a:extLst>
          </p:cNvPr>
          <p:cNvSpPr txBox="1"/>
          <p:nvPr/>
        </p:nvSpPr>
        <p:spPr>
          <a:xfrm>
            <a:off x="43252" y="4670724"/>
            <a:ext cx="5798697"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1" u="none" strike="noStrike" kern="1200" cap="none" spc="0" normalizeH="0" baseline="0" noProof="0">
                <a:ln>
                  <a:noFill/>
                </a:ln>
                <a:solidFill>
                  <a:schemeClr val="bg1"/>
                </a:solidFill>
                <a:effectLst/>
                <a:uLnTx/>
                <a:uFillTx/>
                <a:latin typeface="Helvetica"/>
                <a:ea typeface="+mn-ea"/>
                <a:cs typeface="Helvetica"/>
              </a:rPr>
              <a:t>“How will the aging of the linear TV audience impact my buying strategy?”</a:t>
            </a: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FEF23054-0840-1344-9317-B03DC8C5974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8786" y="6063082"/>
            <a:ext cx="2487843" cy="794918"/>
          </a:xfrm>
          <a:prstGeom prst="rect">
            <a:avLst/>
          </a:prstGeom>
        </p:spPr>
      </p:pic>
    </p:spTree>
    <p:extLst>
      <p:ext uri="{BB962C8B-B14F-4D97-AF65-F5344CB8AC3E}">
        <p14:creationId xmlns:p14="http://schemas.microsoft.com/office/powerpoint/2010/main" val="230140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5BA2C4-31CD-43C2-AE6F-3410C94D1AED}"/>
              </a:ext>
            </a:extLst>
          </p:cNvPr>
          <p:cNvSpPr/>
          <p:nvPr/>
        </p:nvSpPr>
        <p:spPr>
          <a:xfrm>
            <a:off x="-10101" y="1767307"/>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2"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A707BD55-2F0C-45D7-A432-6228207AC940}"/>
              </a:ext>
            </a:extLst>
          </p:cNvPr>
          <p:cNvSpPr/>
          <p:nvPr/>
        </p:nvSpPr>
        <p:spPr>
          <a:xfrm>
            <a:off x="183313" y="237585"/>
            <a:ext cx="1193860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Who is doing it right? </a:t>
            </a:r>
            <a:r>
              <a:rPr lang="en-US" sz="2600" b="1" dirty="0">
                <a:solidFill>
                  <a:srgbClr val="1B1464"/>
                </a:solidFill>
                <a:latin typeface="Helvetica" panose="020B0604020202020204" pitchFamily="34" charset="0"/>
                <a:cs typeface="Helvetica" panose="020B0604020202020204" pitchFamily="34" charset="0"/>
              </a:rPr>
              <a:t>Adults</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50+ have been flocking to direct-to-consumer brands’ digital platforms during the pandemic; brands that are also significant spenders on TV</a:t>
            </a:r>
          </a:p>
        </p:txBody>
      </p:sp>
      <p:sp>
        <p:nvSpPr>
          <p:cNvPr id="3" name="Rectangle 2">
            <a:extLst>
              <a:ext uri="{FF2B5EF4-FFF2-40B4-BE49-F238E27FC236}">
                <a16:creationId xmlns:a16="http://schemas.microsoft.com/office/drawing/2014/main" id="{62E275FF-F263-4133-9C35-453C080131A9}"/>
              </a:ext>
            </a:extLst>
          </p:cNvPr>
          <p:cNvSpPr/>
          <p:nvPr/>
        </p:nvSpPr>
        <p:spPr>
          <a:xfrm>
            <a:off x="546750" y="6204726"/>
            <a:ext cx="1148112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t>
            </a:r>
            <a:r>
              <a:rPr lang="en-US" sz="800">
                <a:solidFill>
                  <a:srgbClr val="1B1464"/>
                </a:solidFill>
                <a:latin typeface="Helvetica" panose="020B0403020202020204" pitchFamily="34" charset="0"/>
              </a:rPr>
              <a:t>analysis of Comscore MediaMetrix Media Trend multiplatform (desktop + mobile) data, April 2019 – September 2019 vs. April 2020 – September 2020, P50+, total digital population, total monthly unique visitors/viewers. Percentages = average monthly unique visitors increase between the two 6-month time periods.;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Comscore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Media Trend multiplatform (desktop + mobile) data, September 2020. Base: P18+, total digital population, median adult age.</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1F23E6C6-151D-4C76-B047-8E8A7C81D56D}"/>
              </a:ext>
            </a:extLst>
          </p:cNvPr>
          <p:cNvSpPr txBox="1"/>
          <p:nvPr/>
        </p:nvSpPr>
        <p:spPr>
          <a:xfrm>
            <a:off x="10101" y="1704523"/>
            <a:ext cx="122350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Average monthly unique adult 50+ visitors increase and median age by digital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6-month average YoY comparison: Apr-Sep ‘19 vs. Apr-Sep ’20 / Median Age in September 2020</a:t>
            </a:r>
            <a:endParaRPr kumimoji="0" lang="en-US" sz="1400"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endParaRPr>
          </a:p>
        </p:txBody>
      </p:sp>
      <p:sp>
        <p:nvSpPr>
          <p:cNvPr id="41" name="Rectangle 40">
            <a:extLst>
              <a:ext uri="{FF2B5EF4-FFF2-40B4-BE49-F238E27FC236}">
                <a16:creationId xmlns:a16="http://schemas.microsoft.com/office/drawing/2014/main" id="{AB122E19-5F0C-4FED-8585-914FF10C8E86}"/>
              </a:ext>
            </a:extLst>
          </p:cNvPr>
          <p:cNvSpPr/>
          <p:nvPr/>
        </p:nvSpPr>
        <p:spPr>
          <a:xfrm>
            <a:off x="186971" y="3178928"/>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+35%</a:t>
            </a:r>
          </a:p>
          <a:p>
            <a:pPr algn="ctr"/>
            <a:r>
              <a:rPr lang="en-US" sz="1100">
                <a:latin typeface="Helvetica" panose="020B0403020202020204" pitchFamily="34" charset="0"/>
              </a:rPr>
              <a:t>(+307K avg monthly UVs)</a:t>
            </a:r>
          </a:p>
        </p:txBody>
      </p:sp>
      <p:sp>
        <p:nvSpPr>
          <p:cNvPr id="43" name="Rectangle 42">
            <a:extLst>
              <a:ext uri="{FF2B5EF4-FFF2-40B4-BE49-F238E27FC236}">
                <a16:creationId xmlns:a16="http://schemas.microsoft.com/office/drawing/2014/main" id="{5AC06426-A792-402D-952F-2B0BBFA5FE41}"/>
              </a:ext>
            </a:extLst>
          </p:cNvPr>
          <p:cNvSpPr/>
          <p:nvPr/>
        </p:nvSpPr>
        <p:spPr>
          <a:xfrm>
            <a:off x="2678077" y="3200679"/>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+26%</a:t>
            </a:r>
          </a:p>
          <a:p>
            <a:pPr algn="ctr"/>
            <a:r>
              <a:rPr lang="en-US" sz="1100">
                <a:latin typeface="Helvetica" panose="020B0403020202020204" pitchFamily="34" charset="0"/>
              </a:rPr>
              <a:t>(+253K avg monthly UVs)</a:t>
            </a:r>
          </a:p>
        </p:txBody>
      </p:sp>
      <p:sp>
        <p:nvSpPr>
          <p:cNvPr id="45" name="Rectangle 44">
            <a:extLst>
              <a:ext uri="{FF2B5EF4-FFF2-40B4-BE49-F238E27FC236}">
                <a16:creationId xmlns:a16="http://schemas.microsoft.com/office/drawing/2014/main" id="{40D554A3-F9A7-4840-A06E-63FF2398A90E}"/>
              </a:ext>
            </a:extLst>
          </p:cNvPr>
          <p:cNvSpPr/>
          <p:nvPr/>
        </p:nvSpPr>
        <p:spPr>
          <a:xfrm>
            <a:off x="5071623" y="3180499"/>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+89%</a:t>
            </a:r>
          </a:p>
          <a:p>
            <a:pPr algn="ctr"/>
            <a:r>
              <a:rPr lang="en-US" sz="1100">
                <a:latin typeface="Helvetica" panose="020B0403020202020204" pitchFamily="34" charset="0"/>
              </a:rPr>
              <a:t>(+919K avg monthly UVs)</a:t>
            </a:r>
          </a:p>
        </p:txBody>
      </p:sp>
      <p:sp>
        <p:nvSpPr>
          <p:cNvPr id="47" name="Rectangle 46">
            <a:extLst>
              <a:ext uri="{FF2B5EF4-FFF2-40B4-BE49-F238E27FC236}">
                <a16:creationId xmlns:a16="http://schemas.microsoft.com/office/drawing/2014/main" id="{D2CFDB28-C585-4CD5-8D27-9CFA23D94C47}"/>
              </a:ext>
            </a:extLst>
          </p:cNvPr>
          <p:cNvSpPr/>
          <p:nvPr/>
        </p:nvSpPr>
        <p:spPr>
          <a:xfrm>
            <a:off x="7569725" y="3171070"/>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+18%</a:t>
            </a:r>
          </a:p>
          <a:p>
            <a:pPr algn="ctr"/>
            <a:r>
              <a:rPr lang="en-US" sz="1100">
                <a:latin typeface="Helvetica" panose="020B0403020202020204" pitchFamily="34" charset="0"/>
              </a:rPr>
              <a:t>(+1.2MM avg monthly UVs)</a:t>
            </a:r>
          </a:p>
        </p:txBody>
      </p:sp>
      <p:sp>
        <p:nvSpPr>
          <p:cNvPr id="49" name="Rectangle 48">
            <a:extLst>
              <a:ext uri="{FF2B5EF4-FFF2-40B4-BE49-F238E27FC236}">
                <a16:creationId xmlns:a16="http://schemas.microsoft.com/office/drawing/2014/main" id="{7C155A36-B7D5-4D98-A7EB-41A9C833FF69}"/>
              </a:ext>
            </a:extLst>
          </p:cNvPr>
          <p:cNvSpPr/>
          <p:nvPr/>
        </p:nvSpPr>
        <p:spPr>
          <a:xfrm>
            <a:off x="9982987" y="3180498"/>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+30%</a:t>
            </a:r>
          </a:p>
          <a:p>
            <a:pPr algn="ctr"/>
            <a:r>
              <a:rPr lang="en-US" sz="1100">
                <a:latin typeface="Helvetica" panose="020B0403020202020204" pitchFamily="34" charset="0"/>
              </a:rPr>
              <a:t>(+1.7MM avg monthly UVs)</a:t>
            </a:r>
          </a:p>
        </p:txBody>
      </p:sp>
      <p:pic>
        <p:nvPicPr>
          <p:cNvPr id="1026" name="Picture 2">
            <a:extLst>
              <a:ext uri="{FF2B5EF4-FFF2-40B4-BE49-F238E27FC236}">
                <a16:creationId xmlns:a16="http://schemas.microsoft.com/office/drawing/2014/main" id="{B167A008-5874-4F10-A007-3492AD95764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0620" y="2615467"/>
            <a:ext cx="1113063" cy="514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t's look after ourselves, and each other. — Calm Blog">
            <a:extLst>
              <a:ext uri="{FF2B5EF4-FFF2-40B4-BE49-F238E27FC236}">
                <a16:creationId xmlns:a16="http://schemas.microsoft.com/office/drawing/2014/main" id="{481970AA-DA38-471D-90F6-160D52CBD4D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28825" y="2331729"/>
            <a:ext cx="821707" cy="848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ex of /wp-content/uploads/2017/09">
            <a:extLst>
              <a:ext uri="{FF2B5EF4-FFF2-40B4-BE49-F238E27FC236}">
                <a16:creationId xmlns:a16="http://schemas.microsoft.com/office/drawing/2014/main" id="{A3699ECC-508B-467F-964A-1C44709A8DB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140751" y="2658284"/>
            <a:ext cx="1764301" cy="466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wy Logo Download Vector">
            <a:extLst>
              <a:ext uri="{FF2B5EF4-FFF2-40B4-BE49-F238E27FC236}">
                <a16:creationId xmlns:a16="http://schemas.microsoft.com/office/drawing/2014/main" id="{458432F5-5962-49C4-B9DD-99135B68957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83889" y="2658285"/>
            <a:ext cx="1526574" cy="4528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ordash Logo transparent PNG - StickPNG">
            <a:extLst>
              <a:ext uri="{FF2B5EF4-FFF2-40B4-BE49-F238E27FC236}">
                <a16:creationId xmlns:a16="http://schemas.microsoft.com/office/drawing/2014/main" id="{DAC06180-1151-4AFB-B1F6-5246D5FFA1ED}"/>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75537"/>
          <a:stretch/>
        </p:blipFill>
        <p:spPr bwMode="auto">
          <a:xfrm>
            <a:off x="10130029" y="2774722"/>
            <a:ext cx="1671687" cy="2331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Purple Logo - Purple Mattress Logo PNG Image with No Background -  PNGkey.com">
            <a:extLst>
              <a:ext uri="{FF2B5EF4-FFF2-40B4-BE49-F238E27FC236}">
                <a16:creationId xmlns:a16="http://schemas.microsoft.com/office/drawing/2014/main" id="{0C649D06-11D0-4748-BCC1-93F0EEC5187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6527" y="4439668"/>
            <a:ext cx="1563222" cy="4897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impliSafe Home Security Review – 2020 | National Council For Home Safety  and Security">
            <a:extLst>
              <a:ext uri="{FF2B5EF4-FFF2-40B4-BE49-F238E27FC236}">
                <a16:creationId xmlns:a16="http://schemas.microsoft.com/office/drawing/2014/main" id="{0AFF78E2-3E09-4535-B1D8-758AB34A14F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75001" y="4506699"/>
            <a:ext cx="1932495" cy="3849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arby Parker - WestBend">
            <a:extLst>
              <a:ext uri="{FF2B5EF4-FFF2-40B4-BE49-F238E27FC236}">
                <a16:creationId xmlns:a16="http://schemas.microsoft.com/office/drawing/2014/main" id="{2F62F70F-2397-435F-99AE-8C3B772FF047}"/>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890009" y="4610973"/>
            <a:ext cx="2411981" cy="2485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60419BC-54C6-4D3C-A6E0-68844C18D67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657706" y="4497272"/>
            <a:ext cx="1846372" cy="45299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Zillow MediaRoom - Logos">
            <a:extLst>
              <a:ext uri="{FF2B5EF4-FFF2-40B4-BE49-F238E27FC236}">
                <a16:creationId xmlns:a16="http://schemas.microsoft.com/office/drawing/2014/main" id="{70E6C12D-DE36-469D-A8DC-D753364C00B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158310" y="4534618"/>
            <a:ext cx="1653007" cy="346098"/>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EECEA056-521D-4CE6-9D2E-5B81ECAFB81A}"/>
              </a:ext>
            </a:extLst>
          </p:cNvPr>
          <p:cNvSpPr/>
          <p:nvPr/>
        </p:nvSpPr>
        <p:spPr>
          <a:xfrm>
            <a:off x="188541" y="499987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+28%</a:t>
            </a:r>
          </a:p>
          <a:p>
            <a:pPr algn="ctr"/>
            <a:r>
              <a:rPr lang="en-US" sz="1100">
                <a:latin typeface="Helvetica" panose="020B0403020202020204" pitchFamily="34" charset="0"/>
              </a:rPr>
              <a:t>(+198K avg monthly UVs)</a:t>
            </a:r>
          </a:p>
        </p:txBody>
      </p:sp>
      <p:sp>
        <p:nvSpPr>
          <p:cNvPr id="72" name="Rectangle 71">
            <a:extLst>
              <a:ext uri="{FF2B5EF4-FFF2-40B4-BE49-F238E27FC236}">
                <a16:creationId xmlns:a16="http://schemas.microsoft.com/office/drawing/2014/main" id="{77A83B0A-531B-46B1-8309-7D428FB96EC6}"/>
              </a:ext>
            </a:extLst>
          </p:cNvPr>
          <p:cNvSpPr/>
          <p:nvPr/>
        </p:nvSpPr>
        <p:spPr>
          <a:xfrm>
            <a:off x="2631652" y="5001441"/>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+9%</a:t>
            </a:r>
          </a:p>
          <a:p>
            <a:pPr algn="ctr"/>
            <a:r>
              <a:rPr lang="en-US" sz="1100">
                <a:latin typeface="Helvetica" panose="020B0403020202020204" pitchFamily="34" charset="0"/>
              </a:rPr>
              <a:t>(+118K avg monthly UVs)</a:t>
            </a:r>
          </a:p>
        </p:txBody>
      </p:sp>
      <p:sp>
        <p:nvSpPr>
          <p:cNvPr id="73" name="Rectangle 72">
            <a:extLst>
              <a:ext uri="{FF2B5EF4-FFF2-40B4-BE49-F238E27FC236}">
                <a16:creationId xmlns:a16="http://schemas.microsoft.com/office/drawing/2014/main" id="{BE8543FB-4FFE-47F7-97F5-84F0327A2C6A}"/>
              </a:ext>
            </a:extLst>
          </p:cNvPr>
          <p:cNvSpPr/>
          <p:nvPr/>
        </p:nvSpPr>
        <p:spPr>
          <a:xfrm>
            <a:off x="5073193" y="5001443"/>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+35%</a:t>
            </a:r>
          </a:p>
          <a:p>
            <a:pPr algn="ctr"/>
            <a:r>
              <a:rPr lang="en-US" sz="1100">
                <a:latin typeface="Helvetica" panose="020B0403020202020204" pitchFamily="34" charset="0"/>
              </a:rPr>
              <a:t>(+235K avg monthly UVs)</a:t>
            </a:r>
          </a:p>
        </p:txBody>
      </p:sp>
      <p:sp>
        <p:nvSpPr>
          <p:cNvPr id="74" name="Rectangle 73">
            <a:extLst>
              <a:ext uri="{FF2B5EF4-FFF2-40B4-BE49-F238E27FC236}">
                <a16:creationId xmlns:a16="http://schemas.microsoft.com/office/drawing/2014/main" id="{97AC68E4-1E99-4FCC-B498-2CE899B0A3D7}"/>
              </a:ext>
            </a:extLst>
          </p:cNvPr>
          <p:cNvSpPr/>
          <p:nvPr/>
        </p:nvSpPr>
        <p:spPr>
          <a:xfrm>
            <a:off x="7571295" y="4992014"/>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+30%</a:t>
            </a:r>
          </a:p>
          <a:p>
            <a:pPr algn="ctr"/>
            <a:r>
              <a:rPr lang="en-US" sz="1100">
                <a:latin typeface="Helvetica" panose="020B0403020202020204" pitchFamily="34" charset="0"/>
              </a:rPr>
              <a:t>(+5.7MM avg monthly UVs)</a:t>
            </a:r>
          </a:p>
        </p:txBody>
      </p:sp>
      <p:sp>
        <p:nvSpPr>
          <p:cNvPr id="75" name="Rectangle 74">
            <a:extLst>
              <a:ext uri="{FF2B5EF4-FFF2-40B4-BE49-F238E27FC236}">
                <a16:creationId xmlns:a16="http://schemas.microsoft.com/office/drawing/2014/main" id="{A36B6D29-047A-4683-9D35-162D641C5014}"/>
              </a:ext>
            </a:extLst>
          </p:cNvPr>
          <p:cNvSpPr/>
          <p:nvPr/>
        </p:nvSpPr>
        <p:spPr>
          <a:xfrm>
            <a:off x="9984557" y="500144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+20%</a:t>
            </a:r>
          </a:p>
          <a:p>
            <a:pPr algn="ctr"/>
            <a:r>
              <a:rPr lang="en-US" sz="1100">
                <a:latin typeface="Helvetica" panose="020B0403020202020204" pitchFamily="34" charset="0"/>
              </a:rPr>
              <a:t>(+6.7MM avg monthly UVs)</a:t>
            </a:r>
          </a:p>
        </p:txBody>
      </p:sp>
      <p:sp>
        <p:nvSpPr>
          <p:cNvPr id="2" name="Oval 1">
            <a:extLst>
              <a:ext uri="{FF2B5EF4-FFF2-40B4-BE49-F238E27FC236}">
                <a16:creationId xmlns:a16="http://schemas.microsoft.com/office/drawing/2014/main" id="{A01D8AA6-2CC4-4C1C-B886-3CE7248527C2}"/>
              </a:ext>
            </a:extLst>
          </p:cNvPr>
          <p:cNvSpPr/>
          <p:nvPr/>
        </p:nvSpPr>
        <p:spPr>
          <a:xfrm>
            <a:off x="1760829" y="292456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43</a:t>
            </a:r>
          </a:p>
        </p:txBody>
      </p:sp>
      <p:sp>
        <p:nvSpPr>
          <p:cNvPr id="30" name="Oval 29">
            <a:extLst>
              <a:ext uri="{FF2B5EF4-FFF2-40B4-BE49-F238E27FC236}">
                <a16:creationId xmlns:a16="http://schemas.microsoft.com/office/drawing/2014/main" id="{7F89CFF2-A5F9-48F1-B766-C6D47B763143}"/>
              </a:ext>
            </a:extLst>
          </p:cNvPr>
          <p:cNvSpPr/>
          <p:nvPr/>
        </p:nvSpPr>
        <p:spPr>
          <a:xfrm>
            <a:off x="4221550" y="2866180"/>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
        <p:nvSpPr>
          <p:cNvPr id="31" name="Oval 30">
            <a:extLst>
              <a:ext uri="{FF2B5EF4-FFF2-40B4-BE49-F238E27FC236}">
                <a16:creationId xmlns:a16="http://schemas.microsoft.com/office/drawing/2014/main" id="{AB40CCC1-0877-423A-88A5-614AF8716C6F}"/>
              </a:ext>
            </a:extLst>
          </p:cNvPr>
          <p:cNvSpPr/>
          <p:nvPr/>
        </p:nvSpPr>
        <p:spPr>
          <a:xfrm>
            <a:off x="6756826" y="288986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
        <p:nvSpPr>
          <p:cNvPr id="32" name="Oval 31">
            <a:extLst>
              <a:ext uri="{FF2B5EF4-FFF2-40B4-BE49-F238E27FC236}">
                <a16:creationId xmlns:a16="http://schemas.microsoft.com/office/drawing/2014/main" id="{B65092D6-9E24-4FED-AE2A-8634659F48B6}"/>
              </a:ext>
            </a:extLst>
          </p:cNvPr>
          <p:cNvSpPr/>
          <p:nvPr/>
        </p:nvSpPr>
        <p:spPr>
          <a:xfrm>
            <a:off x="9174437" y="2934550"/>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49</a:t>
            </a:r>
          </a:p>
        </p:txBody>
      </p:sp>
      <p:sp>
        <p:nvSpPr>
          <p:cNvPr id="33" name="Oval 32">
            <a:extLst>
              <a:ext uri="{FF2B5EF4-FFF2-40B4-BE49-F238E27FC236}">
                <a16:creationId xmlns:a16="http://schemas.microsoft.com/office/drawing/2014/main" id="{68DA053C-6278-496F-AC7D-48D5DA99EA90}"/>
              </a:ext>
            </a:extLst>
          </p:cNvPr>
          <p:cNvSpPr/>
          <p:nvPr/>
        </p:nvSpPr>
        <p:spPr>
          <a:xfrm>
            <a:off x="11666682" y="2891301"/>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35</a:t>
            </a:r>
          </a:p>
        </p:txBody>
      </p:sp>
      <p:sp>
        <p:nvSpPr>
          <p:cNvPr id="34" name="Oval 33">
            <a:extLst>
              <a:ext uri="{FF2B5EF4-FFF2-40B4-BE49-F238E27FC236}">
                <a16:creationId xmlns:a16="http://schemas.microsoft.com/office/drawing/2014/main" id="{772F3032-AA8C-4DF2-9035-90F4B5A28EE1}"/>
              </a:ext>
            </a:extLst>
          </p:cNvPr>
          <p:cNvSpPr/>
          <p:nvPr/>
        </p:nvSpPr>
        <p:spPr>
          <a:xfrm>
            <a:off x="1790028" y="4723767"/>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48</a:t>
            </a:r>
          </a:p>
        </p:txBody>
      </p:sp>
      <p:sp>
        <p:nvSpPr>
          <p:cNvPr id="35" name="Oval 34">
            <a:extLst>
              <a:ext uri="{FF2B5EF4-FFF2-40B4-BE49-F238E27FC236}">
                <a16:creationId xmlns:a16="http://schemas.microsoft.com/office/drawing/2014/main" id="{AFFED27F-3ECF-4A31-BAFE-BAA7A5887E83}"/>
              </a:ext>
            </a:extLst>
          </p:cNvPr>
          <p:cNvSpPr/>
          <p:nvPr/>
        </p:nvSpPr>
        <p:spPr>
          <a:xfrm>
            <a:off x="4306271" y="4810041"/>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58</a:t>
            </a:r>
          </a:p>
        </p:txBody>
      </p:sp>
      <p:sp>
        <p:nvSpPr>
          <p:cNvPr id="36" name="Oval 35">
            <a:extLst>
              <a:ext uri="{FF2B5EF4-FFF2-40B4-BE49-F238E27FC236}">
                <a16:creationId xmlns:a16="http://schemas.microsoft.com/office/drawing/2014/main" id="{9D06B4D0-C755-44B1-8551-7EB293811577}"/>
              </a:ext>
            </a:extLst>
          </p:cNvPr>
          <p:cNvSpPr/>
          <p:nvPr/>
        </p:nvSpPr>
        <p:spPr>
          <a:xfrm>
            <a:off x="6703521" y="4781114"/>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54</a:t>
            </a:r>
          </a:p>
        </p:txBody>
      </p:sp>
      <p:sp>
        <p:nvSpPr>
          <p:cNvPr id="37" name="Oval 36">
            <a:extLst>
              <a:ext uri="{FF2B5EF4-FFF2-40B4-BE49-F238E27FC236}">
                <a16:creationId xmlns:a16="http://schemas.microsoft.com/office/drawing/2014/main" id="{594B01F2-A70D-4F7C-A43E-6119AEC095C9}"/>
              </a:ext>
            </a:extLst>
          </p:cNvPr>
          <p:cNvSpPr/>
          <p:nvPr/>
        </p:nvSpPr>
        <p:spPr>
          <a:xfrm>
            <a:off x="9233391" y="468453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52</a:t>
            </a:r>
          </a:p>
        </p:txBody>
      </p:sp>
      <p:sp>
        <p:nvSpPr>
          <p:cNvPr id="38" name="Oval 37">
            <a:extLst>
              <a:ext uri="{FF2B5EF4-FFF2-40B4-BE49-F238E27FC236}">
                <a16:creationId xmlns:a16="http://schemas.microsoft.com/office/drawing/2014/main" id="{FE7FDE0B-30BA-43E4-86A9-23FF36DD330F}"/>
              </a:ext>
            </a:extLst>
          </p:cNvPr>
          <p:cNvSpPr/>
          <p:nvPr/>
        </p:nvSpPr>
        <p:spPr>
          <a:xfrm>
            <a:off x="11503431" y="4723767"/>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Tree>
    <p:extLst>
      <p:ext uri="{BB962C8B-B14F-4D97-AF65-F5344CB8AC3E}">
        <p14:creationId xmlns:p14="http://schemas.microsoft.com/office/powerpoint/2010/main" val="20704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5939980" y="1485657"/>
            <a:ext cx="6017947" cy="3293209"/>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000">
                <a:solidFill>
                  <a:srgbClr val="1B1464"/>
                </a:solidFill>
                <a:latin typeface="Helvetica" panose="020B0604020202020204" pitchFamily="2" charset="0"/>
              </a:rPr>
              <a:t>Adhering to traditional age and gender buying demos is misaligned with the realities of the viewing population and requires a fresh look.</a:t>
            </a:r>
          </a:p>
          <a:p>
            <a:pPr marR="0" lvl="0" algn="l" defTabSz="914400" rtl="0" eaLnBrk="1" fontAlgn="auto" latinLnBrk="0" hangingPunct="1">
              <a:lnSpc>
                <a:spcPct val="100000"/>
              </a:lnSpc>
              <a:spcBef>
                <a:spcPts val="0"/>
              </a:spcBef>
              <a:spcAft>
                <a:spcPts val="0"/>
              </a:spcAft>
              <a:buClrTx/>
              <a:buSzTx/>
              <a:tabLst/>
              <a:defRPr/>
            </a:pPr>
            <a:endParaRPr lang="en-US" sz="2000">
              <a:solidFill>
                <a:srgbClr val="1B1464"/>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000">
                <a:solidFill>
                  <a:srgbClr val="1B1464"/>
                </a:solidFill>
                <a:latin typeface="Helvetica" panose="020B0604020202020204" pitchFamily="2" charset="0"/>
              </a:rPr>
              <a:t>Marketers that shift their buying approach beyond the demo to adopt an audience-first approach can more precisely target current &amp; potential buyers.</a:t>
            </a:r>
          </a:p>
          <a:p>
            <a:pPr marR="0" lvl="0" algn="l" defTabSz="914400" rtl="0" eaLnBrk="1" fontAlgn="auto" latinLnBrk="0" hangingPunct="1">
              <a:lnSpc>
                <a:spcPct val="100000"/>
              </a:lnSpc>
              <a:spcBef>
                <a:spcPts val="0"/>
              </a:spcBef>
              <a:spcAft>
                <a:spcPts val="0"/>
              </a:spcAft>
              <a:buClrTx/>
              <a:buSzTx/>
              <a:tabLst/>
              <a:defRPr/>
            </a:pPr>
            <a:endParaRPr lang="en-US" sz="2000">
              <a:solidFill>
                <a:srgbClr val="1B1464"/>
              </a:solidFill>
              <a:latin typeface="Helvetica" panose="020B0604020202020204" pitchFamily="2" charset="0"/>
            </a:endParaRPr>
          </a:p>
        </p:txBody>
      </p:sp>
    </p:spTree>
    <p:extLst>
      <p:ext uri="{BB962C8B-B14F-4D97-AF65-F5344CB8AC3E}">
        <p14:creationId xmlns:p14="http://schemas.microsoft.com/office/powerpoint/2010/main" val="42822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itchFamily="2" charset="0"/>
              </a:rPr>
              <a:t>Other Marketer FAQs Addressed by </a:t>
            </a:r>
            <a:r>
              <a:rPr lang="en-US" sz="2800" b="1" i="1">
                <a:solidFill>
                  <a:srgbClr val="1F1A62"/>
                </a:solidFill>
                <a:latin typeface="Helvetica" pitchFamily="2" charset="0"/>
              </a:rPr>
              <a:t>Audience Migration in Context</a:t>
            </a:r>
            <a:endParaRPr kumimoji="0" lang="en-US" sz="2800" b="1" i="1"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58632" y="1965948"/>
            <a:ext cx="10787546" cy="196977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200">
                <a:solidFill>
                  <a:srgbClr val="1B1464"/>
                </a:solidFill>
                <a:latin typeface="Helvetica"/>
                <a:cs typeface="Helvetica"/>
              </a:rPr>
              <a:t>I know the population is aging, but to what extent is it skewing to adults over 50?</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How lucrative are adults over 50 as a consumer group?</a:t>
            </a:r>
            <a:endParaRPr lang="en-US" sz="2200">
              <a:solidFill>
                <a:srgbClr val="1B1464"/>
              </a:solidFill>
              <a:latin typeface="Helvetica"/>
              <a:cs typeface="Helvetica"/>
            </a:endParaRPr>
          </a:p>
          <a:p>
            <a:pPr marL="285750" indent="-285750">
              <a:buBlip>
                <a:blip r:embed="rId3"/>
              </a:buBlip>
              <a:defRPr/>
            </a:pPr>
            <a:endParaRPr lang="en-US" sz="2800">
              <a:solidFill>
                <a:srgbClr val="1B1464"/>
              </a:solidFill>
              <a:latin typeface="Helvetica"/>
              <a:ea typeface="Times New Roman" panose="02020603050405020304" pitchFamily="18" charset="0"/>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Is marketing to adults over 50 relevant for only certain product categories?</a:t>
            </a:r>
          </a:p>
        </p:txBody>
      </p:sp>
      <p:pic>
        <p:nvPicPr>
          <p:cNvPr id="10" name="Picture 9">
            <a:extLst>
              <a:ext uri="{FF2B5EF4-FFF2-40B4-BE49-F238E27FC236}">
                <a16:creationId xmlns:a16="http://schemas.microsoft.com/office/drawing/2014/main" id="{7BD91D43-BDC4-4DFD-9722-2E8F97D3B7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8912" y="4456116"/>
            <a:ext cx="3081455" cy="1823225"/>
          </a:xfrm>
          <a:prstGeom prst="rect">
            <a:avLst/>
          </a:prstGeom>
          <a:ln>
            <a:solidFill>
              <a:srgbClr val="1B1464"/>
            </a:solidFill>
          </a:ln>
        </p:spPr>
      </p:pic>
      <p:sp>
        <p:nvSpPr>
          <p:cNvPr id="16" name="TextBox 15">
            <a:extLst>
              <a:ext uri="{FF2B5EF4-FFF2-40B4-BE49-F238E27FC236}">
                <a16:creationId xmlns:a16="http://schemas.microsoft.com/office/drawing/2014/main" id="{1FF9F5B5-8690-4E5C-97AD-83DC677C52C0}"/>
              </a:ext>
            </a:extLst>
          </p:cNvPr>
          <p:cNvSpPr txBox="1"/>
          <p:nvPr/>
        </p:nvSpPr>
        <p:spPr>
          <a:xfrm>
            <a:off x="3675410" y="4359142"/>
            <a:ext cx="8435758" cy="2062103"/>
          </a:xfrm>
          <a:prstGeom prst="rect">
            <a:avLst/>
          </a:prstGeom>
          <a:noFill/>
        </p:spPr>
        <p:txBody>
          <a:bodyPr wrap="square">
            <a:spAutoFit/>
          </a:bodyPr>
          <a:lstStyle/>
          <a:p>
            <a:r>
              <a:rPr lang="en-US" sz="1600" b="1">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About the Marketer’s Guide:</a:t>
            </a:r>
          </a:p>
          <a:p>
            <a:r>
              <a:rPr lang="en-US" sz="1600" i="1">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Audience Migration in Context</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 </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is an eye-opening look at the changes in population dynamics. It exposes the disconnect between these population shifts and how many marketers buy TV.  It also clearly demonstrates the significant revenue opportunity not realized by brands who are limiting themselves by purchasing on traditional age and sex demographics. These findings underscore how important it is for brands to adopt an audience-first buying approach so that they can reach all potential customers and maximize outcomes</a:t>
            </a:r>
            <a:endParaRPr lang="en-US" sz="1600">
              <a:solidFill>
                <a:srgbClr val="1B1464"/>
              </a:solidFill>
            </a:endParaRPr>
          </a:p>
        </p:txBody>
      </p:sp>
    </p:spTree>
    <p:extLst>
      <p:ext uri="{BB962C8B-B14F-4D97-AF65-F5344CB8AC3E}">
        <p14:creationId xmlns:p14="http://schemas.microsoft.com/office/powerpoint/2010/main" val="51117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Drawing on our marketing expertise, we </a:t>
            </a:r>
            <a:r>
              <a:rPr lang="en-US" b="1">
                <a:solidFill>
                  <a:srgbClr val="66C5AD"/>
                </a:solidFill>
                <a:latin typeface="Helvetica" panose="020B0604020202020204" pitchFamily="2" charset="0"/>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complexities in our industry and </a:t>
            </a:r>
            <a:r>
              <a:rPr lang="en-US" sz="2000" b="1">
                <a:solidFill>
                  <a:srgbClr val="00BFF2"/>
                </a:solidFill>
                <a:latin typeface="Helvetica" panose="020B0604020202020204" pitchFamily="2" charset="0"/>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614824"/>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We are committed to your business growth and proud to offer VAB members, brand marketers and </a:t>
            </a:r>
            <a:r>
              <a:rPr lang="en-US">
                <a:solidFill>
                  <a:srgbClr val="1F1A62"/>
                </a:solidFill>
                <a:latin typeface="Helvetica" panose="020B0604020202020204" pitchFamily="2" charset="0"/>
              </a:rPr>
              <a:t>agencies </a:t>
            </a:r>
            <a:r>
              <a:rPr lang="en-US" b="1" i="1">
                <a:solidFill>
                  <a:srgbClr val="1F1A62"/>
                </a:solidFill>
                <a:latin typeface="Helvetica" panose="020B0604020202020204" pitchFamily="2" charset="0"/>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689" y="4506341"/>
            <a:ext cx="934320" cy="934320"/>
          </a:xfrm>
          <a:prstGeom prst="rect">
            <a:avLst/>
          </a:prstGeom>
        </p:spPr>
      </p:pic>
    </p:spTree>
    <p:extLst>
      <p:ext uri="{BB962C8B-B14F-4D97-AF65-F5344CB8AC3E}">
        <p14:creationId xmlns:p14="http://schemas.microsoft.com/office/powerpoint/2010/main" val="179665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riting on a white board&#10;&#10;Description automatically generated with medium confidence">
            <a:extLst>
              <a:ext uri="{FF2B5EF4-FFF2-40B4-BE49-F238E27FC236}">
                <a16:creationId xmlns:a16="http://schemas.microsoft.com/office/drawing/2014/main" id="{F179542F-AB20-4D10-A734-4A6633C65C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7438" y="0"/>
            <a:ext cx="6604562" cy="6858000"/>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0" y="-16419"/>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24095"/>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21653" y="1493003"/>
            <a:ext cx="5144132" cy="4031873"/>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Helvetica" panose="020B0604020202020204" pitchFamily="34" charset="0"/>
                <a:ea typeface="+mj-ea"/>
                <a:cs typeface="+mj-cs"/>
              </a:rPr>
              <a:t>Although Adults 50+ comprise nearly half the adult population, many marketers continue to buy TV against traditional 25-54 or 18-49 demos, requiring a shift in strategy.</a:t>
            </a:r>
          </a:p>
        </p:txBody>
      </p:sp>
    </p:spTree>
    <p:extLst>
      <p:ext uri="{BB962C8B-B14F-4D97-AF65-F5344CB8AC3E}">
        <p14:creationId xmlns:p14="http://schemas.microsoft.com/office/powerpoint/2010/main" val="185419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7" name="Rectangle 26">
            <a:extLst>
              <a:ext uri="{FF2B5EF4-FFF2-40B4-BE49-F238E27FC236}">
                <a16:creationId xmlns:a16="http://schemas.microsoft.com/office/drawing/2014/main" id="{42E6ACFD-0DA1-4635-93A5-BCDE12E93937}"/>
              </a:ext>
            </a:extLst>
          </p:cNvPr>
          <p:cNvSpPr/>
          <p:nvPr/>
        </p:nvSpPr>
        <p:spPr>
          <a:xfrm>
            <a:off x="146481" y="303396"/>
            <a:ext cx="1203775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the last 10 years, nearly 22 million adults have aged out of the 25-54 buying demo </a:t>
            </a:r>
          </a:p>
        </p:txBody>
      </p:sp>
      <p:graphicFrame>
        <p:nvGraphicFramePr>
          <p:cNvPr id="45" name="Chart 44">
            <a:extLst>
              <a:ext uri="{FF2B5EF4-FFF2-40B4-BE49-F238E27FC236}">
                <a16:creationId xmlns:a16="http://schemas.microsoft.com/office/drawing/2014/main" id="{6941EB29-FEFF-4474-854E-7CB3160CCE05}"/>
              </a:ext>
            </a:extLst>
          </p:cNvPr>
          <p:cNvGraphicFramePr/>
          <p:nvPr/>
        </p:nvGraphicFramePr>
        <p:xfrm>
          <a:off x="1423765" y="2398916"/>
          <a:ext cx="9328935" cy="38478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586199AD-22B8-45CB-A623-0AABE18E7DD2}"/>
              </a:ext>
            </a:extLst>
          </p:cNvPr>
          <p:cNvSpPr/>
          <p:nvPr/>
        </p:nvSpPr>
        <p:spPr>
          <a:xfrm>
            <a:off x="0" y="1736437"/>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U.S. Population by Demo</a:t>
            </a:r>
            <a:b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Broadcast Years</a:t>
            </a:r>
          </a:p>
        </p:txBody>
      </p:sp>
      <p:sp>
        <p:nvSpPr>
          <p:cNvPr id="5" name="TextBox 4">
            <a:extLst>
              <a:ext uri="{FF2B5EF4-FFF2-40B4-BE49-F238E27FC236}">
                <a16:creationId xmlns:a16="http://schemas.microsoft.com/office/drawing/2014/main" id="{AD8DB4E7-C411-48AF-A445-0B4588ADAE64}"/>
              </a:ext>
            </a:extLst>
          </p:cNvPr>
          <p:cNvSpPr txBox="1"/>
          <p:nvPr/>
        </p:nvSpPr>
        <p:spPr>
          <a:xfrm>
            <a:off x="476170" y="6337557"/>
            <a:ext cx="1175886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Universe Estimates data, Total U.S., Base: P25+, years reflect that following: 8/31/09-8/29/10, 9/1/14-8/30/15 &amp; 8/26/19-8/30/20.</a:t>
            </a:r>
          </a:p>
        </p:txBody>
      </p:sp>
      <p:sp>
        <p:nvSpPr>
          <p:cNvPr id="4" name="Rectangle: Rounded Corners 3">
            <a:extLst>
              <a:ext uri="{FF2B5EF4-FFF2-40B4-BE49-F238E27FC236}">
                <a16:creationId xmlns:a16="http://schemas.microsoft.com/office/drawing/2014/main" id="{A90405D0-3585-4351-92A9-815B58023E55}"/>
              </a:ext>
            </a:extLst>
          </p:cNvPr>
          <p:cNvSpPr/>
          <p:nvPr/>
        </p:nvSpPr>
        <p:spPr>
          <a:xfrm>
            <a:off x="10260275" y="2324392"/>
            <a:ext cx="1553922" cy="1011892"/>
          </a:xfrm>
          <a:prstGeom prst="round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’19 vs ’09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P55+: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+21.7MM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P25-54: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+0.1MM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P25+</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    +21.8MM</a:t>
            </a:r>
          </a:p>
        </p:txBody>
      </p:sp>
      <p:sp>
        <p:nvSpPr>
          <p:cNvPr id="6" name="TextBox 5">
            <a:extLst>
              <a:ext uri="{FF2B5EF4-FFF2-40B4-BE49-F238E27FC236}">
                <a16:creationId xmlns:a16="http://schemas.microsoft.com/office/drawing/2014/main" id="{A2A162EF-75A0-4EA8-BA10-F420C7F80445}"/>
              </a:ext>
            </a:extLst>
          </p:cNvPr>
          <p:cNvSpPr txBox="1"/>
          <p:nvPr/>
        </p:nvSpPr>
        <p:spPr>
          <a:xfrm>
            <a:off x="362268" y="3990726"/>
            <a:ext cx="15903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of P25+ US Pop) </a:t>
            </a:r>
          </a:p>
        </p:txBody>
      </p:sp>
      <p:sp>
        <p:nvSpPr>
          <p:cNvPr id="7" name="Rectangle 6">
            <a:extLst>
              <a:ext uri="{FF2B5EF4-FFF2-40B4-BE49-F238E27FC236}">
                <a16:creationId xmlns:a16="http://schemas.microsoft.com/office/drawing/2014/main" id="{C2051184-790F-40EA-BA6B-3BB44CB69882}"/>
              </a:ext>
            </a:extLst>
          </p:cNvPr>
          <p:cNvSpPr/>
          <p:nvPr/>
        </p:nvSpPr>
        <p:spPr>
          <a:xfrm>
            <a:off x="557578" y="4227414"/>
            <a:ext cx="1373964" cy="26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4F0305-F383-4721-8A1F-4A66FE94743F}"/>
              </a:ext>
            </a:extLst>
          </p:cNvPr>
          <p:cNvSpPr txBox="1"/>
          <p:nvPr/>
        </p:nvSpPr>
        <p:spPr>
          <a:xfrm>
            <a:off x="2414726" y="3169375"/>
            <a:ext cx="125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rPr>
              <a:t>198,860</a:t>
            </a:r>
          </a:p>
        </p:txBody>
      </p:sp>
      <p:sp>
        <p:nvSpPr>
          <p:cNvPr id="9" name="TextBox 8">
            <a:extLst>
              <a:ext uri="{FF2B5EF4-FFF2-40B4-BE49-F238E27FC236}">
                <a16:creationId xmlns:a16="http://schemas.microsoft.com/office/drawing/2014/main" id="{A1CDFC95-1964-4EAB-9601-ED371C4C8289}"/>
              </a:ext>
            </a:extLst>
          </p:cNvPr>
          <p:cNvSpPr txBox="1"/>
          <p:nvPr/>
        </p:nvSpPr>
        <p:spPr>
          <a:xfrm>
            <a:off x="5462356" y="3046854"/>
            <a:ext cx="125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rPr>
              <a:t>209,320</a:t>
            </a:r>
          </a:p>
        </p:txBody>
      </p:sp>
      <p:sp>
        <p:nvSpPr>
          <p:cNvPr id="10" name="TextBox 9">
            <a:extLst>
              <a:ext uri="{FF2B5EF4-FFF2-40B4-BE49-F238E27FC236}">
                <a16:creationId xmlns:a16="http://schemas.microsoft.com/office/drawing/2014/main" id="{9CAB4A15-CC42-4CE2-AA47-05CCBD191544}"/>
              </a:ext>
            </a:extLst>
          </p:cNvPr>
          <p:cNvSpPr txBox="1"/>
          <p:nvPr/>
        </p:nvSpPr>
        <p:spPr>
          <a:xfrm>
            <a:off x="8479653" y="2933657"/>
            <a:ext cx="125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rPr>
              <a:t>220,660</a:t>
            </a:r>
          </a:p>
        </p:txBody>
      </p:sp>
      <p:sp>
        <p:nvSpPr>
          <p:cNvPr id="12" name="TextBox 11">
            <a:extLst>
              <a:ext uri="{FF2B5EF4-FFF2-40B4-BE49-F238E27FC236}">
                <a16:creationId xmlns:a16="http://schemas.microsoft.com/office/drawing/2014/main" id="{976348A8-62F1-4075-9409-11D2603F6814}"/>
              </a:ext>
            </a:extLst>
          </p:cNvPr>
          <p:cNvSpPr txBox="1"/>
          <p:nvPr/>
        </p:nvSpPr>
        <p:spPr>
          <a:xfrm>
            <a:off x="363748" y="3246488"/>
            <a:ext cx="15903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 P25+ U.S. Pop</a:t>
            </a:r>
          </a:p>
        </p:txBody>
      </p:sp>
      <p:sp>
        <p:nvSpPr>
          <p:cNvPr id="13" name="Rectangle 12">
            <a:extLst>
              <a:ext uri="{FF2B5EF4-FFF2-40B4-BE49-F238E27FC236}">
                <a16:creationId xmlns:a16="http://schemas.microsoft.com/office/drawing/2014/main" id="{DCE6D04D-55CF-4DD6-BE28-FE6514754990}"/>
              </a:ext>
            </a:extLst>
          </p:cNvPr>
          <p:cNvSpPr/>
          <p:nvPr/>
        </p:nvSpPr>
        <p:spPr>
          <a:xfrm>
            <a:off x="315228" y="1189999"/>
            <a:ext cx="11322071" cy="338554"/>
          </a:xfrm>
          <a:prstGeom prst="rect">
            <a:avLst/>
          </a:prstGeom>
          <a:noFill/>
        </p:spPr>
        <p:txBody>
          <a:bodyPr wrap="square" rtlCol="0" anchor="t">
            <a:spAutoFit/>
          </a:bodyPr>
          <a:lstStyle/>
          <a:p>
            <a:pPr marL="285750" indent="-285750">
              <a:buBlip>
                <a:blip r:embed="rId5"/>
              </a:buBlip>
              <a:defRPr/>
            </a:pPr>
            <a:r>
              <a:rPr lang="en-US" sz="1600">
                <a:solidFill>
                  <a:srgbClr val="1F1A62"/>
                </a:solidFill>
                <a:latin typeface="Helvetica"/>
                <a:cs typeface="Helvetica"/>
              </a:rPr>
              <a:t>There was virtually no replacement for those adults by the younger population entering the demo</a:t>
            </a:r>
            <a:endParaRPr lang="en-US"/>
          </a:p>
        </p:txBody>
      </p:sp>
    </p:spTree>
    <p:extLst>
      <p:ext uri="{BB962C8B-B14F-4D97-AF65-F5344CB8AC3E}">
        <p14:creationId xmlns:p14="http://schemas.microsoft.com/office/powerpoint/2010/main" val="164384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EEA67A4C-71BC-4E34-8D36-4E222FE0452C}"/>
              </a:ext>
            </a:extLst>
          </p:cNvPr>
          <p:cNvSpPr/>
          <p:nvPr/>
        </p:nvSpPr>
        <p:spPr>
          <a:xfrm>
            <a:off x="292963" y="417748"/>
            <a:ext cx="11899035" cy="892552"/>
          </a:xfrm>
          <a:prstGeom prst="rect">
            <a:avLst/>
          </a:prstGeom>
        </p:spPr>
        <p:txBody>
          <a:bodyPr wrap="square">
            <a:spAutoFit/>
          </a:bodyPr>
          <a:lstStyle/>
          <a:p>
            <a:pPr lvl="0">
              <a:defRPr/>
            </a:pPr>
            <a:r>
              <a:rPr lang="en-US" sz="2600" b="1">
                <a:solidFill>
                  <a:srgbClr val="1B1464"/>
                </a:solidFill>
                <a:latin typeface="Helvetica" pitchFamily="2" charset="0"/>
              </a:rPr>
              <a:t>In addition,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18 million adults 18-34 have cut the cord, lowering penetration to 57%</a:t>
            </a:r>
          </a:p>
        </p:txBody>
      </p:sp>
      <p:sp>
        <p:nvSpPr>
          <p:cNvPr id="18" name="Rectangle 17">
            <a:extLst>
              <a:ext uri="{FF2B5EF4-FFF2-40B4-BE49-F238E27FC236}">
                <a16:creationId xmlns:a16="http://schemas.microsoft.com/office/drawing/2014/main" id="{D77FB268-B58A-4376-AF1D-9710530BA442}"/>
              </a:ext>
            </a:extLst>
          </p:cNvPr>
          <p:cNvSpPr/>
          <p:nvPr/>
        </p:nvSpPr>
        <p:spPr>
          <a:xfrm>
            <a:off x="0" y="1771609"/>
            <a:ext cx="1219199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rPr>
              <a:t>Cable + DBS 18-34 Subscribers </a:t>
            </a:r>
            <a:endParaRPr kumimoji="0" lang="en-US" sz="1200" i="0" u="none" strike="noStrike" kern="1200" cap="none" spc="0" normalizeH="0" baseline="0" noProof="0">
              <a:ln>
                <a:noFill/>
              </a:ln>
              <a:solidFill>
                <a:srgbClr val="1F1A62"/>
              </a:solidFill>
              <a:effectLst/>
              <a:uLnTx/>
              <a:uFillTx/>
              <a:latin typeface="Helvetica" panose="020B0403020202020204" pitchFamily="34" charset="0"/>
            </a:endParaRPr>
          </a:p>
        </p:txBody>
      </p:sp>
      <p:sp>
        <p:nvSpPr>
          <p:cNvPr id="58" name="TextBox 57">
            <a:extLst>
              <a:ext uri="{FF2B5EF4-FFF2-40B4-BE49-F238E27FC236}">
                <a16:creationId xmlns:a16="http://schemas.microsoft.com/office/drawing/2014/main" id="{399F61D8-1663-4F51-AE71-1F59727F886C}"/>
              </a:ext>
            </a:extLst>
          </p:cNvPr>
          <p:cNvSpPr txBox="1"/>
          <p:nvPr/>
        </p:nvSpPr>
        <p:spPr>
          <a:xfrm>
            <a:off x="446732" y="6341503"/>
            <a:ext cx="1168727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Universe Estimates data, Total U.S., Market Breaks (Cable + DBS), Base: P18+, years reflect that following: 8/31/09-8/29/10, 9/1/14-8/30/15 &amp; 8/26/19-8/30/20.</a:t>
            </a:r>
          </a:p>
        </p:txBody>
      </p:sp>
      <p:graphicFrame>
        <p:nvGraphicFramePr>
          <p:cNvPr id="5" name="Chart 4">
            <a:extLst>
              <a:ext uri="{FF2B5EF4-FFF2-40B4-BE49-F238E27FC236}">
                <a16:creationId xmlns:a16="http://schemas.microsoft.com/office/drawing/2014/main" id="{C94D81B9-7690-4303-A4AE-E409C84E866A}"/>
              </a:ext>
            </a:extLst>
          </p:cNvPr>
          <p:cNvGraphicFramePr/>
          <p:nvPr>
            <p:extLst>
              <p:ext uri="{D42A27DB-BD31-4B8C-83A1-F6EECF244321}">
                <p14:modId xmlns:p14="http://schemas.microsoft.com/office/powerpoint/2010/main" val="3320470502"/>
              </p:ext>
            </p:extLst>
          </p:nvPr>
        </p:nvGraphicFramePr>
        <p:xfrm>
          <a:off x="2032000" y="2352825"/>
          <a:ext cx="8128000" cy="397933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38372C9-CCB1-4E77-B3B0-32DCF0E65F17}"/>
              </a:ext>
            </a:extLst>
          </p:cNvPr>
          <p:cNvSpPr txBox="1"/>
          <p:nvPr/>
        </p:nvSpPr>
        <p:spPr>
          <a:xfrm>
            <a:off x="3055144" y="4326499"/>
            <a:ext cx="598488" cy="292388"/>
          </a:xfrm>
          <a:prstGeom prst="rect">
            <a:avLst/>
          </a:prstGeom>
          <a:noFill/>
        </p:spPr>
        <p:txBody>
          <a:bodyPr wrap="square" rtlCol="0">
            <a:spAutoFit/>
          </a:bodyPr>
          <a:lstStyle/>
          <a:p>
            <a:pPr algn="ctr"/>
            <a:r>
              <a:rPr lang="en-US" sz="1300" b="1">
                <a:solidFill>
                  <a:schemeClr val="bg1"/>
                </a:solidFill>
                <a:latin typeface="Helvetica" panose="020B0403020202020204" pitchFamily="34" charset="0"/>
              </a:rPr>
              <a:t>88%</a:t>
            </a:r>
          </a:p>
        </p:txBody>
      </p:sp>
      <p:sp>
        <p:nvSpPr>
          <p:cNvPr id="20" name="TextBox 19">
            <a:extLst>
              <a:ext uri="{FF2B5EF4-FFF2-40B4-BE49-F238E27FC236}">
                <a16:creationId xmlns:a16="http://schemas.microsoft.com/office/drawing/2014/main" id="{BA37C719-114C-4BF6-BD60-151D17E74BD6}"/>
              </a:ext>
            </a:extLst>
          </p:cNvPr>
          <p:cNvSpPr txBox="1"/>
          <p:nvPr/>
        </p:nvSpPr>
        <p:spPr>
          <a:xfrm>
            <a:off x="5796755" y="4326499"/>
            <a:ext cx="598488" cy="292388"/>
          </a:xfrm>
          <a:prstGeom prst="rect">
            <a:avLst/>
          </a:prstGeom>
          <a:noFill/>
        </p:spPr>
        <p:txBody>
          <a:bodyPr wrap="square" rtlCol="0">
            <a:spAutoFit/>
          </a:bodyPr>
          <a:lstStyle/>
          <a:p>
            <a:pPr algn="ctr"/>
            <a:r>
              <a:rPr lang="en-US" sz="1300" b="1">
                <a:solidFill>
                  <a:schemeClr val="bg1"/>
                </a:solidFill>
                <a:latin typeface="Helvetica" panose="020B0403020202020204" pitchFamily="34" charset="0"/>
              </a:rPr>
              <a:t>79%</a:t>
            </a:r>
          </a:p>
        </p:txBody>
      </p:sp>
      <p:sp>
        <p:nvSpPr>
          <p:cNvPr id="30" name="TextBox 29">
            <a:extLst>
              <a:ext uri="{FF2B5EF4-FFF2-40B4-BE49-F238E27FC236}">
                <a16:creationId xmlns:a16="http://schemas.microsoft.com/office/drawing/2014/main" id="{D9F82962-D3FC-4819-9FBC-3AFB71E0F94E}"/>
              </a:ext>
            </a:extLst>
          </p:cNvPr>
          <p:cNvSpPr txBox="1"/>
          <p:nvPr/>
        </p:nvSpPr>
        <p:spPr>
          <a:xfrm>
            <a:off x="8538366" y="4369820"/>
            <a:ext cx="598488" cy="292388"/>
          </a:xfrm>
          <a:prstGeom prst="rect">
            <a:avLst/>
          </a:prstGeom>
          <a:noFill/>
        </p:spPr>
        <p:txBody>
          <a:bodyPr wrap="square" rtlCol="0">
            <a:spAutoFit/>
          </a:bodyPr>
          <a:lstStyle/>
          <a:p>
            <a:pPr algn="ctr"/>
            <a:r>
              <a:rPr lang="en-US" sz="1300" b="1">
                <a:solidFill>
                  <a:schemeClr val="bg1"/>
                </a:solidFill>
                <a:latin typeface="Helvetica" panose="020B0403020202020204" pitchFamily="34" charset="0"/>
              </a:rPr>
              <a:t>57%</a:t>
            </a:r>
          </a:p>
        </p:txBody>
      </p:sp>
      <p:sp>
        <p:nvSpPr>
          <p:cNvPr id="4" name="TextBox 3">
            <a:extLst>
              <a:ext uri="{FF2B5EF4-FFF2-40B4-BE49-F238E27FC236}">
                <a16:creationId xmlns:a16="http://schemas.microsoft.com/office/drawing/2014/main" id="{48B57E70-D093-47A5-85BB-02A25CDC5D13}"/>
              </a:ext>
            </a:extLst>
          </p:cNvPr>
          <p:cNvSpPr txBox="1"/>
          <p:nvPr/>
        </p:nvSpPr>
        <p:spPr>
          <a:xfrm>
            <a:off x="1568669" y="4219400"/>
            <a:ext cx="1050090" cy="430887"/>
          </a:xfrm>
          <a:prstGeom prst="rect">
            <a:avLst/>
          </a:prstGeom>
          <a:noFill/>
        </p:spPr>
        <p:txBody>
          <a:bodyPr wrap="square" rtlCol="0">
            <a:spAutoFit/>
          </a:bodyPr>
          <a:lstStyle/>
          <a:p>
            <a:r>
              <a:rPr lang="en-US" sz="1100" b="1">
                <a:solidFill>
                  <a:srgbClr val="1B1464"/>
                </a:solidFill>
                <a:latin typeface="Helvetica" panose="020B0403020202020204" pitchFamily="34" charset="0"/>
              </a:rPr>
              <a:t>% of US </a:t>
            </a:r>
          </a:p>
          <a:p>
            <a:r>
              <a:rPr lang="en-US" sz="1100" b="1">
                <a:solidFill>
                  <a:srgbClr val="1B1464"/>
                </a:solidFill>
                <a:latin typeface="Helvetica" panose="020B0403020202020204" pitchFamily="34" charset="0"/>
              </a:rPr>
              <a:t>P18-34 Pop </a:t>
            </a:r>
          </a:p>
        </p:txBody>
      </p:sp>
      <p:sp>
        <p:nvSpPr>
          <p:cNvPr id="10" name="Rectangle 9">
            <a:extLst>
              <a:ext uri="{FF2B5EF4-FFF2-40B4-BE49-F238E27FC236}">
                <a16:creationId xmlns:a16="http://schemas.microsoft.com/office/drawing/2014/main" id="{00C58CD8-BF79-4781-85C8-A21282293B08}"/>
              </a:ext>
            </a:extLst>
          </p:cNvPr>
          <p:cNvSpPr/>
          <p:nvPr/>
        </p:nvSpPr>
        <p:spPr>
          <a:xfrm>
            <a:off x="1601080" y="4246413"/>
            <a:ext cx="942492" cy="376863"/>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0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8" name="TextBox 57">
            <a:extLst>
              <a:ext uri="{FF2B5EF4-FFF2-40B4-BE49-F238E27FC236}">
                <a16:creationId xmlns:a16="http://schemas.microsoft.com/office/drawing/2014/main" id="{399F61D8-1663-4F51-AE71-1F59727F886C}"/>
              </a:ext>
            </a:extLst>
          </p:cNvPr>
          <p:cNvSpPr txBox="1"/>
          <p:nvPr/>
        </p:nvSpPr>
        <p:spPr>
          <a:xfrm>
            <a:off x="546751" y="6082515"/>
            <a:ext cx="11637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Time Period Report data , National TV (broadcast TV and cable TV including Spanish language networks), Live+7, Total Day, P2+,</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Broadcast Years represent: 9/22/14-9/20/15, 9/21/15-9/18/16, 9/19/16-9/24/17, 9/25/17-9/23/18, 9/24/18-9/22/19, 9/23/19-5/31/20 (YTD based on when analysis was conducted). Note: median ages by network were weighted on average viewership and network duration in order to formulate an overall weighted average median age across media. </a:t>
            </a:r>
          </a:p>
        </p:txBody>
      </p:sp>
      <p:sp>
        <p:nvSpPr>
          <p:cNvPr id="27" name="Rectangle 26">
            <a:extLst>
              <a:ext uri="{FF2B5EF4-FFF2-40B4-BE49-F238E27FC236}">
                <a16:creationId xmlns:a16="http://schemas.microsoft.com/office/drawing/2014/main" id="{42E6ACFD-0DA1-4635-93A5-BCDE12E93937}"/>
              </a:ext>
            </a:extLst>
          </p:cNvPr>
          <p:cNvSpPr/>
          <p:nvPr/>
        </p:nvSpPr>
        <p:spPr>
          <a:xfrm>
            <a:off x="292963" y="427683"/>
            <a:ext cx="1189903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Therefore, it’s no surprise, the linear TV viewer is aging </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aphicFrame>
        <p:nvGraphicFramePr>
          <p:cNvPr id="45" name="Chart 44">
            <a:extLst>
              <a:ext uri="{FF2B5EF4-FFF2-40B4-BE49-F238E27FC236}">
                <a16:creationId xmlns:a16="http://schemas.microsoft.com/office/drawing/2014/main" id="{6941EB29-FEFF-4474-854E-7CB3160CCE05}"/>
              </a:ext>
            </a:extLst>
          </p:cNvPr>
          <p:cNvGraphicFramePr/>
          <p:nvPr>
            <p:extLst>
              <p:ext uri="{D42A27DB-BD31-4B8C-83A1-F6EECF244321}">
                <p14:modId xmlns:p14="http://schemas.microsoft.com/office/powerpoint/2010/main" val="888279083"/>
              </p:ext>
            </p:extLst>
          </p:nvPr>
        </p:nvGraphicFramePr>
        <p:xfrm>
          <a:off x="188687" y="2290435"/>
          <a:ext cx="11814690" cy="370304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B4D959CD-75DE-4A3F-907F-D077D07B5834}"/>
              </a:ext>
            </a:extLst>
          </p:cNvPr>
          <p:cNvSpPr/>
          <p:nvPr/>
        </p:nvSpPr>
        <p:spPr>
          <a:xfrm>
            <a:off x="0" y="1736437"/>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B1464"/>
                </a:solidFill>
                <a:latin typeface="Helvetica" panose="020B0403020202020204" pitchFamily="34" charset="0"/>
              </a:rPr>
              <a:t>Weighted Average Median Age By Year: Ad-Supported National TV</a:t>
            </a:r>
            <a:br>
              <a:rPr kumimoji="0" lang="en-US" sz="1800" b="1" i="0" u="sng" strike="noStrike" kern="1200" cap="none" spc="0" normalizeH="0" baseline="0" noProof="0">
                <a:ln>
                  <a:noFill/>
                </a:ln>
                <a:solidFill>
                  <a:srgbClr val="1B1464"/>
                </a:solidFill>
                <a:effectLst/>
                <a:uLnTx/>
                <a:uFillTx/>
                <a:latin typeface="Helvetica" panose="020B0403020202020204" pitchFamily="34" charset="0"/>
              </a:rPr>
            </a:br>
            <a:r>
              <a:rPr lang="en-US" sz="1200">
                <a:solidFill>
                  <a:srgbClr val="1B1464"/>
                </a:solidFill>
                <a:latin typeface="Helvetica" panose="020B0403020202020204" pitchFamily="34" charset="0"/>
              </a:rPr>
              <a:t>Live+7, Broadcast Years</a:t>
            </a:r>
            <a:endParaRPr kumimoji="0" lang="en-US" sz="1200" i="0" u="none" strike="noStrike" kern="1200" cap="none" spc="0" normalizeH="0" baseline="0" noProof="0">
              <a:ln>
                <a:noFill/>
              </a:ln>
              <a:solidFill>
                <a:srgbClr val="1B1464"/>
              </a:solidFill>
              <a:effectLst/>
              <a:uLnTx/>
              <a:uFillTx/>
              <a:latin typeface="Helvetica" panose="020B0403020202020204" pitchFamily="34" charset="0"/>
            </a:endParaRPr>
          </a:p>
        </p:txBody>
      </p:sp>
      <p:sp>
        <p:nvSpPr>
          <p:cNvPr id="3" name="Rectangle 2">
            <a:extLst>
              <a:ext uri="{FF2B5EF4-FFF2-40B4-BE49-F238E27FC236}">
                <a16:creationId xmlns:a16="http://schemas.microsoft.com/office/drawing/2014/main" id="{422B66B3-10CE-4D10-88DF-68D0942F0499}"/>
              </a:ext>
            </a:extLst>
          </p:cNvPr>
          <p:cNvSpPr/>
          <p:nvPr/>
        </p:nvSpPr>
        <p:spPr>
          <a:xfrm>
            <a:off x="190940" y="1037293"/>
            <a:ext cx="11322071" cy="338554"/>
          </a:xfrm>
          <a:prstGeom prst="rect">
            <a:avLst/>
          </a:prstGeom>
          <a:noFill/>
        </p:spPr>
        <p:txBody>
          <a:bodyPr wrap="square" rtlCol="0" anchor="t">
            <a:spAutoFit/>
          </a:bodyPr>
          <a:lstStyle/>
          <a:p>
            <a:pPr marL="285750" indent="-285750">
              <a:buBlip>
                <a:blip r:embed="rId5"/>
              </a:buBlip>
              <a:defRPr/>
            </a:pPr>
            <a:r>
              <a:rPr kumimoji="0" lang="en-US" sz="1600" b="0" i="0" u="none" strike="noStrike" kern="1200" cap="none" spc="0" normalizeH="0" baseline="0" noProof="0">
                <a:ln>
                  <a:noFill/>
                </a:ln>
                <a:solidFill>
                  <a:srgbClr val="1F1A62"/>
                </a:solidFill>
                <a:effectLst/>
                <a:uLnTx/>
                <a:uFillTx/>
                <a:latin typeface="Helvetica"/>
                <a:cs typeface="Helvetica"/>
              </a:rPr>
              <a:t>Over the past 5 years, the average age of the national TV viewer has increased by 7 years</a:t>
            </a:r>
            <a:endParaRPr lang="en-US"/>
          </a:p>
        </p:txBody>
      </p:sp>
    </p:spTree>
    <p:extLst>
      <p:ext uri="{BB962C8B-B14F-4D97-AF65-F5344CB8AC3E}">
        <p14:creationId xmlns:p14="http://schemas.microsoft.com/office/powerpoint/2010/main" val="121626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D77FB268-B58A-4376-AF1D-9710530BA442}"/>
              </a:ext>
            </a:extLst>
          </p:cNvPr>
          <p:cNvSpPr/>
          <p:nvPr/>
        </p:nvSpPr>
        <p:spPr>
          <a:xfrm>
            <a:off x="0" y="1736437"/>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rPr>
              <a:t>% Demo Share of National TV P18+ Equivalized IMPs</a:t>
            </a:r>
            <a:br>
              <a:rPr kumimoji="0" lang="en-US" sz="1800" b="1" i="0" u="sng" strike="noStrike" kern="1200" cap="none" spc="0" normalizeH="0" baseline="0" noProof="0">
                <a:ln>
                  <a:noFill/>
                </a:ln>
                <a:solidFill>
                  <a:srgbClr val="1F1A62"/>
                </a:solidFill>
                <a:effectLst/>
                <a:uLnTx/>
                <a:uFillTx/>
                <a:latin typeface="Helvetica" panose="020B0403020202020204" pitchFamily="34" charset="0"/>
              </a:rPr>
            </a:br>
            <a:r>
              <a:rPr lang="en-US" sz="1200">
                <a:solidFill>
                  <a:srgbClr val="1F1A62"/>
                </a:solidFill>
                <a:latin typeface="Helvetica" panose="020B0403020202020204" pitchFamily="34" charset="0"/>
              </a:rPr>
              <a:t>C3, Broadcast Years</a:t>
            </a:r>
            <a:endParaRPr kumimoji="0" lang="en-US" sz="1200" i="0" u="none" strike="noStrike" kern="1200" cap="none" spc="0" normalizeH="0" baseline="0" noProof="0">
              <a:ln>
                <a:noFill/>
              </a:ln>
              <a:solidFill>
                <a:srgbClr val="1F1A62"/>
              </a:solidFill>
              <a:effectLst/>
              <a:uLnTx/>
              <a:uFillTx/>
              <a:latin typeface="Helvetica" panose="020B0403020202020204" pitchFamily="34" charset="0"/>
            </a:endParaRPr>
          </a:p>
        </p:txBody>
      </p:sp>
      <p:sp>
        <p:nvSpPr>
          <p:cNvPr id="58" name="TextBox 57">
            <a:extLst>
              <a:ext uri="{FF2B5EF4-FFF2-40B4-BE49-F238E27FC236}">
                <a16:creationId xmlns:a16="http://schemas.microsoft.com/office/drawing/2014/main" id="{399F61D8-1663-4F51-AE71-1F59727F886C}"/>
              </a:ext>
            </a:extLst>
          </p:cNvPr>
          <p:cNvSpPr txBox="1"/>
          <p:nvPr/>
        </p:nvSpPr>
        <p:spPr>
          <a:xfrm>
            <a:off x="546751" y="6208153"/>
            <a:ext cx="11182188"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Ad Intel data. National TV (broadcast TV, cable TV), Total Day, All Genres, C3, excludes Promos / PSAs / Local Avails, Broadcast Years represent: 9/22/14-9/20/15 &amp; 9/23/19-5/31/20 (YTD based on when analysis was conducted</a:t>
            </a:r>
            <a:r>
              <a:rPr lang="en-US" sz="800">
                <a:solidFill>
                  <a:srgbClr val="1B1464"/>
                </a:solidFill>
                <a:latin typeface="Helvetica" panose="020B0604020202020204" pitchFamily="34" charset="0"/>
                <a:cs typeface="Helvetica" panose="020B0604020202020204" pitchFamily="34" charset="0"/>
              </a:rPr>
              <a:t>). Base: P18+. Note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C3 stream does not include Spanish-Language network data.</a:t>
            </a:r>
          </a:p>
        </p:txBody>
      </p:sp>
      <p:graphicFrame>
        <p:nvGraphicFramePr>
          <p:cNvPr id="4" name="Chart 3">
            <a:extLst>
              <a:ext uri="{FF2B5EF4-FFF2-40B4-BE49-F238E27FC236}">
                <a16:creationId xmlns:a16="http://schemas.microsoft.com/office/drawing/2014/main" id="{440ECB3E-806C-45AA-910B-6C25239F90AB}"/>
              </a:ext>
            </a:extLst>
          </p:cNvPr>
          <p:cNvGraphicFramePr/>
          <p:nvPr>
            <p:extLst>
              <p:ext uri="{D42A27DB-BD31-4B8C-83A1-F6EECF244321}">
                <p14:modId xmlns:p14="http://schemas.microsoft.com/office/powerpoint/2010/main" val="3374639181"/>
              </p:ext>
            </p:extLst>
          </p:nvPr>
        </p:nvGraphicFramePr>
        <p:xfrm>
          <a:off x="439267" y="2276062"/>
          <a:ext cx="5491249" cy="39177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FBCAEA7-997B-41DA-BAF4-D830C1C589B5}"/>
              </a:ext>
            </a:extLst>
          </p:cNvPr>
          <p:cNvGraphicFramePr/>
          <p:nvPr>
            <p:extLst>
              <p:ext uri="{D42A27DB-BD31-4B8C-83A1-F6EECF244321}">
                <p14:modId xmlns:p14="http://schemas.microsoft.com/office/powerpoint/2010/main" val="1596536469"/>
              </p:ext>
            </p:extLst>
          </p:nvPr>
        </p:nvGraphicFramePr>
        <p:xfrm>
          <a:off x="6082916" y="2276062"/>
          <a:ext cx="5491249" cy="3917703"/>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C0FFF7D6-1389-4207-81CD-E8A56AC37644}"/>
              </a:ext>
            </a:extLst>
          </p:cNvPr>
          <p:cNvCxnSpPr>
            <a:cxnSpLocks/>
          </p:cNvCxnSpPr>
          <p:nvPr/>
        </p:nvCxnSpPr>
        <p:spPr>
          <a:xfrm>
            <a:off x="6082916" y="2499360"/>
            <a:ext cx="0" cy="3523488"/>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44C04C2-5A18-498E-8A8F-E6932D60C2CF}"/>
              </a:ext>
            </a:extLst>
          </p:cNvPr>
          <p:cNvSpPr/>
          <p:nvPr/>
        </p:nvSpPr>
        <p:spPr>
          <a:xfrm>
            <a:off x="292964" y="438597"/>
            <a:ext cx="103404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the combination of an aging population and cord cutting, 61% of TV ad impressions are delivered against adults 55+</a:t>
            </a:r>
          </a:p>
        </p:txBody>
      </p:sp>
    </p:spTree>
    <p:extLst>
      <p:ext uri="{BB962C8B-B14F-4D97-AF65-F5344CB8AC3E}">
        <p14:creationId xmlns:p14="http://schemas.microsoft.com/office/powerpoint/2010/main" val="143251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0" name="Text Placeholder 3">
            <a:extLst>
              <a:ext uri="{FF2B5EF4-FFF2-40B4-BE49-F238E27FC236}">
                <a16:creationId xmlns:a16="http://schemas.microsoft.com/office/drawing/2014/main" id="{11EECAD3-E60D-46A3-A767-CAB5E48139B4}"/>
              </a:ext>
            </a:extLst>
          </p:cNvPr>
          <p:cNvSpPr txBox="1">
            <a:spLocks/>
          </p:cNvSpPr>
          <p:nvPr/>
        </p:nvSpPr>
        <p:spPr>
          <a:xfrm>
            <a:off x="504725" y="6226120"/>
            <a:ext cx="11628815" cy="38705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Estimates for 1980, 1990, 2000, 2010; U.S. Census Bureau,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graphicFrame>
        <p:nvGraphicFramePr>
          <p:cNvPr id="51" name="Chart 50">
            <a:extLst>
              <a:ext uri="{FF2B5EF4-FFF2-40B4-BE49-F238E27FC236}">
                <a16:creationId xmlns:a16="http://schemas.microsoft.com/office/drawing/2014/main" id="{5DB79BC1-E081-4CF3-8658-33366E68DC2D}"/>
              </a:ext>
            </a:extLst>
          </p:cNvPr>
          <p:cNvGraphicFramePr/>
          <p:nvPr/>
        </p:nvGraphicFramePr>
        <p:xfrm>
          <a:off x="637786" y="1383200"/>
          <a:ext cx="11036300" cy="487605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A4CF450B-C82C-46D6-A8BE-7D4F8BC06896}"/>
              </a:ext>
            </a:extLst>
          </p:cNvPr>
          <p:cNvSpPr/>
          <p:nvPr/>
        </p:nvSpPr>
        <p:spPr>
          <a:xfrm>
            <a:off x="5602514" y="2800510"/>
            <a:ext cx="1240325" cy="3141552"/>
          </a:xfrm>
          <a:prstGeom prst="rect">
            <a:avLst/>
          </a:prstGeom>
          <a:noFill/>
          <a:ln w="19050" cap="flat" cmpd="sng" algn="ctr">
            <a:solidFill>
              <a:srgbClr val="1B146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90940" y="65520"/>
            <a:ext cx="10857274" cy="1005817"/>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600" b="1">
                <a:solidFill>
                  <a:srgbClr val="1B1464"/>
                </a:solidFill>
                <a:latin typeface="Helvetica" panose="020B0403020202020204" pitchFamily="34" charset="0"/>
              </a:rPr>
              <a:t>And yet, m</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any brands continue to </a:t>
            </a:r>
            <a:r>
              <a:rPr lang="en-US" sz="2600" b="1">
                <a:solidFill>
                  <a:srgbClr val="1B1464"/>
                </a:solidFill>
                <a:latin typeface="Helvetica" panose="020B0403020202020204" pitchFamily="34" charset="0"/>
              </a:rPr>
              <a:t>fixate on adults 18-34 while ignoring the fast-growing adult 50+ segment</a:t>
            </a:r>
            <a:endPar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endParaRPr>
          </a:p>
        </p:txBody>
      </p:sp>
      <p:sp>
        <p:nvSpPr>
          <p:cNvPr id="58" name="Rectangle 57">
            <a:extLst>
              <a:ext uri="{FF2B5EF4-FFF2-40B4-BE49-F238E27FC236}">
                <a16:creationId xmlns:a16="http://schemas.microsoft.com/office/drawing/2014/main" id="{99BB93BC-9603-40AB-A070-04A1617B7551}"/>
              </a:ext>
            </a:extLst>
          </p:cNvPr>
          <p:cNvSpPr/>
          <p:nvPr/>
        </p:nvSpPr>
        <p:spPr>
          <a:xfrm>
            <a:off x="190940" y="1037293"/>
            <a:ext cx="10367081" cy="584775"/>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By the end of 2020, there will be over 42 million more A50+ than A18-34, and by 2030 that gap will increase to over 55 million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66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A5DA57-4E66-4389-A673-BDBB6C6E80DE}"/>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08AA1A-C90B-4DE9-A3EA-C22B09FF3E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47254" y="1683478"/>
            <a:ext cx="4557486" cy="4939981"/>
          </a:xfrm>
          <a:prstGeom prst="rect">
            <a:avLst/>
          </a:prstGeom>
        </p:spPr>
      </p:pic>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87654" y="216567"/>
            <a:ext cx="11527174" cy="1150383"/>
          </a:xfrm>
        </p:spPr>
        <p:txBody>
          <a:bodyPr>
            <a:noAutofit/>
          </a:bodyPr>
          <a:lstStyle/>
          <a:p>
            <a:pPr algn="l"/>
            <a:r>
              <a:rPr lang="en-US" sz="2600" b="1">
                <a:solidFill>
                  <a:srgbClr val="1B1464"/>
                </a:solidFill>
                <a:latin typeface="Helvetica" panose="020B0604020202020204" pitchFamily="34" charset="0"/>
                <a:ea typeface="+mn-ea"/>
              </a:rPr>
              <a:t>Presenting an opportunity for marketers, adults 50+ often feel they are underrepresented, misrepresented or ignored by advertisers</a:t>
            </a:r>
          </a:p>
        </p:txBody>
      </p:sp>
      <p:sp>
        <p:nvSpPr>
          <p:cNvPr id="12" name="Rectangle 11">
            <a:extLst>
              <a:ext uri="{FF2B5EF4-FFF2-40B4-BE49-F238E27FC236}">
                <a16:creationId xmlns:a16="http://schemas.microsoft.com/office/drawing/2014/main" id="{54C77E61-7678-423D-9881-1152C1BF2451}"/>
              </a:ext>
            </a:extLst>
          </p:cNvPr>
          <p:cNvSpPr/>
          <p:nvPr/>
        </p:nvSpPr>
        <p:spPr>
          <a:xfrm>
            <a:off x="3249372" y="1706257"/>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78%</a:t>
            </a:r>
          </a:p>
        </p:txBody>
      </p:sp>
      <p:sp>
        <p:nvSpPr>
          <p:cNvPr id="5" name="Rectangle 4">
            <a:extLst>
              <a:ext uri="{FF2B5EF4-FFF2-40B4-BE49-F238E27FC236}">
                <a16:creationId xmlns:a16="http://schemas.microsoft.com/office/drawing/2014/main" id="{CDA0F8FB-6D81-462F-A392-33ABF2FDF786}"/>
              </a:ext>
            </a:extLst>
          </p:cNvPr>
          <p:cNvSpPr/>
          <p:nvPr/>
        </p:nvSpPr>
        <p:spPr>
          <a:xfrm>
            <a:off x="846811" y="2232644"/>
            <a:ext cx="591311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say that they felt their age group was underrepresented and misrepresented in advertising</a:t>
            </a:r>
          </a:p>
        </p:txBody>
      </p:sp>
      <p:sp>
        <p:nvSpPr>
          <p:cNvPr id="6" name="Rectangle 5">
            <a:extLst>
              <a:ext uri="{FF2B5EF4-FFF2-40B4-BE49-F238E27FC236}">
                <a16:creationId xmlns:a16="http://schemas.microsoft.com/office/drawing/2014/main" id="{06B56E08-D1B5-4EA3-9318-1038DDAD3C2E}"/>
              </a:ext>
            </a:extLst>
          </p:cNvPr>
          <p:cNvSpPr/>
          <p:nvPr/>
        </p:nvSpPr>
        <p:spPr>
          <a:xfrm>
            <a:off x="846811" y="3357332"/>
            <a:ext cx="591311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50-59-year-olds feel that their age group is most ignored by advertisers</a:t>
            </a:r>
          </a:p>
        </p:txBody>
      </p:sp>
      <p:sp>
        <p:nvSpPr>
          <p:cNvPr id="14" name="Rectangle 13">
            <a:extLst>
              <a:ext uri="{FF2B5EF4-FFF2-40B4-BE49-F238E27FC236}">
                <a16:creationId xmlns:a16="http://schemas.microsoft.com/office/drawing/2014/main" id="{012F8B65-B618-44BF-856E-E1F16796356B}"/>
              </a:ext>
            </a:extLst>
          </p:cNvPr>
          <p:cNvSpPr/>
          <p:nvPr/>
        </p:nvSpPr>
        <p:spPr>
          <a:xfrm>
            <a:off x="3249372" y="2830945"/>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77%</a:t>
            </a:r>
          </a:p>
        </p:txBody>
      </p:sp>
      <p:sp>
        <p:nvSpPr>
          <p:cNvPr id="15" name="Rectangle 14">
            <a:extLst>
              <a:ext uri="{FF2B5EF4-FFF2-40B4-BE49-F238E27FC236}">
                <a16:creationId xmlns:a16="http://schemas.microsoft.com/office/drawing/2014/main" id="{D8347295-46DD-4843-9F06-8BC8FA3655F2}"/>
              </a:ext>
            </a:extLst>
          </p:cNvPr>
          <p:cNvSpPr/>
          <p:nvPr/>
        </p:nvSpPr>
        <p:spPr>
          <a:xfrm>
            <a:off x="3249372" y="4013100"/>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62%</a:t>
            </a:r>
          </a:p>
        </p:txBody>
      </p:sp>
      <p:sp>
        <p:nvSpPr>
          <p:cNvPr id="7" name="Rectangle 6">
            <a:extLst>
              <a:ext uri="{FF2B5EF4-FFF2-40B4-BE49-F238E27FC236}">
                <a16:creationId xmlns:a16="http://schemas.microsoft.com/office/drawing/2014/main" id="{CD84F0EB-FFC7-4004-AD27-7D061783C1C5}"/>
              </a:ext>
            </a:extLst>
          </p:cNvPr>
          <p:cNvSpPr/>
          <p:nvPr/>
        </p:nvSpPr>
        <p:spPr>
          <a:xfrm>
            <a:off x="789382" y="4519165"/>
            <a:ext cx="602797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believe that they are ignored because advertisers are too young to understand their market</a:t>
            </a:r>
          </a:p>
        </p:txBody>
      </p:sp>
      <p:sp>
        <p:nvSpPr>
          <p:cNvPr id="19" name="Rectangle 18">
            <a:extLst>
              <a:ext uri="{FF2B5EF4-FFF2-40B4-BE49-F238E27FC236}">
                <a16:creationId xmlns:a16="http://schemas.microsoft.com/office/drawing/2014/main" id="{04CB164F-FA2A-4ABF-AB1F-90D21061C630}"/>
              </a:ext>
            </a:extLst>
          </p:cNvPr>
          <p:cNvSpPr/>
          <p:nvPr/>
        </p:nvSpPr>
        <p:spPr>
          <a:xfrm>
            <a:off x="451691" y="6303599"/>
            <a:ext cx="422423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Gransnet,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Ageism in Advertising: Fighting Marketing’s Unconscious Bias,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2018.</a:t>
            </a:r>
          </a:p>
        </p:txBody>
      </p:sp>
      <p:pic>
        <p:nvPicPr>
          <p:cNvPr id="2" name="Picture 1">
            <a:extLst>
              <a:ext uri="{FF2B5EF4-FFF2-40B4-BE49-F238E27FC236}">
                <a16:creationId xmlns:a16="http://schemas.microsoft.com/office/drawing/2014/main" id="{A8A1D98F-D17E-493B-8907-64818AB6C8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B4F018E1-7B2A-4F9C-BDF6-46EE65CC28C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3D7E9C0-552D-40FD-A0EA-896DC229935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F1E99558-71FD-4733-AAE6-54E9535A0C2A}"/>
              </a:ext>
            </a:extLst>
          </p:cNvPr>
          <p:cNvSpPr/>
          <p:nvPr/>
        </p:nvSpPr>
        <p:spPr>
          <a:xfrm>
            <a:off x="3259531" y="5180033"/>
            <a:ext cx="110799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49%</a:t>
            </a:r>
          </a:p>
        </p:txBody>
      </p:sp>
      <p:sp>
        <p:nvSpPr>
          <p:cNvPr id="13" name="Rectangle 12">
            <a:extLst>
              <a:ext uri="{FF2B5EF4-FFF2-40B4-BE49-F238E27FC236}">
                <a16:creationId xmlns:a16="http://schemas.microsoft.com/office/drawing/2014/main" id="{27F23DCE-5FC2-4CC5-90B8-45D7BF9DA954}"/>
              </a:ext>
            </a:extLst>
          </p:cNvPr>
          <p:cNvSpPr/>
          <p:nvPr/>
        </p:nvSpPr>
        <p:spPr>
          <a:xfrm>
            <a:off x="799542" y="5706418"/>
            <a:ext cx="60279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Avoid brands who actively ignore their age group</a:t>
            </a:r>
          </a:p>
        </p:txBody>
      </p:sp>
    </p:spTree>
    <p:extLst>
      <p:ext uri="{BB962C8B-B14F-4D97-AF65-F5344CB8AC3E}">
        <p14:creationId xmlns:p14="http://schemas.microsoft.com/office/powerpoint/2010/main" val="366482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93CAFA-23FE-4EF0-BEA1-A4ABDE9E46A8}"/>
              </a:ext>
            </a:extLst>
          </p:cNvPr>
          <p:cNvSpPr/>
          <p:nvPr/>
        </p:nvSpPr>
        <p:spPr>
          <a:xfrm>
            <a:off x="-1" y="1568342"/>
            <a:ext cx="12235037" cy="530080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5F154C6-10F0-410D-937C-941C2C063DEB}"/>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 name="Picture 2">
            <a:extLst>
              <a:ext uri="{FF2B5EF4-FFF2-40B4-BE49-F238E27FC236}">
                <a16:creationId xmlns:a16="http://schemas.microsoft.com/office/drawing/2014/main" id="{90E751C6-342A-4AEA-B9C4-62845B4834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A13AFE32-3FDF-4C32-B7B1-55C86804B16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621CF791-0941-4EBE-98BB-81E1242A63ED}"/>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79" name="Title 1">
            <a:extLst>
              <a:ext uri="{FF2B5EF4-FFF2-40B4-BE49-F238E27FC236}">
                <a16:creationId xmlns:a16="http://schemas.microsoft.com/office/drawing/2014/main" id="{E43A442B-6935-4306-BEAB-732BCE68398B}"/>
              </a:ext>
            </a:extLst>
          </p:cNvPr>
          <p:cNvSpPr txBox="1">
            <a:spLocks/>
          </p:cNvSpPr>
          <p:nvPr/>
        </p:nvSpPr>
        <p:spPr>
          <a:xfrm>
            <a:off x="245097" y="261019"/>
            <a:ext cx="11890340" cy="89255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With sophisticated consumer profiles and 1st party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savvy marketers understand </a:t>
            </a:r>
            <a:r>
              <a:rPr kumimoji="0" lang="en-US" sz="2600" b="1" i="1" u="none" strike="noStrike" kern="1200" cap="none" spc="0" normalizeH="0" baseline="0" noProof="0">
                <a:ln>
                  <a:noFill/>
                </a:ln>
                <a:solidFill>
                  <a:srgbClr val="1B1464"/>
                </a:solidFill>
                <a:effectLst/>
                <a:uLnTx/>
                <a:uFillTx/>
                <a:latin typeface="Helvetica" panose="020B0403020202020204" pitchFamily="34" charset="0"/>
                <a:ea typeface="+mj-ea"/>
                <a:cs typeface="+mj-cs"/>
              </a:rPr>
              <a:t>age isn’t what defines their customer </a:t>
            </a:r>
          </a:p>
        </p:txBody>
      </p:sp>
      <p:sp>
        <p:nvSpPr>
          <p:cNvPr id="25" name="object 3">
            <a:extLst>
              <a:ext uri="{FF2B5EF4-FFF2-40B4-BE49-F238E27FC236}">
                <a16:creationId xmlns:a16="http://schemas.microsoft.com/office/drawing/2014/main" id="{A8A4662D-A859-4D18-B42D-710D7DA7A5DA}"/>
              </a:ext>
            </a:extLst>
          </p:cNvPr>
          <p:cNvSpPr/>
          <p:nvPr/>
        </p:nvSpPr>
        <p:spPr>
          <a:xfrm>
            <a:off x="984125" y="2303659"/>
            <a:ext cx="4822310" cy="4045675"/>
          </a:xfrm>
          <a:custGeom>
            <a:avLst/>
            <a:gdLst/>
            <a:ahLst/>
            <a:cxnLst/>
            <a:rect l="l" t="t" r="r" b="b"/>
            <a:pathLst>
              <a:path w="5974715" h="7139305">
                <a:moveTo>
                  <a:pt x="5974592" y="0"/>
                </a:moveTo>
                <a:lnTo>
                  <a:pt x="20805" y="0"/>
                </a:lnTo>
                <a:lnTo>
                  <a:pt x="0" y="6928375"/>
                </a:lnTo>
                <a:lnTo>
                  <a:pt x="5422" y="6976621"/>
                </a:lnTo>
                <a:lnTo>
                  <a:pt x="21143" y="7020926"/>
                </a:lnTo>
                <a:lnTo>
                  <a:pt x="45896" y="7060021"/>
                </a:lnTo>
                <a:lnTo>
                  <a:pt x="78416" y="7092638"/>
                </a:lnTo>
                <a:lnTo>
                  <a:pt x="117437" y="7117506"/>
                </a:lnTo>
                <a:lnTo>
                  <a:pt x="161694" y="7133358"/>
                </a:lnTo>
                <a:lnTo>
                  <a:pt x="209920" y="7138923"/>
                </a:lnTo>
                <a:lnTo>
                  <a:pt x="5743877" y="7138923"/>
                </a:lnTo>
                <a:lnTo>
                  <a:pt x="5791915" y="7133401"/>
                </a:lnTo>
                <a:lnTo>
                  <a:pt x="5836028" y="7117669"/>
                </a:lnTo>
                <a:lnTo>
                  <a:pt x="5874961" y="7092977"/>
                </a:lnTo>
                <a:lnTo>
                  <a:pt x="5907459" y="7060577"/>
                </a:lnTo>
                <a:lnTo>
                  <a:pt x="5932267" y="7021718"/>
                </a:lnTo>
                <a:lnTo>
                  <a:pt x="5948132" y="6977653"/>
                </a:lnTo>
                <a:lnTo>
                  <a:pt x="5953797" y="6929631"/>
                </a:lnTo>
                <a:lnTo>
                  <a:pt x="5974592" y="0"/>
                </a:lnTo>
                <a:close/>
              </a:path>
            </a:pathLst>
          </a:custGeom>
          <a:solidFill>
            <a:srgbClr val="FFFFFF"/>
          </a:solidFill>
          <a:ln>
            <a:solidFill>
              <a:srgbClr val="1B1464"/>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4">
            <a:extLst>
              <a:ext uri="{FF2B5EF4-FFF2-40B4-BE49-F238E27FC236}">
                <a16:creationId xmlns:a16="http://schemas.microsoft.com/office/drawing/2014/main" id="{416E5B38-3178-4CAE-86F8-6E3880271966}"/>
              </a:ext>
            </a:extLst>
          </p:cNvPr>
          <p:cNvSpPr txBox="1"/>
          <p:nvPr/>
        </p:nvSpPr>
        <p:spPr>
          <a:xfrm>
            <a:off x="1180365" y="2529012"/>
            <a:ext cx="2909183" cy="328713"/>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0038"/>
                </a:solidFill>
                <a:effectLst/>
                <a:uLnTx/>
                <a:uFillTx/>
                <a:latin typeface="Helvetica" panose="020B0403020202020204" pitchFamily="34" charset="0"/>
              </a:rPr>
              <a:t>Buying Habits</a:t>
            </a:r>
          </a:p>
        </p:txBody>
      </p:sp>
      <p:sp>
        <p:nvSpPr>
          <p:cNvPr id="27" name="object 7">
            <a:extLst>
              <a:ext uri="{FF2B5EF4-FFF2-40B4-BE49-F238E27FC236}">
                <a16:creationId xmlns:a16="http://schemas.microsoft.com/office/drawing/2014/main" id="{A01599CE-9897-4C17-BCFD-15EB0216D814}"/>
              </a:ext>
            </a:extLst>
          </p:cNvPr>
          <p:cNvSpPr/>
          <p:nvPr/>
        </p:nvSpPr>
        <p:spPr>
          <a:xfrm>
            <a:off x="1180365" y="2462662"/>
            <a:ext cx="758962"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
            <a:extLst>
              <a:ext uri="{FF2B5EF4-FFF2-40B4-BE49-F238E27FC236}">
                <a16:creationId xmlns:a16="http://schemas.microsoft.com/office/drawing/2014/main" id="{E1297797-ED12-445B-B07E-E4467BCC1927}"/>
              </a:ext>
            </a:extLst>
          </p:cNvPr>
          <p:cNvSpPr/>
          <p:nvPr/>
        </p:nvSpPr>
        <p:spPr>
          <a:xfrm>
            <a:off x="6385565" y="2295734"/>
            <a:ext cx="4822310" cy="4045676"/>
          </a:xfrm>
          <a:custGeom>
            <a:avLst/>
            <a:gdLst/>
            <a:ahLst/>
            <a:cxnLst/>
            <a:rect l="l" t="t" r="r" b="b"/>
            <a:pathLst>
              <a:path w="5974715" h="7139305">
                <a:moveTo>
                  <a:pt x="5974592" y="0"/>
                </a:moveTo>
                <a:lnTo>
                  <a:pt x="20805" y="0"/>
                </a:lnTo>
                <a:lnTo>
                  <a:pt x="0" y="6928375"/>
                </a:lnTo>
                <a:lnTo>
                  <a:pt x="5422" y="6976621"/>
                </a:lnTo>
                <a:lnTo>
                  <a:pt x="21143" y="7020926"/>
                </a:lnTo>
                <a:lnTo>
                  <a:pt x="45896" y="7060021"/>
                </a:lnTo>
                <a:lnTo>
                  <a:pt x="78416" y="7092638"/>
                </a:lnTo>
                <a:lnTo>
                  <a:pt x="117437" y="7117506"/>
                </a:lnTo>
                <a:lnTo>
                  <a:pt x="161694" y="7133358"/>
                </a:lnTo>
                <a:lnTo>
                  <a:pt x="209920" y="7138923"/>
                </a:lnTo>
                <a:lnTo>
                  <a:pt x="5743877" y="7138923"/>
                </a:lnTo>
                <a:lnTo>
                  <a:pt x="5791915" y="7133401"/>
                </a:lnTo>
                <a:lnTo>
                  <a:pt x="5836028" y="7117669"/>
                </a:lnTo>
                <a:lnTo>
                  <a:pt x="5874961" y="7092977"/>
                </a:lnTo>
                <a:lnTo>
                  <a:pt x="5907459" y="7060577"/>
                </a:lnTo>
                <a:lnTo>
                  <a:pt x="5932267" y="7021718"/>
                </a:lnTo>
                <a:lnTo>
                  <a:pt x="5948132" y="6977653"/>
                </a:lnTo>
                <a:lnTo>
                  <a:pt x="5953797" y="6929631"/>
                </a:lnTo>
                <a:lnTo>
                  <a:pt x="5974592" y="0"/>
                </a:lnTo>
                <a:close/>
              </a:path>
            </a:pathLst>
          </a:custGeom>
          <a:solidFill>
            <a:srgbClr val="FFFFFF"/>
          </a:solidFill>
          <a:ln>
            <a:solidFill>
              <a:srgbClr val="1B1464"/>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
            <a:extLst>
              <a:ext uri="{FF2B5EF4-FFF2-40B4-BE49-F238E27FC236}">
                <a16:creationId xmlns:a16="http://schemas.microsoft.com/office/drawing/2014/main" id="{ADD80EB0-54F2-478D-8822-00AF17102999}"/>
              </a:ext>
            </a:extLst>
          </p:cNvPr>
          <p:cNvSpPr txBox="1"/>
          <p:nvPr/>
        </p:nvSpPr>
        <p:spPr>
          <a:xfrm>
            <a:off x="6593502" y="2529012"/>
            <a:ext cx="3872122" cy="328713"/>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0038"/>
                </a:solidFill>
                <a:effectLst/>
                <a:uLnTx/>
                <a:uFillTx/>
                <a:latin typeface="Helvetica" panose="020B0403020202020204" pitchFamily="34" charset="0"/>
              </a:rPr>
              <a:t>TV Viewing Behaviors</a:t>
            </a:r>
          </a:p>
        </p:txBody>
      </p:sp>
      <p:pic>
        <p:nvPicPr>
          <p:cNvPr id="4" name="Picture 3">
            <a:extLst>
              <a:ext uri="{FF2B5EF4-FFF2-40B4-BE49-F238E27FC236}">
                <a16:creationId xmlns:a16="http://schemas.microsoft.com/office/drawing/2014/main" id="{B8385806-9098-4D49-9C11-68F9EEFDD8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5332" y="2985865"/>
            <a:ext cx="854537" cy="854537"/>
          </a:xfrm>
          <a:prstGeom prst="rect">
            <a:avLst/>
          </a:prstGeom>
        </p:spPr>
      </p:pic>
      <p:sp>
        <p:nvSpPr>
          <p:cNvPr id="42" name="TextBox 41">
            <a:extLst>
              <a:ext uri="{FF2B5EF4-FFF2-40B4-BE49-F238E27FC236}">
                <a16:creationId xmlns:a16="http://schemas.microsoft.com/office/drawing/2014/main" id="{1D4ABD3A-8A8A-4A90-995F-2A651B965FAA}"/>
              </a:ext>
            </a:extLst>
          </p:cNvPr>
          <p:cNvSpPr txBox="1"/>
          <p:nvPr/>
        </p:nvSpPr>
        <p:spPr>
          <a:xfrm>
            <a:off x="1008157" y="3783491"/>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In-Market Car Buyers</a:t>
            </a:r>
          </a:p>
        </p:txBody>
      </p:sp>
      <p:pic>
        <p:nvPicPr>
          <p:cNvPr id="13" name="Picture 12">
            <a:extLst>
              <a:ext uri="{FF2B5EF4-FFF2-40B4-BE49-F238E27FC236}">
                <a16:creationId xmlns:a16="http://schemas.microsoft.com/office/drawing/2014/main" id="{2F5C51E0-EBC7-46DC-B891-BD85EE5F2B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1587" y="4357850"/>
            <a:ext cx="642026" cy="642026"/>
          </a:xfrm>
          <a:prstGeom prst="rect">
            <a:avLst/>
          </a:prstGeom>
        </p:spPr>
      </p:pic>
      <p:sp>
        <p:nvSpPr>
          <p:cNvPr id="50" name="TextBox 49">
            <a:extLst>
              <a:ext uri="{FF2B5EF4-FFF2-40B4-BE49-F238E27FC236}">
                <a16:creationId xmlns:a16="http://schemas.microsoft.com/office/drawing/2014/main" id="{882FE18B-3A3C-4713-9729-07BA26568071}"/>
              </a:ext>
            </a:extLst>
          </p:cNvPr>
          <p:cNvSpPr txBox="1"/>
          <p:nvPr/>
        </p:nvSpPr>
        <p:spPr>
          <a:xfrm>
            <a:off x="1008157" y="4978706"/>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Casual Diners</a:t>
            </a:r>
          </a:p>
        </p:txBody>
      </p:sp>
      <p:pic>
        <p:nvPicPr>
          <p:cNvPr id="7" name="Picture 6">
            <a:extLst>
              <a:ext uri="{FF2B5EF4-FFF2-40B4-BE49-F238E27FC236}">
                <a16:creationId xmlns:a16="http://schemas.microsoft.com/office/drawing/2014/main" id="{9510FAF8-0290-436E-A9E0-0DA07F79F0D7}"/>
              </a:ext>
            </a:extLst>
          </p:cNvPr>
          <p:cNvPicPr>
            <a:picLocks noChangeAspect="1"/>
          </p:cNvPicPr>
          <p:nvPr/>
        </p:nvPicPr>
        <p:blipFill>
          <a:blip r:embed="rId5"/>
          <a:stretch>
            <a:fillRect/>
          </a:stretch>
        </p:blipFill>
        <p:spPr>
          <a:xfrm>
            <a:off x="3032141" y="3108371"/>
            <a:ext cx="609524" cy="609524"/>
          </a:xfrm>
          <a:prstGeom prst="rect">
            <a:avLst/>
          </a:prstGeom>
        </p:spPr>
      </p:pic>
      <p:sp>
        <p:nvSpPr>
          <p:cNvPr id="44" name="TextBox 43">
            <a:extLst>
              <a:ext uri="{FF2B5EF4-FFF2-40B4-BE49-F238E27FC236}">
                <a16:creationId xmlns:a16="http://schemas.microsoft.com/office/drawing/2014/main" id="{9F731621-D945-43D9-ADA5-D0A6F0304176}"/>
              </a:ext>
            </a:extLst>
          </p:cNvPr>
          <p:cNvSpPr txBox="1"/>
          <p:nvPr/>
        </p:nvSpPr>
        <p:spPr>
          <a:xfrm>
            <a:off x="2552460" y="3783491"/>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Frequent Travelers</a:t>
            </a:r>
          </a:p>
        </p:txBody>
      </p:sp>
      <p:pic>
        <p:nvPicPr>
          <p:cNvPr id="15" name="Picture 14">
            <a:extLst>
              <a:ext uri="{FF2B5EF4-FFF2-40B4-BE49-F238E27FC236}">
                <a16:creationId xmlns:a16="http://schemas.microsoft.com/office/drawing/2014/main" id="{329C8FED-3C0B-4461-83F4-BD33B6D684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48477" y="4223024"/>
            <a:ext cx="776852" cy="776852"/>
          </a:xfrm>
          <a:prstGeom prst="rect">
            <a:avLst/>
          </a:prstGeom>
        </p:spPr>
      </p:pic>
      <p:sp>
        <p:nvSpPr>
          <p:cNvPr id="52" name="TextBox 51">
            <a:extLst>
              <a:ext uri="{FF2B5EF4-FFF2-40B4-BE49-F238E27FC236}">
                <a16:creationId xmlns:a16="http://schemas.microsoft.com/office/drawing/2014/main" id="{B00C656F-E046-4077-8680-31D63DD8AD37}"/>
              </a:ext>
            </a:extLst>
          </p:cNvPr>
          <p:cNvSpPr txBox="1"/>
          <p:nvPr/>
        </p:nvSpPr>
        <p:spPr>
          <a:xfrm>
            <a:off x="2552460" y="4978706"/>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Recent Homeowner</a:t>
            </a:r>
          </a:p>
        </p:txBody>
      </p:sp>
      <p:pic>
        <p:nvPicPr>
          <p:cNvPr id="11" name="Picture 10">
            <a:extLst>
              <a:ext uri="{FF2B5EF4-FFF2-40B4-BE49-F238E27FC236}">
                <a16:creationId xmlns:a16="http://schemas.microsoft.com/office/drawing/2014/main" id="{A2A30725-6184-453C-844D-9603E183E0E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86469" y="3060019"/>
            <a:ext cx="706229" cy="706229"/>
          </a:xfrm>
          <a:prstGeom prst="rect">
            <a:avLst/>
          </a:prstGeom>
        </p:spPr>
      </p:pic>
      <p:sp>
        <p:nvSpPr>
          <p:cNvPr id="45" name="TextBox 44">
            <a:extLst>
              <a:ext uri="{FF2B5EF4-FFF2-40B4-BE49-F238E27FC236}">
                <a16:creationId xmlns:a16="http://schemas.microsoft.com/office/drawing/2014/main" id="{8618358A-9F15-4341-A9CC-6B52E98B76A8}"/>
              </a:ext>
            </a:extLst>
          </p:cNvPr>
          <p:cNvSpPr txBox="1"/>
          <p:nvPr/>
        </p:nvSpPr>
        <p:spPr>
          <a:xfrm>
            <a:off x="4155140" y="3783491"/>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Pet Owners</a:t>
            </a:r>
          </a:p>
        </p:txBody>
      </p:sp>
      <p:pic>
        <p:nvPicPr>
          <p:cNvPr id="17" name="Picture 16">
            <a:extLst>
              <a:ext uri="{FF2B5EF4-FFF2-40B4-BE49-F238E27FC236}">
                <a16:creationId xmlns:a16="http://schemas.microsoft.com/office/drawing/2014/main" id="{86CF96D8-9D0D-43A3-B745-5E887B5EC7F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665404" y="4293647"/>
            <a:ext cx="548359" cy="706229"/>
          </a:xfrm>
          <a:prstGeom prst="rect">
            <a:avLst/>
          </a:prstGeom>
        </p:spPr>
      </p:pic>
      <p:sp>
        <p:nvSpPr>
          <p:cNvPr id="54" name="TextBox 53">
            <a:extLst>
              <a:ext uri="{FF2B5EF4-FFF2-40B4-BE49-F238E27FC236}">
                <a16:creationId xmlns:a16="http://schemas.microsoft.com/office/drawing/2014/main" id="{0153D75B-B22B-4C97-BA50-746FE8C7A8CF}"/>
              </a:ext>
            </a:extLst>
          </p:cNvPr>
          <p:cNvSpPr txBox="1"/>
          <p:nvPr/>
        </p:nvSpPr>
        <p:spPr>
          <a:xfrm>
            <a:off x="4096763" y="4978706"/>
            <a:ext cx="1368135"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Wine Drinkers</a:t>
            </a:r>
          </a:p>
        </p:txBody>
      </p:sp>
      <p:pic>
        <p:nvPicPr>
          <p:cNvPr id="21" name="Picture 20">
            <a:extLst>
              <a:ext uri="{FF2B5EF4-FFF2-40B4-BE49-F238E27FC236}">
                <a16:creationId xmlns:a16="http://schemas.microsoft.com/office/drawing/2014/main" id="{38DB024F-E440-407B-8C11-353E47273D7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01022" y="5362301"/>
            <a:ext cx="706229" cy="706229"/>
          </a:xfrm>
          <a:prstGeom prst="rect">
            <a:avLst/>
          </a:prstGeom>
        </p:spPr>
      </p:pic>
      <p:sp>
        <p:nvSpPr>
          <p:cNvPr id="56" name="TextBox 55">
            <a:extLst>
              <a:ext uri="{FF2B5EF4-FFF2-40B4-BE49-F238E27FC236}">
                <a16:creationId xmlns:a16="http://schemas.microsoft.com/office/drawing/2014/main" id="{B2310622-CA5A-4A33-9004-C0AB7BEA2D9B}"/>
              </a:ext>
            </a:extLst>
          </p:cNvPr>
          <p:cNvSpPr txBox="1"/>
          <p:nvPr/>
        </p:nvSpPr>
        <p:spPr>
          <a:xfrm>
            <a:off x="1669693" y="6087850"/>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Fast Food Regulars</a:t>
            </a:r>
          </a:p>
        </p:txBody>
      </p:sp>
      <p:pic>
        <p:nvPicPr>
          <p:cNvPr id="24" name="Picture 23">
            <a:extLst>
              <a:ext uri="{FF2B5EF4-FFF2-40B4-BE49-F238E27FC236}">
                <a16:creationId xmlns:a16="http://schemas.microsoft.com/office/drawing/2014/main" id="{CBA6DAD8-F87E-466F-8FEF-8211A29A596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83310" y="5362300"/>
            <a:ext cx="706229" cy="706229"/>
          </a:xfrm>
          <a:prstGeom prst="rect">
            <a:avLst/>
          </a:prstGeom>
        </p:spPr>
      </p:pic>
      <p:sp>
        <p:nvSpPr>
          <p:cNvPr id="58" name="TextBox 57">
            <a:extLst>
              <a:ext uri="{FF2B5EF4-FFF2-40B4-BE49-F238E27FC236}">
                <a16:creationId xmlns:a16="http://schemas.microsoft.com/office/drawing/2014/main" id="{EDE4F737-9C87-469A-A477-EC394DC0981B}"/>
              </a:ext>
            </a:extLst>
          </p:cNvPr>
          <p:cNvSpPr txBox="1"/>
          <p:nvPr/>
        </p:nvSpPr>
        <p:spPr>
          <a:xfrm>
            <a:off x="3551981" y="6087850"/>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Financial Planners</a:t>
            </a:r>
          </a:p>
        </p:txBody>
      </p:sp>
      <p:pic>
        <p:nvPicPr>
          <p:cNvPr id="29" name="Picture 28">
            <a:extLst>
              <a:ext uri="{FF2B5EF4-FFF2-40B4-BE49-F238E27FC236}">
                <a16:creationId xmlns:a16="http://schemas.microsoft.com/office/drawing/2014/main" id="{C5A04913-43F4-478C-A96B-A2FD5B2477B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45745" y="3148096"/>
            <a:ext cx="854537" cy="854537"/>
          </a:xfrm>
          <a:prstGeom prst="rect">
            <a:avLst/>
          </a:prstGeom>
        </p:spPr>
      </p:pic>
      <p:sp>
        <p:nvSpPr>
          <p:cNvPr id="75" name="TextBox 74">
            <a:extLst>
              <a:ext uri="{FF2B5EF4-FFF2-40B4-BE49-F238E27FC236}">
                <a16:creationId xmlns:a16="http://schemas.microsoft.com/office/drawing/2014/main" id="{505A997C-0F82-4389-B410-7894944EB8F2}"/>
              </a:ext>
            </a:extLst>
          </p:cNvPr>
          <p:cNvSpPr txBox="1"/>
          <p:nvPr/>
        </p:nvSpPr>
        <p:spPr>
          <a:xfrm>
            <a:off x="6388570" y="4017828"/>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Sports</a:t>
            </a:r>
          </a:p>
        </p:txBody>
      </p:sp>
      <p:pic>
        <p:nvPicPr>
          <p:cNvPr id="31" name="Picture 30">
            <a:extLst>
              <a:ext uri="{FF2B5EF4-FFF2-40B4-BE49-F238E27FC236}">
                <a16:creationId xmlns:a16="http://schemas.microsoft.com/office/drawing/2014/main" id="{33F3B642-06AF-4516-A642-75168465597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69452" y="3148096"/>
            <a:ext cx="854537" cy="854537"/>
          </a:xfrm>
          <a:prstGeom prst="rect">
            <a:avLst/>
          </a:prstGeom>
        </p:spPr>
      </p:pic>
      <p:sp>
        <p:nvSpPr>
          <p:cNvPr id="77" name="TextBox 76">
            <a:extLst>
              <a:ext uri="{FF2B5EF4-FFF2-40B4-BE49-F238E27FC236}">
                <a16:creationId xmlns:a16="http://schemas.microsoft.com/office/drawing/2014/main" id="{170B6093-0690-47D2-A38F-C68CB160D74A}"/>
              </a:ext>
            </a:extLst>
          </p:cNvPr>
          <p:cNvSpPr txBox="1"/>
          <p:nvPr/>
        </p:nvSpPr>
        <p:spPr>
          <a:xfrm>
            <a:off x="8012277" y="4017828"/>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Drama</a:t>
            </a:r>
          </a:p>
        </p:txBody>
      </p:sp>
      <p:pic>
        <p:nvPicPr>
          <p:cNvPr id="33" name="Picture 32">
            <a:extLst>
              <a:ext uri="{FF2B5EF4-FFF2-40B4-BE49-F238E27FC236}">
                <a16:creationId xmlns:a16="http://schemas.microsoft.com/office/drawing/2014/main" id="{C17EB699-8432-42F3-B5F3-9252F2082A5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93159" y="3148096"/>
            <a:ext cx="854537" cy="854537"/>
          </a:xfrm>
          <a:prstGeom prst="rect">
            <a:avLst/>
          </a:prstGeom>
        </p:spPr>
      </p:pic>
      <p:sp>
        <p:nvSpPr>
          <p:cNvPr id="81" name="TextBox 80">
            <a:extLst>
              <a:ext uri="{FF2B5EF4-FFF2-40B4-BE49-F238E27FC236}">
                <a16:creationId xmlns:a16="http://schemas.microsoft.com/office/drawing/2014/main" id="{EB4AB0AF-0F14-4B78-8306-5501B83238B4}"/>
              </a:ext>
            </a:extLst>
          </p:cNvPr>
          <p:cNvSpPr txBox="1"/>
          <p:nvPr/>
        </p:nvSpPr>
        <p:spPr>
          <a:xfrm>
            <a:off x="9635984" y="4017828"/>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Comedy</a:t>
            </a:r>
          </a:p>
        </p:txBody>
      </p:sp>
      <p:pic>
        <p:nvPicPr>
          <p:cNvPr id="35" name="Picture 34">
            <a:extLst>
              <a:ext uri="{FF2B5EF4-FFF2-40B4-BE49-F238E27FC236}">
                <a16:creationId xmlns:a16="http://schemas.microsoft.com/office/drawing/2014/main" id="{91149A34-6416-422D-A9B1-C776F76454ED}"/>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84587" y="4902445"/>
            <a:ext cx="776852" cy="776852"/>
          </a:xfrm>
          <a:prstGeom prst="rect">
            <a:avLst/>
          </a:prstGeom>
        </p:spPr>
      </p:pic>
      <p:sp>
        <p:nvSpPr>
          <p:cNvPr id="83" name="TextBox 82">
            <a:extLst>
              <a:ext uri="{FF2B5EF4-FFF2-40B4-BE49-F238E27FC236}">
                <a16:creationId xmlns:a16="http://schemas.microsoft.com/office/drawing/2014/main" id="{94274426-2068-4AD6-BD6B-E26D917B18E1}"/>
              </a:ext>
            </a:extLst>
          </p:cNvPr>
          <p:cNvSpPr txBox="1"/>
          <p:nvPr/>
        </p:nvSpPr>
        <p:spPr>
          <a:xfrm>
            <a:off x="6388570" y="5695120"/>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News</a:t>
            </a:r>
          </a:p>
        </p:txBody>
      </p:sp>
      <p:pic>
        <p:nvPicPr>
          <p:cNvPr id="37" name="Picture 36">
            <a:extLst>
              <a:ext uri="{FF2B5EF4-FFF2-40B4-BE49-F238E27FC236}">
                <a16:creationId xmlns:a16="http://schemas.microsoft.com/office/drawing/2014/main" id="{1316C80D-D2E4-4754-BB31-3D2BA7ADC68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482106" y="4541908"/>
            <a:ext cx="589773" cy="1137389"/>
          </a:xfrm>
          <a:prstGeom prst="rect">
            <a:avLst/>
          </a:prstGeom>
        </p:spPr>
      </p:pic>
      <p:sp>
        <p:nvSpPr>
          <p:cNvPr id="85" name="TextBox 84">
            <a:extLst>
              <a:ext uri="{FF2B5EF4-FFF2-40B4-BE49-F238E27FC236}">
                <a16:creationId xmlns:a16="http://schemas.microsoft.com/office/drawing/2014/main" id="{4DC0C592-D725-4E21-8AF5-C9C4F802C6F9}"/>
              </a:ext>
            </a:extLst>
          </p:cNvPr>
          <p:cNvSpPr txBox="1"/>
          <p:nvPr/>
        </p:nvSpPr>
        <p:spPr>
          <a:xfrm>
            <a:off x="8012277" y="5695120"/>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Award Shows</a:t>
            </a:r>
          </a:p>
        </p:txBody>
      </p:sp>
      <p:pic>
        <p:nvPicPr>
          <p:cNvPr id="39" name="Picture 38">
            <a:extLst>
              <a:ext uri="{FF2B5EF4-FFF2-40B4-BE49-F238E27FC236}">
                <a16:creationId xmlns:a16="http://schemas.microsoft.com/office/drawing/2014/main" id="{857DAF9D-882E-4CA6-9C5C-9427A4DD95BE}"/>
              </a:ext>
            </a:extLst>
          </p:cNvPr>
          <p:cNvPicPr>
            <a:picLocks noChangeAspect="1"/>
          </p:cNvPicPr>
          <p:nvPr/>
        </p:nvPicPr>
        <p:blipFill>
          <a:blip r:embed="rId16"/>
          <a:stretch>
            <a:fillRect/>
          </a:stretch>
        </p:blipFill>
        <p:spPr>
          <a:xfrm>
            <a:off x="9787357" y="4541908"/>
            <a:ext cx="1137389" cy="1137389"/>
          </a:xfrm>
          <a:prstGeom prst="rect">
            <a:avLst/>
          </a:prstGeom>
        </p:spPr>
      </p:pic>
      <p:sp>
        <p:nvSpPr>
          <p:cNvPr id="87" name="TextBox 86">
            <a:extLst>
              <a:ext uri="{FF2B5EF4-FFF2-40B4-BE49-F238E27FC236}">
                <a16:creationId xmlns:a16="http://schemas.microsoft.com/office/drawing/2014/main" id="{5C26EB37-BFA3-4C91-83D9-21BD275095AC}"/>
              </a:ext>
            </a:extLst>
          </p:cNvPr>
          <p:cNvSpPr txBox="1"/>
          <p:nvPr/>
        </p:nvSpPr>
        <p:spPr>
          <a:xfrm>
            <a:off x="9635984" y="5695120"/>
            <a:ext cx="1568886" cy="246221"/>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Documentaries</a:t>
            </a:r>
          </a:p>
        </p:txBody>
      </p:sp>
      <p:sp>
        <p:nvSpPr>
          <p:cNvPr id="101" name="object 7">
            <a:extLst>
              <a:ext uri="{FF2B5EF4-FFF2-40B4-BE49-F238E27FC236}">
                <a16:creationId xmlns:a16="http://schemas.microsoft.com/office/drawing/2014/main" id="{4E7BD973-DA08-4BD5-B888-F6964F8EE364}"/>
              </a:ext>
            </a:extLst>
          </p:cNvPr>
          <p:cNvSpPr/>
          <p:nvPr/>
        </p:nvSpPr>
        <p:spPr>
          <a:xfrm>
            <a:off x="6587051" y="2462662"/>
            <a:ext cx="758962"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324812E1-3D27-473F-B432-675B8F67A747}"/>
              </a:ext>
            </a:extLst>
          </p:cNvPr>
          <p:cNvSpPr txBox="1"/>
          <p:nvPr/>
        </p:nvSpPr>
        <p:spPr>
          <a:xfrm>
            <a:off x="-1" y="1579890"/>
            <a:ext cx="12192002" cy="646331"/>
          </a:xfrm>
          <a:prstGeom prst="rect">
            <a:avLst/>
          </a:prstGeom>
          <a:noFill/>
        </p:spPr>
        <p:txBody>
          <a:bodyPr wrap="square">
            <a:spAutoFit/>
          </a:bodyPr>
          <a:lstStyle/>
          <a:p>
            <a:pPr algn="ctr"/>
            <a:r>
              <a:rPr lang="en-US">
                <a:solidFill>
                  <a:srgbClr val="1B1464"/>
                </a:solidFill>
                <a:latin typeface="Helvetica" panose="020B0403020202020204" pitchFamily="34" charset="0"/>
              </a:rPr>
              <a:t>Marketers can now buy on buying habits or viewing behavior (programs, genres watched) </a:t>
            </a:r>
          </a:p>
          <a:p>
            <a:pPr algn="ctr"/>
            <a:r>
              <a:rPr lang="en-US">
                <a:solidFill>
                  <a:srgbClr val="1B1464"/>
                </a:solidFill>
                <a:latin typeface="Helvetica" panose="020B0403020202020204" pitchFamily="34" charset="0"/>
              </a:rPr>
              <a:t>which is a more accurate surrogate for their customer than a prescribed age bucket</a:t>
            </a:r>
          </a:p>
        </p:txBody>
      </p:sp>
    </p:spTree>
    <p:extLst>
      <p:ext uri="{BB962C8B-B14F-4D97-AF65-F5344CB8AC3E}">
        <p14:creationId xmlns:p14="http://schemas.microsoft.com/office/powerpoint/2010/main" val="2458006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8EE576-996E-456A-A77E-28AE53B71462}">
  <ds:schemaRefs>
    <ds:schemaRef ds:uri="8ffbcc2d-a520-42b9-8ca7-e090664160a6"/>
    <ds:schemaRef ds:uri="97cdb7a3-d8d8-4d5a-8559-ae518cf29f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E6A40E-8A3E-4C41-A9BD-3601E27EC81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F1C2F5-9E6C-462B-B084-15A715C2E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Widescreen</PresentationFormat>
  <Paragraphs>169</Paragraphs>
  <Slides>13</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Helvetica</vt:lpstr>
      <vt:lpstr>Helvetica Light</vt:lpstr>
      <vt:lpstr>Open Sans</vt:lpstr>
      <vt:lpstr>Open Sans Light</vt:lpstr>
      <vt:lpstr>Trebuchet MS</vt:lpstr>
      <vt:lpstr>Office Theme</vt:lpstr>
      <vt:lpstr>9_Custom Design</vt:lpstr>
      <vt:lpstr>6_Custom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Presenting an opportunity for marketers, adults 50+ often feel they are underrepresented, misrepresented or ignored by advertisers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Wiese</cp:lastModifiedBy>
  <cp:revision>1</cp:revision>
  <cp:lastPrinted>2020-09-28T20:48:35Z</cp:lastPrinted>
  <dcterms:created xsi:type="dcterms:W3CDTF">2019-11-08T17:29:39Z</dcterms:created>
  <dcterms:modified xsi:type="dcterms:W3CDTF">2021-02-23T20:09:21Z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