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65" r:id="rId9"/>
    <p:sldMasterId id="2147483813" r:id="rId10"/>
    <p:sldMasterId id="2147483825" r:id="rId11"/>
  </p:sldMasterIdLst>
  <p:notesMasterIdLst>
    <p:notesMasterId r:id="rId47"/>
  </p:notesMasterIdLst>
  <p:sldIdLst>
    <p:sldId id="2146846537" r:id="rId12"/>
    <p:sldId id="2146846483" r:id="rId13"/>
    <p:sldId id="2146846657" r:id="rId14"/>
    <p:sldId id="2146846396" r:id="rId15"/>
    <p:sldId id="2146846660" r:id="rId16"/>
    <p:sldId id="2146846675" r:id="rId17"/>
    <p:sldId id="2146846658" r:id="rId18"/>
    <p:sldId id="2146846608" r:id="rId19"/>
    <p:sldId id="2146846506" r:id="rId20"/>
    <p:sldId id="2146846626" r:id="rId21"/>
    <p:sldId id="2146846671" r:id="rId22"/>
    <p:sldId id="2146846635" r:id="rId23"/>
    <p:sldId id="2146846650" r:id="rId24"/>
    <p:sldId id="2146846643" r:id="rId25"/>
    <p:sldId id="2146846670" r:id="rId26"/>
    <p:sldId id="2146846645" r:id="rId27"/>
    <p:sldId id="2146846610" r:id="rId28"/>
    <p:sldId id="2146846651" r:id="rId29"/>
    <p:sldId id="2146846637" r:id="rId30"/>
    <p:sldId id="2146846652" r:id="rId31"/>
    <p:sldId id="2146846676" r:id="rId32"/>
    <p:sldId id="2146846677" r:id="rId33"/>
    <p:sldId id="2146846628" r:id="rId34"/>
    <p:sldId id="2146846663" r:id="rId35"/>
    <p:sldId id="2146846638" r:id="rId36"/>
    <p:sldId id="2146846570" r:id="rId37"/>
    <p:sldId id="2146846609" r:id="rId38"/>
    <p:sldId id="2146846568" r:id="rId39"/>
    <p:sldId id="2146846521" r:id="rId40"/>
    <p:sldId id="2146846525" r:id="rId41"/>
    <p:sldId id="2146846639" r:id="rId42"/>
    <p:sldId id="2146846672" r:id="rId43"/>
    <p:sldId id="2146846656" r:id="rId44"/>
    <p:sldId id="2146846275" r:id="rId45"/>
    <p:sldId id="2144327907" r:id="rId4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 id="{53AD44FD-C9D5-FBC6-B5AD-4A69C01FE082}" name="Britney Caprio" initials="BC" userId="S::britneyc@thevab.com::f08da420-ab58-4263-9bea-ba351007de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ED3C8D"/>
    <a:srgbClr val="00BFF2"/>
    <a:srgbClr val="FFE600"/>
    <a:srgbClr val="E2E8F1"/>
    <a:srgbClr val="4EBEA4"/>
    <a:srgbClr val="ACBDCE"/>
    <a:srgbClr val="E2E8F0"/>
    <a:srgbClr val="1B1464"/>
    <a:srgbClr val="2C8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473B2-2157-47E3-A923-9B157CADCA8F}" v="1258" dt="2024-08-01T20:46:47.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74999999999999"/>
          <c:y val="0.14065670249576526"/>
          <c:w val="0.7265625"/>
          <c:h val="0.76073838829035845"/>
        </c:manualLayout>
      </c:layout>
      <c:barChart>
        <c:barDir val="col"/>
        <c:grouping val="clustered"/>
        <c:varyColors val="0"/>
        <c:ser>
          <c:idx val="0"/>
          <c:order val="0"/>
          <c:tx>
            <c:strRef>
              <c:f>Sheet1!$B$1</c:f>
              <c:strCache>
                <c:ptCount val="1"/>
                <c:pt idx="0">
                  <c:v>TV / Movies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Black</c:v>
                </c:pt>
              </c:strCache>
            </c:strRef>
          </c:cat>
          <c:val>
            <c:numRef>
              <c:f>Sheet1!$B$2</c:f>
              <c:numCache>
                <c:formatCode>General</c:formatCode>
                <c:ptCount val="1"/>
                <c:pt idx="0">
                  <c:v>23.1</c:v>
                </c:pt>
              </c:numCache>
            </c:numRef>
          </c:val>
          <c:extLst>
            <c:ext xmlns:c16="http://schemas.microsoft.com/office/drawing/2014/chart" uri="{C3380CC4-5D6E-409C-BE32-E72D297353CC}">
              <c16:uniqueId val="{00000000-C035-48D2-B6D0-56A522A77C02}"/>
            </c:ext>
          </c:extLst>
        </c:ser>
        <c:ser>
          <c:idx val="1"/>
          <c:order val="1"/>
          <c:tx>
            <c:strRef>
              <c:f>Sheet1!$C$1</c:f>
              <c:strCache>
                <c:ptCount val="1"/>
                <c:pt idx="0">
                  <c:v>Non-Premium Video</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Black</c:v>
                </c:pt>
              </c:strCache>
            </c:strRef>
          </c:cat>
          <c:val>
            <c:numRef>
              <c:f>Sheet1!$C$2</c:f>
              <c:numCache>
                <c:formatCode>General</c:formatCode>
                <c:ptCount val="1"/>
                <c:pt idx="0">
                  <c:v>15.5</c:v>
                </c:pt>
              </c:numCache>
            </c:numRef>
          </c:val>
          <c:extLst>
            <c:ext xmlns:c16="http://schemas.microsoft.com/office/drawing/2014/chart" uri="{C3380CC4-5D6E-409C-BE32-E72D297353CC}">
              <c16:uniqueId val="{00000001-C035-48D2-B6D0-56A522A77C02}"/>
            </c:ext>
          </c:extLst>
        </c:ser>
        <c:dLbls>
          <c:showLegendKey val="0"/>
          <c:showVal val="0"/>
          <c:showCatName val="0"/>
          <c:showSerName val="0"/>
          <c:showPercent val="0"/>
          <c:showBubbleSize val="0"/>
        </c:dLbls>
        <c:gapWidth val="289"/>
        <c:overlap val="-60"/>
        <c:axId val="1006215375"/>
        <c:axId val="1006220655"/>
      </c:barChart>
      <c:catAx>
        <c:axId val="1006215375"/>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0" i="0" u="none" strike="noStrike" kern="1200" baseline="0">
                <a:solidFill>
                  <a:srgbClr val="E2E8F1"/>
                </a:solidFill>
                <a:latin typeface="Helvetica" panose="020B0604020202020204" pitchFamily="34" charset="0"/>
                <a:ea typeface="+mn-ea"/>
                <a:cs typeface="Helvetica" panose="020B0604020202020204" pitchFamily="34" charset="0"/>
              </a:defRPr>
            </a:pPr>
            <a:endParaRPr lang="en-US"/>
          </a:p>
        </c:txPr>
        <c:crossAx val="1006220655"/>
        <c:crosses val="autoZero"/>
        <c:auto val="1"/>
        <c:lblAlgn val="ctr"/>
        <c:lblOffset val="100"/>
        <c:noMultiLvlLbl val="0"/>
      </c:catAx>
      <c:valAx>
        <c:axId val="1006220655"/>
        <c:scaling>
          <c:orientation val="minMax"/>
        </c:scaling>
        <c:delete val="1"/>
        <c:axPos val="l"/>
        <c:numFmt formatCode="General" sourceLinked="1"/>
        <c:majorTickMark val="none"/>
        <c:minorTickMark val="none"/>
        <c:tickLblPos val="nextTo"/>
        <c:crossAx val="10062153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BC769033-CC82-0C4F-9180-62F036320BDF}" type="datetimeFigureOut">
              <a:rPr lang="en-US" smtClean="0"/>
              <a:t>8/5/2024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2F04EFE2-3D8F-4FA9-AF11-29E6306303C0}" type="slidenum">
              <a:rPr lang="en-US">
                <a:solidFill>
                  <a:prstClr val="black"/>
                </a:solidFill>
                <a:latin typeface="Calibri" panose="020F0502020204030204"/>
              </a:rPr>
              <a:pPr defTabSz="91577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56218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3300-ED20-0A14-AEA1-F0C4CE05F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E086B-CBBB-50C3-F374-8293BFD5F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0299E-429A-C27D-4FF8-FB067A047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EACA75-B8E9-7B4C-4AF7-436BC64233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0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3300-ED20-0A14-AEA1-F0C4CE05F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E086B-CBBB-50C3-F374-8293BFD5F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0299E-429A-C27D-4FF8-FB067A047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EACA75-B8E9-7B4C-4AF7-436BC64233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64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DD84-1A20-4FAD-3AC3-2808B04FC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E4007-6B85-5807-6592-264F28142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FC4A5-3415-5CFB-3646-3A6B44088A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8A114E-D476-7CC7-9964-30EC9B436F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868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C93-92B7-570E-9010-780DDFA92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003AC-2C06-141B-41BE-83661E516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325E-B724-8822-C604-8CCAF04713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B20AC-89B2-8693-8225-1AA4299CE2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477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C93-92B7-570E-9010-780DDFA92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003AC-2C06-141B-41BE-83661E516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325E-B724-8822-C604-8CCAF04713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B20AC-89B2-8693-8225-1AA4299CE2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81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C93-92B7-570E-9010-780DDFA92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003AC-2C06-141B-41BE-83661E516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325E-B724-8822-C604-8CCAF04713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B20AC-89B2-8693-8225-1AA4299CE2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858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C93-92B7-570E-9010-780DDFA92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003AC-2C06-141B-41BE-83661E516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325E-B724-8822-C604-8CCAF04713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B20AC-89B2-8693-8225-1AA4299CE2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746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C93-92B7-570E-9010-780DDFA92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003AC-2C06-141B-41BE-83661E516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325E-B724-8822-C604-8CCAF04713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B20AC-89B2-8693-8225-1AA4299CE2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88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C93-92B7-570E-9010-780DDFA92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003AC-2C06-141B-41BE-83661E516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325E-B724-8822-C604-8CCAF04713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B20AC-89B2-8693-8225-1AA4299CE2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1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B9F4D-73DF-72C1-6831-B6DF533A8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BA6F2-B873-9A66-F137-B12DF0B4B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AD46E-FA9D-0966-307C-BB1F54CDC9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59BD36-4A68-A6AD-535D-34378CEF18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14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7F57-A4B2-6939-8999-F8BD01E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3381-CB96-3079-E3AF-38E26626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283A-C480-1C19-247B-EC98B235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13200D-33C0-F061-9469-754007C5C2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98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C7893-49CB-1942-D0DA-E638D31C3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EAFCE-EE53-C334-9E24-EAA7D7FE8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A962E-4440-3605-5D8E-9F307B1EE6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6805EC-A4FE-FA45-15E0-219C536B17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0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936B1-9CF1-FE88-9FFB-AC589F1FB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7BD56-F30D-8BD8-8DB0-FEC823FFF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EAE5B-6CDE-561D-DC01-427B1516CB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8EE1B8-85FB-ED3C-96D7-616805A4B2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912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461C-4291-522D-9E46-EF0FC65EE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86BDC-6DDD-D27B-32E3-A7500586B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8ABA5-1F09-CD1D-CC91-1B2181A2D7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5F8A4E-A700-25F5-DA9E-4D1F45DD11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34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C7893-49CB-1942-D0DA-E638D31C3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EAFCE-EE53-C334-9E24-EAA7D7FE8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A962E-4440-3605-5D8E-9F307B1EE6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6805EC-A4FE-FA45-15E0-219C536B17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492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51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99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03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22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8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57" rtl="0" eaLnBrk="1" fontAlgn="auto" latinLnBrk="0" hangingPunct="1">
              <a:lnSpc>
                <a:spcPct val="100000"/>
              </a:lnSpc>
              <a:spcBef>
                <a:spcPts val="0"/>
              </a:spcBef>
              <a:spcAft>
                <a:spcPts val="0"/>
              </a:spcAft>
              <a:buClrTx/>
              <a:buSzTx/>
              <a:buFontTx/>
              <a:buNone/>
              <a:tabLst/>
              <a:defRPr/>
            </a:pPr>
            <a:fld id="{989C3254-C2BA-461B-86C8-C14FFCA9E8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5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9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3300-ED20-0A14-AEA1-F0C4CE05F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E086B-CBBB-50C3-F374-8293BFD5F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0299E-429A-C27D-4FF8-FB067A047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EACA75-B8E9-7B4C-4AF7-436BC64233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3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3300-ED20-0A14-AEA1-F0C4CE05F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E086B-CBBB-50C3-F374-8293BFD5F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0299E-429A-C27D-4FF8-FB067A047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EACA75-B8E9-7B4C-4AF7-436BC64233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53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8/5/2024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8/5/2024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3570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0436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0121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7293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44755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05797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9634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45052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3910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0414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9632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48305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B5E1-D0D2-1193-2BDA-6C1B9C0FF6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A269D3-583D-FC91-0825-681EA066D9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8ACCBA-9334-68C6-A584-63E06EEF6304}"/>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5" name="Footer Placeholder 4">
            <a:extLst>
              <a:ext uri="{FF2B5EF4-FFF2-40B4-BE49-F238E27FC236}">
                <a16:creationId xmlns:a16="http://schemas.microsoft.com/office/drawing/2014/main" id="{16B3BDD8-905B-CFC1-6FB1-5D34D610A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FA529-15A2-A44E-6DE9-1CD657A009AB}"/>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1789440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D4F4F-64D4-B788-C02E-EF87F245F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86FCE-A6F3-1F58-2311-8A173618D6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87A6D-94B9-8985-A205-F80C9D244406}"/>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5" name="Footer Placeholder 4">
            <a:extLst>
              <a:ext uri="{FF2B5EF4-FFF2-40B4-BE49-F238E27FC236}">
                <a16:creationId xmlns:a16="http://schemas.microsoft.com/office/drawing/2014/main" id="{C3BAE386-0C48-428C-7E3E-43D2409349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05134-FE27-844A-3B59-122320EC4541}"/>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3116667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1423-936C-B7A0-B58E-F575D90E1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1956D1-BAC0-1D9E-8FFC-4052E8863E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3F7590-D6BB-0DAE-4AC7-9A807E21B654}"/>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5" name="Footer Placeholder 4">
            <a:extLst>
              <a:ext uri="{FF2B5EF4-FFF2-40B4-BE49-F238E27FC236}">
                <a16:creationId xmlns:a16="http://schemas.microsoft.com/office/drawing/2014/main" id="{4BC2BF2B-D21E-2BBF-1C63-F5A6498BD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0309E-12C4-F66E-8ACB-30E8CD30A139}"/>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4213249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1C56E-5522-9091-0357-E4108E01A1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950D4-A2EF-D8F0-CD96-833DE99E96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AE7D43-F9D8-2D3A-6FED-7A9BC459FA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5D9027-6D03-14EA-C88F-CF5A34A8C21E}"/>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6" name="Footer Placeholder 5">
            <a:extLst>
              <a:ext uri="{FF2B5EF4-FFF2-40B4-BE49-F238E27FC236}">
                <a16:creationId xmlns:a16="http://schemas.microsoft.com/office/drawing/2014/main" id="{F890ACB2-67C8-614E-85E4-98751EC25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7E361F-368D-AF9E-9532-7EE7DF82134B}"/>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986160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8458-7298-A254-041A-46A1D98CFB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AC617D-2E64-02A4-A8E1-6A05C5603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FBCCF-FFA4-EC1E-AAD4-B8D92D0A10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CCA84A-768E-6114-85BF-8F49AE87DC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AA6BE-4106-DB8C-5A7B-B03456FD67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97A9CC-C4DD-AD85-DEE8-0103D9D5DD13}"/>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8" name="Footer Placeholder 7">
            <a:extLst>
              <a:ext uri="{FF2B5EF4-FFF2-40B4-BE49-F238E27FC236}">
                <a16:creationId xmlns:a16="http://schemas.microsoft.com/office/drawing/2014/main" id="{D1292951-756D-681A-6857-D34FF9101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7A7EED-F430-1E6D-5027-7B31E52F04A4}"/>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2333150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671F-BD32-BD2B-F9FB-C8D79F7063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7A7A3-C8DB-C2AD-5BB7-D7BBD399E0A6}"/>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4" name="Footer Placeholder 3">
            <a:extLst>
              <a:ext uri="{FF2B5EF4-FFF2-40B4-BE49-F238E27FC236}">
                <a16:creationId xmlns:a16="http://schemas.microsoft.com/office/drawing/2014/main" id="{7644EEF8-2E0D-028E-96C5-83602626CF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063A0-8B49-5E15-0CEB-A0CBB53C1367}"/>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2254852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C2CC7-D297-89A0-D8B1-B8B049CC5974}"/>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3" name="Footer Placeholder 2">
            <a:extLst>
              <a:ext uri="{FF2B5EF4-FFF2-40B4-BE49-F238E27FC236}">
                <a16:creationId xmlns:a16="http://schemas.microsoft.com/office/drawing/2014/main" id="{23762CE7-D0E3-ADEF-15DF-8ADC5C259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08CADF-BFA5-BFC3-BEC5-C7CF14E7E258}"/>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3389938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1823-AA59-B57A-DE45-3C7480810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0A3EFB-1C9D-A980-1597-B32C4656C9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88280-89B6-3A75-DE86-E26D441AE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B2214-F936-F1D3-A281-0085F813CA3E}"/>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6" name="Footer Placeholder 5">
            <a:extLst>
              <a:ext uri="{FF2B5EF4-FFF2-40B4-BE49-F238E27FC236}">
                <a16:creationId xmlns:a16="http://schemas.microsoft.com/office/drawing/2014/main" id="{AD40BC41-8059-C741-4A71-13AC3BA05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285DD-C166-B65B-FB20-9179C9AC6372}"/>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2318468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9397-82E5-4CB6-7025-16BFD6F3B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EFDE1C-DC1E-A4A7-1BCF-B78B754C1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4B5421-2DC7-66F9-F615-4B0AB57B9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4924B9-5526-5CAB-C1A7-CB6A87A651E1}"/>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6" name="Footer Placeholder 5">
            <a:extLst>
              <a:ext uri="{FF2B5EF4-FFF2-40B4-BE49-F238E27FC236}">
                <a16:creationId xmlns:a16="http://schemas.microsoft.com/office/drawing/2014/main" id="{E1C7D4AC-1BEC-0F47-324B-F7868A325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5A905-40CF-680E-8286-193668F0409A}"/>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3531742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24A8-6F12-0114-C4AE-47995D2D50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386033-E257-B221-BC62-DBC0E3FEDC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D0ADA-2034-0A17-FFF8-705B73DF144C}"/>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5" name="Footer Placeholder 4">
            <a:extLst>
              <a:ext uri="{FF2B5EF4-FFF2-40B4-BE49-F238E27FC236}">
                <a16:creationId xmlns:a16="http://schemas.microsoft.com/office/drawing/2014/main" id="{AC32C5A1-5A52-E766-68F8-08064B55D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8897A-9004-3ED0-8339-C42FC3A7BD81}"/>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309727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336CC-B554-85FC-8B95-08E5AFCBD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B54C0-0093-91AC-FFE5-E2FB14DF5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D368B-4F8F-1ADA-387D-4AB372E90467}"/>
              </a:ext>
            </a:extLst>
          </p:cNvPr>
          <p:cNvSpPr>
            <a:spLocks noGrp="1"/>
          </p:cNvSpPr>
          <p:nvPr>
            <p:ph type="dt" sz="half" idx="10"/>
          </p:nvPr>
        </p:nvSpPr>
        <p:spPr/>
        <p:txBody>
          <a:bodyPr/>
          <a:lstStyle/>
          <a:p>
            <a:fld id="{3C1E05CB-74B6-4C86-BF21-DD67BCC56C48}" type="datetimeFigureOut">
              <a:rPr lang="en-US" smtClean="0"/>
              <a:t>8/5/2024</a:t>
            </a:fld>
            <a:endParaRPr lang="en-US"/>
          </a:p>
        </p:txBody>
      </p:sp>
      <p:sp>
        <p:nvSpPr>
          <p:cNvPr id="5" name="Footer Placeholder 4">
            <a:extLst>
              <a:ext uri="{FF2B5EF4-FFF2-40B4-BE49-F238E27FC236}">
                <a16:creationId xmlns:a16="http://schemas.microsoft.com/office/drawing/2014/main" id="{2DEE14E8-5C79-7E51-5B32-E06A5EF0A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D8D0D-26FA-8C8E-2BE0-A0F1B515EA90}"/>
              </a:ext>
            </a:extLst>
          </p:cNvPr>
          <p:cNvSpPr>
            <a:spLocks noGrp="1"/>
          </p:cNvSpPr>
          <p:nvPr>
            <p:ph type="sldNum" sz="quarter" idx="12"/>
          </p:nvPr>
        </p:nvSpPr>
        <p:spPr/>
        <p:txBody>
          <a:bodyPr/>
          <a:lstStyle/>
          <a:p>
            <a:fld id="{AB28D83E-4C19-4230-A2A0-1122206F4023}" type="slidenum">
              <a:rPr lang="en-US" smtClean="0"/>
              <a:t>‹#›</a:t>
            </a:fld>
            <a:endParaRPr lang="en-US"/>
          </a:p>
        </p:txBody>
      </p:sp>
    </p:spTree>
    <p:extLst>
      <p:ext uri="{BB962C8B-B14F-4D97-AF65-F5344CB8AC3E}">
        <p14:creationId xmlns:p14="http://schemas.microsoft.com/office/powerpoint/2010/main" val="3401255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939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733893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935857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945821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569137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705908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517902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336465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16604556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8/5/2024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1044556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1610403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35850548"/>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2141124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8472466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44612084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54173606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54756488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29273044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4890462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4185615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8/5/2024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25989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8/5/2024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348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5FB9F6-C018-69CE-CF96-E075D6C9E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443688-A735-DD51-587B-3350766CA6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6365E-109B-37F3-28AC-772493A94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E05CB-74B6-4C86-BF21-DD67BCC56C48}" type="datetimeFigureOut">
              <a:rPr lang="en-US" smtClean="0"/>
              <a:t>8/5/2024</a:t>
            </a:fld>
            <a:endParaRPr lang="en-US"/>
          </a:p>
        </p:txBody>
      </p:sp>
      <p:sp>
        <p:nvSpPr>
          <p:cNvPr id="5" name="Footer Placeholder 4">
            <a:extLst>
              <a:ext uri="{FF2B5EF4-FFF2-40B4-BE49-F238E27FC236}">
                <a16:creationId xmlns:a16="http://schemas.microsoft.com/office/drawing/2014/main" id="{A818C452-732E-C630-9182-1551BE32B3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C267A5-FD13-E308-82AC-467DFFBA5B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28D83E-4C19-4230-A2A0-1122206F4023}" type="slidenum">
              <a:rPr lang="en-US" smtClean="0"/>
              <a:t>‹#›</a:t>
            </a:fld>
            <a:endParaRPr lang="en-US"/>
          </a:p>
        </p:txBody>
      </p:sp>
    </p:spTree>
    <p:extLst>
      <p:ext uri="{BB962C8B-B14F-4D97-AF65-F5344CB8AC3E}">
        <p14:creationId xmlns:p14="http://schemas.microsoft.com/office/powerpoint/2010/main" val="251135289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107087676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6" Type="http://schemas.openxmlformats.org/officeDocument/2006/relationships/image" Target="../media/image48.jpe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jpeg"/><Relationship Id="rId47" Type="http://schemas.openxmlformats.org/officeDocument/2006/relationships/image" Target="../media/image69.jpeg"/><Relationship Id="rId50" Type="http://schemas.openxmlformats.org/officeDocument/2006/relationships/image" Target="../media/image72.png"/><Relationship Id="rId55" Type="http://schemas.openxmlformats.org/officeDocument/2006/relationships/image" Target="../media/image77.jpeg"/><Relationship Id="rId63" Type="http://schemas.openxmlformats.org/officeDocument/2006/relationships/image" Target="../media/image85.png"/><Relationship Id="rId68" Type="http://schemas.openxmlformats.org/officeDocument/2006/relationships/image" Target="../media/image90.png"/><Relationship Id="rId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38.png"/><Relationship Id="rId29" Type="http://schemas.openxmlformats.org/officeDocument/2006/relationships/image" Target="../media/image51.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jpeg"/><Relationship Id="rId40" Type="http://schemas.openxmlformats.org/officeDocument/2006/relationships/image" Target="../media/image62.jpeg"/><Relationship Id="rId45" Type="http://schemas.openxmlformats.org/officeDocument/2006/relationships/image" Target="../media/image67.jpeg"/><Relationship Id="rId53" Type="http://schemas.openxmlformats.org/officeDocument/2006/relationships/image" Target="../media/image75.jpeg"/><Relationship Id="rId58" Type="http://schemas.openxmlformats.org/officeDocument/2006/relationships/image" Target="../media/image80.jpeg"/><Relationship Id="rId66" Type="http://schemas.openxmlformats.org/officeDocument/2006/relationships/image" Target="../media/image88.png"/><Relationship Id="rId5" Type="http://schemas.openxmlformats.org/officeDocument/2006/relationships/image" Target="file://localhost/Users/kenanderson/Documents/Projects/Wheel%20O'%20Logos_Networks/ESPN/08/espn_red.eps" TargetMode="External"/><Relationship Id="rId61" Type="http://schemas.openxmlformats.org/officeDocument/2006/relationships/image" Target="../media/image83.png"/><Relationship Id="rId19" Type="http://schemas.openxmlformats.org/officeDocument/2006/relationships/image" Target="../media/image41.png"/><Relationship Id="rId14" Type="http://schemas.openxmlformats.org/officeDocument/2006/relationships/image" Target="../media/image36.png"/><Relationship Id="rId22" Type="http://schemas.openxmlformats.org/officeDocument/2006/relationships/image" Target="../media/image44.jpe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jpeg"/><Relationship Id="rId48" Type="http://schemas.openxmlformats.org/officeDocument/2006/relationships/image" Target="../media/image70.jpeg"/><Relationship Id="rId56" Type="http://schemas.openxmlformats.org/officeDocument/2006/relationships/image" Target="../media/image78.png"/><Relationship Id="rId64" Type="http://schemas.openxmlformats.org/officeDocument/2006/relationships/image" Target="../media/image86.png"/><Relationship Id="rId8" Type="http://schemas.openxmlformats.org/officeDocument/2006/relationships/image" Target="../media/image30.png"/><Relationship Id="rId51" Type="http://schemas.openxmlformats.org/officeDocument/2006/relationships/image" Target="../media/image73.jpeg"/><Relationship Id="rId3" Type="http://schemas.openxmlformats.org/officeDocument/2006/relationships/image" Target="../media/image14.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jpeg"/><Relationship Id="rId46" Type="http://schemas.openxmlformats.org/officeDocument/2006/relationships/image" Target="../media/image68.jpeg"/><Relationship Id="rId59" Type="http://schemas.openxmlformats.org/officeDocument/2006/relationships/image" Target="../media/image81.png"/><Relationship Id="rId67" Type="http://schemas.openxmlformats.org/officeDocument/2006/relationships/image" Target="../media/image89.png"/><Relationship Id="rId20" Type="http://schemas.openxmlformats.org/officeDocument/2006/relationships/image" Target="../media/image42.png"/><Relationship Id="rId41" Type="http://schemas.openxmlformats.org/officeDocument/2006/relationships/image" Target="../media/image63.jpeg"/><Relationship Id="rId54" Type="http://schemas.openxmlformats.org/officeDocument/2006/relationships/image" Target="../media/image76.png"/><Relationship Id="rId62" Type="http://schemas.openxmlformats.org/officeDocument/2006/relationships/image" Target="../media/image84.png"/><Relationship Id="rId1" Type="http://schemas.openxmlformats.org/officeDocument/2006/relationships/slideLayout" Target="../slideLayouts/slideLayout31.xml"/><Relationship Id="rId6" Type="http://schemas.openxmlformats.org/officeDocument/2006/relationships/image" Target="../media/image28.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jpeg"/><Relationship Id="rId49" Type="http://schemas.openxmlformats.org/officeDocument/2006/relationships/image" Target="../media/image71.jpeg"/><Relationship Id="rId57" Type="http://schemas.openxmlformats.org/officeDocument/2006/relationships/image" Target="../media/image79.png"/><Relationship Id="rId10" Type="http://schemas.openxmlformats.org/officeDocument/2006/relationships/image" Target="../media/image32.tiff"/><Relationship Id="rId31" Type="http://schemas.openxmlformats.org/officeDocument/2006/relationships/image" Target="../media/image53.png"/><Relationship Id="rId44" Type="http://schemas.openxmlformats.org/officeDocument/2006/relationships/image" Target="../media/image66.jpeg"/><Relationship Id="rId52" Type="http://schemas.openxmlformats.org/officeDocument/2006/relationships/image" Target="../media/image74.jpeg"/><Relationship Id="rId60" Type="http://schemas.openxmlformats.org/officeDocument/2006/relationships/image" Target="../media/image82.png"/><Relationship Id="rId65" Type="http://schemas.openxmlformats.org/officeDocument/2006/relationships/image" Target="../media/image87.png"/><Relationship Id="rId4" Type="http://schemas.openxmlformats.org/officeDocument/2006/relationships/image" Target="../media/image27.png"/><Relationship Id="rId9" Type="http://schemas.openxmlformats.org/officeDocument/2006/relationships/image" Target="../media/image31.png"/><Relationship Id="rId13" Type="http://schemas.openxmlformats.org/officeDocument/2006/relationships/image" Target="../media/image35.jpeg"/><Relationship Id="rId18" Type="http://schemas.openxmlformats.org/officeDocument/2006/relationships/image" Target="../media/image40.png"/><Relationship Id="rId39"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1.pn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91.png"/><Relationship Id="rId1" Type="http://schemas.openxmlformats.org/officeDocument/2006/relationships/slideLayout" Target="../slideLayouts/slideLayout24.xml"/><Relationship Id="rId6" Type="http://schemas.openxmlformats.org/officeDocument/2006/relationships/image" Target="../media/image95.png"/><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6.jpeg"/><Relationship Id="rId7"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14.png"/><Relationship Id="rId9" Type="http://schemas.openxmlformats.org/officeDocument/2006/relationships/image" Target="../media/image100.jpe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2.jpeg"/><Relationship Id="rId7"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3.png"/><Relationship Id="rId4" Type="http://schemas.openxmlformats.org/officeDocument/2006/relationships/image" Target="../media/image14.png"/><Relationship Id="rId9" Type="http://schemas.openxmlformats.org/officeDocument/2006/relationships/image" Target="../media/image100.jpe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4.jpeg"/><Relationship Id="rId7"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5.png"/><Relationship Id="rId4" Type="http://schemas.openxmlformats.org/officeDocument/2006/relationships/image" Target="../media/image14.png"/><Relationship Id="rId9" Type="http://schemas.openxmlformats.org/officeDocument/2006/relationships/image" Target="../media/image100.jpe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6.jpeg"/><Relationship Id="rId7"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7.png"/><Relationship Id="rId4" Type="http://schemas.openxmlformats.org/officeDocument/2006/relationships/image" Target="../media/image14.png"/><Relationship Id="rId9" Type="http://schemas.openxmlformats.org/officeDocument/2006/relationships/image" Target="../media/image100.jpe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8.jpeg"/><Relationship Id="rId7"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9.png"/><Relationship Id="rId4" Type="http://schemas.openxmlformats.org/officeDocument/2006/relationships/image" Target="../media/image14.png"/><Relationship Id="rId9" Type="http://schemas.openxmlformats.org/officeDocument/2006/relationships/image" Target="../media/image100.jpe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0.jpe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11.png"/><Relationship Id="rId4" Type="http://schemas.openxmlformats.org/officeDocument/2006/relationships/image" Target="../media/image14.png"/><Relationship Id="rId9" Type="http://schemas.openxmlformats.org/officeDocument/2006/relationships/image" Target="../media/image100.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1.pn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12.jpe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13.png"/><Relationship Id="rId9" Type="http://schemas.openxmlformats.org/officeDocument/2006/relationships/image" Target="../media/image100.jpeg"/></Relationships>
</file>

<file path=ppt/slides/_rels/slide2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1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15.png"/></Relationships>
</file>

<file path=ppt/slides/_rels/slide2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1.pn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7.jpeg"/><Relationship Id="rId7"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4.png"/><Relationship Id="rId9" Type="http://schemas.openxmlformats.org/officeDocument/2006/relationships/image" Target="../media/image100.jpe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8.jpeg"/><Relationship Id="rId7"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4.png"/><Relationship Id="rId9" Type="http://schemas.openxmlformats.org/officeDocument/2006/relationships/image" Target="../media/image100.jpe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9.jpe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4.png"/><Relationship Id="rId9" Type="http://schemas.openxmlformats.org/officeDocument/2006/relationships/image" Target="../media/image100.jpe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0.jpe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4.png"/><Relationship Id="rId9" Type="http://schemas.openxmlformats.org/officeDocument/2006/relationships/image" Target="../media/image100.jpe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1.jpeg"/><Relationship Id="rId7"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4.png"/><Relationship Id="rId9"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4.png"/><Relationship Id="rId7" Type="http://schemas.openxmlformats.org/officeDocument/2006/relationships/hyperlink" Target="https://thevab.com/insight/lcsb-hispanic" TargetMode="External"/><Relationship Id="rId2" Type="http://schemas.openxmlformats.org/officeDocument/2006/relationships/notesSlide" Target="../notesSlides/notesSlide24.xml"/><Relationship Id="rId1" Type="http://schemas.openxmlformats.org/officeDocument/2006/relationships/slideLayout" Target="../slideLayouts/slideLayout61.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hyperlink" Target="https://thevab.com/insight/laugh-cry-share-buy"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thevab.com/insight/black-on-screen-representation-engagement" TargetMode="External"/><Relationship Id="rId13" Type="http://schemas.openxmlformats.org/officeDocument/2006/relationships/hyperlink" Target="https://thevab.com/insight/advertising-accelerated" TargetMode="External"/><Relationship Id="rId18" Type="http://schemas.openxmlformats.org/officeDocument/2006/relationships/image" Target="../media/image132.png"/><Relationship Id="rId3" Type="http://schemas.openxmlformats.org/officeDocument/2006/relationships/hyperlink" Target="https://thevab.com/insight/consumer-connection" TargetMode="External"/><Relationship Id="rId7" Type="http://schemas.openxmlformats.org/officeDocument/2006/relationships/image" Target="../media/image127.png"/><Relationship Id="rId12" Type="http://schemas.openxmlformats.org/officeDocument/2006/relationships/image" Target="../media/image129.png"/><Relationship Id="rId17" Type="http://schemas.openxmlformats.org/officeDocument/2006/relationships/hyperlink" Target="https://thevab.com/insight/6-key-ingredients-to-success-in-streaming" TargetMode="External"/><Relationship Id="rId2" Type="http://schemas.openxmlformats.org/officeDocument/2006/relationships/hyperlink" Target="https://thevab.com/team-board" TargetMode="External"/><Relationship Id="rId16" Type="http://schemas.openxmlformats.org/officeDocument/2006/relationships/image" Target="../media/image131.png"/><Relationship Id="rId1" Type="http://schemas.openxmlformats.org/officeDocument/2006/relationships/slideLayout" Target="../slideLayouts/slideLayout24.xml"/><Relationship Id="rId6" Type="http://schemas.openxmlformats.org/officeDocument/2006/relationships/hyperlink" Target="https://thevab.com/insight/6-strategies-developing-inclusive-campaigns-drive-outcomes" TargetMode="External"/><Relationship Id="rId11" Type="http://schemas.openxmlformats.org/officeDocument/2006/relationships/hyperlink" Target="https://thevab.com/deib-marketing-resources" TargetMode="External"/><Relationship Id="rId5" Type="http://schemas.openxmlformats.org/officeDocument/2006/relationships/image" Target="../media/image124.jpeg"/><Relationship Id="rId15" Type="http://schemas.openxmlformats.org/officeDocument/2006/relationships/hyperlink" Target="https://thevab.com/insight/7-ways-brands-successfully-engage-diverse-audiences" TargetMode="External"/><Relationship Id="rId10" Type="http://schemas.openxmlformats.org/officeDocument/2006/relationships/image" Target="../media/image14.png"/><Relationship Id="rId4" Type="http://schemas.openxmlformats.org/officeDocument/2006/relationships/image" Target="../media/image126.png"/><Relationship Id="rId9" Type="http://schemas.openxmlformats.org/officeDocument/2006/relationships/image" Target="../media/image128.png"/><Relationship Id="rId14" Type="http://schemas.openxmlformats.org/officeDocument/2006/relationships/image" Target="../media/image130.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thevab.com/" TargetMode="Externa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4.png"/></Relationships>
</file>

<file path=ppt/slides/_rels/slide35.xml.rels><?xml version="1.0" encoding="UTF-8" standalone="yes"?>
<Relationships xmlns="http://schemas.openxmlformats.org/package/2006/relationships"><Relationship Id="rId3" Type="http://schemas.openxmlformats.org/officeDocument/2006/relationships/hyperlink" Target="https://thevab.com/insight/laugh-cry-share-buy" TargetMode="External"/><Relationship Id="rId2" Type="http://schemas.openxmlformats.org/officeDocument/2006/relationships/image" Target="../media/image135.jpe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hyperlink" Target="https://thevab.com/insight/lcsb-hispani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14.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3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hyperlink" Target="https://thevab.com/insight/what-is-tv"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DB30E3-7F76-F44E-D28D-32F1C6458F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
          <a:stretch/>
        </p:blipFill>
        <p:spPr>
          <a:xfrm>
            <a:off x="5371270" y="0"/>
            <a:ext cx="6820729" cy="6858000"/>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71273" y="2666878"/>
            <a:ext cx="6820727"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Title 9">
            <a:extLst>
              <a:ext uri="{FF2B5EF4-FFF2-40B4-BE49-F238E27FC236}">
                <a16:creationId xmlns:a16="http://schemas.microsoft.com/office/drawing/2014/main" id="{21496FD2-DA86-382F-D051-F482BD4F7603}"/>
              </a:ext>
            </a:extLst>
          </p:cNvPr>
          <p:cNvSpPr txBox="1">
            <a:spLocks/>
          </p:cNvSpPr>
          <p:nvPr/>
        </p:nvSpPr>
        <p:spPr>
          <a:xfrm>
            <a:off x="1" y="3433242"/>
            <a:ext cx="5371270" cy="2157981"/>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j-ea"/>
                <a:cs typeface="+mj-cs"/>
              </a:rPr>
              <a:t>Unite, Empower, Reflect, Shop</a:t>
            </a:r>
            <a:br>
              <a:rPr kumimoji="0" lang="en-US" sz="3000" b="1" i="0" u="none" strike="noStrike" kern="1200" cap="none" spc="0" normalizeH="0" baseline="0" noProof="0">
                <a:ln>
                  <a:noFill/>
                </a:ln>
                <a:solidFill>
                  <a:srgbClr val="ED3C8D"/>
                </a:solidFill>
                <a:effectLst/>
                <a:uLnTx/>
                <a:uFillTx/>
                <a:latin typeface="Helvetica" pitchFamily="2" charset="0"/>
                <a:ea typeface="+mj-ea"/>
                <a:cs typeface="+mj-cs"/>
              </a:rPr>
            </a:br>
            <a:r>
              <a:rPr lang="en-US" sz="2400" b="1">
                <a:solidFill>
                  <a:prstClr val="white"/>
                </a:solidFill>
                <a:latin typeface="Helvetica" pitchFamily="2" charset="0"/>
              </a:rPr>
              <a:t>How TV &amp; Streaming Cultivate Richer Interactions with Black Audiences Than Social Media</a:t>
            </a:r>
            <a:endParaRPr kumimoji="0" lang="en-US" sz="2400" b="1" i="1" u="none" strike="noStrike" kern="1200" cap="none" spc="0" normalizeH="0" baseline="0" noProof="0">
              <a:ln>
                <a:noFill/>
              </a:ln>
              <a:solidFill>
                <a:prstClr val="white"/>
              </a:solidFill>
              <a:effectLst/>
              <a:uLnTx/>
              <a:uFillTx/>
              <a:latin typeface="Helvetica" pitchFamily="2" charset="0"/>
              <a:ea typeface="+mj-ea"/>
              <a:cs typeface="+mj-cs"/>
            </a:endParaRPr>
          </a:p>
        </p:txBody>
      </p:sp>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6"/>
          <a:stretch>
            <a:fillRect/>
          </a:stretch>
        </p:blipFill>
        <p:spPr>
          <a:xfrm>
            <a:off x="294999" y="5964265"/>
            <a:ext cx="1996059" cy="857098"/>
          </a:xfrm>
          <a:prstGeom prst="rect">
            <a:avLst/>
          </a:prstGeom>
        </p:spPr>
      </p:pic>
      <p:pic>
        <p:nvPicPr>
          <p:cNvPr id="2" name="Picture 1">
            <a:extLst>
              <a:ext uri="{FF2B5EF4-FFF2-40B4-BE49-F238E27FC236}">
                <a16:creationId xmlns:a16="http://schemas.microsoft.com/office/drawing/2014/main" id="{BE3F3272-DC54-357E-C1F9-FC319678AE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72" y="65325"/>
            <a:ext cx="1712662" cy="547231"/>
          </a:xfrm>
          <a:prstGeom prst="rect">
            <a:avLst/>
          </a:prstGeom>
          <a:ln w="28575">
            <a:solidFill>
              <a:srgbClr val="ED3C8D"/>
            </a:solidFill>
          </a:ln>
        </p:spPr>
      </p:pic>
      <p:pic>
        <p:nvPicPr>
          <p:cNvPr id="9" name="Picture 8" descr="A picture containing text&#10;&#10;Description automatically generated">
            <a:extLst>
              <a:ext uri="{FF2B5EF4-FFF2-40B4-BE49-F238E27FC236}">
                <a16:creationId xmlns:a16="http://schemas.microsoft.com/office/drawing/2014/main" id="{8D3E8533-311E-C68E-B0FE-33C333DC07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999" y="1905137"/>
            <a:ext cx="3210535" cy="1094797"/>
          </a:xfrm>
          <a:prstGeom prst="rect">
            <a:avLst/>
          </a:prstGeom>
          <a:ln w="12700">
            <a:solidFill>
              <a:srgbClr val="ED3C8D"/>
            </a:solidFill>
          </a:ln>
        </p:spPr>
      </p:pic>
      <p:grpSp>
        <p:nvGrpSpPr>
          <p:cNvPr id="7" name="Group 6">
            <a:extLst>
              <a:ext uri="{FF2B5EF4-FFF2-40B4-BE49-F238E27FC236}">
                <a16:creationId xmlns:a16="http://schemas.microsoft.com/office/drawing/2014/main" id="{BD3F90D8-EC4F-44E3-8868-8951815070FB}"/>
              </a:ext>
            </a:extLst>
          </p:cNvPr>
          <p:cNvGrpSpPr/>
          <p:nvPr/>
        </p:nvGrpSpPr>
        <p:grpSpPr>
          <a:xfrm>
            <a:off x="1863754" y="0"/>
            <a:ext cx="3507520"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spTree>
    <p:extLst>
      <p:ext uri="{BB962C8B-B14F-4D97-AF65-F5344CB8AC3E}">
        <p14:creationId xmlns:p14="http://schemas.microsoft.com/office/powerpoint/2010/main" val="216562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1A605E-69B6-849A-09AE-DA5845BAEE89}"/>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BEE8DEE1-BAC9-9E6D-6058-B5162C0CDB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5" name="Slide Number Placeholder 5">
            <a:extLst>
              <a:ext uri="{FF2B5EF4-FFF2-40B4-BE49-F238E27FC236}">
                <a16:creationId xmlns:a16="http://schemas.microsoft.com/office/drawing/2014/main" id="{E6DAE097-B439-B2EF-66AF-B178502B597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6" name="Rectangle 25">
            <a:extLst>
              <a:ext uri="{FF2B5EF4-FFF2-40B4-BE49-F238E27FC236}">
                <a16:creationId xmlns:a16="http://schemas.microsoft.com/office/drawing/2014/main" id="{BD52417A-4C87-9C98-0841-FD91D2CB8AF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41" name="Rectangle 40">
            <a:extLst>
              <a:ext uri="{FF2B5EF4-FFF2-40B4-BE49-F238E27FC236}">
                <a16:creationId xmlns:a16="http://schemas.microsoft.com/office/drawing/2014/main" id="{72682BA4-1706-C747-714E-496FA0DF85AD}"/>
              </a:ext>
            </a:extLst>
          </p:cNvPr>
          <p:cNvSpPr/>
          <p:nvPr/>
        </p:nvSpPr>
        <p:spPr>
          <a:xfrm>
            <a:off x="169263" y="1852924"/>
            <a:ext cx="6366331" cy="4601277"/>
          </a:xfrm>
          <a:prstGeom prst="rect">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065CED6-877B-307F-54D5-7658D2748688}"/>
              </a:ext>
            </a:extLst>
          </p:cNvPr>
          <p:cNvSpPr txBox="1"/>
          <p:nvPr/>
        </p:nvSpPr>
        <p:spPr>
          <a:xfrm>
            <a:off x="169263" y="1875766"/>
            <a:ext cx="636633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Examples</a:t>
            </a: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 of TV &amp; Streaming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High-quality, professionally-produced content on trusted and </a:t>
            </a:r>
            <a:b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brand-safe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linear TV networks </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or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streaming services</a:t>
            </a:r>
            <a:endParaRPr kumimoji="0" lang="en-US" sz="14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 name="Rectangle 4">
            <a:extLst>
              <a:ext uri="{FF2B5EF4-FFF2-40B4-BE49-F238E27FC236}">
                <a16:creationId xmlns:a16="http://schemas.microsoft.com/office/drawing/2014/main" id="{5FF1A6B0-AAF3-1EF7-AA24-D0EE59B1E0D8}"/>
              </a:ext>
            </a:extLst>
          </p:cNvPr>
          <p:cNvSpPr/>
          <p:nvPr/>
        </p:nvSpPr>
        <p:spPr>
          <a:xfrm>
            <a:off x="6659853" y="1852924"/>
            <a:ext cx="5362885" cy="4601277"/>
          </a:xfrm>
          <a:prstGeom prst="rect">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4F97CE7-BB9E-C13D-F352-8F0A620F1B14}"/>
              </a:ext>
            </a:extLst>
          </p:cNvPr>
          <p:cNvSpPr txBox="1"/>
          <p:nvPr/>
        </p:nvSpPr>
        <p:spPr>
          <a:xfrm>
            <a:off x="6659854" y="1875766"/>
            <a:ext cx="50673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Leading Social Media Platforms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Typically, short-form videos on social networks which are produced by digital-native creators, online and offline media brands or ‘everyday’ social media users</a:t>
            </a:r>
          </a:p>
        </p:txBody>
      </p:sp>
      <p:pic>
        <p:nvPicPr>
          <p:cNvPr id="13" name="espn_red.eps" descr="/Users/kenanderson/Documents/Projects/Wheel O' Logos_Networks/ESPN/08/espn_red.eps">
            <a:extLst>
              <a:ext uri="{FF2B5EF4-FFF2-40B4-BE49-F238E27FC236}">
                <a16:creationId xmlns:a16="http://schemas.microsoft.com/office/drawing/2014/main" id="{98CB1D2C-D272-91B7-9687-50EBEA5A0317}"/>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776980" y="2772217"/>
            <a:ext cx="668310" cy="175034"/>
          </a:xfrm>
          <a:prstGeom prst="rect">
            <a:avLst/>
          </a:prstGeom>
        </p:spPr>
      </p:pic>
      <p:pic>
        <p:nvPicPr>
          <p:cNvPr id="29" name="Picture 2" descr="Image result for cbs logo">
            <a:extLst>
              <a:ext uri="{FF2B5EF4-FFF2-40B4-BE49-F238E27FC236}">
                <a16:creationId xmlns:a16="http://schemas.microsoft.com/office/drawing/2014/main" id="{895B7D2A-3BC0-1931-1644-C25B6F6BC10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0523" y="3827877"/>
            <a:ext cx="608807" cy="2110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A&amp;E (TV network) - Wikipedia">
            <a:extLst>
              <a:ext uri="{FF2B5EF4-FFF2-40B4-BE49-F238E27FC236}">
                <a16:creationId xmlns:a16="http://schemas.microsoft.com/office/drawing/2014/main" id="{0F7872B0-257F-8846-1F24-71E91011FA7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6237" y="2738537"/>
            <a:ext cx="469760" cy="2552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American Broadcasting Company - Wikipedia">
            <a:extLst>
              <a:ext uri="{FF2B5EF4-FFF2-40B4-BE49-F238E27FC236}">
                <a16:creationId xmlns:a16="http://schemas.microsoft.com/office/drawing/2014/main" id="{0AD4F662-EE92-9694-7FCC-6359D78084F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00716" y="3757902"/>
            <a:ext cx="286895" cy="300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ulu - Wikipedia">
            <a:extLst>
              <a:ext uri="{FF2B5EF4-FFF2-40B4-BE49-F238E27FC236}">
                <a16:creationId xmlns:a16="http://schemas.microsoft.com/office/drawing/2014/main" id="{7AC7195B-2AC6-7441-AF76-990C1F8E43A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266609" y="2999697"/>
            <a:ext cx="688030" cy="2375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3122251F-F803-A166-8689-345C349593A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7357" y="3039634"/>
            <a:ext cx="557998" cy="363196"/>
          </a:xfrm>
          <a:prstGeom prst="rect">
            <a:avLst/>
          </a:prstGeom>
        </p:spPr>
      </p:pic>
      <p:pic>
        <p:nvPicPr>
          <p:cNvPr id="43" name="Picture 8" descr="Image result for peacock streaming logo">
            <a:extLst>
              <a:ext uri="{FF2B5EF4-FFF2-40B4-BE49-F238E27FC236}">
                <a16:creationId xmlns:a16="http://schemas.microsoft.com/office/drawing/2014/main" id="{D2217C60-7CD8-9E31-A100-80DF255BD0DF}"/>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1"/>
          <a:stretch/>
        </p:blipFill>
        <p:spPr bwMode="auto">
          <a:xfrm>
            <a:off x="2445388" y="3188441"/>
            <a:ext cx="836093" cy="28216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pluto tv logo">
            <a:extLst>
              <a:ext uri="{FF2B5EF4-FFF2-40B4-BE49-F238E27FC236}">
                <a16:creationId xmlns:a16="http://schemas.microsoft.com/office/drawing/2014/main" id="{9DA2C638-F73D-2261-7C3F-ED6081860D9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245535" y="3786553"/>
            <a:ext cx="720074" cy="2019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8" descr="Discovery is launching its own streaming service, discovery+, in January -  Neowin">
            <a:extLst>
              <a:ext uri="{FF2B5EF4-FFF2-40B4-BE49-F238E27FC236}">
                <a16:creationId xmlns:a16="http://schemas.microsoft.com/office/drawing/2014/main" id="{2356CBC9-5410-DAB9-22D4-F918914975BF}"/>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068629" y="3491970"/>
            <a:ext cx="894810" cy="285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8">
            <a:extLst>
              <a:ext uri="{FF2B5EF4-FFF2-40B4-BE49-F238E27FC236}">
                <a16:creationId xmlns:a16="http://schemas.microsoft.com/office/drawing/2014/main" id="{6A2CF28E-D89B-DC59-1C4E-C8E5AAB1C12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922150" y="3288833"/>
            <a:ext cx="420535" cy="39052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2" descr="NBC Logo - PNG and Vector - Logo Download">
            <a:extLst>
              <a:ext uri="{FF2B5EF4-FFF2-40B4-BE49-F238E27FC236}">
                <a16:creationId xmlns:a16="http://schemas.microsoft.com/office/drawing/2014/main" id="{96414938-2653-9718-B3BE-143D85F0EC52}"/>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62870" y="2565120"/>
            <a:ext cx="354769" cy="3472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0" descr="Telemundo Logo Vector (.AI) Free Download">
            <a:extLst>
              <a:ext uri="{FF2B5EF4-FFF2-40B4-BE49-F238E27FC236}">
                <a16:creationId xmlns:a16="http://schemas.microsoft.com/office/drawing/2014/main" id="{B6C8FB9E-9CD7-F8BA-A5D1-33593C71F255}"/>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342246" y="2745925"/>
            <a:ext cx="513138" cy="4206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ox – Logos Download">
            <a:extLst>
              <a:ext uri="{FF2B5EF4-FFF2-40B4-BE49-F238E27FC236}">
                <a16:creationId xmlns:a16="http://schemas.microsoft.com/office/drawing/2014/main" id="{940F531F-ED5D-0864-03BC-7B32A6E43BA9}"/>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302930" y="3308060"/>
            <a:ext cx="446154" cy="20042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58E4A11F-C4BA-AD6B-B311-D9AF5D3BC38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800763" y="2961739"/>
            <a:ext cx="1524740" cy="44471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Snapchat SVG Vector Logos - Vector Logo Zone">
            <a:extLst>
              <a:ext uri="{FF2B5EF4-FFF2-40B4-BE49-F238E27FC236}">
                <a16:creationId xmlns:a16="http://schemas.microsoft.com/office/drawing/2014/main" id="{59100ABA-B9A3-8302-6C8A-32C8817D673D}"/>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424567" y="2926201"/>
            <a:ext cx="1677211" cy="50901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08E38070-DDB8-7F26-525E-4578449C4B70}"/>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0215448" y="2903423"/>
            <a:ext cx="1626389" cy="58067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Facebook Logo and symbol, meaning, history, PNG, brand">
            <a:extLst>
              <a:ext uri="{FF2B5EF4-FFF2-40B4-BE49-F238E27FC236}">
                <a16:creationId xmlns:a16="http://schemas.microsoft.com/office/drawing/2014/main" id="{604013C8-928D-5248-38F9-C8A4F7272F9B}"/>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t="28692" b="28304"/>
          <a:stretch/>
        </p:blipFill>
        <p:spPr bwMode="auto">
          <a:xfrm>
            <a:off x="7382280" y="3555537"/>
            <a:ext cx="1626392" cy="39342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The YouTube logo: a history | Creative Bloq">
            <a:extLst>
              <a:ext uri="{FF2B5EF4-FFF2-40B4-BE49-F238E27FC236}">
                <a16:creationId xmlns:a16="http://schemas.microsoft.com/office/drawing/2014/main" id="{55F8E6D9-68AF-0960-F055-97CC15D7AEB5}"/>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234438" y="3562531"/>
            <a:ext cx="1770388" cy="37943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Netflix | Brand Assets | Logos">
            <a:extLst>
              <a:ext uri="{FF2B5EF4-FFF2-40B4-BE49-F238E27FC236}">
                <a16:creationId xmlns:a16="http://schemas.microsoft.com/office/drawing/2014/main" id="{AD293195-8719-DA34-A007-940175FD2AF6}"/>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61496" y="3041729"/>
            <a:ext cx="831738" cy="34317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Prime video logo png, Prime video icon transparent logo ...">
            <a:extLst>
              <a:ext uri="{FF2B5EF4-FFF2-40B4-BE49-F238E27FC236}">
                <a16:creationId xmlns:a16="http://schemas.microsoft.com/office/drawing/2014/main" id="{442F623C-5201-2BE0-38F8-D08735F2D356}"/>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2891989" y="2660277"/>
            <a:ext cx="530402" cy="530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a:extLst>
              <a:ext uri="{FF2B5EF4-FFF2-40B4-BE49-F238E27FC236}">
                <a16:creationId xmlns:a16="http://schemas.microsoft.com/office/drawing/2014/main" id="{9563ACF9-168A-B4B2-5F49-65F434EE39D9}"/>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611141" y="2990470"/>
            <a:ext cx="739749" cy="4181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HBO Max Is Dead. Introducing Max: Home to New Harry Potter ...">
            <a:extLst>
              <a:ext uri="{FF2B5EF4-FFF2-40B4-BE49-F238E27FC236}">
                <a16:creationId xmlns:a16="http://schemas.microsoft.com/office/drawing/2014/main" id="{CF159D08-23BD-A417-121B-B1ADE0B210AD}"/>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3346543" y="3229002"/>
            <a:ext cx="715610" cy="1801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boTV Updates Name and Logo Design - Logo-Designer.co">
            <a:extLst>
              <a:ext uri="{FF2B5EF4-FFF2-40B4-BE49-F238E27FC236}">
                <a16:creationId xmlns:a16="http://schemas.microsoft.com/office/drawing/2014/main" id="{AD9303F1-400C-3BC6-FCD4-9A980516C14A}"/>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3982542" y="2931730"/>
            <a:ext cx="495522" cy="2163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MC PLus Logo PNG Vector (AI, PDF, SVG) Free Download">
            <a:extLst>
              <a:ext uri="{FF2B5EF4-FFF2-40B4-BE49-F238E27FC236}">
                <a16:creationId xmlns:a16="http://schemas.microsoft.com/office/drawing/2014/main" id="{CDA74F7D-4758-BF91-E402-AB2853B967BC}"/>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996265" y="3771097"/>
            <a:ext cx="536927" cy="27383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72AC05E3-C369-70A5-101F-42BC73E9422B}"/>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5319781" y="2708999"/>
            <a:ext cx="536928" cy="21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MTV Logo 2010">
            <a:extLst>
              <a:ext uri="{FF2B5EF4-FFF2-40B4-BE49-F238E27FC236}">
                <a16:creationId xmlns:a16="http://schemas.microsoft.com/office/drawing/2014/main" id="{554953A1-7FFB-D3F7-2D7C-00CBCE37DCB6}"/>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939472" y="3469442"/>
            <a:ext cx="383222" cy="244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logonoid.com/images/univision-logo.png">
            <a:extLst>
              <a:ext uri="{FF2B5EF4-FFF2-40B4-BE49-F238E27FC236}">
                <a16:creationId xmlns:a16="http://schemas.microsoft.com/office/drawing/2014/main" id="{EC8A929C-707B-774A-929D-C7083A79673C}"/>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2400143" y="2708999"/>
            <a:ext cx="507961" cy="4624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0119659-33A3-39E8-F291-BC0BD3ECC363}"/>
              </a:ext>
            </a:extLst>
          </p:cNvPr>
          <p:cNvPicPr>
            <a:picLocks noChangeAspect="1"/>
          </p:cNvPicPr>
          <p:nvPr/>
        </p:nvPicPr>
        <p:blipFill>
          <a:blip r:embed="rId32"/>
          <a:stretch>
            <a:fillRect/>
          </a:stretch>
        </p:blipFill>
        <p:spPr>
          <a:xfrm>
            <a:off x="3767511" y="3744906"/>
            <a:ext cx="408552" cy="318532"/>
          </a:xfrm>
          <a:prstGeom prst="rect">
            <a:avLst/>
          </a:prstGeom>
        </p:spPr>
      </p:pic>
      <p:pic>
        <p:nvPicPr>
          <p:cNvPr id="18" name="Picture 17">
            <a:extLst>
              <a:ext uri="{FF2B5EF4-FFF2-40B4-BE49-F238E27FC236}">
                <a16:creationId xmlns:a16="http://schemas.microsoft.com/office/drawing/2014/main" id="{130B4079-B176-D7D9-D8D5-F87CA38958B2}"/>
              </a:ext>
            </a:extLst>
          </p:cNvPr>
          <p:cNvPicPr>
            <a:picLocks noChangeAspect="1"/>
          </p:cNvPicPr>
          <p:nvPr/>
        </p:nvPicPr>
        <p:blipFill>
          <a:blip r:embed="rId33"/>
          <a:stretch>
            <a:fillRect/>
          </a:stretch>
        </p:blipFill>
        <p:spPr>
          <a:xfrm>
            <a:off x="4226048" y="3746645"/>
            <a:ext cx="368963" cy="286432"/>
          </a:xfrm>
          <a:prstGeom prst="rect">
            <a:avLst/>
          </a:prstGeom>
        </p:spPr>
      </p:pic>
      <p:pic>
        <p:nvPicPr>
          <p:cNvPr id="19" name="Picture 4" descr="Court TV - Wikipedia">
            <a:extLst>
              <a:ext uri="{FF2B5EF4-FFF2-40B4-BE49-F238E27FC236}">
                <a16:creationId xmlns:a16="http://schemas.microsoft.com/office/drawing/2014/main" id="{12C003C3-05F3-AF59-262C-64991EEDACFD}"/>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611340" y="3735217"/>
            <a:ext cx="569176" cy="3059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95C2F90-AD90-D509-05CE-C01FB7724BCE}"/>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3947757" y="2711162"/>
            <a:ext cx="605168" cy="161693"/>
          </a:xfrm>
          <a:prstGeom prst="rect">
            <a:avLst/>
          </a:prstGeom>
        </p:spPr>
      </p:pic>
      <p:cxnSp>
        <p:nvCxnSpPr>
          <p:cNvPr id="22" name="Straight Connector 21">
            <a:extLst>
              <a:ext uri="{FF2B5EF4-FFF2-40B4-BE49-F238E27FC236}">
                <a16:creationId xmlns:a16="http://schemas.microsoft.com/office/drawing/2014/main" id="{1622462D-CC30-62A0-403E-FD77EE52704A}"/>
              </a:ext>
            </a:extLst>
          </p:cNvPr>
          <p:cNvCxnSpPr>
            <a:cxnSpLocks/>
          </p:cNvCxnSpPr>
          <p:nvPr/>
        </p:nvCxnSpPr>
        <p:spPr>
          <a:xfrm>
            <a:off x="197748" y="4113372"/>
            <a:ext cx="6309360" cy="0"/>
          </a:xfrm>
          <a:prstGeom prst="line">
            <a:avLst/>
          </a:prstGeom>
          <a:ln w="38100">
            <a:solidFill>
              <a:srgbClr val="ED3C8D"/>
            </a:solidFill>
            <a:prstDash val="dash"/>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4B233FAC-08B1-467E-7378-BB4C3D00206B}"/>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p:blipFill>
        <p:spPr bwMode="auto">
          <a:xfrm>
            <a:off x="2995045" y="5300333"/>
            <a:ext cx="740664" cy="980600"/>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8DFE2B6-1B6D-1202-9E70-575D7ACB3EA4}"/>
              </a:ext>
            </a:extLst>
          </p:cNvPr>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1135090" y="5288091"/>
            <a:ext cx="745313" cy="999509"/>
          </a:xfrm>
          <a:prstGeom prst="rect">
            <a:avLst/>
          </a:prstGeom>
          <a:ln>
            <a:solidFill>
              <a:srgbClr val="ED3C8D"/>
            </a:solidFill>
          </a:ln>
        </p:spPr>
      </p:pic>
      <p:pic>
        <p:nvPicPr>
          <p:cNvPr id="45" name="Picture 44">
            <a:extLst>
              <a:ext uri="{FF2B5EF4-FFF2-40B4-BE49-F238E27FC236}">
                <a16:creationId xmlns:a16="http://schemas.microsoft.com/office/drawing/2014/main" id="{EFEB86E1-A398-1187-ECF5-2A0F2D70AAE4}"/>
              </a:ext>
            </a:extLst>
          </p:cNvPr>
          <p:cNvPicPr>
            <a:picLocks noChangeAspect="1"/>
          </p:cNvPicPr>
          <p:nvPr/>
        </p:nvPicPr>
        <p:blipFill rotWithShape="1">
          <a:blip r:embed="rId38" cstate="print">
            <a:extLst>
              <a:ext uri="{28A0092B-C50C-407E-A947-70E740481C1C}">
                <a14:useLocalDpi xmlns:a14="http://schemas.microsoft.com/office/drawing/2010/main"/>
              </a:ext>
            </a:extLst>
          </a:blip>
          <a:srcRect/>
          <a:stretch/>
        </p:blipFill>
        <p:spPr>
          <a:xfrm>
            <a:off x="2045957" y="5281760"/>
            <a:ext cx="740664" cy="1005838"/>
          </a:xfrm>
          <a:prstGeom prst="rect">
            <a:avLst/>
          </a:prstGeom>
          <a:ln>
            <a:solidFill>
              <a:srgbClr val="ED3C8D"/>
            </a:solidFill>
          </a:ln>
        </p:spPr>
      </p:pic>
      <p:pic>
        <p:nvPicPr>
          <p:cNvPr id="48" name="Picture 47">
            <a:extLst>
              <a:ext uri="{FF2B5EF4-FFF2-40B4-BE49-F238E27FC236}">
                <a16:creationId xmlns:a16="http://schemas.microsoft.com/office/drawing/2014/main" id="{FB7DB674-85D8-FFA0-D595-70789D183DE8}"/>
              </a:ext>
            </a:extLst>
          </p:cNvPr>
          <p:cNvPicPr>
            <a:picLocks noChangeAspect="1"/>
          </p:cNvPicPr>
          <p:nvPr/>
        </p:nvPicPr>
        <p:blipFill rotWithShape="1">
          <a:blip r:embed="rId39" cstate="print">
            <a:extLst>
              <a:ext uri="{28A0092B-C50C-407E-A947-70E740481C1C}">
                <a14:useLocalDpi xmlns:a14="http://schemas.microsoft.com/office/drawing/2010/main"/>
              </a:ext>
            </a:extLst>
          </a:blip>
          <a:srcRect/>
          <a:stretch/>
        </p:blipFill>
        <p:spPr>
          <a:xfrm>
            <a:off x="4809936" y="4199079"/>
            <a:ext cx="740994" cy="1029981"/>
          </a:xfrm>
          <a:prstGeom prst="rect">
            <a:avLst/>
          </a:prstGeom>
          <a:ln>
            <a:solidFill>
              <a:srgbClr val="ED3C8D"/>
            </a:solidFill>
          </a:ln>
        </p:spPr>
      </p:pic>
      <p:pic>
        <p:nvPicPr>
          <p:cNvPr id="32" name="Picture 31" descr="A group of people posing for a photo&#10;&#10;Description automatically generated">
            <a:extLst>
              <a:ext uri="{FF2B5EF4-FFF2-40B4-BE49-F238E27FC236}">
                <a16:creationId xmlns:a16="http://schemas.microsoft.com/office/drawing/2014/main" id="{62E53503-27FE-2622-6141-6329B5938F94}"/>
              </a:ext>
            </a:extLst>
          </p:cNvPr>
          <p:cNvPicPr>
            <a:picLocks noChangeAspect="1"/>
          </p:cNvPicPr>
          <p:nvPr/>
        </p:nvPicPr>
        <p:blipFill rotWithShape="1">
          <a:blip r:embed="rId40" cstate="print">
            <a:extLst>
              <a:ext uri="{28A0092B-C50C-407E-A947-70E740481C1C}">
                <a14:useLocalDpi xmlns:a14="http://schemas.microsoft.com/office/drawing/2010/main"/>
              </a:ext>
            </a:extLst>
          </a:blip>
          <a:srcRect/>
          <a:stretch/>
        </p:blipFill>
        <p:spPr>
          <a:xfrm>
            <a:off x="2988092" y="4200477"/>
            <a:ext cx="740664" cy="1035013"/>
          </a:xfrm>
          <a:prstGeom prst="rect">
            <a:avLst/>
          </a:prstGeom>
          <a:ln>
            <a:solidFill>
              <a:srgbClr val="ED3C8D"/>
            </a:solidFill>
          </a:ln>
        </p:spPr>
      </p:pic>
      <p:pic>
        <p:nvPicPr>
          <p:cNvPr id="1027" name="Picture 1026">
            <a:extLst>
              <a:ext uri="{FF2B5EF4-FFF2-40B4-BE49-F238E27FC236}">
                <a16:creationId xmlns:a16="http://schemas.microsoft.com/office/drawing/2014/main" id="{7F8D7EE6-5B4B-1543-FC86-8E5349565248}"/>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3892241" y="5297759"/>
            <a:ext cx="740664" cy="999508"/>
          </a:xfrm>
          <a:prstGeom prst="rect">
            <a:avLst/>
          </a:prstGeom>
          <a:ln>
            <a:solidFill>
              <a:srgbClr val="ED3C8D"/>
            </a:solidFill>
          </a:ln>
        </p:spPr>
      </p:pic>
      <p:pic>
        <p:nvPicPr>
          <p:cNvPr id="37" name="Picture 36">
            <a:extLst>
              <a:ext uri="{FF2B5EF4-FFF2-40B4-BE49-F238E27FC236}">
                <a16:creationId xmlns:a16="http://schemas.microsoft.com/office/drawing/2014/main" id="{89A34047-1939-957E-891A-3AC6CA99FA82}"/>
              </a:ext>
            </a:extLst>
          </p:cNvPr>
          <p:cNvPicPr>
            <a:picLocks noChangeAspect="1"/>
          </p:cNvPicPr>
          <p:nvPr/>
        </p:nvPicPr>
        <p:blipFill rotWithShape="1">
          <a:blip r:embed="rId42" cstate="print">
            <a:extLst>
              <a:ext uri="{28A0092B-C50C-407E-A947-70E740481C1C}">
                <a14:useLocalDpi xmlns:a14="http://schemas.microsoft.com/office/drawing/2010/main"/>
              </a:ext>
            </a:extLst>
          </a:blip>
          <a:srcRect/>
          <a:stretch/>
        </p:blipFill>
        <p:spPr>
          <a:xfrm>
            <a:off x="5704450" y="4199079"/>
            <a:ext cx="768710" cy="1024169"/>
          </a:xfrm>
          <a:prstGeom prst="rect">
            <a:avLst/>
          </a:prstGeom>
          <a:ln>
            <a:solidFill>
              <a:srgbClr val="ED3C8D"/>
            </a:solidFill>
          </a:ln>
        </p:spPr>
      </p:pic>
      <p:pic>
        <p:nvPicPr>
          <p:cNvPr id="1030" name="Picture 6">
            <a:extLst>
              <a:ext uri="{FF2B5EF4-FFF2-40B4-BE49-F238E27FC236}">
                <a16:creationId xmlns:a16="http://schemas.microsoft.com/office/drawing/2014/main" id="{4BD17E4F-FBD4-877C-992B-EA3E91D39A22}"/>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p:blipFill>
        <p:spPr bwMode="auto">
          <a:xfrm>
            <a:off x="5704451" y="5288091"/>
            <a:ext cx="776750" cy="1005840"/>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21295AB5-2B01-BCA3-2876-34A129D6BACD}"/>
              </a:ext>
            </a:extLst>
          </p:cNvPr>
          <p:cNvPicPr>
            <a:picLocks noChangeAspect="1"/>
          </p:cNvPicPr>
          <p:nvPr/>
        </p:nvPicPr>
        <p:blipFill rotWithShape="1">
          <a:blip r:embed="rId44" cstate="print">
            <a:extLst>
              <a:ext uri="{28A0092B-C50C-407E-A947-70E740481C1C}">
                <a14:useLocalDpi xmlns:a14="http://schemas.microsoft.com/office/drawing/2010/main"/>
              </a:ext>
            </a:extLst>
          </a:blip>
          <a:srcRect/>
          <a:stretch/>
        </p:blipFill>
        <p:spPr>
          <a:xfrm>
            <a:off x="4807255" y="5307001"/>
            <a:ext cx="743675" cy="980600"/>
          </a:xfrm>
          <a:prstGeom prst="rect">
            <a:avLst/>
          </a:prstGeom>
          <a:ln>
            <a:solidFill>
              <a:srgbClr val="ED3C8D"/>
            </a:solidFill>
          </a:ln>
        </p:spPr>
      </p:pic>
      <p:pic>
        <p:nvPicPr>
          <p:cNvPr id="1031" name="Picture 1030">
            <a:extLst>
              <a:ext uri="{FF2B5EF4-FFF2-40B4-BE49-F238E27FC236}">
                <a16:creationId xmlns:a16="http://schemas.microsoft.com/office/drawing/2014/main" id="{E9CD09C3-9BD0-7E48-1977-ED6DEA325566}"/>
              </a:ext>
            </a:extLst>
          </p:cNvPr>
          <p:cNvPicPr>
            <a:picLocks noChangeAspect="1"/>
          </p:cNvPicPr>
          <p:nvPr/>
        </p:nvPicPr>
        <p:blipFill>
          <a:blip r:embed="rId45" cstate="print">
            <a:extLst>
              <a:ext uri="{28A0092B-C50C-407E-A947-70E740481C1C}">
                <a14:useLocalDpi xmlns:a14="http://schemas.microsoft.com/office/drawing/2010/main"/>
              </a:ext>
            </a:extLst>
          </a:blip>
          <a:srcRect/>
          <a:stretch/>
        </p:blipFill>
        <p:spPr>
          <a:xfrm>
            <a:off x="3892978" y="4199079"/>
            <a:ext cx="739927" cy="1036411"/>
          </a:xfrm>
          <a:prstGeom prst="rect">
            <a:avLst/>
          </a:prstGeom>
          <a:ln>
            <a:solidFill>
              <a:srgbClr val="ED3C8D"/>
            </a:solidFill>
          </a:ln>
        </p:spPr>
      </p:pic>
      <p:pic>
        <p:nvPicPr>
          <p:cNvPr id="1028" name="Picture 4">
            <a:extLst>
              <a:ext uri="{FF2B5EF4-FFF2-40B4-BE49-F238E27FC236}">
                <a16:creationId xmlns:a16="http://schemas.microsoft.com/office/drawing/2014/main" id="{C7D32504-5FE4-0DC6-4015-330B3F546E19}"/>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p:blipFill>
        <p:spPr bwMode="auto">
          <a:xfrm>
            <a:off x="231697" y="5288091"/>
            <a:ext cx="744646" cy="999509"/>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13922513-AF69-1F06-E06A-B70E96392049}"/>
              </a:ext>
            </a:extLst>
          </p:cNvPr>
          <p:cNvPicPr>
            <a:picLocks noChangeAspect="1"/>
          </p:cNvPicPr>
          <p:nvPr/>
        </p:nvPicPr>
        <p:blipFill rotWithShape="1">
          <a:blip r:embed="rId47" cstate="print">
            <a:extLst>
              <a:ext uri="{28A0092B-C50C-407E-A947-70E740481C1C}">
                <a14:useLocalDpi xmlns:a14="http://schemas.microsoft.com/office/drawing/2010/main"/>
              </a:ext>
            </a:extLst>
          </a:blip>
          <a:srcRect/>
          <a:stretch/>
        </p:blipFill>
        <p:spPr>
          <a:xfrm>
            <a:off x="1136584" y="4220056"/>
            <a:ext cx="743819" cy="1012747"/>
          </a:xfrm>
          <a:prstGeom prst="rect">
            <a:avLst/>
          </a:prstGeom>
          <a:ln>
            <a:solidFill>
              <a:srgbClr val="ED3C8D"/>
            </a:solidFill>
          </a:ln>
        </p:spPr>
      </p:pic>
      <p:pic>
        <p:nvPicPr>
          <p:cNvPr id="27" name="Picture 26">
            <a:extLst>
              <a:ext uri="{FF2B5EF4-FFF2-40B4-BE49-F238E27FC236}">
                <a16:creationId xmlns:a16="http://schemas.microsoft.com/office/drawing/2014/main" id="{2B736036-EF53-C643-22A3-C3CA98C36DF2}"/>
              </a:ext>
            </a:extLst>
          </p:cNvPr>
          <p:cNvPicPr>
            <a:picLocks noChangeAspect="1"/>
          </p:cNvPicPr>
          <p:nvPr/>
        </p:nvPicPr>
        <p:blipFill rotWithShape="1">
          <a:blip r:embed="rId48" cstate="print">
            <a:extLst>
              <a:ext uri="{28A0092B-C50C-407E-A947-70E740481C1C}">
                <a14:useLocalDpi xmlns:a14="http://schemas.microsoft.com/office/drawing/2010/main"/>
              </a:ext>
            </a:extLst>
          </a:blip>
          <a:srcRect/>
          <a:stretch/>
        </p:blipFill>
        <p:spPr>
          <a:xfrm>
            <a:off x="231698" y="4220056"/>
            <a:ext cx="740664" cy="1014578"/>
          </a:xfrm>
          <a:prstGeom prst="rect">
            <a:avLst/>
          </a:prstGeom>
          <a:ln>
            <a:solidFill>
              <a:srgbClr val="ED3C8D"/>
            </a:solidFill>
          </a:ln>
        </p:spPr>
      </p:pic>
      <p:cxnSp>
        <p:nvCxnSpPr>
          <p:cNvPr id="28" name="Straight Connector 27">
            <a:extLst>
              <a:ext uri="{FF2B5EF4-FFF2-40B4-BE49-F238E27FC236}">
                <a16:creationId xmlns:a16="http://schemas.microsoft.com/office/drawing/2014/main" id="{BF57F102-2822-7AAC-8493-CDEDCBF0BCD9}"/>
              </a:ext>
            </a:extLst>
          </p:cNvPr>
          <p:cNvCxnSpPr>
            <a:cxnSpLocks/>
          </p:cNvCxnSpPr>
          <p:nvPr/>
        </p:nvCxnSpPr>
        <p:spPr>
          <a:xfrm>
            <a:off x="6751168" y="4113372"/>
            <a:ext cx="5271570" cy="1"/>
          </a:xfrm>
          <a:prstGeom prst="line">
            <a:avLst/>
          </a:prstGeom>
          <a:ln w="38100">
            <a:solidFill>
              <a:srgbClr val="00BFF2"/>
            </a:solidFill>
            <a:prstDash val="dash"/>
          </a:ln>
        </p:spPr>
        <p:style>
          <a:lnRef idx="2">
            <a:schemeClr val="accent1"/>
          </a:lnRef>
          <a:fillRef idx="0">
            <a:schemeClr val="accent1"/>
          </a:fillRef>
          <a:effectRef idx="1">
            <a:schemeClr val="accent1"/>
          </a:effectRef>
          <a:fontRef idx="minor">
            <a:schemeClr val="tx1"/>
          </a:fontRef>
        </p:style>
      </p:cxnSp>
      <p:pic>
        <p:nvPicPr>
          <p:cNvPr id="52" name="Picture 51">
            <a:extLst>
              <a:ext uri="{FF2B5EF4-FFF2-40B4-BE49-F238E27FC236}">
                <a16:creationId xmlns:a16="http://schemas.microsoft.com/office/drawing/2014/main" id="{D14C6EC0-99F7-E4F2-42F8-8616B33FA014}"/>
              </a:ext>
            </a:extLst>
          </p:cNvPr>
          <p:cNvPicPr>
            <a:picLocks noChangeAspect="1"/>
          </p:cNvPicPr>
          <p:nvPr/>
        </p:nvPicPr>
        <p:blipFill>
          <a:blip r:embed="rId49" cstate="print">
            <a:extLst>
              <a:ext uri="{28A0092B-C50C-407E-A947-70E740481C1C}">
                <a14:useLocalDpi xmlns:a14="http://schemas.microsoft.com/office/drawing/2010/main"/>
              </a:ext>
            </a:extLst>
          </a:blip>
          <a:srcRect/>
          <a:stretch/>
        </p:blipFill>
        <p:spPr>
          <a:xfrm>
            <a:off x="8747078" y="4340054"/>
            <a:ext cx="1011169" cy="1947545"/>
          </a:xfrm>
          <a:prstGeom prst="rect">
            <a:avLst/>
          </a:prstGeom>
          <a:ln>
            <a:solidFill>
              <a:srgbClr val="1B1464"/>
            </a:solidFill>
          </a:ln>
        </p:spPr>
      </p:pic>
      <p:pic>
        <p:nvPicPr>
          <p:cNvPr id="1029" name="Picture 1028">
            <a:extLst>
              <a:ext uri="{FF2B5EF4-FFF2-40B4-BE49-F238E27FC236}">
                <a16:creationId xmlns:a16="http://schemas.microsoft.com/office/drawing/2014/main" id="{C57C3510-73DE-03D1-41D0-3B1BEFC7B097}"/>
              </a:ext>
            </a:extLst>
          </p:cNvPr>
          <p:cNvPicPr>
            <a:picLocks noChangeAspect="1"/>
          </p:cNvPicPr>
          <p:nvPr/>
        </p:nvPicPr>
        <p:blipFill rotWithShape="1">
          <a:blip r:embed="rId50" cstate="print">
            <a:extLst>
              <a:ext uri="{28A0092B-C50C-407E-A947-70E740481C1C}">
                <a14:useLocalDpi xmlns:a14="http://schemas.microsoft.com/office/drawing/2010/main"/>
              </a:ext>
            </a:extLst>
          </a:blip>
          <a:srcRect/>
          <a:stretch/>
        </p:blipFill>
        <p:spPr>
          <a:xfrm>
            <a:off x="7747195" y="4340054"/>
            <a:ext cx="964808" cy="1933889"/>
          </a:xfrm>
          <a:prstGeom prst="rect">
            <a:avLst/>
          </a:prstGeom>
          <a:ln>
            <a:solidFill>
              <a:srgbClr val="1B1464"/>
            </a:solidFill>
          </a:ln>
        </p:spPr>
      </p:pic>
      <p:pic>
        <p:nvPicPr>
          <p:cNvPr id="1045" name="Picture 1044">
            <a:extLst>
              <a:ext uri="{FF2B5EF4-FFF2-40B4-BE49-F238E27FC236}">
                <a16:creationId xmlns:a16="http://schemas.microsoft.com/office/drawing/2014/main" id="{10C27C17-0ADB-AC93-65DF-652A777CA757}"/>
              </a:ext>
            </a:extLst>
          </p:cNvPr>
          <p:cNvPicPr>
            <a:picLocks noChangeAspect="1"/>
          </p:cNvPicPr>
          <p:nvPr/>
        </p:nvPicPr>
        <p:blipFill>
          <a:blip r:embed="rId51" cstate="print">
            <a:extLst>
              <a:ext uri="{28A0092B-C50C-407E-A947-70E740481C1C}">
                <a14:useLocalDpi xmlns:a14="http://schemas.microsoft.com/office/drawing/2010/main"/>
              </a:ext>
            </a:extLst>
          </a:blip>
          <a:srcRect/>
          <a:stretch/>
        </p:blipFill>
        <p:spPr>
          <a:xfrm>
            <a:off x="6720130" y="4340054"/>
            <a:ext cx="991990" cy="1933889"/>
          </a:xfrm>
          <a:prstGeom prst="rect">
            <a:avLst/>
          </a:prstGeom>
          <a:ln>
            <a:solidFill>
              <a:srgbClr val="1B1464"/>
            </a:solidFill>
          </a:ln>
        </p:spPr>
      </p:pic>
      <p:pic>
        <p:nvPicPr>
          <p:cNvPr id="1043" name="Picture 8">
            <a:extLst>
              <a:ext uri="{FF2B5EF4-FFF2-40B4-BE49-F238E27FC236}">
                <a16:creationId xmlns:a16="http://schemas.microsoft.com/office/drawing/2014/main" id="{377075C4-8EE0-82C8-B158-369468983C2F}"/>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p:blipFill>
        <p:spPr bwMode="auto">
          <a:xfrm>
            <a:off x="9823484" y="4344663"/>
            <a:ext cx="1011169" cy="193389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8" name="Picture 1047">
            <a:extLst>
              <a:ext uri="{FF2B5EF4-FFF2-40B4-BE49-F238E27FC236}">
                <a16:creationId xmlns:a16="http://schemas.microsoft.com/office/drawing/2014/main" id="{7A1C4BF2-344B-E76A-7A35-CF7050B32426}"/>
              </a:ext>
            </a:extLst>
          </p:cNvPr>
          <p:cNvPicPr>
            <a:picLocks noChangeAspect="1"/>
          </p:cNvPicPr>
          <p:nvPr/>
        </p:nvPicPr>
        <p:blipFill rotWithShape="1">
          <a:blip r:embed="rId53" cstate="print">
            <a:extLst>
              <a:ext uri="{28A0092B-C50C-407E-A947-70E740481C1C}">
                <a14:useLocalDpi xmlns:a14="http://schemas.microsoft.com/office/drawing/2010/main"/>
              </a:ext>
            </a:extLst>
          </a:blip>
          <a:srcRect/>
          <a:stretch/>
        </p:blipFill>
        <p:spPr>
          <a:xfrm>
            <a:off x="10893684" y="4344663"/>
            <a:ext cx="1011169" cy="1933888"/>
          </a:xfrm>
          <a:prstGeom prst="rect">
            <a:avLst/>
          </a:prstGeom>
          <a:noFill/>
          <a:ln>
            <a:solidFill>
              <a:srgbClr val="1B1464"/>
            </a:solidFill>
          </a:ln>
        </p:spPr>
      </p:pic>
      <p:pic>
        <p:nvPicPr>
          <p:cNvPr id="21" name="Picture 4" descr="Nickelodeon - Wikipedia">
            <a:extLst>
              <a:ext uri="{FF2B5EF4-FFF2-40B4-BE49-F238E27FC236}">
                <a16:creationId xmlns:a16="http://schemas.microsoft.com/office/drawing/2014/main" id="{25211F85-5165-B64E-E0E4-00A05049D6E5}"/>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1499260" y="3392856"/>
            <a:ext cx="402480" cy="3112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Syfy Gets New Look &amp; Logo, Expands News Division Ahead of ...">
            <a:extLst>
              <a:ext uri="{FF2B5EF4-FFF2-40B4-BE49-F238E27FC236}">
                <a16:creationId xmlns:a16="http://schemas.microsoft.com/office/drawing/2014/main" id="{F763D237-2E2E-6E0B-A456-BBA1D12CD312}"/>
              </a:ext>
            </a:extLst>
          </p:cNvPr>
          <p:cNvPicPr>
            <a:picLocks noChangeAspect="1" noChangeArrowheads="1"/>
          </p:cNvPicPr>
          <p:nvPr/>
        </p:nvPicPr>
        <p:blipFill rotWithShape="1">
          <a:blip r:embed="rId55" cstate="print">
            <a:extLst>
              <a:ext uri="{28A0092B-C50C-407E-A947-70E740481C1C}">
                <a14:useLocalDpi xmlns:a14="http://schemas.microsoft.com/office/drawing/2010/main"/>
              </a:ext>
            </a:extLst>
          </a:blip>
          <a:srcRect/>
          <a:stretch/>
        </p:blipFill>
        <p:spPr bwMode="auto">
          <a:xfrm>
            <a:off x="1149008" y="3431335"/>
            <a:ext cx="329215" cy="2578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od Network - Wikipedia">
            <a:extLst>
              <a:ext uri="{FF2B5EF4-FFF2-40B4-BE49-F238E27FC236}">
                <a16:creationId xmlns:a16="http://schemas.microsoft.com/office/drawing/2014/main" id="{D3A57F98-7C76-2E37-D4E4-4CED3D5E24A2}"/>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6048787" y="2940225"/>
            <a:ext cx="325620" cy="3256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9B34BBF-FEF2-6225-77DE-8639C9C0D743}"/>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4738273" y="3085870"/>
            <a:ext cx="419682" cy="4476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44422037-A2D4-06E4-3028-49C17A0C9FD0}"/>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p:blipFill>
        <p:spPr bwMode="auto">
          <a:xfrm>
            <a:off x="2032388" y="4199079"/>
            <a:ext cx="760249" cy="1033724"/>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01D0EC9-AC2F-2797-FB53-EA4B8F6F5A95}"/>
              </a:ext>
            </a:extLst>
          </p:cNvPr>
          <p:cNvSpPr/>
          <p:nvPr/>
        </p:nvSpPr>
        <p:spPr>
          <a:xfrm>
            <a:off x="249383" y="388213"/>
            <a:ext cx="119426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In our custom research, we sought to understand the impact that TV and streaming has on Black audiences vs. the leading social media platforms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31" name="Picture 4" descr="NGLmitú Launches mitúTV Streaming Platform | TV Tech">
            <a:extLst>
              <a:ext uri="{FF2B5EF4-FFF2-40B4-BE49-F238E27FC236}">
                <a16:creationId xmlns:a16="http://schemas.microsoft.com/office/drawing/2014/main" id="{F97646F1-9F36-0755-B1B7-19996B5FCA3C}"/>
              </a:ext>
            </a:extLst>
          </p:cNvPr>
          <p:cNvPicPr>
            <a:picLocks noChangeAspect="1" noChangeArrowheads="1"/>
          </p:cNvPicPr>
          <p:nvPr/>
        </p:nvPicPr>
        <p:blipFill rotWithShape="1">
          <a:blip r:embed="rId59" cstate="print">
            <a:clrChange>
              <a:clrFrom>
                <a:srgbClr val="FDFEFF"/>
              </a:clrFrom>
              <a:clrTo>
                <a:srgbClr val="FDFEFF">
                  <a:alpha val="0"/>
                </a:srgbClr>
              </a:clrTo>
            </a:clrChange>
            <a:extLst>
              <a:ext uri="{28A0092B-C50C-407E-A947-70E740481C1C}">
                <a14:useLocalDpi xmlns:a14="http://schemas.microsoft.com/office/drawing/2010/main"/>
              </a:ext>
            </a:extLst>
          </a:blip>
          <a:srcRect/>
          <a:stretch/>
        </p:blipFill>
        <p:spPr bwMode="auto">
          <a:xfrm>
            <a:off x="5136505" y="3536177"/>
            <a:ext cx="678830" cy="2233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9A18116-618E-FF61-6640-C0EF289237F5}"/>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4125425" y="3161168"/>
            <a:ext cx="608807" cy="360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DFC2C29-F742-0E2E-49CA-825F8434AF9C}"/>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1661928" y="2734750"/>
            <a:ext cx="802632" cy="2552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6E11E57B-7B3A-40B0-9E8D-70A350F2F88B}"/>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3143965" y="3463179"/>
            <a:ext cx="907839" cy="313488"/>
          </a:xfrm>
          <a:prstGeom prst="rect">
            <a:avLst/>
          </a:prstGeom>
          <a:noFill/>
          <a:extLst>
            <a:ext uri="{909E8E84-426E-40DD-AFC4-6F175D3DCCD1}">
              <a14:hiddenFill xmlns:a14="http://schemas.microsoft.com/office/drawing/2010/main">
                <a:solidFill>
                  <a:srgbClr val="FFFFFF"/>
                </a:solidFill>
              </a14:hiddenFill>
            </a:ext>
          </a:extLst>
        </p:spPr>
      </p:pic>
      <p:sp>
        <p:nvSpPr>
          <p:cNvPr id="1024" name="AutoShape 6">
            <a:extLst>
              <a:ext uri="{FF2B5EF4-FFF2-40B4-BE49-F238E27FC236}">
                <a16:creationId xmlns:a16="http://schemas.microsoft.com/office/drawing/2014/main" id="{2A087C96-D986-DDBD-0BD4-006F41074A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0" descr="Allblk Logo PNG Images (Transparent HD Photo Clipart) | Photo clipart, ?  logo, Clip art">
            <a:extLst>
              <a:ext uri="{FF2B5EF4-FFF2-40B4-BE49-F238E27FC236}">
                <a16:creationId xmlns:a16="http://schemas.microsoft.com/office/drawing/2014/main" id="{2E2586DD-6B18-8916-949F-60AC78BFB142}"/>
              </a:ext>
            </a:extLst>
          </p:cNvPr>
          <p:cNvPicPr>
            <a:picLocks noChangeAspect="1" noChangeArrowheads="1"/>
          </p:cNvPicPr>
          <p:nvPr/>
        </p:nvPicPr>
        <p:blipFill rotWithShape="1">
          <a:blip r:embed="rId63" cstate="print">
            <a:extLst>
              <a:ext uri="{28A0092B-C50C-407E-A947-70E740481C1C}">
                <a14:useLocalDpi xmlns:a14="http://schemas.microsoft.com/office/drawing/2010/main"/>
              </a:ext>
            </a:extLst>
          </a:blip>
          <a:srcRect/>
          <a:stretch/>
        </p:blipFill>
        <p:spPr bwMode="auto">
          <a:xfrm>
            <a:off x="4613328" y="3722609"/>
            <a:ext cx="592598" cy="3275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2" descr="How can I join Brown Sugar? – Brown Sugar Help Center">
            <a:extLst>
              <a:ext uri="{FF2B5EF4-FFF2-40B4-BE49-F238E27FC236}">
                <a16:creationId xmlns:a16="http://schemas.microsoft.com/office/drawing/2014/main" id="{FFA0368A-BA68-CBFB-0A8E-613BAF1CF656}"/>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4687676" y="2725736"/>
            <a:ext cx="608744" cy="30437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4" descr="We Are Black TV! - Black on Purpose Television Network| BOP TV">
            <a:extLst>
              <a:ext uri="{FF2B5EF4-FFF2-40B4-BE49-F238E27FC236}">
                <a16:creationId xmlns:a16="http://schemas.microsoft.com/office/drawing/2014/main" id="{28756DE0-0D13-F2CA-7E9E-E5A38F1EC4E8}"/>
              </a:ext>
            </a:extLst>
          </p:cNvPr>
          <p:cNvPicPr>
            <a:picLocks noChangeAspect="1" noChangeArrowheads="1"/>
          </p:cNvPicPr>
          <p:nvPr/>
        </p:nvPicPr>
        <p:blipFill rotWithShape="1">
          <a:blip r:embed="rId65" cstate="print">
            <a:extLst>
              <a:ext uri="{28A0092B-C50C-407E-A947-70E740481C1C}">
                <a14:useLocalDpi xmlns:a14="http://schemas.microsoft.com/office/drawing/2010/main"/>
              </a:ext>
            </a:extLst>
          </a:blip>
          <a:srcRect/>
          <a:stretch/>
        </p:blipFill>
        <p:spPr bwMode="auto">
          <a:xfrm>
            <a:off x="216237" y="3357625"/>
            <a:ext cx="840795" cy="395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ET Her Logo PNG Vector (SVG) Free Download">
            <a:extLst>
              <a:ext uri="{FF2B5EF4-FFF2-40B4-BE49-F238E27FC236}">
                <a16:creationId xmlns:a16="http://schemas.microsoft.com/office/drawing/2014/main" id="{8ECCB6E7-7BB1-B82F-7566-1523C4F0F2F5}"/>
              </a:ext>
            </a:extLst>
          </p:cNvPr>
          <p:cNvPicPr>
            <a:picLocks noChangeAspect="1" noChangeArrowheads="1"/>
          </p:cNvPicPr>
          <p:nvPr/>
        </p:nvPicPr>
        <p:blipFill>
          <a:blip r:embed="rId66" cstate="print">
            <a:extLst>
              <a:ext uri="{28A0092B-C50C-407E-A947-70E740481C1C}">
                <a14:useLocalDpi xmlns:a14="http://schemas.microsoft.com/office/drawing/2010/main"/>
              </a:ext>
            </a:extLst>
          </a:blip>
          <a:srcRect/>
          <a:stretch>
            <a:fillRect/>
          </a:stretch>
        </p:blipFill>
        <p:spPr bwMode="auto">
          <a:xfrm>
            <a:off x="2381760" y="3426860"/>
            <a:ext cx="712496" cy="2826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spire TV (American TV network) - Wikipedia">
            <a:extLst>
              <a:ext uri="{FF2B5EF4-FFF2-40B4-BE49-F238E27FC236}">
                <a16:creationId xmlns:a16="http://schemas.microsoft.com/office/drawing/2014/main" id="{6378BA57-EDD7-6DA0-4483-F11F872B2DF8}"/>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675526" y="3752248"/>
            <a:ext cx="825132" cy="3283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9E53ECA-55C4-E00C-CDB5-1169F26CDFFE}"/>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14494" y="3735217"/>
            <a:ext cx="818711" cy="34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4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398A3-445B-3357-A320-D79BB56D9102}"/>
              </a:ext>
            </a:extLst>
          </p:cNvPr>
          <p:cNvPicPr>
            <a:picLocks noChangeAspect="1"/>
          </p:cNvPicPr>
          <p:nvPr/>
        </p:nvPicPr>
        <p:blipFill>
          <a:blip r:embed="rId2" cstate="print">
            <a:clrChange>
              <a:clrFrom>
                <a:srgbClr val="00BFF2"/>
              </a:clrFrom>
              <a:clrTo>
                <a:srgbClr val="00BFF2">
                  <a:alpha val="0"/>
                </a:srgbClr>
              </a:clrTo>
            </a:clrChange>
            <a:alphaModFix amt="9000"/>
            <a:extLst>
              <a:ext uri="{28A0092B-C50C-407E-A947-70E740481C1C}">
                <a14:useLocalDpi xmlns:a14="http://schemas.microsoft.com/office/drawing/2010/main"/>
              </a:ext>
            </a:extLst>
          </a:blip>
          <a:stretch>
            <a:fillRect/>
          </a:stretch>
        </p:blipFill>
        <p:spPr>
          <a:xfrm>
            <a:off x="2962920" y="0"/>
            <a:ext cx="9229080" cy="5373265"/>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127591" y="297147"/>
            <a:ext cx="1204289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Among Black audiences, TV &amp; streaming fosters deeper </a:t>
            </a: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emotional connections</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engagement</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 and </a:t>
            </a:r>
            <a:r>
              <a:rPr kumimoji="0" lang="en-US" sz="2800" b="1" i="0" u="none" strike="noStrike" kern="1200" cap="none" spc="0" normalizeH="0" baseline="0" noProof="0">
                <a:ln>
                  <a:noFill/>
                </a:ln>
                <a:solidFill>
                  <a:srgbClr val="4EBEA4"/>
                </a:solidFill>
                <a:effectLst/>
                <a:uLnTx/>
                <a:uFillTx/>
                <a:latin typeface="Helvetica" pitchFamily="2" charset="0"/>
                <a:ea typeface="+mn-ea"/>
                <a:cs typeface="+mn-cs"/>
              </a:rPr>
              <a:t>actions</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 compared to social platforms</a:t>
            </a:r>
          </a:p>
        </p:txBody>
      </p:sp>
      <p:pic>
        <p:nvPicPr>
          <p:cNvPr id="2" name="Picture 1">
            <a:extLst>
              <a:ext uri="{FF2B5EF4-FFF2-40B4-BE49-F238E27FC236}">
                <a16:creationId xmlns:a16="http://schemas.microsoft.com/office/drawing/2014/main" id="{0C707E70-8473-641A-8BD5-0246C129F4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6" name="Slide Number Placeholder 5">
            <a:extLst>
              <a:ext uri="{FF2B5EF4-FFF2-40B4-BE49-F238E27FC236}">
                <a16:creationId xmlns:a16="http://schemas.microsoft.com/office/drawing/2014/main" id="{6F81C1B2-6B7C-4476-5E26-CC985996679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817824B9-AEA5-ADF3-B551-9B0BE34983C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5" name="Rectangle 4">
            <a:extLst>
              <a:ext uri="{FF2B5EF4-FFF2-40B4-BE49-F238E27FC236}">
                <a16:creationId xmlns:a16="http://schemas.microsoft.com/office/drawing/2014/main" id="{25CD3B65-A726-0F5D-C280-AEB3302BABEF}"/>
              </a:ext>
            </a:extLst>
          </p:cNvPr>
          <p:cNvSpPr/>
          <p:nvPr/>
        </p:nvSpPr>
        <p:spPr>
          <a:xfrm>
            <a:off x="8279586" y="1399011"/>
            <a:ext cx="3605430" cy="3011306"/>
          </a:xfrm>
          <a:prstGeom prst="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blue suitcase with a hat and glasses&#10;&#10;Description automatically generated">
            <a:extLst>
              <a:ext uri="{FF2B5EF4-FFF2-40B4-BE49-F238E27FC236}">
                <a16:creationId xmlns:a16="http://schemas.microsoft.com/office/drawing/2014/main" id="{F1974671-DBA9-48EB-1B4C-DB2EA4E6DE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87690" y="2106931"/>
            <a:ext cx="643732" cy="643732"/>
          </a:xfrm>
          <a:prstGeom prst="rect">
            <a:avLst/>
          </a:prstGeom>
        </p:spPr>
      </p:pic>
      <p:sp>
        <p:nvSpPr>
          <p:cNvPr id="14" name="Rectangle 13">
            <a:extLst>
              <a:ext uri="{FF2B5EF4-FFF2-40B4-BE49-F238E27FC236}">
                <a16:creationId xmlns:a16="http://schemas.microsoft.com/office/drawing/2014/main" id="{48D96229-FB10-2D47-7D64-9FA1459C90D6}"/>
              </a:ext>
            </a:extLst>
          </p:cNvPr>
          <p:cNvSpPr/>
          <p:nvPr/>
        </p:nvSpPr>
        <p:spPr>
          <a:xfrm>
            <a:off x="8279586"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Inspired Actions</a:t>
            </a:r>
          </a:p>
        </p:txBody>
      </p:sp>
      <p:sp>
        <p:nvSpPr>
          <p:cNvPr id="25" name="Rectangle 24">
            <a:extLst>
              <a:ext uri="{FF2B5EF4-FFF2-40B4-BE49-F238E27FC236}">
                <a16:creationId xmlns:a16="http://schemas.microsoft.com/office/drawing/2014/main" id="{481BC72C-49EF-4DE4-82AF-E07D412E5207}"/>
              </a:ext>
            </a:extLst>
          </p:cNvPr>
          <p:cNvSpPr/>
          <p:nvPr/>
        </p:nvSpPr>
        <p:spPr>
          <a:xfrm>
            <a:off x="307374" y="1399012"/>
            <a:ext cx="3605430" cy="3011306"/>
          </a:xfrm>
          <a:prstGeom prst="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D54AD27-D9E7-4A33-B8EF-8E2C78BA2027}"/>
              </a:ext>
            </a:extLst>
          </p:cNvPr>
          <p:cNvSpPr/>
          <p:nvPr/>
        </p:nvSpPr>
        <p:spPr>
          <a:xfrm>
            <a:off x="306985" y="1547639"/>
            <a:ext cx="360620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Emotional Reactions</a:t>
            </a:r>
          </a:p>
        </p:txBody>
      </p:sp>
      <p:pic>
        <p:nvPicPr>
          <p:cNvPr id="8" name="Picture 7" descr="A pink and white heart in a bubble&#10;&#10;Description automatically generated">
            <a:extLst>
              <a:ext uri="{FF2B5EF4-FFF2-40B4-BE49-F238E27FC236}">
                <a16:creationId xmlns:a16="http://schemas.microsoft.com/office/drawing/2014/main" id="{A83A78DF-A61E-F19B-CEEA-B0EDE069F8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08675" y="2160100"/>
            <a:ext cx="602829" cy="602829"/>
          </a:xfrm>
          <a:prstGeom prst="rect">
            <a:avLst/>
          </a:prstGeom>
        </p:spPr>
      </p:pic>
      <p:sp>
        <p:nvSpPr>
          <p:cNvPr id="10" name="Rectangle 9">
            <a:extLst>
              <a:ext uri="{FF2B5EF4-FFF2-40B4-BE49-F238E27FC236}">
                <a16:creationId xmlns:a16="http://schemas.microsoft.com/office/drawing/2014/main" id="{3A61D91A-6F2F-128A-8238-75AD36F3CC49}"/>
              </a:ext>
            </a:extLst>
          </p:cNvPr>
          <p:cNvSpPr/>
          <p:nvPr/>
        </p:nvSpPr>
        <p:spPr>
          <a:xfrm>
            <a:off x="315932" y="2800663"/>
            <a:ext cx="358831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Black audiences have strong emotional responses to TV and streaming content that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resonates with their experiences, highlights their resilience</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and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represents their rich communities</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and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identity</a:t>
            </a:r>
          </a:p>
        </p:txBody>
      </p:sp>
      <p:sp>
        <p:nvSpPr>
          <p:cNvPr id="4" name="Rectangle 3">
            <a:extLst>
              <a:ext uri="{FF2B5EF4-FFF2-40B4-BE49-F238E27FC236}">
                <a16:creationId xmlns:a16="http://schemas.microsoft.com/office/drawing/2014/main" id="{A7D466A3-FA03-9E89-EA34-ECF4516B9F3B}"/>
              </a:ext>
            </a:extLst>
          </p:cNvPr>
          <p:cNvSpPr/>
          <p:nvPr/>
        </p:nvSpPr>
        <p:spPr>
          <a:xfrm>
            <a:off x="4293675" y="1406054"/>
            <a:ext cx="3605430" cy="3011306"/>
          </a:xfrm>
          <a:prstGeom prst="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5CD0C88-54EF-216D-693C-1CC219D41376}"/>
              </a:ext>
            </a:extLst>
          </p:cNvPr>
          <p:cNvSpPr/>
          <p:nvPr/>
        </p:nvSpPr>
        <p:spPr>
          <a:xfrm>
            <a:off x="4285507" y="2800663"/>
            <a:ext cx="362176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Black audiences engage deeply with TV and streaming content that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authentically portrays their journeys, promotes cultural pride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emphasizes relevant stories</a:t>
            </a:r>
          </a:p>
        </p:txBody>
      </p:sp>
      <p:pic>
        <p:nvPicPr>
          <p:cNvPr id="21" name="Picture 20" descr="A group of people with speech bubbles&#10;&#10;Description automatically generated">
            <a:extLst>
              <a:ext uri="{FF2B5EF4-FFF2-40B4-BE49-F238E27FC236}">
                <a16:creationId xmlns:a16="http://schemas.microsoft.com/office/drawing/2014/main" id="{B7C179EF-34B3-F8EC-31A7-15083B5AB1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63834" y="2106931"/>
            <a:ext cx="650882" cy="650882"/>
          </a:xfrm>
          <a:prstGeom prst="rect">
            <a:avLst/>
          </a:prstGeom>
        </p:spPr>
      </p:pic>
      <p:sp>
        <p:nvSpPr>
          <p:cNvPr id="11" name="Rectangle 10">
            <a:extLst>
              <a:ext uri="{FF2B5EF4-FFF2-40B4-BE49-F238E27FC236}">
                <a16:creationId xmlns:a16="http://schemas.microsoft.com/office/drawing/2014/main" id="{968DC044-6D1D-4D12-ED28-9A58EA7955BD}"/>
              </a:ext>
            </a:extLst>
          </p:cNvPr>
          <p:cNvSpPr/>
          <p:nvPr/>
        </p:nvSpPr>
        <p:spPr>
          <a:xfrm>
            <a:off x="4293675"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Enriched Engagement</a:t>
            </a:r>
          </a:p>
        </p:txBody>
      </p:sp>
      <p:sp>
        <p:nvSpPr>
          <p:cNvPr id="12" name="Arrow: Right 11">
            <a:extLst>
              <a:ext uri="{FF2B5EF4-FFF2-40B4-BE49-F238E27FC236}">
                <a16:creationId xmlns:a16="http://schemas.microsoft.com/office/drawing/2014/main" id="{DA42E577-3875-539A-2480-514D427C95D6}"/>
              </a:ext>
            </a:extLst>
          </p:cNvPr>
          <p:cNvSpPr/>
          <p:nvPr/>
        </p:nvSpPr>
        <p:spPr>
          <a:xfrm>
            <a:off x="3649341" y="2197696"/>
            <a:ext cx="785747" cy="500989"/>
          </a:xfrm>
          <a:prstGeom prst="rightArrow">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0C0A217B-78D2-8D1C-C6D9-59FA93E582B7}"/>
              </a:ext>
            </a:extLst>
          </p:cNvPr>
          <p:cNvSpPr/>
          <p:nvPr/>
        </p:nvSpPr>
        <p:spPr>
          <a:xfrm>
            <a:off x="7638189" y="2197696"/>
            <a:ext cx="785747" cy="500989"/>
          </a:xfrm>
          <a:prstGeom prst="rightArrow">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F0F7010-CED5-C189-3C24-243FC855510B}"/>
              </a:ext>
            </a:extLst>
          </p:cNvPr>
          <p:cNvSpPr/>
          <p:nvPr/>
        </p:nvSpPr>
        <p:spPr>
          <a:xfrm>
            <a:off x="531290" y="5231396"/>
            <a:ext cx="3157598" cy="294651"/>
          </a:xfrm>
          <a:prstGeom prst="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Influencers</a:t>
            </a:r>
          </a:p>
        </p:txBody>
      </p:sp>
      <p:sp>
        <p:nvSpPr>
          <p:cNvPr id="23" name="Rectangle 22">
            <a:extLst>
              <a:ext uri="{FF2B5EF4-FFF2-40B4-BE49-F238E27FC236}">
                <a16:creationId xmlns:a16="http://schemas.microsoft.com/office/drawing/2014/main" id="{072A2F00-2AF5-3641-C551-EABFD747011F}"/>
              </a:ext>
            </a:extLst>
          </p:cNvPr>
          <p:cNvSpPr/>
          <p:nvPr/>
        </p:nvSpPr>
        <p:spPr>
          <a:xfrm>
            <a:off x="531290" y="4513874"/>
            <a:ext cx="3157598" cy="294651"/>
          </a:xfrm>
          <a:prstGeom prst="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Stronger Emotional Reactions</a:t>
            </a:r>
          </a:p>
        </p:txBody>
      </p:sp>
      <p:sp>
        <p:nvSpPr>
          <p:cNvPr id="27" name="Rectangle 26">
            <a:extLst>
              <a:ext uri="{FF2B5EF4-FFF2-40B4-BE49-F238E27FC236}">
                <a16:creationId xmlns:a16="http://schemas.microsoft.com/office/drawing/2014/main" id="{BBA6C816-2D7A-2B7C-13B1-319AB0B0CF49}"/>
              </a:ext>
            </a:extLst>
          </p:cNvPr>
          <p:cNvSpPr/>
          <p:nvPr/>
        </p:nvSpPr>
        <p:spPr>
          <a:xfrm>
            <a:off x="531290" y="4876716"/>
            <a:ext cx="3157598" cy="294651"/>
          </a:xfrm>
          <a:prstGeom prst="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Deeper Personal Connections</a:t>
            </a:r>
          </a:p>
        </p:txBody>
      </p:sp>
      <p:sp>
        <p:nvSpPr>
          <p:cNvPr id="29" name="Rectangle 28">
            <a:extLst>
              <a:ext uri="{FF2B5EF4-FFF2-40B4-BE49-F238E27FC236}">
                <a16:creationId xmlns:a16="http://schemas.microsoft.com/office/drawing/2014/main" id="{526AFD5E-D725-2AAE-8EBE-85953A9F9EBD}"/>
              </a:ext>
            </a:extLst>
          </p:cNvPr>
          <p:cNvSpPr/>
          <p:nvPr/>
        </p:nvSpPr>
        <p:spPr>
          <a:xfrm>
            <a:off x="4517396" y="4513874"/>
            <a:ext cx="3157598" cy="294651"/>
          </a:xfrm>
          <a:prstGeom prst="rect">
            <a:avLst/>
          </a:prstGeom>
          <a:solidFill>
            <a:srgbClr val="00BF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Appointment Viewing</a:t>
            </a:r>
          </a:p>
        </p:txBody>
      </p:sp>
      <p:sp>
        <p:nvSpPr>
          <p:cNvPr id="33" name="Rectangle 32">
            <a:extLst>
              <a:ext uri="{FF2B5EF4-FFF2-40B4-BE49-F238E27FC236}">
                <a16:creationId xmlns:a16="http://schemas.microsoft.com/office/drawing/2014/main" id="{02D990FD-6C41-E258-6DC9-CCC0FCE1450C}"/>
              </a:ext>
            </a:extLst>
          </p:cNvPr>
          <p:cNvSpPr/>
          <p:nvPr/>
        </p:nvSpPr>
        <p:spPr>
          <a:xfrm>
            <a:off x="4517396" y="4860061"/>
            <a:ext cx="3157598" cy="294651"/>
          </a:xfrm>
          <a:prstGeom prst="rect">
            <a:avLst/>
          </a:prstGeom>
          <a:solidFill>
            <a:srgbClr val="00BF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Shared Quality Experiences</a:t>
            </a:r>
          </a:p>
        </p:txBody>
      </p:sp>
      <p:sp>
        <p:nvSpPr>
          <p:cNvPr id="7" name="Rectangle 6">
            <a:extLst>
              <a:ext uri="{FF2B5EF4-FFF2-40B4-BE49-F238E27FC236}">
                <a16:creationId xmlns:a16="http://schemas.microsoft.com/office/drawing/2014/main" id="{8275ACD5-6515-62C6-331E-F53F4A021BB6}"/>
              </a:ext>
            </a:extLst>
          </p:cNvPr>
          <p:cNvSpPr/>
          <p:nvPr/>
        </p:nvSpPr>
        <p:spPr>
          <a:xfrm>
            <a:off x="8501624" y="4860061"/>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Stimulates Consumers’ Appetites</a:t>
            </a:r>
          </a:p>
        </p:txBody>
      </p:sp>
      <p:sp>
        <p:nvSpPr>
          <p:cNvPr id="22" name="Rectangle 21">
            <a:extLst>
              <a:ext uri="{FF2B5EF4-FFF2-40B4-BE49-F238E27FC236}">
                <a16:creationId xmlns:a16="http://schemas.microsoft.com/office/drawing/2014/main" id="{A057C601-CA13-FCE2-87A5-11B88321F42F}"/>
              </a:ext>
            </a:extLst>
          </p:cNvPr>
          <p:cNvSpPr/>
          <p:nvPr/>
        </p:nvSpPr>
        <p:spPr>
          <a:xfrm>
            <a:off x="8501624" y="4513874"/>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Influences Personal Style </a:t>
            </a:r>
          </a:p>
        </p:txBody>
      </p:sp>
      <p:sp>
        <p:nvSpPr>
          <p:cNvPr id="37" name="Rectangle 36">
            <a:extLst>
              <a:ext uri="{FF2B5EF4-FFF2-40B4-BE49-F238E27FC236}">
                <a16:creationId xmlns:a16="http://schemas.microsoft.com/office/drawing/2014/main" id="{191B2E79-3D39-1298-CB5B-84F7C5E9B2B0}"/>
              </a:ext>
            </a:extLst>
          </p:cNvPr>
          <p:cNvSpPr/>
          <p:nvPr/>
        </p:nvSpPr>
        <p:spPr>
          <a:xfrm>
            <a:off x="8500136" y="5557529"/>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Motivates DIY Projects</a:t>
            </a:r>
          </a:p>
        </p:txBody>
      </p:sp>
      <p:sp>
        <p:nvSpPr>
          <p:cNvPr id="15" name="Rectangle 14">
            <a:extLst>
              <a:ext uri="{FF2B5EF4-FFF2-40B4-BE49-F238E27FC236}">
                <a16:creationId xmlns:a16="http://schemas.microsoft.com/office/drawing/2014/main" id="{C09FEA07-0710-E676-E763-6226C7B1BF5E}"/>
              </a:ext>
            </a:extLst>
          </p:cNvPr>
          <p:cNvSpPr/>
          <p:nvPr/>
        </p:nvSpPr>
        <p:spPr>
          <a:xfrm>
            <a:off x="8500136" y="5207486"/>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Inspires Culinary Enthusiasts</a:t>
            </a:r>
          </a:p>
        </p:txBody>
      </p:sp>
      <p:sp>
        <p:nvSpPr>
          <p:cNvPr id="34" name="Rectangle 33">
            <a:extLst>
              <a:ext uri="{FF2B5EF4-FFF2-40B4-BE49-F238E27FC236}">
                <a16:creationId xmlns:a16="http://schemas.microsoft.com/office/drawing/2014/main" id="{3F7F2BA6-86DE-2806-F84C-CBAA0BBCCF63}"/>
              </a:ext>
            </a:extLst>
          </p:cNvPr>
          <p:cNvSpPr/>
          <p:nvPr/>
        </p:nvSpPr>
        <p:spPr>
          <a:xfrm>
            <a:off x="8500136" y="5920095"/>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Encourages Cultural Impact</a:t>
            </a:r>
          </a:p>
        </p:txBody>
      </p:sp>
      <p:sp>
        <p:nvSpPr>
          <p:cNvPr id="26" name="Rectangle 25">
            <a:extLst>
              <a:ext uri="{FF2B5EF4-FFF2-40B4-BE49-F238E27FC236}">
                <a16:creationId xmlns:a16="http://schemas.microsoft.com/office/drawing/2014/main" id="{6E8E76C7-AA98-178D-1742-28CB2DF69EDB}"/>
              </a:ext>
            </a:extLst>
          </p:cNvPr>
          <p:cNvSpPr/>
          <p:nvPr/>
        </p:nvSpPr>
        <p:spPr>
          <a:xfrm>
            <a:off x="8295923" y="2800663"/>
            <a:ext cx="357275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Black consumers are heavily influenced by TV &amp; streaming content that features </a:t>
            </a:r>
            <a:r>
              <a:rPr kumimoji="0" lang="en-US" sz="16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authentic representation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a:t>
            </a:r>
            <a:r>
              <a:rPr kumimoji="0" lang="en-US" sz="16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cultural interests</a:t>
            </a:r>
          </a:p>
        </p:txBody>
      </p:sp>
      <p:sp>
        <p:nvSpPr>
          <p:cNvPr id="30" name="Rectangle 29">
            <a:extLst>
              <a:ext uri="{FF2B5EF4-FFF2-40B4-BE49-F238E27FC236}">
                <a16:creationId xmlns:a16="http://schemas.microsoft.com/office/drawing/2014/main" id="{47D4411F-8519-F2DF-5E81-32098793D106}"/>
              </a:ext>
            </a:extLst>
          </p:cNvPr>
          <p:cNvSpPr/>
          <p:nvPr/>
        </p:nvSpPr>
        <p:spPr>
          <a:xfrm>
            <a:off x="4517396" y="5231396"/>
            <a:ext cx="3157598" cy="294651"/>
          </a:xfrm>
          <a:prstGeom prst="rect">
            <a:avLst/>
          </a:prstGeom>
          <a:solidFill>
            <a:srgbClr val="00BF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Online Communities</a:t>
            </a:r>
          </a:p>
        </p:txBody>
      </p:sp>
    </p:spTree>
    <p:extLst>
      <p:ext uri="{BB962C8B-B14F-4D97-AF65-F5344CB8AC3E}">
        <p14:creationId xmlns:p14="http://schemas.microsoft.com/office/powerpoint/2010/main" val="2327814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398A3-445B-3357-A320-D79BB56D9102}"/>
              </a:ext>
            </a:extLst>
          </p:cNvPr>
          <p:cNvPicPr>
            <a:picLocks noChangeAspect="1"/>
          </p:cNvPicPr>
          <p:nvPr/>
        </p:nvPicPr>
        <p:blipFill>
          <a:blip r:embed="rId2" cstate="print">
            <a:clrChange>
              <a:clrFrom>
                <a:srgbClr val="00BFF2"/>
              </a:clrFrom>
              <a:clrTo>
                <a:srgbClr val="00BFF2">
                  <a:alpha val="0"/>
                </a:srgbClr>
              </a:clrTo>
            </a:clrChange>
            <a:alphaModFix amt="9000"/>
            <a:extLst>
              <a:ext uri="{28A0092B-C50C-407E-A947-70E740481C1C}">
                <a14:useLocalDpi xmlns:a14="http://schemas.microsoft.com/office/drawing/2010/main"/>
              </a:ext>
            </a:extLst>
          </a:blip>
          <a:stretch>
            <a:fillRect/>
          </a:stretch>
        </p:blipFill>
        <p:spPr>
          <a:xfrm>
            <a:off x="2962920" y="-1"/>
            <a:ext cx="9229080" cy="5373265"/>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142043" y="297147"/>
            <a:ext cx="1202843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Black audiences </a:t>
            </a: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experience deeper emotions</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 and greater communal enjoyment from TV and streaming content that reflects their identity </a:t>
            </a:r>
          </a:p>
        </p:txBody>
      </p:sp>
      <p:pic>
        <p:nvPicPr>
          <p:cNvPr id="2" name="Picture 1">
            <a:extLst>
              <a:ext uri="{FF2B5EF4-FFF2-40B4-BE49-F238E27FC236}">
                <a16:creationId xmlns:a16="http://schemas.microsoft.com/office/drawing/2014/main" id="{0C707E70-8473-641A-8BD5-0246C129F4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6" name="Slide Number Placeholder 5">
            <a:extLst>
              <a:ext uri="{FF2B5EF4-FFF2-40B4-BE49-F238E27FC236}">
                <a16:creationId xmlns:a16="http://schemas.microsoft.com/office/drawing/2014/main" id="{6F81C1B2-6B7C-4476-5E26-CC985996679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817824B9-AEA5-ADF3-B551-9B0BE34983C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4" name="Rectangle 3">
            <a:extLst>
              <a:ext uri="{FF2B5EF4-FFF2-40B4-BE49-F238E27FC236}">
                <a16:creationId xmlns:a16="http://schemas.microsoft.com/office/drawing/2014/main" id="{78DF3D59-6244-14E9-93A5-22EF5F4A1462}"/>
              </a:ext>
            </a:extLst>
          </p:cNvPr>
          <p:cNvSpPr/>
          <p:nvPr/>
        </p:nvSpPr>
        <p:spPr>
          <a:xfrm>
            <a:off x="8279586" y="1399011"/>
            <a:ext cx="3605430" cy="3011306"/>
          </a:xfrm>
          <a:prstGeom prst="rect">
            <a:avLst/>
          </a:prstGeom>
          <a:solidFill>
            <a:srgbClr val="E2E8F1"/>
          </a:solidFill>
          <a:ln w="190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DA6FD5B-A421-211F-F043-08B90B539E00}"/>
              </a:ext>
            </a:extLst>
          </p:cNvPr>
          <p:cNvSpPr/>
          <p:nvPr/>
        </p:nvSpPr>
        <p:spPr>
          <a:xfrm>
            <a:off x="8295923" y="2800663"/>
            <a:ext cx="357275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Black consumers are heavily influenced by TV &amp; streaming content that features authentic representation and cultural</a:t>
            </a:r>
            <a:r>
              <a:rPr lang="en-US" sz="1600" b="1">
                <a:solidFill>
                  <a:srgbClr val="ACBDCE"/>
                </a:solidFill>
                <a:latin typeface="Helvetica" panose="020B0403020202020204" pitchFamily="34" charset="0"/>
              </a:rPr>
              <a:t> </a:t>
            </a:r>
            <a:r>
              <a:rPr kumimoji="0" lang="en-US" sz="16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interests</a:t>
            </a:r>
          </a:p>
        </p:txBody>
      </p:sp>
      <p:pic>
        <p:nvPicPr>
          <p:cNvPr id="8" name="Picture 7" descr="A blue suitcase with a hat and glasses&#10;&#10;Description automatically generated">
            <a:extLst>
              <a:ext uri="{FF2B5EF4-FFF2-40B4-BE49-F238E27FC236}">
                <a16:creationId xmlns:a16="http://schemas.microsoft.com/office/drawing/2014/main" id="{7FF5C3AD-E3B8-0D7F-36E7-552A617148D5}"/>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787690" y="2106931"/>
            <a:ext cx="643732" cy="643732"/>
          </a:xfrm>
          <a:prstGeom prst="rect">
            <a:avLst/>
          </a:prstGeom>
        </p:spPr>
      </p:pic>
      <p:sp>
        <p:nvSpPr>
          <p:cNvPr id="17" name="Rectangle 16">
            <a:extLst>
              <a:ext uri="{FF2B5EF4-FFF2-40B4-BE49-F238E27FC236}">
                <a16:creationId xmlns:a16="http://schemas.microsoft.com/office/drawing/2014/main" id="{580FC87C-C01C-10EC-51CD-2914F3F9A848}"/>
              </a:ext>
            </a:extLst>
          </p:cNvPr>
          <p:cNvSpPr/>
          <p:nvPr/>
        </p:nvSpPr>
        <p:spPr>
          <a:xfrm>
            <a:off x="8279586"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Inspired Actions</a:t>
            </a:r>
          </a:p>
        </p:txBody>
      </p:sp>
      <p:sp>
        <p:nvSpPr>
          <p:cNvPr id="18" name="Rectangle 17">
            <a:extLst>
              <a:ext uri="{FF2B5EF4-FFF2-40B4-BE49-F238E27FC236}">
                <a16:creationId xmlns:a16="http://schemas.microsoft.com/office/drawing/2014/main" id="{85794AE5-8F75-6002-FA1A-5D853457F59C}"/>
              </a:ext>
            </a:extLst>
          </p:cNvPr>
          <p:cNvSpPr/>
          <p:nvPr/>
        </p:nvSpPr>
        <p:spPr>
          <a:xfrm>
            <a:off x="307374" y="1399012"/>
            <a:ext cx="3605430" cy="3011306"/>
          </a:xfrm>
          <a:prstGeom prst="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015DFC0-B192-CC67-CE15-7F6D8AF94A10}"/>
              </a:ext>
            </a:extLst>
          </p:cNvPr>
          <p:cNvSpPr/>
          <p:nvPr/>
        </p:nvSpPr>
        <p:spPr>
          <a:xfrm>
            <a:off x="306985" y="1547639"/>
            <a:ext cx="360620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Emotional Reactions</a:t>
            </a:r>
          </a:p>
        </p:txBody>
      </p:sp>
      <p:pic>
        <p:nvPicPr>
          <p:cNvPr id="21" name="Picture 20" descr="A pink and white heart in a bubble&#10;&#10;Description automatically generated">
            <a:extLst>
              <a:ext uri="{FF2B5EF4-FFF2-40B4-BE49-F238E27FC236}">
                <a16:creationId xmlns:a16="http://schemas.microsoft.com/office/drawing/2014/main" id="{E157504E-1D5B-23EB-F0BF-21F719C1B1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08675" y="2160100"/>
            <a:ext cx="602829" cy="602829"/>
          </a:xfrm>
          <a:prstGeom prst="rect">
            <a:avLst/>
          </a:prstGeom>
        </p:spPr>
      </p:pic>
      <p:sp>
        <p:nvSpPr>
          <p:cNvPr id="22" name="Rectangle 21">
            <a:extLst>
              <a:ext uri="{FF2B5EF4-FFF2-40B4-BE49-F238E27FC236}">
                <a16:creationId xmlns:a16="http://schemas.microsoft.com/office/drawing/2014/main" id="{56C61564-311C-8315-AF77-623F3C0A28B6}"/>
              </a:ext>
            </a:extLst>
          </p:cNvPr>
          <p:cNvSpPr/>
          <p:nvPr/>
        </p:nvSpPr>
        <p:spPr>
          <a:xfrm>
            <a:off x="315932" y="2800663"/>
            <a:ext cx="358831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Black audiences have strong emotional responses to TV and streaming content that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resonates with their experiences, highlights their resilience</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and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represents their rich communities</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and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identity</a:t>
            </a:r>
          </a:p>
        </p:txBody>
      </p:sp>
      <p:sp>
        <p:nvSpPr>
          <p:cNvPr id="23" name="Rectangle 22">
            <a:extLst>
              <a:ext uri="{FF2B5EF4-FFF2-40B4-BE49-F238E27FC236}">
                <a16:creationId xmlns:a16="http://schemas.microsoft.com/office/drawing/2014/main" id="{7998A68A-D9B6-9FDB-9CB6-525D47FD6CB7}"/>
              </a:ext>
            </a:extLst>
          </p:cNvPr>
          <p:cNvSpPr/>
          <p:nvPr/>
        </p:nvSpPr>
        <p:spPr>
          <a:xfrm>
            <a:off x="4293675" y="1406054"/>
            <a:ext cx="3605430" cy="3011306"/>
          </a:xfrm>
          <a:prstGeom prst="rect">
            <a:avLst/>
          </a:prstGeom>
          <a:solidFill>
            <a:srgbClr val="E2E8F1"/>
          </a:solidFill>
          <a:ln w="190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86CC8B2-1982-A3D5-A792-16ED3BCFAE37}"/>
              </a:ext>
            </a:extLst>
          </p:cNvPr>
          <p:cNvSpPr/>
          <p:nvPr/>
        </p:nvSpPr>
        <p:spPr>
          <a:xfrm>
            <a:off x="4285507" y="2800663"/>
            <a:ext cx="362176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Black audiences engage deeply with TV and streaming content that authentically portrays their journeys, promotes cultural pride and emphasizes relevant stories</a:t>
            </a:r>
          </a:p>
        </p:txBody>
      </p:sp>
      <p:pic>
        <p:nvPicPr>
          <p:cNvPr id="25" name="Picture 24" descr="A group of people with speech bubbles&#10;&#10;Description automatically generated">
            <a:extLst>
              <a:ext uri="{FF2B5EF4-FFF2-40B4-BE49-F238E27FC236}">
                <a16:creationId xmlns:a16="http://schemas.microsoft.com/office/drawing/2014/main" id="{79E922E0-7852-4350-7071-BDAF25C301AA}"/>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5763834" y="2106931"/>
            <a:ext cx="650882" cy="650882"/>
          </a:xfrm>
          <a:prstGeom prst="rect">
            <a:avLst/>
          </a:prstGeom>
        </p:spPr>
      </p:pic>
      <p:sp>
        <p:nvSpPr>
          <p:cNvPr id="26" name="Rectangle 25">
            <a:extLst>
              <a:ext uri="{FF2B5EF4-FFF2-40B4-BE49-F238E27FC236}">
                <a16:creationId xmlns:a16="http://schemas.microsoft.com/office/drawing/2014/main" id="{01E5BEA0-6CDB-C636-19F6-09CD620B4FDA}"/>
              </a:ext>
            </a:extLst>
          </p:cNvPr>
          <p:cNvSpPr/>
          <p:nvPr/>
        </p:nvSpPr>
        <p:spPr>
          <a:xfrm>
            <a:off x="4293675"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Enriched Engagement</a:t>
            </a:r>
          </a:p>
        </p:txBody>
      </p:sp>
      <p:sp>
        <p:nvSpPr>
          <p:cNvPr id="27" name="Arrow: Right 26">
            <a:extLst>
              <a:ext uri="{FF2B5EF4-FFF2-40B4-BE49-F238E27FC236}">
                <a16:creationId xmlns:a16="http://schemas.microsoft.com/office/drawing/2014/main" id="{D78EC4FE-8501-5E88-508C-444E98A09576}"/>
              </a:ext>
            </a:extLst>
          </p:cNvPr>
          <p:cNvSpPr/>
          <p:nvPr/>
        </p:nvSpPr>
        <p:spPr>
          <a:xfrm>
            <a:off x="3649341" y="2197696"/>
            <a:ext cx="785747" cy="500989"/>
          </a:xfrm>
          <a:prstGeom prst="rightArrow">
            <a:avLst/>
          </a:prstGeom>
          <a:solidFill>
            <a:srgbClr val="ACBDCE"/>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Arrow: Right 27">
            <a:extLst>
              <a:ext uri="{FF2B5EF4-FFF2-40B4-BE49-F238E27FC236}">
                <a16:creationId xmlns:a16="http://schemas.microsoft.com/office/drawing/2014/main" id="{11F03319-4202-F312-B8BE-7895168FCA43}"/>
              </a:ext>
            </a:extLst>
          </p:cNvPr>
          <p:cNvSpPr/>
          <p:nvPr/>
        </p:nvSpPr>
        <p:spPr>
          <a:xfrm>
            <a:off x="7638189" y="2197696"/>
            <a:ext cx="785747" cy="500989"/>
          </a:xfrm>
          <a:prstGeom prst="rightArrow">
            <a:avLst/>
          </a:prstGeom>
          <a:solidFill>
            <a:srgbClr val="ACBDCE"/>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E63B415-E37A-828F-17C8-B20117E8A65D}"/>
              </a:ext>
            </a:extLst>
          </p:cNvPr>
          <p:cNvSpPr/>
          <p:nvPr/>
        </p:nvSpPr>
        <p:spPr>
          <a:xfrm>
            <a:off x="531290" y="5231396"/>
            <a:ext cx="3157598" cy="294651"/>
          </a:xfrm>
          <a:prstGeom prst="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Influencers</a:t>
            </a:r>
          </a:p>
        </p:txBody>
      </p:sp>
      <p:sp>
        <p:nvSpPr>
          <p:cNvPr id="32" name="Rectangle 31">
            <a:extLst>
              <a:ext uri="{FF2B5EF4-FFF2-40B4-BE49-F238E27FC236}">
                <a16:creationId xmlns:a16="http://schemas.microsoft.com/office/drawing/2014/main" id="{E438DA96-3075-992D-70E0-57ADE98181CB}"/>
              </a:ext>
            </a:extLst>
          </p:cNvPr>
          <p:cNvSpPr/>
          <p:nvPr/>
        </p:nvSpPr>
        <p:spPr>
          <a:xfrm>
            <a:off x="531290" y="4513874"/>
            <a:ext cx="3157598" cy="294651"/>
          </a:xfrm>
          <a:prstGeom prst="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Stronger Emotional Reactions</a:t>
            </a:r>
          </a:p>
        </p:txBody>
      </p:sp>
      <p:sp>
        <p:nvSpPr>
          <p:cNvPr id="35" name="Rectangle 34">
            <a:extLst>
              <a:ext uri="{FF2B5EF4-FFF2-40B4-BE49-F238E27FC236}">
                <a16:creationId xmlns:a16="http://schemas.microsoft.com/office/drawing/2014/main" id="{40D3A79B-10AF-E981-FAA9-45CB31A94A79}"/>
              </a:ext>
            </a:extLst>
          </p:cNvPr>
          <p:cNvSpPr/>
          <p:nvPr/>
        </p:nvSpPr>
        <p:spPr>
          <a:xfrm>
            <a:off x="531290" y="4876716"/>
            <a:ext cx="3157598" cy="294651"/>
          </a:xfrm>
          <a:prstGeom prst="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Deeper Personal Connections</a:t>
            </a:r>
          </a:p>
        </p:txBody>
      </p:sp>
      <p:sp>
        <p:nvSpPr>
          <p:cNvPr id="37" name="Rectangle 36">
            <a:extLst>
              <a:ext uri="{FF2B5EF4-FFF2-40B4-BE49-F238E27FC236}">
                <a16:creationId xmlns:a16="http://schemas.microsoft.com/office/drawing/2014/main" id="{DA79C0ED-369A-7FF3-9050-0E5F34556417}"/>
              </a:ext>
            </a:extLst>
          </p:cNvPr>
          <p:cNvSpPr/>
          <p:nvPr/>
        </p:nvSpPr>
        <p:spPr>
          <a:xfrm>
            <a:off x="4517396" y="4513874"/>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Appointment Viewing</a:t>
            </a:r>
          </a:p>
        </p:txBody>
      </p:sp>
      <p:sp>
        <p:nvSpPr>
          <p:cNvPr id="39" name="Rectangle 38">
            <a:extLst>
              <a:ext uri="{FF2B5EF4-FFF2-40B4-BE49-F238E27FC236}">
                <a16:creationId xmlns:a16="http://schemas.microsoft.com/office/drawing/2014/main" id="{5C2572E0-2D54-87C6-F6B1-B567B4249B41}"/>
              </a:ext>
            </a:extLst>
          </p:cNvPr>
          <p:cNvSpPr/>
          <p:nvPr/>
        </p:nvSpPr>
        <p:spPr>
          <a:xfrm>
            <a:off x="4517396" y="4860061"/>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Shared Quality Experiences</a:t>
            </a:r>
          </a:p>
        </p:txBody>
      </p:sp>
      <p:sp>
        <p:nvSpPr>
          <p:cNvPr id="7" name="Rectangle 6">
            <a:extLst>
              <a:ext uri="{FF2B5EF4-FFF2-40B4-BE49-F238E27FC236}">
                <a16:creationId xmlns:a16="http://schemas.microsoft.com/office/drawing/2014/main" id="{188A1ADC-8C9E-EF0B-AC33-37A1C103CE79}"/>
              </a:ext>
            </a:extLst>
          </p:cNvPr>
          <p:cNvSpPr/>
          <p:nvPr/>
        </p:nvSpPr>
        <p:spPr>
          <a:xfrm>
            <a:off x="8501624" y="4860061"/>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Stimulates Consumers’ Appetites</a:t>
            </a:r>
          </a:p>
        </p:txBody>
      </p:sp>
      <p:sp>
        <p:nvSpPr>
          <p:cNvPr id="10" name="Rectangle 9">
            <a:extLst>
              <a:ext uri="{FF2B5EF4-FFF2-40B4-BE49-F238E27FC236}">
                <a16:creationId xmlns:a16="http://schemas.microsoft.com/office/drawing/2014/main" id="{BD1B8C08-A305-75AE-B29D-D54992C748B9}"/>
              </a:ext>
            </a:extLst>
          </p:cNvPr>
          <p:cNvSpPr/>
          <p:nvPr/>
        </p:nvSpPr>
        <p:spPr>
          <a:xfrm>
            <a:off x="8501624" y="4513874"/>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Influences Personal Style </a:t>
            </a:r>
          </a:p>
        </p:txBody>
      </p:sp>
      <p:sp>
        <p:nvSpPr>
          <p:cNvPr id="11" name="Rectangle 10">
            <a:extLst>
              <a:ext uri="{FF2B5EF4-FFF2-40B4-BE49-F238E27FC236}">
                <a16:creationId xmlns:a16="http://schemas.microsoft.com/office/drawing/2014/main" id="{1E686310-FA05-A287-D342-A1944982F05A}"/>
              </a:ext>
            </a:extLst>
          </p:cNvPr>
          <p:cNvSpPr/>
          <p:nvPr/>
        </p:nvSpPr>
        <p:spPr>
          <a:xfrm>
            <a:off x="8500136" y="5557529"/>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Motivates DIY Projects</a:t>
            </a:r>
          </a:p>
        </p:txBody>
      </p:sp>
      <p:sp>
        <p:nvSpPr>
          <p:cNvPr id="12" name="Rectangle 11">
            <a:extLst>
              <a:ext uri="{FF2B5EF4-FFF2-40B4-BE49-F238E27FC236}">
                <a16:creationId xmlns:a16="http://schemas.microsoft.com/office/drawing/2014/main" id="{02560DCD-2AB3-2271-761E-8201DE95D3DA}"/>
              </a:ext>
            </a:extLst>
          </p:cNvPr>
          <p:cNvSpPr/>
          <p:nvPr/>
        </p:nvSpPr>
        <p:spPr>
          <a:xfrm>
            <a:off x="8500136" y="520748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Inspires Culinary Enthusiasts</a:t>
            </a:r>
          </a:p>
        </p:txBody>
      </p:sp>
      <p:sp>
        <p:nvSpPr>
          <p:cNvPr id="13" name="Rectangle 12">
            <a:extLst>
              <a:ext uri="{FF2B5EF4-FFF2-40B4-BE49-F238E27FC236}">
                <a16:creationId xmlns:a16="http://schemas.microsoft.com/office/drawing/2014/main" id="{C49CAC40-4850-F30D-2B14-E050297574DD}"/>
              </a:ext>
            </a:extLst>
          </p:cNvPr>
          <p:cNvSpPr/>
          <p:nvPr/>
        </p:nvSpPr>
        <p:spPr>
          <a:xfrm>
            <a:off x="8500136" y="5920095"/>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Encourages Cultural Impact</a:t>
            </a:r>
          </a:p>
        </p:txBody>
      </p:sp>
      <p:sp>
        <p:nvSpPr>
          <p:cNvPr id="14" name="Rectangle 13">
            <a:extLst>
              <a:ext uri="{FF2B5EF4-FFF2-40B4-BE49-F238E27FC236}">
                <a16:creationId xmlns:a16="http://schemas.microsoft.com/office/drawing/2014/main" id="{27B13A4D-1532-4A1C-2792-5DD4EB4F2EA8}"/>
              </a:ext>
            </a:extLst>
          </p:cNvPr>
          <p:cNvSpPr/>
          <p:nvPr/>
        </p:nvSpPr>
        <p:spPr>
          <a:xfrm>
            <a:off x="4517396" y="523139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Online Communities</a:t>
            </a:r>
          </a:p>
        </p:txBody>
      </p:sp>
    </p:spTree>
    <p:extLst>
      <p:ext uri="{BB962C8B-B14F-4D97-AF65-F5344CB8AC3E}">
        <p14:creationId xmlns:p14="http://schemas.microsoft.com/office/powerpoint/2010/main" val="157633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5292-F717-EE19-193E-366C66B274A4}"/>
            </a:ext>
          </a:extLst>
        </p:cNvPr>
        <p:cNvGrpSpPr/>
        <p:nvPr/>
      </p:nvGrpSpPr>
      <p:grpSpPr>
        <a:xfrm>
          <a:off x="0" y="0"/>
          <a:ext cx="0" cy="0"/>
          <a:chOff x="0" y="0"/>
          <a:chExt cx="0" cy="0"/>
        </a:xfrm>
      </p:grpSpPr>
      <p:pic>
        <p:nvPicPr>
          <p:cNvPr id="6" name="Picture 5" descr="A person and person sitting on a couch watching tv&#10;&#10;Description automatically generated">
            <a:extLst>
              <a:ext uri="{FF2B5EF4-FFF2-40B4-BE49-F238E27FC236}">
                <a16:creationId xmlns:a16="http://schemas.microsoft.com/office/drawing/2014/main" id="{C6BE8E65-D8A3-9EAF-6BE6-087D8A492A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26" y="1693065"/>
            <a:ext cx="6507013" cy="4121378"/>
          </a:xfrm>
          <a:prstGeom prst="rect">
            <a:avLst/>
          </a:prstGeom>
        </p:spPr>
      </p:pic>
      <p:sp>
        <p:nvSpPr>
          <p:cNvPr id="2" name="Rectangle 1">
            <a:extLst>
              <a:ext uri="{FF2B5EF4-FFF2-40B4-BE49-F238E27FC236}">
                <a16:creationId xmlns:a16="http://schemas.microsoft.com/office/drawing/2014/main" id="{4E5605FA-FE00-3EBD-4954-0F1646770E7A}"/>
              </a:ext>
            </a:extLst>
          </p:cNvPr>
          <p:cNvSpPr>
            <a:spLocks/>
          </p:cNvSpPr>
          <p:nvPr/>
        </p:nvSpPr>
        <p:spPr>
          <a:xfrm>
            <a:off x="-13026" y="1693065"/>
            <a:ext cx="6511213" cy="4121378"/>
          </a:xfrm>
          <a:prstGeom prst="rect">
            <a:avLst/>
          </a:prstGeom>
          <a:solidFill>
            <a:srgbClr val="ED3C8D">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C5A3F083-7382-EADC-433E-F5DA4905710F}"/>
              </a:ext>
            </a:extLst>
          </p:cNvPr>
          <p:cNvSpPr>
            <a:spLocks/>
          </p:cNvSpPr>
          <p:nvPr/>
        </p:nvSpPr>
        <p:spPr>
          <a:xfrm>
            <a:off x="6484849" y="1693065"/>
            <a:ext cx="5707151" cy="412137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449F580-88E9-6EA2-C2E1-C92A39C38E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85BB2F9F-3175-45D6-4C50-CA5A0EC16ED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807875B5-AA8E-193C-42F9-A8758309225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9" name="TextBox 8">
            <a:extLst>
              <a:ext uri="{FF2B5EF4-FFF2-40B4-BE49-F238E27FC236}">
                <a16:creationId xmlns:a16="http://schemas.microsoft.com/office/drawing/2014/main" id="{ADFAB4F1-9F01-0EA7-7384-E38457DA93B1}"/>
              </a:ext>
            </a:extLst>
          </p:cNvPr>
          <p:cNvSpPr txBox="1"/>
          <p:nvPr/>
        </p:nvSpPr>
        <p:spPr>
          <a:xfrm>
            <a:off x="472838" y="6180896"/>
            <a:ext cx="11719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Q1: Which of the following statements apply to you when you watch videos, shows or movies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C0DD3089-726E-34BF-52B1-D2BF83F78929}"/>
              </a:ext>
            </a:extLst>
          </p:cNvPr>
          <p:cNvSpPr txBox="1"/>
          <p:nvPr/>
        </p:nvSpPr>
        <p:spPr>
          <a:xfrm>
            <a:off x="726490" y="2992314"/>
            <a:ext cx="503218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 something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watched on </a:t>
            </a:r>
            <a:r>
              <a:rPr kumimoji="0" lang="en-US" sz="2000" b="1" i="0"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TV or streaming</a:t>
            </a: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has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r>
              <a:rPr kumimoji="0" lang="en-US" sz="2800"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made me laugh out loud</a:t>
            </a:r>
            <a:r>
              <a:rPr kumimoji="0" lang="en-US" sz="28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endParaRPr lang="en-US" sz="2800">
              <a:solidFill>
                <a:schemeClr val="bg1"/>
              </a:solidFill>
              <a:latin typeface="Helvetica" panose="020B0604020202020204" pitchFamily="34" charset="0"/>
              <a:cs typeface="Helvetica" panose="020B0604020202020204" pitchFamily="34" charset="0"/>
            </a:endParaRPr>
          </a:p>
        </p:txBody>
      </p:sp>
      <p:sp>
        <p:nvSpPr>
          <p:cNvPr id="1108" name="TextBox 1107">
            <a:extLst>
              <a:ext uri="{FF2B5EF4-FFF2-40B4-BE49-F238E27FC236}">
                <a16:creationId xmlns:a16="http://schemas.microsoft.com/office/drawing/2014/main" id="{EC51EB2B-DAD5-6EDF-F7E5-7C47D3BA84C9}"/>
              </a:ext>
            </a:extLst>
          </p:cNvPr>
          <p:cNvSpPr txBox="1"/>
          <p:nvPr/>
        </p:nvSpPr>
        <p:spPr>
          <a:xfrm>
            <a:off x="472838" y="5890882"/>
            <a:ext cx="11190353"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Black viewers </a:t>
            </a:r>
            <a:r>
              <a:rPr lang="en-US" sz="1200" u="sng">
                <a:solidFill>
                  <a:srgbClr val="1F1A62"/>
                </a:solidFill>
                <a:latin typeface="Helvetica" panose="020B0403020202020204" pitchFamily="34" charset="0"/>
              </a:rPr>
              <a:t> are </a:t>
            </a:r>
            <a:r>
              <a:rPr lang="en-US" sz="1200" b="1" u="sng">
                <a:solidFill>
                  <a:srgbClr val="1F1A62"/>
                </a:solidFill>
                <a:latin typeface="Helvetica" panose="020B0403020202020204" pitchFamily="34" charset="0"/>
              </a:rPr>
              <a:t>42% more likely </a:t>
            </a:r>
            <a:r>
              <a:rPr lang="en-US" sz="1200" u="sng">
                <a:solidFill>
                  <a:srgbClr val="1F1A62"/>
                </a:solidFill>
                <a:latin typeface="Helvetica" panose="020B0403020202020204" pitchFamily="34" charset="0"/>
              </a:rPr>
              <a:t>to have laughed out loud because of something they watched in TV or streaming content vs. TikTok content</a:t>
            </a:r>
          </a:p>
        </p:txBody>
      </p:sp>
      <p:sp>
        <p:nvSpPr>
          <p:cNvPr id="3" name="Rectangle 2">
            <a:extLst>
              <a:ext uri="{FF2B5EF4-FFF2-40B4-BE49-F238E27FC236}">
                <a16:creationId xmlns:a16="http://schemas.microsoft.com/office/drawing/2014/main" id="{E81FB851-01C7-DB32-B9C0-956C4FE26B7D}"/>
              </a:ext>
            </a:extLst>
          </p:cNvPr>
          <p:cNvSpPr/>
          <p:nvPr/>
        </p:nvSpPr>
        <p:spPr>
          <a:xfrm>
            <a:off x="150395" y="488292"/>
            <a:ext cx="1204160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TV and streaming shows that reflect Black experiences with humor resonate culturally and evoke more laughter than short social content</a:t>
            </a:r>
          </a:p>
        </p:txBody>
      </p:sp>
      <p:sp>
        <p:nvSpPr>
          <p:cNvPr id="11" name="Rectangle 10">
            <a:extLst>
              <a:ext uri="{FF2B5EF4-FFF2-40B4-BE49-F238E27FC236}">
                <a16:creationId xmlns:a16="http://schemas.microsoft.com/office/drawing/2014/main" id="{E5D8F223-5AE3-7720-EFA8-6B276632D878}"/>
              </a:ext>
            </a:extLst>
          </p:cNvPr>
          <p:cNvSpPr/>
          <p:nvPr/>
        </p:nvSpPr>
        <p:spPr>
          <a:xfrm>
            <a:off x="0" y="1"/>
            <a:ext cx="2769781" cy="307772"/>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Helvetica" panose="020B0604020202020204" pitchFamily="34" charset="0"/>
                <a:cs typeface="Helvetica" panose="020B0604020202020204" pitchFamily="34" charset="0"/>
              </a:rPr>
              <a:t>Stronger Emotional Reactions</a:t>
            </a:r>
          </a:p>
        </p:txBody>
      </p:sp>
      <p:sp>
        <p:nvSpPr>
          <p:cNvPr id="10" name="TextBox 9">
            <a:extLst>
              <a:ext uri="{FF2B5EF4-FFF2-40B4-BE49-F238E27FC236}">
                <a16:creationId xmlns:a16="http://schemas.microsoft.com/office/drawing/2014/main" id="{1E40CEF5-6864-8AF7-7E35-893E5B12D049}"/>
              </a:ext>
            </a:extLst>
          </p:cNvPr>
          <p:cNvSpPr txBox="1"/>
          <p:nvPr/>
        </p:nvSpPr>
        <p:spPr>
          <a:xfrm>
            <a:off x="2111896" y="1798076"/>
            <a:ext cx="2261369" cy="1323439"/>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52%</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DFC570A-D176-10B0-B2E9-3086159BAE73}"/>
              </a:ext>
            </a:extLst>
          </p:cNvPr>
          <p:cNvSpPr txBox="1"/>
          <p:nvPr/>
        </p:nvSpPr>
        <p:spPr>
          <a:xfrm>
            <a:off x="6107467" y="3553699"/>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034" name="Rectangle 1033">
            <a:extLst>
              <a:ext uri="{FF2B5EF4-FFF2-40B4-BE49-F238E27FC236}">
                <a16:creationId xmlns:a16="http://schemas.microsoft.com/office/drawing/2014/main" id="{5F5F9535-65C7-9A24-40A9-ECE87586EEAE}"/>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TextBox 1034">
            <a:extLst>
              <a:ext uri="{FF2B5EF4-FFF2-40B4-BE49-F238E27FC236}">
                <a16:creationId xmlns:a16="http://schemas.microsoft.com/office/drawing/2014/main" id="{B2D2D27B-AC6C-B387-E225-6DB53D517BC5}"/>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sp>
        <p:nvSpPr>
          <p:cNvPr id="1036" name="TextBox 1035">
            <a:extLst>
              <a:ext uri="{FF2B5EF4-FFF2-40B4-BE49-F238E27FC236}">
                <a16:creationId xmlns:a16="http://schemas.microsoft.com/office/drawing/2014/main" id="{30AAFB4E-6D16-1A93-8A7C-FF05D88FB279}"/>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+42</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37" name="TextBox 1036">
            <a:extLst>
              <a:ext uri="{FF2B5EF4-FFF2-40B4-BE49-F238E27FC236}">
                <a16:creationId xmlns:a16="http://schemas.microsoft.com/office/drawing/2014/main" id="{E4CC7B4C-4434-0402-FD7F-E07325123F2E}"/>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+175%</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38" name="TextBox 1037">
            <a:extLst>
              <a:ext uri="{FF2B5EF4-FFF2-40B4-BE49-F238E27FC236}">
                <a16:creationId xmlns:a16="http://schemas.microsoft.com/office/drawing/2014/main" id="{C9B40E4A-B22B-945B-4B8B-7BCE05DAF4B0}"/>
              </a:ext>
            </a:extLst>
          </p:cNvPr>
          <p:cNvSpPr txBox="1"/>
          <p:nvPr/>
        </p:nvSpPr>
        <p:spPr>
          <a:xfrm>
            <a:off x="9804004" y="3828425"/>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+50</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39" name="TextBox 1038">
            <a:extLst>
              <a:ext uri="{FF2B5EF4-FFF2-40B4-BE49-F238E27FC236}">
                <a16:creationId xmlns:a16="http://schemas.microsoft.com/office/drawing/2014/main" id="{37D60524-3968-F32E-FC9D-39E7CCEEE2C4}"/>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+51%</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40" name="TextBox 1039">
            <a:extLst>
              <a:ext uri="{FF2B5EF4-FFF2-40B4-BE49-F238E27FC236}">
                <a16:creationId xmlns:a16="http://schemas.microsoft.com/office/drawing/2014/main" id="{549EC7EC-2A30-6606-434A-CC3A922CC42E}"/>
              </a:ext>
            </a:extLst>
          </p:cNvPr>
          <p:cNvSpPr txBox="1"/>
          <p:nvPr/>
        </p:nvSpPr>
        <p:spPr>
          <a:xfrm>
            <a:off x="9873874" y="5104827"/>
            <a:ext cx="1544545" cy="523220"/>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+3%</a:t>
            </a:r>
          </a:p>
        </p:txBody>
      </p:sp>
      <p:cxnSp>
        <p:nvCxnSpPr>
          <p:cNvPr id="1041" name="Straight Connector 1040">
            <a:extLst>
              <a:ext uri="{FF2B5EF4-FFF2-40B4-BE49-F238E27FC236}">
                <a16:creationId xmlns:a16="http://schemas.microsoft.com/office/drawing/2014/main" id="{24A5659D-9D4D-9EDF-978F-AFEF17945A9D}"/>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88DC9358-390B-63B8-0A7F-C9D81E645C98}"/>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203B78EB-B1FC-5BFE-42CB-C2BB1C82BABE}"/>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13A9A7A0-5346-C9E6-CB40-F30EFAF27989}"/>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1045" name="TextBox 1044">
            <a:extLst>
              <a:ext uri="{FF2B5EF4-FFF2-40B4-BE49-F238E27FC236}">
                <a16:creationId xmlns:a16="http://schemas.microsoft.com/office/drawing/2014/main" id="{EA42AF8C-007B-9479-CA98-455E745F7305}"/>
              </a:ext>
            </a:extLst>
          </p:cNvPr>
          <p:cNvSpPr txBox="1"/>
          <p:nvPr/>
        </p:nvSpPr>
        <p:spPr>
          <a:xfrm>
            <a:off x="6493988" y="1974634"/>
            <a:ext cx="2615329" cy="577081"/>
          </a:xfrm>
          <a:prstGeom prst="rect">
            <a:avLst/>
          </a:prstGeom>
          <a:noFill/>
        </p:spPr>
        <p:txBody>
          <a:bodyPr wrap="square">
            <a:spAutoFit/>
          </a:bodyPr>
          <a:lstStyle/>
          <a:p>
            <a:pPr algn="ctr">
              <a:defRPr/>
            </a:pP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a:t>
            </a:r>
            <a:r>
              <a:rPr lang="en-US" sz="1050">
                <a:solidFill>
                  <a:srgbClr val="1F1A62"/>
                </a:solidFill>
                <a:latin typeface="Helvetica" panose="020B0604020202020204" pitchFamily="34" charset="0"/>
                <a:cs typeface="Helvetica" panose="020B0604020202020204" pitchFamily="34" charset="0"/>
              </a:rPr>
              <a:t>Black viewers</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who </a:t>
            </a:r>
            <a:r>
              <a:rPr kumimoji="0" lang="en-US" sz="105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have </a:t>
            </a:r>
            <a:r>
              <a:rPr kumimoji="0" lang="en-US" sz="105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laughed out loud</a:t>
            </a:r>
            <a:r>
              <a:rPr kumimoji="0" lang="en-US" sz="105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because of something they watched on the following platforms</a:t>
            </a:r>
            <a:endParaRPr lang="en-US" sz="1050">
              <a:solidFill>
                <a:srgbClr val="1B1464"/>
              </a:solidFill>
              <a:latin typeface="Helvetica" panose="020B0604020202020204" pitchFamily="34" charset="0"/>
              <a:cs typeface="Helvetica" panose="020B0604020202020204" pitchFamily="34" charset="0"/>
            </a:endParaRPr>
          </a:p>
        </p:txBody>
      </p:sp>
      <p:pic>
        <p:nvPicPr>
          <p:cNvPr id="1046" name="Picture 2">
            <a:extLst>
              <a:ext uri="{FF2B5EF4-FFF2-40B4-BE49-F238E27FC236}">
                <a16:creationId xmlns:a16="http://schemas.microsoft.com/office/drawing/2014/main" id="{EFC91710-EBD3-003C-E869-D4782892BEE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1047" name="TextBox 1046">
            <a:extLst>
              <a:ext uri="{FF2B5EF4-FFF2-40B4-BE49-F238E27FC236}">
                <a16:creationId xmlns:a16="http://schemas.microsoft.com/office/drawing/2014/main" id="{06815271-DF97-9128-A342-717ADC5A3068}"/>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37%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048" name="Picture 1047" descr="Snapchat SVG Vector Logos - Vector Logo Zone">
            <a:extLst>
              <a:ext uri="{FF2B5EF4-FFF2-40B4-BE49-F238E27FC236}">
                <a16:creationId xmlns:a16="http://schemas.microsoft.com/office/drawing/2014/main" id="{B6BD3938-8C50-2FA4-F9BE-57359EB9035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1049" name="TextBox 1048">
            <a:extLst>
              <a:ext uri="{FF2B5EF4-FFF2-40B4-BE49-F238E27FC236}">
                <a16:creationId xmlns:a16="http://schemas.microsoft.com/office/drawing/2014/main" id="{7A7F4805-967A-4E04-6255-EACE6E2D060F}"/>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19</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050" name="Picture 1049">
            <a:extLst>
              <a:ext uri="{FF2B5EF4-FFF2-40B4-BE49-F238E27FC236}">
                <a16:creationId xmlns:a16="http://schemas.microsoft.com/office/drawing/2014/main" id="{274CE456-EFF8-2032-F4E6-4EDCDEDB2FD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0CC81472-ECC0-DF6E-6541-30C45CD7066C}"/>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35%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052" name="Picture 1051" descr="Facebook Logo and symbol, meaning, history, PNG, brand">
            <a:extLst>
              <a:ext uri="{FF2B5EF4-FFF2-40B4-BE49-F238E27FC236}">
                <a16:creationId xmlns:a16="http://schemas.microsoft.com/office/drawing/2014/main" id="{49B19010-B0FD-F2BC-EAE6-B91C1DBDBCC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1053" name="TextBox 1052">
            <a:extLst>
              <a:ext uri="{FF2B5EF4-FFF2-40B4-BE49-F238E27FC236}">
                <a16:creationId xmlns:a16="http://schemas.microsoft.com/office/drawing/2014/main" id="{B78178BB-5B18-6717-1C45-5076DE6EFBBE}"/>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35</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054" name="Picture 4" descr="The YouTube logo: a history | Creative Bloq">
            <a:extLst>
              <a:ext uri="{FF2B5EF4-FFF2-40B4-BE49-F238E27FC236}">
                <a16:creationId xmlns:a16="http://schemas.microsoft.com/office/drawing/2014/main" id="{9282E42C-1081-D1B4-A0D0-F70940B453B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94455"/>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9B511A31-DF2A-2216-AD8E-2B24CA3A5051}"/>
              </a:ext>
            </a:extLst>
          </p:cNvPr>
          <p:cNvSpPr txBox="1"/>
          <p:nvPr/>
        </p:nvSpPr>
        <p:spPr>
          <a:xfrm>
            <a:off x="7859153" y="5193019"/>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51%</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1056" name="Straight Connector 1055">
            <a:extLst>
              <a:ext uri="{FF2B5EF4-FFF2-40B4-BE49-F238E27FC236}">
                <a16:creationId xmlns:a16="http://schemas.microsoft.com/office/drawing/2014/main" id="{DB7B5844-99C4-6A19-384C-642B8A10228B}"/>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435DCD4F-AA4E-10F9-F106-8FC32E491E52}"/>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B5769765-E97B-99F9-2C91-269D1998E914}"/>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5095EDC6-C299-1567-2D04-4FA1C6D3FF28}"/>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5B199E82-2D06-6F46-8F9F-54A7F37D7EF1}"/>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pic>
        <p:nvPicPr>
          <p:cNvPr id="4" name="Picture 3" descr="A yellow smiley face with a black background&#10;&#10;Description automatically generated">
            <a:extLst>
              <a:ext uri="{FF2B5EF4-FFF2-40B4-BE49-F238E27FC236}">
                <a16:creationId xmlns:a16="http://schemas.microsoft.com/office/drawing/2014/main" id="{8F793C37-65BF-B8EC-9D63-E7DE2D3438C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51287" y="4243208"/>
            <a:ext cx="1412459" cy="1412459"/>
          </a:xfrm>
          <a:prstGeom prst="rect">
            <a:avLst/>
          </a:prstGeom>
        </p:spPr>
      </p:pic>
    </p:spTree>
    <p:extLst>
      <p:ext uri="{BB962C8B-B14F-4D97-AF65-F5344CB8AC3E}">
        <p14:creationId xmlns:p14="http://schemas.microsoft.com/office/powerpoint/2010/main" val="192895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5292-F717-EE19-193E-366C66B274A4}"/>
            </a:ext>
          </a:extLst>
        </p:cNvPr>
        <p:cNvGrpSpPr/>
        <p:nvPr/>
      </p:nvGrpSpPr>
      <p:grpSpPr>
        <a:xfrm>
          <a:off x="0" y="0"/>
          <a:ext cx="0" cy="0"/>
          <a:chOff x="0" y="0"/>
          <a:chExt cx="0" cy="0"/>
        </a:xfrm>
      </p:grpSpPr>
      <p:pic>
        <p:nvPicPr>
          <p:cNvPr id="12" name="Picture 11" descr="A person and person sitting on a couch&#10;&#10;Description automatically generated">
            <a:extLst>
              <a:ext uri="{FF2B5EF4-FFF2-40B4-BE49-F238E27FC236}">
                <a16:creationId xmlns:a16="http://schemas.microsoft.com/office/drawing/2014/main" id="{4E3D338E-5A2D-C1E3-C433-A3F87FA2A8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02508"/>
            <a:ext cx="6484848" cy="4111935"/>
          </a:xfrm>
          <a:prstGeom prst="rect">
            <a:avLst/>
          </a:prstGeom>
        </p:spPr>
      </p:pic>
      <p:sp>
        <p:nvSpPr>
          <p:cNvPr id="1137" name="Rectangle 1136">
            <a:extLst>
              <a:ext uri="{FF2B5EF4-FFF2-40B4-BE49-F238E27FC236}">
                <a16:creationId xmlns:a16="http://schemas.microsoft.com/office/drawing/2014/main" id="{834BD74B-00BB-4CCB-FFC9-C9CF7E804737}"/>
              </a:ext>
            </a:extLst>
          </p:cNvPr>
          <p:cNvSpPr>
            <a:spLocks/>
          </p:cNvSpPr>
          <p:nvPr/>
        </p:nvSpPr>
        <p:spPr>
          <a:xfrm>
            <a:off x="-1" y="1691030"/>
            <a:ext cx="6540499" cy="4132856"/>
          </a:xfrm>
          <a:prstGeom prst="rect">
            <a:avLst/>
          </a:prstGeom>
          <a:solidFill>
            <a:srgbClr val="1B1464">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98E1554-7F1C-5C3E-3305-DF655BD7827A}"/>
              </a:ext>
            </a:extLst>
          </p:cNvPr>
          <p:cNvSpPr txBox="1"/>
          <p:nvPr/>
        </p:nvSpPr>
        <p:spPr>
          <a:xfrm>
            <a:off x="567779" y="2985678"/>
            <a:ext cx="5394128" cy="117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 something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watched on </a:t>
            </a:r>
            <a:r>
              <a:rPr kumimoji="0" lang="en-US" sz="2000" b="1" i="0"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TV or streaming</a:t>
            </a: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has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r>
              <a:rPr kumimoji="0" lang="en-US" sz="2800"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made me feel overjoyed</a:t>
            </a:r>
            <a:r>
              <a:rPr kumimoji="0" lang="en-US" sz="28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endParaRPr lang="en-US" sz="2800">
              <a:solidFill>
                <a:schemeClr val="bg1"/>
              </a:solidFill>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02A0AE0F-FC75-4AAC-E433-8ECCF0279332}"/>
              </a:ext>
            </a:extLst>
          </p:cNvPr>
          <p:cNvSpPr txBox="1"/>
          <p:nvPr/>
        </p:nvSpPr>
        <p:spPr>
          <a:xfrm>
            <a:off x="2134159" y="1798076"/>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30%</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801430F5-CDCA-3E39-7550-046FA3B5A457}"/>
              </a:ext>
            </a:extLst>
          </p:cNvPr>
          <p:cNvSpPr>
            <a:spLocks/>
          </p:cNvSpPr>
          <p:nvPr/>
        </p:nvSpPr>
        <p:spPr>
          <a:xfrm>
            <a:off x="6484849" y="1693065"/>
            <a:ext cx="5707151" cy="412137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3AEA21D-F19E-65F7-6361-238E869B2C76}"/>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8" name="TextBox 1137">
            <a:extLst>
              <a:ext uri="{FF2B5EF4-FFF2-40B4-BE49-F238E27FC236}">
                <a16:creationId xmlns:a16="http://schemas.microsoft.com/office/drawing/2014/main" id="{BC050496-6F5C-D027-E136-CA5E131877BF}"/>
              </a:ext>
            </a:extLst>
          </p:cNvPr>
          <p:cNvSpPr txBox="1"/>
          <p:nvPr/>
        </p:nvSpPr>
        <p:spPr>
          <a:xfrm>
            <a:off x="472838" y="5871426"/>
            <a:ext cx="11472235"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Black viewers</a:t>
            </a:r>
            <a:r>
              <a:rPr lang="en-US" sz="1200" u="sng">
                <a:solidFill>
                  <a:srgbClr val="1F1A62"/>
                </a:solidFill>
                <a:latin typeface="Helvetica" panose="020B0403020202020204" pitchFamily="34" charset="0"/>
              </a:rPr>
              <a:t> are </a:t>
            </a:r>
            <a:r>
              <a:rPr lang="en-US" sz="1200" b="1" u="sng">
                <a:solidFill>
                  <a:srgbClr val="1F1A62"/>
                </a:solidFill>
                <a:latin typeface="Helvetica" panose="020B0403020202020204" pitchFamily="34" charset="0"/>
              </a:rPr>
              <a:t>159% more likely </a:t>
            </a:r>
            <a:r>
              <a:rPr lang="en-US" sz="1200" u="sng">
                <a:solidFill>
                  <a:srgbClr val="1F1A62"/>
                </a:solidFill>
                <a:latin typeface="Helvetica" panose="020B0403020202020204" pitchFamily="34" charset="0"/>
              </a:rPr>
              <a:t>to feel overjoyed because of something they watched in TV or streaming content vs. Snapchat content</a:t>
            </a:r>
          </a:p>
        </p:txBody>
      </p:sp>
      <p:pic>
        <p:nvPicPr>
          <p:cNvPr id="26" name="Picture 25">
            <a:extLst>
              <a:ext uri="{FF2B5EF4-FFF2-40B4-BE49-F238E27FC236}">
                <a16:creationId xmlns:a16="http://schemas.microsoft.com/office/drawing/2014/main" id="{6449F580-88E9-6EA2-C2E1-C92A39C38E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85BB2F9F-3175-45D6-4C50-CA5A0EC16ED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807875B5-AA8E-193C-42F9-A8758309225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E81FB851-01C7-DB32-B9C0-956C4FE26B7D}"/>
              </a:ext>
            </a:extLst>
          </p:cNvPr>
          <p:cNvSpPr/>
          <p:nvPr/>
        </p:nvSpPr>
        <p:spPr>
          <a:xfrm>
            <a:off x="94840" y="519507"/>
            <a:ext cx="12013700" cy="892552"/>
          </a:xfrm>
          <a:prstGeom prst="rect">
            <a:avLst/>
          </a:prstGeom>
        </p:spPr>
        <p:txBody>
          <a:bodyPr wrap="square">
            <a:spAutoFit/>
          </a:bodyPr>
          <a:lstStyle/>
          <a:p>
            <a:r>
              <a:rPr lang="en-US" sz="2600" b="1">
                <a:solidFill>
                  <a:srgbClr val="1F1A62"/>
                </a:solidFill>
                <a:latin typeface="Helvetica" pitchFamily="2" charset="0"/>
              </a:rPr>
              <a:t>Black audiences feel a greater sense of joy when they see characters and stories in TV &amp; streaming that reflect their personal identities</a:t>
            </a:r>
          </a:p>
        </p:txBody>
      </p:sp>
      <p:sp>
        <p:nvSpPr>
          <p:cNvPr id="1160" name="TextBox 1159">
            <a:extLst>
              <a:ext uri="{FF2B5EF4-FFF2-40B4-BE49-F238E27FC236}">
                <a16:creationId xmlns:a16="http://schemas.microsoft.com/office/drawing/2014/main" id="{59CC4080-008C-E8A0-C12B-B2B18B9AA0EE}"/>
              </a:ext>
            </a:extLst>
          </p:cNvPr>
          <p:cNvSpPr txBox="1"/>
          <p:nvPr/>
        </p:nvSpPr>
        <p:spPr>
          <a:xfrm>
            <a:off x="472838" y="6180896"/>
            <a:ext cx="11719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Q1: Which of the following statements apply to you when you watch videos, shows or movies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4" name="TextBox 13">
            <a:extLst>
              <a:ext uri="{FF2B5EF4-FFF2-40B4-BE49-F238E27FC236}">
                <a16:creationId xmlns:a16="http://schemas.microsoft.com/office/drawing/2014/main" id="{2BE37D7A-DE4A-8399-A550-255F4807F0B6}"/>
              </a:ext>
            </a:extLst>
          </p:cNvPr>
          <p:cNvSpPr txBox="1"/>
          <p:nvPr/>
        </p:nvSpPr>
        <p:spPr>
          <a:xfrm>
            <a:off x="6107467" y="3553699"/>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723CFCD1-1DD4-D719-D077-69FF503B7F25}"/>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54" name="Straight Connector 53">
            <a:extLst>
              <a:ext uri="{FF2B5EF4-FFF2-40B4-BE49-F238E27FC236}">
                <a16:creationId xmlns:a16="http://schemas.microsoft.com/office/drawing/2014/main" id="{09FA82CB-58A5-7DFC-5453-802A0A6DB94B}"/>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74BEB1-34E4-CB07-C840-90E58C27F787}"/>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4863AFE-5B58-BF5C-8DB5-F5D1D6FE52BA}"/>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F68F253-D8E7-D46D-AB12-38FA280227E6}"/>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82F7B79-FEA3-B003-315C-F8F15F8D415D}"/>
              </a:ext>
            </a:extLst>
          </p:cNvPr>
          <p:cNvSpPr txBox="1"/>
          <p:nvPr/>
        </p:nvSpPr>
        <p:spPr>
          <a:xfrm>
            <a:off x="6460678" y="1974634"/>
            <a:ext cx="2689345" cy="577081"/>
          </a:xfrm>
          <a:prstGeom prst="rect">
            <a:avLst/>
          </a:prstGeom>
          <a:noFill/>
        </p:spPr>
        <p:txBody>
          <a:bodyPr wrap="square">
            <a:spAutoFit/>
          </a:bodyPr>
          <a:lstStyle/>
          <a:p>
            <a:pPr algn="ctr">
              <a:defRPr/>
            </a:pP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a:t>
            </a:r>
            <a:r>
              <a:rPr lang="en-US" sz="1050">
                <a:solidFill>
                  <a:srgbClr val="1B1464"/>
                </a:solidFill>
                <a:latin typeface="Helvetica" panose="020B0604020202020204" pitchFamily="34" charset="0"/>
                <a:cs typeface="Helvetica" panose="020B0604020202020204" pitchFamily="34" charset="0"/>
              </a:rPr>
              <a:t>Black viewers</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who</a:t>
            </a:r>
            <a:r>
              <a:rPr kumimoji="0" lang="en-US" sz="105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have </a:t>
            </a:r>
            <a:r>
              <a:rPr kumimoji="0" lang="en-US" sz="105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felt overjoyed </a:t>
            </a:r>
            <a:r>
              <a:rPr kumimoji="0" lang="en-US" sz="105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because</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something they watched on the following platforms</a:t>
            </a:r>
            <a:endParaRPr lang="en-US" sz="1050">
              <a:solidFill>
                <a:srgbClr val="1B1464"/>
              </a:solidFill>
              <a:latin typeface="Helvetica" panose="020B0604020202020204" pitchFamily="34" charset="0"/>
              <a:cs typeface="Helvetica" panose="020B0604020202020204" pitchFamily="34" charset="0"/>
            </a:endParaRPr>
          </a:p>
        </p:txBody>
      </p:sp>
      <p:pic>
        <p:nvPicPr>
          <p:cNvPr id="59" name="Picture 2">
            <a:extLst>
              <a:ext uri="{FF2B5EF4-FFF2-40B4-BE49-F238E27FC236}">
                <a16:creationId xmlns:a16="http://schemas.microsoft.com/office/drawing/2014/main" id="{D307DFB0-BB48-6986-31CB-A4A58BB6AC1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830B0C47-2EFF-EB52-A590-9784AAAA0657}"/>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21</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61" name="Picture 60" descr="Snapchat SVG Vector Logos - Vector Logo Zone">
            <a:extLst>
              <a:ext uri="{FF2B5EF4-FFF2-40B4-BE49-F238E27FC236}">
                <a16:creationId xmlns:a16="http://schemas.microsoft.com/office/drawing/2014/main" id="{010BD479-1F4F-0F16-6EB0-FBDD48FFA80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94D77E8-BDFE-226E-337D-CCDF4445EF58}"/>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12</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63" name="Picture 62">
            <a:extLst>
              <a:ext uri="{FF2B5EF4-FFF2-40B4-BE49-F238E27FC236}">
                <a16:creationId xmlns:a16="http://schemas.microsoft.com/office/drawing/2014/main" id="{944DA072-63E8-7B62-1E8D-107DA07DB32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1088" name="TextBox 1087">
            <a:extLst>
              <a:ext uri="{FF2B5EF4-FFF2-40B4-BE49-F238E27FC236}">
                <a16:creationId xmlns:a16="http://schemas.microsoft.com/office/drawing/2014/main" id="{2FF21CB5-DFD8-988B-BF65-9F64A0157F58}"/>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18</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089" name="Picture 1088" descr="Facebook Logo and symbol, meaning, history, PNG, brand">
            <a:extLst>
              <a:ext uri="{FF2B5EF4-FFF2-40B4-BE49-F238E27FC236}">
                <a16:creationId xmlns:a16="http://schemas.microsoft.com/office/drawing/2014/main" id="{630A4D5C-1DF5-5DE2-FBC9-242FE6A2F31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1090" name="TextBox 1089">
            <a:extLst>
              <a:ext uri="{FF2B5EF4-FFF2-40B4-BE49-F238E27FC236}">
                <a16:creationId xmlns:a16="http://schemas.microsoft.com/office/drawing/2014/main" id="{FEFCCD1B-4353-FF50-2ED1-DEF496589C2D}"/>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29%</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091" name="Picture 4" descr="The YouTube logo: a history | Creative Bloq">
            <a:extLst>
              <a:ext uri="{FF2B5EF4-FFF2-40B4-BE49-F238E27FC236}">
                <a16:creationId xmlns:a16="http://schemas.microsoft.com/office/drawing/2014/main" id="{328952A0-2979-E517-F2C8-AD4C2C7B782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94455"/>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1092" name="TextBox 1091">
            <a:extLst>
              <a:ext uri="{FF2B5EF4-FFF2-40B4-BE49-F238E27FC236}">
                <a16:creationId xmlns:a16="http://schemas.microsoft.com/office/drawing/2014/main" id="{FB7C3785-4BA2-AAF5-2632-1431A3AAD6D9}"/>
              </a:ext>
            </a:extLst>
          </p:cNvPr>
          <p:cNvSpPr txBox="1"/>
          <p:nvPr/>
        </p:nvSpPr>
        <p:spPr>
          <a:xfrm>
            <a:off x="7859153" y="5193019"/>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31</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1093" name="Straight Connector 1092">
            <a:extLst>
              <a:ext uri="{FF2B5EF4-FFF2-40B4-BE49-F238E27FC236}">
                <a16:creationId xmlns:a16="http://schemas.microsoft.com/office/drawing/2014/main" id="{76A45637-C2EC-8376-5336-7D1A08F79ECD}"/>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A85FD91B-AA8B-3ABD-0A1A-CBEA67599838}"/>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833A6555-6C2C-2BFE-5B9A-7A319127221A}"/>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4C9DD092-A8E9-AAE2-FC0F-B9F1F3B2073F}"/>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8DEBF291-F1B2-0622-DF5C-8D9DA3608E0A}"/>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4F18AD3-1DFD-77E9-9D17-2CAB3F5D41FC}"/>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+42%</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01B0EE0-EF57-D6FD-E127-F9B5483A4DF7}"/>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+159%</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26868A8-EE8A-8762-7A25-46B97E82626B}"/>
              </a:ext>
            </a:extLst>
          </p:cNvPr>
          <p:cNvSpPr txBox="1"/>
          <p:nvPr/>
        </p:nvSpPr>
        <p:spPr>
          <a:xfrm>
            <a:off x="9804004" y="3828425"/>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+65%</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DF6CC34-C7FF-09D0-B3E6-7A7437ED267A}"/>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3</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66860C6-F8B2-2386-D440-4408543FEBAA}"/>
              </a:ext>
            </a:extLst>
          </p:cNvPr>
          <p:cNvSpPr txBox="1"/>
          <p:nvPr/>
        </p:nvSpPr>
        <p:spPr>
          <a:xfrm>
            <a:off x="9873874" y="5100687"/>
            <a:ext cx="154454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ln w="13462">
                  <a:solidFill>
                    <a:prstClr val="black"/>
                  </a:solidFill>
                  <a:prstDash val="solid"/>
                </a:ln>
                <a:solidFill>
                  <a:srgbClr val="E2E8F1"/>
                </a:solidFill>
                <a:latin typeface="Helvetica" panose="020B0604020202020204" pitchFamily="34" charset="0"/>
                <a:ea typeface="Open Sans" panose="020B0606030504020204" pitchFamily="34" charset="0"/>
              </a:rPr>
              <a:t>-4</a:t>
            </a:r>
            <a:r>
              <a:rPr kumimoji="0" lang="en-US" sz="2800" b="1" i="0" u="none" strike="noStrike" kern="1200" cap="none" spc="0" normalizeH="0" baseline="0" noProof="0">
                <a:ln w="13462">
                  <a:solidFill>
                    <a:prstClr val="black"/>
                  </a:solidFill>
                  <a:prstDash val="solid"/>
                </a:ln>
                <a:solidFill>
                  <a:srgbClr val="E2E8F1"/>
                </a:solidFill>
                <a:effectLst/>
                <a:uLnTx/>
                <a:uFillTx/>
                <a:latin typeface="Helvetica" panose="020B0604020202020204" pitchFamily="34" charset="0"/>
                <a:ea typeface="Open Sans" panose="020B0606030504020204" pitchFamily="34" charset="0"/>
                <a:cs typeface="+mn-cs"/>
              </a:rPr>
              <a:t>%</a:t>
            </a:r>
            <a:endParaRPr kumimoji="0" lang="en-US" sz="2800" b="0" i="0" u="none" strike="noStrike" kern="1200" cap="none" spc="0" normalizeH="0" baseline="0" noProof="0">
              <a:ln>
                <a:noFill/>
              </a:ln>
              <a:solidFill>
                <a:srgbClr val="E2E8F1"/>
              </a:solidFill>
              <a:effectLst/>
              <a:uLnTx/>
              <a:uFillTx/>
              <a:latin typeface="Calibri" panose="020F0502020204030204"/>
              <a:ea typeface="+mn-ea"/>
              <a:cs typeface="+mn-cs"/>
            </a:endParaRPr>
          </a:p>
        </p:txBody>
      </p:sp>
      <p:pic>
        <p:nvPicPr>
          <p:cNvPr id="15" name="Picture 14" descr="A yellow face with white stars on it&#10;&#10;Description automatically generated">
            <a:extLst>
              <a:ext uri="{FF2B5EF4-FFF2-40B4-BE49-F238E27FC236}">
                <a16:creationId xmlns:a16="http://schemas.microsoft.com/office/drawing/2014/main" id="{B4AA8F46-3732-1C41-CE99-B1B8B1F2BFA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91316" y="4083261"/>
            <a:ext cx="1709076" cy="1709076"/>
          </a:xfrm>
          <a:prstGeom prst="rect">
            <a:avLst/>
          </a:prstGeom>
        </p:spPr>
      </p:pic>
      <p:sp>
        <p:nvSpPr>
          <p:cNvPr id="6" name="Rectangle 5">
            <a:extLst>
              <a:ext uri="{FF2B5EF4-FFF2-40B4-BE49-F238E27FC236}">
                <a16:creationId xmlns:a16="http://schemas.microsoft.com/office/drawing/2014/main" id="{526F320C-4AF9-6F0B-FA99-85433F1C321A}"/>
              </a:ext>
            </a:extLst>
          </p:cNvPr>
          <p:cNvSpPr/>
          <p:nvPr/>
        </p:nvSpPr>
        <p:spPr>
          <a:xfrm>
            <a:off x="0" y="1"/>
            <a:ext cx="2769781" cy="307772"/>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Helvetica" panose="020B0604020202020204" pitchFamily="34" charset="0"/>
                <a:cs typeface="Helvetica" panose="020B0604020202020204" pitchFamily="34" charset="0"/>
              </a:rPr>
              <a:t>Stronger Emotional Reactions</a:t>
            </a:r>
          </a:p>
        </p:txBody>
      </p:sp>
    </p:spTree>
    <p:extLst>
      <p:ext uri="{BB962C8B-B14F-4D97-AF65-F5344CB8AC3E}">
        <p14:creationId xmlns:p14="http://schemas.microsoft.com/office/powerpoint/2010/main" val="3490095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5292-F717-EE19-193E-366C66B274A4}"/>
            </a:ext>
          </a:extLst>
        </p:cNvPr>
        <p:cNvGrpSpPr/>
        <p:nvPr/>
      </p:nvGrpSpPr>
      <p:grpSpPr>
        <a:xfrm>
          <a:off x="0" y="0"/>
          <a:ext cx="0" cy="0"/>
          <a:chOff x="0" y="0"/>
          <a:chExt cx="0" cy="0"/>
        </a:xfrm>
      </p:grpSpPr>
      <p:pic>
        <p:nvPicPr>
          <p:cNvPr id="1028" name="Picture 4" descr="Jo and Bailey Talk About Taking Care of Pru - Grey's Anatomy - YouTube">
            <a:extLst>
              <a:ext uri="{FF2B5EF4-FFF2-40B4-BE49-F238E27FC236}">
                <a16:creationId xmlns:a16="http://schemas.microsoft.com/office/drawing/2014/main" id="{637B2BD0-7C5B-25E4-157D-649F6455510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691169"/>
            <a:ext cx="6484849" cy="41213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F641A8F-1259-96A1-0D0D-DC367A2F8687}"/>
              </a:ext>
            </a:extLst>
          </p:cNvPr>
          <p:cNvSpPr>
            <a:spLocks/>
          </p:cNvSpPr>
          <p:nvPr/>
        </p:nvSpPr>
        <p:spPr>
          <a:xfrm>
            <a:off x="-13026" y="1693065"/>
            <a:ext cx="6511213" cy="4121378"/>
          </a:xfrm>
          <a:prstGeom prst="rect">
            <a:avLst/>
          </a:prstGeom>
          <a:solidFill>
            <a:srgbClr val="ED3C8D">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3ECA44-DB51-5560-FE8A-2F400DE73B7B}"/>
              </a:ext>
            </a:extLst>
          </p:cNvPr>
          <p:cNvSpPr>
            <a:spLocks/>
          </p:cNvSpPr>
          <p:nvPr/>
        </p:nvSpPr>
        <p:spPr>
          <a:xfrm>
            <a:off x="6484849" y="1693065"/>
            <a:ext cx="5707151" cy="412137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E9C46C01-279C-ED1B-AE17-FB74C22FA138}"/>
              </a:ext>
            </a:extLst>
          </p:cNvPr>
          <p:cNvSpPr txBox="1"/>
          <p:nvPr/>
        </p:nvSpPr>
        <p:spPr>
          <a:xfrm>
            <a:off x="2115170" y="1798076"/>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28%</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1709DD-C513-F0B2-62B7-79B1F28C53A2}"/>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8" name="TextBox 1117">
            <a:extLst>
              <a:ext uri="{FF2B5EF4-FFF2-40B4-BE49-F238E27FC236}">
                <a16:creationId xmlns:a16="http://schemas.microsoft.com/office/drawing/2014/main" id="{114EFB6D-CDDC-198D-5A9F-FFAD9995F1ED}"/>
              </a:ext>
            </a:extLst>
          </p:cNvPr>
          <p:cNvSpPr txBox="1"/>
          <p:nvPr/>
        </p:nvSpPr>
        <p:spPr>
          <a:xfrm>
            <a:off x="472838" y="5871426"/>
            <a:ext cx="111903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to read: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Black viewers are </a:t>
            </a: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123% more likely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to cry because of something they watched in TV or streaming content vs. TikTok content</a:t>
            </a:r>
          </a:p>
        </p:txBody>
      </p:sp>
      <p:pic>
        <p:nvPicPr>
          <p:cNvPr id="26" name="Picture 25">
            <a:extLst>
              <a:ext uri="{FF2B5EF4-FFF2-40B4-BE49-F238E27FC236}">
                <a16:creationId xmlns:a16="http://schemas.microsoft.com/office/drawing/2014/main" id="{6449F580-88E9-6EA2-C2E1-C92A39C38E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85BB2F9F-3175-45D6-4C50-CA5A0EC16ED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807875B5-AA8E-193C-42F9-A8758309225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E81FB851-01C7-DB32-B9C0-956C4FE26B7D}"/>
              </a:ext>
            </a:extLst>
          </p:cNvPr>
          <p:cNvSpPr/>
          <p:nvPr/>
        </p:nvSpPr>
        <p:spPr>
          <a:xfrm>
            <a:off x="62146" y="534329"/>
            <a:ext cx="1210833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Black viewers are more likely to be moved to tears by TV &amp; streaming shows that reflect triumphs and struggles that they can relate to personally</a:t>
            </a:r>
          </a:p>
        </p:txBody>
      </p:sp>
      <p:sp>
        <p:nvSpPr>
          <p:cNvPr id="48" name="TextBox 47">
            <a:extLst>
              <a:ext uri="{FF2B5EF4-FFF2-40B4-BE49-F238E27FC236}">
                <a16:creationId xmlns:a16="http://schemas.microsoft.com/office/drawing/2014/main" id="{7D529A82-C91A-2175-E953-CD2CE22065CB}"/>
              </a:ext>
            </a:extLst>
          </p:cNvPr>
          <p:cNvSpPr txBox="1"/>
          <p:nvPr/>
        </p:nvSpPr>
        <p:spPr>
          <a:xfrm>
            <a:off x="6107467" y="3553699"/>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100" name="TextBox 1099">
            <a:extLst>
              <a:ext uri="{FF2B5EF4-FFF2-40B4-BE49-F238E27FC236}">
                <a16:creationId xmlns:a16="http://schemas.microsoft.com/office/drawing/2014/main" id="{8E063FA2-171A-D1AF-C5E0-0D4BA00CD31F}"/>
              </a:ext>
            </a:extLst>
          </p:cNvPr>
          <p:cNvSpPr txBox="1"/>
          <p:nvPr/>
        </p:nvSpPr>
        <p:spPr>
          <a:xfrm>
            <a:off x="9160184" y="1974634"/>
            <a:ext cx="294835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 Streaming vs. Social Media*</a:t>
            </a:r>
            <a:endPar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1106" name="Straight Connector 1105">
            <a:extLst>
              <a:ext uri="{FF2B5EF4-FFF2-40B4-BE49-F238E27FC236}">
                <a16:creationId xmlns:a16="http://schemas.microsoft.com/office/drawing/2014/main" id="{1A1ECF8A-A324-E057-FCF6-8E4AB88AADD6}"/>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69247F0E-B0E3-0C1D-AE28-285C8D100A45}"/>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024D8678-39D6-2212-5DEB-6FA8F14B9738}"/>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73C28071-B426-1DC2-FFC2-D5961CFF8170}"/>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pic>
        <p:nvPicPr>
          <p:cNvPr id="1111" name="Picture 2">
            <a:extLst>
              <a:ext uri="{FF2B5EF4-FFF2-40B4-BE49-F238E27FC236}">
                <a16:creationId xmlns:a16="http://schemas.microsoft.com/office/drawing/2014/main" id="{8C956E0C-58EF-D559-E23A-3D3991E3782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1112" name="TextBox 1111">
            <a:extLst>
              <a:ext uri="{FF2B5EF4-FFF2-40B4-BE49-F238E27FC236}">
                <a16:creationId xmlns:a16="http://schemas.microsoft.com/office/drawing/2014/main" id="{17D36EB7-CE40-2D2E-873D-B8F9B46AE4C3}"/>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13%</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113" name="Picture 1112" descr="Snapchat SVG Vector Logos - Vector Logo Zone">
            <a:extLst>
              <a:ext uri="{FF2B5EF4-FFF2-40B4-BE49-F238E27FC236}">
                <a16:creationId xmlns:a16="http://schemas.microsoft.com/office/drawing/2014/main" id="{74553AC9-A2E2-728D-A0A8-E80FC5884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1114" name="TextBox 1113">
            <a:extLst>
              <a:ext uri="{FF2B5EF4-FFF2-40B4-BE49-F238E27FC236}">
                <a16:creationId xmlns:a16="http://schemas.microsoft.com/office/drawing/2014/main" id="{2E90154F-395C-2B4F-9855-4D7108F38940}"/>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115" name="Picture 1114">
            <a:extLst>
              <a:ext uri="{FF2B5EF4-FFF2-40B4-BE49-F238E27FC236}">
                <a16:creationId xmlns:a16="http://schemas.microsoft.com/office/drawing/2014/main" id="{3161AE4E-B5C5-FBFF-9061-E92E4BFCF07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1139" name="TextBox 1138">
            <a:extLst>
              <a:ext uri="{FF2B5EF4-FFF2-40B4-BE49-F238E27FC236}">
                <a16:creationId xmlns:a16="http://schemas.microsoft.com/office/drawing/2014/main" id="{647CF2EC-2A9E-410D-9746-C270B6DA8BA9}"/>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142" name="Picture 1141" descr="Facebook Logo and symbol, meaning, history, PNG, brand">
            <a:extLst>
              <a:ext uri="{FF2B5EF4-FFF2-40B4-BE49-F238E27FC236}">
                <a16:creationId xmlns:a16="http://schemas.microsoft.com/office/drawing/2014/main" id="{8B0A5277-F51A-B75D-B3F2-FF833D142A8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1143" name="TextBox 1142">
            <a:extLst>
              <a:ext uri="{FF2B5EF4-FFF2-40B4-BE49-F238E27FC236}">
                <a16:creationId xmlns:a16="http://schemas.microsoft.com/office/drawing/2014/main" id="{F1F3850D-B0C4-D27B-12C0-F848833702A0}"/>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16%</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144" name="Picture 4" descr="The YouTube logo: a history | Creative Bloq">
            <a:extLst>
              <a:ext uri="{FF2B5EF4-FFF2-40B4-BE49-F238E27FC236}">
                <a16:creationId xmlns:a16="http://schemas.microsoft.com/office/drawing/2014/main" id="{FAEE550B-5982-1AF4-C972-DBAA368C207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1145" name="TextBox 1144">
            <a:extLst>
              <a:ext uri="{FF2B5EF4-FFF2-40B4-BE49-F238E27FC236}">
                <a16:creationId xmlns:a16="http://schemas.microsoft.com/office/drawing/2014/main" id="{978A0314-648B-6DEF-6136-AB6E9C60670B}"/>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1146" name="Straight Connector 1145">
            <a:extLst>
              <a:ext uri="{FF2B5EF4-FFF2-40B4-BE49-F238E27FC236}">
                <a16:creationId xmlns:a16="http://schemas.microsoft.com/office/drawing/2014/main" id="{86BAA070-EE50-308B-17FA-F301E7F6290C}"/>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CE60CF82-2FEC-549C-D939-85B07C772F54}"/>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F959DBC3-CDB8-A05D-FEED-B88071DC1B1A}"/>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997176B1-7C17-E23A-8B24-B6B57C7D106A}"/>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B1B3B8DB-D46C-DCE6-8E68-75C40E5515E2}"/>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1E5B409-392C-1530-6E97-432A17AED880}"/>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+425%</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8BCE1A-A1E6-713A-526B-4CAE7674B518}"/>
              </a:ext>
            </a:extLst>
          </p:cNvPr>
          <p:cNvSpPr txBox="1"/>
          <p:nvPr/>
        </p:nvSpPr>
        <p:spPr>
          <a:xfrm>
            <a:off x="9804004" y="3828425"/>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+313%</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26E269-4D58-6DE9-82B8-2074FA603877}"/>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+77%</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350B3DA-792D-06F0-F2CB-8FD63548634F}"/>
              </a:ext>
            </a:extLst>
          </p:cNvPr>
          <p:cNvSpPr txBox="1"/>
          <p:nvPr/>
        </p:nvSpPr>
        <p:spPr>
          <a:xfrm>
            <a:off x="9873874" y="5100687"/>
            <a:ext cx="154454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+66%</a:t>
            </a:r>
          </a:p>
        </p:txBody>
      </p:sp>
      <p:sp>
        <p:nvSpPr>
          <p:cNvPr id="12" name="TextBox 11">
            <a:extLst>
              <a:ext uri="{FF2B5EF4-FFF2-40B4-BE49-F238E27FC236}">
                <a16:creationId xmlns:a16="http://schemas.microsoft.com/office/drawing/2014/main" id="{E7B45EFF-7C6F-2F04-4F01-7CAC8ED395C3}"/>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+123%</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95F32A1-0908-DC37-A85F-150B82D73436}"/>
              </a:ext>
            </a:extLst>
          </p:cNvPr>
          <p:cNvSpPr txBox="1"/>
          <p:nvPr/>
        </p:nvSpPr>
        <p:spPr>
          <a:xfrm>
            <a:off x="726490" y="2992314"/>
            <a:ext cx="503218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Black viewers say something they watched on </a:t>
            </a:r>
            <a:r>
              <a:rPr kumimoji="0" lang="en-US" sz="200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TV or streaming</a:t>
            </a:r>
            <a:r>
              <a:rPr kumimoji="0" lang="en-US" sz="20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has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r>
              <a:rPr kumimoji="0" lang="en-US" sz="2800" b="1" i="1"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brought me to tears</a:t>
            </a:r>
            <a:r>
              <a:rPr kumimoji="0" lang="en-US" sz="2800" b="1" i="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endParaRPr kumimoji="0" lang="en-US" sz="28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13" name="Picture 12" descr="A yellow circle with blue and pink text&#10;&#10;Description automatically generated">
            <a:extLst>
              <a:ext uri="{FF2B5EF4-FFF2-40B4-BE49-F238E27FC236}">
                <a16:creationId xmlns:a16="http://schemas.microsoft.com/office/drawing/2014/main" id="{F0E71FD1-634C-40B5-B498-1A508CF2F1C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65728" y="4176017"/>
            <a:ext cx="1553705" cy="1553705"/>
          </a:xfrm>
          <a:prstGeom prst="rect">
            <a:avLst/>
          </a:prstGeom>
        </p:spPr>
      </p:pic>
      <p:sp>
        <p:nvSpPr>
          <p:cNvPr id="14" name="TextBox 13">
            <a:extLst>
              <a:ext uri="{FF2B5EF4-FFF2-40B4-BE49-F238E27FC236}">
                <a16:creationId xmlns:a16="http://schemas.microsoft.com/office/drawing/2014/main" id="{692F8019-1003-C345-7BF6-5443508DE6A6}"/>
              </a:ext>
            </a:extLst>
          </p:cNvPr>
          <p:cNvSpPr txBox="1"/>
          <p:nvPr/>
        </p:nvSpPr>
        <p:spPr>
          <a:xfrm>
            <a:off x="6493988" y="1974634"/>
            <a:ext cx="2615329"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Black viewers who have </a:t>
            </a:r>
            <a:r>
              <a:rPr kumimoji="0" lang="en-US" sz="105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cried</a:t>
            </a:r>
            <a:r>
              <a:rPr kumimoji="0" lang="en-US" sz="105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because of something they watched </a:t>
            </a:r>
            <a:br>
              <a:rPr kumimoji="0" lang="en-US" sz="105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5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on the following platforms</a:t>
            </a:r>
          </a:p>
        </p:txBody>
      </p:sp>
      <p:sp>
        <p:nvSpPr>
          <p:cNvPr id="6" name="Rectangle 5">
            <a:extLst>
              <a:ext uri="{FF2B5EF4-FFF2-40B4-BE49-F238E27FC236}">
                <a16:creationId xmlns:a16="http://schemas.microsoft.com/office/drawing/2014/main" id="{6C5C5D43-266C-6B96-A932-355C927EF3EC}"/>
              </a:ext>
            </a:extLst>
          </p:cNvPr>
          <p:cNvSpPr/>
          <p:nvPr/>
        </p:nvSpPr>
        <p:spPr>
          <a:xfrm>
            <a:off x="0" y="1"/>
            <a:ext cx="2769781" cy="307772"/>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Stronger Emotional Reactions</a:t>
            </a:r>
          </a:p>
        </p:txBody>
      </p:sp>
      <p:sp>
        <p:nvSpPr>
          <p:cNvPr id="2" name="TextBox 1">
            <a:extLst>
              <a:ext uri="{FF2B5EF4-FFF2-40B4-BE49-F238E27FC236}">
                <a16:creationId xmlns:a16="http://schemas.microsoft.com/office/drawing/2014/main" id="{BFCF1446-9AC1-EFBB-FD01-31D09F97943B}"/>
              </a:ext>
            </a:extLst>
          </p:cNvPr>
          <p:cNvSpPr txBox="1"/>
          <p:nvPr/>
        </p:nvSpPr>
        <p:spPr>
          <a:xfrm>
            <a:off x="472838" y="6180896"/>
            <a:ext cx="11719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Q1: Which of the following statements apply to you when you watch videos, shows or movies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17431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5292-F717-EE19-193E-366C66B274A4}"/>
            </a:ext>
          </a:extLst>
        </p:cNvPr>
        <p:cNvGrpSpPr/>
        <p:nvPr/>
      </p:nvGrpSpPr>
      <p:grpSpPr>
        <a:xfrm>
          <a:off x="0" y="0"/>
          <a:ext cx="0" cy="0"/>
          <a:chOff x="0" y="0"/>
          <a:chExt cx="0" cy="0"/>
        </a:xfrm>
      </p:grpSpPr>
      <p:pic>
        <p:nvPicPr>
          <p:cNvPr id="3074" name="Picture 2" descr="Abbott Elementary&quot; Fight (TV Episode 2023) - IMDb">
            <a:extLst>
              <a:ext uri="{FF2B5EF4-FFF2-40B4-BE49-F238E27FC236}">
                <a16:creationId xmlns:a16="http://schemas.microsoft.com/office/drawing/2014/main" id="{36BA4BC3-990A-7C9D-9CB0-DADA158AF71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701267"/>
            <a:ext cx="6484848" cy="41131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E0ADC77-09AA-BF3A-A912-2DA58F7874A0}"/>
              </a:ext>
            </a:extLst>
          </p:cNvPr>
          <p:cNvSpPr>
            <a:spLocks/>
          </p:cNvSpPr>
          <p:nvPr/>
        </p:nvSpPr>
        <p:spPr>
          <a:xfrm>
            <a:off x="0" y="1696163"/>
            <a:ext cx="6510697" cy="4121378"/>
          </a:xfrm>
          <a:prstGeom prst="rect">
            <a:avLst/>
          </a:prstGeom>
          <a:solidFill>
            <a:srgbClr val="1B1464">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3" name="Rectangle 5122">
            <a:extLst>
              <a:ext uri="{FF2B5EF4-FFF2-40B4-BE49-F238E27FC236}">
                <a16:creationId xmlns:a16="http://schemas.microsoft.com/office/drawing/2014/main" id="{D17DB15E-8F12-B396-3178-640FFEDDC9C1}"/>
              </a:ext>
            </a:extLst>
          </p:cNvPr>
          <p:cNvSpPr>
            <a:spLocks/>
          </p:cNvSpPr>
          <p:nvPr/>
        </p:nvSpPr>
        <p:spPr>
          <a:xfrm>
            <a:off x="6484849" y="1693065"/>
            <a:ext cx="5707151" cy="412137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D5073CE-AB76-2F85-4E2B-B426FC9AA337}"/>
              </a:ext>
            </a:extLst>
          </p:cNvPr>
          <p:cNvSpPr txBox="1"/>
          <p:nvPr/>
        </p:nvSpPr>
        <p:spPr>
          <a:xfrm>
            <a:off x="2124664" y="1798076"/>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26%</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5E9C9B6-5854-098C-8E80-53BC238CB3C1}"/>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31DA980-1652-12FF-24D6-62A425416C32}"/>
              </a:ext>
            </a:extLst>
          </p:cNvPr>
          <p:cNvSpPr txBox="1"/>
          <p:nvPr/>
        </p:nvSpPr>
        <p:spPr>
          <a:xfrm>
            <a:off x="472838" y="5871426"/>
            <a:ext cx="11190353"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Black viewers</a:t>
            </a:r>
            <a:r>
              <a:rPr lang="en-US" sz="1200" u="sng">
                <a:solidFill>
                  <a:srgbClr val="1F1A62"/>
                </a:solidFill>
                <a:latin typeface="Helvetica" panose="020B0403020202020204" pitchFamily="34" charset="0"/>
              </a:rPr>
              <a:t> are </a:t>
            </a:r>
            <a:r>
              <a:rPr lang="en-US" sz="1200" b="1" u="sng">
                <a:solidFill>
                  <a:srgbClr val="1F1A62"/>
                </a:solidFill>
                <a:latin typeface="Helvetica" panose="020B0403020202020204" pitchFamily="34" charset="0"/>
              </a:rPr>
              <a:t>95% more likely </a:t>
            </a:r>
            <a:r>
              <a:rPr lang="en-US" sz="1200" u="sng">
                <a:solidFill>
                  <a:srgbClr val="1F1A62"/>
                </a:solidFill>
                <a:latin typeface="Helvetica" panose="020B0403020202020204" pitchFamily="34" charset="0"/>
              </a:rPr>
              <a:t>to feel angry or upset because of something they watched in TV or streaming content vs. TikTok content</a:t>
            </a:r>
          </a:p>
        </p:txBody>
      </p:sp>
      <p:pic>
        <p:nvPicPr>
          <p:cNvPr id="26" name="Picture 25">
            <a:extLst>
              <a:ext uri="{FF2B5EF4-FFF2-40B4-BE49-F238E27FC236}">
                <a16:creationId xmlns:a16="http://schemas.microsoft.com/office/drawing/2014/main" id="{6449F580-88E9-6EA2-C2E1-C92A39C38E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85BB2F9F-3175-45D6-4C50-CA5A0EC16ED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807875B5-AA8E-193C-42F9-A8758309225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E81FB851-01C7-DB32-B9C0-956C4FE26B7D}"/>
              </a:ext>
            </a:extLst>
          </p:cNvPr>
          <p:cNvSpPr/>
          <p:nvPr/>
        </p:nvSpPr>
        <p:spPr>
          <a:xfrm>
            <a:off x="145589" y="540397"/>
            <a:ext cx="11962950" cy="892552"/>
          </a:xfrm>
          <a:prstGeom prst="rect">
            <a:avLst/>
          </a:prstGeom>
        </p:spPr>
        <p:txBody>
          <a:bodyPr wrap="square">
            <a:spAutoFit/>
          </a:bodyPr>
          <a:lstStyle/>
          <a:p>
            <a:r>
              <a:rPr lang="en-US" sz="2600" b="1">
                <a:solidFill>
                  <a:srgbClr val="1F1A62"/>
                </a:solidFill>
                <a:latin typeface="Helvetica" pitchFamily="2" charset="0"/>
              </a:rPr>
              <a:t>Black audiences are more likely to have gotten angry or upset with the powerful and intense stories of TV and streaming than short social content</a:t>
            </a:r>
          </a:p>
        </p:txBody>
      </p:sp>
      <p:sp>
        <p:nvSpPr>
          <p:cNvPr id="12" name="TextBox 11">
            <a:extLst>
              <a:ext uri="{FF2B5EF4-FFF2-40B4-BE49-F238E27FC236}">
                <a16:creationId xmlns:a16="http://schemas.microsoft.com/office/drawing/2014/main" id="{6E9F4256-FCDD-21C4-43D7-69C3493F3989}"/>
              </a:ext>
            </a:extLst>
          </p:cNvPr>
          <p:cNvSpPr txBox="1"/>
          <p:nvPr/>
        </p:nvSpPr>
        <p:spPr>
          <a:xfrm>
            <a:off x="6107467" y="3553699"/>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5125" name="TextBox 5124">
            <a:extLst>
              <a:ext uri="{FF2B5EF4-FFF2-40B4-BE49-F238E27FC236}">
                <a16:creationId xmlns:a16="http://schemas.microsoft.com/office/drawing/2014/main" id="{72648885-FBF1-931D-5782-B06ADAEF8007}"/>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5131" name="Straight Connector 5130">
            <a:extLst>
              <a:ext uri="{FF2B5EF4-FFF2-40B4-BE49-F238E27FC236}">
                <a16:creationId xmlns:a16="http://schemas.microsoft.com/office/drawing/2014/main" id="{67A2AC7A-C20F-4A67-D40D-40B467ECD04A}"/>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132" name="Straight Connector 5131">
            <a:extLst>
              <a:ext uri="{FF2B5EF4-FFF2-40B4-BE49-F238E27FC236}">
                <a16:creationId xmlns:a16="http://schemas.microsoft.com/office/drawing/2014/main" id="{2BD5A3A9-9FF1-82F8-5AEA-598066C9B433}"/>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133" name="Straight Connector 5132">
            <a:extLst>
              <a:ext uri="{FF2B5EF4-FFF2-40B4-BE49-F238E27FC236}">
                <a16:creationId xmlns:a16="http://schemas.microsoft.com/office/drawing/2014/main" id="{EDAC1E8B-A530-815B-B126-0D90EE4EAFBD}"/>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134" name="Straight Connector 5133">
            <a:extLst>
              <a:ext uri="{FF2B5EF4-FFF2-40B4-BE49-F238E27FC236}">
                <a16:creationId xmlns:a16="http://schemas.microsoft.com/office/drawing/2014/main" id="{439DB305-7E14-77BB-EA97-8AB2EC0DA1AE}"/>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150" name="Straight Connector 5149">
            <a:extLst>
              <a:ext uri="{FF2B5EF4-FFF2-40B4-BE49-F238E27FC236}">
                <a16:creationId xmlns:a16="http://schemas.microsoft.com/office/drawing/2014/main" id="{B8C954ED-EF41-98C8-4B23-0DCF6B068906}"/>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5A9BCDC-40E3-C4F0-C5D5-04D615A897C4}"/>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199</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A73CCA4-2CEE-0096-206D-ABFF7495D249}"/>
              </a:ext>
            </a:extLst>
          </p:cNvPr>
          <p:cNvSpPr txBox="1"/>
          <p:nvPr/>
        </p:nvSpPr>
        <p:spPr>
          <a:xfrm>
            <a:off x="9804004" y="3828425"/>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+91%</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8438CB-3314-3B71-9142-676EBE9D111E}"/>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13</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9B0BB3F-FB00-0DC5-B819-C3EBE8B08E62}"/>
              </a:ext>
            </a:extLst>
          </p:cNvPr>
          <p:cNvSpPr txBox="1"/>
          <p:nvPr/>
        </p:nvSpPr>
        <p:spPr>
          <a:xfrm>
            <a:off x="9873874" y="5089917"/>
            <a:ext cx="154454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+24%</a:t>
            </a:r>
          </a:p>
        </p:txBody>
      </p:sp>
      <p:pic>
        <p:nvPicPr>
          <p:cNvPr id="18" name="Picture 2">
            <a:extLst>
              <a:ext uri="{FF2B5EF4-FFF2-40B4-BE49-F238E27FC236}">
                <a16:creationId xmlns:a16="http://schemas.microsoft.com/office/drawing/2014/main" id="{02166C89-AEA5-62F4-3B31-DE499AB8D2C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CF34591-7CA2-D099-F429-60F0432238FB}"/>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14</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1" name="Picture 20" descr="Snapchat SVG Vector Logos - Vector Logo Zone">
            <a:extLst>
              <a:ext uri="{FF2B5EF4-FFF2-40B4-BE49-F238E27FC236}">
                <a16:creationId xmlns:a16="http://schemas.microsoft.com/office/drawing/2014/main" id="{D3454A4D-5DFE-3C39-4FE8-3C56DB7EDB5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D4E8440-9023-2B50-4E1C-34F43874A06C}"/>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9</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8F7D4A5F-169D-1194-12DE-E22D9393516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471A6D4-E02A-5FF3-7675-2C8D466ADDF0}"/>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a:t>
            </a: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4</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9" name="Picture 28" descr="Facebook Logo and symbol, meaning, history, PNG, brand">
            <a:extLst>
              <a:ext uri="{FF2B5EF4-FFF2-40B4-BE49-F238E27FC236}">
                <a16:creationId xmlns:a16="http://schemas.microsoft.com/office/drawing/2014/main" id="{F6162608-D94A-6018-3446-585A737241B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76AE5E6-C872-668E-34BA-C2292FC80602}"/>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23%</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1" name="Picture 4" descr="The YouTube logo: a history | Creative Bloq">
            <a:extLst>
              <a:ext uri="{FF2B5EF4-FFF2-40B4-BE49-F238E27FC236}">
                <a16:creationId xmlns:a16="http://schemas.microsoft.com/office/drawing/2014/main" id="{3D040C94-9B53-7F74-FD37-577D43995F4B}"/>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FD4023F-CF36-F757-A09F-83D380B3DDE1}"/>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21%</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DD52003E-B7B9-833A-942F-D7E6022A7CE4}"/>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5EECE2-6D43-F6CB-6F31-A605AC49E014}"/>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0A8AAF-61CB-33A5-E838-E88B7979F119}"/>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6F8F6F-66B9-52DF-4376-A5A44A42B93F}"/>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69D6F24-10A6-A627-E0E8-898C0E6945EE}"/>
              </a:ext>
            </a:extLst>
          </p:cNvPr>
          <p:cNvSpPr txBox="1"/>
          <p:nvPr/>
        </p:nvSpPr>
        <p:spPr>
          <a:xfrm>
            <a:off x="9873874" y="2537845"/>
            <a:ext cx="154454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+95%</a:t>
            </a:r>
          </a:p>
        </p:txBody>
      </p:sp>
      <p:sp>
        <p:nvSpPr>
          <p:cNvPr id="16" name="TextBox 15">
            <a:extLst>
              <a:ext uri="{FF2B5EF4-FFF2-40B4-BE49-F238E27FC236}">
                <a16:creationId xmlns:a16="http://schemas.microsoft.com/office/drawing/2014/main" id="{95FD04AA-B703-1804-CE93-091230F7EC59}"/>
              </a:ext>
            </a:extLst>
          </p:cNvPr>
          <p:cNvSpPr txBox="1"/>
          <p:nvPr/>
        </p:nvSpPr>
        <p:spPr>
          <a:xfrm>
            <a:off x="558284" y="2987955"/>
            <a:ext cx="5394128"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 something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watched on </a:t>
            </a:r>
            <a:r>
              <a:rPr kumimoji="0" lang="en-US" sz="2000" b="1" i="0"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TV or streaming</a:t>
            </a: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has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r>
              <a:rPr kumimoji="0" lang="en-US" sz="2800"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made them angry or upset</a:t>
            </a:r>
            <a:r>
              <a:rPr kumimoji="0" lang="en-US" sz="28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endParaRPr lang="en-US" sz="2800">
              <a:solidFill>
                <a:schemeClr val="bg1"/>
              </a:solidFill>
              <a:latin typeface="Helvetica" panose="020B0604020202020204" pitchFamily="34" charset="0"/>
              <a:cs typeface="Helvetica" panose="020B0604020202020204" pitchFamily="34" charset="0"/>
            </a:endParaRPr>
          </a:p>
        </p:txBody>
      </p:sp>
      <p:sp>
        <p:nvSpPr>
          <p:cNvPr id="37" name="TextBox 36">
            <a:extLst>
              <a:ext uri="{FF2B5EF4-FFF2-40B4-BE49-F238E27FC236}">
                <a16:creationId xmlns:a16="http://schemas.microsoft.com/office/drawing/2014/main" id="{222C618B-6A86-9BEF-7C98-33DF4BD39739}"/>
              </a:ext>
            </a:extLst>
          </p:cNvPr>
          <p:cNvSpPr txBox="1"/>
          <p:nvPr/>
        </p:nvSpPr>
        <p:spPr>
          <a:xfrm>
            <a:off x="6470838" y="1974634"/>
            <a:ext cx="2615329" cy="577081"/>
          </a:xfrm>
          <a:prstGeom prst="rect">
            <a:avLst/>
          </a:prstGeom>
          <a:noFill/>
        </p:spPr>
        <p:txBody>
          <a:bodyPr wrap="square">
            <a:spAutoFit/>
          </a:bodyPr>
          <a:lstStyle/>
          <a:p>
            <a:pPr algn="ctr">
              <a:defRPr/>
            </a:pP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a:t>
            </a:r>
            <a:r>
              <a:rPr lang="en-US" sz="1050">
                <a:solidFill>
                  <a:srgbClr val="1B1464"/>
                </a:solidFill>
                <a:latin typeface="Helvetica" panose="020B0604020202020204" pitchFamily="34" charset="0"/>
                <a:cs typeface="Helvetica" panose="020B0604020202020204" pitchFamily="34" charset="0"/>
              </a:rPr>
              <a:t>Black viewers</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who </a:t>
            </a:r>
            <a:r>
              <a:rPr kumimoji="0" lang="en-US" sz="105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have </a:t>
            </a:r>
            <a:r>
              <a:rPr kumimoji="0" lang="en-US" sz="105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felt angry or upset </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by something they watched on the following platforms</a:t>
            </a:r>
            <a:endParaRPr lang="en-US" sz="1050">
              <a:solidFill>
                <a:srgbClr val="1B1464"/>
              </a:solidFill>
              <a:latin typeface="Helvetica" panose="020B0604020202020204" pitchFamily="34" charset="0"/>
              <a:cs typeface="Helvetica" panose="020B0604020202020204" pitchFamily="34" charset="0"/>
            </a:endParaRPr>
          </a:p>
        </p:txBody>
      </p:sp>
      <p:sp>
        <p:nvSpPr>
          <p:cNvPr id="7" name="Rectangle 6">
            <a:extLst>
              <a:ext uri="{FF2B5EF4-FFF2-40B4-BE49-F238E27FC236}">
                <a16:creationId xmlns:a16="http://schemas.microsoft.com/office/drawing/2014/main" id="{ED29345E-E265-CEB8-4BE8-CA09F1393EDB}"/>
              </a:ext>
            </a:extLst>
          </p:cNvPr>
          <p:cNvSpPr/>
          <p:nvPr/>
        </p:nvSpPr>
        <p:spPr>
          <a:xfrm>
            <a:off x="0" y="1"/>
            <a:ext cx="2769781" cy="307772"/>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Helvetica" panose="020B0604020202020204" pitchFamily="34" charset="0"/>
                <a:cs typeface="Helvetica" panose="020B0604020202020204" pitchFamily="34" charset="0"/>
              </a:rPr>
              <a:t>Stronger Emotional Reactions</a:t>
            </a:r>
          </a:p>
        </p:txBody>
      </p:sp>
      <p:sp>
        <p:nvSpPr>
          <p:cNvPr id="8" name="TextBox 7">
            <a:extLst>
              <a:ext uri="{FF2B5EF4-FFF2-40B4-BE49-F238E27FC236}">
                <a16:creationId xmlns:a16="http://schemas.microsoft.com/office/drawing/2014/main" id="{FDD91A18-B728-FAC0-7C01-D08F60CDC1DA}"/>
              </a:ext>
            </a:extLst>
          </p:cNvPr>
          <p:cNvSpPr txBox="1"/>
          <p:nvPr/>
        </p:nvSpPr>
        <p:spPr>
          <a:xfrm>
            <a:off x="472838" y="6180896"/>
            <a:ext cx="11719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Q1: Which of the following statements apply to you when you watch videos, shows or movies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4" name="Picture 13" descr="A yellow face with pink mouth and eyes closed&#10;&#10;Description automatically generated">
            <a:extLst>
              <a:ext uri="{FF2B5EF4-FFF2-40B4-BE49-F238E27FC236}">
                <a16:creationId xmlns:a16="http://schemas.microsoft.com/office/drawing/2014/main" id="{02E865E8-0D54-9FA0-B19E-DBA86E32DF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24791" y="4180613"/>
            <a:ext cx="1475054" cy="1475054"/>
          </a:xfrm>
          <a:prstGeom prst="rect">
            <a:avLst/>
          </a:prstGeom>
        </p:spPr>
      </p:pic>
    </p:spTree>
    <p:extLst>
      <p:ext uri="{BB962C8B-B14F-4D97-AF65-F5344CB8AC3E}">
        <p14:creationId xmlns:p14="http://schemas.microsoft.com/office/powerpoint/2010/main" val="291469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594D-343F-0239-14F4-8074222FC203}"/>
            </a:ext>
          </a:extLst>
        </p:cNvPr>
        <p:cNvGrpSpPr/>
        <p:nvPr/>
      </p:nvGrpSpPr>
      <p:grpSpPr>
        <a:xfrm>
          <a:off x="0" y="0"/>
          <a:ext cx="0" cy="0"/>
          <a:chOff x="0" y="0"/>
          <a:chExt cx="0" cy="0"/>
        </a:xfrm>
      </p:grpSpPr>
      <p:pic>
        <p:nvPicPr>
          <p:cNvPr id="4100" name="Picture 4" descr="Insecure Season Five, Episode Four Outfits: 'Faulty Okay?!'">
            <a:extLst>
              <a:ext uri="{FF2B5EF4-FFF2-40B4-BE49-F238E27FC236}">
                <a16:creationId xmlns:a16="http://schemas.microsoft.com/office/drawing/2014/main" id="{F5FD82BC-AA23-F722-ED58-AC4E0E76056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32" y="1697279"/>
            <a:ext cx="6531768" cy="41141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3E76ED0-DD7C-F590-F616-E693F7F878DB}"/>
              </a:ext>
            </a:extLst>
          </p:cNvPr>
          <p:cNvSpPr>
            <a:spLocks/>
          </p:cNvSpPr>
          <p:nvPr/>
        </p:nvSpPr>
        <p:spPr>
          <a:xfrm>
            <a:off x="-3032" y="1691168"/>
            <a:ext cx="6497772" cy="4131133"/>
          </a:xfrm>
          <a:prstGeom prst="rect">
            <a:avLst/>
          </a:prstGeom>
          <a:solidFill>
            <a:srgbClr val="ED3C8D">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9CA224C-480D-9B74-C018-DF7ABF632CDD}"/>
              </a:ext>
            </a:extLst>
          </p:cNvPr>
          <p:cNvSpPr>
            <a:spLocks/>
          </p:cNvSpPr>
          <p:nvPr/>
        </p:nvSpPr>
        <p:spPr>
          <a:xfrm>
            <a:off x="6484849" y="1693065"/>
            <a:ext cx="5707151" cy="412137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94CDEA0-E007-042A-D429-E75AEDC921A5}"/>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D573E57-6894-AE6A-25F9-4673EF2688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632FBDD9-DC34-3C6C-AB97-18E76399AD6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24A40327-8D62-6FBA-5669-2A2CE3D124E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3" name="TextBox 22">
            <a:extLst>
              <a:ext uri="{FF2B5EF4-FFF2-40B4-BE49-F238E27FC236}">
                <a16:creationId xmlns:a16="http://schemas.microsoft.com/office/drawing/2014/main" id="{6B1F381A-35E5-1DB9-FF53-AE6013C6A1D3}"/>
              </a:ext>
            </a:extLst>
          </p:cNvPr>
          <p:cNvSpPr txBox="1"/>
          <p:nvPr/>
        </p:nvSpPr>
        <p:spPr>
          <a:xfrm>
            <a:off x="536386" y="5834680"/>
            <a:ext cx="11478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to read: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Black viewers are </a:t>
            </a:r>
            <a:r>
              <a:rPr lang="en-US" sz="1200" b="1" u="sng">
                <a:solidFill>
                  <a:srgbClr val="1F1A62"/>
                </a:solidFill>
                <a:latin typeface="Helvetica" panose="020B0403020202020204" pitchFamily="34" charset="0"/>
              </a:rPr>
              <a:t>266</a:t>
            </a: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more likely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to feel personally connected to a character / personality from TV or streaming content vs. Snapchat content</a:t>
            </a:r>
          </a:p>
        </p:txBody>
      </p:sp>
      <p:sp>
        <p:nvSpPr>
          <p:cNvPr id="69" name="Rectangle 68">
            <a:extLst>
              <a:ext uri="{FF2B5EF4-FFF2-40B4-BE49-F238E27FC236}">
                <a16:creationId xmlns:a16="http://schemas.microsoft.com/office/drawing/2014/main" id="{5BC3F1E2-BB0A-23E4-255F-7CB0D4A6602D}"/>
              </a:ext>
            </a:extLst>
          </p:cNvPr>
          <p:cNvSpPr/>
          <p:nvPr/>
        </p:nvSpPr>
        <p:spPr>
          <a:xfrm>
            <a:off x="189440" y="555329"/>
            <a:ext cx="11962950" cy="892552"/>
          </a:xfrm>
          <a:prstGeom prst="rect">
            <a:avLst/>
          </a:prstGeom>
        </p:spPr>
        <p:txBody>
          <a:bodyPr wrap="square">
            <a:spAutoFit/>
          </a:bodyPr>
          <a:lstStyle/>
          <a:p>
            <a:r>
              <a:rPr lang="en-US" sz="2600" b="1">
                <a:solidFill>
                  <a:srgbClr val="1F1A62"/>
                </a:solidFill>
                <a:latin typeface="Helvetica" pitchFamily="2" charset="0"/>
              </a:rPr>
              <a:t>Black viewers, influenced by their cultural identities and collective history, are more likely to form connections with TV and streaming personalities</a:t>
            </a:r>
          </a:p>
        </p:txBody>
      </p:sp>
      <p:sp>
        <p:nvSpPr>
          <p:cNvPr id="10" name="Rectangle 9">
            <a:extLst>
              <a:ext uri="{FF2B5EF4-FFF2-40B4-BE49-F238E27FC236}">
                <a16:creationId xmlns:a16="http://schemas.microsoft.com/office/drawing/2014/main" id="{31762373-B0B4-19C4-DF18-1F735F2CC35B}"/>
              </a:ext>
            </a:extLst>
          </p:cNvPr>
          <p:cNvSpPr/>
          <p:nvPr/>
        </p:nvSpPr>
        <p:spPr>
          <a:xfrm>
            <a:off x="0" y="0"/>
            <a:ext cx="2721936" cy="316543"/>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Helvetica" panose="020B0604020202020204" pitchFamily="34" charset="0"/>
                <a:cs typeface="Helvetica" panose="020B0604020202020204" pitchFamily="34" charset="0"/>
              </a:rPr>
              <a:t>Deeper Personal Connections</a:t>
            </a:r>
          </a:p>
        </p:txBody>
      </p:sp>
      <p:sp>
        <p:nvSpPr>
          <p:cNvPr id="42" name="TextBox 41">
            <a:extLst>
              <a:ext uri="{FF2B5EF4-FFF2-40B4-BE49-F238E27FC236}">
                <a16:creationId xmlns:a16="http://schemas.microsoft.com/office/drawing/2014/main" id="{C5DDA8C4-D2E5-603B-85F8-33FC05DDF193}"/>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58" name="Straight Connector 57">
            <a:extLst>
              <a:ext uri="{FF2B5EF4-FFF2-40B4-BE49-F238E27FC236}">
                <a16:creationId xmlns:a16="http://schemas.microsoft.com/office/drawing/2014/main" id="{A5D976E2-4BDC-FD70-8B16-86A70E8DCE61}"/>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50E7BE-B18D-0ECD-2693-5DE3B8ED4E1B}"/>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AA90121-2E5F-F6FF-5D6C-CF9B7C5E0AAE}"/>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FC12959-0B0F-C1EA-655C-F2B26C34D6B3}"/>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DFF5A6C-5E94-AD84-7745-BD823F5DE945}"/>
              </a:ext>
            </a:extLst>
          </p:cNvPr>
          <p:cNvSpPr txBox="1"/>
          <p:nvPr/>
        </p:nvSpPr>
        <p:spPr>
          <a:xfrm>
            <a:off x="6470838" y="1974634"/>
            <a:ext cx="2615329" cy="577081"/>
          </a:xfrm>
          <a:prstGeom prst="rect">
            <a:avLst/>
          </a:prstGeom>
          <a:noFill/>
        </p:spPr>
        <p:txBody>
          <a:bodyPr wrap="square">
            <a:spAutoFit/>
          </a:bodyPr>
          <a:lstStyle/>
          <a:p>
            <a:pPr algn="ctr">
              <a:defRPr/>
            </a:pP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Black viewers who </a:t>
            </a:r>
            <a:r>
              <a:rPr kumimoji="0" lang="en-US" sz="105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feel personally connected to a character /</a:t>
            </a:r>
            <a:r>
              <a:rPr lang="en-US" sz="1050" u="sng">
                <a:solidFill>
                  <a:srgbClr val="1B1464"/>
                </a:solidFill>
                <a:latin typeface="Helvetica" panose="020B0604020202020204" pitchFamily="34" charset="0"/>
                <a:cs typeface="Helvetica" panose="020B0604020202020204" pitchFamily="34" charset="0"/>
              </a:rPr>
              <a:t> personality</a:t>
            </a:r>
            <a:r>
              <a:rPr lang="en-US" sz="1050">
                <a:solidFill>
                  <a:srgbClr val="1B1464"/>
                </a:solidFill>
                <a:latin typeface="Helvetica" panose="020B0604020202020204" pitchFamily="34" charset="0"/>
                <a:cs typeface="Helvetica" panose="020B0604020202020204" pitchFamily="34" charset="0"/>
              </a:rPr>
              <a:t> from content </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on the following platforms</a:t>
            </a:r>
            <a:endParaRPr lang="en-US" sz="1050">
              <a:solidFill>
                <a:srgbClr val="1B1464"/>
              </a:solidFill>
              <a:latin typeface="Helvetica" panose="020B0604020202020204" pitchFamily="34" charset="0"/>
              <a:cs typeface="Helvetica" panose="020B0604020202020204" pitchFamily="34" charset="0"/>
            </a:endParaRPr>
          </a:p>
        </p:txBody>
      </p:sp>
      <p:cxnSp>
        <p:nvCxnSpPr>
          <p:cNvPr id="79" name="Straight Connector 78">
            <a:extLst>
              <a:ext uri="{FF2B5EF4-FFF2-40B4-BE49-F238E27FC236}">
                <a16:creationId xmlns:a16="http://schemas.microsoft.com/office/drawing/2014/main" id="{5F23C486-A06D-198D-0423-FD0E9399C280}"/>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76707FA-6B11-8AFD-4DF0-3A2DC6A2B4F3}"/>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117</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66C9352-FEF5-AF69-6A44-934B03B83A01}"/>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266</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DF1814-76A0-0838-1E77-23BDC604E404}"/>
              </a:ext>
            </a:extLst>
          </p:cNvPr>
          <p:cNvSpPr txBox="1"/>
          <p:nvPr/>
        </p:nvSpPr>
        <p:spPr>
          <a:xfrm>
            <a:off x="9804004" y="3828425"/>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+80%</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3EEE3B0-6FD9-A0E6-4D08-54D18CAE46CF}"/>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+63%</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3D28515-946E-3D24-1D39-85BB5D56D1A1}"/>
              </a:ext>
            </a:extLst>
          </p:cNvPr>
          <p:cNvSpPr txBox="1"/>
          <p:nvPr/>
        </p:nvSpPr>
        <p:spPr>
          <a:xfrm>
            <a:off x="9873874" y="5100687"/>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15</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pic>
        <p:nvPicPr>
          <p:cNvPr id="16" name="Picture 2">
            <a:extLst>
              <a:ext uri="{FF2B5EF4-FFF2-40B4-BE49-F238E27FC236}">
                <a16:creationId xmlns:a16="http://schemas.microsoft.com/office/drawing/2014/main" id="{60B0F83F-01DB-4B32-24DA-F935054872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56F0CA-F7B1-44CC-306C-7AC8F2867182}"/>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15</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8" name="Picture 17" descr="Snapchat SVG Vector Logos - Vector Logo Zone">
            <a:extLst>
              <a:ext uri="{FF2B5EF4-FFF2-40B4-BE49-F238E27FC236}">
                <a16:creationId xmlns:a16="http://schemas.microsoft.com/office/drawing/2014/main" id="{6C2EB0D3-FB93-DE4C-6A96-53504396830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E54BC30-E269-042F-901C-0A3599847E1E}"/>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9</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39BD5E2-E4C9-3398-D108-52CB1E74EF2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1CF55A9-86CD-3308-227F-880B14546802}"/>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18%</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2" name="Picture 21" descr="Facebook Logo and symbol, meaning, history, PNG, brand">
            <a:extLst>
              <a:ext uri="{FF2B5EF4-FFF2-40B4-BE49-F238E27FC236}">
                <a16:creationId xmlns:a16="http://schemas.microsoft.com/office/drawing/2014/main" id="{4EB1A015-1C72-2A7D-3E83-422442220EAD}"/>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F4AE62B-E79B-5AD9-3F25-25B0F226DE7B}"/>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19%</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5" name="Picture 4" descr="The YouTube logo: a history | Creative Bloq">
            <a:extLst>
              <a:ext uri="{FF2B5EF4-FFF2-40B4-BE49-F238E27FC236}">
                <a16:creationId xmlns:a16="http://schemas.microsoft.com/office/drawing/2014/main" id="{D3FBDC7E-140C-8FE1-2E86-1B09CE1BB4C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85BA4E9-D633-EBD5-9236-93CCB0E6EDE8}"/>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CEBF77DA-CEB7-4EE7-71BE-E1D8F6B568F6}"/>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194E96-D990-C872-167C-50230D8AFB88}"/>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14FDE8-9431-D5BD-158F-4FA14A4000F3}"/>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1FBCB0-62FE-E448-A8B4-7040EC5309C9}"/>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97B4D36-4898-33D8-15D2-1C877D9ECF8D}"/>
              </a:ext>
            </a:extLst>
          </p:cNvPr>
          <p:cNvSpPr txBox="1"/>
          <p:nvPr/>
        </p:nvSpPr>
        <p:spPr>
          <a:xfrm>
            <a:off x="1862350" y="3643337"/>
            <a:ext cx="4330770" cy="15007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 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r>
              <a:rPr lang="en-US" sz="2400" b="1" i="1" u="sng">
                <a:solidFill>
                  <a:schemeClr val="bg1"/>
                </a:solidFill>
                <a:latin typeface="Helvetica" panose="020B0604020202020204" pitchFamily="34" charset="0"/>
                <a:cs typeface="Helvetica" panose="020B0604020202020204" pitchFamily="34" charset="0"/>
              </a:rPr>
              <a:t>f</a:t>
            </a:r>
            <a:r>
              <a:rPr kumimoji="0" lang="en-US" sz="2400"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eel personally connected to a character / personality</a:t>
            </a:r>
            <a:r>
              <a:rPr kumimoji="0" lang="en-US" sz="24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p>
          <a:p>
            <a:pPr algn="ctr">
              <a:defRPr/>
            </a:pPr>
            <a:r>
              <a:rPr lang="en-US" sz="2000" b="1">
                <a:solidFill>
                  <a:schemeClr val="bg1"/>
                </a:solidFill>
                <a:latin typeface="Helvetica" panose="020B0604020202020204" pitchFamily="34" charset="0"/>
                <a:cs typeface="Helvetica" panose="020B0604020202020204" pitchFamily="34" charset="0"/>
              </a:rPr>
              <a:t>from </a:t>
            </a:r>
            <a:r>
              <a:rPr lang="en-US" sz="2000" b="1">
                <a:solidFill>
                  <a:srgbClr val="FFE600"/>
                </a:solidFill>
                <a:latin typeface="Helvetica" panose="020B0604020202020204" pitchFamily="34" charset="0"/>
                <a:cs typeface="Helvetica" panose="020B0604020202020204" pitchFamily="34" charset="0"/>
              </a:rPr>
              <a:t>TV or streaming </a:t>
            </a:r>
            <a:r>
              <a:rPr lang="en-US" sz="2000" b="1">
                <a:solidFill>
                  <a:schemeClr val="bg1"/>
                </a:solidFill>
                <a:latin typeface="Helvetica" panose="020B0604020202020204" pitchFamily="34" charset="0"/>
                <a:cs typeface="Helvetica" panose="020B0604020202020204" pitchFamily="34" charset="0"/>
              </a:rPr>
              <a:t>content</a:t>
            </a:r>
            <a:endParaRPr kumimoji="0" lang="en-US" sz="20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39" name="TextBox 38">
            <a:extLst>
              <a:ext uri="{FF2B5EF4-FFF2-40B4-BE49-F238E27FC236}">
                <a16:creationId xmlns:a16="http://schemas.microsoft.com/office/drawing/2014/main" id="{F1D8BAA5-FA05-0324-6241-70DA96E04E30}"/>
              </a:ext>
            </a:extLst>
          </p:cNvPr>
          <p:cNvSpPr txBox="1"/>
          <p:nvPr/>
        </p:nvSpPr>
        <p:spPr>
          <a:xfrm>
            <a:off x="2897051" y="2360343"/>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31%</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F5A8BE2-7197-F938-93FD-BD675174964B}"/>
              </a:ext>
            </a:extLst>
          </p:cNvPr>
          <p:cNvSpPr txBox="1"/>
          <p:nvPr/>
        </p:nvSpPr>
        <p:spPr>
          <a:xfrm>
            <a:off x="6107467" y="3553699"/>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1" name="Picture 10" descr="A heart with arms around it&#10;&#10;Description automatically generated">
            <a:extLst>
              <a:ext uri="{FF2B5EF4-FFF2-40B4-BE49-F238E27FC236}">
                <a16:creationId xmlns:a16="http://schemas.microsoft.com/office/drawing/2014/main" id="{413838AA-EE4C-4F2B-CAF2-08C0A77209D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543" y="3048180"/>
            <a:ext cx="1748004" cy="1748004"/>
          </a:xfrm>
          <a:prstGeom prst="rect">
            <a:avLst/>
          </a:prstGeom>
        </p:spPr>
      </p:pic>
      <p:sp>
        <p:nvSpPr>
          <p:cNvPr id="9" name="TextBox 8">
            <a:extLst>
              <a:ext uri="{FF2B5EF4-FFF2-40B4-BE49-F238E27FC236}">
                <a16:creationId xmlns:a16="http://schemas.microsoft.com/office/drawing/2014/main" id="{7D58FAD2-06DE-FDE6-E089-E6FC78239431}"/>
              </a:ext>
            </a:extLst>
          </p:cNvPr>
          <p:cNvSpPr txBox="1"/>
          <p:nvPr/>
        </p:nvSpPr>
        <p:spPr>
          <a:xfrm>
            <a:off x="472838" y="6180896"/>
            <a:ext cx="11719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Q1: Which of the following statements apply to you when you watch videos, shows or movies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54937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7FB5-9E01-CE59-E692-A584BC0DDE49}"/>
            </a:ext>
          </a:extLst>
        </p:cNvPr>
        <p:cNvGrpSpPr/>
        <p:nvPr/>
      </p:nvGrpSpPr>
      <p:grpSpPr>
        <a:xfrm>
          <a:off x="0" y="0"/>
          <a:ext cx="0" cy="0"/>
          <a:chOff x="0" y="0"/>
          <a:chExt cx="0" cy="0"/>
        </a:xfrm>
      </p:grpSpPr>
      <p:pic>
        <p:nvPicPr>
          <p:cNvPr id="15" name="Picture 14" descr="A person and person sitting on the floor&#10;&#10;Description automatically generated">
            <a:extLst>
              <a:ext uri="{FF2B5EF4-FFF2-40B4-BE49-F238E27FC236}">
                <a16:creationId xmlns:a16="http://schemas.microsoft.com/office/drawing/2014/main" id="{9394EC70-0994-3E67-549D-FD85A02FF3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99688"/>
            <a:ext cx="6466260" cy="4121378"/>
          </a:xfrm>
          <a:prstGeom prst="rect">
            <a:avLst/>
          </a:prstGeom>
        </p:spPr>
      </p:pic>
      <p:sp>
        <p:nvSpPr>
          <p:cNvPr id="12" name="Rectangle 11">
            <a:extLst>
              <a:ext uri="{FF2B5EF4-FFF2-40B4-BE49-F238E27FC236}">
                <a16:creationId xmlns:a16="http://schemas.microsoft.com/office/drawing/2014/main" id="{8560961D-510B-28B5-1C93-E24F92EF551C}"/>
              </a:ext>
            </a:extLst>
          </p:cNvPr>
          <p:cNvSpPr>
            <a:spLocks/>
          </p:cNvSpPr>
          <p:nvPr/>
        </p:nvSpPr>
        <p:spPr>
          <a:xfrm>
            <a:off x="0" y="1696163"/>
            <a:ext cx="6484849" cy="4121378"/>
          </a:xfrm>
          <a:prstGeom prst="rect">
            <a:avLst/>
          </a:prstGeom>
          <a:solidFill>
            <a:srgbClr val="1F1A62">
              <a:alpha val="62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F72D6E8-BB61-71F1-8091-36608BD8CB91}"/>
              </a:ext>
            </a:extLst>
          </p:cNvPr>
          <p:cNvSpPr>
            <a:spLocks/>
          </p:cNvSpPr>
          <p:nvPr/>
        </p:nvSpPr>
        <p:spPr>
          <a:xfrm>
            <a:off x="6484849" y="1693065"/>
            <a:ext cx="5707151" cy="412137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316436D-2A15-B647-1F5E-C338CB96C252}"/>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059A9221-D83C-C599-3F4C-6CBE365A0B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54D7FE5F-E7FD-4327-5E78-269BC28A64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B8556EF6-F4D9-01AE-4456-DD3629A15E6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35ACF353-24D0-4705-1585-2D81341B2C16}"/>
              </a:ext>
            </a:extLst>
          </p:cNvPr>
          <p:cNvSpPr/>
          <p:nvPr/>
        </p:nvSpPr>
        <p:spPr>
          <a:xfrm>
            <a:off x="104363" y="531188"/>
            <a:ext cx="12004176" cy="892552"/>
          </a:xfrm>
          <a:prstGeom prst="rect">
            <a:avLst/>
          </a:prstGeom>
        </p:spPr>
        <p:txBody>
          <a:bodyPr wrap="square">
            <a:spAutoFit/>
          </a:bodyPr>
          <a:lstStyle/>
          <a:p>
            <a:r>
              <a:rPr lang="en-US" sz="2600" b="1">
                <a:solidFill>
                  <a:srgbClr val="1F1A62"/>
                </a:solidFill>
                <a:latin typeface="Helvetica" pitchFamily="2" charset="0"/>
              </a:rPr>
              <a:t>Driven by a desire to unite on meaningful cultural narratives, Black adults enjoy sharing their TV and streaming experiences with friends</a:t>
            </a:r>
          </a:p>
        </p:txBody>
      </p:sp>
      <p:sp>
        <p:nvSpPr>
          <p:cNvPr id="5" name="Rectangle 4">
            <a:extLst>
              <a:ext uri="{FF2B5EF4-FFF2-40B4-BE49-F238E27FC236}">
                <a16:creationId xmlns:a16="http://schemas.microsoft.com/office/drawing/2014/main" id="{36AA5955-4278-CC98-AAA9-09E2CEE18865}"/>
              </a:ext>
            </a:extLst>
          </p:cNvPr>
          <p:cNvSpPr/>
          <p:nvPr/>
        </p:nvSpPr>
        <p:spPr>
          <a:xfrm>
            <a:off x="1" y="-1"/>
            <a:ext cx="1227812" cy="258766"/>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Helvetica" panose="020B0604020202020204" pitchFamily="34" charset="0"/>
                <a:cs typeface="Helvetica" panose="020B0604020202020204" pitchFamily="34" charset="0"/>
              </a:rPr>
              <a:t>Influencers</a:t>
            </a:r>
          </a:p>
        </p:txBody>
      </p:sp>
      <p:sp>
        <p:nvSpPr>
          <p:cNvPr id="14" name="TextBox 13">
            <a:extLst>
              <a:ext uri="{FF2B5EF4-FFF2-40B4-BE49-F238E27FC236}">
                <a16:creationId xmlns:a16="http://schemas.microsoft.com/office/drawing/2014/main" id="{F2760B89-F057-1978-3663-9F460A2B8882}"/>
              </a:ext>
            </a:extLst>
          </p:cNvPr>
          <p:cNvSpPr txBox="1"/>
          <p:nvPr/>
        </p:nvSpPr>
        <p:spPr>
          <a:xfrm>
            <a:off x="472838" y="5840946"/>
            <a:ext cx="11190353"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a:t>
            </a:r>
            <a:r>
              <a:rPr lang="en-US" sz="1200" u="sng">
                <a:solidFill>
                  <a:srgbClr val="1F1A62"/>
                </a:solidFill>
                <a:latin typeface="Helvetica" panose="020B0403020202020204" pitchFamily="34" charset="0"/>
              </a:rPr>
              <a:t>Black viewers are </a:t>
            </a:r>
            <a:r>
              <a:rPr lang="en-US" sz="1200" b="1" u="sng">
                <a:solidFill>
                  <a:srgbClr val="1F1A62"/>
                </a:solidFill>
                <a:latin typeface="Helvetica" panose="020B0403020202020204" pitchFamily="34" charset="0"/>
              </a:rPr>
              <a:t>284% more likely </a:t>
            </a:r>
            <a:r>
              <a:rPr lang="en-US" sz="1200" u="sng">
                <a:solidFill>
                  <a:srgbClr val="1F1A62"/>
                </a:solidFill>
                <a:latin typeface="Helvetica" panose="020B0403020202020204" pitchFamily="34" charset="0"/>
              </a:rPr>
              <a:t>to have tried to convince a friend to watch a TV or streaming show, movie or video vs. Snapchat content</a:t>
            </a:r>
          </a:p>
        </p:txBody>
      </p:sp>
      <p:sp>
        <p:nvSpPr>
          <p:cNvPr id="37" name="TextBox 36">
            <a:extLst>
              <a:ext uri="{FF2B5EF4-FFF2-40B4-BE49-F238E27FC236}">
                <a16:creationId xmlns:a16="http://schemas.microsoft.com/office/drawing/2014/main" id="{5C1D65E5-81C9-02AC-0D75-9772EF6DFB93}"/>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43" name="Straight Connector 42">
            <a:extLst>
              <a:ext uri="{FF2B5EF4-FFF2-40B4-BE49-F238E27FC236}">
                <a16:creationId xmlns:a16="http://schemas.microsoft.com/office/drawing/2014/main" id="{524E7FFB-F075-C248-10B2-EE26DA62254C}"/>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DDD9B0-26BB-170E-D8B3-3C877285E9A6}"/>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80F7CC-C062-40C4-B925-71A9141D111F}"/>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516C25C-0346-37C2-94C4-0094E72D6037}"/>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3FDD54B-28E5-AB3D-3603-04007DD005BC}"/>
              </a:ext>
            </a:extLst>
          </p:cNvPr>
          <p:cNvSpPr txBox="1"/>
          <p:nvPr/>
        </p:nvSpPr>
        <p:spPr>
          <a:xfrm>
            <a:off x="6493988" y="1974634"/>
            <a:ext cx="2615329" cy="577081"/>
          </a:xfrm>
          <a:prstGeom prst="rect">
            <a:avLst/>
          </a:prstGeom>
          <a:noFill/>
        </p:spPr>
        <p:txBody>
          <a:bodyPr wrap="square">
            <a:spAutoFit/>
          </a:bodyPr>
          <a:lstStyle/>
          <a:p>
            <a:pPr algn="ctr">
              <a:defRPr/>
            </a:pP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Black viewers who </a:t>
            </a:r>
            <a:r>
              <a:rPr lang="en-US" sz="1050" u="sng">
                <a:solidFill>
                  <a:srgbClr val="1B1464"/>
                </a:solidFill>
                <a:latin typeface="Helvetica" panose="020B0604020202020204" pitchFamily="34" charset="0"/>
                <a:cs typeface="Helvetica" panose="020B0604020202020204" pitchFamily="34" charset="0"/>
              </a:rPr>
              <a:t>tried to convince a friend to watch</a:t>
            </a:r>
            <a:r>
              <a:rPr lang="en-US" sz="1050">
                <a:solidFill>
                  <a:srgbClr val="1B1464"/>
                </a:solidFill>
                <a:latin typeface="Helvetica" panose="020B0604020202020204" pitchFamily="34" charset="0"/>
                <a:cs typeface="Helvetica" panose="020B0604020202020204" pitchFamily="34" charset="0"/>
              </a:rPr>
              <a:t> </a:t>
            </a:r>
            <a:r>
              <a:rPr kumimoji="0" lang="en-US" sz="105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 TV show, movie or video the following platforms</a:t>
            </a:r>
            <a:endParaRPr lang="en-US" sz="1050">
              <a:solidFill>
                <a:srgbClr val="1B1464"/>
              </a:solidFill>
              <a:latin typeface="Helvetica" panose="020B0604020202020204" pitchFamily="34" charset="0"/>
              <a:cs typeface="Helvetica" panose="020B0604020202020204" pitchFamily="34" charset="0"/>
            </a:endParaRPr>
          </a:p>
        </p:txBody>
      </p:sp>
      <p:cxnSp>
        <p:nvCxnSpPr>
          <p:cNvPr id="69" name="Straight Connector 68">
            <a:extLst>
              <a:ext uri="{FF2B5EF4-FFF2-40B4-BE49-F238E27FC236}">
                <a16:creationId xmlns:a16="http://schemas.microsoft.com/office/drawing/2014/main" id="{7AA619AA-4EB2-D5C1-119B-EA4FA5A6BE78}"/>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B0914C-20EF-C6D7-B778-0DF43923C9FA}"/>
              </a:ext>
            </a:extLst>
          </p:cNvPr>
          <p:cNvSpPr txBox="1"/>
          <p:nvPr/>
        </p:nvSpPr>
        <p:spPr>
          <a:xfrm>
            <a:off x="9873874" y="2570862"/>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+41%</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2765B01-54B4-F01B-9FCB-94DB06836216}"/>
              </a:ext>
            </a:extLst>
          </p:cNvPr>
          <p:cNvSpPr txBox="1"/>
          <p:nvPr/>
        </p:nvSpPr>
        <p:spPr>
          <a:xfrm>
            <a:off x="9873874" y="3207060"/>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+284%</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2F0B3BA-0880-80C3-0FE9-99E071B7E8F5}"/>
              </a:ext>
            </a:extLst>
          </p:cNvPr>
          <p:cNvSpPr txBox="1"/>
          <p:nvPr/>
        </p:nvSpPr>
        <p:spPr>
          <a:xfrm>
            <a:off x="9804004" y="3866409"/>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+42%</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45D72F0-7818-49A6-D160-3A6B19AAC61E}"/>
              </a:ext>
            </a:extLst>
          </p:cNvPr>
          <p:cNvSpPr txBox="1"/>
          <p:nvPr/>
        </p:nvSpPr>
        <p:spPr>
          <a:xfrm>
            <a:off x="9873874" y="4502471"/>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+36%</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9605850-1E38-351E-3173-CD8EBF33C5C2}"/>
              </a:ext>
            </a:extLst>
          </p:cNvPr>
          <p:cNvSpPr txBox="1"/>
          <p:nvPr/>
        </p:nvSpPr>
        <p:spPr>
          <a:xfrm>
            <a:off x="9873874" y="5100687"/>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1</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pic>
        <p:nvPicPr>
          <p:cNvPr id="20" name="Picture 2">
            <a:extLst>
              <a:ext uri="{FF2B5EF4-FFF2-40B4-BE49-F238E27FC236}">
                <a16:creationId xmlns:a16="http://schemas.microsoft.com/office/drawing/2014/main" id="{9E7A218E-4702-27BE-185B-6BE46B5B88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C71E082-55A1-1F25-BA39-5E1CEEFBE1FE}"/>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18</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2" name="Picture 21" descr="Snapchat SVG Vector Logos - Vector Logo Zone">
            <a:extLst>
              <a:ext uri="{FF2B5EF4-FFF2-40B4-BE49-F238E27FC236}">
                <a16:creationId xmlns:a16="http://schemas.microsoft.com/office/drawing/2014/main" id="{37127317-7D02-FD27-7E56-F197CD2E8FF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E4F093-A606-A83B-1925-8022765B7307}"/>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370432A-4827-7762-0AED-4F9A39F309E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FFC0691-F86E-EA33-8316-0136D5889092}"/>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18</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9" name="Picture 28" descr="Facebook Logo and symbol, meaning, history, PNG, brand">
            <a:extLst>
              <a:ext uri="{FF2B5EF4-FFF2-40B4-BE49-F238E27FC236}">
                <a16:creationId xmlns:a16="http://schemas.microsoft.com/office/drawing/2014/main" id="{FA6FCCF1-D020-F0E6-5BB2-CE2AE885E57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31864E3-5C39-0FAF-5B9C-506EE751E992}"/>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19%</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1" name="Picture 4" descr="The YouTube logo: a history | Creative Bloq">
            <a:extLst>
              <a:ext uri="{FF2B5EF4-FFF2-40B4-BE49-F238E27FC236}">
                <a16:creationId xmlns:a16="http://schemas.microsoft.com/office/drawing/2014/main" id="{A4037217-612A-26AC-EC3A-DD7E8B980B5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8C4DD49-F764-B535-6E88-E7EA12CF3D5F}"/>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80EA7DC2-78A7-3AC2-3307-14A1D505FEC5}"/>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CBBC60-4C55-86F3-C585-AEF2BE63C57F}"/>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E6998B-F6C2-F9D4-6553-43ADE612868D}"/>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01C7C1-72D7-AED7-F4A1-9909AD6D6C20}"/>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with speech bubbles&#10;&#10;Description automatically generated">
            <a:extLst>
              <a:ext uri="{FF2B5EF4-FFF2-40B4-BE49-F238E27FC236}">
                <a16:creationId xmlns:a16="http://schemas.microsoft.com/office/drawing/2014/main" id="{351AE672-A79F-B99B-6F9F-D8F3805F949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3603" y="2812213"/>
            <a:ext cx="1879983" cy="1879983"/>
          </a:xfrm>
          <a:prstGeom prst="rect">
            <a:avLst/>
          </a:prstGeom>
        </p:spPr>
      </p:pic>
      <p:sp>
        <p:nvSpPr>
          <p:cNvPr id="73" name="TextBox 72">
            <a:extLst>
              <a:ext uri="{FF2B5EF4-FFF2-40B4-BE49-F238E27FC236}">
                <a16:creationId xmlns:a16="http://schemas.microsoft.com/office/drawing/2014/main" id="{5AA22351-5731-51FB-E945-EF60DBAB7F57}"/>
              </a:ext>
            </a:extLst>
          </p:cNvPr>
          <p:cNvSpPr txBox="1"/>
          <p:nvPr/>
        </p:nvSpPr>
        <p:spPr>
          <a:xfrm>
            <a:off x="2059203" y="3516538"/>
            <a:ext cx="393706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 they have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r>
              <a:rPr kumimoji="0" lang="en-US" sz="2400"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tried to convince a friend to watch a TV show, movie or video</a:t>
            </a:r>
            <a:r>
              <a:rPr kumimoji="0" lang="en-US" sz="2400"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p>
          <a:p>
            <a:pPr algn="ctr">
              <a:defRPr/>
            </a:pPr>
            <a:r>
              <a:rPr lang="en-US" sz="1800" b="1">
                <a:solidFill>
                  <a:schemeClr val="bg1"/>
                </a:solidFill>
                <a:latin typeface="Helvetica" panose="020B0604020202020204" pitchFamily="34" charset="0"/>
                <a:cs typeface="Helvetica" panose="020B0604020202020204" pitchFamily="34" charset="0"/>
              </a:rPr>
              <a:t>on </a:t>
            </a:r>
            <a:r>
              <a:rPr lang="en-US" sz="1800" b="1">
                <a:solidFill>
                  <a:srgbClr val="FFE600"/>
                </a:solidFill>
                <a:latin typeface="Helvetica" panose="020B0604020202020204" pitchFamily="34" charset="0"/>
                <a:cs typeface="Helvetica" panose="020B0604020202020204" pitchFamily="34" charset="0"/>
              </a:rPr>
              <a:t>TV </a:t>
            </a:r>
            <a:r>
              <a:rPr lang="en-US" b="1">
                <a:solidFill>
                  <a:srgbClr val="FFE600"/>
                </a:solidFill>
                <a:latin typeface="Helvetica" panose="020B0604020202020204" pitchFamily="34" charset="0"/>
                <a:cs typeface="Helvetica" panose="020B0604020202020204" pitchFamily="34" charset="0"/>
              </a:rPr>
              <a:t>or</a:t>
            </a:r>
            <a:r>
              <a:rPr lang="en-US" sz="1800" b="1">
                <a:solidFill>
                  <a:srgbClr val="FFE600"/>
                </a:solidFill>
                <a:latin typeface="Helvetica" panose="020B0604020202020204" pitchFamily="34" charset="0"/>
                <a:cs typeface="Helvetica" panose="020B0604020202020204" pitchFamily="34" charset="0"/>
              </a:rPr>
              <a:t> streaming</a:t>
            </a:r>
            <a:endParaRPr kumimoji="0" lang="en-US" sz="18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74" name="TextBox 73">
            <a:extLst>
              <a:ext uri="{FF2B5EF4-FFF2-40B4-BE49-F238E27FC236}">
                <a16:creationId xmlns:a16="http://schemas.microsoft.com/office/drawing/2014/main" id="{7F1E7DFE-A48C-E9C1-1D7C-1602D6B3FE46}"/>
              </a:ext>
            </a:extLst>
          </p:cNvPr>
          <p:cNvSpPr txBox="1"/>
          <p:nvPr/>
        </p:nvSpPr>
        <p:spPr>
          <a:xfrm>
            <a:off x="2897051" y="2233544"/>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25%</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FE63EDD-0966-7947-0F78-89C46D5C0F3B}"/>
              </a:ext>
            </a:extLst>
          </p:cNvPr>
          <p:cNvSpPr txBox="1"/>
          <p:nvPr/>
        </p:nvSpPr>
        <p:spPr>
          <a:xfrm>
            <a:off x="6107467" y="3553699"/>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761378C-8BDA-E0F3-FBEF-62042ED64E4C}"/>
              </a:ext>
            </a:extLst>
          </p:cNvPr>
          <p:cNvSpPr txBox="1"/>
          <p:nvPr/>
        </p:nvSpPr>
        <p:spPr>
          <a:xfrm>
            <a:off x="472838" y="6180896"/>
            <a:ext cx="11719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Q1: Which of the following statements apply to you when you watch videos, shows or movies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532005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398A3-445B-3357-A320-D79BB56D9102}"/>
              </a:ext>
            </a:extLst>
          </p:cNvPr>
          <p:cNvPicPr>
            <a:picLocks noChangeAspect="1"/>
          </p:cNvPicPr>
          <p:nvPr/>
        </p:nvPicPr>
        <p:blipFill>
          <a:blip r:embed="rId2" cstate="print">
            <a:clrChange>
              <a:clrFrom>
                <a:srgbClr val="00BFF2"/>
              </a:clrFrom>
              <a:clrTo>
                <a:srgbClr val="00BFF2">
                  <a:alpha val="0"/>
                </a:srgbClr>
              </a:clrTo>
            </a:clrChange>
            <a:alphaModFix amt="9000"/>
            <a:extLst>
              <a:ext uri="{28A0092B-C50C-407E-A947-70E740481C1C}">
                <a14:useLocalDpi xmlns:a14="http://schemas.microsoft.com/office/drawing/2010/main"/>
              </a:ext>
            </a:extLst>
          </a:blip>
          <a:stretch>
            <a:fillRect/>
          </a:stretch>
        </p:blipFill>
        <p:spPr>
          <a:xfrm>
            <a:off x="2962920" y="-1"/>
            <a:ext cx="9229080" cy="5373265"/>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196702" y="297147"/>
            <a:ext cx="1197377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TV &amp; streaming content with diverse representation that emphasizes relevant stories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fosters greater engagement</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 with Black audiences</a:t>
            </a:r>
          </a:p>
        </p:txBody>
      </p:sp>
      <p:pic>
        <p:nvPicPr>
          <p:cNvPr id="2" name="Picture 1">
            <a:extLst>
              <a:ext uri="{FF2B5EF4-FFF2-40B4-BE49-F238E27FC236}">
                <a16:creationId xmlns:a16="http://schemas.microsoft.com/office/drawing/2014/main" id="{0C707E70-8473-641A-8BD5-0246C129F4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6" name="Slide Number Placeholder 5">
            <a:extLst>
              <a:ext uri="{FF2B5EF4-FFF2-40B4-BE49-F238E27FC236}">
                <a16:creationId xmlns:a16="http://schemas.microsoft.com/office/drawing/2014/main" id="{6F81C1B2-6B7C-4476-5E26-CC985996679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817824B9-AEA5-ADF3-B551-9B0BE34983C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4" name="Rectangle 3">
            <a:extLst>
              <a:ext uri="{FF2B5EF4-FFF2-40B4-BE49-F238E27FC236}">
                <a16:creationId xmlns:a16="http://schemas.microsoft.com/office/drawing/2014/main" id="{09F51128-5FCD-FD72-F781-E7982665FA61}"/>
              </a:ext>
            </a:extLst>
          </p:cNvPr>
          <p:cNvSpPr/>
          <p:nvPr/>
        </p:nvSpPr>
        <p:spPr>
          <a:xfrm>
            <a:off x="8279586" y="1399011"/>
            <a:ext cx="3605430" cy="3011306"/>
          </a:xfrm>
          <a:prstGeom prst="rect">
            <a:avLst/>
          </a:prstGeom>
          <a:solidFill>
            <a:srgbClr val="E2E8F1"/>
          </a:solidFill>
          <a:ln w="190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ACBDC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39BC9D-0780-4AFD-EBA8-7763395DA074}"/>
              </a:ext>
            </a:extLst>
          </p:cNvPr>
          <p:cNvSpPr/>
          <p:nvPr/>
        </p:nvSpPr>
        <p:spPr>
          <a:xfrm>
            <a:off x="8295923" y="2800663"/>
            <a:ext cx="357275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Black consumers are heavily influenced by TV &amp; streaming content that features authentic representation and cultural interests</a:t>
            </a:r>
          </a:p>
        </p:txBody>
      </p:sp>
      <p:pic>
        <p:nvPicPr>
          <p:cNvPr id="14" name="Picture 13" descr="A blue suitcase with a hat and glasses&#10;&#10;Description automatically generated">
            <a:extLst>
              <a:ext uri="{FF2B5EF4-FFF2-40B4-BE49-F238E27FC236}">
                <a16:creationId xmlns:a16="http://schemas.microsoft.com/office/drawing/2014/main" id="{293A3563-F535-D419-348E-E0B16524DFD2}"/>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787690" y="2106931"/>
            <a:ext cx="643732" cy="643732"/>
          </a:xfrm>
          <a:prstGeom prst="rect">
            <a:avLst/>
          </a:prstGeom>
        </p:spPr>
      </p:pic>
      <p:sp>
        <p:nvSpPr>
          <p:cNvPr id="15" name="Rectangle 14">
            <a:extLst>
              <a:ext uri="{FF2B5EF4-FFF2-40B4-BE49-F238E27FC236}">
                <a16:creationId xmlns:a16="http://schemas.microsoft.com/office/drawing/2014/main" id="{9047BF2A-64EC-E38E-32CE-4A075E349A35}"/>
              </a:ext>
            </a:extLst>
          </p:cNvPr>
          <p:cNvSpPr/>
          <p:nvPr/>
        </p:nvSpPr>
        <p:spPr>
          <a:xfrm>
            <a:off x="8279586"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Inspired Actions</a:t>
            </a:r>
          </a:p>
        </p:txBody>
      </p:sp>
      <p:sp>
        <p:nvSpPr>
          <p:cNvPr id="17" name="Rectangle 16">
            <a:extLst>
              <a:ext uri="{FF2B5EF4-FFF2-40B4-BE49-F238E27FC236}">
                <a16:creationId xmlns:a16="http://schemas.microsoft.com/office/drawing/2014/main" id="{1E1F4A81-2599-2E79-13E6-F62CD46475BF}"/>
              </a:ext>
            </a:extLst>
          </p:cNvPr>
          <p:cNvSpPr/>
          <p:nvPr/>
        </p:nvSpPr>
        <p:spPr>
          <a:xfrm>
            <a:off x="307374" y="1399012"/>
            <a:ext cx="3605430" cy="3011306"/>
          </a:xfrm>
          <a:prstGeom prst="rect">
            <a:avLst/>
          </a:prstGeom>
          <a:solidFill>
            <a:srgbClr val="E2E8F1"/>
          </a:solidFill>
          <a:ln w="190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ACBDC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85DEE24-CFCD-8B5F-E259-981D1085549F}"/>
              </a:ext>
            </a:extLst>
          </p:cNvPr>
          <p:cNvSpPr/>
          <p:nvPr/>
        </p:nvSpPr>
        <p:spPr>
          <a:xfrm>
            <a:off x="306985" y="1547639"/>
            <a:ext cx="360620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Emotional Reactions</a:t>
            </a:r>
          </a:p>
        </p:txBody>
      </p:sp>
      <p:pic>
        <p:nvPicPr>
          <p:cNvPr id="20" name="Picture 19" descr="A pink and white heart in a bubble&#10;&#10;Description automatically generated">
            <a:extLst>
              <a:ext uri="{FF2B5EF4-FFF2-40B4-BE49-F238E27FC236}">
                <a16:creationId xmlns:a16="http://schemas.microsoft.com/office/drawing/2014/main" id="{DCFADF6C-02C9-3A22-3A37-AC5DCD9FA0A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08675" y="2160100"/>
            <a:ext cx="602829" cy="602829"/>
          </a:xfrm>
          <a:prstGeom prst="rect">
            <a:avLst/>
          </a:prstGeom>
        </p:spPr>
      </p:pic>
      <p:sp>
        <p:nvSpPr>
          <p:cNvPr id="21" name="Rectangle 20">
            <a:extLst>
              <a:ext uri="{FF2B5EF4-FFF2-40B4-BE49-F238E27FC236}">
                <a16:creationId xmlns:a16="http://schemas.microsoft.com/office/drawing/2014/main" id="{7CBC38D4-3176-0B2A-DBB2-613D77DD686B}"/>
              </a:ext>
            </a:extLst>
          </p:cNvPr>
          <p:cNvSpPr/>
          <p:nvPr/>
        </p:nvSpPr>
        <p:spPr>
          <a:xfrm>
            <a:off x="315932" y="2800663"/>
            <a:ext cx="358831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Black audiences have strong emotional responses to TV and streaming content that resonates with their experiences, highlights their resilience and represents their rich communities and identity</a:t>
            </a:r>
          </a:p>
        </p:txBody>
      </p:sp>
      <p:sp>
        <p:nvSpPr>
          <p:cNvPr id="22" name="Rectangle 21">
            <a:extLst>
              <a:ext uri="{FF2B5EF4-FFF2-40B4-BE49-F238E27FC236}">
                <a16:creationId xmlns:a16="http://schemas.microsoft.com/office/drawing/2014/main" id="{54F2B9CD-456F-BBC8-208E-A45DF6BCEEBB}"/>
              </a:ext>
            </a:extLst>
          </p:cNvPr>
          <p:cNvSpPr/>
          <p:nvPr/>
        </p:nvSpPr>
        <p:spPr>
          <a:xfrm>
            <a:off x="4293675" y="1406054"/>
            <a:ext cx="3605430" cy="3011306"/>
          </a:xfrm>
          <a:prstGeom prst="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EE228F7-A32F-5044-5ECF-DCAF582D5D23}"/>
              </a:ext>
            </a:extLst>
          </p:cNvPr>
          <p:cNvSpPr/>
          <p:nvPr/>
        </p:nvSpPr>
        <p:spPr>
          <a:xfrm>
            <a:off x="4285507" y="2800663"/>
            <a:ext cx="362176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Black audiences engage deeply with TV and streaming content that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authentically portrays their journeys, promotes cultural pride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emphasizes relevant stories</a:t>
            </a:r>
          </a:p>
        </p:txBody>
      </p:sp>
      <p:pic>
        <p:nvPicPr>
          <p:cNvPr id="24" name="Picture 23" descr="A group of people with speech bubbles&#10;&#10;Description automatically generated">
            <a:extLst>
              <a:ext uri="{FF2B5EF4-FFF2-40B4-BE49-F238E27FC236}">
                <a16:creationId xmlns:a16="http://schemas.microsoft.com/office/drawing/2014/main" id="{F28BE663-218F-565D-D260-4D58ECB9F7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63834" y="2106931"/>
            <a:ext cx="650882" cy="650882"/>
          </a:xfrm>
          <a:prstGeom prst="rect">
            <a:avLst/>
          </a:prstGeom>
        </p:spPr>
      </p:pic>
      <p:sp>
        <p:nvSpPr>
          <p:cNvPr id="25" name="Rectangle 24">
            <a:extLst>
              <a:ext uri="{FF2B5EF4-FFF2-40B4-BE49-F238E27FC236}">
                <a16:creationId xmlns:a16="http://schemas.microsoft.com/office/drawing/2014/main" id="{2692BABA-70D8-008F-FF07-297ABAE5D76C}"/>
              </a:ext>
            </a:extLst>
          </p:cNvPr>
          <p:cNvSpPr/>
          <p:nvPr/>
        </p:nvSpPr>
        <p:spPr>
          <a:xfrm>
            <a:off x="4293675"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Enriched Engagement</a:t>
            </a:r>
          </a:p>
        </p:txBody>
      </p:sp>
      <p:sp>
        <p:nvSpPr>
          <p:cNvPr id="26" name="Arrow: Right 25">
            <a:extLst>
              <a:ext uri="{FF2B5EF4-FFF2-40B4-BE49-F238E27FC236}">
                <a16:creationId xmlns:a16="http://schemas.microsoft.com/office/drawing/2014/main" id="{BE333DF8-99CE-49FB-7B59-6A429EDEF9DB}"/>
              </a:ext>
            </a:extLst>
          </p:cNvPr>
          <p:cNvSpPr/>
          <p:nvPr/>
        </p:nvSpPr>
        <p:spPr>
          <a:xfrm>
            <a:off x="3649341" y="2197696"/>
            <a:ext cx="785747" cy="500989"/>
          </a:xfrm>
          <a:prstGeom prst="rightArrow">
            <a:avLst/>
          </a:prstGeom>
          <a:solidFill>
            <a:srgbClr val="ACBDCE"/>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0ACF6F4C-91A0-1937-C298-E6AB97A4286C}"/>
              </a:ext>
            </a:extLst>
          </p:cNvPr>
          <p:cNvSpPr/>
          <p:nvPr/>
        </p:nvSpPr>
        <p:spPr>
          <a:xfrm>
            <a:off x="7638189" y="2197696"/>
            <a:ext cx="785747" cy="500989"/>
          </a:xfrm>
          <a:prstGeom prst="rightArrow">
            <a:avLst/>
          </a:prstGeom>
          <a:solidFill>
            <a:srgbClr val="ACBDCE"/>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F20365D-ECB3-5FB2-BE08-B036F4928836}"/>
              </a:ext>
            </a:extLst>
          </p:cNvPr>
          <p:cNvSpPr/>
          <p:nvPr/>
        </p:nvSpPr>
        <p:spPr>
          <a:xfrm>
            <a:off x="531290" y="523139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Influencers</a:t>
            </a:r>
          </a:p>
        </p:txBody>
      </p:sp>
      <p:sp>
        <p:nvSpPr>
          <p:cNvPr id="29" name="Rectangle 28">
            <a:extLst>
              <a:ext uri="{FF2B5EF4-FFF2-40B4-BE49-F238E27FC236}">
                <a16:creationId xmlns:a16="http://schemas.microsoft.com/office/drawing/2014/main" id="{18389B33-E44C-B328-FAC8-1A38905A0283}"/>
              </a:ext>
            </a:extLst>
          </p:cNvPr>
          <p:cNvSpPr/>
          <p:nvPr/>
        </p:nvSpPr>
        <p:spPr>
          <a:xfrm>
            <a:off x="531290" y="4513874"/>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Stronger Emotional Reactions</a:t>
            </a:r>
          </a:p>
        </p:txBody>
      </p:sp>
      <p:sp>
        <p:nvSpPr>
          <p:cNvPr id="32" name="Rectangle 31">
            <a:extLst>
              <a:ext uri="{FF2B5EF4-FFF2-40B4-BE49-F238E27FC236}">
                <a16:creationId xmlns:a16="http://schemas.microsoft.com/office/drawing/2014/main" id="{01066880-6C71-DF38-8B56-A7C6668D72B7}"/>
              </a:ext>
            </a:extLst>
          </p:cNvPr>
          <p:cNvSpPr/>
          <p:nvPr/>
        </p:nvSpPr>
        <p:spPr>
          <a:xfrm>
            <a:off x="531290" y="487671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Deeper Personal Connections</a:t>
            </a:r>
          </a:p>
        </p:txBody>
      </p:sp>
      <p:sp>
        <p:nvSpPr>
          <p:cNvPr id="33" name="Rectangle 32">
            <a:extLst>
              <a:ext uri="{FF2B5EF4-FFF2-40B4-BE49-F238E27FC236}">
                <a16:creationId xmlns:a16="http://schemas.microsoft.com/office/drawing/2014/main" id="{5680B7F7-DDD2-B7A8-12F2-6DC212519A6B}"/>
              </a:ext>
            </a:extLst>
          </p:cNvPr>
          <p:cNvSpPr/>
          <p:nvPr/>
        </p:nvSpPr>
        <p:spPr>
          <a:xfrm>
            <a:off x="4517396" y="4513874"/>
            <a:ext cx="3157598" cy="294651"/>
          </a:xfrm>
          <a:prstGeom prst="rect">
            <a:avLst/>
          </a:prstGeom>
          <a:solidFill>
            <a:srgbClr val="00BF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Appointment Viewing</a:t>
            </a:r>
          </a:p>
        </p:txBody>
      </p:sp>
      <p:sp>
        <p:nvSpPr>
          <p:cNvPr id="47" name="Rectangle 46">
            <a:extLst>
              <a:ext uri="{FF2B5EF4-FFF2-40B4-BE49-F238E27FC236}">
                <a16:creationId xmlns:a16="http://schemas.microsoft.com/office/drawing/2014/main" id="{485C55D0-EDE6-A229-E6BC-72CB3AE26247}"/>
              </a:ext>
            </a:extLst>
          </p:cNvPr>
          <p:cNvSpPr/>
          <p:nvPr/>
        </p:nvSpPr>
        <p:spPr>
          <a:xfrm>
            <a:off x="4517396" y="4860061"/>
            <a:ext cx="3157598" cy="294651"/>
          </a:xfrm>
          <a:prstGeom prst="rect">
            <a:avLst/>
          </a:prstGeom>
          <a:solidFill>
            <a:srgbClr val="00BF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Shared Quality Experiences</a:t>
            </a:r>
          </a:p>
        </p:txBody>
      </p:sp>
      <p:sp>
        <p:nvSpPr>
          <p:cNvPr id="5" name="Rectangle 4">
            <a:extLst>
              <a:ext uri="{FF2B5EF4-FFF2-40B4-BE49-F238E27FC236}">
                <a16:creationId xmlns:a16="http://schemas.microsoft.com/office/drawing/2014/main" id="{6E310E00-CBA3-0F02-134F-969BF615777A}"/>
              </a:ext>
            </a:extLst>
          </p:cNvPr>
          <p:cNvSpPr/>
          <p:nvPr/>
        </p:nvSpPr>
        <p:spPr>
          <a:xfrm>
            <a:off x="4517396" y="5231396"/>
            <a:ext cx="3157598" cy="294651"/>
          </a:xfrm>
          <a:prstGeom prst="rect">
            <a:avLst/>
          </a:prstGeom>
          <a:solidFill>
            <a:srgbClr val="00BF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Online Communities</a:t>
            </a:r>
          </a:p>
        </p:txBody>
      </p:sp>
      <p:sp>
        <p:nvSpPr>
          <p:cNvPr id="6" name="Rectangle 5">
            <a:extLst>
              <a:ext uri="{FF2B5EF4-FFF2-40B4-BE49-F238E27FC236}">
                <a16:creationId xmlns:a16="http://schemas.microsoft.com/office/drawing/2014/main" id="{8F9F2FE5-53B3-9A9B-DB28-1B3627404E2D}"/>
              </a:ext>
            </a:extLst>
          </p:cNvPr>
          <p:cNvSpPr/>
          <p:nvPr/>
        </p:nvSpPr>
        <p:spPr>
          <a:xfrm>
            <a:off x="8501624" y="4860061"/>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Stimulates Consumers’ Appetites</a:t>
            </a:r>
          </a:p>
        </p:txBody>
      </p:sp>
      <p:sp>
        <p:nvSpPr>
          <p:cNvPr id="7" name="Rectangle 6">
            <a:extLst>
              <a:ext uri="{FF2B5EF4-FFF2-40B4-BE49-F238E27FC236}">
                <a16:creationId xmlns:a16="http://schemas.microsoft.com/office/drawing/2014/main" id="{BC832464-3537-180A-2D88-E3266797FFBE}"/>
              </a:ext>
            </a:extLst>
          </p:cNvPr>
          <p:cNvSpPr/>
          <p:nvPr/>
        </p:nvSpPr>
        <p:spPr>
          <a:xfrm>
            <a:off x="8501624" y="4513874"/>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Influences Personal Style </a:t>
            </a:r>
          </a:p>
        </p:txBody>
      </p:sp>
      <p:sp>
        <p:nvSpPr>
          <p:cNvPr id="8" name="Rectangle 7">
            <a:extLst>
              <a:ext uri="{FF2B5EF4-FFF2-40B4-BE49-F238E27FC236}">
                <a16:creationId xmlns:a16="http://schemas.microsoft.com/office/drawing/2014/main" id="{E5111499-7B58-7C31-DF32-35DD94B908A0}"/>
              </a:ext>
            </a:extLst>
          </p:cNvPr>
          <p:cNvSpPr/>
          <p:nvPr/>
        </p:nvSpPr>
        <p:spPr>
          <a:xfrm>
            <a:off x="8500136" y="5557529"/>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Motivates DIY Projects</a:t>
            </a:r>
          </a:p>
        </p:txBody>
      </p:sp>
      <p:sp>
        <p:nvSpPr>
          <p:cNvPr id="10" name="Rectangle 9">
            <a:extLst>
              <a:ext uri="{FF2B5EF4-FFF2-40B4-BE49-F238E27FC236}">
                <a16:creationId xmlns:a16="http://schemas.microsoft.com/office/drawing/2014/main" id="{7E6A31DE-08D6-BBEB-422E-92F501156DC1}"/>
              </a:ext>
            </a:extLst>
          </p:cNvPr>
          <p:cNvSpPr/>
          <p:nvPr/>
        </p:nvSpPr>
        <p:spPr>
          <a:xfrm>
            <a:off x="8500136" y="520748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Inspires Culinary Enthusiasts</a:t>
            </a:r>
          </a:p>
        </p:txBody>
      </p:sp>
      <p:sp>
        <p:nvSpPr>
          <p:cNvPr id="11" name="Rectangle 10">
            <a:extLst>
              <a:ext uri="{FF2B5EF4-FFF2-40B4-BE49-F238E27FC236}">
                <a16:creationId xmlns:a16="http://schemas.microsoft.com/office/drawing/2014/main" id="{4A362CEB-A271-97AA-9CBA-636160566F78}"/>
              </a:ext>
            </a:extLst>
          </p:cNvPr>
          <p:cNvSpPr/>
          <p:nvPr/>
        </p:nvSpPr>
        <p:spPr>
          <a:xfrm>
            <a:off x="8500136" y="5920095"/>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Encourages Cultural Impact</a:t>
            </a:r>
          </a:p>
        </p:txBody>
      </p:sp>
    </p:spTree>
    <p:extLst>
      <p:ext uri="{BB962C8B-B14F-4D97-AF65-F5344CB8AC3E}">
        <p14:creationId xmlns:p14="http://schemas.microsoft.com/office/powerpoint/2010/main" val="10573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0AD-0236-E588-3A40-533BEC8B4141}"/>
            </a:ext>
          </a:extLst>
        </p:cNvPr>
        <p:cNvGrpSpPr/>
        <p:nvPr/>
      </p:nvGrpSpPr>
      <p:grpSpPr>
        <a:xfrm>
          <a:off x="0" y="0"/>
          <a:ext cx="0" cy="0"/>
          <a:chOff x="0" y="0"/>
          <a:chExt cx="0" cy="0"/>
        </a:xfrm>
      </p:grpSpPr>
      <p:pic>
        <p:nvPicPr>
          <p:cNvPr id="9" name="Picture 8" descr="A person and person sitting on the floor with a bowl of popcorn&#10;&#10;Description automatically generated">
            <a:extLst>
              <a:ext uri="{FF2B5EF4-FFF2-40B4-BE49-F238E27FC236}">
                <a16:creationId xmlns:a16="http://schemas.microsoft.com/office/drawing/2014/main" id="{F18369B9-FE79-3784-B4A1-27EF83B0C5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1"/>
          <a:stretch/>
        </p:blipFill>
        <p:spPr>
          <a:xfrm>
            <a:off x="0" y="0"/>
            <a:ext cx="4653676" cy="6869150"/>
          </a:xfrm>
          <a:prstGeom prst="rect">
            <a:avLst/>
          </a:prstGeom>
        </p:spPr>
      </p:pic>
      <p:sp>
        <p:nvSpPr>
          <p:cNvPr id="4" name="TextBox 3">
            <a:extLst>
              <a:ext uri="{FF2B5EF4-FFF2-40B4-BE49-F238E27FC236}">
                <a16:creationId xmlns:a16="http://schemas.microsoft.com/office/drawing/2014/main" id="{C1A78658-3DFE-337E-79FD-AD5A1730B0F6}"/>
              </a:ext>
            </a:extLst>
          </p:cNvPr>
          <p:cNvSpPr txBox="1"/>
          <p:nvPr/>
        </p:nvSpPr>
        <p:spPr>
          <a:xfrm>
            <a:off x="4775250" y="1131121"/>
            <a:ext cx="7306503" cy="5432256"/>
          </a:xfrm>
          <a:prstGeom prst="rect">
            <a:avLst/>
          </a:prstGeom>
          <a:noFill/>
        </p:spPr>
        <p:txBody>
          <a:bodyPr wrap="square" rtlCol="0">
            <a:spAutoFit/>
          </a:bodyPr>
          <a:lstStyle/>
          <a:p>
            <a:pPr>
              <a:defRPr/>
            </a:pPr>
            <a:r>
              <a:rPr lang="en-US" sz="1600">
                <a:solidFill>
                  <a:srgbClr val="1B1464"/>
                </a:solidFill>
                <a:latin typeface="Helvetica" panose="020B0403020202020204" pitchFamily="34" charset="0"/>
                <a:ea typeface="Calibri" panose="020F0502020204030204" pitchFamily="34" charset="0"/>
                <a:cs typeface="Calibri" panose="020F0502020204030204" pitchFamily="34" charset="0"/>
              </a:rPr>
              <a:t>Black consumers seek culturally relevant content with authentic representation and storytelling that reflects their experiences. This type of content creates deep emotional connection, enriches engagement and inspires action.</a:t>
            </a:r>
          </a:p>
          <a:p>
            <a:pPr>
              <a:defRPr/>
            </a:pPr>
            <a:endParaRPr lang="en-US" sz="1000">
              <a:solidFill>
                <a:srgbClr val="1B1464"/>
              </a:solidFill>
              <a:latin typeface="Helvetica" panose="020B0403020202020204" pitchFamily="34" charset="0"/>
              <a:ea typeface="Calibri" panose="020F0502020204030204" pitchFamily="34" charset="0"/>
              <a:cs typeface="Calibri" panose="020F0502020204030204" pitchFamily="34" charset="0"/>
            </a:endParaRPr>
          </a:p>
          <a:p>
            <a:pPr>
              <a:defRPr/>
            </a:pPr>
            <a:r>
              <a:rPr lang="en-US" sz="1600">
                <a:solidFill>
                  <a:srgbClr val="1B1464"/>
                </a:solidFill>
                <a:latin typeface="Helvetica" panose="020B0403020202020204" pitchFamily="34" charset="0"/>
                <a:ea typeface="Calibri" panose="020F0502020204030204" pitchFamily="34" charset="0"/>
                <a:cs typeface="Calibri" panose="020F0502020204030204" pitchFamily="34" charset="0"/>
              </a:rPr>
              <a:t>Recent </a:t>
            </a:r>
            <a:r>
              <a:rPr lang="en-US" sz="1600" b="1">
                <a:solidFill>
                  <a:srgbClr val="1B1464"/>
                </a:solidFill>
                <a:latin typeface="Helvetica" panose="020B0403020202020204" pitchFamily="34" charset="0"/>
                <a:ea typeface="Calibri" panose="020F0502020204030204" pitchFamily="34" charset="0"/>
                <a:cs typeface="Calibri" panose="020F0502020204030204" pitchFamily="34" charset="0"/>
              </a:rPr>
              <a:t>custom research from VAB</a:t>
            </a:r>
            <a:r>
              <a:rPr lang="en-US" sz="1600">
                <a:solidFill>
                  <a:srgbClr val="1B1464"/>
                </a:solidFill>
                <a:latin typeface="Helvetica" panose="020B0403020202020204" pitchFamily="34" charset="0"/>
                <a:ea typeface="Calibri" panose="020F0502020204030204" pitchFamily="34" charset="0"/>
                <a:cs typeface="Calibri" panose="020F0502020204030204" pitchFamily="34" charset="0"/>
              </a:rPr>
              <a:t> shows that Black audiences are more engaged with the high-quality content on TV and streaming than with content </a:t>
            </a:r>
            <a:br>
              <a:rPr lang="en-US" sz="1600">
                <a:solidFill>
                  <a:srgbClr val="1B1464"/>
                </a:solidFill>
                <a:latin typeface="Helvetica" panose="020B0403020202020204" pitchFamily="34" charset="0"/>
                <a:ea typeface="Calibri" panose="020F0502020204030204" pitchFamily="34" charset="0"/>
                <a:cs typeface="Calibri" panose="020F0502020204030204" pitchFamily="34" charset="0"/>
              </a:rPr>
            </a:br>
            <a:r>
              <a:rPr lang="en-US" sz="1600">
                <a:solidFill>
                  <a:srgbClr val="1B1464"/>
                </a:solidFill>
                <a:latin typeface="Helvetica" panose="020B0403020202020204" pitchFamily="34" charset="0"/>
                <a:ea typeface="Calibri" panose="020F0502020204030204" pitchFamily="34" charset="0"/>
                <a:cs typeface="Calibri" panose="020F0502020204030204" pitchFamily="34" charset="0"/>
              </a:rPr>
              <a:t>from top social media platforms. </a:t>
            </a:r>
          </a:p>
          <a:p>
            <a:pPr>
              <a:defRPr/>
            </a:pPr>
            <a:endParaRPr kumimoji="0" lang="en-US" sz="100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1B1464"/>
                </a:solidFill>
                <a:latin typeface="Helvetica" panose="020B0403020202020204" pitchFamily="34" charset="0"/>
                <a:cs typeface="Calibri" panose="020F0502020204030204" pitchFamily="34" charset="0"/>
              </a:rPr>
              <a:t>Why does this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1B1464"/>
                </a:solidFill>
                <a:latin typeface="Helvetica" pitchFamily="2" charset="0"/>
              </a:rPr>
              <a:t>To build and establish a deep emotional connection with Black audiences, brands should align with content that truly resonates and spurs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solidFill>
                <a:srgbClr val="1B1464"/>
              </a:solidFill>
              <a:latin typeface="Helvetica" panose="020B0403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1F1A62"/>
                </a:solidFill>
                <a:latin typeface="Helvetica" panose="020B0403020202020204" pitchFamily="34" charset="0"/>
                <a:cs typeface="Calibri" panose="020F0502020204030204" pitchFamily="34" charset="0"/>
              </a:rPr>
              <a:t>What you’ll learn: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1">
              <a:solidFill>
                <a:srgbClr val="1F1A62"/>
              </a:solidFill>
              <a:latin typeface="Helvetica" panose="020B0403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1F1A62"/>
                </a:solidFill>
                <a:latin typeface="Helvetica" panose="020B0403020202020204" pitchFamily="34" charset="0"/>
                <a:cs typeface="Calibri" panose="020F0502020204030204" pitchFamily="34" charset="0"/>
              </a:rPr>
              <a:t>How Black audiences’ </a:t>
            </a:r>
            <a:r>
              <a:rPr lang="en-US" sz="1600" b="1">
                <a:solidFill>
                  <a:srgbClr val="1F1A62"/>
                </a:solidFill>
                <a:latin typeface="Helvetica" panose="020B0403020202020204" pitchFamily="34" charset="0"/>
                <a:cs typeface="Calibri" panose="020F0502020204030204" pitchFamily="34" charset="0"/>
              </a:rPr>
              <a:t>emotions</a:t>
            </a:r>
            <a:r>
              <a:rPr lang="en-US" sz="1600">
                <a:solidFill>
                  <a:srgbClr val="1F1A62"/>
                </a:solidFill>
                <a:latin typeface="Helvetica" panose="020B0403020202020204" pitchFamily="34" charset="0"/>
                <a:cs typeface="Calibri" panose="020F0502020204030204" pitchFamily="34" charset="0"/>
              </a:rPr>
              <a:t> </a:t>
            </a:r>
            <a:r>
              <a:rPr lang="en-US" sz="1600" b="1">
                <a:solidFill>
                  <a:srgbClr val="1F1A62"/>
                </a:solidFill>
                <a:latin typeface="Helvetica" panose="020B0403020202020204" pitchFamily="34" charset="0"/>
                <a:cs typeface="Calibri" panose="020F0502020204030204" pitchFamily="34" charset="0"/>
              </a:rPr>
              <a:t>and reactions </a:t>
            </a:r>
            <a:r>
              <a:rPr lang="en-US" sz="1600">
                <a:solidFill>
                  <a:srgbClr val="1F1A62"/>
                </a:solidFill>
                <a:latin typeface="Helvetica" panose="020B0403020202020204" pitchFamily="34" charset="0"/>
                <a:cs typeface="Calibri" panose="020F0502020204030204" pitchFamily="34" charset="0"/>
              </a:rPr>
              <a:t>to their favorite TV &amp; streaming content differs compared to content on leading social platforms</a:t>
            </a:r>
          </a:p>
          <a:p>
            <a:pPr marR="0" lvl="0" algn="l" defTabSz="914400" rtl="0" eaLnBrk="1" fontAlgn="auto" latinLnBrk="0" hangingPunct="1">
              <a:lnSpc>
                <a:spcPct val="100000"/>
              </a:lnSpc>
              <a:spcBef>
                <a:spcPts val="0"/>
              </a:spcBef>
              <a:spcAft>
                <a:spcPts val="0"/>
              </a:spcAft>
              <a:buClrTx/>
              <a:buSzTx/>
              <a:tabLst/>
              <a:defRPr/>
            </a:pPr>
            <a:endParaRPr lang="en-US" sz="1000">
              <a:solidFill>
                <a:srgbClr val="FF0000"/>
              </a:solidFill>
              <a:latin typeface="Helvetica" panose="020B0403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1F1A62"/>
                </a:solidFill>
                <a:latin typeface="Helvetica" panose="020B0403020202020204" pitchFamily="34" charset="0"/>
                <a:cs typeface="Calibri" panose="020F0502020204030204" pitchFamily="34" charset="0"/>
              </a:rPr>
              <a:t>Why TV and streaming creates </a:t>
            </a:r>
            <a:r>
              <a:rPr lang="en-US" sz="1600" b="1">
                <a:solidFill>
                  <a:srgbClr val="1F1A62"/>
                </a:solidFill>
                <a:latin typeface="Helvetica" panose="020B0403020202020204" pitchFamily="34" charset="0"/>
                <a:cs typeface="Calibri" panose="020F0502020204030204" pitchFamily="34" charset="0"/>
              </a:rPr>
              <a:t>stronger connections </a:t>
            </a:r>
            <a:r>
              <a:rPr lang="en-US" sz="1600">
                <a:solidFill>
                  <a:srgbClr val="1F1A62"/>
                </a:solidFill>
                <a:latin typeface="Helvetica" panose="020B0403020202020204" pitchFamily="34" charset="0"/>
                <a:cs typeface="Calibri" panose="020F0502020204030204" pitchFamily="34" charset="0"/>
              </a:rPr>
              <a:t>with Black viewers than social media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a:solidFill>
                <a:srgbClr val="1F1A62"/>
              </a:solidFill>
              <a:latin typeface="Helvetica" panose="020B0403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1F1A62"/>
                </a:solidFill>
                <a:latin typeface="Helvetica" panose="020B0403020202020204" pitchFamily="34" charset="0"/>
                <a:cs typeface="Calibri" panose="020F0502020204030204" pitchFamily="34" charset="0"/>
              </a:rPr>
              <a:t>How marketers can leverage the influence of TV &amp; streaming content to </a:t>
            </a:r>
            <a:r>
              <a:rPr lang="en-US" sz="1600" b="1">
                <a:solidFill>
                  <a:srgbClr val="1F1A62"/>
                </a:solidFill>
                <a:latin typeface="Helvetica" panose="020B0403020202020204" pitchFamily="34" charset="0"/>
                <a:cs typeface="Calibri" panose="020F0502020204030204" pitchFamily="34" charset="0"/>
              </a:rPr>
              <a:t>inspire action </a:t>
            </a:r>
            <a:r>
              <a:rPr lang="en-US" sz="1600">
                <a:solidFill>
                  <a:srgbClr val="1F1A62"/>
                </a:solidFill>
                <a:latin typeface="Helvetica" panose="020B0403020202020204" pitchFamily="34" charset="0"/>
                <a:cs typeface="Calibri" panose="020F0502020204030204" pitchFamily="34" charset="0"/>
              </a:rPr>
              <a:t>across key categories among Black audiences</a:t>
            </a:r>
            <a:endParaRPr kumimoji="0" lang="en-US" sz="100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endParaRPr>
          </a:p>
          <a:p>
            <a:pPr>
              <a:defRPr/>
            </a:pP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endParaRPr>
          </a:p>
          <a:p>
            <a:pPr>
              <a:defRPr/>
            </a:pPr>
            <a:r>
              <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rPr>
              <a:t>*See appendix for full details on methodology behind custom survey. </a:t>
            </a:r>
          </a:p>
        </p:txBody>
      </p:sp>
      <p:sp>
        <p:nvSpPr>
          <p:cNvPr id="8" name="TextBox 7">
            <a:extLst>
              <a:ext uri="{FF2B5EF4-FFF2-40B4-BE49-F238E27FC236}">
                <a16:creationId xmlns:a16="http://schemas.microsoft.com/office/drawing/2014/main" id="{03D5A568-8D0C-C1C8-F626-7CE29DEB58F2}"/>
              </a:ext>
            </a:extLst>
          </p:cNvPr>
          <p:cNvSpPr txBox="1"/>
          <p:nvPr/>
        </p:nvSpPr>
        <p:spPr>
          <a:xfrm>
            <a:off x="4786009" y="109099"/>
            <a:ext cx="69552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TV &amp; Streaming </a:t>
            </a:r>
            <a:r>
              <a:rPr lang="en-US" sz="2800" b="1">
                <a:solidFill>
                  <a:srgbClr val="ED3C8D"/>
                </a:solidFill>
                <a:latin typeface="Helvetica" panose="020B0604020202020204" pitchFamily="2" charset="0"/>
              </a:rPr>
              <a:t>deepens connections</a:t>
            </a:r>
            <a:r>
              <a:rPr kumimoji="0" lang="en-US" sz="28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 with Black audiences more than social</a:t>
            </a:r>
          </a:p>
        </p:txBody>
      </p:sp>
      <p:pic>
        <p:nvPicPr>
          <p:cNvPr id="5" name="Picture 4">
            <a:extLst>
              <a:ext uri="{FF2B5EF4-FFF2-40B4-BE49-F238E27FC236}">
                <a16:creationId xmlns:a16="http://schemas.microsoft.com/office/drawing/2014/main" id="{2A587E3D-D9B7-AAFD-A4EB-94C3720738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3CB70C06-7073-1DC5-176B-0F594686774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21688E09-59C3-6F36-DC55-95B116C5F39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a:t>
            </a:r>
            <a:r>
              <a:rPr kumimoji="0" lang="en-US" sz="100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marketers</a:t>
            </a: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 </a:t>
            </a:r>
          </a:p>
        </p:txBody>
      </p:sp>
      <p:pic>
        <p:nvPicPr>
          <p:cNvPr id="7" name="Picture 6">
            <a:extLst>
              <a:ext uri="{FF2B5EF4-FFF2-40B4-BE49-F238E27FC236}">
                <a16:creationId xmlns:a16="http://schemas.microsoft.com/office/drawing/2014/main" id="{7A4BE14D-9CBB-5CEE-7B08-DC79FCA2B6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9966" y="0"/>
            <a:ext cx="1412033" cy="822224"/>
          </a:xfrm>
          <a:prstGeom prst="rect">
            <a:avLst/>
          </a:prstGeom>
        </p:spPr>
      </p:pic>
    </p:spTree>
    <p:extLst>
      <p:ext uri="{BB962C8B-B14F-4D97-AF65-F5344CB8AC3E}">
        <p14:creationId xmlns:p14="http://schemas.microsoft.com/office/powerpoint/2010/main" val="2309013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7FB5-9E01-CE59-E692-A584BC0DDE4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BEF75A-6280-AA4A-3A9D-370D15503922}"/>
              </a:ext>
            </a:extLst>
          </p:cNvPr>
          <p:cNvSpPr>
            <a:spLocks/>
          </p:cNvSpPr>
          <p:nvPr/>
        </p:nvSpPr>
        <p:spPr>
          <a:xfrm>
            <a:off x="0" y="1696164"/>
            <a:ext cx="8956799" cy="40984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6" name="Picture 25">
            <a:extLst>
              <a:ext uri="{FF2B5EF4-FFF2-40B4-BE49-F238E27FC236}">
                <a16:creationId xmlns:a16="http://schemas.microsoft.com/office/drawing/2014/main" id="{059A9221-D83C-C599-3F4C-6CBE365A0B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54D7FE5F-E7FD-4327-5E78-269BC28A64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B8556EF6-F4D9-01AE-4456-DD3629A15E6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35ACF353-24D0-4705-1585-2D81341B2C16}"/>
              </a:ext>
            </a:extLst>
          </p:cNvPr>
          <p:cNvSpPr/>
          <p:nvPr/>
        </p:nvSpPr>
        <p:spPr>
          <a:xfrm>
            <a:off x="139148" y="471553"/>
            <a:ext cx="12031332" cy="892552"/>
          </a:xfrm>
          <a:prstGeom prst="rect">
            <a:avLst/>
          </a:prstGeom>
        </p:spPr>
        <p:txBody>
          <a:bodyPr wrap="square">
            <a:spAutoFit/>
          </a:bodyPr>
          <a:lstStyle/>
          <a:p>
            <a:r>
              <a:rPr lang="en-US" sz="2600" b="1">
                <a:solidFill>
                  <a:srgbClr val="1F1A62"/>
                </a:solidFill>
                <a:latin typeface="Helvetica" pitchFamily="2" charset="0"/>
              </a:rPr>
              <a:t>Black audiences are voracious video viewers who are more likely to regularly set aside time to watch their favorite TV &amp; streaming content</a:t>
            </a:r>
          </a:p>
        </p:txBody>
      </p:sp>
      <p:graphicFrame>
        <p:nvGraphicFramePr>
          <p:cNvPr id="17" name="Table 16">
            <a:extLst>
              <a:ext uri="{FF2B5EF4-FFF2-40B4-BE49-F238E27FC236}">
                <a16:creationId xmlns:a16="http://schemas.microsoft.com/office/drawing/2014/main" id="{5BEC3F45-D7EB-F14C-1137-CBC84639B1D3}"/>
              </a:ext>
            </a:extLst>
          </p:cNvPr>
          <p:cNvGraphicFramePr>
            <a:graphicFrameLocks noGrp="1"/>
          </p:cNvGraphicFramePr>
          <p:nvPr>
            <p:extLst>
              <p:ext uri="{D42A27DB-BD31-4B8C-83A1-F6EECF244321}">
                <p14:modId xmlns:p14="http://schemas.microsoft.com/office/powerpoint/2010/main" val="767397471"/>
              </p:ext>
            </p:extLst>
          </p:nvPr>
        </p:nvGraphicFramePr>
        <p:xfrm>
          <a:off x="175864" y="1947286"/>
          <a:ext cx="8605070" cy="3510305"/>
        </p:xfrm>
        <a:graphic>
          <a:graphicData uri="http://schemas.openxmlformats.org/drawingml/2006/table">
            <a:tbl>
              <a:tblPr firstRow="1" bandRow="1">
                <a:tableStyleId>{5C22544A-7EE6-4342-B048-85BDC9FD1C3A}</a:tableStyleId>
              </a:tblPr>
              <a:tblGrid>
                <a:gridCol w="3044856">
                  <a:extLst>
                    <a:ext uri="{9D8B030D-6E8A-4147-A177-3AD203B41FA5}">
                      <a16:colId xmlns:a16="http://schemas.microsoft.com/office/drawing/2014/main" val="3321718367"/>
                    </a:ext>
                  </a:extLst>
                </a:gridCol>
                <a:gridCol w="2042160">
                  <a:extLst>
                    <a:ext uri="{9D8B030D-6E8A-4147-A177-3AD203B41FA5}">
                      <a16:colId xmlns:a16="http://schemas.microsoft.com/office/drawing/2014/main" val="1221671131"/>
                    </a:ext>
                  </a:extLst>
                </a:gridCol>
                <a:gridCol w="3518054">
                  <a:extLst>
                    <a:ext uri="{9D8B030D-6E8A-4147-A177-3AD203B41FA5}">
                      <a16:colId xmlns:a16="http://schemas.microsoft.com/office/drawing/2014/main" val="2619019537"/>
                    </a:ext>
                  </a:extLst>
                </a:gridCol>
              </a:tblGrid>
              <a:tr h="660160">
                <a:tc rowSpan="6">
                  <a:txBody>
                    <a:bodyPr/>
                    <a:lstStyle/>
                    <a:p>
                      <a:pPr algn="ctr"/>
                      <a:endParaRPr lang="en-US" sz="1800">
                        <a:solidFill>
                          <a:schemeClr val="bg1"/>
                        </a:solidFill>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who </a:t>
                      </a:r>
                      <a:r>
                        <a:rPr kumimoji="0" lang="en-US" sz="1050" b="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regularly set aside time</a:t>
                      </a: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to watch content on the following platforms</a:t>
                      </a:r>
                      <a:endParaRPr lang="en-US" sz="1050" b="0">
                        <a:solidFill>
                          <a:schemeClr val="bg1"/>
                        </a:solidFill>
                        <a:latin typeface="Helvetica" panose="020B0604020202020204" pitchFamily="34" charset="0"/>
                        <a:cs typeface="Helvetica" panose="020B0604020202020204" pitchFamily="34" charset="0"/>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tc>
                  <a:txBody>
                    <a:bodyPr/>
                    <a:lstStyle/>
                    <a:p>
                      <a:pPr algn="ctr">
                        <a:defRPr/>
                      </a:pPr>
                      <a:r>
                        <a:rPr lang="en-US" sz="1600" b="1">
                          <a:solidFill>
                            <a:schemeClr val="bg1"/>
                          </a:solidFill>
                          <a:latin typeface="Helvetica" panose="020B0604020202020204" pitchFamily="34" charset="0"/>
                          <a:cs typeface="Helvetica" panose="020B0604020202020204" pitchFamily="34" charset="0"/>
                        </a:rPr>
                        <a:t>TV / Streaming </a:t>
                      </a:r>
                      <a: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vs. </a:t>
                      </a:r>
                      <a:r>
                        <a:rPr lang="en-US" sz="1600" b="1">
                          <a:solidFill>
                            <a:schemeClr val="bg1"/>
                          </a:solidFill>
                          <a:latin typeface="Helvetica" panose="020B0604020202020204" pitchFamily="34" charset="0"/>
                          <a:cs typeface="Helvetica" panose="020B0604020202020204" pitchFamily="34" charset="0"/>
                        </a:rPr>
                        <a:t>Social Media*</a:t>
                      </a:r>
                      <a:endParaRPr kumimoji="0" lang="en-US" sz="16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algn="ctr">
                        <a:defRPr/>
                      </a:pPr>
                      <a:r>
                        <a:rPr kumimoji="0" lang="en-US" sz="11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more likely </a:t>
                      </a:r>
                      <a:endPar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extLst>
                  <a:ext uri="{0D108BD9-81ED-4DB2-BD59-A6C34878D82A}">
                    <a16:rowId xmlns:a16="http://schemas.microsoft.com/office/drawing/2014/main" val="2163586667"/>
                  </a:ext>
                </a:extLst>
              </a:tr>
              <a:tr h="5700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0" b="1" kern="1200">
                        <a:ln w="13462">
                          <a:solidFill>
                            <a:prstClr val="black"/>
                          </a:solidFill>
                          <a:prstDash val="solid"/>
                        </a:ln>
                        <a:solidFill>
                          <a:schemeClr val="bg1"/>
                        </a:solidFill>
                        <a:latin typeface="Helvetica" panose="020B0604020202020204" pitchFamily="34" charset="0"/>
                        <a:ea typeface="Open Sans" panose="020B0606030504020204" pitchFamily="34" charset="0"/>
                        <a:cs typeface="+mn-cs"/>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280368"/>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014453"/>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432271"/>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1643907"/>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812372"/>
                  </a:ext>
                </a:extLst>
              </a:tr>
            </a:tbl>
          </a:graphicData>
        </a:graphic>
      </p:graphicFrame>
      <p:sp>
        <p:nvSpPr>
          <p:cNvPr id="4" name="Rectangle 3">
            <a:extLst>
              <a:ext uri="{FF2B5EF4-FFF2-40B4-BE49-F238E27FC236}">
                <a16:creationId xmlns:a16="http://schemas.microsoft.com/office/drawing/2014/main" id="{0C4260A8-BF7A-A669-5838-498A1949206B}"/>
              </a:ext>
            </a:extLst>
          </p:cNvPr>
          <p:cNvSpPr/>
          <p:nvPr/>
        </p:nvSpPr>
        <p:spPr>
          <a:xfrm>
            <a:off x="0" y="0"/>
            <a:ext cx="2013626" cy="282940"/>
          </a:xfrm>
          <a:prstGeom prst="rect">
            <a:avLst/>
          </a:prstGeom>
          <a:solidFill>
            <a:srgbClr val="00BFF2"/>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Appointment Viewing</a:t>
            </a:r>
          </a:p>
        </p:txBody>
      </p:sp>
      <p:sp>
        <p:nvSpPr>
          <p:cNvPr id="9" name="TextBox 8">
            <a:extLst>
              <a:ext uri="{FF2B5EF4-FFF2-40B4-BE49-F238E27FC236}">
                <a16:creationId xmlns:a16="http://schemas.microsoft.com/office/drawing/2014/main" id="{16603ED1-CCD5-9FC4-F9EC-D0D326C000C4}"/>
              </a:ext>
            </a:extLst>
          </p:cNvPr>
          <p:cNvSpPr txBox="1"/>
          <p:nvPr/>
        </p:nvSpPr>
        <p:spPr>
          <a:xfrm>
            <a:off x="6251713" y="2583405"/>
            <a:ext cx="1623815"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110</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611000B-03C0-C00E-F483-E8EF7EE14859}"/>
              </a:ext>
            </a:extLst>
          </p:cNvPr>
          <p:cNvSpPr txBox="1"/>
          <p:nvPr/>
        </p:nvSpPr>
        <p:spPr>
          <a:xfrm>
            <a:off x="6208239" y="3143199"/>
            <a:ext cx="1667290"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153</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993FE0A-21F9-58F4-270E-151B62DA2018}"/>
              </a:ext>
            </a:extLst>
          </p:cNvPr>
          <p:cNvSpPr txBox="1"/>
          <p:nvPr/>
        </p:nvSpPr>
        <p:spPr>
          <a:xfrm>
            <a:off x="6169879" y="3714568"/>
            <a:ext cx="1705649"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110</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32B7556-82B2-85DE-7D37-B72B5EB565F9}"/>
              </a:ext>
            </a:extLst>
          </p:cNvPr>
          <p:cNvSpPr txBox="1"/>
          <p:nvPr/>
        </p:nvSpPr>
        <p:spPr>
          <a:xfrm>
            <a:off x="6169878" y="4285937"/>
            <a:ext cx="1705650"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135</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340E57F-B298-F683-064B-F4F1172D3301}"/>
              </a:ext>
            </a:extLst>
          </p:cNvPr>
          <p:cNvSpPr txBox="1"/>
          <p:nvPr/>
        </p:nvSpPr>
        <p:spPr>
          <a:xfrm>
            <a:off x="6339143" y="4857305"/>
            <a:ext cx="1536385"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59</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A220BAF-7D9D-81DB-EDBB-F011B5B52BA6}"/>
              </a:ext>
            </a:extLst>
          </p:cNvPr>
          <p:cNvSpPr txBox="1"/>
          <p:nvPr/>
        </p:nvSpPr>
        <p:spPr>
          <a:xfrm>
            <a:off x="536386" y="5834680"/>
            <a:ext cx="11478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to read: </a:t>
            </a:r>
            <a:r>
              <a:rPr kumimoji="0" lang="en-US" sz="1200" i="0" u="sng" strike="noStrike" kern="1200" cap="none" spc="0" normalizeH="0" baseline="0" noProof="0">
                <a:ln>
                  <a:noFill/>
                </a:ln>
                <a:solidFill>
                  <a:srgbClr val="1F1A62"/>
                </a:solidFill>
                <a:effectLst/>
                <a:uLnTx/>
                <a:uFillTx/>
                <a:latin typeface="Helvetica" panose="020B0403020202020204" pitchFamily="34" charset="0"/>
                <a:ea typeface="+mn-ea"/>
                <a:cs typeface="+mn-cs"/>
              </a:rPr>
              <a:t>Black viewers are </a:t>
            </a:r>
            <a:r>
              <a:rPr lang="en-US" sz="1200" b="1" u="sng">
                <a:solidFill>
                  <a:srgbClr val="1F1A62"/>
                </a:solidFill>
                <a:latin typeface="Helvetica" panose="020B0403020202020204" pitchFamily="34" charset="0"/>
              </a:rPr>
              <a:t>59</a:t>
            </a: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more likely </a:t>
            </a:r>
            <a:r>
              <a:rPr kumimoji="0" lang="en-US" sz="1200" i="0" u="sng" strike="noStrike" kern="1200" cap="none" spc="0" normalizeH="0" baseline="0" noProof="0">
                <a:ln>
                  <a:noFill/>
                </a:ln>
                <a:solidFill>
                  <a:srgbClr val="1F1A62"/>
                </a:solidFill>
                <a:effectLst/>
                <a:uLnTx/>
                <a:uFillTx/>
                <a:latin typeface="Helvetica" panose="020B0403020202020204" pitchFamily="34" charset="0"/>
                <a:ea typeface="+mn-ea"/>
                <a:cs typeface="+mn-cs"/>
              </a:rPr>
              <a:t>to set aside time to enjoy their favorite TV or streaming content vs. YouTube content</a:t>
            </a:r>
          </a:p>
        </p:txBody>
      </p:sp>
      <p:sp>
        <p:nvSpPr>
          <p:cNvPr id="24" name="TextBox 23">
            <a:extLst>
              <a:ext uri="{FF2B5EF4-FFF2-40B4-BE49-F238E27FC236}">
                <a16:creationId xmlns:a16="http://schemas.microsoft.com/office/drawing/2014/main" id="{30F25F99-C5AD-7862-E5A8-6E525D2CD66A}"/>
              </a:ext>
            </a:extLst>
          </p:cNvPr>
          <p:cNvSpPr txBox="1"/>
          <p:nvPr/>
        </p:nvSpPr>
        <p:spPr>
          <a:xfrm>
            <a:off x="223970" y="3614498"/>
            <a:ext cx="2955599"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r>
              <a:rPr kumimoji="0" lang="en-US"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I regularly set aside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time in my schedule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to watch my favorite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TV </a:t>
            </a:r>
            <a:r>
              <a:rPr lang="en-US" b="1">
                <a:solidFill>
                  <a:srgbClr val="FFE600"/>
                </a:solidFill>
                <a:latin typeface="Helvetica" panose="020B0604020202020204" pitchFamily="34" charset="0"/>
                <a:cs typeface="Helvetica" panose="020B0604020202020204" pitchFamily="34" charset="0"/>
              </a:rPr>
              <a:t>or</a:t>
            </a:r>
            <a:r>
              <a:rPr kumimoji="0" lang="en-US" b="1"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 streaming</a:t>
            </a:r>
            <a:r>
              <a:rPr kumimoji="0" lang="en-US" b="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content’</a:t>
            </a:r>
          </a:p>
        </p:txBody>
      </p:sp>
      <p:sp>
        <p:nvSpPr>
          <p:cNvPr id="25" name="TextBox 24">
            <a:extLst>
              <a:ext uri="{FF2B5EF4-FFF2-40B4-BE49-F238E27FC236}">
                <a16:creationId xmlns:a16="http://schemas.microsoft.com/office/drawing/2014/main" id="{4BEB5B68-3779-BDAB-49C3-E907A7585391}"/>
              </a:ext>
            </a:extLst>
          </p:cNvPr>
          <p:cNvSpPr txBox="1"/>
          <p:nvPr/>
        </p:nvSpPr>
        <p:spPr>
          <a:xfrm>
            <a:off x="571085" y="2291745"/>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45%</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pic>
        <p:nvPicPr>
          <p:cNvPr id="29" name="Picture 2">
            <a:extLst>
              <a:ext uri="{FF2B5EF4-FFF2-40B4-BE49-F238E27FC236}">
                <a16:creationId xmlns:a16="http://schemas.microsoft.com/office/drawing/2014/main" id="{CCCEEFB5-39BF-DBC6-4313-AE3477F737D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34050" y="2779425"/>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6211E5E-FBE6-C5B4-1211-A2FD4CBE6762}"/>
              </a:ext>
            </a:extLst>
          </p:cNvPr>
          <p:cNvSpPr txBox="1"/>
          <p:nvPr/>
        </p:nvSpPr>
        <p:spPr>
          <a:xfrm>
            <a:off x="4333633" y="2706515"/>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22%</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1" name="Picture 30" descr="Snapchat SVG Vector Logos - Vector Logo Zone">
            <a:extLst>
              <a:ext uri="{FF2B5EF4-FFF2-40B4-BE49-F238E27FC236}">
                <a16:creationId xmlns:a16="http://schemas.microsoft.com/office/drawing/2014/main" id="{4119E27F-FECA-C973-2F26-89AFC4184CE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34050" y="3320837"/>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2193D56-EA7B-9A87-E0B8-688D311EE32F}"/>
              </a:ext>
            </a:extLst>
          </p:cNvPr>
          <p:cNvSpPr txBox="1"/>
          <p:nvPr/>
        </p:nvSpPr>
        <p:spPr>
          <a:xfrm>
            <a:off x="4333633" y="3266309"/>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18</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9059DE92-2C21-FDE1-8026-91C2E806A41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34050" y="3871717"/>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1D809E5-7745-B55D-D9F9-879FB902169D}"/>
              </a:ext>
            </a:extLst>
          </p:cNvPr>
          <p:cNvSpPr txBox="1"/>
          <p:nvPr/>
        </p:nvSpPr>
        <p:spPr>
          <a:xfrm>
            <a:off x="4333633" y="3837678"/>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22%</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5" name="Picture 34" descr="Facebook Logo and symbol, meaning, history, PNG, brand">
            <a:extLst>
              <a:ext uri="{FF2B5EF4-FFF2-40B4-BE49-F238E27FC236}">
                <a16:creationId xmlns:a16="http://schemas.microsoft.com/office/drawing/2014/main" id="{DBC82C8A-1DAA-4B83-1C40-344E340DE14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8692" b="28304"/>
          <a:stretch/>
        </p:blipFill>
        <p:spPr bwMode="auto">
          <a:xfrm>
            <a:off x="3434050" y="4506847"/>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0D2F05D-B7B8-6298-4EFC-7558513AFBAA}"/>
              </a:ext>
            </a:extLst>
          </p:cNvPr>
          <p:cNvSpPr txBox="1"/>
          <p:nvPr/>
        </p:nvSpPr>
        <p:spPr>
          <a:xfrm>
            <a:off x="4333633" y="440904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19%</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7" name="Picture 4" descr="The YouTube logo: a history | Creative Bloq">
            <a:extLst>
              <a:ext uri="{FF2B5EF4-FFF2-40B4-BE49-F238E27FC236}">
                <a16:creationId xmlns:a16="http://schemas.microsoft.com/office/drawing/2014/main" id="{4A3D99AC-CC50-94BC-8E84-78DE4E2FD4E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34050" y="5081851"/>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75D224F-DD43-D38D-C6B0-E2ED9BE51253}"/>
              </a:ext>
            </a:extLst>
          </p:cNvPr>
          <p:cNvSpPr txBox="1"/>
          <p:nvPr/>
        </p:nvSpPr>
        <p:spPr>
          <a:xfrm>
            <a:off x="4333633" y="4980415"/>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28%</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D50E17F-80F7-88B2-BD81-FC05FBFFE1BD}"/>
              </a:ext>
            </a:extLst>
          </p:cNvPr>
          <p:cNvSpPr txBox="1"/>
          <p:nvPr/>
        </p:nvSpPr>
        <p:spPr>
          <a:xfrm>
            <a:off x="472838" y="6171594"/>
            <a:ext cx="116734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Q2: Which of the following statements apply to you when you watch something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8" name="Picture 7" descr="A person and person sitting on a couch&#10;&#10;Description automatically generated">
            <a:extLst>
              <a:ext uri="{FF2B5EF4-FFF2-40B4-BE49-F238E27FC236}">
                <a16:creationId xmlns:a16="http://schemas.microsoft.com/office/drawing/2014/main" id="{745D44A5-74D1-4799-F2C6-BFB5644E0CB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987"/>
          <a:stretch/>
        </p:blipFill>
        <p:spPr>
          <a:xfrm>
            <a:off x="8950200" y="1656196"/>
            <a:ext cx="3242374" cy="4138388"/>
          </a:xfrm>
          <a:prstGeom prst="rect">
            <a:avLst/>
          </a:prstGeom>
        </p:spPr>
      </p:pic>
    </p:spTree>
    <p:extLst>
      <p:ext uri="{BB962C8B-B14F-4D97-AF65-F5344CB8AC3E}">
        <p14:creationId xmlns:p14="http://schemas.microsoft.com/office/powerpoint/2010/main" val="4281275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7FB5-9E01-CE59-E692-A584BC0DDE4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BEF75A-6280-AA4A-3A9D-370D15503922}"/>
              </a:ext>
            </a:extLst>
          </p:cNvPr>
          <p:cNvSpPr>
            <a:spLocks/>
          </p:cNvSpPr>
          <p:nvPr/>
        </p:nvSpPr>
        <p:spPr>
          <a:xfrm>
            <a:off x="0" y="1696164"/>
            <a:ext cx="8956799" cy="40984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6" name="Picture 25">
            <a:extLst>
              <a:ext uri="{FF2B5EF4-FFF2-40B4-BE49-F238E27FC236}">
                <a16:creationId xmlns:a16="http://schemas.microsoft.com/office/drawing/2014/main" id="{059A9221-D83C-C599-3F4C-6CBE365A0B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54D7FE5F-E7FD-4327-5E78-269BC28A64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B8556EF6-F4D9-01AE-4456-DD3629A15E6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aphicFrame>
        <p:nvGraphicFramePr>
          <p:cNvPr id="17" name="Table 16">
            <a:extLst>
              <a:ext uri="{FF2B5EF4-FFF2-40B4-BE49-F238E27FC236}">
                <a16:creationId xmlns:a16="http://schemas.microsoft.com/office/drawing/2014/main" id="{5BEC3F45-D7EB-F14C-1137-CBC84639B1D3}"/>
              </a:ext>
            </a:extLst>
          </p:cNvPr>
          <p:cNvGraphicFramePr>
            <a:graphicFrameLocks noGrp="1"/>
          </p:cNvGraphicFramePr>
          <p:nvPr>
            <p:extLst>
              <p:ext uri="{D42A27DB-BD31-4B8C-83A1-F6EECF244321}">
                <p14:modId xmlns:p14="http://schemas.microsoft.com/office/powerpoint/2010/main" val="3301830439"/>
              </p:ext>
            </p:extLst>
          </p:nvPr>
        </p:nvGraphicFramePr>
        <p:xfrm>
          <a:off x="175864" y="1947286"/>
          <a:ext cx="8605070" cy="3624101"/>
        </p:xfrm>
        <a:graphic>
          <a:graphicData uri="http://schemas.openxmlformats.org/drawingml/2006/table">
            <a:tbl>
              <a:tblPr firstRow="1" bandRow="1">
                <a:tableStyleId>{5C22544A-7EE6-4342-B048-85BDC9FD1C3A}</a:tableStyleId>
              </a:tblPr>
              <a:tblGrid>
                <a:gridCol w="3044856">
                  <a:extLst>
                    <a:ext uri="{9D8B030D-6E8A-4147-A177-3AD203B41FA5}">
                      <a16:colId xmlns:a16="http://schemas.microsoft.com/office/drawing/2014/main" val="3321718367"/>
                    </a:ext>
                  </a:extLst>
                </a:gridCol>
                <a:gridCol w="2042160">
                  <a:extLst>
                    <a:ext uri="{9D8B030D-6E8A-4147-A177-3AD203B41FA5}">
                      <a16:colId xmlns:a16="http://schemas.microsoft.com/office/drawing/2014/main" val="1221671131"/>
                    </a:ext>
                  </a:extLst>
                </a:gridCol>
                <a:gridCol w="3518054">
                  <a:extLst>
                    <a:ext uri="{9D8B030D-6E8A-4147-A177-3AD203B41FA5}">
                      <a16:colId xmlns:a16="http://schemas.microsoft.com/office/drawing/2014/main" val="2619019537"/>
                    </a:ext>
                  </a:extLst>
                </a:gridCol>
              </a:tblGrid>
              <a:tr h="660160">
                <a:tc rowSpan="6">
                  <a:txBody>
                    <a:bodyPr/>
                    <a:lstStyle/>
                    <a:p>
                      <a:pPr algn="ctr"/>
                      <a:endParaRPr lang="en-US" sz="1800">
                        <a:solidFill>
                          <a:schemeClr val="bg1"/>
                        </a:solidFill>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of Black viewers who </a:t>
                      </a:r>
                      <a:r>
                        <a:rPr kumimoji="0" lang="en-US" sz="1050" b="0" i="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enjoy quality time with friends and family </a:t>
                      </a:r>
                      <a:r>
                        <a:rPr kumimoji="0" lang="en-US" sz="105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from content on the following platforms</a:t>
                      </a: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tc>
                  <a:txBody>
                    <a:bodyPr/>
                    <a:lstStyle/>
                    <a:p>
                      <a:pPr algn="ctr">
                        <a:defRPr/>
                      </a:pPr>
                      <a:r>
                        <a:rPr lang="en-US" sz="1600" b="1">
                          <a:solidFill>
                            <a:schemeClr val="bg1"/>
                          </a:solidFill>
                          <a:latin typeface="Helvetica" panose="020B0604020202020204" pitchFamily="34" charset="0"/>
                          <a:cs typeface="Helvetica" panose="020B0604020202020204" pitchFamily="34" charset="0"/>
                        </a:rPr>
                        <a:t>TV / Streaming </a:t>
                      </a:r>
                      <a: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vs. </a:t>
                      </a:r>
                      <a:r>
                        <a:rPr lang="en-US" sz="1600" b="1">
                          <a:solidFill>
                            <a:schemeClr val="bg1"/>
                          </a:solidFill>
                          <a:latin typeface="Helvetica" panose="020B0604020202020204" pitchFamily="34" charset="0"/>
                          <a:cs typeface="Helvetica" panose="020B0604020202020204" pitchFamily="34" charset="0"/>
                        </a:rPr>
                        <a:t>Social Media*</a:t>
                      </a:r>
                      <a:endParaRPr kumimoji="0" lang="en-US" sz="16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algn="ctr">
                        <a:defRPr/>
                      </a:pPr>
                      <a:r>
                        <a:rPr kumimoji="0" lang="en-US" sz="11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more likely </a:t>
                      </a:r>
                      <a:endPar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extLst>
                  <a:ext uri="{0D108BD9-81ED-4DB2-BD59-A6C34878D82A}">
                    <a16:rowId xmlns:a16="http://schemas.microsoft.com/office/drawing/2014/main" val="2163586667"/>
                  </a:ext>
                </a:extLst>
              </a:tr>
              <a:tr h="5700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0" b="1" kern="1200">
                        <a:ln w="13462">
                          <a:solidFill>
                            <a:prstClr val="black"/>
                          </a:solidFill>
                          <a:prstDash val="solid"/>
                        </a:ln>
                        <a:solidFill>
                          <a:schemeClr val="bg1"/>
                        </a:solidFill>
                        <a:latin typeface="Helvetica" panose="020B0604020202020204" pitchFamily="34" charset="0"/>
                        <a:ea typeface="Open Sans" panose="020B0606030504020204" pitchFamily="34" charset="0"/>
                        <a:cs typeface="+mn-cs"/>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280368"/>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014453"/>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432271"/>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1643907"/>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812372"/>
                  </a:ext>
                </a:extLst>
              </a:tr>
            </a:tbl>
          </a:graphicData>
        </a:graphic>
      </p:graphicFrame>
      <p:sp>
        <p:nvSpPr>
          <p:cNvPr id="6" name="Rectangle 5">
            <a:extLst>
              <a:ext uri="{FF2B5EF4-FFF2-40B4-BE49-F238E27FC236}">
                <a16:creationId xmlns:a16="http://schemas.microsoft.com/office/drawing/2014/main" id="{C8780636-3D42-8527-5D70-267C4B79428E}"/>
              </a:ext>
            </a:extLst>
          </p:cNvPr>
          <p:cNvSpPr/>
          <p:nvPr/>
        </p:nvSpPr>
        <p:spPr>
          <a:xfrm>
            <a:off x="74543" y="506340"/>
            <a:ext cx="120717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Close-knit Black communities are more likely to unite with friends and family by</a:t>
            </a:r>
            <a:r>
              <a:rPr lang="en-US" sz="2600" b="1">
                <a:solidFill>
                  <a:srgbClr val="1F1A62"/>
                </a:solidFill>
                <a:latin typeface="Helvetica" pitchFamily="2" charset="0"/>
              </a:rPr>
              <a:t>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watching TV and streaming content together </a:t>
            </a:r>
          </a:p>
        </p:txBody>
      </p:sp>
      <p:sp>
        <p:nvSpPr>
          <p:cNvPr id="7" name="Rectangle 6">
            <a:extLst>
              <a:ext uri="{FF2B5EF4-FFF2-40B4-BE49-F238E27FC236}">
                <a16:creationId xmlns:a16="http://schemas.microsoft.com/office/drawing/2014/main" id="{ED75FCD5-D8D8-AB0C-6230-2F5E9F16C392}"/>
              </a:ext>
            </a:extLst>
          </p:cNvPr>
          <p:cNvSpPr/>
          <p:nvPr/>
        </p:nvSpPr>
        <p:spPr>
          <a:xfrm>
            <a:off x="-1" y="0"/>
            <a:ext cx="2581470" cy="290357"/>
          </a:xfrm>
          <a:prstGeom prst="rect">
            <a:avLst/>
          </a:prstGeom>
          <a:solidFill>
            <a:srgbClr val="00BFF2"/>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Shared Quality Experiences</a:t>
            </a:r>
          </a:p>
        </p:txBody>
      </p:sp>
      <p:sp>
        <p:nvSpPr>
          <p:cNvPr id="12" name="Rectangle 11">
            <a:extLst>
              <a:ext uri="{FF2B5EF4-FFF2-40B4-BE49-F238E27FC236}">
                <a16:creationId xmlns:a16="http://schemas.microsoft.com/office/drawing/2014/main" id="{353F89D5-4F32-46B9-D32E-6B0CB5C2C32B}"/>
              </a:ext>
            </a:extLst>
          </p:cNvPr>
          <p:cNvSpPr>
            <a:spLocks/>
          </p:cNvSpPr>
          <p:nvPr/>
        </p:nvSpPr>
        <p:spPr>
          <a:xfrm>
            <a:off x="8956799" y="1693066"/>
            <a:ext cx="3235202" cy="40908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descr="A group of people with a heart in the middle&#10;&#10;Description automatically generated">
            <a:extLst>
              <a:ext uri="{FF2B5EF4-FFF2-40B4-BE49-F238E27FC236}">
                <a16:creationId xmlns:a16="http://schemas.microsoft.com/office/drawing/2014/main" id="{9D008204-D8B7-7807-6201-FA302E629E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6027" y="2977001"/>
            <a:ext cx="1536746" cy="1536746"/>
          </a:xfrm>
          <a:prstGeom prst="rect">
            <a:avLst/>
          </a:prstGeom>
        </p:spPr>
      </p:pic>
      <p:sp>
        <p:nvSpPr>
          <p:cNvPr id="15" name="TextBox 14">
            <a:extLst>
              <a:ext uri="{FF2B5EF4-FFF2-40B4-BE49-F238E27FC236}">
                <a16:creationId xmlns:a16="http://schemas.microsoft.com/office/drawing/2014/main" id="{80AA65FC-4C17-9BDA-8A07-936EE5CAC662}"/>
              </a:ext>
            </a:extLst>
          </p:cNvPr>
          <p:cNvSpPr txBox="1"/>
          <p:nvPr/>
        </p:nvSpPr>
        <p:spPr>
          <a:xfrm>
            <a:off x="175862" y="3444103"/>
            <a:ext cx="3020187"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Black viewers say they</a:t>
            </a:r>
            <a:endParaRPr kumimoji="0" lang="en-US" sz="20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r>
              <a:rPr kumimoji="0" lang="en-US" b="1" i="1"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enjoy the quality time they share with friends and family</a:t>
            </a:r>
            <a:r>
              <a:rPr kumimoji="0" lang="en-US" b="1" i="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r>
              <a:rPr kumimoji="0" lang="en-US" b="1" i="1"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n-US"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while watching </a:t>
            </a:r>
            <a:r>
              <a:rPr kumimoji="0" lang="en-US"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TV or streaming </a:t>
            </a:r>
            <a:r>
              <a:rPr kumimoji="0" lang="en-US"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content</a:t>
            </a:r>
            <a:endParaRPr kumimoji="0" lang="en-US" sz="20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67C31683-BE3F-AC6F-624A-A888D8CEDF70}"/>
              </a:ext>
            </a:extLst>
          </p:cNvPr>
          <p:cNvSpPr txBox="1"/>
          <p:nvPr/>
        </p:nvSpPr>
        <p:spPr>
          <a:xfrm>
            <a:off x="601716" y="2248920"/>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38%</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2DC56474-8E32-8159-4E22-1DF87FB41F1B}"/>
              </a:ext>
            </a:extLst>
          </p:cNvPr>
          <p:cNvSpPr txBox="1"/>
          <p:nvPr/>
        </p:nvSpPr>
        <p:spPr>
          <a:xfrm>
            <a:off x="6501121" y="2705785"/>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+181%</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385BAD6B-14CC-97A3-C585-D6D424F276F0}"/>
              </a:ext>
            </a:extLst>
          </p:cNvPr>
          <p:cNvSpPr txBox="1"/>
          <p:nvPr/>
        </p:nvSpPr>
        <p:spPr>
          <a:xfrm>
            <a:off x="6501121" y="3267552"/>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+266%</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C94A09AC-8E21-8EF7-34B8-170433E93A19}"/>
              </a:ext>
            </a:extLst>
          </p:cNvPr>
          <p:cNvSpPr txBox="1"/>
          <p:nvPr/>
        </p:nvSpPr>
        <p:spPr>
          <a:xfrm>
            <a:off x="6431251" y="3847160"/>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+148%</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E5215134-A3FD-43EC-8930-5157C1682D1C}"/>
              </a:ext>
            </a:extLst>
          </p:cNvPr>
          <p:cNvSpPr txBox="1"/>
          <p:nvPr/>
        </p:nvSpPr>
        <p:spPr>
          <a:xfrm>
            <a:off x="6501121" y="4392843"/>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+79%</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EDB993B2-D42F-D13C-5603-C4262496E648}"/>
              </a:ext>
            </a:extLst>
          </p:cNvPr>
          <p:cNvSpPr txBox="1"/>
          <p:nvPr/>
        </p:nvSpPr>
        <p:spPr>
          <a:xfrm>
            <a:off x="6501121" y="4986513"/>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+76%</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pic>
        <p:nvPicPr>
          <p:cNvPr id="44" name="Picture 2">
            <a:extLst>
              <a:ext uri="{FF2B5EF4-FFF2-40B4-BE49-F238E27FC236}">
                <a16:creationId xmlns:a16="http://schemas.microsoft.com/office/drawing/2014/main" id="{9B7BBDF7-5EFC-F123-7F84-5997AAB1985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53909" y="2849759"/>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4D9CEAC-5FF0-B488-6E8D-5C02FCE9D74A}"/>
              </a:ext>
            </a:extLst>
          </p:cNvPr>
          <p:cNvSpPr txBox="1"/>
          <p:nvPr/>
        </p:nvSpPr>
        <p:spPr>
          <a:xfrm>
            <a:off x="4353492" y="2776849"/>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14%</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6" name="Picture 45" descr="Snapchat SVG Vector Logos - Vector Logo Zone">
            <a:extLst>
              <a:ext uri="{FF2B5EF4-FFF2-40B4-BE49-F238E27FC236}">
                <a16:creationId xmlns:a16="http://schemas.microsoft.com/office/drawing/2014/main" id="{5A6F37E8-6DAA-99E0-28F1-0F97716EEAE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53909" y="3420741"/>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0AAD7CD-D9C1-BDD9-5B23-ED803CEE1F8E}"/>
              </a:ext>
            </a:extLst>
          </p:cNvPr>
          <p:cNvSpPr txBox="1"/>
          <p:nvPr/>
        </p:nvSpPr>
        <p:spPr>
          <a:xfrm>
            <a:off x="4353492" y="336621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10%</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8" name="Picture 47">
            <a:extLst>
              <a:ext uri="{FF2B5EF4-FFF2-40B4-BE49-F238E27FC236}">
                <a16:creationId xmlns:a16="http://schemas.microsoft.com/office/drawing/2014/main" id="{47C4989A-D31D-7E88-FB35-40D6AA477AC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53909" y="3968215"/>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C12E233-4B8E-9CBE-16EE-F8B056C05895}"/>
              </a:ext>
            </a:extLst>
          </p:cNvPr>
          <p:cNvSpPr txBox="1"/>
          <p:nvPr/>
        </p:nvSpPr>
        <p:spPr>
          <a:xfrm>
            <a:off x="4353492" y="3934176"/>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50" name="Picture 49" descr="Facebook Logo and symbol, meaning, history, PNG, brand">
            <a:extLst>
              <a:ext uri="{FF2B5EF4-FFF2-40B4-BE49-F238E27FC236}">
                <a16:creationId xmlns:a16="http://schemas.microsoft.com/office/drawing/2014/main" id="{150561B1-FCD8-609A-AADE-3CC2260A7D23}"/>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3453909" y="4583987"/>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7B7CFEC-98D5-60CA-045D-D045DAA8D0F5}"/>
              </a:ext>
            </a:extLst>
          </p:cNvPr>
          <p:cNvSpPr txBox="1"/>
          <p:nvPr/>
        </p:nvSpPr>
        <p:spPr>
          <a:xfrm>
            <a:off x="4353492" y="448618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21%</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52" name="Picture 4" descr="The YouTube logo: a history | Creative Bloq">
            <a:extLst>
              <a:ext uri="{FF2B5EF4-FFF2-40B4-BE49-F238E27FC236}">
                <a16:creationId xmlns:a16="http://schemas.microsoft.com/office/drawing/2014/main" id="{01D555CC-DEED-6729-13B4-48BFB81716DB}"/>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53909" y="5180281"/>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CF19E908-A76F-C8D8-EEAF-6DA5B042AE58}"/>
              </a:ext>
            </a:extLst>
          </p:cNvPr>
          <p:cNvSpPr txBox="1"/>
          <p:nvPr/>
        </p:nvSpPr>
        <p:spPr>
          <a:xfrm>
            <a:off x="4353492" y="5078845"/>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22%</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979346D3-4D8F-B62A-025C-F5AD66F940E6}"/>
              </a:ext>
            </a:extLst>
          </p:cNvPr>
          <p:cNvSpPr txBox="1"/>
          <p:nvPr/>
        </p:nvSpPr>
        <p:spPr>
          <a:xfrm>
            <a:off x="536386" y="5834680"/>
            <a:ext cx="11478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to read: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Black viewers are </a:t>
            </a: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266% more likely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to quality time with friends and family while watching TV or streaming content vs. Snapchat content</a:t>
            </a:r>
          </a:p>
        </p:txBody>
      </p:sp>
      <p:sp>
        <p:nvSpPr>
          <p:cNvPr id="59" name="TextBox 58">
            <a:extLst>
              <a:ext uri="{FF2B5EF4-FFF2-40B4-BE49-F238E27FC236}">
                <a16:creationId xmlns:a16="http://schemas.microsoft.com/office/drawing/2014/main" id="{7ADDCC76-CBA7-710D-84DC-C5481A191F43}"/>
              </a:ext>
            </a:extLst>
          </p:cNvPr>
          <p:cNvSpPr txBox="1"/>
          <p:nvPr/>
        </p:nvSpPr>
        <p:spPr>
          <a:xfrm>
            <a:off x="472838" y="6180896"/>
            <a:ext cx="11719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Q1: Which of the following statements apply to you when you watch videos, shows or movies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096734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7FB5-9E01-CE59-E692-A584BC0DDE4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BEF75A-6280-AA4A-3A9D-370D15503922}"/>
              </a:ext>
            </a:extLst>
          </p:cNvPr>
          <p:cNvSpPr>
            <a:spLocks/>
          </p:cNvSpPr>
          <p:nvPr/>
        </p:nvSpPr>
        <p:spPr>
          <a:xfrm>
            <a:off x="0" y="1696164"/>
            <a:ext cx="8956799" cy="40984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6" name="Picture 25">
            <a:extLst>
              <a:ext uri="{FF2B5EF4-FFF2-40B4-BE49-F238E27FC236}">
                <a16:creationId xmlns:a16="http://schemas.microsoft.com/office/drawing/2014/main" id="{059A9221-D83C-C599-3F4C-6CBE365A0B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54D7FE5F-E7FD-4327-5E78-269BC28A64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B8556EF6-F4D9-01AE-4456-DD3629A15E6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aphicFrame>
        <p:nvGraphicFramePr>
          <p:cNvPr id="17" name="Table 16">
            <a:extLst>
              <a:ext uri="{FF2B5EF4-FFF2-40B4-BE49-F238E27FC236}">
                <a16:creationId xmlns:a16="http://schemas.microsoft.com/office/drawing/2014/main" id="{5BEC3F45-D7EB-F14C-1137-CBC84639B1D3}"/>
              </a:ext>
            </a:extLst>
          </p:cNvPr>
          <p:cNvGraphicFramePr>
            <a:graphicFrameLocks noGrp="1"/>
          </p:cNvGraphicFramePr>
          <p:nvPr>
            <p:extLst>
              <p:ext uri="{D42A27DB-BD31-4B8C-83A1-F6EECF244321}">
                <p14:modId xmlns:p14="http://schemas.microsoft.com/office/powerpoint/2010/main" val="665344224"/>
              </p:ext>
            </p:extLst>
          </p:nvPr>
        </p:nvGraphicFramePr>
        <p:xfrm>
          <a:off x="175864" y="1947286"/>
          <a:ext cx="8605070" cy="3510305"/>
        </p:xfrm>
        <a:graphic>
          <a:graphicData uri="http://schemas.openxmlformats.org/drawingml/2006/table">
            <a:tbl>
              <a:tblPr firstRow="1" bandRow="1">
                <a:tableStyleId>{5C22544A-7EE6-4342-B048-85BDC9FD1C3A}</a:tableStyleId>
              </a:tblPr>
              <a:tblGrid>
                <a:gridCol w="3044856">
                  <a:extLst>
                    <a:ext uri="{9D8B030D-6E8A-4147-A177-3AD203B41FA5}">
                      <a16:colId xmlns:a16="http://schemas.microsoft.com/office/drawing/2014/main" val="3321718367"/>
                    </a:ext>
                  </a:extLst>
                </a:gridCol>
                <a:gridCol w="2042160">
                  <a:extLst>
                    <a:ext uri="{9D8B030D-6E8A-4147-A177-3AD203B41FA5}">
                      <a16:colId xmlns:a16="http://schemas.microsoft.com/office/drawing/2014/main" val="1221671131"/>
                    </a:ext>
                  </a:extLst>
                </a:gridCol>
                <a:gridCol w="3518054">
                  <a:extLst>
                    <a:ext uri="{9D8B030D-6E8A-4147-A177-3AD203B41FA5}">
                      <a16:colId xmlns:a16="http://schemas.microsoft.com/office/drawing/2014/main" val="2619019537"/>
                    </a:ext>
                  </a:extLst>
                </a:gridCol>
              </a:tblGrid>
              <a:tr h="660160">
                <a:tc rowSpan="6">
                  <a:txBody>
                    <a:bodyPr/>
                    <a:lstStyle/>
                    <a:p>
                      <a:pPr algn="ctr"/>
                      <a:endParaRPr lang="en-US" sz="1800">
                        <a:solidFill>
                          <a:schemeClr val="bg1"/>
                        </a:solidFill>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of Black viewers who </a:t>
                      </a:r>
                      <a:r>
                        <a:rPr kumimoji="0" lang="en-US" sz="1050" b="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visit sites, </a:t>
                      </a:r>
                      <a:r>
                        <a:rPr lang="en-US" sz="1050" b="0" u="sng">
                          <a:solidFill>
                            <a:schemeClr val="bg1"/>
                          </a:solidFill>
                          <a:latin typeface="Helvetica" panose="020B0604020202020204" pitchFamily="34" charset="0"/>
                          <a:cs typeface="Helvetica" panose="020B0604020202020204" pitchFamily="34" charset="0"/>
                        </a:rPr>
                        <a:t>forums and blogs</a:t>
                      </a:r>
                      <a:r>
                        <a:rPr lang="en-US" sz="1050" b="0">
                          <a:solidFill>
                            <a:schemeClr val="bg1"/>
                          </a:solidFill>
                          <a:latin typeface="Helvetica" panose="020B0604020202020204" pitchFamily="34" charset="0"/>
                          <a:cs typeface="Helvetica" panose="020B0604020202020204" pitchFamily="34" charset="0"/>
                        </a:rPr>
                        <a:t> </a:t>
                      </a: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on the following platforms </a:t>
                      </a: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tc>
                  <a:txBody>
                    <a:bodyPr/>
                    <a:lstStyle/>
                    <a:p>
                      <a:pPr algn="ctr">
                        <a:defRPr/>
                      </a:pPr>
                      <a:r>
                        <a:rPr lang="en-US" sz="1600" b="1">
                          <a:solidFill>
                            <a:schemeClr val="bg1"/>
                          </a:solidFill>
                          <a:latin typeface="Helvetica" panose="020B0604020202020204" pitchFamily="34" charset="0"/>
                          <a:cs typeface="Helvetica" panose="020B0604020202020204" pitchFamily="34" charset="0"/>
                        </a:rPr>
                        <a:t>TV / Streaming </a:t>
                      </a:r>
                      <a: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vs. </a:t>
                      </a:r>
                      <a:r>
                        <a:rPr lang="en-US" sz="1600" b="1">
                          <a:solidFill>
                            <a:schemeClr val="bg1"/>
                          </a:solidFill>
                          <a:latin typeface="Helvetica" panose="020B0604020202020204" pitchFamily="34" charset="0"/>
                          <a:cs typeface="Helvetica" panose="020B0604020202020204" pitchFamily="34" charset="0"/>
                        </a:rPr>
                        <a:t>Social Media*</a:t>
                      </a:r>
                      <a:endParaRPr kumimoji="0" lang="en-US" sz="16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algn="ctr">
                        <a:defRPr/>
                      </a:pPr>
                      <a:r>
                        <a:rPr kumimoji="0" lang="en-US" sz="11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more likely </a:t>
                      </a:r>
                      <a:endPar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extLst>
                  <a:ext uri="{0D108BD9-81ED-4DB2-BD59-A6C34878D82A}">
                    <a16:rowId xmlns:a16="http://schemas.microsoft.com/office/drawing/2014/main" val="2163586667"/>
                  </a:ext>
                </a:extLst>
              </a:tr>
              <a:tr h="5700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0" b="1" kern="1200">
                        <a:ln w="13462">
                          <a:solidFill>
                            <a:prstClr val="black"/>
                          </a:solidFill>
                          <a:prstDash val="solid"/>
                        </a:ln>
                        <a:solidFill>
                          <a:schemeClr val="bg1"/>
                        </a:solidFill>
                        <a:latin typeface="Helvetica" panose="020B0604020202020204" pitchFamily="34" charset="0"/>
                        <a:ea typeface="Open Sans" panose="020B0606030504020204" pitchFamily="34" charset="0"/>
                        <a:cs typeface="+mn-cs"/>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280368"/>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014453"/>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432271"/>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1643907"/>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812372"/>
                  </a:ext>
                </a:extLst>
              </a:tr>
            </a:tbl>
          </a:graphicData>
        </a:graphic>
      </p:graphicFrame>
      <p:sp>
        <p:nvSpPr>
          <p:cNvPr id="6" name="TextBox 5">
            <a:extLst>
              <a:ext uri="{FF2B5EF4-FFF2-40B4-BE49-F238E27FC236}">
                <a16:creationId xmlns:a16="http://schemas.microsoft.com/office/drawing/2014/main" id="{28F97864-DE36-A6D0-CA48-B55EA2FFD531}"/>
              </a:ext>
            </a:extLst>
          </p:cNvPr>
          <p:cNvSpPr txBox="1"/>
          <p:nvPr/>
        </p:nvSpPr>
        <p:spPr>
          <a:xfrm>
            <a:off x="165232" y="3702438"/>
            <a:ext cx="3072383"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 they</a:t>
            </a:r>
            <a:r>
              <a:rPr lang="en-US" sz="1400" b="1">
                <a:solidFill>
                  <a:schemeClr val="bg1"/>
                </a:solidFill>
                <a:latin typeface="Helvetica" panose="020B0604020202020204" pitchFamily="34" charset="0"/>
                <a:cs typeface="Helvetica" panose="020B0604020202020204" pitchFamily="34" charset="0"/>
              </a:rPr>
              <a:t> </a:t>
            </a:r>
            <a:br>
              <a:rPr lang="en-US" sz="2400" b="1">
                <a:solidFill>
                  <a:schemeClr val="bg1"/>
                </a:solidFill>
                <a:latin typeface="Helvetica" panose="020B0604020202020204" pitchFamily="34" charset="0"/>
                <a:cs typeface="Helvetica" panose="020B0604020202020204" pitchFamily="34" charset="0"/>
              </a:rPr>
            </a:br>
            <a:r>
              <a:rPr lang="en-US" b="1" i="1">
                <a:solidFill>
                  <a:schemeClr val="bg1"/>
                </a:solidFill>
                <a:latin typeface="Helvetica" panose="020B0604020202020204" pitchFamily="34" charset="0"/>
                <a:cs typeface="Helvetica" panose="020B0604020202020204" pitchFamily="34" charset="0"/>
              </a:rPr>
              <a:t>‘</a:t>
            </a:r>
            <a:r>
              <a:rPr lang="en-US" b="1" i="1" u="sng">
                <a:solidFill>
                  <a:schemeClr val="bg1"/>
                </a:solidFill>
                <a:latin typeface="Helvetica" panose="020B0604020202020204" pitchFamily="34" charset="0"/>
                <a:cs typeface="Helvetica" panose="020B0604020202020204" pitchFamily="34" charset="0"/>
              </a:rPr>
              <a:t>visit websites, forums and blogs</a:t>
            </a:r>
            <a:r>
              <a:rPr lang="en-US" b="1" i="1">
                <a:solidFill>
                  <a:schemeClr val="bg1"/>
                </a:solidFill>
                <a:latin typeface="Helvetica" panose="020B0604020202020204" pitchFamily="34" charset="0"/>
                <a:cs typeface="Helvetica" panose="020B0604020202020204" pitchFamily="34" charset="0"/>
              </a:rPr>
              <a:t>’ </a:t>
            </a:r>
            <a:r>
              <a:rPr lang="en-US" b="1">
                <a:solidFill>
                  <a:schemeClr val="bg1"/>
                </a:solidFill>
                <a:latin typeface="Helvetica" panose="020B0604020202020204" pitchFamily="34" charset="0"/>
                <a:cs typeface="Helvetica" panose="020B0604020202020204" pitchFamily="34" charset="0"/>
              </a:rPr>
              <a:t>when watching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FFE600"/>
                </a:solidFill>
                <a:latin typeface="Helvetica" panose="020B0604020202020204" pitchFamily="34" charset="0"/>
                <a:cs typeface="Helvetica" panose="020B0604020202020204" pitchFamily="34" charset="0"/>
              </a:rPr>
              <a:t>TV or streaming </a:t>
            </a:r>
            <a:r>
              <a:rPr lang="en-US" b="1">
                <a:solidFill>
                  <a:schemeClr val="bg1"/>
                </a:solidFill>
                <a:latin typeface="Helvetica" panose="020B0604020202020204" pitchFamily="34" charset="0"/>
                <a:cs typeface="Helvetica" panose="020B0604020202020204" pitchFamily="34" charset="0"/>
              </a:rPr>
              <a:t>content </a:t>
            </a:r>
            <a:endParaRPr kumimoji="0" lang="en-US"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7" name="TextBox 6">
            <a:extLst>
              <a:ext uri="{FF2B5EF4-FFF2-40B4-BE49-F238E27FC236}">
                <a16:creationId xmlns:a16="http://schemas.microsoft.com/office/drawing/2014/main" id="{645A7853-E899-00FC-F697-99600BAFE1B6}"/>
              </a:ext>
            </a:extLst>
          </p:cNvPr>
          <p:cNvSpPr txBox="1"/>
          <p:nvPr/>
        </p:nvSpPr>
        <p:spPr>
          <a:xfrm>
            <a:off x="536386" y="2367979"/>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22%</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39321C0-D205-80B1-48B1-928C21B29623}"/>
              </a:ext>
            </a:extLst>
          </p:cNvPr>
          <p:cNvSpPr txBox="1"/>
          <p:nvPr/>
        </p:nvSpPr>
        <p:spPr>
          <a:xfrm>
            <a:off x="536386" y="5834680"/>
            <a:ext cx="11478024"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a:t>
            </a:r>
            <a:r>
              <a:rPr lang="en-US" sz="1200" u="sng">
                <a:solidFill>
                  <a:srgbClr val="1F1A62"/>
                </a:solidFill>
                <a:latin typeface="Helvetica" panose="020B0403020202020204" pitchFamily="34" charset="0"/>
              </a:rPr>
              <a:t>Black viewers are </a:t>
            </a:r>
            <a:r>
              <a:rPr lang="en-US" sz="1200" b="1" u="sng">
                <a:solidFill>
                  <a:srgbClr val="1F1A62"/>
                </a:solidFill>
                <a:latin typeface="Helvetica" panose="020B0403020202020204" pitchFamily="34" charset="0"/>
              </a:rPr>
              <a:t>38% more likely </a:t>
            </a:r>
            <a:r>
              <a:rPr lang="en-US" sz="1200" u="sng">
                <a:solidFill>
                  <a:srgbClr val="1F1A62"/>
                </a:solidFill>
                <a:latin typeface="Helvetica" panose="020B0403020202020204" pitchFamily="34" charset="0"/>
              </a:rPr>
              <a:t>to visit sites, forums and blogs while watching TV or streaming content vs. TikTok content</a:t>
            </a:r>
          </a:p>
        </p:txBody>
      </p:sp>
      <p:sp>
        <p:nvSpPr>
          <p:cNvPr id="15" name="TextBox 14">
            <a:extLst>
              <a:ext uri="{FF2B5EF4-FFF2-40B4-BE49-F238E27FC236}">
                <a16:creationId xmlns:a16="http://schemas.microsoft.com/office/drawing/2014/main" id="{E797859B-C19B-C0E4-10D9-05530B0DB747}"/>
              </a:ext>
            </a:extLst>
          </p:cNvPr>
          <p:cNvSpPr txBox="1"/>
          <p:nvPr/>
        </p:nvSpPr>
        <p:spPr>
          <a:xfrm>
            <a:off x="472838" y="6171594"/>
            <a:ext cx="116734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Q2: Which of the following statements apply to you when you watch something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90026DC8-0D96-E13B-F24C-AA7ACBC2F2CC}"/>
              </a:ext>
            </a:extLst>
          </p:cNvPr>
          <p:cNvSpPr/>
          <p:nvPr/>
        </p:nvSpPr>
        <p:spPr>
          <a:xfrm>
            <a:off x="107004" y="477763"/>
            <a:ext cx="120720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Seeking further engagement with stories and characters, Black viewers crave learning more about their favorite TV &amp; streaming content</a:t>
            </a:r>
          </a:p>
        </p:txBody>
      </p:sp>
      <p:sp>
        <p:nvSpPr>
          <p:cNvPr id="18" name="Rectangle 17">
            <a:extLst>
              <a:ext uri="{FF2B5EF4-FFF2-40B4-BE49-F238E27FC236}">
                <a16:creationId xmlns:a16="http://schemas.microsoft.com/office/drawing/2014/main" id="{B8D8A112-72F4-10D8-A515-2EABA10E2BE4}"/>
              </a:ext>
            </a:extLst>
          </p:cNvPr>
          <p:cNvSpPr/>
          <p:nvPr/>
        </p:nvSpPr>
        <p:spPr>
          <a:xfrm>
            <a:off x="1" y="0"/>
            <a:ext cx="1928326" cy="282940"/>
          </a:xfrm>
          <a:prstGeom prst="rect">
            <a:avLst/>
          </a:prstGeom>
          <a:solidFill>
            <a:srgbClr val="00BFF2"/>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Online Communities</a:t>
            </a:r>
          </a:p>
        </p:txBody>
      </p:sp>
      <p:sp>
        <p:nvSpPr>
          <p:cNvPr id="19" name="TextBox 18">
            <a:extLst>
              <a:ext uri="{FF2B5EF4-FFF2-40B4-BE49-F238E27FC236}">
                <a16:creationId xmlns:a16="http://schemas.microsoft.com/office/drawing/2014/main" id="{3F2F210A-CB56-307B-21CC-D0AE909AB601}"/>
              </a:ext>
            </a:extLst>
          </p:cNvPr>
          <p:cNvSpPr txBox="1"/>
          <p:nvPr/>
        </p:nvSpPr>
        <p:spPr>
          <a:xfrm>
            <a:off x="6381069" y="2607306"/>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38</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00F2D20-1BB5-D5CB-B6ED-4197CAF1244A}"/>
              </a:ext>
            </a:extLst>
          </p:cNvPr>
          <p:cNvSpPr txBox="1"/>
          <p:nvPr/>
        </p:nvSpPr>
        <p:spPr>
          <a:xfrm>
            <a:off x="6381069"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43</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40F6255-D1C5-7DC2-0AD0-BD03D1F25A93}"/>
              </a:ext>
            </a:extLst>
          </p:cNvPr>
          <p:cNvSpPr txBox="1"/>
          <p:nvPr/>
        </p:nvSpPr>
        <p:spPr>
          <a:xfrm>
            <a:off x="6311199" y="3743364"/>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+30%</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23FC509-5D88-B4B5-6278-3C12FFCC5AAB}"/>
              </a:ext>
            </a:extLst>
          </p:cNvPr>
          <p:cNvSpPr txBox="1"/>
          <p:nvPr/>
        </p:nvSpPr>
        <p:spPr>
          <a:xfrm>
            <a:off x="6381069" y="431031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30</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15594168-72F4-8931-93F2-D7B1B7DFA583}"/>
              </a:ext>
            </a:extLst>
          </p:cNvPr>
          <p:cNvSpPr txBox="1"/>
          <p:nvPr/>
        </p:nvSpPr>
        <p:spPr>
          <a:xfrm>
            <a:off x="6381069" y="4882720"/>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48</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pic>
        <p:nvPicPr>
          <p:cNvPr id="40" name="Picture 2">
            <a:extLst>
              <a:ext uri="{FF2B5EF4-FFF2-40B4-BE49-F238E27FC236}">
                <a16:creationId xmlns:a16="http://schemas.microsoft.com/office/drawing/2014/main" id="{BD0C94FE-3861-D72E-F95B-DB89E9A63AF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66765" y="2772548"/>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48E6188-1942-211E-601F-AE0361515629}"/>
              </a:ext>
            </a:extLst>
          </p:cNvPr>
          <p:cNvSpPr txBox="1"/>
          <p:nvPr/>
        </p:nvSpPr>
        <p:spPr>
          <a:xfrm>
            <a:off x="4366348" y="2699638"/>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16</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2" name="Picture 41" descr="Snapchat SVG Vector Logos - Vector Logo Zone">
            <a:extLst>
              <a:ext uri="{FF2B5EF4-FFF2-40B4-BE49-F238E27FC236}">
                <a16:creationId xmlns:a16="http://schemas.microsoft.com/office/drawing/2014/main" id="{383E8AE3-449C-2802-71A0-93B5EFFB550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66765"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7C32062-9CB4-1F0A-7A44-229F302E42AD}"/>
              </a:ext>
            </a:extLst>
          </p:cNvPr>
          <p:cNvSpPr txBox="1"/>
          <p:nvPr/>
        </p:nvSpPr>
        <p:spPr>
          <a:xfrm>
            <a:off x="4366348"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15</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F0FEA52B-9031-D68C-5673-3942D6513B5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66765" y="3869735"/>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81DF0EB5-673F-FD83-89A6-E9AEDBDED09E}"/>
              </a:ext>
            </a:extLst>
          </p:cNvPr>
          <p:cNvSpPr txBox="1"/>
          <p:nvPr/>
        </p:nvSpPr>
        <p:spPr>
          <a:xfrm>
            <a:off x="4366348" y="3835696"/>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6" name="Picture 45" descr="Facebook Logo and symbol, meaning, history, PNG, brand">
            <a:extLst>
              <a:ext uri="{FF2B5EF4-FFF2-40B4-BE49-F238E27FC236}">
                <a16:creationId xmlns:a16="http://schemas.microsoft.com/office/drawing/2014/main" id="{24F1F111-4F96-55D1-BB5B-37D13E697DC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8692" b="28304"/>
          <a:stretch/>
        </p:blipFill>
        <p:spPr bwMode="auto">
          <a:xfrm>
            <a:off x="3466765" y="4512092"/>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B1BBC84-4B9B-3A45-8C7D-2889B34E9518}"/>
              </a:ext>
            </a:extLst>
          </p:cNvPr>
          <p:cNvSpPr txBox="1"/>
          <p:nvPr/>
        </p:nvSpPr>
        <p:spPr>
          <a:xfrm>
            <a:off x="4366348" y="44142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8" name="Picture 4" descr="The YouTube logo: a history | Creative Bloq">
            <a:extLst>
              <a:ext uri="{FF2B5EF4-FFF2-40B4-BE49-F238E27FC236}">
                <a16:creationId xmlns:a16="http://schemas.microsoft.com/office/drawing/2014/main" id="{64AFFA5A-30E5-2ADF-6528-72BC8D42CDC1}"/>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66765" y="507648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D219D89A-9EE5-3967-E8A3-5B97E547B33B}"/>
              </a:ext>
            </a:extLst>
          </p:cNvPr>
          <p:cNvSpPr txBox="1"/>
          <p:nvPr/>
        </p:nvSpPr>
        <p:spPr>
          <a:xfrm>
            <a:off x="4366348" y="4975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51" name="Picture 50" descr="A person and person sitting on a couch with a computer&#10;&#10;Description automatically generated">
            <a:extLst>
              <a:ext uri="{FF2B5EF4-FFF2-40B4-BE49-F238E27FC236}">
                <a16:creationId xmlns:a16="http://schemas.microsoft.com/office/drawing/2014/main" id="{120672AA-C0F1-05B2-0A11-31E3F82B29B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6"/>
          <a:stretch/>
        </p:blipFill>
        <p:spPr>
          <a:xfrm>
            <a:off x="8956798" y="1676177"/>
            <a:ext cx="3235202" cy="4112472"/>
          </a:xfrm>
          <a:prstGeom prst="rect">
            <a:avLst/>
          </a:prstGeom>
        </p:spPr>
      </p:pic>
    </p:spTree>
    <p:extLst>
      <p:ext uri="{BB962C8B-B14F-4D97-AF65-F5344CB8AC3E}">
        <p14:creationId xmlns:p14="http://schemas.microsoft.com/office/powerpoint/2010/main" val="847906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7FB5-9E01-CE59-E692-A584BC0DDE4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B00FB45-5273-9A3A-05A4-95570A8BC80C}"/>
              </a:ext>
            </a:extLst>
          </p:cNvPr>
          <p:cNvSpPr>
            <a:spLocks/>
          </p:cNvSpPr>
          <p:nvPr/>
        </p:nvSpPr>
        <p:spPr>
          <a:xfrm>
            <a:off x="8956799" y="1693066"/>
            <a:ext cx="3235202" cy="40908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059A9221-D83C-C599-3F4C-6CBE365A0B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54D7FE5F-E7FD-4327-5E78-269BC28A64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B8556EF6-F4D9-01AE-4456-DD3629A15E6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35ACF353-24D0-4705-1585-2D81341B2C16}"/>
              </a:ext>
            </a:extLst>
          </p:cNvPr>
          <p:cNvSpPr/>
          <p:nvPr/>
        </p:nvSpPr>
        <p:spPr>
          <a:xfrm>
            <a:off x="175864" y="491432"/>
            <a:ext cx="12016136" cy="892552"/>
          </a:xfrm>
          <a:prstGeom prst="rect">
            <a:avLst/>
          </a:prstGeom>
        </p:spPr>
        <p:txBody>
          <a:bodyPr wrap="square">
            <a:spAutoFit/>
          </a:bodyPr>
          <a:lstStyle/>
          <a:p>
            <a:r>
              <a:rPr lang="en-US" sz="2600" b="1">
                <a:solidFill>
                  <a:srgbClr val="1F1A62"/>
                </a:solidFill>
                <a:latin typeface="Helvetica" pitchFamily="2" charset="0"/>
              </a:rPr>
              <a:t>Black audiences who exhibit a strong sense of cultural pride are more likely to share, post or tweet opinions or clips of TV and streaming content </a:t>
            </a:r>
          </a:p>
        </p:txBody>
      </p:sp>
      <p:sp>
        <p:nvSpPr>
          <p:cNvPr id="23" name="TextBox 22">
            <a:extLst>
              <a:ext uri="{FF2B5EF4-FFF2-40B4-BE49-F238E27FC236}">
                <a16:creationId xmlns:a16="http://schemas.microsoft.com/office/drawing/2014/main" id="{03589F9A-859C-5348-9FD3-442867040543}"/>
              </a:ext>
            </a:extLst>
          </p:cNvPr>
          <p:cNvSpPr txBox="1"/>
          <p:nvPr/>
        </p:nvSpPr>
        <p:spPr>
          <a:xfrm>
            <a:off x="536386" y="5834680"/>
            <a:ext cx="11478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to read: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Black viewers are </a:t>
            </a:r>
            <a:r>
              <a:rPr lang="en-US" sz="1200" b="1" u="sng">
                <a:solidFill>
                  <a:srgbClr val="1F1A62"/>
                </a:solidFill>
                <a:latin typeface="Helvetica" panose="020B0403020202020204" pitchFamily="34" charset="0"/>
              </a:rPr>
              <a:t>25</a:t>
            </a: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more likely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to share, post or tweet opinions or clips while watching TV or streaming content vs. TikTok content</a:t>
            </a:r>
          </a:p>
        </p:txBody>
      </p:sp>
      <p:sp>
        <p:nvSpPr>
          <p:cNvPr id="25" name="Rectangle 24">
            <a:extLst>
              <a:ext uri="{FF2B5EF4-FFF2-40B4-BE49-F238E27FC236}">
                <a16:creationId xmlns:a16="http://schemas.microsoft.com/office/drawing/2014/main" id="{B2615F6E-D65F-92BA-43A7-AEC27343E78E}"/>
              </a:ext>
            </a:extLst>
          </p:cNvPr>
          <p:cNvSpPr>
            <a:spLocks/>
          </p:cNvSpPr>
          <p:nvPr/>
        </p:nvSpPr>
        <p:spPr>
          <a:xfrm>
            <a:off x="0" y="1696164"/>
            <a:ext cx="8956799" cy="40984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2" name="Table 31">
            <a:extLst>
              <a:ext uri="{FF2B5EF4-FFF2-40B4-BE49-F238E27FC236}">
                <a16:creationId xmlns:a16="http://schemas.microsoft.com/office/drawing/2014/main" id="{2FB9CA02-D55A-C00B-E8EB-CBBC2105896E}"/>
              </a:ext>
            </a:extLst>
          </p:cNvPr>
          <p:cNvGraphicFramePr>
            <a:graphicFrameLocks noGrp="1"/>
          </p:cNvGraphicFramePr>
          <p:nvPr>
            <p:extLst>
              <p:ext uri="{D42A27DB-BD31-4B8C-83A1-F6EECF244321}">
                <p14:modId xmlns:p14="http://schemas.microsoft.com/office/powerpoint/2010/main" val="2367150754"/>
              </p:ext>
            </p:extLst>
          </p:nvPr>
        </p:nvGraphicFramePr>
        <p:xfrm>
          <a:off x="175864" y="1947286"/>
          <a:ext cx="8605070" cy="3510305"/>
        </p:xfrm>
        <a:graphic>
          <a:graphicData uri="http://schemas.openxmlformats.org/drawingml/2006/table">
            <a:tbl>
              <a:tblPr firstRow="1" bandRow="1">
                <a:tableStyleId>{5C22544A-7EE6-4342-B048-85BDC9FD1C3A}</a:tableStyleId>
              </a:tblPr>
              <a:tblGrid>
                <a:gridCol w="2868278">
                  <a:extLst>
                    <a:ext uri="{9D8B030D-6E8A-4147-A177-3AD203B41FA5}">
                      <a16:colId xmlns:a16="http://schemas.microsoft.com/office/drawing/2014/main" val="3321718367"/>
                    </a:ext>
                  </a:extLst>
                </a:gridCol>
                <a:gridCol w="2291787">
                  <a:extLst>
                    <a:ext uri="{9D8B030D-6E8A-4147-A177-3AD203B41FA5}">
                      <a16:colId xmlns:a16="http://schemas.microsoft.com/office/drawing/2014/main" val="1221671131"/>
                    </a:ext>
                  </a:extLst>
                </a:gridCol>
                <a:gridCol w="3445005">
                  <a:extLst>
                    <a:ext uri="{9D8B030D-6E8A-4147-A177-3AD203B41FA5}">
                      <a16:colId xmlns:a16="http://schemas.microsoft.com/office/drawing/2014/main" val="2619019537"/>
                    </a:ext>
                  </a:extLst>
                </a:gridCol>
              </a:tblGrid>
              <a:tr h="660160">
                <a:tc rowSpan="6">
                  <a:txBody>
                    <a:bodyPr/>
                    <a:lstStyle/>
                    <a:p>
                      <a:pPr algn="ctr"/>
                      <a:endParaRPr lang="en-US" sz="1800">
                        <a:solidFill>
                          <a:schemeClr val="bg1"/>
                        </a:solidFill>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who </a:t>
                      </a:r>
                      <a:r>
                        <a:rPr kumimoji="0" lang="en-US" sz="1050" b="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share, post or tweet opinions or clips</a:t>
                      </a: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while watching content on the following platforms </a:t>
                      </a: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tc>
                  <a:txBody>
                    <a:bodyPr/>
                    <a:lstStyle/>
                    <a:p>
                      <a:pPr algn="ctr">
                        <a:defRPr/>
                      </a:pPr>
                      <a:r>
                        <a:rPr lang="en-US" sz="1600" b="1">
                          <a:solidFill>
                            <a:schemeClr val="bg1"/>
                          </a:solidFill>
                          <a:latin typeface="Helvetica" panose="020B0604020202020204" pitchFamily="34" charset="0"/>
                          <a:cs typeface="Helvetica" panose="020B0604020202020204" pitchFamily="34" charset="0"/>
                        </a:rPr>
                        <a:t>TV / Streaming </a:t>
                      </a:r>
                      <a: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vs. </a:t>
                      </a:r>
                      <a:r>
                        <a:rPr lang="en-US" sz="1600" b="1">
                          <a:solidFill>
                            <a:schemeClr val="bg1"/>
                          </a:solidFill>
                          <a:latin typeface="Helvetica" panose="020B0604020202020204" pitchFamily="34" charset="0"/>
                          <a:cs typeface="Helvetica" panose="020B0604020202020204" pitchFamily="34" charset="0"/>
                        </a:rPr>
                        <a:t>Social Media*</a:t>
                      </a:r>
                      <a:endParaRPr kumimoji="0" lang="en-US" sz="16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algn="ctr">
                        <a:defRPr/>
                      </a:pPr>
                      <a:r>
                        <a:rPr kumimoji="0" lang="en-US" sz="11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more likely </a:t>
                      </a:r>
                      <a:endPar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extLst>
                  <a:ext uri="{0D108BD9-81ED-4DB2-BD59-A6C34878D82A}">
                    <a16:rowId xmlns:a16="http://schemas.microsoft.com/office/drawing/2014/main" val="2163586667"/>
                  </a:ext>
                </a:extLst>
              </a:tr>
              <a:tr h="5700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0" b="1" kern="1200">
                        <a:ln w="13462">
                          <a:solidFill>
                            <a:prstClr val="black"/>
                          </a:solidFill>
                          <a:prstDash val="solid"/>
                        </a:ln>
                        <a:solidFill>
                          <a:schemeClr val="bg1"/>
                        </a:solidFill>
                        <a:latin typeface="Helvetica" panose="020B0604020202020204" pitchFamily="34" charset="0"/>
                        <a:ea typeface="Open Sans" panose="020B0606030504020204" pitchFamily="34" charset="0"/>
                        <a:cs typeface="+mn-cs"/>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280368"/>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014453"/>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432271"/>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1643907"/>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812372"/>
                  </a:ext>
                </a:extLst>
              </a:tr>
            </a:tbl>
          </a:graphicData>
        </a:graphic>
      </p:graphicFrame>
      <p:sp>
        <p:nvSpPr>
          <p:cNvPr id="33" name="TextBox 32">
            <a:extLst>
              <a:ext uri="{FF2B5EF4-FFF2-40B4-BE49-F238E27FC236}">
                <a16:creationId xmlns:a16="http://schemas.microsoft.com/office/drawing/2014/main" id="{FDA6E41E-EAD5-F367-E705-81BFC5465CBA}"/>
              </a:ext>
            </a:extLst>
          </p:cNvPr>
          <p:cNvSpPr txBox="1"/>
          <p:nvPr/>
        </p:nvSpPr>
        <p:spPr>
          <a:xfrm>
            <a:off x="6297204" y="2574940"/>
            <a:ext cx="1705650"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25</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1470A8A-C645-3092-B346-CED8ABC8E1DF}"/>
              </a:ext>
            </a:extLst>
          </p:cNvPr>
          <p:cNvSpPr txBox="1"/>
          <p:nvPr/>
        </p:nvSpPr>
        <p:spPr>
          <a:xfrm>
            <a:off x="6297204" y="3146309"/>
            <a:ext cx="1705650"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84</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3C80138-5BFD-CD99-5EB0-75AE2DB42604}"/>
              </a:ext>
            </a:extLst>
          </p:cNvPr>
          <p:cNvSpPr txBox="1"/>
          <p:nvPr/>
        </p:nvSpPr>
        <p:spPr>
          <a:xfrm>
            <a:off x="6297204" y="3707518"/>
            <a:ext cx="1705649"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8</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8A6EF3E-DC61-F8D3-8FF2-E54A78948CFA}"/>
              </a:ext>
            </a:extLst>
          </p:cNvPr>
          <p:cNvSpPr txBox="1"/>
          <p:nvPr/>
        </p:nvSpPr>
        <p:spPr>
          <a:xfrm>
            <a:off x="6297203" y="4336083"/>
            <a:ext cx="1705650" cy="523220"/>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E2E8F1"/>
                </a:solidFill>
                <a:effectLst/>
                <a:uLnTx/>
                <a:uFillTx/>
                <a:latin typeface="Helvetica" panose="020B0604020202020204" pitchFamily="34" charset="0"/>
                <a:ea typeface="Open Sans" panose="020B0606030504020204" pitchFamily="34" charset="0"/>
                <a:cs typeface="+mn-cs"/>
              </a:rPr>
              <a:t>-16%</a:t>
            </a:r>
            <a:endParaRPr kumimoji="0" lang="en-US" sz="2800" b="0" i="0" u="none" strike="noStrike" kern="1200" cap="none" spc="0" normalizeH="0" baseline="0" noProof="0">
              <a:ln>
                <a:noFill/>
              </a:ln>
              <a:solidFill>
                <a:srgbClr val="E2E8F1"/>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B3001053-169F-D92A-167D-004D50961869}"/>
              </a:ext>
            </a:extLst>
          </p:cNvPr>
          <p:cNvSpPr txBox="1"/>
          <p:nvPr/>
        </p:nvSpPr>
        <p:spPr>
          <a:xfrm>
            <a:off x="6466468" y="4853152"/>
            <a:ext cx="1536385"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40</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E9D0A2E-1136-FD2F-01F8-09E920E3ED74}"/>
              </a:ext>
            </a:extLst>
          </p:cNvPr>
          <p:cNvSpPr txBox="1"/>
          <p:nvPr/>
        </p:nvSpPr>
        <p:spPr>
          <a:xfrm>
            <a:off x="106414" y="3614498"/>
            <a:ext cx="3003705" cy="1138773"/>
          </a:xfrm>
          <a:prstGeom prst="rect">
            <a:avLst/>
          </a:prstGeom>
          <a:noFill/>
        </p:spPr>
        <p:txBody>
          <a:bodyPr wrap="square" rtlCol="0">
            <a:spAutoFit/>
          </a:bodyPr>
          <a:lstStyle/>
          <a:p>
            <a:pPr algn="ctr">
              <a:defRPr/>
            </a:pPr>
            <a:r>
              <a:rPr kumimoji="0" lang="en-US" sz="16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Black viewers say when </a:t>
            </a:r>
            <a:r>
              <a:rPr lang="en-US" sz="1600" b="1">
                <a:solidFill>
                  <a:schemeClr val="bg1"/>
                </a:solidFill>
                <a:latin typeface="Helvetica" panose="020B0604020202020204" pitchFamily="34" charset="0"/>
                <a:cs typeface="Helvetica" panose="020B0604020202020204" pitchFamily="34" charset="0"/>
              </a:rPr>
              <a:t>watching </a:t>
            </a:r>
            <a:r>
              <a:rPr lang="en-US" sz="1600" b="1">
                <a:solidFill>
                  <a:srgbClr val="FFE600"/>
                </a:solidFill>
                <a:latin typeface="Helvetica" panose="020B0604020202020204" pitchFamily="34" charset="0"/>
                <a:cs typeface="Helvetica" panose="020B0604020202020204" pitchFamily="34" charset="0"/>
              </a:rPr>
              <a:t>TV or streaming </a:t>
            </a:r>
          </a:p>
          <a:p>
            <a:pPr algn="ctr">
              <a:defRPr/>
            </a:pPr>
            <a:r>
              <a:rPr lang="en-US" b="1" i="1">
                <a:solidFill>
                  <a:schemeClr val="bg1"/>
                </a:solidFill>
                <a:latin typeface="Helvetica" panose="020B0604020202020204" pitchFamily="34" charset="0"/>
                <a:cs typeface="Helvetica" panose="020B0604020202020204" pitchFamily="34" charset="0"/>
              </a:rPr>
              <a:t>‘</a:t>
            </a:r>
            <a:r>
              <a:rPr lang="en-US" b="1" i="1" u="sng">
                <a:solidFill>
                  <a:schemeClr val="bg1"/>
                </a:solidFill>
                <a:latin typeface="Helvetica" panose="020B0604020202020204" pitchFamily="34" charset="0"/>
                <a:cs typeface="Helvetica" panose="020B0604020202020204" pitchFamily="34" charset="0"/>
              </a:rPr>
              <a:t>they share, post or tweet opinions or clips</a:t>
            </a:r>
            <a:r>
              <a:rPr kumimoji="0" lang="en-US" b="1" i="1"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t>
            </a:r>
          </a:p>
        </p:txBody>
      </p:sp>
      <p:sp>
        <p:nvSpPr>
          <p:cNvPr id="47" name="TextBox 46">
            <a:extLst>
              <a:ext uri="{FF2B5EF4-FFF2-40B4-BE49-F238E27FC236}">
                <a16:creationId xmlns:a16="http://schemas.microsoft.com/office/drawing/2014/main" id="{7A5D82B0-9097-E7FD-54D7-7F36DF9B2ACF}"/>
              </a:ext>
            </a:extLst>
          </p:cNvPr>
          <p:cNvSpPr txBox="1"/>
          <p:nvPr/>
        </p:nvSpPr>
        <p:spPr>
          <a:xfrm>
            <a:off x="501635" y="2291745"/>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20%</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pic>
        <p:nvPicPr>
          <p:cNvPr id="49" name="Picture 2">
            <a:extLst>
              <a:ext uri="{FF2B5EF4-FFF2-40B4-BE49-F238E27FC236}">
                <a16:creationId xmlns:a16="http://schemas.microsoft.com/office/drawing/2014/main" id="{6D325D4D-CA8A-755A-0EFF-049F0E3F1F8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34050" y="277096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ECF526BB-6504-526A-CD74-B33C93B8D11A}"/>
              </a:ext>
            </a:extLst>
          </p:cNvPr>
          <p:cNvSpPr txBox="1"/>
          <p:nvPr/>
        </p:nvSpPr>
        <p:spPr>
          <a:xfrm>
            <a:off x="4333633" y="269805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16%</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52" name="Picture 51" descr="Snapchat SVG Vector Logos - Vector Logo Zone">
            <a:extLst>
              <a:ext uri="{FF2B5EF4-FFF2-40B4-BE49-F238E27FC236}">
                <a16:creationId xmlns:a16="http://schemas.microsoft.com/office/drawing/2014/main" id="{E4387389-7BC2-1ADB-52A4-109BA7356F8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34050" y="3323947"/>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41FD7EAC-4F14-C240-8629-367A619DBFD9}"/>
              </a:ext>
            </a:extLst>
          </p:cNvPr>
          <p:cNvSpPr txBox="1"/>
          <p:nvPr/>
        </p:nvSpPr>
        <p:spPr>
          <a:xfrm>
            <a:off x="4333633" y="3269419"/>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11</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F110056D-AA17-0B63-689D-D83D6543A72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34050" y="3864667"/>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B6895C8-4D05-F3AB-6209-4C3F81066AA0}"/>
              </a:ext>
            </a:extLst>
          </p:cNvPr>
          <p:cNvSpPr txBox="1"/>
          <p:nvPr/>
        </p:nvSpPr>
        <p:spPr>
          <a:xfrm>
            <a:off x="4333633" y="3830628"/>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18</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57" name="Picture 56" descr="Facebook Logo and symbol, meaning, history, PNG, brand">
            <a:extLst>
              <a:ext uri="{FF2B5EF4-FFF2-40B4-BE49-F238E27FC236}">
                <a16:creationId xmlns:a16="http://schemas.microsoft.com/office/drawing/2014/main" id="{89298001-420D-22AA-20BC-E4974BE195E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8692" b="28304"/>
          <a:stretch/>
        </p:blipFill>
        <p:spPr bwMode="auto">
          <a:xfrm>
            <a:off x="3434050" y="4505598"/>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B0DCB34A-B478-1D56-8D9C-99BD51C7E9B2}"/>
              </a:ext>
            </a:extLst>
          </p:cNvPr>
          <p:cNvSpPr txBox="1"/>
          <p:nvPr/>
        </p:nvSpPr>
        <p:spPr>
          <a:xfrm>
            <a:off x="4333633" y="4407798"/>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24%</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59" name="Picture 4" descr="The YouTube logo: a history | Creative Bloq">
            <a:extLst>
              <a:ext uri="{FF2B5EF4-FFF2-40B4-BE49-F238E27FC236}">
                <a16:creationId xmlns:a16="http://schemas.microsoft.com/office/drawing/2014/main" id="{C8A52226-0359-F67D-25E1-3C7B7F1F57C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34050" y="507769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A7DBE10-EC8C-DBD7-1051-81D6D5998256}"/>
              </a:ext>
            </a:extLst>
          </p:cNvPr>
          <p:cNvSpPr txBox="1"/>
          <p:nvPr/>
        </p:nvSpPr>
        <p:spPr>
          <a:xfrm>
            <a:off x="4333633" y="497626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14</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D638BA3-4040-4966-00E2-28ADF1AEB7B6}"/>
              </a:ext>
            </a:extLst>
          </p:cNvPr>
          <p:cNvSpPr txBox="1"/>
          <p:nvPr/>
        </p:nvSpPr>
        <p:spPr>
          <a:xfrm>
            <a:off x="472838" y="6171594"/>
            <a:ext cx="116734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Q2: Which of the following statements apply to you when you watch something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DFF8D0F3-FB0A-8C7D-C6ED-0E94A5CAE675}"/>
              </a:ext>
            </a:extLst>
          </p:cNvPr>
          <p:cNvSpPr/>
          <p:nvPr/>
        </p:nvSpPr>
        <p:spPr>
          <a:xfrm>
            <a:off x="1" y="0"/>
            <a:ext cx="1928326" cy="282940"/>
          </a:xfrm>
          <a:prstGeom prst="rect">
            <a:avLst/>
          </a:prstGeom>
          <a:solidFill>
            <a:srgbClr val="00BFF2"/>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Online Communities</a:t>
            </a:r>
          </a:p>
        </p:txBody>
      </p:sp>
      <p:pic>
        <p:nvPicPr>
          <p:cNvPr id="6" name="Picture 5" descr="A group of people connected to each other&#10;&#10;Description automatically generated">
            <a:extLst>
              <a:ext uri="{FF2B5EF4-FFF2-40B4-BE49-F238E27FC236}">
                <a16:creationId xmlns:a16="http://schemas.microsoft.com/office/drawing/2014/main" id="{2B8ACE58-BEF4-B57F-5176-59948DD0AED3}"/>
              </a:ext>
            </a:extLst>
          </p:cNvPr>
          <p:cNvPicPr>
            <a:picLocks noChangeAspect="1"/>
          </p:cNvPicPr>
          <p:nvPr/>
        </p:nvPicPr>
        <p:blipFill>
          <a:blip r:embed="rId9"/>
          <a:stretch>
            <a:fillRect/>
          </a:stretch>
        </p:blipFill>
        <p:spPr>
          <a:xfrm>
            <a:off x="9353182" y="2725888"/>
            <a:ext cx="2148124" cy="2148124"/>
          </a:xfrm>
          <a:prstGeom prst="rect">
            <a:avLst/>
          </a:prstGeom>
        </p:spPr>
      </p:pic>
    </p:spTree>
    <p:extLst>
      <p:ext uri="{BB962C8B-B14F-4D97-AF65-F5344CB8AC3E}">
        <p14:creationId xmlns:p14="http://schemas.microsoft.com/office/powerpoint/2010/main" val="122348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7FB5-9E01-CE59-E692-A584BC0DDE49}"/>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059A9221-D83C-C599-3F4C-6CBE365A0B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54D7FE5F-E7FD-4327-5E78-269BC28A64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B8556EF6-F4D9-01AE-4456-DD3629A15E6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Rectangle 2">
            <a:extLst>
              <a:ext uri="{FF2B5EF4-FFF2-40B4-BE49-F238E27FC236}">
                <a16:creationId xmlns:a16="http://schemas.microsoft.com/office/drawing/2014/main" id="{35ACF353-24D0-4705-1585-2D81341B2C16}"/>
              </a:ext>
            </a:extLst>
          </p:cNvPr>
          <p:cNvSpPr/>
          <p:nvPr/>
        </p:nvSpPr>
        <p:spPr>
          <a:xfrm>
            <a:off x="123696" y="466584"/>
            <a:ext cx="12091496" cy="892552"/>
          </a:xfrm>
          <a:prstGeom prst="rect">
            <a:avLst/>
          </a:prstGeom>
        </p:spPr>
        <p:txBody>
          <a:bodyPr wrap="square">
            <a:spAutoFit/>
          </a:bodyPr>
          <a:lstStyle/>
          <a:p>
            <a:r>
              <a:rPr lang="en-US" sz="2600" b="1">
                <a:solidFill>
                  <a:srgbClr val="1F1A62"/>
                </a:solidFill>
                <a:latin typeface="Helvetica" pitchFamily="2" charset="0"/>
              </a:rPr>
              <a:t>As avid fans, Black audiences follow personalities online from TV and streaming content that they feel resonate with their experiences </a:t>
            </a:r>
          </a:p>
        </p:txBody>
      </p:sp>
      <p:sp>
        <p:nvSpPr>
          <p:cNvPr id="23" name="Rectangle 22">
            <a:extLst>
              <a:ext uri="{FF2B5EF4-FFF2-40B4-BE49-F238E27FC236}">
                <a16:creationId xmlns:a16="http://schemas.microsoft.com/office/drawing/2014/main" id="{C339C2DD-46CD-1A27-25AD-0CEF780CF819}"/>
              </a:ext>
            </a:extLst>
          </p:cNvPr>
          <p:cNvSpPr/>
          <p:nvPr/>
        </p:nvSpPr>
        <p:spPr>
          <a:xfrm>
            <a:off x="1" y="0"/>
            <a:ext cx="1928326" cy="282940"/>
          </a:xfrm>
          <a:prstGeom prst="rect">
            <a:avLst/>
          </a:prstGeom>
          <a:solidFill>
            <a:srgbClr val="00BFF2"/>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Online Communities</a:t>
            </a:r>
          </a:p>
        </p:txBody>
      </p:sp>
      <p:sp>
        <p:nvSpPr>
          <p:cNvPr id="4" name="Rectangle 3">
            <a:extLst>
              <a:ext uri="{FF2B5EF4-FFF2-40B4-BE49-F238E27FC236}">
                <a16:creationId xmlns:a16="http://schemas.microsoft.com/office/drawing/2014/main" id="{3217A0AE-B4C3-AA0B-D77E-A6E6F4857FB3}"/>
              </a:ext>
            </a:extLst>
          </p:cNvPr>
          <p:cNvSpPr>
            <a:spLocks/>
          </p:cNvSpPr>
          <p:nvPr/>
        </p:nvSpPr>
        <p:spPr>
          <a:xfrm>
            <a:off x="0" y="1696164"/>
            <a:ext cx="8956799" cy="40984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7A0D3B34-70AC-6A9F-98C9-6CC6A54FC0A2}"/>
              </a:ext>
            </a:extLst>
          </p:cNvPr>
          <p:cNvGraphicFramePr>
            <a:graphicFrameLocks noGrp="1"/>
          </p:cNvGraphicFramePr>
          <p:nvPr>
            <p:extLst>
              <p:ext uri="{D42A27DB-BD31-4B8C-83A1-F6EECF244321}">
                <p14:modId xmlns:p14="http://schemas.microsoft.com/office/powerpoint/2010/main" val="1511548619"/>
              </p:ext>
            </p:extLst>
          </p:nvPr>
        </p:nvGraphicFramePr>
        <p:xfrm>
          <a:off x="175864" y="1947286"/>
          <a:ext cx="8605070" cy="3510305"/>
        </p:xfrm>
        <a:graphic>
          <a:graphicData uri="http://schemas.openxmlformats.org/drawingml/2006/table">
            <a:tbl>
              <a:tblPr firstRow="1" bandRow="1">
                <a:tableStyleId>{5C22544A-7EE6-4342-B048-85BDC9FD1C3A}</a:tableStyleId>
              </a:tblPr>
              <a:tblGrid>
                <a:gridCol w="3044856">
                  <a:extLst>
                    <a:ext uri="{9D8B030D-6E8A-4147-A177-3AD203B41FA5}">
                      <a16:colId xmlns:a16="http://schemas.microsoft.com/office/drawing/2014/main" val="3321718367"/>
                    </a:ext>
                  </a:extLst>
                </a:gridCol>
                <a:gridCol w="2042160">
                  <a:extLst>
                    <a:ext uri="{9D8B030D-6E8A-4147-A177-3AD203B41FA5}">
                      <a16:colId xmlns:a16="http://schemas.microsoft.com/office/drawing/2014/main" val="1221671131"/>
                    </a:ext>
                  </a:extLst>
                </a:gridCol>
                <a:gridCol w="3518054">
                  <a:extLst>
                    <a:ext uri="{9D8B030D-6E8A-4147-A177-3AD203B41FA5}">
                      <a16:colId xmlns:a16="http://schemas.microsoft.com/office/drawing/2014/main" val="2619019537"/>
                    </a:ext>
                  </a:extLst>
                </a:gridCol>
              </a:tblGrid>
              <a:tr h="660160">
                <a:tc rowSpan="6">
                  <a:txBody>
                    <a:bodyPr/>
                    <a:lstStyle/>
                    <a:p>
                      <a:pPr algn="ctr"/>
                      <a:endParaRPr lang="en-US" sz="1800">
                        <a:solidFill>
                          <a:schemeClr val="bg1"/>
                        </a:solidFill>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who </a:t>
                      </a:r>
                      <a:r>
                        <a:rPr kumimoji="0" lang="en-US" sz="1050" b="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follow actors, characters or personalities </a:t>
                      </a:r>
                      <a:r>
                        <a:rPr kumimoji="0" lang="en-US" sz="1050" b="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from the following platforms</a:t>
                      </a:r>
                      <a:endParaRPr lang="en-US" sz="1050" b="0">
                        <a:solidFill>
                          <a:schemeClr val="bg1"/>
                        </a:solidFill>
                        <a:latin typeface="Helvetica" panose="020B0604020202020204" pitchFamily="34" charset="0"/>
                        <a:cs typeface="Helvetica" panose="020B0604020202020204" pitchFamily="34" charset="0"/>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tc>
                  <a:txBody>
                    <a:bodyPr/>
                    <a:lstStyle/>
                    <a:p>
                      <a:pPr algn="ctr">
                        <a:defRPr/>
                      </a:pPr>
                      <a:r>
                        <a:rPr lang="en-US" sz="1600" b="1">
                          <a:solidFill>
                            <a:schemeClr val="bg1"/>
                          </a:solidFill>
                          <a:latin typeface="Helvetica" panose="020B0604020202020204" pitchFamily="34" charset="0"/>
                          <a:cs typeface="Helvetica" panose="020B0604020202020204" pitchFamily="34" charset="0"/>
                        </a:rPr>
                        <a:t>TV / Streaming </a:t>
                      </a:r>
                      <a: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vs. </a:t>
                      </a:r>
                      <a:r>
                        <a:rPr lang="en-US" sz="1600" b="1">
                          <a:solidFill>
                            <a:schemeClr val="bg1"/>
                          </a:solidFill>
                          <a:latin typeface="Helvetica" panose="020B0604020202020204" pitchFamily="34" charset="0"/>
                          <a:cs typeface="Helvetica" panose="020B0604020202020204" pitchFamily="34" charset="0"/>
                        </a:rPr>
                        <a:t>Social Media*</a:t>
                      </a:r>
                      <a:endParaRPr kumimoji="0" lang="en-US" sz="16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algn="ctr">
                        <a:defRPr/>
                      </a:pPr>
                      <a:r>
                        <a:rPr kumimoji="0" lang="en-US" sz="11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more likely </a:t>
                      </a:r>
                      <a:endParaRPr kumimoji="0" lang="en-US" sz="16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FF2"/>
                    </a:solidFill>
                  </a:tcPr>
                </a:tc>
                <a:extLst>
                  <a:ext uri="{0D108BD9-81ED-4DB2-BD59-A6C34878D82A}">
                    <a16:rowId xmlns:a16="http://schemas.microsoft.com/office/drawing/2014/main" val="2163586667"/>
                  </a:ext>
                </a:extLst>
              </a:tr>
              <a:tr h="5700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0" b="1" kern="1200">
                        <a:ln w="13462">
                          <a:solidFill>
                            <a:prstClr val="black"/>
                          </a:solidFill>
                          <a:prstDash val="solid"/>
                        </a:ln>
                        <a:solidFill>
                          <a:schemeClr val="bg1"/>
                        </a:solidFill>
                        <a:latin typeface="Helvetica" panose="020B0604020202020204" pitchFamily="34" charset="0"/>
                        <a:ea typeface="Open Sans" panose="020B0606030504020204" pitchFamily="34" charset="0"/>
                        <a:cs typeface="+mn-cs"/>
                      </a:endParaRPr>
                    </a:p>
                  </a:txBody>
                  <a:tcPr marL="110642" marR="110642" marT="66938" marB="669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9280368"/>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014453"/>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432271"/>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1643907"/>
                  </a:ext>
                </a:extLst>
              </a:tr>
              <a:tr h="570029">
                <a:tc vMerge="1">
                  <a:txBody>
                    <a:bodyPr/>
                    <a:lstStyle/>
                    <a:p>
                      <a:endParaRPr lang="en-US" sz="2600"/>
                    </a:p>
                  </a:txBody>
                  <a:tcPr marL="110642" marR="110642" marT="66938" marB="66938">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8F1"/>
                    </a:solidFill>
                  </a:tcPr>
                </a:tc>
                <a:tc>
                  <a:txBody>
                    <a:bodyPr/>
                    <a:lstStyle/>
                    <a:p>
                      <a:endParaRPr lang="en-US" sz="2600">
                        <a:solidFill>
                          <a:schemeClr val="bg1"/>
                        </a:solidFill>
                      </a:endParaRPr>
                    </a:p>
                  </a:txBody>
                  <a:tcPr marL="110642" marR="110642" marT="66938" marB="669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812372"/>
                  </a:ext>
                </a:extLst>
              </a:tr>
            </a:tbl>
          </a:graphicData>
        </a:graphic>
      </p:graphicFrame>
      <p:sp>
        <p:nvSpPr>
          <p:cNvPr id="10" name="TextBox 9">
            <a:extLst>
              <a:ext uri="{FF2B5EF4-FFF2-40B4-BE49-F238E27FC236}">
                <a16:creationId xmlns:a16="http://schemas.microsoft.com/office/drawing/2014/main" id="{7EEA2DEF-F241-A430-BDA5-BDBF08B4F3AB}"/>
              </a:ext>
            </a:extLst>
          </p:cNvPr>
          <p:cNvSpPr txBox="1"/>
          <p:nvPr/>
        </p:nvSpPr>
        <p:spPr>
          <a:xfrm>
            <a:off x="6296258" y="2608320"/>
            <a:ext cx="1544545"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13</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D70D800-1D3F-D432-B5B5-9BB68E52FB8E}"/>
              </a:ext>
            </a:extLst>
          </p:cNvPr>
          <p:cNvSpPr txBox="1"/>
          <p:nvPr/>
        </p:nvSpPr>
        <p:spPr>
          <a:xfrm>
            <a:off x="6304418" y="3179689"/>
            <a:ext cx="1536385"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50</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C165B7D-CF61-B4A7-9D08-BFF6BDF569AA}"/>
              </a:ext>
            </a:extLst>
          </p:cNvPr>
          <p:cNvSpPr txBox="1"/>
          <p:nvPr/>
        </p:nvSpPr>
        <p:spPr>
          <a:xfrm>
            <a:off x="6135154" y="3751058"/>
            <a:ext cx="1705649"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+2%</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66299FB-02FC-0A41-4308-091543609E2F}"/>
              </a:ext>
            </a:extLst>
          </p:cNvPr>
          <p:cNvSpPr txBox="1"/>
          <p:nvPr/>
        </p:nvSpPr>
        <p:spPr>
          <a:xfrm>
            <a:off x="6135153" y="4322427"/>
            <a:ext cx="1705650"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14</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58C57D4-290E-8B9A-692F-DD89E52BF6EA}"/>
              </a:ext>
            </a:extLst>
          </p:cNvPr>
          <p:cNvSpPr txBox="1"/>
          <p:nvPr/>
        </p:nvSpPr>
        <p:spPr>
          <a:xfrm>
            <a:off x="6304418" y="4882220"/>
            <a:ext cx="1536385" cy="646331"/>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600" b="1">
                <a:ln w="13462">
                  <a:solidFill>
                    <a:prstClr val="black"/>
                  </a:solidFill>
                  <a:prstDash val="solid"/>
                </a:ln>
                <a:solidFill>
                  <a:srgbClr val="4EBEA4"/>
                </a:solidFill>
                <a:latin typeface="Helvetica" panose="020B0604020202020204" pitchFamily="34" charset="0"/>
                <a:ea typeface="Open Sans" panose="020B0606030504020204" pitchFamily="34" charset="0"/>
              </a:rPr>
              <a:t>8</a:t>
            </a:r>
            <a:r>
              <a:rPr kumimoji="0" lang="en-US" sz="36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 </a:t>
            </a:r>
            <a:endPar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E41A5FD-07D7-5566-F218-CBA5B34A2B41}"/>
              </a:ext>
            </a:extLst>
          </p:cNvPr>
          <p:cNvSpPr txBox="1"/>
          <p:nvPr/>
        </p:nvSpPr>
        <p:spPr>
          <a:xfrm>
            <a:off x="183330" y="5834680"/>
            <a:ext cx="11886750"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a:t>
            </a:r>
            <a:r>
              <a:rPr lang="en-US" sz="1200" u="sng">
                <a:solidFill>
                  <a:srgbClr val="1F1A62"/>
                </a:solidFill>
                <a:latin typeface="Helvetica" panose="020B0403020202020204" pitchFamily="34" charset="0"/>
              </a:rPr>
              <a:t>Black viewers are </a:t>
            </a:r>
            <a:r>
              <a:rPr lang="en-US" sz="1200" b="1" u="sng">
                <a:solidFill>
                  <a:srgbClr val="1F1A62"/>
                </a:solidFill>
                <a:latin typeface="Helvetica" panose="020B0403020202020204" pitchFamily="34" charset="0"/>
              </a:rPr>
              <a:t>50% more likely </a:t>
            </a:r>
            <a:r>
              <a:rPr lang="en-US" sz="1200" u="sng">
                <a:solidFill>
                  <a:srgbClr val="1F1A62"/>
                </a:solidFill>
                <a:latin typeface="Helvetica" panose="020B0403020202020204" pitchFamily="34" charset="0"/>
              </a:rPr>
              <a:t>to follow actors, characters or personalities from TV or streaming content vs. Snapchat content</a:t>
            </a:r>
          </a:p>
        </p:txBody>
      </p:sp>
      <p:sp>
        <p:nvSpPr>
          <p:cNvPr id="32" name="TextBox 31">
            <a:extLst>
              <a:ext uri="{FF2B5EF4-FFF2-40B4-BE49-F238E27FC236}">
                <a16:creationId xmlns:a16="http://schemas.microsoft.com/office/drawing/2014/main" id="{B4B9ECB9-080E-8819-4099-6D38602B13C4}"/>
              </a:ext>
            </a:extLst>
          </p:cNvPr>
          <p:cNvSpPr txBox="1"/>
          <p:nvPr/>
        </p:nvSpPr>
        <p:spPr>
          <a:xfrm>
            <a:off x="167983" y="3614498"/>
            <a:ext cx="306521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Black viewers say 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r>
              <a:rPr kumimoji="0" lang="en-US" b="1" i="1"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follow actors, characters or personalities</a:t>
            </a:r>
            <a:r>
              <a:rPr kumimoji="0" lang="en-US" b="1" i="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anose="020B0604020202020204" pitchFamily="34" charset="0"/>
                <a:ea typeface="+mn-ea"/>
                <a:cs typeface="+mn-cs"/>
              </a:rPr>
              <a:t>TV or streaming </a:t>
            </a: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content</a:t>
            </a:r>
          </a:p>
        </p:txBody>
      </p:sp>
      <p:sp>
        <p:nvSpPr>
          <p:cNvPr id="33" name="TextBox 32">
            <a:extLst>
              <a:ext uri="{FF2B5EF4-FFF2-40B4-BE49-F238E27FC236}">
                <a16:creationId xmlns:a16="http://schemas.microsoft.com/office/drawing/2014/main" id="{D1229547-A85B-E41A-617C-876ADF67D1FF}"/>
              </a:ext>
            </a:extLst>
          </p:cNvPr>
          <p:cNvSpPr txBox="1"/>
          <p:nvPr/>
        </p:nvSpPr>
        <p:spPr>
          <a:xfrm>
            <a:off x="558607" y="2291745"/>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25%</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pic>
        <p:nvPicPr>
          <p:cNvPr id="34" name="Picture 2">
            <a:extLst>
              <a:ext uri="{FF2B5EF4-FFF2-40B4-BE49-F238E27FC236}">
                <a16:creationId xmlns:a16="http://schemas.microsoft.com/office/drawing/2014/main" id="{A0395CED-6FD3-27B5-CEC6-35214935DE5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34050" y="2767121"/>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0021DD8-BBEB-5992-B319-BEF9A165E400}"/>
              </a:ext>
            </a:extLst>
          </p:cNvPr>
          <p:cNvSpPr txBox="1"/>
          <p:nvPr/>
        </p:nvSpPr>
        <p:spPr>
          <a:xfrm>
            <a:off x="4333633" y="2694211"/>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22%</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6" name="Picture 35" descr="Snapchat SVG Vector Logos - Vector Logo Zone">
            <a:extLst>
              <a:ext uri="{FF2B5EF4-FFF2-40B4-BE49-F238E27FC236}">
                <a16:creationId xmlns:a16="http://schemas.microsoft.com/office/drawing/2014/main" id="{BA811BF2-B5DE-0A87-9FCB-196C52F2E57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34050" y="3329834"/>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6146C9C-4497-3719-59D9-34CDD06B120A}"/>
              </a:ext>
            </a:extLst>
          </p:cNvPr>
          <p:cNvSpPr txBox="1"/>
          <p:nvPr/>
        </p:nvSpPr>
        <p:spPr>
          <a:xfrm>
            <a:off x="4333633" y="3275306"/>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17</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7DFC9C34-591F-D26E-F699-8483F54708E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34050" y="3900170"/>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8B14EFE2-52AF-8D3D-3C99-CD1CCA2F00AA}"/>
              </a:ext>
            </a:extLst>
          </p:cNvPr>
          <p:cNvSpPr txBox="1"/>
          <p:nvPr/>
        </p:nvSpPr>
        <p:spPr>
          <a:xfrm>
            <a:off x="4333633" y="3866131"/>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0" name="Picture 39" descr="Facebook Logo and symbol, meaning, history, PNG, brand">
            <a:extLst>
              <a:ext uri="{FF2B5EF4-FFF2-40B4-BE49-F238E27FC236}">
                <a16:creationId xmlns:a16="http://schemas.microsoft.com/office/drawing/2014/main" id="{C177923F-3E0D-04B5-E6F9-3705B81CAB5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8692" b="28304"/>
          <a:stretch/>
        </p:blipFill>
        <p:spPr bwMode="auto">
          <a:xfrm>
            <a:off x="3434050" y="4506119"/>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FE88C57-0521-E522-FF2D-9895FA7352FF}"/>
              </a:ext>
            </a:extLst>
          </p:cNvPr>
          <p:cNvSpPr txBox="1"/>
          <p:nvPr/>
        </p:nvSpPr>
        <p:spPr>
          <a:xfrm>
            <a:off x="4333633" y="4408319"/>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22%</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42" name="Picture 4" descr="The YouTube logo: a history | Creative Bloq">
            <a:extLst>
              <a:ext uri="{FF2B5EF4-FFF2-40B4-BE49-F238E27FC236}">
                <a16:creationId xmlns:a16="http://schemas.microsoft.com/office/drawing/2014/main" id="{05B70E5B-031E-4C96-6A25-48CF731B5CC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34050" y="506954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A1029D2-5363-7BFA-A0AB-E7BE2074E253}"/>
              </a:ext>
            </a:extLst>
          </p:cNvPr>
          <p:cNvSpPr txBox="1"/>
          <p:nvPr/>
        </p:nvSpPr>
        <p:spPr>
          <a:xfrm>
            <a:off x="4333633" y="496811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24%</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065637F-3C1A-824B-7C0C-246637A20BEE}"/>
              </a:ext>
            </a:extLst>
          </p:cNvPr>
          <p:cNvSpPr txBox="1"/>
          <p:nvPr/>
        </p:nvSpPr>
        <p:spPr>
          <a:xfrm>
            <a:off x="472838" y="6171594"/>
            <a:ext cx="116734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Q2: Which of the following statements apply to you when you watch something on the following platforms?</a:t>
            </a:r>
            <a:endPar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 name="Picture 5" descr="A person sitting on a couch looking at a phone&#10;&#10;Description automatically generated">
            <a:extLst>
              <a:ext uri="{FF2B5EF4-FFF2-40B4-BE49-F238E27FC236}">
                <a16:creationId xmlns:a16="http://schemas.microsoft.com/office/drawing/2014/main" id="{01CAAC37-4A9F-0537-B625-1ACD5E4A6E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948530" y="1704008"/>
            <a:ext cx="3243470" cy="4094701"/>
          </a:xfrm>
          <a:prstGeom prst="rect">
            <a:avLst/>
          </a:prstGeom>
        </p:spPr>
      </p:pic>
    </p:spTree>
    <p:extLst>
      <p:ext uri="{BB962C8B-B14F-4D97-AF65-F5344CB8AC3E}">
        <p14:creationId xmlns:p14="http://schemas.microsoft.com/office/powerpoint/2010/main" val="1015311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398A3-445B-3357-A320-D79BB56D9102}"/>
              </a:ext>
            </a:extLst>
          </p:cNvPr>
          <p:cNvPicPr>
            <a:picLocks noChangeAspect="1"/>
          </p:cNvPicPr>
          <p:nvPr/>
        </p:nvPicPr>
        <p:blipFill>
          <a:blip r:embed="rId2" cstate="print">
            <a:clrChange>
              <a:clrFrom>
                <a:srgbClr val="00BFF2"/>
              </a:clrFrom>
              <a:clrTo>
                <a:srgbClr val="00BFF2">
                  <a:alpha val="0"/>
                </a:srgbClr>
              </a:clrTo>
            </a:clrChange>
            <a:alphaModFix amt="9000"/>
            <a:extLst>
              <a:ext uri="{28A0092B-C50C-407E-A947-70E740481C1C}">
                <a14:useLocalDpi xmlns:a14="http://schemas.microsoft.com/office/drawing/2010/main"/>
              </a:ext>
            </a:extLst>
          </a:blip>
          <a:stretch>
            <a:fillRect/>
          </a:stretch>
        </p:blipFill>
        <p:spPr>
          <a:xfrm>
            <a:off x="2962920" y="-1"/>
            <a:ext cx="9229080" cy="5373265"/>
          </a:xfrm>
          <a:prstGeom prst="rect">
            <a:avLst/>
          </a:prstGeom>
        </p:spPr>
      </p:pic>
      <p:pic>
        <p:nvPicPr>
          <p:cNvPr id="2" name="Picture 1">
            <a:extLst>
              <a:ext uri="{FF2B5EF4-FFF2-40B4-BE49-F238E27FC236}">
                <a16:creationId xmlns:a16="http://schemas.microsoft.com/office/drawing/2014/main" id="{0C707E70-8473-641A-8BD5-0246C129F4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6" name="Slide Number Placeholder 5">
            <a:extLst>
              <a:ext uri="{FF2B5EF4-FFF2-40B4-BE49-F238E27FC236}">
                <a16:creationId xmlns:a16="http://schemas.microsoft.com/office/drawing/2014/main" id="{6F81C1B2-6B7C-4476-5E26-CC985996679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817824B9-AEA5-ADF3-B551-9B0BE34983C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4" name="Rectangle 3">
            <a:extLst>
              <a:ext uri="{FF2B5EF4-FFF2-40B4-BE49-F238E27FC236}">
                <a16:creationId xmlns:a16="http://schemas.microsoft.com/office/drawing/2014/main" id="{AEBA794A-0ADB-CEA9-4E0C-84201CF2CB73}"/>
              </a:ext>
            </a:extLst>
          </p:cNvPr>
          <p:cNvSpPr/>
          <p:nvPr/>
        </p:nvSpPr>
        <p:spPr>
          <a:xfrm>
            <a:off x="8279586" y="1399011"/>
            <a:ext cx="3605430" cy="3011306"/>
          </a:xfrm>
          <a:prstGeom prst="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6D9B881-A219-C700-B01C-E6D8867EAE96}"/>
              </a:ext>
            </a:extLst>
          </p:cNvPr>
          <p:cNvSpPr/>
          <p:nvPr/>
        </p:nvSpPr>
        <p:spPr>
          <a:xfrm>
            <a:off x="8295923" y="2800663"/>
            <a:ext cx="357275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Black consumers are heavily influenced by TV &amp; streaming content that features </a:t>
            </a:r>
            <a:r>
              <a:rPr kumimoji="0" lang="en-US" sz="16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authentic representation</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and </a:t>
            </a:r>
            <a:r>
              <a:rPr kumimoji="0" lang="en-US" sz="16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cultural interests</a:t>
            </a:r>
          </a:p>
        </p:txBody>
      </p:sp>
      <p:pic>
        <p:nvPicPr>
          <p:cNvPr id="8" name="Picture 7" descr="A blue suitcase with a hat and glasses&#10;&#10;Description automatically generated">
            <a:extLst>
              <a:ext uri="{FF2B5EF4-FFF2-40B4-BE49-F238E27FC236}">
                <a16:creationId xmlns:a16="http://schemas.microsoft.com/office/drawing/2014/main" id="{2652578F-10E9-388C-6E89-782B5669FB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87690" y="2106931"/>
            <a:ext cx="643732" cy="643732"/>
          </a:xfrm>
          <a:prstGeom prst="rect">
            <a:avLst/>
          </a:prstGeom>
        </p:spPr>
      </p:pic>
      <p:sp>
        <p:nvSpPr>
          <p:cNvPr id="10" name="Rectangle 9">
            <a:extLst>
              <a:ext uri="{FF2B5EF4-FFF2-40B4-BE49-F238E27FC236}">
                <a16:creationId xmlns:a16="http://schemas.microsoft.com/office/drawing/2014/main" id="{09F6B56F-EEEC-DD7F-C77C-AB08A04CDF97}"/>
              </a:ext>
            </a:extLst>
          </p:cNvPr>
          <p:cNvSpPr/>
          <p:nvPr/>
        </p:nvSpPr>
        <p:spPr>
          <a:xfrm>
            <a:off x="8279586"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Inspired Actions</a:t>
            </a:r>
          </a:p>
        </p:txBody>
      </p:sp>
      <p:sp>
        <p:nvSpPr>
          <p:cNvPr id="11" name="Rectangle 10">
            <a:extLst>
              <a:ext uri="{FF2B5EF4-FFF2-40B4-BE49-F238E27FC236}">
                <a16:creationId xmlns:a16="http://schemas.microsoft.com/office/drawing/2014/main" id="{6D303CED-3767-8909-DFB5-820E52ECB730}"/>
              </a:ext>
            </a:extLst>
          </p:cNvPr>
          <p:cNvSpPr/>
          <p:nvPr/>
        </p:nvSpPr>
        <p:spPr>
          <a:xfrm>
            <a:off x="307374" y="1399012"/>
            <a:ext cx="3605430" cy="3011306"/>
          </a:xfrm>
          <a:prstGeom prst="rect">
            <a:avLst/>
          </a:prstGeom>
          <a:solidFill>
            <a:srgbClr val="E2E8F1"/>
          </a:solidFill>
          <a:ln w="190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86C82EF-DE20-AF56-196E-8B63F0B0F10F}"/>
              </a:ext>
            </a:extLst>
          </p:cNvPr>
          <p:cNvSpPr/>
          <p:nvPr/>
        </p:nvSpPr>
        <p:spPr>
          <a:xfrm>
            <a:off x="306985" y="1547639"/>
            <a:ext cx="360620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Emotional Reactions</a:t>
            </a:r>
          </a:p>
        </p:txBody>
      </p:sp>
      <p:pic>
        <p:nvPicPr>
          <p:cNvPr id="13" name="Picture 12" descr="A pink and white heart in a bubble&#10;&#10;Description automatically generated">
            <a:extLst>
              <a:ext uri="{FF2B5EF4-FFF2-40B4-BE49-F238E27FC236}">
                <a16:creationId xmlns:a16="http://schemas.microsoft.com/office/drawing/2014/main" id="{719FB52F-9D7F-7ADD-4B64-3C69D702BB67}"/>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08675" y="2160100"/>
            <a:ext cx="602829" cy="602829"/>
          </a:xfrm>
          <a:prstGeom prst="rect">
            <a:avLst/>
          </a:prstGeom>
        </p:spPr>
      </p:pic>
      <p:sp>
        <p:nvSpPr>
          <p:cNvPr id="14" name="Rectangle 13">
            <a:extLst>
              <a:ext uri="{FF2B5EF4-FFF2-40B4-BE49-F238E27FC236}">
                <a16:creationId xmlns:a16="http://schemas.microsoft.com/office/drawing/2014/main" id="{97D9173E-01DD-F39C-D877-A46686F36C8C}"/>
              </a:ext>
            </a:extLst>
          </p:cNvPr>
          <p:cNvSpPr/>
          <p:nvPr/>
        </p:nvSpPr>
        <p:spPr>
          <a:xfrm>
            <a:off x="315932" y="2800663"/>
            <a:ext cx="358831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Black audiences have strong emotional responses to TV and streaming content that resonates with their experiences, highlights their resilience and represents their rich communities and identity</a:t>
            </a:r>
          </a:p>
        </p:txBody>
      </p:sp>
      <p:sp>
        <p:nvSpPr>
          <p:cNvPr id="15" name="Rectangle 14">
            <a:extLst>
              <a:ext uri="{FF2B5EF4-FFF2-40B4-BE49-F238E27FC236}">
                <a16:creationId xmlns:a16="http://schemas.microsoft.com/office/drawing/2014/main" id="{B6D4F511-FD32-FAB4-58B4-513D51762A32}"/>
              </a:ext>
            </a:extLst>
          </p:cNvPr>
          <p:cNvSpPr/>
          <p:nvPr/>
        </p:nvSpPr>
        <p:spPr>
          <a:xfrm>
            <a:off x="4293675" y="1406054"/>
            <a:ext cx="3605430" cy="3011306"/>
          </a:xfrm>
          <a:prstGeom prst="rect">
            <a:avLst/>
          </a:prstGeom>
          <a:solidFill>
            <a:srgbClr val="E2E8F1"/>
          </a:solidFill>
          <a:ln w="190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0FDC419-39E1-5C06-C0C7-1335E85BF476}"/>
              </a:ext>
            </a:extLst>
          </p:cNvPr>
          <p:cNvSpPr/>
          <p:nvPr/>
        </p:nvSpPr>
        <p:spPr>
          <a:xfrm>
            <a:off x="4285507" y="2800663"/>
            <a:ext cx="362176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Black audiences engage deeply with TV and streaming content that authentically portrays their journeys, promotes cultural pride and emphasizes relevant stories</a:t>
            </a:r>
          </a:p>
        </p:txBody>
      </p:sp>
      <p:pic>
        <p:nvPicPr>
          <p:cNvPr id="18" name="Picture 17" descr="A group of people with speech bubbles&#10;&#10;Description automatically generated">
            <a:extLst>
              <a:ext uri="{FF2B5EF4-FFF2-40B4-BE49-F238E27FC236}">
                <a16:creationId xmlns:a16="http://schemas.microsoft.com/office/drawing/2014/main" id="{01B735DD-8A3A-E3A1-2078-304E0B937275}"/>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763834" y="2106931"/>
            <a:ext cx="650882" cy="650882"/>
          </a:xfrm>
          <a:prstGeom prst="rect">
            <a:avLst/>
          </a:prstGeom>
        </p:spPr>
      </p:pic>
      <p:sp>
        <p:nvSpPr>
          <p:cNvPr id="20" name="Rectangle 19">
            <a:extLst>
              <a:ext uri="{FF2B5EF4-FFF2-40B4-BE49-F238E27FC236}">
                <a16:creationId xmlns:a16="http://schemas.microsoft.com/office/drawing/2014/main" id="{615F4B1D-52B8-48A4-3053-20618D5FB003}"/>
              </a:ext>
            </a:extLst>
          </p:cNvPr>
          <p:cNvSpPr/>
          <p:nvPr/>
        </p:nvSpPr>
        <p:spPr>
          <a:xfrm>
            <a:off x="4293675" y="1547639"/>
            <a:ext cx="36054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Enriched Engagement</a:t>
            </a:r>
          </a:p>
        </p:txBody>
      </p:sp>
      <p:sp>
        <p:nvSpPr>
          <p:cNvPr id="21" name="Arrow: Right 20">
            <a:extLst>
              <a:ext uri="{FF2B5EF4-FFF2-40B4-BE49-F238E27FC236}">
                <a16:creationId xmlns:a16="http://schemas.microsoft.com/office/drawing/2014/main" id="{90955F52-BC4C-25D8-94A8-429AD145ED63}"/>
              </a:ext>
            </a:extLst>
          </p:cNvPr>
          <p:cNvSpPr/>
          <p:nvPr/>
        </p:nvSpPr>
        <p:spPr>
          <a:xfrm>
            <a:off x="3649341" y="2197696"/>
            <a:ext cx="785747" cy="500989"/>
          </a:xfrm>
          <a:prstGeom prst="rightArrow">
            <a:avLst/>
          </a:prstGeom>
          <a:solidFill>
            <a:srgbClr val="ACBDCE"/>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4D6A31BE-C248-0847-DBD0-B4E938740478}"/>
              </a:ext>
            </a:extLst>
          </p:cNvPr>
          <p:cNvSpPr/>
          <p:nvPr/>
        </p:nvSpPr>
        <p:spPr>
          <a:xfrm>
            <a:off x="7638189" y="2197696"/>
            <a:ext cx="785747" cy="500989"/>
          </a:xfrm>
          <a:prstGeom prst="rightArrow">
            <a:avLst/>
          </a:prstGeom>
          <a:solidFill>
            <a:srgbClr val="ACBDCE"/>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3E9341E-8696-1598-25BC-01350F084CAE}"/>
              </a:ext>
            </a:extLst>
          </p:cNvPr>
          <p:cNvSpPr/>
          <p:nvPr/>
        </p:nvSpPr>
        <p:spPr>
          <a:xfrm>
            <a:off x="531290" y="523139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Influencers</a:t>
            </a:r>
          </a:p>
        </p:txBody>
      </p:sp>
      <p:sp>
        <p:nvSpPr>
          <p:cNvPr id="24" name="Rectangle 23">
            <a:extLst>
              <a:ext uri="{FF2B5EF4-FFF2-40B4-BE49-F238E27FC236}">
                <a16:creationId xmlns:a16="http://schemas.microsoft.com/office/drawing/2014/main" id="{64E11496-4036-6FB7-3943-7FC71FA83255}"/>
              </a:ext>
            </a:extLst>
          </p:cNvPr>
          <p:cNvSpPr/>
          <p:nvPr/>
        </p:nvSpPr>
        <p:spPr>
          <a:xfrm>
            <a:off x="531290" y="4513874"/>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Stronger Emotional Reactions</a:t>
            </a:r>
          </a:p>
        </p:txBody>
      </p:sp>
      <p:sp>
        <p:nvSpPr>
          <p:cNvPr id="25" name="Rectangle 24">
            <a:extLst>
              <a:ext uri="{FF2B5EF4-FFF2-40B4-BE49-F238E27FC236}">
                <a16:creationId xmlns:a16="http://schemas.microsoft.com/office/drawing/2014/main" id="{A6D70425-39D9-1854-F2CE-B50DB36F9AD8}"/>
              </a:ext>
            </a:extLst>
          </p:cNvPr>
          <p:cNvSpPr/>
          <p:nvPr/>
        </p:nvSpPr>
        <p:spPr>
          <a:xfrm>
            <a:off x="531290" y="487671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Deeper Personal Connections</a:t>
            </a:r>
          </a:p>
        </p:txBody>
      </p:sp>
      <p:sp>
        <p:nvSpPr>
          <p:cNvPr id="26" name="Rectangle 25">
            <a:extLst>
              <a:ext uri="{FF2B5EF4-FFF2-40B4-BE49-F238E27FC236}">
                <a16:creationId xmlns:a16="http://schemas.microsoft.com/office/drawing/2014/main" id="{3F26C14A-A742-1F55-DBD0-4F204A4E0F55}"/>
              </a:ext>
            </a:extLst>
          </p:cNvPr>
          <p:cNvSpPr/>
          <p:nvPr/>
        </p:nvSpPr>
        <p:spPr>
          <a:xfrm>
            <a:off x="4517396" y="4513874"/>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Appointment Viewing</a:t>
            </a:r>
          </a:p>
        </p:txBody>
      </p:sp>
      <p:sp>
        <p:nvSpPr>
          <p:cNvPr id="28" name="Rectangle 27">
            <a:extLst>
              <a:ext uri="{FF2B5EF4-FFF2-40B4-BE49-F238E27FC236}">
                <a16:creationId xmlns:a16="http://schemas.microsoft.com/office/drawing/2014/main" id="{7DC735C6-E018-5C7C-098B-9F0857842732}"/>
              </a:ext>
            </a:extLst>
          </p:cNvPr>
          <p:cNvSpPr/>
          <p:nvPr/>
        </p:nvSpPr>
        <p:spPr>
          <a:xfrm>
            <a:off x="4517396" y="4860061"/>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CBDCE"/>
                </a:solidFill>
                <a:effectLst/>
                <a:uLnTx/>
                <a:uFillTx/>
                <a:latin typeface="Helvetica" panose="020B0604020202020204" pitchFamily="34" charset="0"/>
                <a:ea typeface="+mn-ea"/>
                <a:cs typeface="Helvetica" panose="020B0604020202020204" pitchFamily="34" charset="0"/>
              </a:rPr>
              <a:t>Shared Quality Experiences</a:t>
            </a:r>
          </a:p>
        </p:txBody>
      </p:sp>
      <p:sp>
        <p:nvSpPr>
          <p:cNvPr id="6" name="Rectangle 5">
            <a:extLst>
              <a:ext uri="{FF2B5EF4-FFF2-40B4-BE49-F238E27FC236}">
                <a16:creationId xmlns:a16="http://schemas.microsoft.com/office/drawing/2014/main" id="{25E93E86-4CD2-5445-25EA-C9BAD5D6F9E7}"/>
              </a:ext>
            </a:extLst>
          </p:cNvPr>
          <p:cNvSpPr/>
          <p:nvPr/>
        </p:nvSpPr>
        <p:spPr>
          <a:xfrm>
            <a:off x="8501624" y="4860061"/>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Stimulates Consumers’ Appetites</a:t>
            </a:r>
          </a:p>
        </p:txBody>
      </p:sp>
      <p:sp>
        <p:nvSpPr>
          <p:cNvPr id="7" name="Rectangle 6">
            <a:extLst>
              <a:ext uri="{FF2B5EF4-FFF2-40B4-BE49-F238E27FC236}">
                <a16:creationId xmlns:a16="http://schemas.microsoft.com/office/drawing/2014/main" id="{4F747AE7-A244-A184-6B4A-6CFB064AFB1C}"/>
              </a:ext>
            </a:extLst>
          </p:cNvPr>
          <p:cNvSpPr/>
          <p:nvPr/>
        </p:nvSpPr>
        <p:spPr>
          <a:xfrm>
            <a:off x="8501624" y="4513874"/>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Influences Personal Style </a:t>
            </a:r>
          </a:p>
        </p:txBody>
      </p:sp>
      <p:sp>
        <p:nvSpPr>
          <p:cNvPr id="27" name="Rectangle 26">
            <a:extLst>
              <a:ext uri="{FF2B5EF4-FFF2-40B4-BE49-F238E27FC236}">
                <a16:creationId xmlns:a16="http://schemas.microsoft.com/office/drawing/2014/main" id="{3F36F377-5ACE-3BF3-13D0-8E9E54D56256}"/>
              </a:ext>
            </a:extLst>
          </p:cNvPr>
          <p:cNvSpPr/>
          <p:nvPr/>
        </p:nvSpPr>
        <p:spPr>
          <a:xfrm>
            <a:off x="8500136" y="5557529"/>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Motivates DIY Projects</a:t>
            </a:r>
          </a:p>
        </p:txBody>
      </p:sp>
      <p:sp>
        <p:nvSpPr>
          <p:cNvPr id="29" name="Rectangle 28">
            <a:extLst>
              <a:ext uri="{FF2B5EF4-FFF2-40B4-BE49-F238E27FC236}">
                <a16:creationId xmlns:a16="http://schemas.microsoft.com/office/drawing/2014/main" id="{92DB6F3B-D28F-2A7A-8CDF-03980DF134CA}"/>
              </a:ext>
            </a:extLst>
          </p:cNvPr>
          <p:cNvSpPr/>
          <p:nvPr/>
        </p:nvSpPr>
        <p:spPr>
          <a:xfrm>
            <a:off x="8500136" y="5207486"/>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Inspires Culinary Enthusiasts</a:t>
            </a:r>
          </a:p>
        </p:txBody>
      </p:sp>
      <p:sp>
        <p:nvSpPr>
          <p:cNvPr id="30" name="Rectangle 29">
            <a:extLst>
              <a:ext uri="{FF2B5EF4-FFF2-40B4-BE49-F238E27FC236}">
                <a16:creationId xmlns:a16="http://schemas.microsoft.com/office/drawing/2014/main" id="{28AE896A-7FE0-3A64-4E9F-6F4EF11C5F67}"/>
              </a:ext>
            </a:extLst>
          </p:cNvPr>
          <p:cNvSpPr/>
          <p:nvPr/>
        </p:nvSpPr>
        <p:spPr>
          <a:xfrm>
            <a:off x="8500136" y="5920095"/>
            <a:ext cx="3157598" cy="294651"/>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Encourages Cultural Impact</a:t>
            </a:r>
          </a:p>
        </p:txBody>
      </p:sp>
      <p:sp>
        <p:nvSpPr>
          <p:cNvPr id="31" name="Rectangle 30">
            <a:extLst>
              <a:ext uri="{FF2B5EF4-FFF2-40B4-BE49-F238E27FC236}">
                <a16:creationId xmlns:a16="http://schemas.microsoft.com/office/drawing/2014/main" id="{655E40DB-F3F7-D7CA-C9AD-A8A1E84A0361}"/>
              </a:ext>
            </a:extLst>
          </p:cNvPr>
          <p:cNvSpPr/>
          <p:nvPr/>
        </p:nvSpPr>
        <p:spPr>
          <a:xfrm>
            <a:off x="4517396" y="5231396"/>
            <a:ext cx="3157598" cy="294651"/>
          </a:xfrm>
          <a:prstGeom prst="rect">
            <a:avLst/>
          </a:prstGeom>
          <a:solidFill>
            <a:srgbClr val="E2E8F1"/>
          </a:solidFill>
          <a:ln>
            <a:solidFill>
              <a:srgbClr val="AC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ACBDCE"/>
                </a:solidFill>
                <a:latin typeface="Helvetica" panose="020B0604020202020204" pitchFamily="34" charset="0"/>
              </a:rPr>
              <a:t>Online Communities</a:t>
            </a:r>
          </a:p>
        </p:txBody>
      </p:sp>
      <p:sp>
        <p:nvSpPr>
          <p:cNvPr id="33" name="Rectangle 32">
            <a:extLst>
              <a:ext uri="{FF2B5EF4-FFF2-40B4-BE49-F238E27FC236}">
                <a16:creationId xmlns:a16="http://schemas.microsoft.com/office/drawing/2014/main" id="{EE24EAA1-F6A8-4C54-D111-A8B1BFE1B6FE}"/>
              </a:ext>
            </a:extLst>
          </p:cNvPr>
          <p:cNvSpPr/>
          <p:nvPr/>
        </p:nvSpPr>
        <p:spPr>
          <a:xfrm>
            <a:off x="144117" y="297147"/>
            <a:ext cx="1204788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The resonance of TV &amp; streaming content </a:t>
            </a:r>
            <a:r>
              <a:rPr kumimoji="0" lang="en-US" sz="2800" b="1" i="0" u="none" strike="noStrike" kern="1200" cap="none" spc="0" normalizeH="0" baseline="0" noProof="0">
                <a:ln>
                  <a:noFill/>
                </a:ln>
                <a:solidFill>
                  <a:srgbClr val="4EBEA4"/>
                </a:solidFill>
                <a:effectLst/>
                <a:uLnTx/>
                <a:uFillTx/>
                <a:latin typeface="Helvetica" pitchFamily="2" charset="0"/>
                <a:ea typeface="+mn-ea"/>
                <a:cs typeface="+mn-cs"/>
              </a:rPr>
              <a:t>fosters greater inspiration and action</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 across relevant categories for Black audiences</a:t>
            </a:r>
          </a:p>
        </p:txBody>
      </p:sp>
    </p:spTree>
    <p:extLst>
      <p:ext uri="{BB962C8B-B14F-4D97-AF65-F5344CB8AC3E}">
        <p14:creationId xmlns:p14="http://schemas.microsoft.com/office/powerpoint/2010/main" val="100620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2288D-C5D8-C0F4-0819-0E8599682AE8}"/>
            </a:ext>
          </a:extLst>
        </p:cNvPr>
        <p:cNvGrpSpPr/>
        <p:nvPr/>
      </p:nvGrpSpPr>
      <p:grpSpPr>
        <a:xfrm>
          <a:off x="0" y="0"/>
          <a:ext cx="0" cy="0"/>
          <a:chOff x="0" y="0"/>
          <a:chExt cx="0" cy="0"/>
        </a:xfrm>
      </p:grpSpPr>
      <p:pic>
        <p:nvPicPr>
          <p:cNvPr id="31" name="Picture 30" descr="A person looking at a computer screen&#10;&#10;Description automatically generated">
            <a:extLst>
              <a:ext uri="{FF2B5EF4-FFF2-40B4-BE49-F238E27FC236}">
                <a16:creationId xmlns:a16="http://schemas.microsoft.com/office/drawing/2014/main" id="{09E46B8B-3519-0A55-658C-7693A26FCD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72712"/>
            <a:ext cx="6514854" cy="4159422"/>
          </a:xfrm>
          <a:prstGeom prst="rect">
            <a:avLst/>
          </a:prstGeom>
        </p:spPr>
      </p:pic>
      <p:sp>
        <p:nvSpPr>
          <p:cNvPr id="9" name="Rectangle 8">
            <a:extLst>
              <a:ext uri="{FF2B5EF4-FFF2-40B4-BE49-F238E27FC236}">
                <a16:creationId xmlns:a16="http://schemas.microsoft.com/office/drawing/2014/main" id="{B21D497C-6891-709A-38FE-D6CEEEBAB0DD}"/>
              </a:ext>
            </a:extLst>
          </p:cNvPr>
          <p:cNvSpPr>
            <a:spLocks/>
          </p:cNvSpPr>
          <p:nvPr/>
        </p:nvSpPr>
        <p:spPr>
          <a:xfrm>
            <a:off x="0" y="1667320"/>
            <a:ext cx="6533740" cy="4162920"/>
          </a:xfrm>
          <a:prstGeom prst="rect">
            <a:avLst/>
          </a:prstGeom>
          <a:solidFill>
            <a:srgbClr val="4EBEA4">
              <a:alpha val="7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29C0EEBC-645C-CA91-33A3-E1B007B3329D}"/>
              </a:ext>
            </a:extLst>
          </p:cNvPr>
          <p:cNvSpPr/>
          <p:nvPr/>
        </p:nvSpPr>
        <p:spPr>
          <a:xfrm>
            <a:off x="6518689" y="1662880"/>
            <a:ext cx="5673312" cy="416735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3A071BE-CF3A-226D-5EDA-9AFD0797211E}"/>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1299CADE-D387-FBFE-F0E8-BA0C084AF7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87066C2F-2796-E8A9-AE2F-89F8D0E2997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574A328F-4B92-C68A-40C5-6BAF54590DB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TextBox 1">
            <a:extLst>
              <a:ext uri="{FF2B5EF4-FFF2-40B4-BE49-F238E27FC236}">
                <a16:creationId xmlns:a16="http://schemas.microsoft.com/office/drawing/2014/main" id="{BA6A0752-D0AB-F4C3-10B1-5BFFB8CE77CE}"/>
              </a:ext>
            </a:extLst>
          </p:cNvPr>
          <p:cNvSpPr txBox="1"/>
          <p:nvPr/>
        </p:nvSpPr>
        <p:spPr>
          <a:xfrm>
            <a:off x="472837" y="6176871"/>
            <a:ext cx="11687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Q3: Which of the following actions have you taken as a result of watching something on the following platforms?</a:t>
            </a:r>
          </a:p>
        </p:txBody>
      </p:sp>
      <p:sp>
        <p:nvSpPr>
          <p:cNvPr id="15" name="Rectangle 14">
            <a:extLst>
              <a:ext uri="{FF2B5EF4-FFF2-40B4-BE49-F238E27FC236}">
                <a16:creationId xmlns:a16="http://schemas.microsoft.com/office/drawing/2014/main" id="{593E9778-41F8-9395-F54B-C6928CE84745}"/>
              </a:ext>
            </a:extLst>
          </p:cNvPr>
          <p:cNvSpPr/>
          <p:nvPr/>
        </p:nvSpPr>
        <p:spPr>
          <a:xfrm>
            <a:off x="0" y="468166"/>
            <a:ext cx="12108539" cy="892552"/>
          </a:xfrm>
          <a:prstGeom prst="rect">
            <a:avLst/>
          </a:prstGeom>
        </p:spPr>
        <p:txBody>
          <a:bodyPr wrap="square">
            <a:spAutoFit/>
          </a:bodyPr>
          <a:lstStyle/>
          <a:p>
            <a:r>
              <a:rPr lang="en-US" sz="2600" b="1">
                <a:solidFill>
                  <a:srgbClr val="00BFF2"/>
                </a:solidFill>
                <a:latin typeface="Helvetica" pitchFamily="2" charset="0"/>
              </a:rPr>
              <a:t>Retail: </a:t>
            </a:r>
            <a:r>
              <a:rPr lang="en-US" sz="2600" b="1">
                <a:solidFill>
                  <a:srgbClr val="1F1A62"/>
                </a:solidFill>
                <a:latin typeface="Helvetica" pitchFamily="2" charset="0"/>
              </a:rPr>
              <a:t>Black consumers have a desire to emulate cultural trends through fashion and will model their style after TV and streaming personalities</a:t>
            </a:r>
            <a:endParaRPr lang="en-US" sz="2600" b="1">
              <a:solidFill>
                <a:srgbClr val="00BFF2"/>
              </a:solidFill>
              <a:latin typeface="Helvetica" pitchFamily="2" charset="0"/>
            </a:endParaRPr>
          </a:p>
        </p:txBody>
      </p:sp>
      <p:sp>
        <p:nvSpPr>
          <p:cNvPr id="7" name="Rectangle 6">
            <a:extLst>
              <a:ext uri="{FF2B5EF4-FFF2-40B4-BE49-F238E27FC236}">
                <a16:creationId xmlns:a16="http://schemas.microsoft.com/office/drawing/2014/main" id="{AE65FB0C-52F0-0D3A-DB6F-FBE201879956}"/>
              </a:ext>
            </a:extLst>
          </p:cNvPr>
          <p:cNvSpPr/>
          <p:nvPr/>
        </p:nvSpPr>
        <p:spPr>
          <a:xfrm>
            <a:off x="0" y="1"/>
            <a:ext cx="2441643" cy="287914"/>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Influences Personal Style</a:t>
            </a:r>
          </a:p>
        </p:txBody>
      </p:sp>
      <p:sp>
        <p:nvSpPr>
          <p:cNvPr id="11" name="TextBox 10">
            <a:extLst>
              <a:ext uri="{FF2B5EF4-FFF2-40B4-BE49-F238E27FC236}">
                <a16:creationId xmlns:a16="http://schemas.microsoft.com/office/drawing/2014/main" id="{22336678-B48E-0F0E-7132-7BFC52C1559C}"/>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12" name="Straight Connector 11">
            <a:extLst>
              <a:ext uri="{FF2B5EF4-FFF2-40B4-BE49-F238E27FC236}">
                <a16:creationId xmlns:a16="http://schemas.microsoft.com/office/drawing/2014/main" id="{36A54A9A-BF5A-1BE8-E28E-2C5B5CBB7074}"/>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526F30-8D9E-3D4C-D767-6241E1DB7997}"/>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709267-09A1-8B67-B1CF-9B09D34C5ECF}"/>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6F2799E-AC99-D757-0F60-A0FA387843D7}"/>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4BEA472-9DB4-F78A-9C48-BE37842F5BA5}"/>
              </a:ext>
            </a:extLst>
          </p:cNvPr>
          <p:cNvSpPr txBox="1"/>
          <p:nvPr/>
        </p:nvSpPr>
        <p:spPr>
          <a:xfrm>
            <a:off x="6517138" y="1915282"/>
            <a:ext cx="261761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Black consumers who </a:t>
            </a:r>
            <a:r>
              <a:rPr kumimoji="0" lang="en-US" sz="1050" b="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have </a:t>
            </a:r>
            <a:r>
              <a:rPr kumimoji="0" lang="en-US" sz="1050" b="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modeled their personal style after an actor or personality</a:t>
            </a:r>
            <a:r>
              <a:rPr kumimoji="0" lang="en-US" sz="1050" b="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lang="en-US" sz="1050">
                <a:solidFill>
                  <a:srgbClr val="1B1464"/>
                </a:solidFill>
                <a:latin typeface="Helvetica" panose="020B0604020202020204" pitchFamily="34" charset="0"/>
                <a:cs typeface="Helvetica" panose="020B0604020202020204" pitchFamily="34" charset="0"/>
              </a:rPr>
              <a:t>on </a:t>
            </a: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following platforms </a:t>
            </a:r>
          </a:p>
        </p:txBody>
      </p:sp>
      <p:cxnSp>
        <p:nvCxnSpPr>
          <p:cNvPr id="55" name="Straight Connector 54">
            <a:extLst>
              <a:ext uri="{FF2B5EF4-FFF2-40B4-BE49-F238E27FC236}">
                <a16:creationId xmlns:a16="http://schemas.microsoft.com/office/drawing/2014/main" id="{A4D06AB5-72D3-3054-4D37-8051494DFC94}"/>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EA39B2F-AA9F-E646-B5D3-1083ACDE0184}"/>
              </a:ext>
            </a:extLst>
          </p:cNvPr>
          <p:cNvSpPr txBox="1"/>
          <p:nvPr/>
        </p:nvSpPr>
        <p:spPr>
          <a:xfrm>
            <a:off x="561975" y="3350892"/>
            <a:ext cx="542693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a:t>
            </a:r>
            <a:r>
              <a:rPr lang="en-US" sz="2400" b="1">
                <a:solidFill>
                  <a:prstClr val="white"/>
                </a:solidFill>
                <a:latin typeface="Helvetica" panose="020B0604020202020204" pitchFamily="34" charset="0"/>
                <a:cs typeface="Helvetica" panose="020B0604020202020204" pitchFamily="34" charset="0"/>
              </a:rPr>
              <a:t>Black consumers </a:t>
            </a: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say they have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a:solidFill>
                  <a:prstClr val="white"/>
                </a:solidFill>
                <a:latin typeface="Helvetica" panose="020B0604020202020204" pitchFamily="34" charset="0"/>
                <a:cs typeface="Helvetica" panose="020B0604020202020204" pitchFamily="34" charset="0"/>
              </a:rPr>
              <a:t>‘</a:t>
            </a:r>
            <a:r>
              <a:rPr lang="en-US" sz="2800" b="1" i="1" u="sng">
                <a:solidFill>
                  <a:prstClr val="white"/>
                </a:solidFill>
                <a:latin typeface="Helvetica" panose="020B0604020202020204" pitchFamily="34" charset="0"/>
                <a:cs typeface="Helvetica" panose="020B0604020202020204" pitchFamily="34" charset="0"/>
              </a:rPr>
              <a:t>modeled their personal style after an actor or personality</a:t>
            </a:r>
            <a:r>
              <a:rPr lang="en-US" sz="2800" b="1" i="1">
                <a:solidFill>
                  <a:prstClr val="white"/>
                </a:solidFill>
                <a:latin typeface="Helvetica" panose="020B0604020202020204" pitchFamily="34" charset="0"/>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rPr>
              <a:t>in </a:t>
            </a:r>
            <a:r>
              <a:rPr lang="en-US" sz="2400" b="1">
                <a:solidFill>
                  <a:srgbClr val="FFE600"/>
                </a:solidFill>
                <a:latin typeface="Helvetica" panose="020B0604020202020204" pitchFamily="34" charset="0"/>
              </a:rPr>
              <a:t>TV or streaming </a:t>
            </a:r>
            <a:r>
              <a:rPr lang="en-US" sz="2400" b="1">
                <a:solidFill>
                  <a:prstClr val="white"/>
                </a:solidFill>
                <a:latin typeface="Helvetica" panose="020B0604020202020204" pitchFamily="34" charset="0"/>
              </a:rPr>
              <a:t>content</a:t>
            </a:r>
          </a:p>
        </p:txBody>
      </p:sp>
      <p:sp>
        <p:nvSpPr>
          <p:cNvPr id="62" name="TextBox 61">
            <a:extLst>
              <a:ext uri="{FF2B5EF4-FFF2-40B4-BE49-F238E27FC236}">
                <a16:creationId xmlns:a16="http://schemas.microsoft.com/office/drawing/2014/main" id="{A7D0FB76-9494-40B7-DCB1-5055276F9E93}"/>
              </a:ext>
            </a:extLst>
          </p:cNvPr>
          <p:cNvSpPr txBox="1"/>
          <p:nvPr/>
        </p:nvSpPr>
        <p:spPr>
          <a:xfrm>
            <a:off x="2120448" y="2027453"/>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14%</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0F03F004-A897-5267-A55D-72670A00F9B6}"/>
              </a:ext>
            </a:extLst>
          </p:cNvPr>
          <p:cNvSpPr txBox="1"/>
          <p:nvPr/>
        </p:nvSpPr>
        <p:spPr>
          <a:xfrm>
            <a:off x="6146359" y="3554686"/>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216677D-38C5-4051-ADE7-175D4CA7DA0A}"/>
              </a:ext>
            </a:extLst>
          </p:cNvPr>
          <p:cNvSpPr txBox="1"/>
          <p:nvPr/>
        </p:nvSpPr>
        <p:spPr>
          <a:xfrm>
            <a:off x="304800" y="5834680"/>
            <a:ext cx="11887200" cy="276999"/>
          </a:xfrm>
          <a:prstGeom prst="rect">
            <a:avLst/>
          </a:prstGeom>
          <a:noFill/>
        </p:spPr>
        <p:txBody>
          <a:bodyPr wrap="square" rtlCol="0">
            <a:spAutoFit/>
          </a:bodyPr>
          <a:lstStyle/>
          <a:p>
            <a:pPr>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a:t>
            </a:r>
            <a:r>
              <a:rPr lang="en-US" sz="1200" b="1" u="sng">
                <a:solidFill>
                  <a:srgbClr val="1F1A62"/>
                </a:solidFill>
                <a:latin typeface="Helvetica" panose="020B0403020202020204" pitchFamily="34" charset="0"/>
              </a:rPr>
              <a:t>How to read: </a:t>
            </a:r>
            <a:r>
              <a:rPr lang="en-US" sz="1200" u="sng">
                <a:solidFill>
                  <a:srgbClr val="1F1A62"/>
                </a:solidFill>
                <a:latin typeface="Helvetica" panose="020B0403020202020204" pitchFamily="34" charset="0"/>
              </a:rPr>
              <a:t>Black consumers are </a:t>
            </a:r>
            <a:r>
              <a:rPr lang="en-US" sz="1200" b="1" u="sng">
                <a:solidFill>
                  <a:srgbClr val="1F1A62"/>
                </a:solidFill>
                <a:latin typeface="Helvetica" panose="020B0403020202020204" pitchFamily="34" charset="0"/>
              </a:rPr>
              <a:t>22% more likely </a:t>
            </a:r>
            <a:r>
              <a:rPr lang="en-US" sz="1200" u="sng">
                <a:solidFill>
                  <a:srgbClr val="1F1A62"/>
                </a:solidFill>
                <a:latin typeface="Helvetica" panose="020B0403020202020204" pitchFamily="34" charset="0"/>
              </a:rPr>
              <a:t>to have modeled their personal style from TV or streaming content vs. TikTok content</a:t>
            </a:r>
          </a:p>
        </p:txBody>
      </p:sp>
      <p:sp>
        <p:nvSpPr>
          <p:cNvPr id="5" name="TextBox 4">
            <a:extLst>
              <a:ext uri="{FF2B5EF4-FFF2-40B4-BE49-F238E27FC236}">
                <a16:creationId xmlns:a16="http://schemas.microsoft.com/office/drawing/2014/main" id="{11EB7100-5F0F-01E9-8782-3D9D456CAE43}"/>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22</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293B414-4F99-2AA8-7F9D-6FFB747DC690}"/>
              </a:ext>
            </a:extLst>
          </p:cNvPr>
          <p:cNvSpPr txBox="1"/>
          <p:nvPr/>
        </p:nvSpPr>
        <p:spPr>
          <a:xfrm>
            <a:off x="9873874" y="3219541"/>
            <a:ext cx="154454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E2E8F1"/>
                </a:solidFill>
                <a:effectLst/>
                <a:uLnTx/>
                <a:uFillTx/>
                <a:latin typeface="Helvetica" panose="020B0604020202020204" pitchFamily="34" charset="0"/>
                <a:ea typeface="Open Sans" panose="020B0606030504020204" pitchFamily="34" charset="0"/>
                <a:cs typeface="+mn-cs"/>
              </a:rPr>
              <a:t>Flat</a:t>
            </a:r>
            <a:endParaRPr kumimoji="0" lang="en-US" sz="2800" b="0" i="0" u="none" strike="noStrike" kern="1200" cap="none" spc="0" normalizeH="0" baseline="0" noProof="0">
              <a:ln>
                <a:noFill/>
              </a:ln>
              <a:solidFill>
                <a:srgbClr val="E2E8F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DD24E0C-D561-516B-3BA0-BAB05ADB96D9}"/>
              </a:ext>
            </a:extLst>
          </p:cNvPr>
          <p:cNvSpPr txBox="1"/>
          <p:nvPr/>
        </p:nvSpPr>
        <p:spPr>
          <a:xfrm>
            <a:off x="9804004" y="3828425"/>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19</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E97418E-F6A7-1DE3-B045-936A55688DE7}"/>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31</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BE612CB-BA7B-CB0B-472E-B012A0F144CC}"/>
              </a:ext>
            </a:extLst>
          </p:cNvPr>
          <p:cNvSpPr txBox="1"/>
          <p:nvPr/>
        </p:nvSpPr>
        <p:spPr>
          <a:xfrm>
            <a:off x="9873874" y="5100687"/>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53</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pic>
        <p:nvPicPr>
          <p:cNvPr id="10" name="Picture 2">
            <a:extLst>
              <a:ext uri="{FF2B5EF4-FFF2-40B4-BE49-F238E27FC236}">
                <a16:creationId xmlns:a16="http://schemas.microsoft.com/office/drawing/2014/main" id="{CF795B57-0A4E-7DFE-6BC2-8ED00B4C51F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2E44AFE-E037-C352-C6A1-6C55F4F2FC55}"/>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12</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1" name="Picture 20" descr="Snapchat SVG Vector Logos - Vector Logo Zone">
            <a:extLst>
              <a:ext uri="{FF2B5EF4-FFF2-40B4-BE49-F238E27FC236}">
                <a16:creationId xmlns:a16="http://schemas.microsoft.com/office/drawing/2014/main" id="{E2FC6C4B-347F-E39B-84D8-9F9B69885F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902C579-C355-E7F0-EC41-9E156D99BB22}"/>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14</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D12FE03-C4FA-BA4E-36E7-78791E35C0E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512B880-63CE-65A4-DBBB-6628FA085171}"/>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12</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9" name="Picture 28" descr="Facebook Logo and symbol, meaning, history, PNG, brand">
            <a:extLst>
              <a:ext uri="{FF2B5EF4-FFF2-40B4-BE49-F238E27FC236}">
                <a16:creationId xmlns:a16="http://schemas.microsoft.com/office/drawing/2014/main" id="{FA190662-1B31-9EAD-9D27-119A66659C5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93FAE56-AC91-352B-399C-14DD8E43E809}"/>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11%</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2" name="Picture 4" descr="The YouTube logo: a history | Creative Bloq">
            <a:extLst>
              <a:ext uri="{FF2B5EF4-FFF2-40B4-BE49-F238E27FC236}">
                <a16:creationId xmlns:a16="http://schemas.microsoft.com/office/drawing/2014/main" id="{CF633679-B97A-8E01-FD0F-A0D48A0F511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8B2AE9E-D709-29C4-3FA8-4B3E68A36B39}"/>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9%</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2F41E56C-A883-80BC-0BE6-4785561FFB4E}"/>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60059F-EC0F-13E3-AFB0-056BFF35B29C}"/>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474ECC-AE1F-E5A9-E668-42873F9E276D}"/>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B72F59E-1F49-151B-5E2A-70C9669CAF3A}"/>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674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4EE88-C331-8C0F-4356-7EB6FD645798}"/>
            </a:ext>
          </a:extLst>
        </p:cNvPr>
        <p:cNvGrpSpPr/>
        <p:nvPr/>
      </p:nvGrpSpPr>
      <p:grpSpPr>
        <a:xfrm>
          <a:off x="0" y="0"/>
          <a:ext cx="0" cy="0"/>
          <a:chOff x="0" y="0"/>
          <a:chExt cx="0" cy="0"/>
        </a:xfrm>
      </p:grpSpPr>
      <p:pic>
        <p:nvPicPr>
          <p:cNvPr id="16" name="Picture 15" descr="A group of people sitting at a table with drinks and a palm tree&#10;&#10;Description automatically generated">
            <a:extLst>
              <a:ext uri="{FF2B5EF4-FFF2-40B4-BE49-F238E27FC236}">
                <a16:creationId xmlns:a16="http://schemas.microsoft.com/office/drawing/2014/main" id="{D591682C-45E1-2221-A04A-BFF26BB447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89766"/>
            <a:ext cx="6515829" cy="4148134"/>
          </a:xfrm>
          <a:prstGeom prst="rect">
            <a:avLst/>
          </a:prstGeom>
        </p:spPr>
      </p:pic>
      <p:sp>
        <p:nvSpPr>
          <p:cNvPr id="7" name="Rectangle 6">
            <a:extLst>
              <a:ext uri="{FF2B5EF4-FFF2-40B4-BE49-F238E27FC236}">
                <a16:creationId xmlns:a16="http://schemas.microsoft.com/office/drawing/2014/main" id="{BEDB11EE-FF96-1227-B714-989CB99E382D}"/>
              </a:ext>
            </a:extLst>
          </p:cNvPr>
          <p:cNvSpPr>
            <a:spLocks/>
          </p:cNvSpPr>
          <p:nvPr/>
        </p:nvSpPr>
        <p:spPr>
          <a:xfrm>
            <a:off x="-22904" y="1676732"/>
            <a:ext cx="6533601" cy="4158478"/>
          </a:xfrm>
          <a:prstGeom prst="rect">
            <a:avLst/>
          </a:prstGeom>
          <a:solidFill>
            <a:srgbClr val="4EBEA4">
              <a:alpha val="7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DEC4F68-FC41-8CB6-33C1-352B4C49EA68}"/>
              </a:ext>
            </a:extLst>
          </p:cNvPr>
          <p:cNvSpPr/>
          <p:nvPr/>
        </p:nvSpPr>
        <p:spPr>
          <a:xfrm>
            <a:off x="6510697" y="1679422"/>
            <a:ext cx="5679559" cy="415847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9446D2F-3385-34B5-BFC0-DCEB967E8386}"/>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C4C07153-F7A1-FF6B-0520-23EE5BB5F3CF}"/>
              </a:ext>
            </a:extLst>
          </p:cNvPr>
          <p:cNvSpPr/>
          <p:nvPr/>
        </p:nvSpPr>
        <p:spPr>
          <a:xfrm>
            <a:off x="11280" y="504607"/>
            <a:ext cx="12214904" cy="892552"/>
          </a:xfrm>
          <a:prstGeom prst="rect">
            <a:avLst/>
          </a:prstGeom>
        </p:spPr>
        <p:txBody>
          <a:bodyPr wrap="square">
            <a:spAutoFit/>
          </a:bodyPr>
          <a:lstStyle/>
          <a:p>
            <a:r>
              <a:rPr lang="en-US" sz="2600" b="1">
                <a:solidFill>
                  <a:srgbClr val="00BFF2"/>
                </a:solidFill>
                <a:latin typeface="Helvetica" pitchFamily="2" charset="0"/>
              </a:rPr>
              <a:t>Restaurants: </a:t>
            </a:r>
            <a:r>
              <a:rPr lang="en-US" sz="2600" b="1">
                <a:solidFill>
                  <a:srgbClr val="1F1A62"/>
                </a:solidFill>
                <a:latin typeface="Helvetica" pitchFamily="2" charset="0"/>
              </a:rPr>
              <a:t>TV and streaming content that celebrates diverse culinary experiences inspires Black audiences to dine out</a:t>
            </a:r>
          </a:p>
        </p:txBody>
      </p:sp>
      <p:pic>
        <p:nvPicPr>
          <p:cNvPr id="26" name="Picture 25">
            <a:extLst>
              <a:ext uri="{FF2B5EF4-FFF2-40B4-BE49-F238E27FC236}">
                <a16:creationId xmlns:a16="http://schemas.microsoft.com/office/drawing/2014/main" id="{89870FC7-7758-741F-4BD5-B715E60550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2BE412A4-0069-3FA1-7A04-C0724D1FAAE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CEFE2351-7BB1-6136-296B-9FBBD784BB3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5" name="TextBox 14">
            <a:extLst>
              <a:ext uri="{FF2B5EF4-FFF2-40B4-BE49-F238E27FC236}">
                <a16:creationId xmlns:a16="http://schemas.microsoft.com/office/drawing/2014/main" id="{C05FA0A6-0FB6-25FB-A05B-0163856BF7C9}"/>
              </a:ext>
            </a:extLst>
          </p:cNvPr>
          <p:cNvSpPr txBox="1"/>
          <p:nvPr/>
        </p:nvSpPr>
        <p:spPr>
          <a:xfrm>
            <a:off x="0" y="3563268"/>
            <a:ext cx="6510697"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Black consumers say they have</a:t>
            </a:r>
          </a:p>
          <a:p>
            <a:pPr algn="ctr">
              <a:defRPr/>
            </a:pPr>
            <a:r>
              <a:rPr lang="en-US" sz="2800" b="1" i="1">
                <a:solidFill>
                  <a:prstClr val="white"/>
                </a:solidFill>
                <a:latin typeface="Helvetica" panose="020B0604020202020204" pitchFamily="34" charset="0"/>
                <a:cs typeface="Helvetica" panose="020B0604020202020204" pitchFamily="34" charset="0"/>
              </a:rPr>
              <a:t>‘</a:t>
            </a:r>
            <a:r>
              <a:rPr lang="en-US" sz="2800" b="1" i="1" u="sng">
                <a:solidFill>
                  <a:prstClr val="white"/>
                </a:solidFill>
                <a:latin typeface="Helvetica" panose="020B0604020202020204" pitchFamily="34" charset="0"/>
                <a:cs typeface="Helvetica" panose="020B0604020202020204" pitchFamily="34" charset="0"/>
              </a:rPr>
              <a:t>eaten at a restaurant because a </a:t>
            </a:r>
            <a:br>
              <a:rPr lang="en-US" sz="2800" b="1" i="1" u="sng">
                <a:solidFill>
                  <a:prstClr val="white"/>
                </a:solidFill>
                <a:latin typeface="Helvetica" panose="020B0604020202020204" pitchFamily="34" charset="0"/>
                <a:cs typeface="Helvetica" panose="020B0604020202020204" pitchFamily="34" charset="0"/>
              </a:rPr>
            </a:br>
            <a:r>
              <a:rPr lang="en-US" sz="2800" b="1" i="1" u="sng">
                <a:solidFill>
                  <a:prstClr val="white"/>
                </a:solidFill>
                <a:latin typeface="Helvetica" panose="020B0604020202020204" pitchFamily="34" charset="0"/>
                <a:cs typeface="Helvetica" panose="020B0604020202020204" pitchFamily="34" charset="0"/>
              </a:rPr>
              <a:t>chef / owner / author was featured</a:t>
            </a:r>
            <a:r>
              <a:rPr lang="en-US" sz="2800" b="1" i="1">
                <a:solidFill>
                  <a:prstClr val="white"/>
                </a:solidFill>
                <a:latin typeface="Helvetica" panose="020B0604020202020204" pitchFamily="34" charset="0"/>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rPr>
              <a:t>in </a:t>
            </a:r>
            <a:r>
              <a:rPr lang="en-US" sz="2400" b="1">
                <a:solidFill>
                  <a:srgbClr val="FFE600"/>
                </a:solidFill>
                <a:latin typeface="Helvetica" panose="020B0604020202020204" pitchFamily="34" charset="0"/>
              </a:rPr>
              <a:t>TV or streaming </a:t>
            </a:r>
            <a:r>
              <a:rPr lang="en-US" sz="2400" b="1">
                <a:solidFill>
                  <a:schemeClr val="bg1"/>
                </a:solidFill>
                <a:latin typeface="Helvetica" panose="020B0604020202020204" pitchFamily="34" charset="0"/>
              </a:rPr>
              <a:t>content</a:t>
            </a:r>
            <a:endParaRPr kumimoji="0" lang="en-US" sz="2400" b="1" i="1"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B5F73DB8-1DF0-41D9-6971-CA55672DEB47}"/>
              </a:ext>
            </a:extLst>
          </p:cNvPr>
          <p:cNvSpPr txBox="1"/>
          <p:nvPr/>
        </p:nvSpPr>
        <p:spPr>
          <a:xfrm>
            <a:off x="2124664" y="2184410"/>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20%</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7EF849D-5A68-1A97-C922-F6E877108B53}"/>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25" name="Straight Connector 24">
            <a:extLst>
              <a:ext uri="{FF2B5EF4-FFF2-40B4-BE49-F238E27FC236}">
                <a16:creationId xmlns:a16="http://schemas.microsoft.com/office/drawing/2014/main" id="{F5AF0D0D-1A7E-283E-1620-500A7B99CE39}"/>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46AD06-0F7E-5796-8024-9EA9C67E72D5}"/>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C1F6950-48AA-0DAC-2CBB-7C158F2F8CC4}"/>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1B8756F-AFA3-FDB5-EADB-1B3BE14AB99B}"/>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41270B3-432F-F8F0-E31A-D8A03F4DE4BF}"/>
              </a:ext>
            </a:extLst>
          </p:cNvPr>
          <p:cNvSpPr txBox="1"/>
          <p:nvPr/>
        </p:nvSpPr>
        <p:spPr>
          <a:xfrm>
            <a:off x="6505563" y="1974634"/>
            <a:ext cx="2615329"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Black consumers who </a:t>
            </a:r>
            <a:r>
              <a:rPr kumimoji="0" lang="en-US" sz="1050" b="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have </a:t>
            </a:r>
            <a:r>
              <a:rPr kumimoji="0" lang="en-US" sz="1050" b="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eaten at a restaurant or purchased a cookbook </a:t>
            </a:r>
            <a:r>
              <a:rPr lang="en-US" sz="1050">
                <a:solidFill>
                  <a:srgbClr val="1B1464"/>
                </a:solidFill>
                <a:latin typeface="Helvetica" panose="020B0604020202020204" pitchFamily="34" charset="0"/>
                <a:cs typeface="Helvetica" panose="020B0604020202020204" pitchFamily="34" charset="0"/>
              </a:rPr>
              <a:t>seen in the </a:t>
            </a: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following platforms </a:t>
            </a:r>
          </a:p>
        </p:txBody>
      </p:sp>
      <p:cxnSp>
        <p:nvCxnSpPr>
          <p:cNvPr id="56" name="Straight Connector 55">
            <a:extLst>
              <a:ext uri="{FF2B5EF4-FFF2-40B4-BE49-F238E27FC236}">
                <a16:creationId xmlns:a16="http://schemas.microsoft.com/office/drawing/2014/main" id="{4AA0A73F-4B01-74DB-B6B9-7A93DB8018ED}"/>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5DFF57E-A6C2-CD7D-486D-D72B544E4C3F}"/>
              </a:ext>
            </a:extLst>
          </p:cNvPr>
          <p:cNvSpPr txBox="1"/>
          <p:nvPr/>
        </p:nvSpPr>
        <p:spPr>
          <a:xfrm>
            <a:off x="6146359" y="3554686"/>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891B6C2-B37C-D9C9-548F-5E6892BA17CC}"/>
              </a:ext>
            </a:extLst>
          </p:cNvPr>
          <p:cNvSpPr txBox="1"/>
          <p:nvPr/>
        </p:nvSpPr>
        <p:spPr>
          <a:xfrm>
            <a:off x="327991" y="5863256"/>
            <a:ext cx="118640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to read: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Black consumers are </a:t>
            </a: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25% more likely </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to </a:t>
            </a:r>
            <a:r>
              <a:rPr lang="en-US" sz="1200" u="sng">
                <a:solidFill>
                  <a:srgbClr val="1B1464"/>
                </a:solidFill>
                <a:latin typeface="Helvetica" panose="020B0403020202020204" pitchFamily="34" charset="0"/>
              </a:rPr>
              <a:t>have eaten in a restaurant featured in</a:t>
            </a: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 TV or streaming content vs. TikTok content</a:t>
            </a:r>
          </a:p>
        </p:txBody>
      </p:sp>
      <p:sp>
        <p:nvSpPr>
          <p:cNvPr id="8" name="TextBox 7">
            <a:extLst>
              <a:ext uri="{FF2B5EF4-FFF2-40B4-BE49-F238E27FC236}">
                <a16:creationId xmlns:a16="http://schemas.microsoft.com/office/drawing/2014/main" id="{A28DF37A-8763-6C5E-8589-F08E4F5D8D80}"/>
              </a:ext>
            </a:extLst>
          </p:cNvPr>
          <p:cNvSpPr txBox="1"/>
          <p:nvPr/>
        </p:nvSpPr>
        <p:spPr>
          <a:xfrm>
            <a:off x="9873874" y="2532878"/>
            <a:ext cx="1544545" cy="523220"/>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+25%</a:t>
            </a:r>
          </a:p>
        </p:txBody>
      </p:sp>
      <p:sp>
        <p:nvSpPr>
          <p:cNvPr id="9" name="TextBox 8">
            <a:extLst>
              <a:ext uri="{FF2B5EF4-FFF2-40B4-BE49-F238E27FC236}">
                <a16:creationId xmlns:a16="http://schemas.microsoft.com/office/drawing/2014/main" id="{ED083956-085E-7FA5-ED9F-261E1FDE0F31}"/>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24</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C4742C6-281C-C20D-899F-9D5D0A8DE488}"/>
              </a:ext>
            </a:extLst>
          </p:cNvPr>
          <p:cNvSpPr txBox="1"/>
          <p:nvPr/>
        </p:nvSpPr>
        <p:spPr>
          <a:xfrm>
            <a:off x="9804004" y="3828425"/>
            <a:ext cx="161441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+32%</a:t>
            </a:r>
          </a:p>
        </p:txBody>
      </p:sp>
      <p:sp>
        <p:nvSpPr>
          <p:cNvPr id="11" name="TextBox 10">
            <a:extLst>
              <a:ext uri="{FF2B5EF4-FFF2-40B4-BE49-F238E27FC236}">
                <a16:creationId xmlns:a16="http://schemas.microsoft.com/office/drawing/2014/main" id="{414C9EF9-3590-7E70-8D10-245E3A5E8761}"/>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+17%</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036D17C-EED5-A5F4-7803-D39B756ABAA6}"/>
              </a:ext>
            </a:extLst>
          </p:cNvPr>
          <p:cNvSpPr txBox="1"/>
          <p:nvPr/>
        </p:nvSpPr>
        <p:spPr>
          <a:xfrm>
            <a:off x="9873874" y="5100687"/>
            <a:ext cx="154454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+25%</a:t>
            </a:r>
          </a:p>
        </p:txBody>
      </p:sp>
      <p:pic>
        <p:nvPicPr>
          <p:cNvPr id="18" name="Picture 2">
            <a:extLst>
              <a:ext uri="{FF2B5EF4-FFF2-40B4-BE49-F238E27FC236}">
                <a16:creationId xmlns:a16="http://schemas.microsoft.com/office/drawing/2014/main" id="{465199DA-809A-EFBA-4501-E44D33DA39F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ED552ED-F982-FA94-52C6-6E77295EFB42}"/>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16</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1" name="Picture 20" descr="Snapchat SVG Vector Logos - Vector Logo Zone">
            <a:extLst>
              <a:ext uri="{FF2B5EF4-FFF2-40B4-BE49-F238E27FC236}">
                <a16:creationId xmlns:a16="http://schemas.microsoft.com/office/drawing/2014/main" id="{2E4BFD74-A906-E2C4-29DC-2E1BD29A8DA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8A2A7EE-7379-D40C-E6F4-B16088FD7646}"/>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16</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FDA0337-ED4C-B3A8-68F6-3BA8EF3404B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61E18A4-E7D8-3C28-DD6D-D1EA72F9C320}"/>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0" name="Picture 29" descr="Facebook Logo and symbol, meaning, history, PNG, brand">
            <a:extLst>
              <a:ext uri="{FF2B5EF4-FFF2-40B4-BE49-F238E27FC236}">
                <a16:creationId xmlns:a16="http://schemas.microsoft.com/office/drawing/2014/main" id="{646D0210-0621-D909-8624-4A84A759BDE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46F28E4-1921-15E7-8A2E-21321A590024}"/>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17%</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2" name="Picture 4" descr="The YouTube logo: a history | Creative Bloq">
            <a:extLst>
              <a:ext uri="{FF2B5EF4-FFF2-40B4-BE49-F238E27FC236}">
                <a16:creationId xmlns:a16="http://schemas.microsoft.com/office/drawing/2014/main" id="{EE959F56-D70F-AD6B-64BB-A02F47F5DFE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DC87B04-AA20-5E50-8457-0321C7AAC9D4}"/>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16%</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E3DB9FE2-C27B-BC95-6C4D-85D5E2C7AD5F}"/>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2EB21BD-1C56-CB1B-43C9-9C16D92B4589}"/>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E1212BA-2D3D-0C15-6878-84E45EC46A0C}"/>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E9492D-BF3C-7B7F-4D3F-49D705D4202C}"/>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3D73D8-307D-4AF3-3BB3-41C71B81D121}"/>
              </a:ext>
            </a:extLst>
          </p:cNvPr>
          <p:cNvSpPr txBox="1"/>
          <p:nvPr/>
        </p:nvSpPr>
        <p:spPr>
          <a:xfrm>
            <a:off x="472837" y="6176871"/>
            <a:ext cx="11687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Q3: Which of the following actions have you taken as a result of watching something on the following platforms?</a:t>
            </a:r>
          </a:p>
        </p:txBody>
      </p:sp>
      <p:sp>
        <p:nvSpPr>
          <p:cNvPr id="29" name="Rectangle 28">
            <a:extLst>
              <a:ext uri="{FF2B5EF4-FFF2-40B4-BE49-F238E27FC236}">
                <a16:creationId xmlns:a16="http://schemas.microsoft.com/office/drawing/2014/main" id="{43CB57B7-13EA-1A1C-0610-C8D184D93EA8}"/>
              </a:ext>
            </a:extLst>
          </p:cNvPr>
          <p:cNvSpPr/>
          <p:nvPr/>
        </p:nvSpPr>
        <p:spPr>
          <a:xfrm>
            <a:off x="0" y="1"/>
            <a:ext cx="3041374" cy="287916"/>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Stimulates Consumers’ Appetite</a:t>
            </a:r>
          </a:p>
        </p:txBody>
      </p:sp>
    </p:spTree>
    <p:extLst>
      <p:ext uri="{BB962C8B-B14F-4D97-AF65-F5344CB8AC3E}">
        <p14:creationId xmlns:p14="http://schemas.microsoft.com/office/powerpoint/2010/main" val="433779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5DD2C-F3B6-CBAA-2C67-206D532DB116}"/>
            </a:ext>
          </a:extLst>
        </p:cNvPr>
        <p:cNvGrpSpPr/>
        <p:nvPr/>
      </p:nvGrpSpPr>
      <p:grpSpPr>
        <a:xfrm>
          <a:off x="0" y="0"/>
          <a:ext cx="0" cy="0"/>
          <a:chOff x="0" y="0"/>
          <a:chExt cx="0" cy="0"/>
        </a:xfrm>
      </p:grpSpPr>
      <p:pic>
        <p:nvPicPr>
          <p:cNvPr id="40" name="Picture 39" descr="A person cooking in a kitchen&#10;&#10;Description automatically generated">
            <a:extLst>
              <a:ext uri="{FF2B5EF4-FFF2-40B4-BE49-F238E27FC236}">
                <a16:creationId xmlns:a16="http://schemas.microsoft.com/office/drawing/2014/main" id="{6F291ED6-69BE-7793-CDCD-9CCD442BA2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69" y="1673817"/>
            <a:ext cx="6484759" cy="4180107"/>
          </a:xfrm>
          <a:prstGeom prst="rect">
            <a:avLst/>
          </a:prstGeom>
        </p:spPr>
      </p:pic>
      <p:sp>
        <p:nvSpPr>
          <p:cNvPr id="15" name="Rectangle 14">
            <a:extLst>
              <a:ext uri="{FF2B5EF4-FFF2-40B4-BE49-F238E27FC236}">
                <a16:creationId xmlns:a16="http://schemas.microsoft.com/office/drawing/2014/main" id="{B9D3A0FD-5333-0760-0FB2-29BA3319A482}"/>
              </a:ext>
            </a:extLst>
          </p:cNvPr>
          <p:cNvSpPr>
            <a:spLocks/>
          </p:cNvSpPr>
          <p:nvPr/>
        </p:nvSpPr>
        <p:spPr>
          <a:xfrm>
            <a:off x="0" y="1673817"/>
            <a:ext cx="6510697" cy="4167094"/>
          </a:xfrm>
          <a:prstGeom prst="rect">
            <a:avLst/>
          </a:prstGeom>
          <a:solidFill>
            <a:srgbClr val="4EBEA4">
              <a:alpha val="7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B2EBEC8A-3BF4-6491-EF3E-0A707FA99FB2}"/>
              </a:ext>
            </a:extLst>
          </p:cNvPr>
          <p:cNvSpPr/>
          <p:nvPr/>
        </p:nvSpPr>
        <p:spPr>
          <a:xfrm>
            <a:off x="6484760" y="1679422"/>
            <a:ext cx="5707240" cy="415847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A3802F3-A51D-A29B-3E83-B705A86508A0}"/>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D4081941-4818-DAAB-B793-1C66D8BA9C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06B33DF2-4D60-BC44-A91C-6CF0AB41B45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75A213E2-A3A1-7D1D-C84F-577AB57D3EB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3" name="Rectangle 12">
            <a:extLst>
              <a:ext uri="{FF2B5EF4-FFF2-40B4-BE49-F238E27FC236}">
                <a16:creationId xmlns:a16="http://schemas.microsoft.com/office/drawing/2014/main" id="{7706A49F-0A5F-3E20-746D-47B42072E54D}"/>
              </a:ext>
            </a:extLst>
          </p:cNvPr>
          <p:cNvSpPr/>
          <p:nvPr/>
        </p:nvSpPr>
        <p:spPr>
          <a:xfrm>
            <a:off x="31890" y="509783"/>
            <a:ext cx="12114390" cy="892552"/>
          </a:xfrm>
          <a:prstGeom prst="rect">
            <a:avLst/>
          </a:prstGeom>
        </p:spPr>
        <p:txBody>
          <a:bodyPr wrap="square">
            <a:spAutoFit/>
          </a:bodyPr>
          <a:lstStyle/>
          <a:p>
            <a:r>
              <a:rPr lang="en-US" sz="2600" b="1">
                <a:solidFill>
                  <a:srgbClr val="00BFF2"/>
                </a:solidFill>
                <a:latin typeface="Helvetica" pitchFamily="2" charset="0"/>
              </a:rPr>
              <a:t>Food &amp; CPG: </a:t>
            </a:r>
            <a:r>
              <a:rPr lang="en-US" sz="2600" b="1">
                <a:solidFill>
                  <a:srgbClr val="1F1A62"/>
                </a:solidFill>
                <a:latin typeface="Helvetica" pitchFamily="2" charset="0"/>
              </a:rPr>
              <a:t>Passionate about their culinary traditions, Black consumers are more likely to make a food recipe inspired from TV &amp; streaming shows</a:t>
            </a:r>
          </a:p>
        </p:txBody>
      </p:sp>
      <p:sp>
        <p:nvSpPr>
          <p:cNvPr id="20" name="TextBox 19">
            <a:extLst>
              <a:ext uri="{FF2B5EF4-FFF2-40B4-BE49-F238E27FC236}">
                <a16:creationId xmlns:a16="http://schemas.microsoft.com/office/drawing/2014/main" id="{4652824B-B910-F5BA-9AF0-A1FFA6684DC9}"/>
              </a:ext>
            </a:extLst>
          </p:cNvPr>
          <p:cNvSpPr txBox="1"/>
          <p:nvPr/>
        </p:nvSpPr>
        <p:spPr>
          <a:xfrm>
            <a:off x="121322" y="3327580"/>
            <a:ext cx="6268052"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cs typeface="Helvetica" panose="020B0604020202020204" pitchFamily="34" charset="0"/>
              </a:rPr>
              <a:t>o</a:t>
            </a: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 Black consumers </a:t>
            </a:r>
            <a:r>
              <a:rPr lang="en-US" sz="2400" b="1">
                <a:solidFill>
                  <a:prstClr val="white"/>
                </a:solidFill>
                <a:latin typeface="Helvetica" panose="020B0604020202020204" pitchFamily="34" charset="0"/>
                <a:cs typeface="Helvetica" panose="020B0604020202020204" pitchFamily="34" charset="0"/>
              </a:rPr>
              <a:t>say they’ve been</a:t>
            </a:r>
            <a:endPar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a:solidFill>
                  <a:prstClr val="white"/>
                </a:solidFill>
                <a:latin typeface="Helvetica" panose="020B0604020202020204" pitchFamily="34" charset="0"/>
                <a:cs typeface="Helvetica" panose="020B0604020202020204" pitchFamily="34" charset="0"/>
              </a:rPr>
              <a:t>‘</a:t>
            </a:r>
            <a:r>
              <a:rPr lang="en-US" sz="2800" b="1" i="1" u="sng">
                <a:solidFill>
                  <a:prstClr val="white"/>
                </a:solidFill>
                <a:latin typeface="Helvetica" panose="020B0604020202020204" pitchFamily="34" charset="0"/>
                <a:cs typeface="Helvetica" panose="020B0604020202020204" pitchFamily="34" charset="0"/>
              </a:rPr>
              <a:t>inspired to make a food recipe</a:t>
            </a:r>
            <a:r>
              <a:rPr lang="en-US" sz="2800" b="1" i="1">
                <a:solidFill>
                  <a:prstClr val="white"/>
                </a:solidFill>
                <a:latin typeface="Helvetica" panose="020B0604020202020204" pitchFamily="34" charset="0"/>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cs typeface="Helvetica" panose="020B0604020202020204" pitchFamily="34" charset="0"/>
              </a:rPr>
              <a:t>because of </a:t>
            </a:r>
            <a:r>
              <a:rPr lang="en-US" sz="2400" b="1">
                <a:solidFill>
                  <a:srgbClr val="FFE600"/>
                </a:solidFill>
                <a:latin typeface="Helvetica" panose="020B0604020202020204" pitchFamily="34" charset="0"/>
                <a:cs typeface="Helvetica" panose="020B0604020202020204" pitchFamily="34" charset="0"/>
              </a:rPr>
              <a:t>TV or streaming</a:t>
            </a:r>
            <a:r>
              <a:rPr lang="en-US" sz="2400" b="1">
                <a:solidFill>
                  <a:prstClr val="white"/>
                </a:solidFill>
                <a:latin typeface="Helvetica" panose="020B0604020202020204" pitchFamily="34" charset="0"/>
                <a:cs typeface="Helvetica" panose="020B0604020202020204" pitchFamily="34" charset="0"/>
              </a:rPr>
              <a:t> content</a:t>
            </a:r>
            <a:endParaRPr kumimoji="0" lang="en-US" sz="2400" b="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B56C5D2A-3ECA-2B81-8ADE-E2BF4507018D}"/>
              </a:ext>
            </a:extLst>
          </p:cNvPr>
          <p:cNvSpPr txBox="1"/>
          <p:nvPr/>
        </p:nvSpPr>
        <p:spPr>
          <a:xfrm>
            <a:off x="2124664" y="2084301"/>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29%</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D30160A-CA65-66A6-1F40-D275BD0CE787}"/>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37" name="Straight Connector 36">
            <a:extLst>
              <a:ext uri="{FF2B5EF4-FFF2-40B4-BE49-F238E27FC236}">
                <a16:creationId xmlns:a16="http://schemas.microsoft.com/office/drawing/2014/main" id="{7C161851-0482-D242-B58F-DF0BF04C0241}"/>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C27412-9461-B042-92AC-0A43E6FD946A}"/>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B6EC6EE-9246-8B4A-E9BF-A85FD11F9FEF}"/>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EAF2EFD-3F20-DB59-06DF-AD517AB140C2}"/>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6591FEB-48A7-F608-60B1-243B54EF11F1}"/>
              </a:ext>
            </a:extLst>
          </p:cNvPr>
          <p:cNvSpPr txBox="1"/>
          <p:nvPr/>
        </p:nvSpPr>
        <p:spPr>
          <a:xfrm>
            <a:off x="6497162" y="1989555"/>
            <a:ext cx="2615329"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Black consumers who </a:t>
            </a:r>
            <a:r>
              <a:rPr kumimoji="0" lang="en-US" sz="1050" b="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have </a:t>
            </a:r>
            <a:r>
              <a:rPr kumimoji="0" lang="en-US" sz="1050" b="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made a food recipe</a:t>
            </a:r>
            <a:r>
              <a:rPr kumimoji="0" lang="en-US" sz="1050" b="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inspired from</a:t>
            </a:r>
            <a:r>
              <a:rPr lang="en-US" sz="1050">
                <a:solidFill>
                  <a:srgbClr val="1F1A62"/>
                </a:solidFill>
                <a:latin typeface="Helvetica" panose="020B0604020202020204" pitchFamily="34" charset="0"/>
                <a:cs typeface="Helvetica" panose="020B0604020202020204" pitchFamily="34" charset="0"/>
              </a:rPr>
              <a:t> content on </a:t>
            </a:r>
            <a:r>
              <a:rPr kumimoji="0" lang="en-US" sz="105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the following platforms </a:t>
            </a:r>
          </a:p>
        </p:txBody>
      </p:sp>
      <p:cxnSp>
        <p:nvCxnSpPr>
          <p:cNvPr id="61" name="Straight Connector 60">
            <a:extLst>
              <a:ext uri="{FF2B5EF4-FFF2-40B4-BE49-F238E27FC236}">
                <a16:creationId xmlns:a16="http://schemas.microsoft.com/office/drawing/2014/main" id="{F2F4725F-1E66-35A3-21B8-4A2E9229919F}"/>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236F9F6-0D3C-50DA-4EB2-551CFF85A34E}"/>
              </a:ext>
            </a:extLst>
          </p:cNvPr>
          <p:cNvSpPr txBox="1"/>
          <p:nvPr/>
        </p:nvSpPr>
        <p:spPr>
          <a:xfrm>
            <a:off x="6107467" y="3553699"/>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3229CF1-CEBC-1066-C96E-7792EE20BEE5}"/>
              </a:ext>
            </a:extLst>
          </p:cNvPr>
          <p:cNvSpPr txBox="1"/>
          <p:nvPr/>
        </p:nvSpPr>
        <p:spPr>
          <a:xfrm>
            <a:off x="332960" y="5869470"/>
            <a:ext cx="11771843"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a:t>
            </a:r>
            <a:r>
              <a:rPr lang="en-US" sz="1200" u="sng">
                <a:solidFill>
                  <a:srgbClr val="1F1A62"/>
                </a:solidFill>
                <a:latin typeface="Helvetica" panose="020B0403020202020204" pitchFamily="34" charset="0"/>
              </a:rPr>
              <a:t>Black consumers are </a:t>
            </a:r>
            <a:r>
              <a:rPr lang="en-US" sz="1200" b="1" u="sng">
                <a:solidFill>
                  <a:srgbClr val="1F1A62"/>
                </a:solidFill>
                <a:latin typeface="Helvetica" panose="020B0403020202020204" pitchFamily="34" charset="0"/>
              </a:rPr>
              <a:t>7% more likely </a:t>
            </a:r>
            <a:r>
              <a:rPr lang="en-US" sz="1200" u="sng">
                <a:solidFill>
                  <a:srgbClr val="1F1A62"/>
                </a:solidFill>
                <a:latin typeface="Helvetica" panose="020B0403020202020204" pitchFamily="34" charset="0"/>
              </a:rPr>
              <a:t>to make a food recipe inspired from TV or streaming content vs. TikTok content</a:t>
            </a:r>
          </a:p>
        </p:txBody>
      </p:sp>
      <p:sp>
        <p:nvSpPr>
          <p:cNvPr id="2" name="TextBox 1">
            <a:extLst>
              <a:ext uri="{FF2B5EF4-FFF2-40B4-BE49-F238E27FC236}">
                <a16:creationId xmlns:a16="http://schemas.microsoft.com/office/drawing/2014/main" id="{400B384C-F92A-0670-469A-5EEDC0D76BE2}"/>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7</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BDC53A-410C-B95D-54C0-A67D1ED155A0}"/>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63</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392C99A-357A-9146-DE4A-A9F09B83C555}"/>
              </a:ext>
            </a:extLst>
          </p:cNvPr>
          <p:cNvSpPr txBox="1"/>
          <p:nvPr/>
        </p:nvSpPr>
        <p:spPr>
          <a:xfrm>
            <a:off x="9804004" y="3828425"/>
            <a:ext cx="161441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+31%</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7483678-28BA-31DB-B393-6E2C57E7D1C3}"/>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19</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9A7CE74-51A3-06BF-1A94-534396C5E48D}"/>
              </a:ext>
            </a:extLst>
          </p:cNvPr>
          <p:cNvSpPr txBox="1"/>
          <p:nvPr/>
        </p:nvSpPr>
        <p:spPr>
          <a:xfrm>
            <a:off x="9873874" y="5120565"/>
            <a:ext cx="1544545" cy="523220"/>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sz="2800">
                <a:solidFill>
                  <a:srgbClr val="E2E8F1"/>
                </a:solidFill>
              </a:rPr>
              <a:t>-4%</a:t>
            </a:r>
          </a:p>
        </p:txBody>
      </p:sp>
      <p:pic>
        <p:nvPicPr>
          <p:cNvPr id="16" name="Picture 2">
            <a:extLst>
              <a:ext uri="{FF2B5EF4-FFF2-40B4-BE49-F238E27FC236}">
                <a16:creationId xmlns:a16="http://schemas.microsoft.com/office/drawing/2014/main" id="{7F42459D-A1D7-9BA9-E717-2A64CB732E2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7193FE7-E63D-7193-62EB-77287E12B680}"/>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27</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8" name="Picture 17" descr="Snapchat SVG Vector Logos - Vector Logo Zone">
            <a:extLst>
              <a:ext uri="{FF2B5EF4-FFF2-40B4-BE49-F238E27FC236}">
                <a16:creationId xmlns:a16="http://schemas.microsoft.com/office/drawing/2014/main" id="{26502588-C815-922C-428F-D2C600626EA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3337C9D-43FC-0AC6-D2E9-E543CF6EA65A}"/>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18</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673F9E8-105F-BF97-799C-1EF90905B2F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724FFA5-6121-0D1D-2A2D-8ED724E01B50}"/>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23%</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3" name="Picture 22" descr="Facebook Logo and symbol, meaning, history, PNG, brand">
            <a:extLst>
              <a:ext uri="{FF2B5EF4-FFF2-40B4-BE49-F238E27FC236}">
                <a16:creationId xmlns:a16="http://schemas.microsoft.com/office/drawing/2014/main" id="{42B58319-FB75-85EF-E48F-F27FCC1FF3E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5FC8382-6767-D3F9-DC3A-40AA4E61773C}"/>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9" name="Picture 4" descr="The YouTube logo: a history | Creative Bloq">
            <a:extLst>
              <a:ext uri="{FF2B5EF4-FFF2-40B4-BE49-F238E27FC236}">
                <a16:creationId xmlns:a16="http://schemas.microsoft.com/office/drawing/2014/main" id="{F42E89F3-1172-3536-89CC-61399464D0F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FD12E44-B3E1-B164-A130-DA095426FADD}"/>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31%</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7131A910-54D2-75FF-6311-EC5E41DE8CD9}"/>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684AC5-0BA9-E720-A959-C9136439030F}"/>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C52E8E-0D7A-7B71-AD83-82C5425E5A31}"/>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B1485D4-42BD-D881-C0B7-59C3E26666C2}"/>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C391B7-5243-0D25-E873-B6E983FD93C3}"/>
              </a:ext>
            </a:extLst>
          </p:cNvPr>
          <p:cNvSpPr txBox="1"/>
          <p:nvPr/>
        </p:nvSpPr>
        <p:spPr>
          <a:xfrm>
            <a:off x="472837" y="6176871"/>
            <a:ext cx="11687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Q3: Which of the following actions have you taken as a result of watching something on the following platforms?</a:t>
            </a:r>
          </a:p>
        </p:txBody>
      </p:sp>
      <p:sp>
        <p:nvSpPr>
          <p:cNvPr id="12" name="Rectangle 11">
            <a:extLst>
              <a:ext uri="{FF2B5EF4-FFF2-40B4-BE49-F238E27FC236}">
                <a16:creationId xmlns:a16="http://schemas.microsoft.com/office/drawing/2014/main" id="{12EA5B28-5D3D-4B77-7583-DCEAD1DBA61C}"/>
              </a:ext>
            </a:extLst>
          </p:cNvPr>
          <p:cNvSpPr/>
          <p:nvPr/>
        </p:nvSpPr>
        <p:spPr>
          <a:xfrm>
            <a:off x="0" y="0"/>
            <a:ext cx="2892056" cy="311797"/>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Inspires Culinary Enthusiasts</a:t>
            </a:r>
          </a:p>
        </p:txBody>
      </p:sp>
    </p:spTree>
    <p:extLst>
      <p:ext uri="{BB962C8B-B14F-4D97-AF65-F5344CB8AC3E}">
        <p14:creationId xmlns:p14="http://schemas.microsoft.com/office/powerpoint/2010/main" val="3974242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AA3CB-0E1A-315B-FDF5-C230B8722A66}"/>
            </a:ext>
          </a:extLst>
        </p:cNvPr>
        <p:cNvGrpSpPr/>
        <p:nvPr/>
      </p:nvGrpSpPr>
      <p:grpSpPr>
        <a:xfrm>
          <a:off x="0" y="0"/>
          <a:ext cx="0" cy="0"/>
          <a:chOff x="0" y="0"/>
          <a:chExt cx="0" cy="0"/>
        </a:xfrm>
      </p:grpSpPr>
      <p:pic>
        <p:nvPicPr>
          <p:cNvPr id="42" name="Picture 41" descr="A person and a child using a hammer to cut a wood shelf&#10;&#10;Description automatically generated">
            <a:extLst>
              <a:ext uri="{FF2B5EF4-FFF2-40B4-BE49-F238E27FC236}">
                <a16:creationId xmlns:a16="http://schemas.microsoft.com/office/drawing/2014/main" id="{3B3A70E4-F9A5-DEE2-FE6C-0CF9876698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79422"/>
            <a:ext cx="6505562" cy="4166787"/>
          </a:xfrm>
          <a:prstGeom prst="rect">
            <a:avLst/>
          </a:prstGeom>
        </p:spPr>
      </p:pic>
      <p:sp>
        <p:nvSpPr>
          <p:cNvPr id="7" name="Rectangle 6">
            <a:extLst>
              <a:ext uri="{FF2B5EF4-FFF2-40B4-BE49-F238E27FC236}">
                <a16:creationId xmlns:a16="http://schemas.microsoft.com/office/drawing/2014/main" id="{DE360005-5C2A-EEDE-AA88-778971C09463}"/>
              </a:ext>
            </a:extLst>
          </p:cNvPr>
          <p:cNvSpPr>
            <a:spLocks/>
          </p:cNvSpPr>
          <p:nvPr/>
        </p:nvSpPr>
        <p:spPr>
          <a:xfrm>
            <a:off x="3102" y="1687731"/>
            <a:ext cx="6539230" cy="4158478"/>
          </a:xfrm>
          <a:prstGeom prst="rect">
            <a:avLst/>
          </a:prstGeom>
          <a:solidFill>
            <a:srgbClr val="4EBEA4">
              <a:alpha val="7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extBox 8">
            <a:extLst>
              <a:ext uri="{FF2B5EF4-FFF2-40B4-BE49-F238E27FC236}">
                <a16:creationId xmlns:a16="http://schemas.microsoft.com/office/drawing/2014/main" id="{F92F1043-0C00-40FC-462F-EC45872D36B9}"/>
              </a:ext>
            </a:extLst>
          </p:cNvPr>
          <p:cNvSpPr txBox="1"/>
          <p:nvPr/>
        </p:nvSpPr>
        <p:spPr>
          <a:xfrm>
            <a:off x="19437" y="3563268"/>
            <a:ext cx="6478027"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cs typeface="Helvetica" panose="020B0604020202020204" pitchFamily="34" charset="0"/>
              </a:rPr>
              <a:t>o</a:t>
            </a: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 Black consumers say they have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a:solidFill>
                  <a:prstClr val="white"/>
                </a:solidFill>
                <a:latin typeface="Helvetica" panose="020B0604020202020204" pitchFamily="34" charset="0"/>
                <a:cs typeface="Helvetica" panose="020B0604020202020204" pitchFamily="34" charset="0"/>
              </a:rPr>
              <a:t>‘</a:t>
            </a:r>
            <a:r>
              <a:rPr lang="en-US" sz="2800" b="1" i="1" u="sng">
                <a:solidFill>
                  <a:prstClr val="white"/>
                </a:solidFill>
                <a:latin typeface="Helvetica" panose="020B0604020202020204" pitchFamily="34" charset="0"/>
                <a:cs typeface="Helvetica" panose="020B0604020202020204" pitchFamily="34" charset="0"/>
              </a:rPr>
              <a:t>have completed a home improvement project inspired</a:t>
            </a:r>
            <a:r>
              <a:rPr lang="en-US" sz="2800" b="1" i="1">
                <a:solidFill>
                  <a:prstClr val="white"/>
                </a:solidFill>
                <a:latin typeface="Helvetica" panose="020B0604020202020204" pitchFamily="34" charset="0"/>
                <a:cs typeface="Helvetica" panose="020B0604020202020204" pitchFamily="34" charset="0"/>
              </a:rPr>
              <a:t>’</a:t>
            </a:r>
            <a:r>
              <a:rPr lang="en-US" sz="2800" b="1" i="1" u="sng">
                <a:solidFill>
                  <a:prstClr val="white"/>
                </a:solidFill>
                <a:latin typeface="Helvetica" panose="020B0604020202020204" pitchFamily="34" charset="0"/>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cs typeface="Helvetica" panose="020B0604020202020204" pitchFamily="34" charset="0"/>
              </a:rPr>
              <a:t>from </a:t>
            </a:r>
            <a:r>
              <a:rPr lang="en-US" sz="2400" b="1">
                <a:solidFill>
                  <a:srgbClr val="FFE600"/>
                </a:solidFill>
                <a:latin typeface="Helvetica" panose="020B0604020202020204" pitchFamily="34" charset="0"/>
                <a:cs typeface="Helvetica" panose="020B0604020202020204" pitchFamily="34" charset="0"/>
              </a:rPr>
              <a:t>TV or streaming </a:t>
            </a:r>
            <a:r>
              <a:rPr lang="en-US" sz="2400" b="1">
                <a:solidFill>
                  <a:prstClr val="white"/>
                </a:solidFill>
                <a:latin typeface="Helvetica" panose="020B0604020202020204" pitchFamily="34" charset="0"/>
                <a:cs typeface="Helvetica" panose="020B0604020202020204" pitchFamily="34" charset="0"/>
              </a:rPr>
              <a:t>content</a:t>
            </a:r>
            <a:endParaRPr kumimoji="0" lang="en-US" sz="2400" b="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1" name="TextBox 10">
            <a:extLst>
              <a:ext uri="{FF2B5EF4-FFF2-40B4-BE49-F238E27FC236}">
                <a16:creationId xmlns:a16="http://schemas.microsoft.com/office/drawing/2014/main" id="{493C5744-2869-C37D-4657-672CFE9CBB3F}"/>
              </a:ext>
            </a:extLst>
          </p:cNvPr>
          <p:cNvSpPr txBox="1"/>
          <p:nvPr/>
        </p:nvSpPr>
        <p:spPr>
          <a:xfrm>
            <a:off x="2127766" y="2184410"/>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18%</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C01A744-69FA-4155-4329-E4469BFF5458}"/>
              </a:ext>
            </a:extLst>
          </p:cNvPr>
          <p:cNvSpPr/>
          <p:nvPr/>
        </p:nvSpPr>
        <p:spPr>
          <a:xfrm>
            <a:off x="6509564" y="1679422"/>
            <a:ext cx="5682435" cy="415847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9FB4109-EFB3-9C63-45F8-ABCA5E0E6BE0}"/>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A8EEEC46-C177-14AC-2F51-2536625CFA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8E9E39A3-0985-7CEF-6119-4BECB4BE565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E3DE49B2-E614-2EEE-AED4-BBBCBE0CE58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1">
            <a:extLst>
              <a:ext uri="{FF2B5EF4-FFF2-40B4-BE49-F238E27FC236}">
                <a16:creationId xmlns:a16="http://schemas.microsoft.com/office/drawing/2014/main" id="{4DDA71DE-A20E-08D5-FC71-1F643903AD56}"/>
              </a:ext>
            </a:extLst>
          </p:cNvPr>
          <p:cNvSpPr/>
          <p:nvPr/>
        </p:nvSpPr>
        <p:spPr>
          <a:xfrm>
            <a:off x="109331" y="502203"/>
            <a:ext cx="11855690" cy="892552"/>
          </a:xfrm>
          <a:prstGeom prst="rect">
            <a:avLst/>
          </a:prstGeom>
        </p:spPr>
        <p:txBody>
          <a:bodyPr wrap="square">
            <a:spAutoFit/>
          </a:bodyPr>
          <a:lstStyle/>
          <a:p>
            <a:r>
              <a:rPr lang="en-US" sz="2600" b="1">
                <a:solidFill>
                  <a:srgbClr val="00BFF2"/>
                </a:solidFill>
                <a:latin typeface="Helvetica" pitchFamily="2" charset="0"/>
              </a:rPr>
              <a:t>Home: </a:t>
            </a:r>
            <a:r>
              <a:rPr lang="en-US" sz="2600" b="1">
                <a:solidFill>
                  <a:srgbClr val="1F1A62"/>
                </a:solidFill>
                <a:latin typeface="Helvetica" pitchFamily="2" charset="0"/>
              </a:rPr>
              <a:t>TV &amp; streaming content is more likely to inspire Black audiences to express themselves by taking on DIY projects in their home</a:t>
            </a:r>
            <a:endParaRPr lang="en-US" sz="2600" b="1">
              <a:solidFill>
                <a:srgbClr val="00BFF2"/>
              </a:solidFill>
              <a:latin typeface="Helvetica" pitchFamily="2" charset="0"/>
            </a:endParaRPr>
          </a:p>
        </p:txBody>
      </p:sp>
      <p:sp>
        <p:nvSpPr>
          <p:cNvPr id="4" name="Rectangle 3">
            <a:extLst>
              <a:ext uri="{FF2B5EF4-FFF2-40B4-BE49-F238E27FC236}">
                <a16:creationId xmlns:a16="http://schemas.microsoft.com/office/drawing/2014/main" id="{D1B2ED0E-FD85-4D10-5779-7305C18AE01C}"/>
              </a:ext>
            </a:extLst>
          </p:cNvPr>
          <p:cNvSpPr/>
          <p:nvPr/>
        </p:nvSpPr>
        <p:spPr>
          <a:xfrm>
            <a:off x="0" y="1"/>
            <a:ext cx="2385391" cy="311796"/>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Motivates DIY projects</a:t>
            </a:r>
          </a:p>
        </p:txBody>
      </p:sp>
      <p:sp>
        <p:nvSpPr>
          <p:cNvPr id="14" name="TextBox 13">
            <a:extLst>
              <a:ext uri="{FF2B5EF4-FFF2-40B4-BE49-F238E27FC236}">
                <a16:creationId xmlns:a16="http://schemas.microsoft.com/office/drawing/2014/main" id="{54ADC9AC-934E-6F2F-BF9F-E932BA8D103E}"/>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16" name="Straight Connector 15">
            <a:extLst>
              <a:ext uri="{FF2B5EF4-FFF2-40B4-BE49-F238E27FC236}">
                <a16:creationId xmlns:a16="http://schemas.microsoft.com/office/drawing/2014/main" id="{CDE76D6F-2C76-08AE-6F7B-F8921EBC3D70}"/>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00D1B6-3003-82D3-E5BD-6CBA21D4CCBF}"/>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D436B8-CC88-4D2C-FEEE-60BE9F0FF66D}"/>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ECB642-DD6D-010E-8718-2C71FA1D34A8}"/>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C599DB4-2811-593F-A15B-48710F56C383}"/>
              </a:ext>
            </a:extLst>
          </p:cNvPr>
          <p:cNvSpPr txBox="1"/>
          <p:nvPr/>
        </p:nvSpPr>
        <p:spPr>
          <a:xfrm>
            <a:off x="6639785" y="1904929"/>
            <a:ext cx="235951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Black consumers who </a:t>
            </a:r>
            <a:r>
              <a:rPr kumimoji="0" lang="en-US" sz="1050" b="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have </a:t>
            </a:r>
            <a:r>
              <a:rPr kumimoji="0" lang="en-US" sz="1050" b="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completed a home improvement project inspired</a:t>
            </a:r>
            <a:r>
              <a:rPr kumimoji="0" lang="en-US" sz="1050" b="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by</a:t>
            </a:r>
            <a:r>
              <a:rPr lang="en-US" sz="1050">
                <a:solidFill>
                  <a:srgbClr val="1B1464"/>
                </a:solidFill>
                <a:latin typeface="Helvetica" panose="020B0604020202020204" pitchFamily="34" charset="0"/>
                <a:cs typeface="Helvetica" panose="020B0604020202020204" pitchFamily="34" charset="0"/>
              </a:rPr>
              <a:t> content </a:t>
            </a:r>
            <a:br>
              <a:rPr lang="en-US" sz="1050">
                <a:solidFill>
                  <a:srgbClr val="1B1464"/>
                </a:solidFill>
                <a:latin typeface="Helvetica" panose="020B0604020202020204" pitchFamily="34" charset="0"/>
                <a:cs typeface="Helvetica" panose="020B0604020202020204" pitchFamily="34" charset="0"/>
              </a:rPr>
            </a:br>
            <a:r>
              <a:rPr lang="en-US" sz="1050">
                <a:solidFill>
                  <a:srgbClr val="1B1464"/>
                </a:solidFill>
                <a:latin typeface="Helvetica" panose="020B0604020202020204" pitchFamily="34" charset="0"/>
                <a:cs typeface="Helvetica" panose="020B0604020202020204" pitchFamily="34" charset="0"/>
              </a:rPr>
              <a:t>from </a:t>
            </a: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following platforms </a:t>
            </a:r>
          </a:p>
        </p:txBody>
      </p:sp>
      <p:cxnSp>
        <p:nvCxnSpPr>
          <p:cNvPr id="56" name="Straight Connector 55">
            <a:extLst>
              <a:ext uri="{FF2B5EF4-FFF2-40B4-BE49-F238E27FC236}">
                <a16:creationId xmlns:a16="http://schemas.microsoft.com/office/drawing/2014/main" id="{25108C5C-E2E9-673E-A652-67CC0A32C5E6}"/>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EC30B1-7CC4-6D11-C0FB-71FBBF060304}"/>
              </a:ext>
            </a:extLst>
          </p:cNvPr>
          <p:cNvSpPr txBox="1"/>
          <p:nvPr/>
        </p:nvSpPr>
        <p:spPr>
          <a:xfrm>
            <a:off x="6156535" y="3554686"/>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CE17905-ADFA-5030-4EE5-54E7EBC5D756}"/>
              </a:ext>
            </a:extLst>
          </p:cNvPr>
          <p:cNvSpPr txBox="1"/>
          <p:nvPr/>
        </p:nvSpPr>
        <p:spPr>
          <a:xfrm>
            <a:off x="293204" y="5874440"/>
            <a:ext cx="11322503" cy="276999"/>
          </a:xfrm>
          <a:prstGeom prst="rect">
            <a:avLst/>
          </a:prstGeom>
          <a:noFill/>
        </p:spPr>
        <p:txBody>
          <a:bodyPr wrap="square" rtlCol="0">
            <a:spAutoFit/>
          </a:bodyPr>
          <a:lstStyle/>
          <a:p>
            <a:pPr>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a:t>
            </a:r>
            <a:r>
              <a:rPr lang="en-US" sz="1200" b="1" u="sng">
                <a:solidFill>
                  <a:srgbClr val="1F1A62"/>
                </a:solidFill>
                <a:latin typeface="Helvetica" panose="020B0403020202020204" pitchFamily="34" charset="0"/>
              </a:rPr>
              <a:t>How to read: </a:t>
            </a:r>
            <a:r>
              <a:rPr lang="en-US" sz="1200" u="sng">
                <a:solidFill>
                  <a:srgbClr val="1F1A62"/>
                </a:solidFill>
                <a:latin typeface="Helvetica" panose="020B0403020202020204" pitchFamily="34" charset="0"/>
              </a:rPr>
              <a:t>Black consumers are </a:t>
            </a:r>
            <a:r>
              <a:rPr lang="en-US" sz="1200" b="1" u="sng">
                <a:solidFill>
                  <a:srgbClr val="1F1A62"/>
                </a:solidFill>
                <a:latin typeface="Helvetica" panose="020B0403020202020204" pitchFamily="34" charset="0"/>
              </a:rPr>
              <a:t>92% more likely </a:t>
            </a:r>
            <a:r>
              <a:rPr lang="en-US" sz="1200" u="sng">
                <a:solidFill>
                  <a:srgbClr val="1F1A62"/>
                </a:solidFill>
                <a:latin typeface="Helvetica" panose="020B0403020202020204" pitchFamily="34" charset="0"/>
              </a:rPr>
              <a:t>to have completed a home improvement project inspired from TV or streaming content vs. Snapchat content</a:t>
            </a:r>
          </a:p>
        </p:txBody>
      </p:sp>
      <p:sp>
        <p:nvSpPr>
          <p:cNvPr id="3" name="TextBox 2">
            <a:extLst>
              <a:ext uri="{FF2B5EF4-FFF2-40B4-BE49-F238E27FC236}">
                <a16:creationId xmlns:a16="http://schemas.microsoft.com/office/drawing/2014/main" id="{55052BA1-9922-8646-92C0-A2987A4BBF42}"/>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+67%</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23D7B25-1740-B1B7-A545-76EC523D69EA}"/>
              </a:ext>
            </a:extLst>
          </p:cNvPr>
          <p:cNvSpPr txBox="1"/>
          <p:nvPr/>
        </p:nvSpPr>
        <p:spPr>
          <a:xfrm>
            <a:off x="9873874" y="3169076"/>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+92%</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580B870-3F26-328E-0692-5DDDE2695CB6}"/>
              </a:ext>
            </a:extLst>
          </p:cNvPr>
          <p:cNvSpPr txBox="1"/>
          <p:nvPr/>
        </p:nvSpPr>
        <p:spPr>
          <a:xfrm>
            <a:off x="9804004" y="3828425"/>
            <a:ext cx="161441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+20%</a:t>
            </a:r>
          </a:p>
        </p:txBody>
      </p:sp>
      <p:sp>
        <p:nvSpPr>
          <p:cNvPr id="17" name="TextBox 16">
            <a:extLst>
              <a:ext uri="{FF2B5EF4-FFF2-40B4-BE49-F238E27FC236}">
                <a16:creationId xmlns:a16="http://schemas.microsoft.com/office/drawing/2014/main" id="{7EFED044-D56B-B94E-AF17-460FCA61AA30}"/>
              </a:ext>
            </a:extLst>
          </p:cNvPr>
          <p:cNvSpPr txBox="1"/>
          <p:nvPr/>
        </p:nvSpPr>
        <p:spPr>
          <a:xfrm>
            <a:off x="9873874" y="4464487"/>
            <a:ext cx="1544545" cy="6080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+9%</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3304EEA-9C04-BDA6-1651-045419C38B8A}"/>
              </a:ext>
            </a:extLst>
          </p:cNvPr>
          <p:cNvSpPr txBox="1"/>
          <p:nvPr/>
        </p:nvSpPr>
        <p:spPr>
          <a:xfrm>
            <a:off x="9873874" y="5100687"/>
            <a:ext cx="154454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E2E8F1"/>
                </a:solidFill>
                <a:effectLst/>
                <a:uLnTx/>
                <a:uFillTx/>
                <a:latin typeface="Helvetica" panose="020B0604020202020204" pitchFamily="34" charset="0"/>
                <a:ea typeface="Open Sans" panose="020B0606030504020204" pitchFamily="34" charset="0"/>
                <a:cs typeface="+mn-cs"/>
              </a:rPr>
              <a:t>-14%</a:t>
            </a:r>
            <a:endParaRPr kumimoji="0" lang="en-US" sz="2800" b="0" i="0" u="none" strike="noStrike" kern="1200" cap="none" spc="0" normalizeH="0" baseline="0" noProof="0">
              <a:ln>
                <a:noFill/>
              </a:ln>
              <a:solidFill>
                <a:srgbClr val="E2E8F1"/>
              </a:solidFill>
              <a:effectLst/>
              <a:uLnTx/>
              <a:uFillTx/>
              <a:latin typeface="Calibri" panose="020F0502020204030204"/>
              <a:ea typeface="+mn-ea"/>
              <a:cs typeface="+mn-cs"/>
            </a:endParaRPr>
          </a:p>
        </p:txBody>
      </p:sp>
      <p:pic>
        <p:nvPicPr>
          <p:cNvPr id="12" name="Picture 2">
            <a:extLst>
              <a:ext uri="{FF2B5EF4-FFF2-40B4-BE49-F238E27FC236}">
                <a16:creationId xmlns:a16="http://schemas.microsoft.com/office/drawing/2014/main" id="{20C4ACE9-E285-AEDA-9B4A-BC911FE4AF2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8A2D5A0-A59F-0121-9729-3F11225EDF48}"/>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11</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2" name="Picture 21" descr="Snapchat SVG Vector Logos - Vector Logo Zone">
            <a:extLst>
              <a:ext uri="{FF2B5EF4-FFF2-40B4-BE49-F238E27FC236}">
                <a16:creationId xmlns:a16="http://schemas.microsoft.com/office/drawing/2014/main" id="{D6ED9F1C-9D96-58BB-755C-89859BA85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9DF6C26-9E85-53D7-0779-7B824D542C33}"/>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9%</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CFAE6A41-6E2E-AF9F-5F87-9DF791F7588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D792DC9-BDB5-F77F-22C8-EC64D325AB16}"/>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15</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1" name="Picture 30" descr="Facebook Logo and symbol, meaning, history, PNG, brand">
            <a:extLst>
              <a:ext uri="{FF2B5EF4-FFF2-40B4-BE49-F238E27FC236}">
                <a16:creationId xmlns:a16="http://schemas.microsoft.com/office/drawing/2014/main" id="{8037860D-3D7B-ECAF-4DF5-CF0F2BDCC0F1}"/>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0DC5B6F-98F2-3C82-61DC-79919EFC8CD7}"/>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16</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34" name="Picture 4" descr="The YouTube logo: a history | Creative Bloq">
            <a:extLst>
              <a:ext uri="{FF2B5EF4-FFF2-40B4-BE49-F238E27FC236}">
                <a16:creationId xmlns:a16="http://schemas.microsoft.com/office/drawing/2014/main" id="{F6EA5E27-9387-7D3F-2E30-C185DF454A4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F1064D3-A4A3-C9A7-5080-82F6B961E1F3}"/>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20</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C4A11920-64C7-4BCE-642F-CF7962421291}"/>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7B6C68-24EC-1288-70CA-C5012684F971}"/>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4F251E-7975-8F45-87EB-6790345A00F3}"/>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8EE9EA-9706-67DF-D498-39976F23D240}"/>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0990CE9-84DE-FD92-706D-4C903DA67AD2}"/>
              </a:ext>
            </a:extLst>
          </p:cNvPr>
          <p:cNvSpPr txBox="1"/>
          <p:nvPr/>
        </p:nvSpPr>
        <p:spPr>
          <a:xfrm>
            <a:off x="472837" y="6176871"/>
            <a:ext cx="11687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Q3: Which of the following actions have you taken as a result of watching something on the following platforms?</a:t>
            </a:r>
          </a:p>
        </p:txBody>
      </p:sp>
    </p:spTree>
    <p:extLst>
      <p:ext uri="{BB962C8B-B14F-4D97-AF65-F5344CB8AC3E}">
        <p14:creationId xmlns:p14="http://schemas.microsoft.com/office/powerpoint/2010/main" val="221439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4C1D-2538-DEA9-644F-D13867EAF3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2F0C43-612C-5758-DBA3-2EE69B8D1F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0F7EB2B-290C-22A2-B6E5-A29FBD33FB5C}"/>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BB320CCD-86F0-008E-6F0E-63156D06604C}"/>
              </a:ext>
            </a:extLst>
          </p:cNvPr>
          <p:cNvSpPr txBox="1"/>
          <p:nvPr/>
        </p:nvSpPr>
        <p:spPr>
          <a:xfrm>
            <a:off x="236165" y="3025517"/>
            <a:ext cx="739399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1A62"/>
                </a:solidFill>
                <a:effectLst/>
                <a:uLnTx/>
                <a:uFillTx/>
                <a:latin typeface="Helvetica" pitchFamily="2" charset="0"/>
                <a:ea typeface="+mn-ea"/>
                <a:cs typeface="+mn-cs"/>
              </a:rPr>
              <a:t>The rising impact of the Black community makes them an increasingly valuable and desirable audience for marketers</a:t>
            </a:r>
          </a:p>
        </p:txBody>
      </p:sp>
    </p:spTree>
    <p:extLst>
      <p:ext uri="{BB962C8B-B14F-4D97-AF65-F5344CB8AC3E}">
        <p14:creationId xmlns:p14="http://schemas.microsoft.com/office/powerpoint/2010/main" val="754209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4EE88-C331-8C0F-4356-7EB6FD645798}"/>
            </a:ext>
          </a:extLst>
        </p:cNvPr>
        <p:cNvGrpSpPr/>
        <p:nvPr/>
      </p:nvGrpSpPr>
      <p:grpSpPr>
        <a:xfrm>
          <a:off x="0" y="0"/>
          <a:ext cx="0" cy="0"/>
          <a:chOff x="0" y="0"/>
          <a:chExt cx="0" cy="0"/>
        </a:xfrm>
      </p:grpSpPr>
      <p:pic>
        <p:nvPicPr>
          <p:cNvPr id="39" name="Picture 38" descr="A person wearing headphones&#10;&#10;Description automatically generated">
            <a:extLst>
              <a:ext uri="{FF2B5EF4-FFF2-40B4-BE49-F238E27FC236}">
                <a16:creationId xmlns:a16="http://schemas.microsoft.com/office/drawing/2014/main" id="{0553DC4C-9FF4-28B6-B652-88D7250D6D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71763"/>
            <a:ext cx="6510697" cy="4151982"/>
          </a:xfrm>
          <a:prstGeom prst="rect">
            <a:avLst/>
          </a:prstGeom>
        </p:spPr>
      </p:pic>
      <p:sp>
        <p:nvSpPr>
          <p:cNvPr id="17" name="Rectangle 16">
            <a:extLst>
              <a:ext uri="{FF2B5EF4-FFF2-40B4-BE49-F238E27FC236}">
                <a16:creationId xmlns:a16="http://schemas.microsoft.com/office/drawing/2014/main" id="{45F5F5AF-D661-4A20-6426-6AF93AE3B757}"/>
              </a:ext>
            </a:extLst>
          </p:cNvPr>
          <p:cNvSpPr>
            <a:spLocks/>
          </p:cNvSpPr>
          <p:nvPr/>
        </p:nvSpPr>
        <p:spPr>
          <a:xfrm>
            <a:off x="0" y="1671763"/>
            <a:ext cx="6510697" cy="4158478"/>
          </a:xfrm>
          <a:prstGeom prst="rect">
            <a:avLst/>
          </a:prstGeom>
          <a:solidFill>
            <a:srgbClr val="4EBEA4">
              <a:alpha val="7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4076D44F-FCD3-28C8-0832-31B1D60E8AB9}"/>
              </a:ext>
            </a:extLst>
          </p:cNvPr>
          <p:cNvSpPr>
            <a:spLocks/>
          </p:cNvSpPr>
          <p:nvPr/>
        </p:nvSpPr>
        <p:spPr>
          <a:xfrm>
            <a:off x="6510697" y="1671763"/>
            <a:ext cx="5681303" cy="416613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A93F11A-602C-5710-14BC-93757A602FF9}"/>
              </a:ext>
            </a:extLst>
          </p:cNvPr>
          <p:cNvSpPr>
            <a:spLocks/>
          </p:cNvSpPr>
          <p:nvPr/>
        </p:nvSpPr>
        <p:spPr>
          <a:xfrm>
            <a:off x="9788398" y="2497854"/>
            <a:ext cx="1691925" cy="315781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4D91E54-0433-BFC4-039A-67D5CB233725}"/>
              </a:ext>
            </a:extLst>
          </p:cNvPr>
          <p:cNvSpPr txBox="1"/>
          <p:nvPr/>
        </p:nvSpPr>
        <p:spPr>
          <a:xfrm>
            <a:off x="9873874" y="4508724"/>
            <a:ext cx="154454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+19%</a:t>
            </a:r>
          </a:p>
        </p:txBody>
      </p:sp>
      <p:pic>
        <p:nvPicPr>
          <p:cNvPr id="26" name="Picture 25">
            <a:extLst>
              <a:ext uri="{FF2B5EF4-FFF2-40B4-BE49-F238E27FC236}">
                <a16:creationId xmlns:a16="http://schemas.microsoft.com/office/drawing/2014/main" id="{89870FC7-7758-741F-4BD5-B715E60550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7" name="Slide Number Placeholder 5">
            <a:extLst>
              <a:ext uri="{FF2B5EF4-FFF2-40B4-BE49-F238E27FC236}">
                <a16:creationId xmlns:a16="http://schemas.microsoft.com/office/drawing/2014/main" id="{2BE412A4-0069-3FA1-7A04-C0724D1FAAE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CEFE2351-7BB1-6136-296B-9FBBD784BB3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1">
            <a:extLst>
              <a:ext uri="{FF2B5EF4-FFF2-40B4-BE49-F238E27FC236}">
                <a16:creationId xmlns:a16="http://schemas.microsoft.com/office/drawing/2014/main" id="{CB133F22-C789-AAC2-C636-C60FAAFDD39E}"/>
              </a:ext>
            </a:extLst>
          </p:cNvPr>
          <p:cNvSpPr/>
          <p:nvPr/>
        </p:nvSpPr>
        <p:spPr>
          <a:xfrm>
            <a:off x="-1105" y="514995"/>
            <a:ext cx="12186477" cy="892552"/>
          </a:xfrm>
          <a:prstGeom prst="rect">
            <a:avLst/>
          </a:prstGeom>
        </p:spPr>
        <p:txBody>
          <a:bodyPr wrap="square">
            <a:spAutoFit/>
          </a:bodyPr>
          <a:lstStyle/>
          <a:p>
            <a:r>
              <a:rPr lang="en-US" sz="2600" b="1">
                <a:solidFill>
                  <a:srgbClr val="00BFF2"/>
                </a:solidFill>
                <a:latin typeface="Helvetica" pitchFamily="2" charset="0"/>
              </a:rPr>
              <a:t>Brands Searching for Relevancy: </a:t>
            </a:r>
            <a:r>
              <a:rPr lang="en-US" sz="2600" b="1">
                <a:solidFill>
                  <a:srgbClr val="1F1A62"/>
                </a:solidFill>
                <a:latin typeface="Helvetica" pitchFamily="2" charset="0"/>
              </a:rPr>
              <a:t>TV and streaming content strengthens cultural ties among Black audiences who are deeply influenced by music</a:t>
            </a:r>
          </a:p>
        </p:txBody>
      </p:sp>
      <p:sp>
        <p:nvSpPr>
          <p:cNvPr id="13" name="Rectangle 12">
            <a:extLst>
              <a:ext uri="{FF2B5EF4-FFF2-40B4-BE49-F238E27FC236}">
                <a16:creationId xmlns:a16="http://schemas.microsoft.com/office/drawing/2014/main" id="{40546358-7D79-5B53-B60C-40049548BB8E}"/>
              </a:ext>
            </a:extLst>
          </p:cNvPr>
          <p:cNvSpPr/>
          <p:nvPr/>
        </p:nvSpPr>
        <p:spPr>
          <a:xfrm>
            <a:off x="0" y="1"/>
            <a:ext cx="2859932" cy="311796"/>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Encourages Cultural Impact</a:t>
            </a:r>
          </a:p>
        </p:txBody>
      </p:sp>
      <p:sp>
        <p:nvSpPr>
          <p:cNvPr id="18" name="TextBox 17">
            <a:extLst>
              <a:ext uri="{FF2B5EF4-FFF2-40B4-BE49-F238E27FC236}">
                <a16:creationId xmlns:a16="http://schemas.microsoft.com/office/drawing/2014/main" id="{7523D236-423E-1D02-45B3-12900726C365}"/>
              </a:ext>
            </a:extLst>
          </p:cNvPr>
          <p:cNvSpPr txBox="1"/>
          <p:nvPr/>
        </p:nvSpPr>
        <p:spPr>
          <a:xfrm>
            <a:off x="-38873" y="3594046"/>
            <a:ext cx="6510697"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cs typeface="Helvetica" panose="020B0604020202020204" pitchFamily="34" charset="0"/>
              </a:rPr>
              <a:t>o</a:t>
            </a: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 Black consumers have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a:solidFill>
                  <a:prstClr val="white"/>
                </a:solidFill>
                <a:latin typeface="Helvetica" panose="020B0604020202020204" pitchFamily="34" charset="0"/>
                <a:cs typeface="Helvetica" panose="020B0604020202020204" pitchFamily="34" charset="0"/>
              </a:rPr>
              <a:t>‘</a:t>
            </a:r>
            <a:r>
              <a:rPr lang="en-US" sz="2800" b="1" i="1" u="sng">
                <a:solidFill>
                  <a:prstClr val="white"/>
                </a:solidFill>
                <a:latin typeface="Helvetica" panose="020B0604020202020204" pitchFamily="34" charset="0"/>
                <a:cs typeface="Helvetica" panose="020B0604020202020204" pitchFamily="34" charset="0"/>
              </a:rPr>
              <a:t>listened to or purchased songs because it was featured</a:t>
            </a:r>
            <a:r>
              <a:rPr lang="en-US" sz="2800" b="1" i="1">
                <a:solidFill>
                  <a:prstClr val="white"/>
                </a:solidFill>
                <a:latin typeface="Helvetica" panose="020B0604020202020204" pitchFamily="34" charset="0"/>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604020202020204" pitchFamily="34" charset="0"/>
                <a:cs typeface="Helvetica" panose="020B0604020202020204" pitchFamily="34" charset="0"/>
              </a:rPr>
              <a:t>in </a:t>
            </a:r>
            <a:r>
              <a:rPr lang="en-US" sz="2400" b="1">
                <a:solidFill>
                  <a:srgbClr val="FFE600"/>
                </a:solidFill>
                <a:latin typeface="Helvetica" panose="020B0604020202020204" pitchFamily="34" charset="0"/>
                <a:cs typeface="Helvetica" panose="020B0604020202020204" pitchFamily="34" charset="0"/>
              </a:rPr>
              <a:t>TV or streaming </a:t>
            </a:r>
            <a:r>
              <a:rPr lang="en-US" sz="2400" b="1">
                <a:solidFill>
                  <a:prstClr val="white"/>
                </a:solidFill>
                <a:latin typeface="Helvetica" panose="020B0604020202020204" pitchFamily="34" charset="0"/>
                <a:cs typeface="Helvetica" panose="020B0604020202020204" pitchFamily="34" charset="0"/>
              </a:rPr>
              <a:t>content</a:t>
            </a:r>
            <a:endParaRPr kumimoji="0" lang="en-US" sz="2400" b="1"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1" name="TextBox 20">
            <a:extLst>
              <a:ext uri="{FF2B5EF4-FFF2-40B4-BE49-F238E27FC236}">
                <a16:creationId xmlns:a16="http://schemas.microsoft.com/office/drawing/2014/main" id="{52421886-E12E-C4CD-34C4-19BC546C11CC}"/>
              </a:ext>
            </a:extLst>
          </p:cNvPr>
          <p:cNvSpPr txBox="1"/>
          <p:nvPr/>
        </p:nvSpPr>
        <p:spPr>
          <a:xfrm>
            <a:off x="2085790" y="2215188"/>
            <a:ext cx="226136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mn-cs"/>
              </a:rPr>
              <a:t>23%</a:t>
            </a:r>
            <a:endParaRPr kumimoji="0" lang="en-US" sz="8000" b="0" i="0" u="none" strike="noStrike" kern="1200" cap="none" spc="0" normalizeH="0" baseline="0" noProof="0">
              <a:ln>
                <a:noFill/>
              </a:ln>
              <a:solidFill>
                <a:srgbClr val="FFE6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5359B46-9DAA-F5B6-A713-B87B3A344692}"/>
              </a:ext>
            </a:extLst>
          </p:cNvPr>
          <p:cNvSpPr txBox="1"/>
          <p:nvPr/>
        </p:nvSpPr>
        <p:spPr>
          <a:xfrm>
            <a:off x="9160184" y="1974634"/>
            <a:ext cx="2948355" cy="523220"/>
          </a:xfrm>
          <a:prstGeom prst="rect">
            <a:avLst/>
          </a:prstGeom>
          <a:noFill/>
        </p:spPr>
        <p:txBody>
          <a:bodyPr wrap="square">
            <a:spAutoFit/>
          </a:bodyPr>
          <a:lstStyle/>
          <a:p>
            <a:pPr algn="ctr">
              <a:defRPr/>
            </a:pPr>
            <a:r>
              <a:rPr lang="en-US" sz="1400" b="1">
                <a:solidFill>
                  <a:srgbClr val="1B1464"/>
                </a:solidFill>
                <a:latin typeface="Helvetica" panose="020B0604020202020204" pitchFamily="34" charset="0"/>
                <a:cs typeface="Helvetica" panose="020B0604020202020204" pitchFamily="34" charset="0"/>
              </a:rPr>
              <a:t>TV / Streaming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vs. </a:t>
            </a:r>
            <a:r>
              <a:rPr lang="en-US" sz="1400" b="1">
                <a:solidFill>
                  <a:srgbClr val="1B1464"/>
                </a:solidFill>
                <a:latin typeface="Helvetica" panose="020B0604020202020204" pitchFamily="34" charset="0"/>
                <a:cs typeface="Helvetica" panose="020B0604020202020204" pitchFamily="34" charset="0"/>
              </a:rPr>
              <a:t>Social Media*</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lgn="ctr">
              <a:defRPr/>
            </a:pP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a:t>
            </a:r>
          </a:p>
        </p:txBody>
      </p:sp>
      <p:cxnSp>
        <p:nvCxnSpPr>
          <p:cNvPr id="35" name="Straight Connector 34">
            <a:extLst>
              <a:ext uri="{FF2B5EF4-FFF2-40B4-BE49-F238E27FC236}">
                <a16:creationId xmlns:a16="http://schemas.microsoft.com/office/drawing/2014/main" id="{81E27CCF-F3BD-204D-14FE-3F6A9806B4FE}"/>
              </a:ext>
            </a:extLst>
          </p:cNvPr>
          <p:cNvCxnSpPr>
            <a:cxnSpLocks/>
          </p:cNvCxnSpPr>
          <p:nvPr/>
        </p:nvCxnSpPr>
        <p:spPr>
          <a:xfrm>
            <a:off x="9788398"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AE0B55-5E92-6212-B945-0B589628B90F}"/>
              </a:ext>
            </a:extLst>
          </p:cNvPr>
          <p:cNvCxnSpPr>
            <a:cxnSpLocks/>
          </p:cNvCxnSpPr>
          <p:nvPr/>
        </p:nvCxnSpPr>
        <p:spPr>
          <a:xfrm>
            <a:off x="9788398"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2D1C524-153B-2F2C-4E2B-E818056BFD2C}"/>
              </a:ext>
            </a:extLst>
          </p:cNvPr>
          <p:cNvCxnSpPr>
            <a:cxnSpLocks/>
          </p:cNvCxnSpPr>
          <p:nvPr/>
        </p:nvCxnSpPr>
        <p:spPr>
          <a:xfrm>
            <a:off x="9788398"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C5E0E9-F16E-AEAC-49A6-E934B291AD7A}"/>
              </a:ext>
            </a:extLst>
          </p:cNvPr>
          <p:cNvCxnSpPr>
            <a:cxnSpLocks/>
          </p:cNvCxnSpPr>
          <p:nvPr/>
        </p:nvCxnSpPr>
        <p:spPr>
          <a:xfrm>
            <a:off x="9788398"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797849B-6BC5-95BE-F092-229BD91EF33A}"/>
              </a:ext>
            </a:extLst>
          </p:cNvPr>
          <p:cNvSpPr txBox="1"/>
          <p:nvPr/>
        </p:nvSpPr>
        <p:spPr>
          <a:xfrm>
            <a:off x="6483105" y="1973520"/>
            <a:ext cx="2676368"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Black consumers who </a:t>
            </a:r>
            <a:r>
              <a:rPr kumimoji="0" lang="en-US" sz="1050" b="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have </a:t>
            </a:r>
            <a:r>
              <a:rPr kumimoji="0" lang="en-US" sz="1050" b="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listened to or purchased songs</a:t>
            </a:r>
            <a:r>
              <a:rPr kumimoji="0" lang="en-US" sz="1050" b="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that was featured </a:t>
            </a:r>
            <a:r>
              <a:rPr lang="en-US" sz="1050">
                <a:solidFill>
                  <a:srgbClr val="1B1464"/>
                </a:solidFill>
                <a:latin typeface="Helvetica" panose="020B0604020202020204" pitchFamily="34" charset="0"/>
                <a:cs typeface="Helvetica" panose="020B0604020202020204" pitchFamily="34" charset="0"/>
              </a:rPr>
              <a:t>in content on </a:t>
            </a:r>
            <a:r>
              <a:rPr kumimoji="0" lang="en-US" sz="105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following platforms </a:t>
            </a:r>
          </a:p>
        </p:txBody>
      </p:sp>
      <p:cxnSp>
        <p:nvCxnSpPr>
          <p:cNvPr id="61" name="Straight Connector 60">
            <a:extLst>
              <a:ext uri="{FF2B5EF4-FFF2-40B4-BE49-F238E27FC236}">
                <a16:creationId xmlns:a16="http://schemas.microsoft.com/office/drawing/2014/main" id="{DDEB8563-6905-7FC8-D64A-E018EC3D6240}"/>
              </a:ext>
            </a:extLst>
          </p:cNvPr>
          <p:cNvCxnSpPr/>
          <p:nvPr/>
        </p:nvCxnSpPr>
        <p:spPr>
          <a:xfrm>
            <a:off x="9134751" y="1941173"/>
            <a:ext cx="0" cy="35771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786798E-41A2-5061-C959-3CCCF57555F2}"/>
              </a:ext>
            </a:extLst>
          </p:cNvPr>
          <p:cNvSpPr txBox="1"/>
          <p:nvPr/>
        </p:nvSpPr>
        <p:spPr>
          <a:xfrm>
            <a:off x="6147329" y="3553291"/>
            <a:ext cx="655037" cy="400110"/>
          </a:xfrm>
          <a:prstGeom prst="rect">
            <a:avLst/>
          </a:prstGeom>
          <a:solidFill>
            <a:schemeClr val="bg1"/>
          </a:solidFill>
          <a:ln>
            <a:solidFill>
              <a:srgbClr val="1B1464"/>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VS.</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1955B56-E896-1A03-6E91-B8540198232C}"/>
              </a:ext>
            </a:extLst>
          </p:cNvPr>
          <p:cNvSpPr txBox="1"/>
          <p:nvPr/>
        </p:nvSpPr>
        <p:spPr>
          <a:xfrm>
            <a:off x="268356" y="5864500"/>
            <a:ext cx="11361527" cy="276999"/>
          </a:xfrm>
          <a:prstGeom prst="rect">
            <a:avLst/>
          </a:prstGeom>
          <a:noFill/>
        </p:spPr>
        <p:txBody>
          <a:bodyPr wrap="square" rtlCol="0">
            <a:spAutoFit/>
          </a:bodyPr>
          <a:lstStyle/>
          <a:p>
            <a:r>
              <a:rPr lang="en-US" sz="1200" b="1" u="sng">
                <a:solidFill>
                  <a:srgbClr val="1F1A62"/>
                </a:solidFill>
                <a:latin typeface="Helvetica" panose="020B0403020202020204" pitchFamily="34" charset="0"/>
              </a:rPr>
              <a:t>*How to read: </a:t>
            </a:r>
            <a:r>
              <a:rPr lang="en-US" sz="1200" u="sng">
                <a:solidFill>
                  <a:srgbClr val="1F1A62"/>
                </a:solidFill>
                <a:latin typeface="Helvetica" panose="020B0403020202020204" pitchFamily="34" charset="0"/>
              </a:rPr>
              <a:t>Black consumers are </a:t>
            </a:r>
            <a:r>
              <a:rPr lang="en-US" sz="1200" b="1" u="sng">
                <a:solidFill>
                  <a:srgbClr val="1F1A62"/>
                </a:solidFill>
                <a:latin typeface="Helvetica" panose="020B0403020202020204" pitchFamily="34" charset="0"/>
              </a:rPr>
              <a:t>77% more likely </a:t>
            </a:r>
            <a:r>
              <a:rPr lang="en-US" sz="1200" u="sng">
                <a:solidFill>
                  <a:srgbClr val="1F1A62"/>
                </a:solidFill>
                <a:latin typeface="Helvetica" panose="020B0403020202020204" pitchFamily="34" charset="0"/>
              </a:rPr>
              <a:t>to listen to or purchase songs featured in TV or streaming content vs. Snapchat content</a:t>
            </a:r>
          </a:p>
        </p:txBody>
      </p:sp>
      <p:sp>
        <p:nvSpPr>
          <p:cNvPr id="3" name="TextBox 2">
            <a:extLst>
              <a:ext uri="{FF2B5EF4-FFF2-40B4-BE49-F238E27FC236}">
                <a16:creationId xmlns:a16="http://schemas.microsoft.com/office/drawing/2014/main" id="{BFB19397-4A46-A56B-E297-C74CF35504F0}"/>
              </a:ext>
            </a:extLst>
          </p:cNvPr>
          <p:cNvSpPr txBox="1"/>
          <p:nvPr/>
        </p:nvSpPr>
        <p:spPr>
          <a:xfrm>
            <a:off x="9873874" y="2532878"/>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r>
              <a:rPr lang="en-US" sz="3200" b="1">
                <a:ln w="13462">
                  <a:solidFill>
                    <a:prstClr val="black"/>
                  </a:solidFill>
                  <a:prstDash val="solid"/>
                </a:ln>
                <a:solidFill>
                  <a:srgbClr val="4EBEA4"/>
                </a:solidFill>
                <a:latin typeface="Helvetica" panose="020B0604020202020204" pitchFamily="34" charset="0"/>
                <a:ea typeface="Open Sans" panose="020B0606030504020204" pitchFamily="34" charset="0"/>
              </a:rPr>
              <a:t>24</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D056231-6091-3BBD-6D08-8D29A4467CCF}"/>
              </a:ext>
            </a:extLst>
          </p:cNvPr>
          <p:cNvSpPr txBox="1"/>
          <p:nvPr/>
        </p:nvSpPr>
        <p:spPr>
          <a:xfrm>
            <a:off x="9873874" y="3228710"/>
            <a:ext cx="1544545" cy="58477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3200" b="1" i="0" u="none" strike="noStrike" cap="none" spc="0" normalizeH="0" baseline="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defRPr>
            </a:lvl1pPr>
          </a:lstStyle>
          <a:p>
            <a:r>
              <a:rPr lang="en-US"/>
              <a:t>+77%</a:t>
            </a:r>
          </a:p>
        </p:txBody>
      </p:sp>
      <p:sp>
        <p:nvSpPr>
          <p:cNvPr id="9" name="TextBox 8">
            <a:extLst>
              <a:ext uri="{FF2B5EF4-FFF2-40B4-BE49-F238E27FC236}">
                <a16:creationId xmlns:a16="http://schemas.microsoft.com/office/drawing/2014/main" id="{70CB1D34-32B5-B3C4-BC1B-A534C959EDC4}"/>
              </a:ext>
            </a:extLst>
          </p:cNvPr>
          <p:cNvSpPr txBox="1"/>
          <p:nvPr/>
        </p:nvSpPr>
        <p:spPr>
          <a:xfrm>
            <a:off x="9873874" y="5100687"/>
            <a:ext cx="154454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+7%</a:t>
            </a:r>
            <a:endParaRPr kumimoji="0" lang="en-US" sz="3200" b="0" i="0" u="none" strike="noStrike" kern="1200" cap="none" spc="0" normalizeH="0" baseline="0" noProof="0">
              <a:ln>
                <a:noFill/>
              </a:ln>
              <a:solidFill>
                <a:srgbClr val="4EBEA4"/>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42BEFEEA-9F03-E59C-055B-C7BC0E84ABA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9570" y="2698120"/>
            <a:ext cx="871855" cy="2542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EB26AFD-0B66-14EB-CA61-2BC82B205362}"/>
              </a:ext>
            </a:extLst>
          </p:cNvPr>
          <p:cNvSpPr txBox="1"/>
          <p:nvPr/>
        </p:nvSpPr>
        <p:spPr>
          <a:xfrm>
            <a:off x="7859153" y="2625210"/>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19</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16" name="Picture 15" descr="Snapchat SVG Vector Logos - Vector Logo Zone">
            <a:extLst>
              <a:ext uri="{FF2B5EF4-FFF2-40B4-BE49-F238E27FC236}">
                <a16:creationId xmlns:a16="http://schemas.microsoft.com/office/drawing/2014/main" id="{79EF1FAB-C0C1-A445-4D91-72DE94D37F6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3327580"/>
            <a:ext cx="959039" cy="2910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713A5CD-8740-7150-EB77-775883D02DFB}"/>
              </a:ext>
            </a:extLst>
          </p:cNvPr>
          <p:cNvSpPr txBox="1"/>
          <p:nvPr/>
        </p:nvSpPr>
        <p:spPr>
          <a:xfrm>
            <a:off x="7859153" y="327305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n w="13462">
                  <a:solidFill>
                    <a:prstClr val="black"/>
                  </a:solidFill>
                  <a:prstDash val="solid"/>
                </a:ln>
                <a:solidFill>
                  <a:srgbClr val="1B1464"/>
                </a:solidFill>
                <a:latin typeface="Helvetica" panose="020B0604020202020204" pitchFamily="34" charset="0"/>
                <a:ea typeface="Open Sans" panose="020B0606030504020204" pitchFamily="34" charset="0"/>
              </a:rPr>
              <a:t>13</a:t>
            </a: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9A4E8C9-4A97-0527-820B-AD684A964B0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59570" y="3954796"/>
            <a:ext cx="929979" cy="3320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422FFC8-BC66-C7BF-3A29-8075F29B4448}"/>
              </a:ext>
            </a:extLst>
          </p:cNvPr>
          <p:cNvSpPr txBox="1"/>
          <p:nvPr/>
        </p:nvSpPr>
        <p:spPr>
          <a:xfrm>
            <a:off x="7859153" y="3920757"/>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25%</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4" name="Picture 23" descr="Facebook Logo and symbol, meaning, history, PNG, brand">
            <a:extLst>
              <a:ext uri="{FF2B5EF4-FFF2-40B4-BE49-F238E27FC236}">
                <a16:creationId xmlns:a16="http://schemas.microsoft.com/office/drawing/2014/main" id="{C98541F5-1F95-3FC4-0791-AB4C701E2E3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8692" b="28304"/>
          <a:stretch/>
        </p:blipFill>
        <p:spPr bwMode="auto">
          <a:xfrm>
            <a:off x="6959570" y="4666263"/>
            <a:ext cx="845435" cy="2045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8176706-02BA-7C68-6152-566B87C85DFD}"/>
              </a:ext>
            </a:extLst>
          </p:cNvPr>
          <p:cNvSpPr txBox="1"/>
          <p:nvPr/>
        </p:nvSpPr>
        <p:spPr>
          <a:xfrm>
            <a:off x="7859153" y="4568463"/>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20%</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29" name="Picture 4" descr="The YouTube logo: a history | Creative Bloq">
            <a:extLst>
              <a:ext uri="{FF2B5EF4-FFF2-40B4-BE49-F238E27FC236}">
                <a16:creationId xmlns:a16="http://schemas.microsoft.com/office/drawing/2014/main" id="{E0727F80-03FA-CD83-120D-A00C2170972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59570" y="5286828"/>
            <a:ext cx="920289" cy="1972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A8575FC-386C-8DBB-9198-0A4C857252BA}"/>
              </a:ext>
            </a:extLst>
          </p:cNvPr>
          <p:cNvSpPr txBox="1"/>
          <p:nvPr/>
        </p:nvSpPr>
        <p:spPr>
          <a:xfrm>
            <a:off x="7859153" y="5185392"/>
            <a:ext cx="72054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mn-cs"/>
              </a:rPr>
              <a:t>22%</a:t>
            </a:r>
            <a:endParaRPr kumimoji="0" lang="en-US" sz="2000" b="0" i="0" u="none" strike="noStrike" kern="1200" cap="none" spc="0" normalizeH="0" baseline="0" noProof="0">
              <a:ln>
                <a:noFill/>
              </a:ln>
              <a:solidFill>
                <a:srgbClr val="1B1464"/>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9702AD22-ACC2-709D-ADCE-2F88D5373833}"/>
              </a:ext>
            </a:extLst>
          </p:cNvPr>
          <p:cNvCxnSpPr>
            <a:cxnSpLocks/>
          </p:cNvCxnSpPr>
          <p:nvPr/>
        </p:nvCxnSpPr>
        <p:spPr>
          <a:xfrm>
            <a:off x="6923669" y="313826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9141C8-BD53-A1B3-2CA7-8D7A52A8CDE3}"/>
              </a:ext>
            </a:extLst>
          </p:cNvPr>
          <p:cNvCxnSpPr>
            <a:cxnSpLocks/>
          </p:cNvCxnSpPr>
          <p:nvPr/>
        </p:nvCxnSpPr>
        <p:spPr>
          <a:xfrm>
            <a:off x="6923669" y="3797610"/>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0501EA-ADAB-5848-A986-518A046C59EA}"/>
              </a:ext>
            </a:extLst>
          </p:cNvPr>
          <p:cNvCxnSpPr>
            <a:cxnSpLocks/>
          </p:cNvCxnSpPr>
          <p:nvPr/>
        </p:nvCxnSpPr>
        <p:spPr>
          <a:xfrm>
            <a:off x="6923669" y="4433672"/>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F24C4D9-D9BB-3287-2AF7-1F85CAA24C69}"/>
              </a:ext>
            </a:extLst>
          </p:cNvPr>
          <p:cNvCxnSpPr>
            <a:cxnSpLocks/>
          </p:cNvCxnSpPr>
          <p:nvPr/>
        </p:nvCxnSpPr>
        <p:spPr>
          <a:xfrm>
            <a:off x="6923669" y="5093021"/>
            <a:ext cx="1691926" cy="103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84190D-E74B-5244-899B-5026A9387CE4}"/>
              </a:ext>
            </a:extLst>
          </p:cNvPr>
          <p:cNvSpPr txBox="1"/>
          <p:nvPr/>
        </p:nvSpPr>
        <p:spPr>
          <a:xfrm>
            <a:off x="9782738" y="3867459"/>
            <a:ext cx="161441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E2E8F1"/>
                </a:solidFill>
                <a:effectLst/>
                <a:uLnTx/>
                <a:uFillTx/>
                <a:latin typeface="Helvetica" panose="020B0604020202020204" pitchFamily="34" charset="0"/>
                <a:ea typeface="Open Sans" panose="020B0606030504020204" pitchFamily="34" charset="0"/>
                <a:cs typeface="+mn-cs"/>
              </a:rPr>
              <a:t>-5%</a:t>
            </a:r>
            <a:endParaRPr kumimoji="0" lang="en-US" sz="2800" b="0" i="0" u="none" strike="noStrike" kern="1200" cap="none" spc="0" normalizeH="0" baseline="0" noProof="0">
              <a:ln>
                <a:noFill/>
              </a:ln>
              <a:solidFill>
                <a:srgbClr val="E2E8F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CAE15DF-8295-09F6-CCE3-34757065DCF9}"/>
              </a:ext>
            </a:extLst>
          </p:cNvPr>
          <p:cNvSpPr txBox="1"/>
          <p:nvPr/>
        </p:nvSpPr>
        <p:spPr>
          <a:xfrm>
            <a:off x="472837" y="6176871"/>
            <a:ext cx="11687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2023 Video Redefined </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1,900 consumers, ages 13-74. Black respondents = 228 (unweighted). Data collected December 2023. Q3: Which of the following actions have you taken as a result of watching something on the following platforms?</a:t>
            </a:r>
          </a:p>
        </p:txBody>
      </p:sp>
    </p:spTree>
    <p:extLst>
      <p:ext uri="{BB962C8B-B14F-4D97-AF65-F5344CB8AC3E}">
        <p14:creationId xmlns:p14="http://schemas.microsoft.com/office/powerpoint/2010/main" val="1656554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BF2B-C695-8187-56E1-262249C6AF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74C25C-309F-05F1-7C02-CEA8D664C026}"/>
              </a:ext>
            </a:extLst>
          </p:cNvPr>
          <p:cNvSpPr/>
          <p:nvPr/>
        </p:nvSpPr>
        <p:spPr>
          <a:xfrm>
            <a:off x="0" y="-1"/>
            <a:ext cx="5587439" cy="685800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sp>
        <p:nvSpPr>
          <p:cNvPr id="6" name="Rectangle 5">
            <a:extLst>
              <a:ext uri="{FF2B5EF4-FFF2-40B4-BE49-F238E27FC236}">
                <a16:creationId xmlns:a16="http://schemas.microsoft.com/office/drawing/2014/main" id="{3C7F0208-680D-E6E6-CF4D-D264824CC84D}"/>
              </a:ext>
            </a:extLst>
          </p:cNvPr>
          <p:cNvSpPr/>
          <p:nvPr/>
        </p:nvSpPr>
        <p:spPr>
          <a:xfrm>
            <a:off x="5739285" y="1289952"/>
            <a:ext cx="6021456" cy="440120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TV and streaming content is more emotionally resonant to Black audiences than social platforms, as they form personal connections and strong bonds to storylines and characters while actively uniting others to watch content that reflects their collective cultural identity, community and experiences </a:t>
            </a: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28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TV &amp; streaming content has a significant impact on the shopping behaviors of Black consumers across key categories like </a:t>
            </a:r>
            <a:r>
              <a:rPr lang="en-US" sz="1600">
                <a:solidFill>
                  <a:srgbClr val="1B1464"/>
                </a:solidFill>
                <a:latin typeface="Helvetica" panose="020B0604020202020204" pitchFamily="2" charset="0"/>
                <a:cs typeface="Helvetica" panose="020B0604020202020204" pitchFamily="34" charset="0"/>
              </a:rPr>
              <a:t>retail apparel &amp; fashion, restaurants, consumer packaged goods, home </a:t>
            </a: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and popular culture</a:t>
            </a: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28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Understanding what influences them from a content perspective can help marketers tailor strategies that resonate authentically with Black audiences, such as leveraging cultural representation and community values </a:t>
            </a:r>
            <a:b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b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to create meaningful connections that drive engagement </a:t>
            </a:r>
          </a:p>
        </p:txBody>
      </p:sp>
      <p:sp>
        <p:nvSpPr>
          <p:cNvPr id="8" name="Rectangle 7">
            <a:extLst>
              <a:ext uri="{FF2B5EF4-FFF2-40B4-BE49-F238E27FC236}">
                <a16:creationId xmlns:a16="http://schemas.microsoft.com/office/drawing/2014/main" id="{698D71DD-F34C-08BF-7AFC-761188D7FEE9}"/>
              </a:ext>
            </a:extLst>
          </p:cNvPr>
          <p:cNvSpPr/>
          <p:nvPr/>
        </p:nvSpPr>
        <p:spPr>
          <a:xfrm>
            <a:off x="251103" y="3136613"/>
            <a:ext cx="50454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Key Marketer Takeaways</a:t>
            </a:r>
          </a:p>
        </p:txBody>
      </p:sp>
      <p:pic>
        <p:nvPicPr>
          <p:cNvPr id="3" name="Picture 2">
            <a:extLst>
              <a:ext uri="{FF2B5EF4-FFF2-40B4-BE49-F238E27FC236}">
                <a16:creationId xmlns:a16="http://schemas.microsoft.com/office/drawing/2014/main" id="{C1D7B9F3-1E5E-C73C-1ABA-D14E083278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436AC3DA-75CA-F992-CC2C-80F42D8E7A1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682579FB-5B0E-DAA7-94D4-57EE63397BB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9" name="TextBox 8">
            <a:extLst>
              <a:ext uri="{FF2B5EF4-FFF2-40B4-BE49-F238E27FC236}">
                <a16:creationId xmlns:a16="http://schemas.microsoft.com/office/drawing/2014/main" id="{0BAE1FC5-9791-4BAC-806E-EB9748FD2C2E}"/>
              </a:ext>
            </a:extLst>
          </p:cNvPr>
          <p:cNvSpPr txBox="1"/>
          <p:nvPr/>
        </p:nvSpPr>
        <p:spPr>
          <a:xfrm>
            <a:off x="5675239" y="194641"/>
            <a:ext cx="649524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Black audiences resonate more with TV &amp; streaming content than with social media</a:t>
            </a:r>
          </a:p>
        </p:txBody>
      </p:sp>
    </p:spTree>
    <p:extLst>
      <p:ext uri="{BB962C8B-B14F-4D97-AF65-F5344CB8AC3E}">
        <p14:creationId xmlns:p14="http://schemas.microsoft.com/office/powerpoint/2010/main" val="2042682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0" y="404860"/>
            <a:ext cx="12192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Want to learn more about content engagement between TV &amp; Streaming and social media?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Check out other custom research on Gen Z and Hispanics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17" name="Picture 16">
            <a:hlinkClick r:id="rId4"/>
            <a:extLst>
              <a:ext uri="{FF2B5EF4-FFF2-40B4-BE49-F238E27FC236}">
                <a16:creationId xmlns:a16="http://schemas.microsoft.com/office/drawing/2014/main" id="{7ED87F05-6463-8428-083F-02D0402B46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714" y="2230611"/>
            <a:ext cx="5305588" cy="2955301"/>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1F1A62"/>
            </a:solidFill>
          </a:ln>
        </p:spPr>
      </p:pic>
      <p:sp>
        <p:nvSpPr>
          <p:cNvPr id="34" name="TextBox 33">
            <a:hlinkClick r:id="rId7"/>
            <a:extLst>
              <a:ext uri="{FF2B5EF4-FFF2-40B4-BE49-F238E27FC236}">
                <a16:creationId xmlns:a16="http://schemas.microsoft.com/office/drawing/2014/main" id="{62BB1684-B22A-28FA-42D5-6CE961FA61C7}"/>
              </a:ext>
            </a:extLst>
          </p:cNvPr>
          <p:cNvSpPr txBox="1"/>
          <p:nvPr/>
        </p:nvSpPr>
        <p:spPr>
          <a:xfrm>
            <a:off x="6239507" y="5221709"/>
            <a:ext cx="5175807"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err="1">
                <a:ln>
                  <a:noFill/>
                </a:ln>
                <a:solidFill>
                  <a:srgbClr val="ED3C8D"/>
                </a:solidFill>
                <a:effectLst/>
                <a:uLnTx/>
                <a:uFillTx/>
                <a:latin typeface="Helvetica" panose="020B0403020202020204" pitchFamily="34" charset="0"/>
                <a:ea typeface="+mn-ea"/>
                <a:cs typeface="+mn-cs"/>
              </a:rPr>
              <a:t>Reir</a:t>
            </a:r>
            <a:r>
              <a:rPr kumimoji="0" lang="en-US"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b="1" i="0" u="sng" strike="noStrike" kern="1200" cap="none" spc="0" normalizeH="0" baseline="0" noProof="0" err="1">
                <a:ln>
                  <a:noFill/>
                </a:ln>
                <a:solidFill>
                  <a:srgbClr val="ED3C8D"/>
                </a:solidFill>
                <a:effectLst/>
                <a:uLnTx/>
                <a:uFillTx/>
                <a:latin typeface="Helvetica" panose="020B0403020202020204" pitchFamily="34" charset="0"/>
                <a:ea typeface="+mn-ea"/>
                <a:cs typeface="+mn-cs"/>
              </a:rPr>
              <a:t>Llorar</a:t>
            </a:r>
            <a:r>
              <a:rPr kumimoji="0" lang="en-US"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b="1" i="0" u="sng" strike="noStrike" kern="1200" cap="none" spc="0" normalizeH="0" baseline="0" noProof="0" err="1">
                <a:ln>
                  <a:noFill/>
                </a:ln>
                <a:solidFill>
                  <a:srgbClr val="ED3C8D"/>
                </a:solidFill>
                <a:effectLst/>
                <a:uLnTx/>
                <a:uFillTx/>
                <a:latin typeface="Helvetica" panose="020B0403020202020204" pitchFamily="34" charset="0"/>
                <a:ea typeface="+mn-ea"/>
                <a:cs typeface="+mn-cs"/>
              </a:rPr>
              <a:t>Compartir</a:t>
            </a:r>
            <a:r>
              <a:rPr kumimoji="0" lang="en-US"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b="1" i="0" u="sng" strike="noStrike" kern="1200" cap="none" spc="0" normalizeH="0" baseline="0" noProof="0" err="1">
                <a:ln>
                  <a:noFill/>
                </a:ln>
                <a:solidFill>
                  <a:srgbClr val="ED3C8D"/>
                </a:solidFill>
                <a:effectLst/>
                <a:uLnTx/>
                <a:uFillTx/>
                <a:latin typeface="Helvetica" panose="020B0403020202020204" pitchFamily="34" charset="0"/>
                <a:ea typeface="+mn-ea"/>
                <a:cs typeface="+mn-cs"/>
              </a:rPr>
              <a:t>Comprar</a:t>
            </a:r>
            <a:endParaRPr kumimoji="0" lang="en-US" b="1" i="0" u="sng"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How TV &amp; Streaming Inspire Deeper Connections </a:t>
            </a:r>
            <a:br>
              <a:rPr kumimoji="0" lang="en-US" sz="14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with Hispanic Audiences Than Social Media</a:t>
            </a:r>
          </a:p>
        </p:txBody>
      </p:sp>
      <p:sp>
        <p:nvSpPr>
          <p:cNvPr id="10" name="TextBox 9">
            <a:hlinkClick r:id="rId4"/>
            <a:extLst>
              <a:ext uri="{FF2B5EF4-FFF2-40B4-BE49-F238E27FC236}">
                <a16:creationId xmlns:a16="http://schemas.microsoft.com/office/drawing/2014/main" id="{A1E01057-9B5E-5E12-5C45-FE8498B6A632}"/>
              </a:ext>
            </a:extLst>
          </p:cNvPr>
          <p:cNvSpPr txBox="1"/>
          <p:nvPr/>
        </p:nvSpPr>
        <p:spPr>
          <a:xfrm>
            <a:off x="483206" y="5221709"/>
            <a:ext cx="532609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Laugh, Cry, Share, Buy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How TV &amp; Streaming Influences Gen Z More Than </a:t>
            </a:r>
            <a:br>
              <a:rPr kumimoji="0" lang="en-US" sz="14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Leading Social Platforms</a:t>
            </a:r>
          </a:p>
        </p:txBody>
      </p:sp>
      <p:pic>
        <p:nvPicPr>
          <p:cNvPr id="16" name="Picture 15">
            <a:hlinkClick r:id="rId7"/>
            <a:extLst>
              <a:ext uri="{FF2B5EF4-FFF2-40B4-BE49-F238E27FC236}">
                <a16:creationId xmlns:a16="http://schemas.microsoft.com/office/drawing/2014/main" id="{CFDE5B63-C605-FB47-98B7-42501772A0C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0475" y="2230611"/>
            <a:ext cx="5253869" cy="2955301"/>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1B1464"/>
            </a:solidFill>
          </a:ln>
        </p:spPr>
      </p:pic>
    </p:spTree>
    <p:extLst>
      <p:ext uri="{BB962C8B-B14F-4D97-AF65-F5344CB8AC3E}">
        <p14:creationId xmlns:p14="http://schemas.microsoft.com/office/powerpoint/2010/main" val="4101654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E53F-A7BB-977D-16D3-78D10DD4D5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805C9A8-3D9A-5068-7E00-D36B865C1115}"/>
              </a:ext>
            </a:extLst>
          </p:cNvPr>
          <p:cNvSpPr/>
          <p:nvPr/>
        </p:nvSpPr>
        <p:spPr>
          <a:xfrm>
            <a:off x="0"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96CC903-80E6-EDDE-71DC-AAD898F708F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1F401342-EBD9-EAAF-C475-B9162A450CCA}"/>
              </a:ext>
            </a:extLst>
          </p:cNvPr>
          <p:cNvSpPr/>
          <p:nvPr/>
        </p:nvSpPr>
        <p:spPr>
          <a:xfrm>
            <a:off x="236588" y="2668924"/>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grpSp>
        <p:nvGrpSpPr>
          <p:cNvPr id="32" name="Group 31">
            <a:extLst>
              <a:ext uri="{FF2B5EF4-FFF2-40B4-BE49-F238E27FC236}">
                <a16:creationId xmlns:a16="http://schemas.microsoft.com/office/drawing/2014/main" id="{897577B1-D1E1-6BEF-942F-1FF75E9200E4}"/>
              </a:ext>
            </a:extLst>
          </p:cNvPr>
          <p:cNvGrpSpPr/>
          <p:nvPr/>
        </p:nvGrpSpPr>
        <p:grpSpPr>
          <a:xfrm>
            <a:off x="2745546" y="720633"/>
            <a:ext cx="3054308" cy="744993"/>
            <a:chOff x="2412623" y="720633"/>
            <a:chExt cx="2245546" cy="744993"/>
          </a:xfrm>
        </p:grpSpPr>
        <p:sp>
          <p:nvSpPr>
            <p:cNvPr id="8" name="TextBox 7">
              <a:extLst>
                <a:ext uri="{FF2B5EF4-FFF2-40B4-BE49-F238E27FC236}">
                  <a16:creationId xmlns:a16="http://schemas.microsoft.com/office/drawing/2014/main" id="{A7D1BBA0-6041-661D-34F9-3B3CD0FBDEE5}"/>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itchFamily="2" charset="0"/>
                  <a:ea typeface="+mn-ea"/>
                  <a:cs typeface="+mn-cs"/>
                  <a:hlinkClick r:id="rId2">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09AB2E2E-141B-9994-619C-44C29D51A732}"/>
                </a:ext>
              </a:extLst>
            </p:cNvPr>
            <p:cNvSpPr txBox="1"/>
            <p:nvPr/>
          </p:nvSpPr>
          <p:spPr>
            <a:xfrm>
              <a:off x="2412623" y="1034739"/>
              <a:ext cx="224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Director, Audience &amp; Behavioral Insights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leahm@thevab.com</a:t>
              </a:r>
            </a:p>
          </p:txBody>
        </p:sp>
      </p:grpSp>
      <p:grpSp>
        <p:nvGrpSpPr>
          <p:cNvPr id="33" name="Group 32">
            <a:extLst>
              <a:ext uri="{FF2B5EF4-FFF2-40B4-BE49-F238E27FC236}">
                <a16:creationId xmlns:a16="http://schemas.microsoft.com/office/drawing/2014/main" id="{725F5498-D272-6B09-98F4-E3E571B28825}"/>
              </a:ext>
            </a:extLst>
          </p:cNvPr>
          <p:cNvGrpSpPr/>
          <p:nvPr/>
        </p:nvGrpSpPr>
        <p:grpSpPr>
          <a:xfrm>
            <a:off x="174051" y="720633"/>
            <a:ext cx="2433585" cy="744993"/>
            <a:chOff x="174051" y="720633"/>
            <a:chExt cx="2433585" cy="744993"/>
          </a:xfrm>
        </p:grpSpPr>
        <p:sp>
          <p:nvSpPr>
            <p:cNvPr id="20" name="TextBox 19">
              <a:hlinkClick r:id="rId2"/>
              <a:extLst>
                <a:ext uri="{FF2B5EF4-FFF2-40B4-BE49-F238E27FC236}">
                  <a16:creationId xmlns:a16="http://schemas.microsoft.com/office/drawing/2014/main" id="{8E266D4F-4B7E-43D1-4C49-9DCE1D9589F1}"/>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itchFamily="2" charset="0"/>
                  <a:ea typeface="+mn-ea"/>
                  <a:cs typeface="+mn-cs"/>
                </a:rPr>
                <a:t>Jason Wiese</a:t>
              </a:r>
            </a:p>
          </p:txBody>
        </p:sp>
        <p:sp>
          <p:nvSpPr>
            <p:cNvPr id="21" name="TextBox 20">
              <a:extLst>
                <a:ext uri="{FF2B5EF4-FFF2-40B4-BE49-F238E27FC236}">
                  <a16:creationId xmlns:a16="http://schemas.microsoft.com/office/drawing/2014/main" id="{97EDAA68-BFDF-05F9-7B84-7FB14CA2B40A}"/>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jasonw@thevab.com</a:t>
              </a:r>
            </a:p>
          </p:txBody>
        </p:sp>
      </p:grpSp>
      <p:sp>
        <p:nvSpPr>
          <p:cNvPr id="4" name="TextBox 3">
            <a:hlinkClick r:id="rId3"/>
            <a:extLst>
              <a:ext uri="{FF2B5EF4-FFF2-40B4-BE49-F238E27FC236}">
                <a16:creationId xmlns:a16="http://schemas.microsoft.com/office/drawing/2014/main" id="{B4C59D1C-E8EA-BDE4-EBE3-7F4FA02396B8}"/>
              </a:ext>
            </a:extLst>
          </p:cNvPr>
          <p:cNvSpPr txBox="1"/>
          <p:nvPr/>
        </p:nvSpPr>
        <p:spPr>
          <a:xfrm>
            <a:off x="6537548" y="1666964"/>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Consumer Connection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Understanding the Effect of Quality Across Media Platforms</a:t>
            </a:r>
          </a:p>
        </p:txBody>
      </p:sp>
      <p:pic>
        <p:nvPicPr>
          <p:cNvPr id="14" name="Picture 13">
            <a:hlinkClick r:id="rId3"/>
            <a:extLst>
              <a:ext uri="{FF2B5EF4-FFF2-40B4-BE49-F238E27FC236}">
                <a16:creationId xmlns:a16="http://schemas.microsoft.com/office/drawing/2014/main" id="{CB0F2F4E-3541-D888-A61B-1202791E440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37546" y="393901"/>
            <a:ext cx="2229542" cy="125109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12" name="TextBox 11">
            <a:hlinkClick r:id="rId6"/>
            <a:extLst>
              <a:ext uri="{FF2B5EF4-FFF2-40B4-BE49-F238E27FC236}">
                <a16:creationId xmlns:a16="http://schemas.microsoft.com/office/drawing/2014/main" id="{ACE74CF3-15C7-B661-03F9-49182B2332A2}"/>
              </a:ext>
            </a:extLst>
          </p:cNvPr>
          <p:cNvSpPr txBox="1"/>
          <p:nvPr/>
        </p:nvSpPr>
        <p:spPr>
          <a:xfrm>
            <a:off x="9325653" y="5750768"/>
            <a:ext cx="2253982"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 Strategies for Developing Inclusive Campaigns That Drive Outcomes</a:t>
            </a:r>
          </a:p>
        </p:txBody>
      </p:sp>
      <p:pic>
        <p:nvPicPr>
          <p:cNvPr id="15" name="Picture 14">
            <a:hlinkClick r:id="rId6"/>
            <a:extLst>
              <a:ext uri="{FF2B5EF4-FFF2-40B4-BE49-F238E27FC236}">
                <a16:creationId xmlns:a16="http://schemas.microsoft.com/office/drawing/2014/main" id="{D5A67CE9-8425-1ABA-527F-D6825A2F69E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337872" y="4495515"/>
            <a:ext cx="2229541" cy="125411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37" name="TextBox 36">
            <a:hlinkClick r:id="rId8"/>
            <a:extLst>
              <a:ext uri="{FF2B5EF4-FFF2-40B4-BE49-F238E27FC236}">
                <a16:creationId xmlns:a16="http://schemas.microsoft.com/office/drawing/2014/main" id="{F30C1ABE-0039-01CD-4FA1-E7EA29709079}"/>
              </a:ext>
            </a:extLst>
          </p:cNvPr>
          <p:cNvSpPr txBox="1"/>
          <p:nvPr/>
        </p:nvSpPr>
        <p:spPr>
          <a:xfrm>
            <a:off x="6387918" y="3575961"/>
            <a:ext cx="26204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How does on-screen representation deepen engagement with Black consumers and drive business impact for brands?</a:t>
            </a:r>
            <a:endPar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endParaRPr>
          </a:p>
        </p:txBody>
      </p:sp>
      <p:pic>
        <p:nvPicPr>
          <p:cNvPr id="39" name="Picture 38">
            <a:hlinkClick r:id="rId8"/>
            <a:extLst>
              <a:ext uri="{FF2B5EF4-FFF2-40B4-BE49-F238E27FC236}">
                <a16:creationId xmlns:a16="http://schemas.microsoft.com/office/drawing/2014/main" id="{B1071C93-2068-A480-D696-25F007F44A6E}"/>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575826" y="2314050"/>
            <a:ext cx="2218037" cy="124764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7" name="Picture 6">
            <a:extLst>
              <a:ext uri="{FF2B5EF4-FFF2-40B4-BE49-F238E27FC236}">
                <a16:creationId xmlns:a16="http://schemas.microsoft.com/office/drawing/2014/main" id="{BD0A7E3D-478E-7D3B-58DB-3BC5CD82D8C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CE1B81B2-9215-B244-FD32-09750C831B0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DBD8E262-4451-D9E2-D9B9-71459809C5B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pSp>
        <p:nvGrpSpPr>
          <p:cNvPr id="18" name="Group 17">
            <a:extLst>
              <a:ext uri="{FF2B5EF4-FFF2-40B4-BE49-F238E27FC236}">
                <a16:creationId xmlns:a16="http://schemas.microsoft.com/office/drawing/2014/main" id="{1F581C76-0A2F-95EC-E4FC-ED1B574571DE}"/>
              </a:ext>
            </a:extLst>
          </p:cNvPr>
          <p:cNvGrpSpPr/>
          <p:nvPr/>
        </p:nvGrpSpPr>
        <p:grpSpPr>
          <a:xfrm>
            <a:off x="2745546" y="1665752"/>
            <a:ext cx="2304376" cy="743751"/>
            <a:chOff x="289383" y="1784888"/>
            <a:chExt cx="2304376" cy="743751"/>
          </a:xfrm>
        </p:grpSpPr>
        <p:sp>
          <p:nvSpPr>
            <p:cNvPr id="19" name="TextBox 18">
              <a:hlinkClick r:id="rId2"/>
              <a:extLst>
                <a:ext uri="{FF2B5EF4-FFF2-40B4-BE49-F238E27FC236}">
                  <a16:creationId xmlns:a16="http://schemas.microsoft.com/office/drawing/2014/main" id="{3A94DE85-279F-41CC-4CD6-7DA51B9D9E5F}"/>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itchFamily="2" charset="0"/>
                  <a:ea typeface="+mn-ea"/>
                  <a:cs typeface="+mn-cs"/>
                </a:rPr>
                <a:t>Kaileen Cain</a:t>
              </a:r>
            </a:p>
          </p:txBody>
        </p:sp>
        <p:sp>
          <p:nvSpPr>
            <p:cNvPr id="23" name="TextBox 22">
              <a:hlinkClick r:id="rId2"/>
              <a:extLst>
                <a:ext uri="{FF2B5EF4-FFF2-40B4-BE49-F238E27FC236}">
                  <a16:creationId xmlns:a16="http://schemas.microsoft.com/office/drawing/2014/main" id="{CE81524C-7080-11F7-5866-9821A10ACD7F}"/>
                </a:ext>
              </a:extLst>
            </p:cNvPr>
            <p:cNvSpPr txBox="1"/>
            <p:nvPr/>
          </p:nvSpPr>
          <p:spPr>
            <a:xfrm>
              <a:off x="289383" y="2097752"/>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kaileenc@thevab.com</a:t>
              </a:r>
            </a:p>
          </p:txBody>
        </p:sp>
      </p:grpSp>
      <p:grpSp>
        <p:nvGrpSpPr>
          <p:cNvPr id="26" name="Group 25">
            <a:extLst>
              <a:ext uri="{FF2B5EF4-FFF2-40B4-BE49-F238E27FC236}">
                <a16:creationId xmlns:a16="http://schemas.microsoft.com/office/drawing/2014/main" id="{DA44F94B-7256-5B7C-27E7-DB08EB59D5B1}"/>
              </a:ext>
            </a:extLst>
          </p:cNvPr>
          <p:cNvGrpSpPr/>
          <p:nvPr/>
        </p:nvGrpSpPr>
        <p:grpSpPr>
          <a:xfrm>
            <a:off x="236588" y="1667431"/>
            <a:ext cx="2433585" cy="914270"/>
            <a:chOff x="4357874" y="542425"/>
            <a:chExt cx="2433585" cy="914270"/>
          </a:xfrm>
        </p:grpSpPr>
        <p:sp>
          <p:nvSpPr>
            <p:cNvPr id="27" name="TextBox 26">
              <a:hlinkClick r:id="rId2"/>
              <a:extLst>
                <a:ext uri="{FF2B5EF4-FFF2-40B4-BE49-F238E27FC236}">
                  <a16:creationId xmlns:a16="http://schemas.microsoft.com/office/drawing/2014/main" id="{EFCFED8B-1310-0177-F2DD-0242845DF1B6}"/>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2">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2">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2">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28" name="TextBox 27">
              <a:extLst>
                <a:ext uri="{FF2B5EF4-FFF2-40B4-BE49-F238E27FC236}">
                  <a16:creationId xmlns:a16="http://schemas.microsoft.com/office/drawing/2014/main" id="{13FB0A26-C964-5E3B-55DF-1CCAEBC80CF4}"/>
                </a:ext>
              </a:extLst>
            </p:cNvPr>
            <p:cNvSpPr txBox="1"/>
            <p:nvPr/>
          </p:nvSpPr>
          <p:spPr>
            <a:xfrm>
              <a:off x="4357874" y="856531"/>
              <a:ext cx="243358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Associate Director, Insights, Strategy &amp;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karolinag@thevab.com</a:t>
              </a:r>
            </a:p>
          </p:txBody>
        </p:sp>
      </p:grpSp>
      <p:sp>
        <p:nvSpPr>
          <p:cNvPr id="5" name="TextBox 4">
            <a:extLst>
              <a:ext uri="{FF2B5EF4-FFF2-40B4-BE49-F238E27FC236}">
                <a16:creationId xmlns:a16="http://schemas.microsoft.com/office/drawing/2014/main" id="{57F90FEB-AA87-E996-2E62-1D3A1F78E95C}"/>
              </a:ext>
            </a:extLst>
          </p:cNvPr>
          <p:cNvSpPr txBox="1"/>
          <p:nvPr/>
        </p:nvSpPr>
        <p:spPr>
          <a:xfrm>
            <a:off x="1342861" y="3980370"/>
            <a:ext cx="471939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We are committed to providing marketers with the data and insights they need to develop thoughtful, inclusive campaigns &amp; strategies. To find out more on the unique media consumption behaviors and cultural trends of diverse audiences, visit the VAB’s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11">
                  <a:extLst>
                    <a:ext uri="{A12FA001-AC4F-418D-AE19-62706E023703}">
                      <ahyp:hlinkClr xmlns:ahyp="http://schemas.microsoft.com/office/drawing/2018/hyperlinkcolor" val="tx"/>
                    </a:ext>
                  </a:extLst>
                </a:hlinkClick>
              </a:rPr>
              <a:t>DEIB Marketing Resources</a:t>
            </a: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 </a:t>
            </a:r>
          </a:p>
        </p:txBody>
      </p:sp>
      <p:pic>
        <p:nvPicPr>
          <p:cNvPr id="6" name="Picture 5" descr="A circular object with text on it&#10;&#10;Description automatically generated with low confidence">
            <a:extLst>
              <a:ext uri="{FF2B5EF4-FFF2-40B4-BE49-F238E27FC236}">
                <a16:creationId xmlns:a16="http://schemas.microsoft.com/office/drawing/2014/main" id="{E5D3D382-D1C8-B7E4-F2B8-56B770DA685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383" y="3980370"/>
            <a:ext cx="959842" cy="959842"/>
          </a:xfrm>
          <a:prstGeom prst="rect">
            <a:avLst/>
          </a:prstGeom>
        </p:spPr>
      </p:pic>
      <p:pic>
        <p:nvPicPr>
          <p:cNvPr id="25" name="Picture 24">
            <a:hlinkClick r:id="rId13"/>
            <a:extLst>
              <a:ext uri="{FF2B5EF4-FFF2-40B4-BE49-F238E27FC236}">
                <a16:creationId xmlns:a16="http://schemas.microsoft.com/office/drawing/2014/main" id="{D8126301-154F-804A-A85F-B08A030173D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337872" y="400118"/>
            <a:ext cx="2229541" cy="1219671"/>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525">
            <a:solidFill>
              <a:srgbClr val="1B1464"/>
            </a:solidFill>
          </a:ln>
        </p:spPr>
      </p:pic>
      <p:sp>
        <p:nvSpPr>
          <p:cNvPr id="29" name="TextBox 28">
            <a:hlinkClick r:id="rId13"/>
            <a:extLst>
              <a:ext uri="{FF2B5EF4-FFF2-40B4-BE49-F238E27FC236}">
                <a16:creationId xmlns:a16="http://schemas.microsoft.com/office/drawing/2014/main" id="{CB9C875D-9802-18FE-A476-3DF10EE1F653}"/>
              </a:ext>
            </a:extLst>
          </p:cNvPr>
          <p:cNvSpPr txBox="1"/>
          <p:nvPr/>
        </p:nvSpPr>
        <p:spPr>
          <a:xfrm>
            <a:off x="9325652" y="1626452"/>
            <a:ext cx="2253983"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Advertising, Accelerated</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 Update on 15 Streaming Trends </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That Are Impacting Marketing Plans</a:t>
            </a:r>
            <a:endPar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 name="Picture 1">
            <a:hlinkClick r:id="rId15"/>
            <a:extLst>
              <a:ext uri="{FF2B5EF4-FFF2-40B4-BE49-F238E27FC236}">
                <a16:creationId xmlns:a16="http://schemas.microsoft.com/office/drawing/2014/main" id="{6D731A1A-9FD3-93B1-622C-FE61EA82D66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42915" y="4495515"/>
            <a:ext cx="2224173" cy="125109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16" name="TextBox 15">
            <a:hlinkClick r:id="rId15"/>
            <a:extLst>
              <a:ext uri="{FF2B5EF4-FFF2-40B4-BE49-F238E27FC236}">
                <a16:creationId xmlns:a16="http://schemas.microsoft.com/office/drawing/2014/main" id="{862E3989-51F3-4CAC-B8D3-B0E4B7148D7C}"/>
              </a:ext>
            </a:extLst>
          </p:cNvPr>
          <p:cNvSpPr txBox="1"/>
          <p:nvPr/>
        </p:nvSpPr>
        <p:spPr>
          <a:xfrm>
            <a:off x="6583835" y="5750768"/>
            <a:ext cx="2253982"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7 Ways for Brands to Successfully Engage Diverse Audiences</a:t>
            </a:r>
          </a:p>
        </p:txBody>
      </p:sp>
      <p:sp>
        <p:nvSpPr>
          <p:cNvPr id="17" name="TextBox 16">
            <a:hlinkClick r:id="rId17"/>
            <a:extLst>
              <a:ext uri="{FF2B5EF4-FFF2-40B4-BE49-F238E27FC236}">
                <a16:creationId xmlns:a16="http://schemas.microsoft.com/office/drawing/2014/main" id="{79216554-6EAA-94ED-C9B2-ED4BA3413CAA}"/>
              </a:ext>
            </a:extLst>
          </p:cNvPr>
          <p:cNvSpPr txBox="1"/>
          <p:nvPr/>
        </p:nvSpPr>
        <p:spPr>
          <a:xfrm>
            <a:off x="9337875" y="3534985"/>
            <a:ext cx="225398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Recipe for Success</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90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Six Key Ingredients for Stirring Growth </a:t>
            </a:r>
            <a:br>
              <a:rPr kumimoji="0" lang="en-US" sz="90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90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 Streaming</a:t>
            </a:r>
            <a:endParaRPr kumimoji="0" lang="en-US" sz="110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22" name="Picture 21">
            <a:hlinkClick r:id="rId17"/>
            <a:extLst>
              <a:ext uri="{FF2B5EF4-FFF2-40B4-BE49-F238E27FC236}">
                <a16:creationId xmlns:a16="http://schemas.microsoft.com/office/drawing/2014/main" id="{E29AF742-AA3B-CD12-7C66-BAB1ACCBAF04}"/>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9350094" y="2279732"/>
            <a:ext cx="2229541" cy="125411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spTree>
    <p:extLst>
      <p:ext uri="{BB962C8B-B14F-4D97-AF65-F5344CB8AC3E}">
        <p14:creationId xmlns:p14="http://schemas.microsoft.com/office/powerpoint/2010/main" val="3031221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4" name="Picture 3">
            <a:extLst>
              <a:ext uri="{FF2B5EF4-FFF2-40B4-BE49-F238E27FC236}">
                <a16:creationId xmlns:a16="http://schemas.microsoft.com/office/drawing/2014/main" id="{4BAD0163-E3B7-DF34-930D-16CF43CCE5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82C3CB4B-4CB9-6381-8EF7-7B8974A8B6E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D921D550-27A1-5DA9-0F97-C3843848733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597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8754F5-79F5-C824-E863-6B374B152A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85013"/>
            <a:ext cx="3528048" cy="5180354"/>
          </a:xfrm>
          <a:prstGeom prst="rect">
            <a:avLst/>
          </a:prstGeom>
        </p:spPr>
      </p:pic>
      <p:sp>
        <p:nvSpPr>
          <p:cNvPr id="13" name="Rectangle 12">
            <a:extLst>
              <a:ext uri="{FF2B5EF4-FFF2-40B4-BE49-F238E27FC236}">
                <a16:creationId xmlns:a16="http://schemas.microsoft.com/office/drawing/2014/main" id="{938B22A0-7229-4D29-4C56-32E3F4D5C792}"/>
              </a:ext>
            </a:extLst>
          </p:cNvPr>
          <p:cNvSpPr/>
          <p:nvPr/>
        </p:nvSpPr>
        <p:spPr>
          <a:xfrm>
            <a:off x="0" y="346318"/>
            <a:ext cx="123444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VAB conducted independent research to gauge </a:t>
            </a:r>
            <a:r>
              <a:rPr lang="en-US" sz="2600" b="1">
                <a:solidFill>
                  <a:srgbClr val="1B1464"/>
                </a:solidFill>
                <a:latin typeface="Helvetica" pitchFamily="2" charset="0"/>
              </a:rPr>
              <a:t>how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TV &amp; streaming content resonates with Black adults relative to leading social media platforms</a:t>
            </a:r>
          </a:p>
        </p:txBody>
      </p:sp>
      <p:sp>
        <p:nvSpPr>
          <p:cNvPr id="11" name="Rectangle 10">
            <a:extLst>
              <a:ext uri="{FF2B5EF4-FFF2-40B4-BE49-F238E27FC236}">
                <a16:creationId xmlns:a16="http://schemas.microsoft.com/office/drawing/2014/main" id="{F53D4743-9F53-0758-4FD6-98FF9566B016}"/>
              </a:ext>
            </a:extLst>
          </p:cNvPr>
          <p:cNvSpPr/>
          <p:nvPr/>
        </p:nvSpPr>
        <p:spPr>
          <a:xfrm>
            <a:off x="3528050" y="1685013"/>
            <a:ext cx="866394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6926955-E076-456A-B756-31BCB511CA21}"/>
              </a:ext>
            </a:extLst>
          </p:cNvPr>
          <p:cNvSpPr txBox="1"/>
          <p:nvPr/>
        </p:nvSpPr>
        <p:spPr>
          <a:xfrm>
            <a:off x="3626522" y="2485071"/>
            <a:ext cx="8455214" cy="4093428"/>
          </a:xfrm>
          <a:prstGeom prst="rect">
            <a:avLst/>
          </a:prstGeom>
          <a:noFill/>
        </p:spPr>
        <p:txBody>
          <a:bodyPr wrap="square" lIns="91440" tIns="45720" rIns="91440" bIns="45720" rtlCol="0" anchor="t">
            <a:spAutoFit/>
          </a:bodyPr>
          <a:lstStyle/>
          <a:p>
            <a:pPr defTabSz="1828800">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VAB is often asked how engagement with TV &amp; streaming compares to leading social platforms, especially among diverse audiences. </a:t>
            </a:r>
          </a:p>
          <a:p>
            <a:pPr defTabSz="1828800">
              <a:defRPr/>
            </a:pPr>
            <a:endParaRPr lang="en-US" sz="2000">
              <a:solidFill>
                <a:srgbClr val="1B1464"/>
              </a:solidFill>
              <a:latin typeface="Helvetica" panose="020B0403020202020204" pitchFamily="34" charset="0"/>
            </a:endParaRPr>
          </a:p>
          <a:p>
            <a:pPr defTabSz="1828800">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Following our recent </a:t>
            </a:r>
            <a:r>
              <a:rPr lang="en-US" sz="2000" kern="100">
                <a:solidFill>
                  <a:srgbClr val="1B1464"/>
                </a:solidFill>
                <a:latin typeface="Helvetica" panose="020B0604020202020204" pitchFamily="34" charset="0"/>
                <a:ea typeface="Calibri" panose="020F0502020204030204" pitchFamily="34" charset="0"/>
                <a:cs typeface="Times New Roman" panose="02020603050405020304" pitchFamily="18" charset="0"/>
              </a:rPr>
              <a:t>‘</a:t>
            </a:r>
            <a:r>
              <a:rPr lang="en-US" sz="2000" kern="100">
                <a:solidFill>
                  <a:srgbClr val="00BFF2"/>
                </a:solidFill>
                <a:latin typeface="Helvetica"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Laugh, Cry, Share, Buy</a:t>
            </a:r>
            <a:r>
              <a:rPr lang="en-US" sz="2000" kern="100">
                <a:solidFill>
                  <a:srgbClr val="1B1464"/>
                </a:solidFill>
                <a:latin typeface="Helvetica" panose="020B0604020202020204" pitchFamily="34" charset="0"/>
                <a:ea typeface="Calibri" panose="020F0502020204030204" pitchFamily="34" charset="0"/>
                <a:cs typeface="Times New Roman" panose="02020603050405020304" pitchFamily="18" charset="0"/>
              </a:rPr>
              <a:t>’ and ‘</a:t>
            </a:r>
            <a:r>
              <a:rPr lang="en-US" sz="2000" kern="100">
                <a:solidFill>
                  <a:srgbClr val="00BFF2"/>
                </a:solidFill>
                <a:latin typeface="Helvetica"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Reir, Llorar, Compartir y Comprar</a:t>
            </a:r>
            <a:r>
              <a:rPr lang="en-US" sz="2000" kern="100">
                <a:solidFill>
                  <a:srgbClr val="1B1464"/>
                </a:solidFill>
                <a:latin typeface="Helvetica" panose="020B0604020202020204" pitchFamily="34" charset="0"/>
                <a:ea typeface="Calibri" panose="020F0502020204030204" pitchFamily="34" charset="0"/>
                <a:cs typeface="Times New Roman" panose="02020603050405020304" pitchFamily="18" charset="0"/>
              </a:rPr>
              <a:t>’ reports, we</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leveraged our </a:t>
            </a:r>
            <a:r>
              <a:rPr lang="en-US" sz="2000" kern="100">
                <a:solidFill>
                  <a:srgbClr val="1B1464"/>
                </a:solidFill>
                <a:latin typeface="Helvetica" panose="020B0604020202020204" pitchFamily="34" charset="0"/>
                <a:ea typeface="Calibri" panose="020F0502020204030204" pitchFamily="34" charset="0"/>
                <a:cs typeface="Times New Roman" panose="02020603050405020304" pitchFamily="18" charset="0"/>
              </a:rPr>
              <a:t>custom research partnership with Hub Entertainment Research to reassess and understand how Black audiences are engaging with TV &amp; streaming content compared to social media.</a:t>
            </a:r>
            <a:endPar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2000">
              <a:solidFill>
                <a:srgbClr val="1B1464"/>
              </a:solidFill>
              <a:latin typeface="Helvetica" panose="020B0403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custom study results are based on responses from online surveys </a:t>
            </a:r>
            <a:b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a:t>
            </a:r>
            <a:r>
              <a:rPr kumimoji="0" lang="en-US" sz="20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1,900 consumers, ages 13-74 </a:t>
            </a:r>
            <a:r>
              <a:rPr kumimoji="0" lang="en-US" sz="20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December 2023.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2000" b="1">
              <a:solidFill>
                <a:srgbClr val="1B1464"/>
              </a:solidFill>
              <a:latin typeface="Helvetica" panose="020B0403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 name="Picture 1">
            <a:extLst>
              <a:ext uri="{FF2B5EF4-FFF2-40B4-BE49-F238E27FC236}">
                <a16:creationId xmlns:a16="http://schemas.microsoft.com/office/drawing/2014/main" id="{DBA659CB-E41B-1D3C-3566-79744C7891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6CA6EB7A-ED6A-9834-16C5-DD5A9670B29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6BFF2246-80CB-D17D-752B-95871034A15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885178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B8E294-316B-652B-92CF-0C9BF26B78B8}"/>
              </a:ext>
            </a:extLst>
          </p:cNvPr>
          <p:cNvSpPr>
            <a:spLocks/>
          </p:cNvSpPr>
          <p:nvPr/>
        </p:nvSpPr>
        <p:spPr>
          <a:xfrm>
            <a:off x="6096000" y="1689753"/>
            <a:ext cx="6102996" cy="5172987"/>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F552AD7-7F6F-4810-03DE-C115B33C9778}"/>
              </a:ext>
            </a:extLst>
          </p:cNvPr>
          <p:cNvSpPr>
            <a:spLocks/>
          </p:cNvSpPr>
          <p:nvPr/>
        </p:nvSpPr>
        <p:spPr>
          <a:xfrm>
            <a:off x="-6998" y="1689753"/>
            <a:ext cx="6102997" cy="516824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24287" y="388213"/>
            <a:ext cx="120677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 size and economic buying power of Black Americans is expanding, making them an increasingly valuable and culturally influential segment</a:t>
            </a:r>
          </a:p>
        </p:txBody>
      </p:sp>
      <p:sp>
        <p:nvSpPr>
          <p:cNvPr id="11" name="TextBox 10">
            <a:extLst>
              <a:ext uri="{FF2B5EF4-FFF2-40B4-BE49-F238E27FC236}">
                <a16:creationId xmlns:a16="http://schemas.microsoft.com/office/drawing/2014/main" id="{EC3FFEC8-000D-46A9-3423-FD13500299D2}"/>
              </a:ext>
            </a:extLst>
          </p:cNvPr>
          <p:cNvSpPr txBox="1"/>
          <p:nvPr/>
        </p:nvSpPr>
        <p:spPr>
          <a:xfrm>
            <a:off x="586351" y="3979462"/>
            <a:ext cx="4916299" cy="1723549"/>
          </a:xfrm>
          <a:prstGeom prst="rect">
            <a:avLst/>
          </a:prstGeom>
          <a:noFill/>
        </p:spPr>
        <p:txBody>
          <a:bodyPr wrap="square" rtlCol="0">
            <a:spAutoFit/>
          </a:bodyPr>
          <a:lstStyle/>
          <a:p>
            <a:pPr algn="ctr"/>
            <a:r>
              <a:rPr lang="en-US" sz="4000" b="1">
                <a:solidFill>
                  <a:srgbClr val="ED3C8D"/>
                </a:solidFill>
              </a:rPr>
              <a:t>~48 million</a:t>
            </a:r>
            <a:r>
              <a:rPr lang="en-US" b="1">
                <a:solidFill>
                  <a:srgbClr val="ED3C8D"/>
                </a:solidFill>
              </a:rPr>
              <a:t> </a:t>
            </a:r>
            <a:br>
              <a:rPr lang="en-US" b="1">
                <a:ln>
                  <a:solidFill>
                    <a:srgbClr val="E2E8F0"/>
                  </a:solidFill>
                </a:ln>
                <a:solidFill>
                  <a:srgbClr val="ED3C8D"/>
                </a:solidFill>
              </a:rPr>
            </a:br>
            <a:r>
              <a:rPr lang="en-US" sz="2400">
                <a:solidFill>
                  <a:schemeClr val="bg1"/>
                </a:solidFill>
              </a:rPr>
              <a:t>Black Americans are currently </a:t>
            </a:r>
            <a:br>
              <a:rPr lang="en-US" sz="2400">
                <a:solidFill>
                  <a:schemeClr val="bg1"/>
                </a:solidFill>
              </a:rPr>
            </a:br>
            <a:r>
              <a:rPr lang="en-US" sz="2400">
                <a:solidFill>
                  <a:schemeClr val="bg1"/>
                </a:solidFill>
              </a:rPr>
              <a:t>in the U.S.</a:t>
            </a:r>
            <a:br>
              <a:rPr lang="en-US" sz="2400">
                <a:solidFill>
                  <a:schemeClr val="bg1"/>
                </a:solidFill>
              </a:rPr>
            </a:br>
            <a:r>
              <a:rPr lang="en-US">
                <a:solidFill>
                  <a:schemeClr val="bg1"/>
                </a:solidFill>
              </a:rPr>
              <a:t>(</a:t>
            </a:r>
            <a:r>
              <a:rPr lang="en-US" b="1">
                <a:solidFill>
                  <a:srgbClr val="ED3C8D"/>
                </a:solidFill>
              </a:rPr>
              <a:t>+32%</a:t>
            </a:r>
            <a:r>
              <a:rPr lang="en-US">
                <a:solidFill>
                  <a:srgbClr val="ED3C8D"/>
                </a:solidFill>
              </a:rPr>
              <a:t> </a:t>
            </a:r>
            <a:r>
              <a:rPr lang="en-US">
                <a:solidFill>
                  <a:schemeClr val="bg1"/>
                </a:solidFill>
              </a:rPr>
              <a:t>in 2022 vs. 2000)</a:t>
            </a:r>
            <a:endParaRPr lang="en-US" sz="2400">
              <a:solidFill>
                <a:schemeClr val="bg1"/>
              </a:solidFill>
            </a:endParaRPr>
          </a:p>
        </p:txBody>
      </p:sp>
      <p:sp>
        <p:nvSpPr>
          <p:cNvPr id="28" name="TextBox 27">
            <a:extLst>
              <a:ext uri="{FF2B5EF4-FFF2-40B4-BE49-F238E27FC236}">
                <a16:creationId xmlns:a16="http://schemas.microsoft.com/office/drawing/2014/main" id="{2729335E-3A19-9B01-9145-2DEF2CE87ADB}"/>
              </a:ext>
            </a:extLst>
          </p:cNvPr>
          <p:cNvSpPr txBox="1"/>
          <p:nvPr/>
        </p:nvSpPr>
        <p:spPr>
          <a:xfrm>
            <a:off x="476211" y="6226594"/>
            <a:ext cx="55197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Source: Pew Research Center, 1/18/2024. * Nielsen, </a:t>
            </a:r>
            <a:r>
              <a:rPr kumimoji="0" lang="en-US" sz="800" b="0" i="1"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Nielsen report shows growing demand for investment in more diverse media content to engage Black America</a:t>
            </a: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February 2024.</a:t>
            </a:r>
            <a:endParaRPr kumimoji="0" lang="en-US" sz="800" b="0" i="0" u="none" strike="noStrike" kern="1200" cap="none" spc="0" normalizeH="0" baseline="0" noProof="0">
              <a:ln>
                <a:noFill/>
              </a:ln>
              <a:solidFill>
                <a:schemeClr val="bg1"/>
              </a:solidFill>
              <a:effectLst/>
              <a:uLnTx/>
              <a:uFillTx/>
              <a:latin typeface="Helvetica-Light"/>
              <a:ea typeface="+mn-ea"/>
              <a:cs typeface="+mn-cs"/>
            </a:endParaRPr>
          </a:p>
        </p:txBody>
      </p:sp>
      <p:sp>
        <p:nvSpPr>
          <p:cNvPr id="12" name="TextBox 11">
            <a:extLst>
              <a:ext uri="{FF2B5EF4-FFF2-40B4-BE49-F238E27FC236}">
                <a16:creationId xmlns:a16="http://schemas.microsoft.com/office/drawing/2014/main" id="{7C2569C0-5853-DE5A-E206-D574FA6461C0}"/>
              </a:ext>
            </a:extLst>
          </p:cNvPr>
          <p:cNvSpPr txBox="1"/>
          <p:nvPr/>
        </p:nvSpPr>
        <p:spPr>
          <a:xfrm>
            <a:off x="6523319" y="3979462"/>
            <a:ext cx="5248358" cy="1723549"/>
          </a:xfrm>
          <a:prstGeom prst="rect">
            <a:avLst/>
          </a:prstGeom>
          <a:noFill/>
          <a:ln>
            <a:noFill/>
          </a:ln>
        </p:spPr>
        <p:txBody>
          <a:bodyPr wrap="square" rtlCol="0">
            <a:spAutoFit/>
          </a:bodyPr>
          <a:lstStyle/>
          <a:p>
            <a:pPr algn="ctr"/>
            <a:r>
              <a:rPr lang="en-US" sz="4000" b="1">
                <a:solidFill>
                  <a:srgbClr val="ED3C8D"/>
                </a:solidFill>
              </a:rPr>
              <a:t>$2 trillion </a:t>
            </a:r>
            <a:br>
              <a:rPr lang="en-US" sz="2400" b="1">
                <a:ln>
                  <a:solidFill>
                    <a:srgbClr val="E2E8F0"/>
                  </a:solidFill>
                </a:ln>
                <a:solidFill>
                  <a:srgbClr val="ED3C8D"/>
                </a:solidFill>
              </a:rPr>
            </a:br>
            <a:r>
              <a:rPr lang="en-US" sz="2400">
                <a:solidFill>
                  <a:schemeClr val="bg1"/>
                </a:solidFill>
              </a:rPr>
              <a:t>U.S. Black population estimated buying power by 2026 </a:t>
            </a:r>
            <a:br>
              <a:rPr lang="en-US" sz="2400">
                <a:solidFill>
                  <a:schemeClr val="bg1"/>
                </a:solidFill>
              </a:rPr>
            </a:br>
            <a:r>
              <a:rPr lang="en-US">
                <a:solidFill>
                  <a:schemeClr val="bg1"/>
                </a:solidFill>
              </a:rPr>
              <a:t>(vs. an estimated </a:t>
            </a:r>
            <a:r>
              <a:rPr lang="en-US" b="1">
                <a:solidFill>
                  <a:srgbClr val="ED3C8D"/>
                </a:solidFill>
              </a:rPr>
              <a:t>$1.8 trillion </a:t>
            </a:r>
            <a:r>
              <a:rPr lang="en-US">
                <a:solidFill>
                  <a:schemeClr val="bg1"/>
                </a:solidFill>
              </a:rPr>
              <a:t>by 2025)*</a:t>
            </a:r>
          </a:p>
        </p:txBody>
      </p:sp>
      <p:pic>
        <p:nvPicPr>
          <p:cNvPr id="13" name="Picture 12" descr="A colorful circle with different symbols&#10;&#10;Description automatically generated with medium confidence">
            <a:extLst>
              <a:ext uri="{FF2B5EF4-FFF2-40B4-BE49-F238E27FC236}">
                <a16:creationId xmlns:a16="http://schemas.microsoft.com/office/drawing/2014/main" id="{B833E4B6-0038-E460-4F60-A952DE32CA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5612" y="1861885"/>
            <a:ext cx="2023773" cy="2023773"/>
          </a:xfrm>
          <a:prstGeom prst="rect">
            <a:avLst/>
          </a:prstGeom>
        </p:spPr>
      </p:pic>
      <p:pic>
        <p:nvPicPr>
          <p:cNvPr id="10" name="Picture 9" descr="A group of people around a globe&#10;&#10;Description automatically generated">
            <a:extLst>
              <a:ext uri="{FF2B5EF4-FFF2-40B4-BE49-F238E27FC236}">
                <a16:creationId xmlns:a16="http://schemas.microsoft.com/office/drawing/2014/main" id="{C6BDE61E-DAF6-1EF4-5A92-191765DF6AE9}"/>
              </a:ext>
            </a:extLst>
          </p:cNvPr>
          <p:cNvPicPr>
            <a:picLocks noChangeAspect="1"/>
          </p:cNvPicPr>
          <p:nvPr/>
        </p:nvPicPr>
        <p:blipFill>
          <a:blip r:embed="rId4"/>
          <a:stretch>
            <a:fillRect/>
          </a:stretch>
        </p:blipFill>
        <p:spPr>
          <a:xfrm>
            <a:off x="1871839" y="1756035"/>
            <a:ext cx="2348363" cy="2348363"/>
          </a:xfrm>
          <a:prstGeom prst="rect">
            <a:avLst/>
          </a:prstGeom>
        </p:spPr>
      </p:pic>
      <p:pic>
        <p:nvPicPr>
          <p:cNvPr id="3" name="Picture 2">
            <a:extLst>
              <a:ext uri="{FF2B5EF4-FFF2-40B4-BE49-F238E27FC236}">
                <a16:creationId xmlns:a16="http://schemas.microsoft.com/office/drawing/2014/main" id="{8163F724-36EE-84AE-FFD4-17A745CF03B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E4571A31-4BA4-D3AA-CFC3-752FA90B4EB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14ED73C4-B9CB-9AE5-784C-4BAA8E9282B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a:t>
            </a:r>
            <a:r>
              <a:rPr kumimoji="0" lang="en-US" sz="100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marketers</a:t>
            </a: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746188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sunglasses and a zebra shirt&#10;&#10;Description automatically generated">
            <a:extLst>
              <a:ext uri="{FF2B5EF4-FFF2-40B4-BE49-F238E27FC236}">
                <a16:creationId xmlns:a16="http://schemas.microsoft.com/office/drawing/2014/main" id="{626D02D8-1F4B-E4A3-F421-15220A4C73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689753"/>
            <a:ext cx="7019888" cy="5179397"/>
          </a:xfrm>
          <a:prstGeom prst="rect">
            <a:avLst/>
          </a:prstGeom>
        </p:spPr>
      </p:pic>
      <p:sp>
        <p:nvSpPr>
          <p:cNvPr id="6" name="Rectangle 5">
            <a:extLst>
              <a:ext uri="{FF2B5EF4-FFF2-40B4-BE49-F238E27FC236}">
                <a16:creationId xmlns:a16="http://schemas.microsoft.com/office/drawing/2014/main" id="{01B8E294-316B-652B-92CF-0C9BF26B78B8}"/>
              </a:ext>
            </a:extLst>
          </p:cNvPr>
          <p:cNvSpPr>
            <a:spLocks/>
          </p:cNvSpPr>
          <p:nvPr/>
        </p:nvSpPr>
        <p:spPr>
          <a:xfrm>
            <a:off x="0" y="1685013"/>
            <a:ext cx="7030648" cy="5172987"/>
          </a:xfrm>
          <a:prstGeom prst="rect">
            <a:avLst/>
          </a:prstGeom>
          <a:solidFill>
            <a:srgbClr val="ED3C8D">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peech Bubble: Rectangle with Corners Rounded 2">
            <a:extLst>
              <a:ext uri="{FF2B5EF4-FFF2-40B4-BE49-F238E27FC236}">
                <a16:creationId xmlns:a16="http://schemas.microsoft.com/office/drawing/2014/main" id="{D72A7778-5332-402A-0CFB-DDA314F8D7A6}"/>
              </a:ext>
            </a:extLst>
          </p:cNvPr>
          <p:cNvSpPr/>
          <p:nvPr/>
        </p:nvSpPr>
        <p:spPr>
          <a:xfrm>
            <a:off x="192452" y="2661266"/>
            <a:ext cx="6609954" cy="1953820"/>
          </a:xfrm>
          <a:prstGeom prst="wedgeRoundRectCallou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552AD7-7F6F-4810-03DE-C115B33C9778}"/>
              </a:ext>
            </a:extLst>
          </p:cNvPr>
          <p:cNvSpPr>
            <a:spLocks/>
          </p:cNvSpPr>
          <p:nvPr/>
        </p:nvSpPr>
        <p:spPr>
          <a:xfrm>
            <a:off x="7023652" y="1685013"/>
            <a:ext cx="5168348" cy="517298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2569C0-5853-DE5A-E206-D574FA6461C0}"/>
              </a:ext>
            </a:extLst>
          </p:cNvPr>
          <p:cNvSpPr txBox="1"/>
          <p:nvPr/>
        </p:nvSpPr>
        <p:spPr>
          <a:xfrm>
            <a:off x="257774" y="2903275"/>
            <a:ext cx="6772874" cy="2316019"/>
          </a:xfrm>
          <a:prstGeom prst="rect">
            <a:avLst/>
          </a:prstGeom>
          <a:noFill/>
        </p:spPr>
        <p:txBody>
          <a:bodyPr wrap="square" rtlCol="0">
            <a:spAutoFit/>
          </a:bodyPr>
          <a:lstStyle/>
          <a:p>
            <a:r>
              <a:rPr lang="en-US" sz="2400" i="1"/>
              <a:t>“Black viewers are among the </a:t>
            </a:r>
            <a:r>
              <a:rPr lang="en-US" sz="2400" b="1" i="1">
                <a:solidFill>
                  <a:srgbClr val="ED3C8D"/>
                </a:solidFill>
              </a:rPr>
              <a:t>most valuable </a:t>
            </a:r>
            <a:br>
              <a:rPr lang="en-US" sz="2400" b="1" i="1">
                <a:solidFill>
                  <a:srgbClr val="ED3C8D"/>
                </a:solidFill>
              </a:rPr>
            </a:br>
            <a:r>
              <a:rPr lang="en-US" sz="2400" i="1"/>
              <a:t>for media brands because historically they are much more likely to </a:t>
            </a:r>
            <a:r>
              <a:rPr lang="en-US" sz="2400" b="1" i="1">
                <a:solidFill>
                  <a:srgbClr val="ED3C8D"/>
                </a:solidFill>
              </a:rPr>
              <a:t>spend more time</a:t>
            </a:r>
            <a:r>
              <a:rPr lang="en-US" sz="2400" b="1" i="1"/>
              <a:t> </a:t>
            </a:r>
            <a:r>
              <a:rPr lang="en-US" sz="2400" i="1"/>
              <a:t>with </a:t>
            </a:r>
            <a:r>
              <a:rPr lang="en-US" sz="2400" b="1" i="1">
                <a:solidFill>
                  <a:srgbClr val="ED3C8D"/>
                </a:solidFill>
              </a:rPr>
              <a:t>media</a:t>
            </a:r>
            <a:r>
              <a:rPr lang="en-US" sz="2400" i="1"/>
              <a:t> and </a:t>
            </a:r>
            <a:r>
              <a:rPr lang="en-US" sz="2400" b="1" i="1">
                <a:solidFill>
                  <a:srgbClr val="ED3C8D"/>
                </a:solidFill>
              </a:rPr>
              <a:t>entertainment</a:t>
            </a:r>
            <a:r>
              <a:rPr lang="en-US" sz="2400" i="1">
                <a:solidFill>
                  <a:srgbClr val="ED3C8D"/>
                </a:solidFill>
              </a:rPr>
              <a:t>.</a:t>
            </a:r>
            <a:r>
              <a:rPr lang="en-US" sz="2400" i="1"/>
              <a:t>” </a:t>
            </a:r>
            <a:br>
              <a:rPr lang="en-US" sz="2400" i="1"/>
            </a:br>
            <a:endParaRPr lang="en-US" sz="2400" i="1"/>
          </a:p>
          <a:p>
            <a:br>
              <a:rPr lang="en-US" sz="1050"/>
            </a:br>
            <a:r>
              <a:rPr lang="en-US" sz="1400" b="1">
                <a:solidFill>
                  <a:schemeClr val="bg1"/>
                </a:solidFill>
                <a:latin typeface="Helvetica" pitchFamily="2" charset="0"/>
              </a:rPr>
              <a:t>- Adriana Waterston, </a:t>
            </a:r>
            <a:r>
              <a:rPr kumimoji="0" lang="en-US" sz="1400" b="1" i="0" u="none" strike="noStrike" kern="1200" cap="none" spc="0" normalizeH="0" baseline="0" noProof="0">
                <a:ln>
                  <a:noFill/>
                </a:ln>
                <a:solidFill>
                  <a:schemeClr val="bg1"/>
                </a:solidFill>
                <a:effectLst/>
                <a:uLnTx/>
                <a:uFillTx/>
                <a:latin typeface="Helvetica" pitchFamily="2" charset="0"/>
                <a:ea typeface="+mn-ea"/>
                <a:cs typeface="+mn-cs"/>
              </a:rPr>
              <a:t>Executive VP of Insights &amp; Strategy, Horowitz Research</a:t>
            </a:r>
            <a:endParaRPr lang="en-US" b="1">
              <a:solidFill>
                <a:schemeClr val="bg1"/>
              </a:solidFill>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24287" y="424738"/>
            <a:ext cx="120677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Marketers can reach this key segment by investing in content that features diverse representation and stories that resonate personally</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TextBox 10">
            <a:extLst>
              <a:ext uri="{FF2B5EF4-FFF2-40B4-BE49-F238E27FC236}">
                <a16:creationId xmlns:a16="http://schemas.microsoft.com/office/drawing/2014/main" id="{EC3FFEC8-000D-46A9-3423-FD13500299D2}"/>
              </a:ext>
            </a:extLst>
          </p:cNvPr>
          <p:cNvSpPr txBox="1"/>
          <p:nvPr/>
        </p:nvSpPr>
        <p:spPr>
          <a:xfrm>
            <a:off x="7034412" y="2708649"/>
            <a:ext cx="5146828" cy="2246769"/>
          </a:xfrm>
          <a:prstGeom prst="rect">
            <a:avLst/>
          </a:prstGeom>
          <a:noFill/>
        </p:spPr>
        <p:txBody>
          <a:bodyPr wrap="square" rtlCol="0">
            <a:spAutoFit/>
          </a:bodyPr>
          <a:lstStyle/>
          <a:p>
            <a:pPr algn="ctr"/>
            <a:r>
              <a:rPr lang="en-US" sz="8000" b="1">
                <a:ln>
                  <a:solidFill>
                    <a:srgbClr val="1F1A62"/>
                  </a:solidFill>
                </a:ln>
                <a:solidFill>
                  <a:srgbClr val="ED3C8D"/>
                </a:solidFill>
              </a:rPr>
              <a:t>90% </a:t>
            </a:r>
            <a:br>
              <a:rPr lang="en-US" sz="6600" b="1">
                <a:ln>
                  <a:solidFill>
                    <a:srgbClr val="1F1A62"/>
                  </a:solidFill>
                </a:ln>
                <a:solidFill>
                  <a:schemeClr val="bg1"/>
                </a:solidFill>
              </a:rPr>
            </a:br>
            <a:r>
              <a:rPr lang="en-US" sz="2000">
                <a:solidFill>
                  <a:schemeClr val="bg1"/>
                </a:solidFill>
              </a:rPr>
              <a:t>of Black audiences agree that having diverse representation is important to them when choosing what content to watch*</a:t>
            </a:r>
          </a:p>
        </p:txBody>
      </p:sp>
      <p:sp>
        <p:nvSpPr>
          <p:cNvPr id="28" name="TextBox 27">
            <a:extLst>
              <a:ext uri="{FF2B5EF4-FFF2-40B4-BE49-F238E27FC236}">
                <a16:creationId xmlns:a16="http://schemas.microsoft.com/office/drawing/2014/main" id="{2729335E-3A19-9B01-9145-2DEF2CE87ADB}"/>
              </a:ext>
            </a:extLst>
          </p:cNvPr>
          <p:cNvSpPr txBox="1"/>
          <p:nvPr/>
        </p:nvSpPr>
        <p:spPr>
          <a:xfrm>
            <a:off x="472447" y="6331435"/>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Source: Horowitz, </a:t>
            </a:r>
            <a:r>
              <a:rPr kumimoji="0" lang="en-US" sz="800" b="0" i="1"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FOCUS Black: State of Media, Entertainment &amp; Tech: Viewing Behaviors</a:t>
            </a: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2024. *</a:t>
            </a:r>
            <a:r>
              <a:rPr kumimoji="0" lang="en-US" sz="800" b="0" i="0" u="none" strike="noStrike" kern="1200" cap="none" spc="0" normalizeH="0" baseline="0" noProof="0" err="1">
                <a:ln>
                  <a:noFill/>
                </a:ln>
                <a:solidFill>
                  <a:schemeClr val="bg1"/>
                </a:solidFill>
                <a:effectLst/>
                <a:uLnTx/>
                <a:uFillTx/>
                <a:latin typeface="Helvetica" panose="020B0604020202020204" pitchFamily="34" charset="0"/>
                <a:ea typeface="+mn-ea"/>
                <a:cs typeface="Helvetica" panose="020B0604020202020204" pitchFamily="34" charset="0"/>
              </a:rPr>
              <a:t>SambaTV</a:t>
            </a: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State of Diversity</a:t>
            </a: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June 2024. </a:t>
            </a:r>
            <a:endParaRPr kumimoji="0" lang="en-US" sz="800" b="0" i="0" u="none" strike="noStrike" kern="1200" cap="none" spc="0" normalizeH="0" baseline="0" noProof="0">
              <a:ln>
                <a:noFill/>
              </a:ln>
              <a:solidFill>
                <a:schemeClr val="bg1"/>
              </a:solidFill>
              <a:effectLst/>
              <a:uLnTx/>
              <a:uFillTx/>
              <a:latin typeface="Helvetica-Light"/>
              <a:ea typeface="+mn-ea"/>
              <a:cs typeface="+mn-cs"/>
            </a:endParaRPr>
          </a:p>
        </p:txBody>
      </p:sp>
    </p:spTree>
    <p:extLst>
      <p:ext uri="{BB962C8B-B14F-4D97-AF65-F5344CB8AC3E}">
        <p14:creationId xmlns:p14="http://schemas.microsoft.com/office/powerpoint/2010/main" val="2398145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B68150-7428-3257-ACA1-9BB05A78EA4F}"/>
              </a:ext>
            </a:extLst>
          </p:cNvPr>
          <p:cNvSpPr>
            <a:spLocks/>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2996FC1-FB14-D4E0-3532-A6EF6986D175}"/>
              </a:ext>
            </a:extLst>
          </p:cNvPr>
          <p:cNvSpPr/>
          <p:nvPr/>
        </p:nvSpPr>
        <p:spPr>
          <a:xfrm>
            <a:off x="124287" y="2613614"/>
            <a:ext cx="11943426" cy="3369976"/>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25CD63-180A-EE4A-49D9-2C984B352D31}"/>
              </a:ext>
            </a:extLst>
          </p:cNvPr>
          <p:cNvSpPr/>
          <p:nvPr/>
        </p:nvSpPr>
        <p:spPr>
          <a:xfrm>
            <a:off x="10491937" y="4281621"/>
            <a:ext cx="1079340" cy="614342"/>
          </a:xfrm>
          <a:prstGeom prst="rect">
            <a:avLst/>
          </a:prstGeom>
          <a:solidFill>
            <a:srgbClr val="ED3C8D"/>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E393899-5FB8-26A0-CB9D-F80D182E170E}"/>
              </a:ext>
            </a:extLst>
          </p:cNvPr>
          <p:cNvSpPr/>
          <p:nvPr/>
        </p:nvSpPr>
        <p:spPr>
          <a:xfrm>
            <a:off x="10491937" y="3403067"/>
            <a:ext cx="1079340" cy="614342"/>
          </a:xfrm>
          <a:prstGeom prst="rect">
            <a:avLst/>
          </a:prstGeom>
          <a:solidFill>
            <a:srgbClr val="ED3C8D"/>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FB6008A-3CE4-EEBA-27FF-CAF2C19486B2}"/>
              </a:ext>
            </a:extLst>
          </p:cNvPr>
          <p:cNvSpPr txBox="1"/>
          <p:nvPr/>
        </p:nvSpPr>
        <p:spPr>
          <a:xfrm>
            <a:off x="10458965" y="4308727"/>
            <a:ext cx="1158949" cy="553998"/>
          </a:xfrm>
          <a:prstGeom prst="rect">
            <a:avLst/>
          </a:prstGeom>
          <a:noFill/>
        </p:spPr>
        <p:txBody>
          <a:bodyPr wrap="square" rtlCol="0">
            <a:spAutoFit/>
          </a:bodyPr>
          <a:lstStyle/>
          <a:p>
            <a:pPr algn="ctr"/>
            <a:r>
              <a:rPr lang="en-US" b="1">
                <a:solidFill>
                  <a:srgbClr val="FFE600"/>
                </a:solidFill>
                <a:latin typeface="Helvetica" panose="020B0604020202020204" pitchFamily="34" charset="0"/>
                <a:cs typeface="Helvetica" panose="020B0604020202020204" pitchFamily="34" charset="0"/>
              </a:rPr>
              <a:t>+38% </a:t>
            </a:r>
            <a:br>
              <a:rPr lang="en-US" sz="1600" b="1">
                <a:solidFill>
                  <a:srgbClr val="1F1A62"/>
                </a:solidFill>
                <a:latin typeface="Helvetica" panose="020B0604020202020204" pitchFamily="34" charset="0"/>
                <a:cs typeface="Helvetica" panose="020B0604020202020204" pitchFamily="34" charset="0"/>
              </a:rPr>
            </a:br>
            <a:r>
              <a:rPr lang="en-US" sz="1200">
                <a:solidFill>
                  <a:schemeClr val="bg1"/>
                </a:solidFill>
                <a:latin typeface="Helvetica" panose="020B0604020202020204" pitchFamily="34" charset="0"/>
                <a:cs typeface="Helvetica" panose="020B0604020202020204" pitchFamily="34" charset="0"/>
              </a:rPr>
              <a:t>vs. gen pop</a:t>
            </a:r>
            <a:endParaRPr lang="en-US" sz="1600">
              <a:solidFill>
                <a:schemeClr val="bg1"/>
              </a:solidFill>
              <a:latin typeface="Helvetica" panose="020B0604020202020204" pitchFamily="34" charset="0"/>
              <a:cs typeface="Helvetica" panose="020B0604020202020204" pitchFamily="34" charset="0"/>
            </a:endParaRPr>
          </a:p>
        </p:txBody>
      </p:sp>
      <p:sp>
        <p:nvSpPr>
          <p:cNvPr id="29" name="TextBox 28">
            <a:extLst>
              <a:ext uri="{FF2B5EF4-FFF2-40B4-BE49-F238E27FC236}">
                <a16:creationId xmlns:a16="http://schemas.microsoft.com/office/drawing/2014/main" id="{FDCA6E48-3B2E-2DF4-2470-BA3BAE4F9AA9}"/>
              </a:ext>
            </a:extLst>
          </p:cNvPr>
          <p:cNvSpPr txBox="1"/>
          <p:nvPr/>
        </p:nvSpPr>
        <p:spPr>
          <a:xfrm>
            <a:off x="10458965" y="3430173"/>
            <a:ext cx="1158949" cy="553998"/>
          </a:xfrm>
          <a:prstGeom prst="rect">
            <a:avLst/>
          </a:prstGeom>
          <a:noFill/>
        </p:spPr>
        <p:txBody>
          <a:bodyPr wrap="square" rtlCol="0">
            <a:spAutoFit/>
          </a:bodyPr>
          <a:lstStyle/>
          <a:p>
            <a:pPr algn="ctr"/>
            <a:r>
              <a:rPr lang="en-US" b="1">
                <a:solidFill>
                  <a:srgbClr val="FFE600"/>
                </a:solidFill>
                <a:latin typeface="Helvetica" panose="020B0604020202020204" pitchFamily="34" charset="0"/>
                <a:cs typeface="Helvetica" panose="020B0604020202020204" pitchFamily="34" charset="0"/>
              </a:rPr>
              <a:t>+15% </a:t>
            </a:r>
            <a:br>
              <a:rPr lang="en-US" sz="1600" b="1">
                <a:solidFill>
                  <a:srgbClr val="1F1A62"/>
                </a:solidFill>
                <a:latin typeface="Helvetica" panose="020B0604020202020204" pitchFamily="34" charset="0"/>
                <a:cs typeface="Helvetica" panose="020B0604020202020204" pitchFamily="34" charset="0"/>
              </a:rPr>
            </a:br>
            <a:r>
              <a:rPr lang="en-US" sz="1200">
                <a:solidFill>
                  <a:schemeClr val="bg1"/>
                </a:solidFill>
                <a:latin typeface="Helvetica" panose="020B0604020202020204" pitchFamily="34" charset="0"/>
                <a:cs typeface="Helvetica" panose="020B0604020202020204" pitchFamily="34" charset="0"/>
              </a:rPr>
              <a:t>vs. gen pop</a:t>
            </a:r>
            <a:endParaRPr lang="en-US" sz="1600">
              <a:solidFill>
                <a:schemeClr val="bg1"/>
              </a:solidFill>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6D66526A-ED81-1414-20BC-0554C13DA51E}"/>
              </a:ext>
            </a:extLst>
          </p:cNvPr>
          <p:cNvSpPr/>
          <p:nvPr/>
        </p:nvSpPr>
        <p:spPr>
          <a:xfrm>
            <a:off x="5503520" y="4281621"/>
            <a:ext cx="1079340" cy="614342"/>
          </a:xfrm>
          <a:prstGeom prst="rect">
            <a:avLst/>
          </a:prstGeom>
          <a:solidFill>
            <a:srgbClr val="ED3C8D"/>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A4701F-011F-B4BC-749C-A3462FA47F04}"/>
              </a:ext>
            </a:extLst>
          </p:cNvPr>
          <p:cNvSpPr txBox="1"/>
          <p:nvPr/>
        </p:nvSpPr>
        <p:spPr>
          <a:xfrm>
            <a:off x="5470548" y="4308727"/>
            <a:ext cx="1158949" cy="553998"/>
          </a:xfrm>
          <a:prstGeom prst="rect">
            <a:avLst/>
          </a:prstGeom>
          <a:noFill/>
        </p:spPr>
        <p:txBody>
          <a:bodyPr wrap="square" rtlCol="0">
            <a:spAutoFit/>
          </a:bodyPr>
          <a:lstStyle/>
          <a:p>
            <a:pPr algn="ctr"/>
            <a:r>
              <a:rPr lang="en-US" b="1">
                <a:solidFill>
                  <a:srgbClr val="FFE600"/>
                </a:solidFill>
                <a:latin typeface="Helvetica" panose="020B0604020202020204" pitchFamily="34" charset="0"/>
                <a:cs typeface="Helvetica" panose="020B0604020202020204" pitchFamily="34" charset="0"/>
              </a:rPr>
              <a:t>+38% </a:t>
            </a:r>
            <a:br>
              <a:rPr lang="en-US" sz="1600" b="1">
                <a:solidFill>
                  <a:srgbClr val="1F1A62"/>
                </a:solidFill>
                <a:latin typeface="Helvetica" panose="020B0604020202020204" pitchFamily="34" charset="0"/>
                <a:cs typeface="Helvetica" panose="020B0604020202020204" pitchFamily="34" charset="0"/>
              </a:rPr>
            </a:br>
            <a:r>
              <a:rPr lang="en-US" sz="1200">
                <a:solidFill>
                  <a:schemeClr val="bg1"/>
                </a:solidFill>
                <a:latin typeface="Helvetica" panose="020B0604020202020204" pitchFamily="34" charset="0"/>
                <a:cs typeface="Helvetica" panose="020B0604020202020204" pitchFamily="34" charset="0"/>
              </a:rPr>
              <a:t>vs. gen pop</a:t>
            </a:r>
            <a:endParaRPr lang="en-US" sz="1600">
              <a:solidFill>
                <a:schemeClr val="bg1"/>
              </a:solidFill>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897F4257-10F4-3882-D9A5-6955CCC23C68}"/>
              </a:ext>
            </a:extLst>
          </p:cNvPr>
          <p:cNvSpPr/>
          <p:nvPr/>
        </p:nvSpPr>
        <p:spPr>
          <a:xfrm>
            <a:off x="5503520" y="3403067"/>
            <a:ext cx="1079340" cy="614342"/>
          </a:xfrm>
          <a:prstGeom prst="rect">
            <a:avLst/>
          </a:prstGeom>
          <a:solidFill>
            <a:srgbClr val="ED3C8D"/>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F894CE-5EB9-4BB3-F6C7-477E37F6A6AA}"/>
              </a:ext>
            </a:extLst>
          </p:cNvPr>
          <p:cNvSpPr/>
          <p:nvPr/>
        </p:nvSpPr>
        <p:spPr>
          <a:xfrm>
            <a:off x="124287" y="444616"/>
            <a:ext cx="120677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Black audiences dedicate more time to media than the general U.S. population, with over half of that time devoted to TV</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8" name="TextBox 27">
            <a:extLst>
              <a:ext uri="{FF2B5EF4-FFF2-40B4-BE49-F238E27FC236}">
                <a16:creationId xmlns:a16="http://schemas.microsoft.com/office/drawing/2014/main" id="{2729335E-3A19-9B01-9145-2DEF2CE87ADB}"/>
              </a:ext>
            </a:extLst>
          </p:cNvPr>
          <p:cNvSpPr txBox="1"/>
          <p:nvPr/>
        </p:nvSpPr>
        <p:spPr>
          <a:xfrm>
            <a:off x="472447" y="6331435"/>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Nielsen,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Creating connections with Black Americans across media</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February 2024. *Total use of TV includes live programming, time-shifted viewing and CTV.</a:t>
            </a:r>
            <a:endParaRPr kumimoji="0" lang="en-US" sz="800" b="0" i="0" u="none" strike="noStrike" kern="1200" cap="none" spc="0" normalizeH="0" baseline="0" noProof="0">
              <a:ln>
                <a:noFill/>
              </a:ln>
              <a:solidFill>
                <a:srgbClr val="1F1A62"/>
              </a:solidFill>
              <a:effectLst/>
              <a:uLnTx/>
              <a:uFillTx/>
              <a:latin typeface="Helvetica-Light"/>
              <a:ea typeface="+mn-ea"/>
              <a:cs typeface="+mn-cs"/>
            </a:endParaRPr>
          </a:p>
        </p:txBody>
      </p:sp>
      <p:sp>
        <p:nvSpPr>
          <p:cNvPr id="8" name="TextBox 7">
            <a:extLst>
              <a:ext uri="{FF2B5EF4-FFF2-40B4-BE49-F238E27FC236}">
                <a16:creationId xmlns:a16="http://schemas.microsoft.com/office/drawing/2014/main" id="{A79E02BF-6360-F594-261B-96B0496E2673}"/>
              </a:ext>
            </a:extLst>
          </p:cNvPr>
          <p:cNvSpPr txBox="1"/>
          <p:nvPr/>
        </p:nvSpPr>
        <p:spPr>
          <a:xfrm>
            <a:off x="124286" y="1799616"/>
            <a:ext cx="119434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Light"/>
                <a:ea typeface="+mn-ea"/>
                <a:cs typeface="+mn-cs"/>
              </a:rPr>
              <a:t>Weekly time spent with media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F1A62"/>
                </a:solidFill>
                <a:latin typeface="Helvetica-Light"/>
              </a:rPr>
              <a:t>(</a:t>
            </a:r>
            <a:r>
              <a:rPr lang="en-US" sz="1400" err="1">
                <a:solidFill>
                  <a:srgbClr val="1F1A62"/>
                </a:solidFill>
                <a:latin typeface="Helvetica-Light"/>
              </a:rPr>
              <a:t>hrs:mins</a:t>
            </a:r>
            <a:r>
              <a:rPr lang="en-US" sz="1400">
                <a:solidFill>
                  <a:srgbClr val="1F1A62"/>
                </a:solidFill>
                <a:latin typeface="Helvetica-Light"/>
              </a:rPr>
              <a:t>)</a:t>
            </a:r>
            <a:endParaRPr kumimoji="0" lang="en-US" sz="1400" i="0" strike="noStrike" kern="1200" cap="none" spc="0" normalizeH="0" baseline="0" noProof="0">
              <a:ln>
                <a:noFill/>
              </a:ln>
              <a:solidFill>
                <a:srgbClr val="1B1464"/>
              </a:solidFill>
              <a:effectLst/>
              <a:uLnTx/>
              <a:uFillTx/>
              <a:latin typeface="Helvetica-Light"/>
              <a:ea typeface="+mn-ea"/>
              <a:cs typeface="+mn-cs"/>
            </a:endParaRPr>
          </a:p>
        </p:txBody>
      </p:sp>
      <p:sp>
        <p:nvSpPr>
          <p:cNvPr id="48" name="TextBox 47">
            <a:extLst>
              <a:ext uri="{FF2B5EF4-FFF2-40B4-BE49-F238E27FC236}">
                <a16:creationId xmlns:a16="http://schemas.microsoft.com/office/drawing/2014/main" id="{7A6FC50C-0E65-DEE0-DCEF-E41A2C52F3FD}"/>
              </a:ext>
            </a:extLst>
          </p:cNvPr>
          <p:cNvSpPr txBox="1"/>
          <p:nvPr/>
        </p:nvSpPr>
        <p:spPr>
          <a:xfrm>
            <a:off x="2373927" y="2716392"/>
            <a:ext cx="17632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Black </a:t>
            </a:r>
            <a:b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18+</a:t>
            </a:r>
          </a:p>
        </p:txBody>
      </p:sp>
      <p:sp>
        <p:nvSpPr>
          <p:cNvPr id="49" name="TextBox 48">
            <a:extLst>
              <a:ext uri="{FF2B5EF4-FFF2-40B4-BE49-F238E27FC236}">
                <a16:creationId xmlns:a16="http://schemas.microsoft.com/office/drawing/2014/main" id="{87EE7DB8-0382-50F8-89CF-D6BD467C8EBA}"/>
              </a:ext>
            </a:extLst>
          </p:cNvPr>
          <p:cNvSpPr txBox="1"/>
          <p:nvPr/>
        </p:nvSpPr>
        <p:spPr>
          <a:xfrm>
            <a:off x="3745604" y="2716392"/>
            <a:ext cx="17632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Gen Pop </a:t>
            </a:r>
            <a:b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18+</a:t>
            </a:r>
          </a:p>
        </p:txBody>
      </p:sp>
      <p:sp>
        <p:nvSpPr>
          <p:cNvPr id="50" name="TextBox 49">
            <a:extLst>
              <a:ext uri="{FF2B5EF4-FFF2-40B4-BE49-F238E27FC236}">
                <a16:creationId xmlns:a16="http://schemas.microsoft.com/office/drawing/2014/main" id="{AC424F01-4D91-6760-13F4-0F64F9C24E31}"/>
              </a:ext>
            </a:extLst>
          </p:cNvPr>
          <p:cNvSpPr txBox="1"/>
          <p:nvPr/>
        </p:nvSpPr>
        <p:spPr>
          <a:xfrm>
            <a:off x="7023903" y="2716392"/>
            <a:ext cx="17632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Black</a:t>
            </a:r>
            <a:b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18-34</a:t>
            </a:r>
          </a:p>
        </p:txBody>
      </p:sp>
      <p:sp>
        <p:nvSpPr>
          <p:cNvPr id="51" name="TextBox 50">
            <a:extLst>
              <a:ext uri="{FF2B5EF4-FFF2-40B4-BE49-F238E27FC236}">
                <a16:creationId xmlns:a16="http://schemas.microsoft.com/office/drawing/2014/main" id="{E798645F-4F6D-80A3-40FE-FFAF65DDE6EA}"/>
              </a:ext>
            </a:extLst>
          </p:cNvPr>
          <p:cNvSpPr txBox="1"/>
          <p:nvPr/>
        </p:nvSpPr>
        <p:spPr>
          <a:xfrm>
            <a:off x="8590134" y="2716392"/>
            <a:ext cx="17632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Gen Pop</a:t>
            </a:r>
            <a:b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18-34</a:t>
            </a:r>
          </a:p>
        </p:txBody>
      </p:sp>
      <p:sp>
        <p:nvSpPr>
          <p:cNvPr id="14" name="TextBox 13">
            <a:extLst>
              <a:ext uri="{FF2B5EF4-FFF2-40B4-BE49-F238E27FC236}">
                <a16:creationId xmlns:a16="http://schemas.microsoft.com/office/drawing/2014/main" id="{507B6FF6-2883-9FC0-FC50-7C4E496F00D6}"/>
              </a:ext>
            </a:extLst>
          </p:cNvPr>
          <p:cNvSpPr txBox="1"/>
          <p:nvPr/>
        </p:nvSpPr>
        <p:spPr>
          <a:xfrm>
            <a:off x="2676068" y="3522506"/>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81:13</a:t>
            </a:r>
          </a:p>
        </p:txBody>
      </p:sp>
      <p:sp>
        <p:nvSpPr>
          <p:cNvPr id="15" name="TextBox 14">
            <a:extLst>
              <a:ext uri="{FF2B5EF4-FFF2-40B4-BE49-F238E27FC236}">
                <a16:creationId xmlns:a16="http://schemas.microsoft.com/office/drawing/2014/main" id="{95480D2F-1DAA-B5B6-5412-0A42ECA1FADC}"/>
              </a:ext>
            </a:extLst>
          </p:cNvPr>
          <p:cNvSpPr txBox="1"/>
          <p:nvPr/>
        </p:nvSpPr>
        <p:spPr>
          <a:xfrm>
            <a:off x="4047745" y="3522506"/>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69:22</a:t>
            </a:r>
          </a:p>
        </p:txBody>
      </p:sp>
      <p:sp>
        <p:nvSpPr>
          <p:cNvPr id="20" name="TextBox 19">
            <a:extLst>
              <a:ext uri="{FF2B5EF4-FFF2-40B4-BE49-F238E27FC236}">
                <a16:creationId xmlns:a16="http://schemas.microsoft.com/office/drawing/2014/main" id="{7646C61B-D1A0-640B-F767-32FD32EBC366}"/>
              </a:ext>
            </a:extLst>
          </p:cNvPr>
          <p:cNvSpPr txBox="1"/>
          <p:nvPr/>
        </p:nvSpPr>
        <p:spPr>
          <a:xfrm>
            <a:off x="7326044" y="3522506"/>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60:02</a:t>
            </a:r>
          </a:p>
        </p:txBody>
      </p:sp>
      <p:sp>
        <p:nvSpPr>
          <p:cNvPr id="22" name="TextBox 21">
            <a:extLst>
              <a:ext uri="{FF2B5EF4-FFF2-40B4-BE49-F238E27FC236}">
                <a16:creationId xmlns:a16="http://schemas.microsoft.com/office/drawing/2014/main" id="{2E2306A1-2AF2-CCB8-6ABC-73A3B8F9DE94}"/>
              </a:ext>
            </a:extLst>
          </p:cNvPr>
          <p:cNvSpPr txBox="1"/>
          <p:nvPr/>
        </p:nvSpPr>
        <p:spPr>
          <a:xfrm>
            <a:off x="8892275" y="3522506"/>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52:16</a:t>
            </a:r>
          </a:p>
        </p:txBody>
      </p:sp>
      <p:sp>
        <p:nvSpPr>
          <p:cNvPr id="52" name="TextBox 51">
            <a:extLst>
              <a:ext uri="{FF2B5EF4-FFF2-40B4-BE49-F238E27FC236}">
                <a16:creationId xmlns:a16="http://schemas.microsoft.com/office/drawing/2014/main" id="{5A5267E7-545C-EE66-D981-E3AC70933259}"/>
              </a:ext>
            </a:extLst>
          </p:cNvPr>
          <p:cNvSpPr txBox="1"/>
          <p:nvPr/>
        </p:nvSpPr>
        <p:spPr>
          <a:xfrm>
            <a:off x="149600" y="3541246"/>
            <a:ext cx="22574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Total Media</a:t>
            </a:r>
            <a:endParaRPr kumimoji="0" lang="en-US"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5" name="TextBox 24">
            <a:extLst>
              <a:ext uri="{FF2B5EF4-FFF2-40B4-BE49-F238E27FC236}">
                <a16:creationId xmlns:a16="http://schemas.microsoft.com/office/drawing/2014/main" id="{D126FE8D-F121-D10B-DF49-1CC1F27C0F25}"/>
              </a:ext>
            </a:extLst>
          </p:cNvPr>
          <p:cNvSpPr txBox="1"/>
          <p:nvPr/>
        </p:nvSpPr>
        <p:spPr>
          <a:xfrm>
            <a:off x="2676068" y="4393374"/>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44:32</a:t>
            </a:r>
          </a:p>
        </p:txBody>
      </p:sp>
      <p:sp>
        <p:nvSpPr>
          <p:cNvPr id="26" name="TextBox 25">
            <a:extLst>
              <a:ext uri="{FF2B5EF4-FFF2-40B4-BE49-F238E27FC236}">
                <a16:creationId xmlns:a16="http://schemas.microsoft.com/office/drawing/2014/main" id="{0732DFA4-9747-4400-31B9-561F2925B6B8}"/>
              </a:ext>
            </a:extLst>
          </p:cNvPr>
          <p:cNvSpPr txBox="1"/>
          <p:nvPr/>
        </p:nvSpPr>
        <p:spPr>
          <a:xfrm>
            <a:off x="4047745" y="4393374"/>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32:18</a:t>
            </a:r>
          </a:p>
        </p:txBody>
      </p:sp>
      <p:sp>
        <p:nvSpPr>
          <p:cNvPr id="27" name="TextBox 26">
            <a:extLst>
              <a:ext uri="{FF2B5EF4-FFF2-40B4-BE49-F238E27FC236}">
                <a16:creationId xmlns:a16="http://schemas.microsoft.com/office/drawing/2014/main" id="{6FF0EC90-D7A3-9BAA-F1B9-C764829A4CD0}"/>
              </a:ext>
            </a:extLst>
          </p:cNvPr>
          <p:cNvSpPr txBox="1"/>
          <p:nvPr/>
        </p:nvSpPr>
        <p:spPr>
          <a:xfrm>
            <a:off x="7326044" y="4393374"/>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25:13</a:t>
            </a:r>
          </a:p>
        </p:txBody>
      </p:sp>
      <p:sp>
        <p:nvSpPr>
          <p:cNvPr id="41" name="TextBox 40">
            <a:extLst>
              <a:ext uri="{FF2B5EF4-FFF2-40B4-BE49-F238E27FC236}">
                <a16:creationId xmlns:a16="http://schemas.microsoft.com/office/drawing/2014/main" id="{B761AE33-5B88-AF11-90E2-BAAB2C3F678E}"/>
              </a:ext>
            </a:extLst>
          </p:cNvPr>
          <p:cNvSpPr txBox="1"/>
          <p:nvPr/>
        </p:nvSpPr>
        <p:spPr>
          <a:xfrm>
            <a:off x="8892275" y="4393374"/>
            <a:ext cx="1158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18:14</a:t>
            </a:r>
          </a:p>
        </p:txBody>
      </p:sp>
      <p:sp>
        <p:nvSpPr>
          <p:cNvPr id="55" name="TextBox 54">
            <a:extLst>
              <a:ext uri="{FF2B5EF4-FFF2-40B4-BE49-F238E27FC236}">
                <a16:creationId xmlns:a16="http://schemas.microsoft.com/office/drawing/2014/main" id="{A569DDE8-FA5C-33CF-06B5-D02FA984A1DB}"/>
              </a:ext>
            </a:extLst>
          </p:cNvPr>
          <p:cNvSpPr txBox="1"/>
          <p:nvPr/>
        </p:nvSpPr>
        <p:spPr>
          <a:xfrm>
            <a:off x="124287" y="4282174"/>
            <a:ext cx="22574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Total Use of TV*</a:t>
            </a:r>
            <a:br>
              <a:rPr kumimoji="0" lang="en-US"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(live, time-shifted, CTV)</a:t>
            </a:r>
            <a:endParaRPr kumimoji="0" lang="en-US" sz="12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4" name="TextBox 43">
            <a:extLst>
              <a:ext uri="{FF2B5EF4-FFF2-40B4-BE49-F238E27FC236}">
                <a16:creationId xmlns:a16="http://schemas.microsoft.com/office/drawing/2014/main" id="{BCA1614F-A387-D708-B101-1F1827713D12}"/>
              </a:ext>
            </a:extLst>
          </p:cNvPr>
          <p:cNvSpPr txBox="1"/>
          <p:nvPr/>
        </p:nvSpPr>
        <p:spPr>
          <a:xfrm>
            <a:off x="2676068" y="5268769"/>
            <a:ext cx="11589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solidFill>
                  <a:srgbClr val="ED3C8D"/>
                </a:solidFill>
                <a:effectLst/>
                <a:uLnTx/>
                <a:uFillTx/>
                <a:latin typeface="Helvetica" panose="020B0604020202020204" pitchFamily="34" charset="0"/>
                <a:ea typeface="+mn-ea"/>
                <a:cs typeface="Helvetica" panose="020B0604020202020204" pitchFamily="34" charset="0"/>
              </a:rPr>
              <a:t>55%</a:t>
            </a:r>
          </a:p>
        </p:txBody>
      </p:sp>
      <p:sp>
        <p:nvSpPr>
          <p:cNvPr id="45" name="TextBox 44">
            <a:extLst>
              <a:ext uri="{FF2B5EF4-FFF2-40B4-BE49-F238E27FC236}">
                <a16:creationId xmlns:a16="http://schemas.microsoft.com/office/drawing/2014/main" id="{8D91178A-BA7D-6D06-AF2A-9BCA9C202751}"/>
              </a:ext>
            </a:extLst>
          </p:cNvPr>
          <p:cNvSpPr txBox="1"/>
          <p:nvPr/>
        </p:nvSpPr>
        <p:spPr>
          <a:xfrm>
            <a:off x="4047745" y="5268769"/>
            <a:ext cx="11589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solidFill>
                  <a:srgbClr val="ED3C8D"/>
                </a:solidFill>
                <a:effectLst/>
                <a:uLnTx/>
                <a:uFillTx/>
                <a:latin typeface="Helvetica" panose="020B0604020202020204" pitchFamily="34" charset="0"/>
                <a:ea typeface="+mn-ea"/>
                <a:cs typeface="Helvetica" panose="020B0604020202020204" pitchFamily="34" charset="0"/>
              </a:rPr>
              <a:t>47%</a:t>
            </a:r>
          </a:p>
        </p:txBody>
      </p:sp>
      <p:sp>
        <p:nvSpPr>
          <p:cNvPr id="46" name="TextBox 45">
            <a:extLst>
              <a:ext uri="{FF2B5EF4-FFF2-40B4-BE49-F238E27FC236}">
                <a16:creationId xmlns:a16="http://schemas.microsoft.com/office/drawing/2014/main" id="{5EDFD3BC-513E-53E3-F754-0DF51038E880}"/>
              </a:ext>
            </a:extLst>
          </p:cNvPr>
          <p:cNvSpPr txBox="1"/>
          <p:nvPr/>
        </p:nvSpPr>
        <p:spPr>
          <a:xfrm>
            <a:off x="7326044" y="5268769"/>
            <a:ext cx="11589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solidFill>
                  <a:srgbClr val="ED3C8D"/>
                </a:solidFill>
                <a:effectLst/>
                <a:uLnTx/>
                <a:uFillTx/>
                <a:latin typeface="Helvetica" panose="020B0604020202020204" pitchFamily="34" charset="0"/>
                <a:ea typeface="+mn-ea"/>
                <a:cs typeface="Helvetica" panose="020B0604020202020204" pitchFamily="34" charset="0"/>
              </a:rPr>
              <a:t>42%</a:t>
            </a:r>
          </a:p>
        </p:txBody>
      </p:sp>
      <p:sp>
        <p:nvSpPr>
          <p:cNvPr id="47" name="TextBox 46">
            <a:extLst>
              <a:ext uri="{FF2B5EF4-FFF2-40B4-BE49-F238E27FC236}">
                <a16:creationId xmlns:a16="http://schemas.microsoft.com/office/drawing/2014/main" id="{34FBEE60-6C97-A615-FD0D-D4606B2054B9}"/>
              </a:ext>
            </a:extLst>
          </p:cNvPr>
          <p:cNvSpPr txBox="1"/>
          <p:nvPr/>
        </p:nvSpPr>
        <p:spPr>
          <a:xfrm>
            <a:off x="8892275" y="5268769"/>
            <a:ext cx="11589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solidFill>
                  <a:srgbClr val="ED3C8D"/>
                </a:solidFill>
                <a:effectLst/>
                <a:uLnTx/>
                <a:uFillTx/>
                <a:latin typeface="Helvetica" panose="020B0604020202020204" pitchFamily="34" charset="0"/>
                <a:ea typeface="+mn-ea"/>
                <a:cs typeface="Helvetica" panose="020B0604020202020204" pitchFamily="34" charset="0"/>
              </a:rPr>
              <a:t>35%</a:t>
            </a:r>
          </a:p>
        </p:txBody>
      </p:sp>
      <p:sp>
        <p:nvSpPr>
          <p:cNvPr id="56" name="TextBox 55">
            <a:extLst>
              <a:ext uri="{FF2B5EF4-FFF2-40B4-BE49-F238E27FC236}">
                <a16:creationId xmlns:a16="http://schemas.microsoft.com/office/drawing/2014/main" id="{6CB20BC3-0C8B-8FD4-7414-4D89C33DDEE0}"/>
              </a:ext>
            </a:extLst>
          </p:cNvPr>
          <p:cNvSpPr txBox="1"/>
          <p:nvPr/>
        </p:nvSpPr>
        <p:spPr>
          <a:xfrm>
            <a:off x="198438" y="5145659"/>
            <a:ext cx="21181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ED3C8D"/>
                </a:solidFill>
                <a:latin typeface="Helvetica" panose="020B0604020202020204" pitchFamily="34" charset="0"/>
              </a:rPr>
              <a:t>TV % Share </a:t>
            </a:r>
            <a:br>
              <a:rPr lang="en-US" b="1">
                <a:solidFill>
                  <a:srgbClr val="ED3C8D"/>
                </a:solidFill>
                <a:latin typeface="Helvetica" panose="020B0604020202020204" pitchFamily="34" charset="0"/>
              </a:rPr>
            </a:br>
            <a:r>
              <a:rPr lang="en-US" b="1">
                <a:solidFill>
                  <a:srgbClr val="ED3C8D"/>
                </a:solidFill>
                <a:latin typeface="Helvetica" panose="020B0604020202020204" pitchFamily="34" charset="0"/>
              </a:rPr>
              <a:t>of Total Media</a:t>
            </a:r>
          </a:p>
        </p:txBody>
      </p:sp>
      <p:cxnSp>
        <p:nvCxnSpPr>
          <p:cNvPr id="78" name="Straight Connector 77">
            <a:extLst>
              <a:ext uri="{FF2B5EF4-FFF2-40B4-BE49-F238E27FC236}">
                <a16:creationId xmlns:a16="http://schemas.microsoft.com/office/drawing/2014/main" id="{B7E7194A-690D-A3BD-87C0-3BEB508C6079}"/>
              </a:ext>
            </a:extLst>
          </p:cNvPr>
          <p:cNvCxnSpPr>
            <a:cxnSpLocks/>
          </p:cNvCxnSpPr>
          <p:nvPr/>
        </p:nvCxnSpPr>
        <p:spPr>
          <a:xfrm>
            <a:off x="6996645" y="2843236"/>
            <a:ext cx="0" cy="3100275"/>
          </a:xfrm>
          <a:prstGeom prst="line">
            <a:avLst/>
          </a:prstGeom>
          <a:ln w="12700">
            <a:solidFill>
              <a:srgbClr val="1F1A62"/>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7974EBD-9883-8AC3-F2E2-60BF80235050}"/>
              </a:ext>
            </a:extLst>
          </p:cNvPr>
          <p:cNvCxnSpPr>
            <a:cxnSpLocks/>
          </p:cNvCxnSpPr>
          <p:nvPr/>
        </p:nvCxnSpPr>
        <p:spPr>
          <a:xfrm flipV="1">
            <a:off x="198438" y="4131757"/>
            <a:ext cx="11807276" cy="378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id="{5B8CD112-FA7B-5E56-EFAC-276D23C880D7}"/>
              </a:ext>
            </a:extLst>
          </p:cNvPr>
          <p:cNvCxnSpPr>
            <a:cxnSpLocks/>
          </p:cNvCxnSpPr>
          <p:nvPr/>
        </p:nvCxnSpPr>
        <p:spPr>
          <a:xfrm flipV="1">
            <a:off x="198438" y="4999989"/>
            <a:ext cx="11807276" cy="3787"/>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8BF3C647-87FD-0537-2549-A243DE7C3950}"/>
              </a:ext>
            </a:extLst>
          </p:cNvPr>
          <p:cNvSpPr txBox="1"/>
          <p:nvPr/>
        </p:nvSpPr>
        <p:spPr>
          <a:xfrm>
            <a:off x="5129987" y="2962613"/>
            <a:ext cx="17632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Diff</a:t>
            </a:r>
          </a:p>
        </p:txBody>
      </p:sp>
      <p:sp>
        <p:nvSpPr>
          <p:cNvPr id="10" name="TextBox 9">
            <a:extLst>
              <a:ext uri="{FF2B5EF4-FFF2-40B4-BE49-F238E27FC236}">
                <a16:creationId xmlns:a16="http://schemas.microsoft.com/office/drawing/2014/main" id="{2DAC21DB-5B72-780F-0EF8-A1100A62274B}"/>
              </a:ext>
            </a:extLst>
          </p:cNvPr>
          <p:cNvSpPr txBox="1"/>
          <p:nvPr/>
        </p:nvSpPr>
        <p:spPr>
          <a:xfrm>
            <a:off x="5470548" y="3430173"/>
            <a:ext cx="1158949" cy="553998"/>
          </a:xfrm>
          <a:prstGeom prst="rect">
            <a:avLst/>
          </a:prstGeom>
          <a:noFill/>
        </p:spPr>
        <p:txBody>
          <a:bodyPr wrap="square" rtlCol="0">
            <a:spAutoFit/>
          </a:bodyPr>
          <a:lstStyle/>
          <a:p>
            <a:pPr algn="ctr"/>
            <a:r>
              <a:rPr lang="en-US" b="1">
                <a:solidFill>
                  <a:srgbClr val="FFE600"/>
                </a:solidFill>
                <a:latin typeface="Helvetica" panose="020B0604020202020204" pitchFamily="34" charset="0"/>
                <a:cs typeface="Helvetica" panose="020B0604020202020204" pitchFamily="34" charset="0"/>
              </a:rPr>
              <a:t>+17% </a:t>
            </a:r>
            <a:br>
              <a:rPr lang="en-US" sz="1600" b="1">
                <a:solidFill>
                  <a:srgbClr val="1F1A62"/>
                </a:solidFill>
                <a:latin typeface="Helvetica" panose="020B0604020202020204" pitchFamily="34" charset="0"/>
                <a:cs typeface="Helvetica" panose="020B0604020202020204" pitchFamily="34" charset="0"/>
              </a:rPr>
            </a:br>
            <a:r>
              <a:rPr lang="en-US" sz="1200">
                <a:solidFill>
                  <a:schemeClr val="bg1"/>
                </a:solidFill>
                <a:latin typeface="Helvetica" panose="020B0604020202020204" pitchFamily="34" charset="0"/>
                <a:cs typeface="Helvetica" panose="020B0604020202020204" pitchFamily="34" charset="0"/>
              </a:rPr>
              <a:t>vs. gen pop</a:t>
            </a:r>
            <a:endParaRPr lang="en-US" sz="1600">
              <a:solidFill>
                <a:schemeClr val="bg1"/>
              </a:solidFill>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429F57EB-3305-3869-0646-27268DA1C946}"/>
              </a:ext>
            </a:extLst>
          </p:cNvPr>
          <p:cNvSpPr txBox="1"/>
          <p:nvPr/>
        </p:nvSpPr>
        <p:spPr>
          <a:xfrm>
            <a:off x="10118404" y="2962613"/>
            <a:ext cx="17632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Diff</a:t>
            </a:r>
          </a:p>
        </p:txBody>
      </p:sp>
      <p:cxnSp>
        <p:nvCxnSpPr>
          <p:cNvPr id="35" name="Straight Connector 34">
            <a:extLst>
              <a:ext uri="{FF2B5EF4-FFF2-40B4-BE49-F238E27FC236}">
                <a16:creationId xmlns:a16="http://schemas.microsoft.com/office/drawing/2014/main" id="{E8F88991-5665-9318-AAC6-824A1B3DAC1D}"/>
              </a:ext>
            </a:extLst>
          </p:cNvPr>
          <p:cNvCxnSpPr>
            <a:cxnSpLocks/>
          </p:cNvCxnSpPr>
          <p:nvPr/>
        </p:nvCxnSpPr>
        <p:spPr>
          <a:xfrm>
            <a:off x="2440842" y="2814052"/>
            <a:ext cx="0" cy="3100275"/>
          </a:xfrm>
          <a:prstGeom prst="line">
            <a:avLst/>
          </a:prstGeom>
          <a:ln w="12700">
            <a:solidFill>
              <a:srgbClr val="1F1A6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3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sitting on a couch&#10;&#10;Description automatically generated">
            <a:extLst>
              <a:ext uri="{FF2B5EF4-FFF2-40B4-BE49-F238E27FC236}">
                <a16:creationId xmlns:a16="http://schemas.microsoft.com/office/drawing/2014/main" id="{845E6AD3-8E08-D52A-2417-23A0D97C27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84"/>
          <a:stretch/>
        </p:blipFill>
        <p:spPr>
          <a:xfrm>
            <a:off x="0" y="1672636"/>
            <a:ext cx="5822950" cy="4465697"/>
          </a:xfrm>
          <a:prstGeom prst="rect">
            <a:avLst/>
          </a:prstGeom>
        </p:spPr>
      </p:pic>
      <p:sp>
        <p:nvSpPr>
          <p:cNvPr id="9" name="Rectangle 8">
            <a:extLst>
              <a:ext uri="{FF2B5EF4-FFF2-40B4-BE49-F238E27FC236}">
                <a16:creationId xmlns:a16="http://schemas.microsoft.com/office/drawing/2014/main" id="{D7070A97-FB2D-2C9F-7B31-17A2DF64062F}"/>
              </a:ext>
            </a:extLst>
          </p:cNvPr>
          <p:cNvSpPr/>
          <p:nvPr/>
        </p:nvSpPr>
        <p:spPr>
          <a:xfrm>
            <a:off x="5822950" y="1685014"/>
            <a:ext cx="6369050" cy="445332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EF663C7-233E-8967-8DC3-D34FC82552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BC6918BD-E727-7438-3E55-3D17B6FB008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62D89BAF-EC21-81A7-C8FE-C504D2BA53B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6" name="TextBox 5">
            <a:extLst>
              <a:ext uri="{FF2B5EF4-FFF2-40B4-BE49-F238E27FC236}">
                <a16:creationId xmlns:a16="http://schemas.microsoft.com/office/drawing/2014/main" id="{2F072B13-855C-EC37-104A-B7FBC79864B3}"/>
              </a:ext>
            </a:extLst>
          </p:cNvPr>
          <p:cNvSpPr txBox="1"/>
          <p:nvPr/>
        </p:nvSpPr>
        <p:spPr>
          <a:xfrm>
            <a:off x="5822950" y="1730094"/>
            <a:ext cx="63785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Hours per week spent watching TV &amp; Movies vs. Non-Premium Videos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Among weekly non-premium video content viewers (Black 13+)</a:t>
            </a: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8" name="Chart 7">
            <a:extLst>
              <a:ext uri="{FF2B5EF4-FFF2-40B4-BE49-F238E27FC236}">
                <a16:creationId xmlns:a16="http://schemas.microsoft.com/office/drawing/2014/main" id="{527661EB-F311-3242-3500-C0F71CBC854F}"/>
              </a:ext>
            </a:extLst>
          </p:cNvPr>
          <p:cNvGraphicFramePr/>
          <p:nvPr>
            <p:extLst>
              <p:ext uri="{D42A27DB-BD31-4B8C-83A1-F6EECF244321}">
                <p14:modId xmlns:p14="http://schemas.microsoft.com/office/powerpoint/2010/main" val="620865165"/>
              </p:ext>
            </p:extLst>
          </p:nvPr>
        </p:nvGraphicFramePr>
        <p:xfrm>
          <a:off x="5459768" y="2270341"/>
          <a:ext cx="6732232" cy="386799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745122BC-5D76-24B3-BF64-A2CD093326BF}"/>
              </a:ext>
            </a:extLst>
          </p:cNvPr>
          <p:cNvSpPr txBox="1"/>
          <p:nvPr/>
        </p:nvSpPr>
        <p:spPr>
          <a:xfrm>
            <a:off x="461379" y="6197970"/>
            <a:ext cx="117408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Hub Entertainment Research,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Video Redefined</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January 2024. Based on survey of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1,900 consumers, ages 13-74. Black respondents = 228 (unweighted). Data collected December 2023. ‘Non-premium video’ includes short-form or user-generated video on YouTube, influencer video content, etc. </a:t>
            </a:r>
            <a:endPar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C0C9DFA5-82EC-856C-2FAA-DF85D60D162F}"/>
              </a:ext>
            </a:extLst>
          </p:cNvPr>
          <p:cNvSpPr/>
          <p:nvPr/>
        </p:nvSpPr>
        <p:spPr>
          <a:xfrm>
            <a:off x="249383" y="388213"/>
            <a:ext cx="119426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Black audiences spend more time with TV &amp; streaming than other video platforms due to their focus on authentic stories and cultural depictions</a:t>
            </a:r>
          </a:p>
        </p:txBody>
      </p:sp>
    </p:spTree>
    <p:extLst>
      <p:ext uri="{BB962C8B-B14F-4D97-AF65-F5344CB8AC3E}">
        <p14:creationId xmlns:p14="http://schemas.microsoft.com/office/powerpoint/2010/main" val="927836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8D3A76-E8F4-A6EA-0618-8B74EAF8A20B}"/>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A21803C-9487-8EDB-74B8-983FDE8B0129}"/>
              </a:ext>
            </a:extLst>
          </p:cNvPr>
          <p:cNvSpPr/>
          <p:nvPr/>
        </p:nvSpPr>
        <p:spPr>
          <a:xfrm>
            <a:off x="7" y="1686476"/>
            <a:ext cx="5201335" cy="5165828"/>
          </a:xfrm>
          <a:prstGeom prst="rect">
            <a:avLst/>
          </a:prstGeom>
          <a:solidFill>
            <a:srgbClr val="1B14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29702" y="326687"/>
            <a:ext cx="1204077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TV &amp; streaming resonates with Black audiences because of its high-quality environment and ability to create richer interactions</a:t>
            </a:r>
            <a:endPar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 Box 3">
            <a:extLst>
              <a:ext uri="{FF2B5EF4-FFF2-40B4-BE49-F238E27FC236}">
                <a16:creationId xmlns:a16="http://schemas.microsoft.com/office/drawing/2014/main" id="{502FAD67-1C64-7AD3-26A7-D59DAB7EACBD}"/>
              </a:ext>
            </a:extLst>
          </p:cNvPr>
          <p:cNvSpPr txBox="1"/>
          <p:nvPr/>
        </p:nvSpPr>
        <p:spPr>
          <a:xfrm>
            <a:off x="8911268" y="4626968"/>
            <a:ext cx="1520194" cy="1530612"/>
          </a:xfrm>
          <a:prstGeom prst="rect">
            <a:avLst/>
          </a:prstGeom>
          <a:solidFill>
            <a:srgbClr val="ED3C8D"/>
          </a:solidFill>
          <a:ln w="6350">
            <a:solidFill>
              <a:srgbClr val="ED3C8D"/>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sp>
        <p:nvSpPr>
          <p:cNvPr id="22" name="Text Box 3">
            <a:extLst>
              <a:ext uri="{FF2B5EF4-FFF2-40B4-BE49-F238E27FC236}">
                <a16:creationId xmlns:a16="http://schemas.microsoft.com/office/drawing/2014/main" id="{39B958BD-C41E-7201-4441-2EA83CEAB82F}"/>
              </a:ext>
            </a:extLst>
          </p:cNvPr>
          <p:cNvSpPr txBox="1"/>
          <p:nvPr/>
        </p:nvSpPr>
        <p:spPr>
          <a:xfrm>
            <a:off x="7773080" y="2845813"/>
            <a:ext cx="1520194" cy="1530612"/>
          </a:xfrm>
          <a:prstGeom prst="rect">
            <a:avLst/>
          </a:prstGeom>
          <a:solidFill>
            <a:srgbClr val="ED3C8D"/>
          </a:solidFill>
          <a:ln w="6350">
            <a:solidFill>
              <a:srgbClr val="ED3C8D"/>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sp>
        <p:nvSpPr>
          <p:cNvPr id="23" name="Text Box 3">
            <a:extLst>
              <a:ext uri="{FF2B5EF4-FFF2-40B4-BE49-F238E27FC236}">
                <a16:creationId xmlns:a16="http://schemas.microsoft.com/office/drawing/2014/main" id="{FE3081E7-1599-7757-0170-62DCF6FB764D}"/>
              </a:ext>
            </a:extLst>
          </p:cNvPr>
          <p:cNvSpPr txBox="1"/>
          <p:nvPr/>
        </p:nvSpPr>
        <p:spPr>
          <a:xfrm>
            <a:off x="10066419" y="2845813"/>
            <a:ext cx="1520194" cy="1530612"/>
          </a:xfrm>
          <a:prstGeom prst="rect">
            <a:avLst/>
          </a:prstGeom>
          <a:solidFill>
            <a:srgbClr val="ED3C8D"/>
          </a:solidFill>
          <a:ln w="6350">
            <a:solidFill>
              <a:srgbClr val="ED3C8D"/>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sp>
        <p:nvSpPr>
          <p:cNvPr id="24" name="Text Box 3">
            <a:extLst>
              <a:ext uri="{FF2B5EF4-FFF2-40B4-BE49-F238E27FC236}">
                <a16:creationId xmlns:a16="http://schemas.microsoft.com/office/drawing/2014/main" id="{86583B20-632B-EA80-8DF8-317E4D7331D2}"/>
              </a:ext>
            </a:extLst>
          </p:cNvPr>
          <p:cNvSpPr txBox="1"/>
          <p:nvPr/>
        </p:nvSpPr>
        <p:spPr>
          <a:xfrm>
            <a:off x="5482018" y="2857155"/>
            <a:ext cx="1520194" cy="1530612"/>
          </a:xfrm>
          <a:prstGeom prst="rect">
            <a:avLst/>
          </a:prstGeom>
          <a:solidFill>
            <a:srgbClr val="ED3C8D"/>
          </a:solidFill>
          <a:ln w="6350">
            <a:solidFill>
              <a:srgbClr val="ED3C8D"/>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sp>
        <p:nvSpPr>
          <p:cNvPr id="25" name="Text Box 3">
            <a:extLst>
              <a:ext uri="{FF2B5EF4-FFF2-40B4-BE49-F238E27FC236}">
                <a16:creationId xmlns:a16="http://schemas.microsoft.com/office/drawing/2014/main" id="{A24B67B0-C90E-5D91-74B3-596761BC7342}"/>
              </a:ext>
            </a:extLst>
          </p:cNvPr>
          <p:cNvSpPr txBox="1"/>
          <p:nvPr/>
        </p:nvSpPr>
        <p:spPr>
          <a:xfrm>
            <a:off x="6655045" y="4646320"/>
            <a:ext cx="1520194" cy="1530612"/>
          </a:xfrm>
          <a:prstGeom prst="rect">
            <a:avLst/>
          </a:prstGeom>
          <a:solidFill>
            <a:srgbClr val="ED3C8D"/>
          </a:solidFill>
          <a:ln w="38100">
            <a:solidFill>
              <a:srgbClr val="ED3C8D"/>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D56057E-4C15-AAB0-F8F0-4B9CA8AF7049}"/>
              </a:ext>
            </a:extLst>
          </p:cNvPr>
          <p:cNvSpPr txBox="1"/>
          <p:nvPr/>
        </p:nvSpPr>
        <p:spPr>
          <a:xfrm>
            <a:off x="5233619" y="1922131"/>
            <a:ext cx="686759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What differentiates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premium video content</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found on TV in all its forms from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user-generated content (UGC)</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on digital platforms?</a:t>
            </a:r>
            <a:endParaRPr kumimoji="0" lang="en-US" sz="1600" b="0" i="1" u="none" strike="noStrike" kern="1200" cap="none" spc="0" normalizeH="0" baseline="30000" noProof="0">
              <a:ln>
                <a:noFill/>
              </a:ln>
              <a:solidFill>
                <a:srgbClr val="1B1464"/>
              </a:solidFill>
              <a:effectLst/>
              <a:uLnTx/>
              <a:uFillTx/>
              <a:latin typeface="Helvetica" panose="020B040302020202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92750A10-6B82-B261-A9EC-8FC0D84F5A6B}"/>
              </a:ext>
            </a:extLst>
          </p:cNvPr>
          <p:cNvSpPr txBox="1"/>
          <p:nvPr/>
        </p:nvSpPr>
        <p:spPr>
          <a:xfrm>
            <a:off x="10066419" y="3742996"/>
            <a:ext cx="15201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Emotional Storytelling</a:t>
            </a:r>
          </a:p>
        </p:txBody>
      </p:sp>
      <p:pic>
        <p:nvPicPr>
          <p:cNvPr id="7" name="Picture 6" descr="Icon, circle&#10;&#10;Description automatically generated">
            <a:extLst>
              <a:ext uri="{FF2B5EF4-FFF2-40B4-BE49-F238E27FC236}">
                <a16:creationId xmlns:a16="http://schemas.microsoft.com/office/drawing/2014/main" id="{8A72B7BC-6714-3632-715C-62D3B2246F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56146" y="2900923"/>
            <a:ext cx="540740" cy="540740"/>
          </a:xfrm>
          <a:prstGeom prst="rect">
            <a:avLst/>
          </a:prstGeom>
        </p:spPr>
      </p:pic>
      <p:sp>
        <p:nvSpPr>
          <p:cNvPr id="8" name="TextBox 7">
            <a:extLst>
              <a:ext uri="{FF2B5EF4-FFF2-40B4-BE49-F238E27FC236}">
                <a16:creationId xmlns:a16="http://schemas.microsoft.com/office/drawing/2014/main" id="{780D4CB3-1EEF-FA48-9F41-E02CF33818B8}"/>
              </a:ext>
            </a:extLst>
          </p:cNvPr>
          <p:cNvSpPr txBox="1"/>
          <p:nvPr/>
        </p:nvSpPr>
        <p:spPr>
          <a:xfrm>
            <a:off x="7712436" y="3496774"/>
            <a:ext cx="16414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Complex Character Development</a:t>
            </a:r>
          </a:p>
        </p:txBody>
      </p:sp>
      <p:pic>
        <p:nvPicPr>
          <p:cNvPr id="11" name="Picture 10" descr="Icon&#10;&#10;Description automatically generated">
            <a:extLst>
              <a:ext uri="{FF2B5EF4-FFF2-40B4-BE49-F238E27FC236}">
                <a16:creationId xmlns:a16="http://schemas.microsoft.com/office/drawing/2014/main" id="{1E46D121-8532-1E63-2E05-F3C1A4D19D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13127" y="2922136"/>
            <a:ext cx="640101" cy="498314"/>
          </a:xfrm>
          <a:prstGeom prst="rect">
            <a:avLst/>
          </a:prstGeom>
        </p:spPr>
      </p:pic>
      <p:sp>
        <p:nvSpPr>
          <p:cNvPr id="12" name="TextBox 11">
            <a:extLst>
              <a:ext uri="{FF2B5EF4-FFF2-40B4-BE49-F238E27FC236}">
                <a16:creationId xmlns:a16="http://schemas.microsoft.com/office/drawing/2014/main" id="{2EFFFEFF-62F8-799A-27E5-A9E755E27D15}"/>
              </a:ext>
            </a:extLst>
          </p:cNvPr>
          <p:cNvSpPr txBox="1"/>
          <p:nvPr/>
        </p:nvSpPr>
        <p:spPr>
          <a:xfrm>
            <a:off x="8915099" y="5524151"/>
            <a:ext cx="15125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Content Duration</a:t>
            </a:r>
          </a:p>
        </p:txBody>
      </p:sp>
      <p:pic>
        <p:nvPicPr>
          <p:cNvPr id="15" name="Picture 14" descr="Icon&#10;&#10;Description automatically generated">
            <a:extLst>
              <a:ext uri="{FF2B5EF4-FFF2-40B4-BE49-F238E27FC236}">
                <a16:creationId xmlns:a16="http://schemas.microsoft.com/office/drawing/2014/main" id="{31D24A94-6FE8-7D68-5288-2607FA3B19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25574" y="4891490"/>
            <a:ext cx="491582" cy="491582"/>
          </a:xfrm>
          <a:prstGeom prst="rect">
            <a:avLst/>
          </a:prstGeom>
        </p:spPr>
      </p:pic>
      <p:sp>
        <p:nvSpPr>
          <p:cNvPr id="16" name="TextBox 15">
            <a:extLst>
              <a:ext uri="{FF2B5EF4-FFF2-40B4-BE49-F238E27FC236}">
                <a16:creationId xmlns:a16="http://schemas.microsoft.com/office/drawing/2014/main" id="{0C220058-3E29-F41D-BA2B-06B0CC5185C4}"/>
              </a:ext>
            </a:extLst>
          </p:cNvPr>
          <p:cNvSpPr txBox="1"/>
          <p:nvPr/>
        </p:nvSpPr>
        <p:spPr>
          <a:xfrm>
            <a:off x="5482018" y="3496774"/>
            <a:ext cx="15201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High Production Quality</a:t>
            </a:r>
          </a:p>
        </p:txBody>
      </p:sp>
      <p:pic>
        <p:nvPicPr>
          <p:cNvPr id="17" name="Picture 16" descr="Icon&#10;&#10;Description automatically generated">
            <a:extLst>
              <a:ext uri="{FF2B5EF4-FFF2-40B4-BE49-F238E27FC236}">
                <a16:creationId xmlns:a16="http://schemas.microsoft.com/office/drawing/2014/main" id="{DF90A8B1-1A82-2D9D-2508-AF991DDE8F7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96324" y="2929541"/>
            <a:ext cx="491582" cy="491582"/>
          </a:xfrm>
          <a:prstGeom prst="rect">
            <a:avLst/>
          </a:prstGeom>
        </p:spPr>
      </p:pic>
      <p:sp>
        <p:nvSpPr>
          <p:cNvPr id="18" name="TextBox 17">
            <a:extLst>
              <a:ext uri="{FF2B5EF4-FFF2-40B4-BE49-F238E27FC236}">
                <a16:creationId xmlns:a16="http://schemas.microsoft.com/office/drawing/2014/main" id="{6C2ED547-614A-4574-6BAE-BCA94E277E21}"/>
              </a:ext>
            </a:extLst>
          </p:cNvPr>
          <p:cNvSpPr txBox="1"/>
          <p:nvPr/>
        </p:nvSpPr>
        <p:spPr>
          <a:xfrm>
            <a:off x="6636186" y="5590690"/>
            <a:ext cx="15579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Brand Safe Environment</a:t>
            </a:r>
          </a:p>
        </p:txBody>
      </p:sp>
      <p:pic>
        <p:nvPicPr>
          <p:cNvPr id="19" name="Picture 18" descr="Icon&#10;&#10;Description automatically generated">
            <a:extLst>
              <a:ext uri="{FF2B5EF4-FFF2-40B4-BE49-F238E27FC236}">
                <a16:creationId xmlns:a16="http://schemas.microsoft.com/office/drawing/2014/main" id="{922E110E-FC7D-C47B-58CD-E0B0EA4153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44772" y="4837754"/>
            <a:ext cx="540740" cy="540740"/>
          </a:xfrm>
          <a:prstGeom prst="rect">
            <a:avLst/>
          </a:prstGeom>
        </p:spPr>
      </p:pic>
      <p:sp>
        <p:nvSpPr>
          <p:cNvPr id="10" name="TextBox 9">
            <a:extLst>
              <a:ext uri="{FF2B5EF4-FFF2-40B4-BE49-F238E27FC236}">
                <a16:creationId xmlns:a16="http://schemas.microsoft.com/office/drawing/2014/main" id="{23A97D8A-2ECD-FA1A-FE23-47EEF1065996}"/>
              </a:ext>
            </a:extLst>
          </p:cNvPr>
          <p:cNvSpPr txBox="1"/>
          <p:nvPr/>
        </p:nvSpPr>
        <p:spPr>
          <a:xfrm>
            <a:off x="214009" y="2743354"/>
            <a:ext cx="4681845"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Times New Roman" panose="02020603050405020304" pitchFamily="18" charset="0"/>
              </a:rPr>
              <a:t>‘Premium content’ – industry shorthand for advertising impact – has primarily been related to the cost of production, with more expensive programming being deemed more premium.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Times New Roman" panose="02020603050405020304" pitchFamily="18" charset="0"/>
              </a:rPr>
              <a:t>However, research suggests that ‘premium’ has more to do with the </a:t>
            </a:r>
            <a:r>
              <a:rPr kumimoji="0" lang="en-US" sz="1800" b="0" i="0" u="none" strike="noStrike" kern="1200" cap="none" spc="0" normalizeH="0" baseline="0" noProof="0">
                <a:ln>
                  <a:noFill/>
                </a:ln>
                <a:solidFill>
                  <a:srgbClr val="FFE600"/>
                </a:solidFill>
                <a:effectLst/>
                <a:uLnTx/>
                <a:uFillTx/>
                <a:latin typeface="Helvetica" panose="020B0403020202020204" pitchFamily="34" charset="0"/>
                <a:ea typeface="+mn-ea"/>
                <a:cs typeface="Times New Roman" panose="02020603050405020304" pitchFamily="18" charset="0"/>
              </a:rPr>
              <a:t>emotional connection </a:t>
            </a: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Times New Roman" panose="02020603050405020304" pitchFamily="18" charset="0"/>
              </a:rPr>
              <a:t>viewers have with their favorite content, which can be significantly impactful at </a:t>
            </a:r>
            <a:r>
              <a:rPr kumimoji="0" lang="en-US" sz="1800" b="0" i="0" u="none" strike="noStrike" kern="1200" cap="none" spc="0" normalizeH="0" baseline="0" noProof="0">
                <a:ln>
                  <a:noFill/>
                </a:ln>
                <a:solidFill>
                  <a:srgbClr val="FFE600"/>
                </a:solidFill>
                <a:effectLst/>
                <a:uLnTx/>
                <a:uFillTx/>
                <a:latin typeface="Helvetica" panose="020B0403020202020204" pitchFamily="34" charset="0"/>
                <a:ea typeface="+mn-ea"/>
                <a:cs typeface="Times New Roman" panose="02020603050405020304" pitchFamily="18" charset="0"/>
              </a:rPr>
              <a:t>driving ad receptivity</a:t>
            </a: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Times New Roman" panose="02020603050405020304" pitchFamily="18" charset="0"/>
              </a:rPr>
              <a:t>.</a:t>
            </a:r>
          </a:p>
        </p:txBody>
      </p:sp>
      <p:sp>
        <p:nvSpPr>
          <p:cNvPr id="13" name="TextBox 12">
            <a:extLst>
              <a:ext uri="{FF2B5EF4-FFF2-40B4-BE49-F238E27FC236}">
                <a16:creationId xmlns:a16="http://schemas.microsoft.com/office/drawing/2014/main" id="{612031F3-788F-F5AF-A743-2ABD57AB8D2F}"/>
              </a:ext>
            </a:extLst>
          </p:cNvPr>
          <p:cNvSpPr txBox="1"/>
          <p:nvPr/>
        </p:nvSpPr>
        <p:spPr>
          <a:xfrm>
            <a:off x="258192" y="2180861"/>
            <a:ext cx="459347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white"/>
                </a:solidFill>
                <a:effectLst/>
                <a:uLnTx/>
                <a:uFillTx/>
                <a:latin typeface="Helvetica" panose="020B0403020202020204" pitchFamily="34" charset="0"/>
                <a:ea typeface="+mn-ea"/>
                <a:cs typeface="Times New Roman" panose="02020603050405020304" pitchFamily="18" charset="0"/>
              </a:rPr>
              <a:t>‘Emotion’ is the new ‘Premium’</a:t>
            </a:r>
            <a:endParaRPr kumimoji="0" lang="en-US" sz="2000" b="1" i="0" u="sng" strike="noStrike" kern="1200" cap="none" spc="0" normalizeH="0" baseline="0" noProof="0">
              <a:ln>
                <a:noFill/>
              </a:ln>
              <a:solidFill>
                <a:srgbClr val="FFE600"/>
              </a:solidFill>
              <a:effectLst/>
              <a:uLnTx/>
              <a:uFillTx/>
              <a:latin typeface="Helvetica" panose="020B0403020202020204" pitchFamily="34"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642FE74-DAB0-32CE-2188-74733F64287F}"/>
              </a:ext>
            </a:extLst>
          </p:cNvPr>
          <p:cNvSpPr/>
          <p:nvPr/>
        </p:nvSpPr>
        <p:spPr>
          <a:xfrm>
            <a:off x="225772" y="1245136"/>
            <a:ext cx="11836526"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Aligning ads with emotional content can quadruple their effectiveness </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in creating impact and building brand equity*</a:t>
            </a:r>
          </a:p>
        </p:txBody>
      </p:sp>
      <p:sp>
        <p:nvSpPr>
          <p:cNvPr id="29" name="TextBox 28">
            <a:extLst>
              <a:ext uri="{FF2B5EF4-FFF2-40B4-BE49-F238E27FC236}">
                <a16:creationId xmlns:a16="http://schemas.microsoft.com/office/drawing/2014/main" id="{813E0627-D3A2-373A-7F9A-868C4185EE4A}"/>
              </a:ext>
            </a:extLst>
          </p:cNvPr>
          <p:cNvSpPr txBox="1"/>
          <p:nvPr/>
        </p:nvSpPr>
        <p:spPr>
          <a:xfrm>
            <a:off x="5233619" y="6321484"/>
            <a:ext cx="603686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kumimoji="0" lang="en-US" sz="800" b="1"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‘What Is TV’</a:t>
            </a:r>
            <a:r>
              <a:rPr kumimoji="0" lang="en-US" sz="800" b="1"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 learn more. *Source: Kantar,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Harness the power of emotion in digital advertising</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3/13/2023.</a:t>
            </a:r>
          </a:p>
        </p:txBody>
      </p:sp>
      <p:pic>
        <p:nvPicPr>
          <p:cNvPr id="20" name="Picture 19">
            <a:extLst>
              <a:ext uri="{FF2B5EF4-FFF2-40B4-BE49-F238E27FC236}">
                <a16:creationId xmlns:a16="http://schemas.microsoft.com/office/drawing/2014/main" id="{62182F1A-7922-1233-1476-3DE86560507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8F4597E4-ACB4-24E4-610B-1120F9966F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DCF5134E-BC68-39D7-4F19-61CD04E9C22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3209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4C1D-2538-DEA9-644F-D13867EAF3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2F0C43-612C-5758-DBA3-2EE69B8D1F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0F7EB2B-290C-22A2-B6E5-A29FBD33FB5C}"/>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BB320CCD-86F0-008E-6F0E-63156D06604C}"/>
              </a:ext>
            </a:extLst>
          </p:cNvPr>
          <p:cNvSpPr txBox="1"/>
          <p:nvPr/>
        </p:nvSpPr>
        <p:spPr>
          <a:xfrm>
            <a:off x="236165" y="3025517"/>
            <a:ext cx="67969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1F1A62"/>
                </a:solidFill>
                <a:latin typeface="Helvetica" pitchFamily="2" charset="0"/>
              </a:rPr>
              <a:t>VAB conducted custom research to understand how ‘emotion’ </a:t>
            </a:r>
            <a:r>
              <a:rPr lang="en-US" sz="2800" b="1">
                <a:solidFill>
                  <a:srgbClr val="1F1A62"/>
                </a:solidFill>
                <a:latin typeface="Helvetica" pitchFamily="2" charset="0"/>
              </a:rPr>
              <a:t>cultivates richer interactions </a:t>
            </a:r>
            <a:r>
              <a:rPr lang="en-US" sz="2800">
                <a:solidFill>
                  <a:srgbClr val="1F1A62"/>
                </a:solidFill>
                <a:latin typeface="Helvetica" pitchFamily="2" charset="0"/>
              </a:rPr>
              <a:t>with Black audiences </a:t>
            </a:r>
            <a:endParaRPr kumimoji="0" lang="en-US" sz="2800" b="0"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731986809"/>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00419b3-ff22-4e92-8e74-ef4894f6b0e1">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UserInfo>
        <DisplayName>Benjamin Vandegrift</DisplayName>
        <AccountId>117</AccountId>
        <AccountType/>
      </UserInfo>
      <UserInfo>
        <DisplayName>Kailyn Hartmann</DisplayName>
        <AccountId>153</AccountId>
        <AccountType/>
      </UserInfo>
      <UserInfo>
        <DisplayName>Dylan Breger</DisplayName>
        <AccountId>93</AccountId>
        <AccountType/>
      </UserInfo>
      <UserInfo>
        <DisplayName>Nellie Chung</DisplayName>
        <AccountId>63</AccountId>
        <AccountType/>
      </UserInfo>
      <UserInfo>
        <DisplayName>Britney Caprio</DisplayName>
        <AccountId>144</AccountId>
        <AccountType/>
      </UserInfo>
    </SharedWithUsers>
    <TaxCatchAll xmlns="c00419b3-ff22-4e92-8e74-ef4894f6b0e1" xsi:nil="true"/>
    <lcf76f155ced4ddcb4097134ff3c332f xmlns="c3801c2d-3f2f-44a1-8478-554d1c91a4f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6" ma:contentTypeDescription="Create a new document." ma:contentTypeScope="" ma:versionID="83befa18ea6217e2c768b2795b1b34c7">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b56e2d977db667e40a91ecafe6cea5bd"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D0582F-E546-4FAA-9542-4DCA9B87B91D}">
  <ds:schemaRefs>
    <ds:schemaRef ds:uri="http://schemas.microsoft.com/sharepoint/v3/contenttype/forms"/>
  </ds:schemaRefs>
</ds:datastoreItem>
</file>

<file path=customXml/itemProps2.xml><?xml version="1.0" encoding="utf-8"?>
<ds:datastoreItem xmlns:ds="http://schemas.openxmlformats.org/officeDocument/2006/customXml" ds:itemID="{04B3A686-109E-4D35-8D80-BBBDF1C6F2B5}">
  <ds:schemaRefs>
    <ds:schemaRef ds:uri="5abc26bc-39ed-4985-9f81-a8bb956f04dd"/>
    <ds:schemaRef ds:uri="9f6166fe-9f5b-43aa-b8a9-b4d7ad530bda"/>
    <ds:schemaRef ds:uri="a86b28e8-29a6-4ab8-af18-2a7f61acfad2"/>
    <ds:schemaRef ds:uri="bf65491a-37b0-4251-af77-d98dfe64e0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173D74E-536A-41E2-8938-1D905DA8005C}"/>
</file>

<file path=docProps/app.xml><?xml version="1.0" encoding="utf-8"?>
<Properties xmlns="http://schemas.openxmlformats.org/officeDocument/2006/extended-properties" xmlns:vt="http://schemas.openxmlformats.org/officeDocument/2006/docPropsVTypes">
  <TotalTime>0</TotalTime>
  <Words>5662</Words>
  <Application>Microsoft Office PowerPoint</Application>
  <PresentationFormat>Widescreen</PresentationFormat>
  <Paragraphs>662</Paragraphs>
  <Slides>35</Slides>
  <Notes>24</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35</vt:i4>
      </vt:variant>
    </vt:vector>
  </HeadingPairs>
  <TitlesOfParts>
    <vt:vector size="54" baseType="lpstr">
      <vt:lpstr>Aptos</vt:lpstr>
      <vt:lpstr>Aptos Display</vt:lpstr>
      <vt:lpstr>Arial</vt:lpstr>
      <vt:lpstr>Calibri</vt:lpstr>
      <vt:lpstr>Calibri Light</vt:lpstr>
      <vt:lpstr>Helvetica</vt:lpstr>
      <vt:lpstr>Helvetica Bold</vt:lpstr>
      <vt:lpstr>Helvetica Light</vt:lpstr>
      <vt:lpstr>Helvetica-Light</vt:lpstr>
      <vt:lpstr>Helvetica-Lightoblique</vt:lpstr>
      <vt:lpstr>Trebuchet MS</vt:lpstr>
      <vt:lpstr>1_Custom Design</vt:lpstr>
      <vt:lpstr>2_Custom Design</vt:lpstr>
      <vt:lpstr>7_Custom Design</vt:lpstr>
      <vt:lpstr>6_Custom Design</vt:lpstr>
      <vt:lpstr>3_Custom Design</vt:lpstr>
      <vt:lpstr>4_Office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2</cp:revision>
  <cp:lastPrinted>2023-10-02T18:39:17Z</cp:lastPrinted>
  <dcterms:created xsi:type="dcterms:W3CDTF">2019-11-08T17:29:39Z</dcterms:created>
  <dcterms:modified xsi:type="dcterms:W3CDTF">2024-08-05T23:31:35Z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